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Default Extension="doc" ContentType="application/msword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Default Extension="wmf" ContentType="image/x-wmf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8" r:id="rId1"/>
    <p:sldMasterId id="2147483856" r:id="rId2"/>
  </p:sldMasterIdLst>
  <p:notesMasterIdLst>
    <p:notesMasterId r:id="rId68"/>
  </p:notesMasterIdLst>
  <p:handoutMasterIdLst>
    <p:handoutMasterId r:id="rId69"/>
  </p:handoutMasterIdLst>
  <p:sldIdLst>
    <p:sldId id="301" r:id="rId3"/>
    <p:sldId id="551" r:id="rId4"/>
    <p:sldId id="515" r:id="rId5"/>
    <p:sldId id="549" r:id="rId6"/>
    <p:sldId id="550" r:id="rId7"/>
    <p:sldId id="521" r:id="rId8"/>
    <p:sldId id="606" r:id="rId9"/>
    <p:sldId id="607" r:id="rId10"/>
    <p:sldId id="519" r:id="rId11"/>
    <p:sldId id="566" r:id="rId12"/>
    <p:sldId id="608" r:id="rId13"/>
    <p:sldId id="527" r:id="rId14"/>
    <p:sldId id="467" r:id="rId15"/>
    <p:sldId id="578" r:id="rId16"/>
    <p:sldId id="520" r:id="rId17"/>
    <p:sldId id="579" r:id="rId18"/>
    <p:sldId id="580" r:id="rId19"/>
    <p:sldId id="581" r:id="rId20"/>
    <p:sldId id="583" r:id="rId21"/>
    <p:sldId id="609" r:id="rId22"/>
    <p:sldId id="582" r:id="rId23"/>
    <p:sldId id="584" r:id="rId24"/>
    <p:sldId id="613" r:id="rId25"/>
    <p:sldId id="529" r:id="rId26"/>
    <p:sldId id="585" r:id="rId27"/>
    <p:sldId id="586" r:id="rId28"/>
    <p:sldId id="587" r:id="rId29"/>
    <p:sldId id="602" r:id="rId30"/>
    <p:sldId id="589" r:id="rId31"/>
    <p:sldId id="592" r:id="rId32"/>
    <p:sldId id="591" r:id="rId33"/>
    <p:sldId id="594" r:id="rId34"/>
    <p:sldId id="595" r:id="rId35"/>
    <p:sldId id="588" r:id="rId36"/>
    <p:sldId id="596" r:id="rId37"/>
    <p:sldId id="598" r:id="rId38"/>
    <p:sldId id="601" r:id="rId39"/>
    <p:sldId id="524" r:id="rId40"/>
    <p:sldId id="605" r:id="rId41"/>
    <p:sldId id="531" r:id="rId42"/>
    <p:sldId id="532" r:id="rId43"/>
    <p:sldId id="604" r:id="rId44"/>
    <p:sldId id="616" r:id="rId45"/>
    <p:sldId id="614" r:id="rId46"/>
    <p:sldId id="610" r:id="rId47"/>
    <p:sldId id="516" r:id="rId48"/>
    <p:sldId id="567" r:id="rId49"/>
    <p:sldId id="469" r:id="rId50"/>
    <p:sldId id="517" r:id="rId51"/>
    <p:sldId id="611" r:id="rId52"/>
    <p:sldId id="570" r:id="rId53"/>
    <p:sldId id="615" r:id="rId54"/>
    <p:sldId id="572" r:id="rId55"/>
    <p:sldId id="573" r:id="rId56"/>
    <p:sldId id="571" r:id="rId57"/>
    <p:sldId id="445" r:id="rId58"/>
    <p:sldId id="612" r:id="rId59"/>
    <p:sldId id="446" r:id="rId60"/>
    <p:sldId id="479" r:id="rId61"/>
    <p:sldId id="576" r:id="rId62"/>
    <p:sldId id="600" r:id="rId63"/>
    <p:sldId id="482" r:id="rId64"/>
    <p:sldId id="564" r:id="rId65"/>
    <p:sldId id="537" r:id="rId66"/>
    <p:sldId id="538" r:id="rId67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400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400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400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400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400" u="sng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7C2C"/>
    <a:srgbClr val="589937"/>
    <a:srgbClr val="FF0000"/>
    <a:srgbClr val="00CC66"/>
    <a:srgbClr val="00FF00"/>
    <a:srgbClr val="FF3300"/>
    <a:srgbClr val="4D4D4D"/>
    <a:srgbClr val="0AAADC"/>
    <a:srgbClr val="0AADE0"/>
    <a:srgbClr val="99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33" autoAdjust="0"/>
    <p:restoredTop sz="87413" autoAdjust="0"/>
  </p:normalViewPr>
  <p:slideViewPr>
    <p:cSldViewPr snapToObjects="1">
      <p:cViewPr varScale="1">
        <p:scale>
          <a:sx n="69" d="100"/>
          <a:sy n="69" d="100"/>
        </p:scale>
        <p:origin x="-96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97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Objects="1">
      <p:cViewPr>
        <p:scale>
          <a:sx n="100" d="100"/>
          <a:sy n="100" d="100"/>
        </p:scale>
        <p:origin x="-2526" y="1134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3.xml"/><Relationship Id="rId3" Type="http://schemas.openxmlformats.org/officeDocument/2006/relationships/slide" Target="slides/slide7.xml"/><Relationship Id="rId7" Type="http://schemas.openxmlformats.org/officeDocument/2006/relationships/slide" Target="slides/slide22.xml"/><Relationship Id="rId2" Type="http://schemas.openxmlformats.org/officeDocument/2006/relationships/slide" Target="slides/slide5.xml"/><Relationship Id="rId1" Type="http://schemas.openxmlformats.org/officeDocument/2006/relationships/slide" Target="slides/slide4.xml"/><Relationship Id="rId6" Type="http://schemas.openxmlformats.org/officeDocument/2006/relationships/slide" Target="slides/slide17.xml"/><Relationship Id="rId11" Type="http://schemas.openxmlformats.org/officeDocument/2006/relationships/slide" Target="slides/slide56.xml"/><Relationship Id="rId5" Type="http://schemas.openxmlformats.org/officeDocument/2006/relationships/slide" Target="slides/slide16.xml"/><Relationship Id="rId10" Type="http://schemas.openxmlformats.org/officeDocument/2006/relationships/slide" Target="slides/slide49.xml"/><Relationship Id="rId4" Type="http://schemas.openxmlformats.org/officeDocument/2006/relationships/slide" Target="slides/slide10.xml"/><Relationship Id="rId9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Dapdc5\clairant\My%20Documents\ALD_Supra%20nano\1-Mesures%20magn&#233;tiques%20Saclay\Analyse%20r&#233;sultats%20CZA\Manip%202012-08-03-corr%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9.8040725201124015E-2"/>
          <c:y val="7.8810630541335205E-2"/>
          <c:w val="0.83441579781091602"/>
          <c:h val="0.80479737794928907"/>
        </c:manualLayout>
      </c:layout>
      <c:scatterChart>
        <c:scatterStyle val="smoothMarker"/>
        <c:ser>
          <c:idx val="1"/>
          <c:order val="0"/>
          <c:tx>
            <c:v>ML4</c:v>
          </c:tx>
          <c:spPr>
            <a:ln w="38100">
              <a:noFill/>
              <a:prstDash val="sysDash"/>
            </a:ln>
          </c:spPr>
          <c:marker>
            <c:symbol val="star"/>
            <c:size val="5"/>
            <c:spPr>
              <a:noFill/>
              <a:ln w="19050">
                <a:solidFill>
                  <a:srgbClr val="7030A0"/>
                </a:solidFill>
              </a:ln>
            </c:spPr>
          </c:marker>
          <c:xVal>
            <c:numRef>
              <c:f>'BC1'!$G$9:$G$22</c:f>
              <c:numCache>
                <c:formatCode>0.000</c:formatCode>
                <c:ptCount val="14"/>
                <c:pt idx="0">
                  <c:v>14.719999999999999</c:v>
                </c:pt>
                <c:pt idx="1">
                  <c:v>14.51</c:v>
                </c:pt>
                <c:pt idx="2">
                  <c:v>14.05</c:v>
                </c:pt>
                <c:pt idx="3">
                  <c:v>13.229999999999999</c:v>
                </c:pt>
                <c:pt idx="4">
                  <c:v>11.8</c:v>
                </c:pt>
                <c:pt idx="5">
                  <c:v>10.5</c:v>
                </c:pt>
                <c:pt idx="6">
                  <c:v>8.6399999999999988</c:v>
                </c:pt>
                <c:pt idx="7">
                  <c:v>8.25</c:v>
                </c:pt>
                <c:pt idx="8">
                  <c:v>7.9700000000000006</c:v>
                </c:pt>
                <c:pt idx="9">
                  <c:v>7.71</c:v>
                </c:pt>
                <c:pt idx="10">
                  <c:v>7.1199999999999992</c:v>
                </c:pt>
                <c:pt idx="11">
                  <c:v>7.1199999999999992</c:v>
                </c:pt>
                <c:pt idx="12">
                  <c:v>6.4</c:v>
                </c:pt>
                <c:pt idx="13">
                  <c:v>6.2</c:v>
                </c:pt>
              </c:numCache>
            </c:numRef>
          </c:xVal>
          <c:yVal>
            <c:numRef>
              <c:f>'BC1'!$J$9:$J$22</c:f>
              <c:numCache>
                <c:formatCode>General</c:formatCode>
                <c:ptCount val="14"/>
                <c:pt idx="0">
                  <c:v>0.55400000000000005</c:v>
                </c:pt>
                <c:pt idx="1">
                  <c:v>0.92599999999999993</c:v>
                </c:pt>
                <c:pt idx="2">
                  <c:v>1.857</c:v>
                </c:pt>
                <c:pt idx="3">
                  <c:v>3.72</c:v>
                </c:pt>
                <c:pt idx="4">
                  <c:v>7.4659999999999984</c:v>
                </c:pt>
                <c:pt idx="5">
                  <c:v>11.209</c:v>
                </c:pt>
                <c:pt idx="6">
                  <c:v>14.932</c:v>
                </c:pt>
                <c:pt idx="7">
                  <c:v>18.624000000000006</c:v>
                </c:pt>
                <c:pt idx="8">
                  <c:v>22.131000000000004</c:v>
                </c:pt>
                <c:pt idx="9">
                  <c:v>26.526999999999994</c:v>
                </c:pt>
                <c:pt idx="10">
                  <c:v>36.631</c:v>
                </c:pt>
                <c:pt idx="11">
                  <c:v>36.657000000000004</c:v>
                </c:pt>
                <c:pt idx="12">
                  <c:v>52.5</c:v>
                </c:pt>
                <c:pt idx="13">
                  <c:v>61.2</c:v>
                </c:pt>
              </c:numCache>
            </c:numRef>
          </c:yVal>
          <c:smooth val="1"/>
        </c:ser>
        <c:ser>
          <c:idx val="0"/>
          <c:order val="1"/>
          <c:tx>
            <c:v>SL</c:v>
          </c:tx>
          <c:spPr>
            <a:ln w="31750">
              <a:solidFill>
                <a:srgbClr val="0043C8"/>
              </a:solidFill>
              <a:prstDash val="sysDash"/>
            </a:ln>
          </c:spPr>
          <c:marker>
            <c:symbol val="triangle"/>
            <c:size val="7"/>
            <c:spPr>
              <a:solidFill>
                <a:srgbClr val="0043C8"/>
              </a:solidFill>
            </c:spPr>
          </c:marker>
          <c:xVal>
            <c:numRef>
              <c:f>'\\Dapdc5\clairant\My Documents\ALD_Supra nano\1-Mesures magnétiques Saclay\Analyse résultats CZA\[Manip 6 juillet bref.xlsx]BC1'!$O$6:$O$16</c:f>
              <c:numCache>
                <c:formatCode>General</c:formatCode>
                <c:ptCount val="11"/>
                <c:pt idx="0">
                  <c:v>15.02</c:v>
                </c:pt>
                <c:pt idx="1">
                  <c:v>13.7</c:v>
                </c:pt>
                <c:pt idx="2">
                  <c:v>12.6</c:v>
                </c:pt>
                <c:pt idx="3">
                  <c:v>11.4</c:v>
                </c:pt>
                <c:pt idx="4">
                  <c:v>9.4</c:v>
                </c:pt>
                <c:pt idx="5">
                  <c:v>9.3000000000000007</c:v>
                </c:pt>
                <c:pt idx="6">
                  <c:v>9.2000000000000011</c:v>
                </c:pt>
                <c:pt idx="7">
                  <c:v>7.6</c:v>
                </c:pt>
                <c:pt idx="8">
                  <c:v>6.5</c:v>
                </c:pt>
                <c:pt idx="9">
                  <c:v>6.3</c:v>
                </c:pt>
                <c:pt idx="10">
                  <c:v>4.8</c:v>
                </c:pt>
              </c:numCache>
            </c:numRef>
          </c:xVal>
          <c:yVal>
            <c:numRef>
              <c:f>'\\Dapdc5\clairant\My Documents\ALD_Supra nano\1-Mesures magnétiques Saclay\Analyse résultats CZA\[Manip 6 juillet bref.xlsx]BC1'!$Q$6:$Q$16</c:f>
              <c:numCache>
                <c:formatCode>General</c:formatCode>
                <c:ptCount val="11"/>
                <c:pt idx="0">
                  <c:v>0.58297872340425549</c:v>
                </c:pt>
                <c:pt idx="1">
                  <c:v>1.5648936170212764</c:v>
                </c:pt>
                <c:pt idx="2">
                  <c:v>2.5489361702127664</c:v>
                </c:pt>
                <c:pt idx="3">
                  <c:v>3.3382978723404255</c:v>
                </c:pt>
                <c:pt idx="4">
                  <c:v>4.3287234042553191</c:v>
                </c:pt>
                <c:pt idx="5">
                  <c:v>4.9223404255319156</c:v>
                </c:pt>
                <c:pt idx="6">
                  <c:v>5.9117021276595763</c:v>
                </c:pt>
                <c:pt idx="7">
                  <c:v>11.853191489361702</c:v>
                </c:pt>
                <c:pt idx="8">
                  <c:v>15.789361702127655</c:v>
                </c:pt>
                <c:pt idx="9">
                  <c:v>18.473404255319146</c:v>
                </c:pt>
                <c:pt idx="10">
                  <c:v>26.37234042553191</c:v>
                </c:pt>
              </c:numCache>
            </c:numRef>
          </c:yVal>
          <c:smooth val="1"/>
        </c:ser>
        <c:ser>
          <c:idx val="2"/>
          <c:order val="2"/>
          <c:tx>
            <c:v>Nb Ref</c:v>
          </c:tx>
          <c:spPr>
            <a:ln w="31750">
              <a:solidFill>
                <a:srgbClr val="FF0000"/>
              </a:solidFill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'\\Dapdc5\clairant\My Documents\ALD_Supra nano\1-Mesures magnétiques Saclay\Analyse résultats CZA\[BC1 Naples.xlsx]BC1'!$B$39:$B$47</c:f>
              <c:numCache>
                <c:formatCode>General</c:formatCode>
                <c:ptCount val="9"/>
                <c:pt idx="0">
                  <c:v>4.96</c:v>
                </c:pt>
                <c:pt idx="1">
                  <c:v>7.4</c:v>
                </c:pt>
                <c:pt idx="2">
                  <c:v>7.6</c:v>
                </c:pt>
                <c:pt idx="3">
                  <c:v>8.27</c:v>
                </c:pt>
                <c:pt idx="4">
                  <c:v>8.56</c:v>
                </c:pt>
                <c:pt idx="5">
                  <c:v>8.6399999999999988</c:v>
                </c:pt>
                <c:pt idx="6">
                  <c:v>8.68</c:v>
                </c:pt>
                <c:pt idx="7">
                  <c:v>8.8000000000000007</c:v>
                </c:pt>
                <c:pt idx="8">
                  <c:v>8.83</c:v>
                </c:pt>
              </c:numCache>
            </c:numRef>
          </c:xVal>
          <c:yVal>
            <c:numRef>
              <c:f>'\\Dapdc5\clairant\My Documents\ALD_Supra nano\1-Mesures magnétiques Saclay\Analyse résultats CZA\[BC1 Naples.xlsx]BC1'!$C$39:$C$47</c:f>
              <c:numCache>
                <c:formatCode>General</c:formatCode>
                <c:ptCount val="9"/>
                <c:pt idx="0">
                  <c:v>11</c:v>
                </c:pt>
                <c:pt idx="1">
                  <c:v>4.0999999999999996</c:v>
                </c:pt>
                <c:pt idx="2">
                  <c:v>3</c:v>
                </c:pt>
                <c:pt idx="3">
                  <c:v>1</c:v>
                </c:pt>
                <c:pt idx="4">
                  <c:v>0.4</c:v>
                </c:pt>
                <c:pt idx="5">
                  <c:v>0.2</c:v>
                </c:pt>
                <c:pt idx="6">
                  <c:v>0.1</c:v>
                </c:pt>
                <c:pt idx="7">
                  <c:v>2.0000000000000004E-2</c:v>
                </c:pt>
                <c:pt idx="8">
                  <c:v>4.6000000000000008E-3</c:v>
                </c:pt>
              </c:numCache>
            </c:numRef>
          </c:yVal>
          <c:smooth val="1"/>
        </c:ser>
        <c:dLbls/>
        <c:axId val="51702016"/>
        <c:axId val="52232576"/>
      </c:scatterChart>
      <c:valAx>
        <c:axId val="517020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</a:t>
                </a:r>
              </a:p>
            </c:rich>
          </c:tx>
          <c:layout/>
        </c:title>
        <c:numFmt formatCode="#\ ##0" sourceLinked="0"/>
        <c:minorTickMark val="out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52232576"/>
        <c:crosses val="autoZero"/>
        <c:crossBetween val="midCat"/>
        <c:majorUnit val="5"/>
        <c:minorUnit val="1"/>
      </c:valAx>
      <c:valAx>
        <c:axId val="52232576"/>
        <c:scaling>
          <c:orientation val="minMax"/>
          <c:max val="140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Field (mT)</a:t>
                </a:r>
              </a:p>
            </c:rich>
          </c:tx>
          <c:layout/>
        </c:title>
        <c:numFmt formatCode="General" sourceLinked="1"/>
        <c:minorTickMark val="out"/>
        <c:tickLblPos val="nextTo"/>
        <c:crossAx val="51702016"/>
        <c:crosses val="autoZero"/>
        <c:crossBetween val="midCat"/>
      </c:valAx>
      <c:spPr>
        <a:ln w="1905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31169642334936776"/>
          <c:y val="4.9544552115264463E-2"/>
          <c:w val="0.12087922638142627"/>
          <c:h val="0.25844972978370367"/>
        </c:manualLayout>
      </c:layout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Relationship Id="rId4" Type="http://schemas.openxmlformats.org/officeDocument/2006/relationships/image" Target="../media/image12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0.09959</cdr:x>
      <cdr:y>0.84022</cdr:y>
    </cdr:from>
    <cdr:to>
      <cdr:x>0.72892</cdr:x>
      <cdr:y>0.88434</cdr:y>
    </cdr:to>
    <cdr:sp macro="" textlink="">
      <cdr:nvSpPr>
        <cdr:cNvPr id="3" name="Forme libre 2"/>
        <cdr:cNvSpPr/>
      </cdr:nvSpPr>
      <cdr:spPr>
        <a:xfrm xmlns:a="http://schemas.openxmlformats.org/drawingml/2006/main">
          <a:off x="871917" y="4410604"/>
          <a:ext cx="5509833" cy="231591"/>
        </a:xfrm>
        <a:custGeom xmlns:a="http://schemas.openxmlformats.org/drawingml/2006/main">
          <a:avLst/>
          <a:gdLst>
            <a:gd name="connsiteX0" fmla="*/ 3119438 w 3119438"/>
            <a:gd name="connsiteY0" fmla="*/ 4778375 h 4778375"/>
            <a:gd name="connsiteX1" fmla="*/ 1841500 w 3119438"/>
            <a:gd name="connsiteY1" fmla="*/ 36591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444500 w 3119438"/>
            <a:gd name="connsiteY2" fmla="*/ 3095625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449958 w 3124896"/>
            <a:gd name="connsiteY2" fmla="*/ 3095625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5" fmla="*/ 5458 w 3124896"/>
            <a:gd name="connsiteY5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537271 w 3124896"/>
            <a:gd name="connsiteY2" fmla="*/ 3071812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5" fmla="*/ 5458 w 3124896"/>
            <a:gd name="connsiteY5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537271 w 3124896"/>
            <a:gd name="connsiteY2" fmla="*/ 3071812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0" fmla="*/ 3079750 w 3079750"/>
            <a:gd name="connsiteY0" fmla="*/ 4246562 h 4246562"/>
            <a:gd name="connsiteX1" fmla="*/ 1801813 w 3079750"/>
            <a:gd name="connsiteY1" fmla="*/ 3143250 h 4246562"/>
            <a:gd name="connsiteX2" fmla="*/ 492125 w 3079750"/>
            <a:gd name="connsiteY2" fmla="*/ 2539999 h 4246562"/>
            <a:gd name="connsiteX3" fmla="*/ 0 w 3079750"/>
            <a:gd name="connsiteY3" fmla="*/ 0 h 4246562"/>
            <a:gd name="connsiteX0" fmla="*/ 2587625 w 2587625"/>
            <a:gd name="connsiteY0" fmla="*/ 1706562 h 1706562"/>
            <a:gd name="connsiteX1" fmla="*/ 1309688 w 2587625"/>
            <a:gd name="connsiteY1" fmla="*/ 603250 h 1706562"/>
            <a:gd name="connsiteX2" fmla="*/ 0 w 2587625"/>
            <a:gd name="connsiteY2" fmla="*/ -1 h 1706562"/>
            <a:gd name="connsiteX0" fmla="*/ 3873504 w 3873504"/>
            <a:gd name="connsiteY0" fmla="*/ 2323124 h 2323124"/>
            <a:gd name="connsiteX1" fmla="*/ 2595567 w 3873504"/>
            <a:gd name="connsiteY1" fmla="*/ 1219812 h 2323124"/>
            <a:gd name="connsiteX2" fmla="*/ 0 w 3873504"/>
            <a:gd name="connsiteY2" fmla="*/ 0 h 2323124"/>
            <a:gd name="connsiteX0" fmla="*/ 3873504 w 3873504"/>
            <a:gd name="connsiteY0" fmla="*/ 2323737 h 2323737"/>
            <a:gd name="connsiteX1" fmla="*/ 2595567 w 3873504"/>
            <a:gd name="connsiteY1" fmla="*/ 1220425 h 2323737"/>
            <a:gd name="connsiteX2" fmla="*/ 0 w 3873504"/>
            <a:gd name="connsiteY2" fmla="*/ 613 h 2323737"/>
            <a:gd name="connsiteX0" fmla="*/ 3873504 w 3873504"/>
            <a:gd name="connsiteY0" fmla="*/ 2324347 h 2324347"/>
            <a:gd name="connsiteX1" fmla="*/ 2595567 w 3873504"/>
            <a:gd name="connsiteY1" fmla="*/ 1221035 h 2324347"/>
            <a:gd name="connsiteX2" fmla="*/ 0 w 3873504"/>
            <a:gd name="connsiteY2" fmla="*/ 1223 h 2324347"/>
            <a:gd name="connsiteX0" fmla="*/ 3873504 w 3873504"/>
            <a:gd name="connsiteY0" fmla="*/ 2324905 h 2324905"/>
            <a:gd name="connsiteX1" fmla="*/ 2619379 w 3873504"/>
            <a:gd name="connsiteY1" fmla="*/ 1067452 h 2324905"/>
            <a:gd name="connsiteX2" fmla="*/ 0 w 3873504"/>
            <a:gd name="connsiteY2" fmla="*/ 1781 h 2324905"/>
            <a:gd name="connsiteX0" fmla="*/ 3873504 w 3873504"/>
            <a:gd name="connsiteY0" fmla="*/ 2324619 h 2324619"/>
            <a:gd name="connsiteX1" fmla="*/ 2619379 w 3873504"/>
            <a:gd name="connsiteY1" fmla="*/ 1067166 h 2324619"/>
            <a:gd name="connsiteX2" fmla="*/ 0 w 3873504"/>
            <a:gd name="connsiteY2" fmla="*/ 1495 h 2324619"/>
            <a:gd name="connsiteX0" fmla="*/ 3873504 w 3873504"/>
            <a:gd name="connsiteY0" fmla="*/ 2324619 h 2324619"/>
            <a:gd name="connsiteX1" fmla="*/ 2619379 w 3873504"/>
            <a:gd name="connsiteY1" fmla="*/ 1067166 h 2324619"/>
            <a:gd name="connsiteX2" fmla="*/ 0 w 3873504"/>
            <a:gd name="connsiteY2" fmla="*/ 1495 h 2324619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3873504" h="2324619">
              <a:moveTo>
                <a:pt x="3873504" y="2324619"/>
              </a:moveTo>
              <a:cubicBezTo>
                <a:pt x="3450832" y="1903931"/>
                <a:pt x="3107537" y="1540600"/>
                <a:pt x="2619379" y="1067166"/>
              </a:cubicBezTo>
              <a:cubicBezTo>
                <a:pt x="1869284" y="339224"/>
                <a:pt x="530490" y="-26496"/>
                <a:pt x="0" y="1495"/>
              </a:cubicBezTo>
            </a:path>
          </a:pathLst>
        </a:custGeom>
        <a:noFill xmlns:a="http://schemas.openxmlformats.org/drawingml/2006/main"/>
        <a:ln xmlns:a="http://schemas.openxmlformats.org/drawingml/2006/main" w="9525">
          <a:solidFill>
            <a:srgbClr val="0070C0"/>
          </a:solidFill>
          <a:prstDash val="sys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>
            <a:ln>
              <a:solidFill>
                <a:schemeClr val="accent4">
                  <a:lumMod val="60000"/>
                  <a:lumOff val="40000"/>
                </a:schemeClr>
              </a:solidFill>
              <a:prstDash val="sysDot"/>
            </a:ln>
          </a:endParaRPr>
        </a:p>
      </cdr:txBody>
    </cdr:sp>
  </cdr:relSizeAnchor>
  <cdr:relSizeAnchor xmlns:cdr="http://schemas.openxmlformats.org/drawingml/2006/chartDrawing">
    <cdr:from>
      <cdr:x>0.10027</cdr:x>
      <cdr:y>0.75129</cdr:y>
    </cdr:from>
    <cdr:to>
      <cdr:x>0.71716</cdr:x>
      <cdr:y>0.88489</cdr:y>
    </cdr:to>
    <cdr:sp macro="" textlink="">
      <cdr:nvSpPr>
        <cdr:cNvPr id="4" name="Forme libre 3"/>
        <cdr:cNvSpPr/>
      </cdr:nvSpPr>
      <cdr:spPr>
        <a:xfrm xmlns:a="http://schemas.openxmlformats.org/drawingml/2006/main">
          <a:off x="908630" y="4755171"/>
          <a:ext cx="5590152" cy="845629"/>
        </a:xfrm>
        <a:custGeom xmlns:a="http://schemas.openxmlformats.org/drawingml/2006/main">
          <a:avLst/>
          <a:gdLst>
            <a:gd name="connsiteX0" fmla="*/ 3119438 w 3119438"/>
            <a:gd name="connsiteY0" fmla="*/ 4778375 h 4778375"/>
            <a:gd name="connsiteX1" fmla="*/ 1841500 w 3119438"/>
            <a:gd name="connsiteY1" fmla="*/ 36591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444500 w 3119438"/>
            <a:gd name="connsiteY2" fmla="*/ 3095625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449958 w 3124896"/>
            <a:gd name="connsiteY2" fmla="*/ 3095625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5" fmla="*/ 5458 w 3124896"/>
            <a:gd name="connsiteY5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537271 w 3124896"/>
            <a:gd name="connsiteY2" fmla="*/ 3071812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5" fmla="*/ 5458 w 3124896"/>
            <a:gd name="connsiteY5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537271 w 3124896"/>
            <a:gd name="connsiteY2" fmla="*/ 3071812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0" fmla="*/ 3079750 w 3079750"/>
            <a:gd name="connsiteY0" fmla="*/ 4246562 h 4246562"/>
            <a:gd name="connsiteX1" fmla="*/ 1801813 w 3079750"/>
            <a:gd name="connsiteY1" fmla="*/ 3143250 h 4246562"/>
            <a:gd name="connsiteX2" fmla="*/ 492125 w 3079750"/>
            <a:gd name="connsiteY2" fmla="*/ 2539999 h 4246562"/>
            <a:gd name="connsiteX3" fmla="*/ 0 w 3079750"/>
            <a:gd name="connsiteY3" fmla="*/ 0 h 4246562"/>
            <a:gd name="connsiteX0" fmla="*/ 2587625 w 2587625"/>
            <a:gd name="connsiteY0" fmla="*/ 1706562 h 1706562"/>
            <a:gd name="connsiteX1" fmla="*/ 1309688 w 2587625"/>
            <a:gd name="connsiteY1" fmla="*/ 603250 h 1706562"/>
            <a:gd name="connsiteX2" fmla="*/ 0 w 2587625"/>
            <a:gd name="connsiteY2" fmla="*/ -1 h 1706562"/>
            <a:gd name="connsiteX0" fmla="*/ 3873504 w 3873504"/>
            <a:gd name="connsiteY0" fmla="*/ 2323124 h 2323124"/>
            <a:gd name="connsiteX1" fmla="*/ 2595567 w 3873504"/>
            <a:gd name="connsiteY1" fmla="*/ 1219812 h 2323124"/>
            <a:gd name="connsiteX2" fmla="*/ 0 w 3873504"/>
            <a:gd name="connsiteY2" fmla="*/ 0 h 2323124"/>
            <a:gd name="connsiteX0" fmla="*/ 3873504 w 3873504"/>
            <a:gd name="connsiteY0" fmla="*/ 2323737 h 2323737"/>
            <a:gd name="connsiteX1" fmla="*/ 2595567 w 3873504"/>
            <a:gd name="connsiteY1" fmla="*/ 1220425 h 2323737"/>
            <a:gd name="connsiteX2" fmla="*/ 0 w 3873504"/>
            <a:gd name="connsiteY2" fmla="*/ 613 h 2323737"/>
            <a:gd name="connsiteX0" fmla="*/ 3873504 w 3873504"/>
            <a:gd name="connsiteY0" fmla="*/ 2324347 h 2324347"/>
            <a:gd name="connsiteX1" fmla="*/ 2595567 w 3873504"/>
            <a:gd name="connsiteY1" fmla="*/ 1221035 h 2324347"/>
            <a:gd name="connsiteX2" fmla="*/ 0 w 3873504"/>
            <a:gd name="connsiteY2" fmla="*/ 1223 h 2324347"/>
            <a:gd name="connsiteX0" fmla="*/ 3873504 w 3873504"/>
            <a:gd name="connsiteY0" fmla="*/ 2324905 h 2324905"/>
            <a:gd name="connsiteX1" fmla="*/ 2619379 w 3873504"/>
            <a:gd name="connsiteY1" fmla="*/ 1067452 h 2324905"/>
            <a:gd name="connsiteX2" fmla="*/ 0 w 3873504"/>
            <a:gd name="connsiteY2" fmla="*/ 1781 h 2324905"/>
            <a:gd name="connsiteX0" fmla="*/ 3873504 w 3873504"/>
            <a:gd name="connsiteY0" fmla="*/ 2324619 h 2324619"/>
            <a:gd name="connsiteX1" fmla="*/ 2619379 w 3873504"/>
            <a:gd name="connsiteY1" fmla="*/ 1067166 h 2324619"/>
            <a:gd name="connsiteX2" fmla="*/ 0 w 3873504"/>
            <a:gd name="connsiteY2" fmla="*/ 1495 h 2324619"/>
            <a:gd name="connsiteX0" fmla="*/ 3873504 w 3873504"/>
            <a:gd name="connsiteY0" fmla="*/ 2324619 h 2324619"/>
            <a:gd name="connsiteX1" fmla="*/ 2619379 w 3873504"/>
            <a:gd name="connsiteY1" fmla="*/ 1067166 h 2324619"/>
            <a:gd name="connsiteX2" fmla="*/ 0 w 3873504"/>
            <a:gd name="connsiteY2" fmla="*/ 1495 h 2324619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3873504" h="2324619">
              <a:moveTo>
                <a:pt x="3873504" y="2324619"/>
              </a:moveTo>
              <a:cubicBezTo>
                <a:pt x="3450832" y="1903931"/>
                <a:pt x="3107537" y="1540600"/>
                <a:pt x="2619379" y="1067166"/>
              </a:cubicBezTo>
              <a:cubicBezTo>
                <a:pt x="1869284" y="339224"/>
                <a:pt x="530490" y="-26496"/>
                <a:pt x="0" y="1495"/>
              </a:cubicBezTo>
            </a:path>
          </a:pathLst>
        </a:custGeom>
        <a:ln xmlns:a="http://schemas.openxmlformats.org/drawingml/2006/main">
          <a:solidFill>
            <a:srgbClr val="7030A0"/>
          </a:solidFill>
          <a:prstDash val="lgDash"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>
            <a:ln>
              <a:solidFill>
                <a:schemeClr val="accent4">
                  <a:lumMod val="60000"/>
                  <a:lumOff val="40000"/>
                </a:schemeClr>
              </a:solidFill>
              <a:prstDash val="sysDot"/>
            </a:ln>
          </a:endParaRPr>
        </a:p>
      </cdr:txBody>
    </cdr:sp>
  </cdr:relSizeAnchor>
  <cdr:relSizeAnchor xmlns:cdr="http://schemas.openxmlformats.org/drawingml/2006/chartDrawing">
    <cdr:from>
      <cdr:x>0.09983</cdr:x>
      <cdr:y>0.19304</cdr:y>
    </cdr:from>
    <cdr:to>
      <cdr:x>0.46891</cdr:x>
      <cdr:y>0.88512</cdr:y>
    </cdr:to>
    <cdr:sp macro="" textlink="">
      <cdr:nvSpPr>
        <cdr:cNvPr id="5" name="Forme libre 4"/>
        <cdr:cNvSpPr/>
      </cdr:nvSpPr>
      <cdr:spPr>
        <a:xfrm xmlns:a="http://schemas.openxmlformats.org/drawingml/2006/main">
          <a:off x="874018" y="1013355"/>
          <a:ext cx="3231319" cy="3632935"/>
        </a:xfrm>
        <a:custGeom xmlns:a="http://schemas.openxmlformats.org/drawingml/2006/main">
          <a:avLst/>
          <a:gdLst>
            <a:gd name="connsiteX0" fmla="*/ 3119438 w 3119438"/>
            <a:gd name="connsiteY0" fmla="*/ 4778375 h 4778375"/>
            <a:gd name="connsiteX1" fmla="*/ 1841500 w 3119438"/>
            <a:gd name="connsiteY1" fmla="*/ 36591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444500 w 3119438"/>
            <a:gd name="connsiteY2" fmla="*/ 3095625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449958 w 3124896"/>
            <a:gd name="connsiteY2" fmla="*/ 3095625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5" fmla="*/ 5458 w 3124896"/>
            <a:gd name="connsiteY5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537271 w 3124896"/>
            <a:gd name="connsiteY2" fmla="*/ 3071812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5" fmla="*/ 5458 w 3124896"/>
            <a:gd name="connsiteY5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537271 w 3124896"/>
            <a:gd name="connsiteY2" fmla="*/ 3071812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0" fmla="*/ 3079750 w 3079750"/>
            <a:gd name="connsiteY0" fmla="*/ 4246562 h 4246562"/>
            <a:gd name="connsiteX1" fmla="*/ 1801813 w 3079750"/>
            <a:gd name="connsiteY1" fmla="*/ 3143250 h 4246562"/>
            <a:gd name="connsiteX2" fmla="*/ 492125 w 3079750"/>
            <a:gd name="connsiteY2" fmla="*/ 2539999 h 4246562"/>
            <a:gd name="connsiteX3" fmla="*/ 0 w 3079750"/>
            <a:gd name="connsiteY3" fmla="*/ 0 h 4246562"/>
            <a:gd name="connsiteX0" fmla="*/ 2587625 w 2587625"/>
            <a:gd name="connsiteY0" fmla="*/ 1706562 h 1706562"/>
            <a:gd name="connsiteX1" fmla="*/ 1309688 w 2587625"/>
            <a:gd name="connsiteY1" fmla="*/ 603250 h 1706562"/>
            <a:gd name="connsiteX2" fmla="*/ 0 w 2587625"/>
            <a:gd name="connsiteY2" fmla="*/ -1 h 1706562"/>
            <a:gd name="connsiteX0" fmla="*/ 3873504 w 3873504"/>
            <a:gd name="connsiteY0" fmla="*/ 2323124 h 2323124"/>
            <a:gd name="connsiteX1" fmla="*/ 2595567 w 3873504"/>
            <a:gd name="connsiteY1" fmla="*/ 1219812 h 2323124"/>
            <a:gd name="connsiteX2" fmla="*/ 0 w 3873504"/>
            <a:gd name="connsiteY2" fmla="*/ 0 h 2323124"/>
            <a:gd name="connsiteX0" fmla="*/ 3873504 w 3873504"/>
            <a:gd name="connsiteY0" fmla="*/ 2323737 h 2323737"/>
            <a:gd name="connsiteX1" fmla="*/ 2595567 w 3873504"/>
            <a:gd name="connsiteY1" fmla="*/ 1220425 h 2323737"/>
            <a:gd name="connsiteX2" fmla="*/ 0 w 3873504"/>
            <a:gd name="connsiteY2" fmla="*/ 613 h 2323737"/>
            <a:gd name="connsiteX0" fmla="*/ 3873504 w 3873504"/>
            <a:gd name="connsiteY0" fmla="*/ 2324347 h 2324347"/>
            <a:gd name="connsiteX1" fmla="*/ 2595567 w 3873504"/>
            <a:gd name="connsiteY1" fmla="*/ 1221035 h 2324347"/>
            <a:gd name="connsiteX2" fmla="*/ 0 w 3873504"/>
            <a:gd name="connsiteY2" fmla="*/ 1223 h 2324347"/>
            <a:gd name="connsiteX0" fmla="*/ 3873504 w 3873504"/>
            <a:gd name="connsiteY0" fmla="*/ 2324905 h 2324905"/>
            <a:gd name="connsiteX1" fmla="*/ 2619379 w 3873504"/>
            <a:gd name="connsiteY1" fmla="*/ 1067452 h 2324905"/>
            <a:gd name="connsiteX2" fmla="*/ 0 w 3873504"/>
            <a:gd name="connsiteY2" fmla="*/ 1781 h 2324905"/>
            <a:gd name="connsiteX0" fmla="*/ 3873504 w 3873504"/>
            <a:gd name="connsiteY0" fmla="*/ 2324619 h 2324619"/>
            <a:gd name="connsiteX1" fmla="*/ 2619379 w 3873504"/>
            <a:gd name="connsiteY1" fmla="*/ 1067166 h 2324619"/>
            <a:gd name="connsiteX2" fmla="*/ 0 w 3873504"/>
            <a:gd name="connsiteY2" fmla="*/ 1495 h 2324619"/>
            <a:gd name="connsiteX0" fmla="*/ 3873504 w 3873504"/>
            <a:gd name="connsiteY0" fmla="*/ 2324619 h 2324619"/>
            <a:gd name="connsiteX1" fmla="*/ 2619379 w 3873504"/>
            <a:gd name="connsiteY1" fmla="*/ 1067166 h 2324619"/>
            <a:gd name="connsiteX2" fmla="*/ 0 w 3873504"/>
            <a:gd name="connsiteY2" fmla="*/ 1495 h 2324619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3873504" h="2324619">
              <a:moveTo>
                <a:pt x="3873504" y="2324619"/>
              </a:moveTo>
              <a:cubicBezTo>
                <a:pt x="3450832" y="1903931"/>
                <a:pt x="3107537" y="1540600"/>
                <a:pt x="2619379" y="1067166"/>
              </a:cubicBezTo>
              <a:cubicBezTo>
                <a:pt x="1869284" y="339224"/>
                <a:pt x="530490" y="-26496"/>
                <a:pt x="0" y="1495"/>
              </a:cubicBezTo>
            </a:path>
          </a:pathLst>
        </a:custGeom>
        <a:noFill xmlns:a="http://schemas.openxmlformats.org/drawingml/2006/main"/>
        <a:ln xmlns:a="http://schemas.openxmlformats.org/drawingml/2006/main">
          <a:solidFill>
            <a:schemeClr val="bg1">
              <a:lumMod val="85000"/>
            </a:schemeClr>
          </a:solidFill>
          <a:prstDash val="sys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>
            <a:ln>
              <a:solidFill>
                <a:schemeClr val="accent4">
                  <a:lumMod val="20000"/>
                  <a:lumOff val="80000"/>
                </a:schemeClr>
              </a:solidFill>
              <a:prstDash val="sysDot"/>
            </a:ln>
          </a:endParaRPr>
        </a:p>
      </cdr:txBody>
    </cdr:sp>
  </cdr:relSizeAnchor>
  <cdr:relSizeAnchor xmlns:cdr="http://schemas.openxmlformats.org/drawingml/2006/chartDrawing">
    <cdr:from>
      <cdr:x>0.32177</cdr:x>
      <cdr:y>0.43952</cdr:y>
    </cdr:from>
    <cdr:to>
      <cdr:x>0.70799</cdr:x>
      <cdr:y>0.88728</cdr:y>
    </cdr:to>
    <cdr:sp macro="" textlink="">
      <cdr:nvSpPr>
        <cdr:cNvPr id="7" name="Forme libre 6"/>
        <cdr:cNvSpPr/>
      </cdr:nvSpPr>
      <cdr:spPr>
        <a:xfrm xmlns:a="http://schemas.openxmlformats.org/drawingml/2006/main">
          <a:off x="2915815" y="2781886"/>
          <a:ext cx="3499870" cy="2834041"/>
        </a:xfrm>
        <a:custGeom xmlns:a="http://schemas.openxmlformats.org/drawingml/2006/main">
          <a:avLst/>
          <a:gdLst>
            <a:gd name="connsiteX0" fmla="*/ 3119438 w 3119438"/>
            <a:gd name="connsiteY0" fmla="*/ 4778375 h 4778375"/>
            <a:gd name="connsiteX1" fmla="*/ 1841500 w 3119438"/>
            <a:gd name="connsiteY1" fmla="*/ 36591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444500 w 3119438"/>
            <a:gd name="connsiteY2" fmla="*/ 3095625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449958 w 3124896"/>
            <a:gd name="connsiteY2" fmla="*/ 3095625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5" fmla="*/ 5458 w 3124896"/>
            <a:gd name="connsiteY5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537271 w 3124896"/>
            <a:gd name="connsiteY2" fmla="*/ 3071812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5" fmla="*/ 5458 w 3124896"/>
            <a:gd name="connsiteY5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537271 w 3124896"/>
            <a:gd name="connsiteY2" fmla="*/ 3071812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5" fmla="*/ 5458 w 3124896"/>
            <a:gd name="connsiteY5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531813 w 3119438"/>
            <a:gd name="connsiteY2" fmla="*/ 3071812 h 4778375"/>
            <a:gd name="connsiteX3" fmla="*/ 218674 w 3119438"/>
            <a:gd name="connsiteY3" fmla="*/ 2548061 h 4778375"/>
            <a:gd name="connsiteX4" fmla="*/ 0 w 3119438"/>
            <a:gd name="connsiteY4" fmla="*/ 0 h 4778375"/>
            <a:gd name="connsiteX5" fmla="*/ 0 w 3119438"/>
            <a:gd name="connsiteY5" fmla="*/ 0 h 4778375"/>
            <a:gd name="connsiteX0" fmla="*/ 3343170 w 3343170"/>
            <a:gd name="connsiteY0" fmla="*/ 4778375 h 4778375"/>
            <a:gd name="connsiteX1" fmla="*/ 2065233 w 3343170"/>
            <a:gd name="connsiteY1" fmla="*/ 3675063 h 4778375"/>
            <a:gd name="connsiteX2" fmla="*/ 755545 w 3343170"/>
            <a:gd name="connsiteY2" fmla="*/ 3071812 h 4778375"/>
            <a:gd name="connsiteX3" fmla="*/ 442406 w 3343170"/>
            <a:gd name="connsiteY3" fmla="*/ 2548061 h 4778375"/>
            <a:gd name="connsiteX4" fmla="*/ 223732 w 3343170"/>
            <a:gd name="connsiteY4" fmla="*/ 0 h 4778375"/>
            <a:gd name="connsiteX5" fmla="*/ 0 w 3343170"/>
            <a:gd name="connsiteY5" fmla="*/ 83144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531813 w 3119438"/>
            <a:gd name="connsiteY2" fmla="*/ 3071812 h 4778375"/>
            <a:gd name="connsiteX3" fmla="*/ 218674 w 3119438"/>
            <a:gd name="connsiteY3" fmla="*/ 2548061 h 4778375"/>
            <a:gd name="connsiteX4" fmla="*/ 0 w 3119438"/>
            <a:gd name="connsiteY4" fmla="*/ 0 h 4778375"/>
            <a:gd name="connsiteX0" fmla="*/ 3119438 w 3119438"/>
            <a:gd name="connsiteY0" fmla="*/ 2699769 h 2699769"/>
            <a:gd name="connsiteX1" fmla="*/ 1841501 w 3119438"/>
            <a:gd name="connsiteY1" fmla="*/ 1596457 h 2699769"/>
            <a:gd name="connsiteX2" fmla="*/ 531813 w 3119438"/>
            <a:gd name="connsiteY2" fmla="*/ 993206 h 2699769"/>
            <a:gd name="connsiteX3" fmla="*/ 218674 w 3119438"/>
            <a:gd name="connsiteY3" fmla="*/ 469455 h 2699769"/>
            <a:gd name="connsiteX4" fmla="*/ 0 w 3119438"/>
            <a:gd name="connsiteY4" fmla="*/ 0 h 2699769"/>
            <a:gd name="connsiteX0" fmla="*/ 3119438 w 3119438"/>
            <a:gd name="connsiteY0" fmla="*/ 2699769 h 2699769"/>
            <a:gd name="connsiteX1" fmla="*/ 1841501 w 3119438"/>
            <a:gd name="connsiteY1" fmla="*/ 1596457 h 2699769"/>
            <a:gd name="connsiteX2" fmla="*/ 819296 w 3119438"/>
            <a:gd name="connsiteY2" fmla="*/ 977677 h 2699769"/>
            <a:gd name="connsiteX3" fmla="*/ 218674 w 3119438"/>
            <a:gd name="connsiteY3" fmla="*/ 469455 h 2699769"/>
            <a:gd name="connsiteX4" fmla="*/ 0 w 3119438"/>
            <a:gd name="connsiteY4" fmla="*/ 0 h 2699769"/>
            <a:gd name="connsiteX0" fmla="*/ 3119438 w 3119438"/>
            <a:gd name="connsiteY0" fmla="*/ 2699769 h 2699769"/>
            <a:gd name="connsiteX1" fmla="*/ 1841501 w 3119438"/>
            <a:gd name="connsiteY1" fmla="*/ 1596457 h 2699769"/>
            <a:gd name="connsiteX2" fmla="*/ 819296 w 3119438"/>
            <a:gd name="connsiteY2" fmla="*/ 977677 h 2699769"/>
            <a:gd name="connsiteX3" fmla="*/ 218674 w 3119438"/>
            <a:gd name="connsiteY3" fmla="*/ 469455 h 2699769"/>
            <a:gd name="connsiteX4" fmla="*/ 0 w 3119438"/>
            <a:gd name="connsiteY4" fmla="*/ 0 h 2699769"/>
            <a:gd name="connsiteX0" fmla="*/ 2965668 w 2965668"/>
            <a:gd name="connsiteY0" fmla="*/ 2637657 h 2637657"/>
            <a:gd name="connsiteX1" fmla="*/ 1841501 w 2965668"/>
            <a:gd name="connsiteY1" fmla="*/ 1596457 h 2637657"/>
            <a:gd name="connsiteX2" fmla="*/ 819296 w 2965668"/>
            <a:gd name="connsiteY2" fmla="*/ 977677 h 2637657"/>
            <a:gd name="connsiteX3" fmla="*/ 218674 w 2965668"/>
            <a:gd name="connsiteY3" fmla="*/ 469455 h 2637657"/>
            <a:gd name="connsiteX4" fmla="*/ 0 w 2965668"/>
            <a:gd name="connsiteY4" fmla="*/ 0 h 2637657"/>
            <a:gd name="connsiteX0" fmla="*/ 2965668 w 2965668"/>
            <a:gd name="connsiteY0" fmla="*/ 2637657 h 2637657"/>
            <a:gd name="connsiteX1" fmla="*/ 1841501 w 2965668"/>
            <a:gd name="connsiteY1" fmla="*/ 1596457 h 2637657"/>
            <a:gd name="connsiteX2" fmla="*/ 819296 w 2965668"/>
            <a:gd name="connsiteY2" fmla="*/ 977677 h 2637657"/>
            <a:gd name="connsiteX3" fmla="*/ 191931 w 2965668"/>
            <a:gd name="connsiteY3" fmla="*/ 453926 h 2637657"/>
            <a:gd name="connsiteX4" fmla="*/ 0 w 2965668"/>
            <a:gd name="connsiteY4" fmla="*/ 0 h 2637657"/>
            <a:gd name="connsiteX0" fmla="*/ 2965668 w 2965668"/>
            <a:gd name="connsiteY0" fmla="*/ 2637657 h 2637657"/>
            <a:gd name="connsiteX1" fmla="*/ 1841501 w 2965668"/>
            <a:gd name="connsiteY1" fmla="*/ 1596457 h 2637657"/>
            <a:gd name="connsiteX2" fmla="*/ 819296 w 2965668"/>
            <a:gd name="connsiteY2" fmla="*/ 977677 h 2637657"/>
            <a:gd name="connsiteX3" fmla="*/ 191931 w 2965668"/>
            <a:gd name="connsiteY3" fmla="*/ 453926 h 2637657"/>
            <a:gd name="connsiteX4" fmla="*/ 0 w 2965668"/>
            <a:gd name="connsiteY4" fmla="*/ 0 h 2637657"/>
            <a:gd name="connsiteX0" fmla="*/ 2965668 w 2965668"/>
            <a:gd name="connsiteY0" fmla="*/ 2637657 h 2637657"/>
            <a:gd name="connsiteX1" fmla="*/ 1960242 w 2965668"/>
            <a:gd name="connsiteY1" fmla="*/ 1711793 h 2637657"/>
            <a:gd name="connsiteX2" fmla="*/ 1841501 w 2965668"/>
            <a:gd name="connsiteY2" fmla="*/ 1596457 h 2637657"/>
            <a:gd name="connsiteX3" fmla="*/ 819296 w 2965668"/>
            <a:gd name="connsiteY3" fmla="*/ 977677 h 2637657"/>
            <a:gd name="connsiteX4" fmla="*/ 191931 w 2965668"/>
            <a:gd name="connsiteY4" fmla="*/ 453926 h 2637657"/>
            <a:gd name="connsiteX5" fmla="*/ 0 w 2965668"/>
            <a:gd name="connsiteY5" fmla="*/ 0 h 2637657"/>
            <a:gd name="connsiteX0" fmla="*/ 2965668 w 2965668"/>
            <a:gd name="connsiteY0" fmla="*/ 2637657 h 2637657"/>
            <a:gd name="connsiteX1" fmla="*/ 1960242 w 2965668"/>
            <a:gd name="connsiteY1" fmla="*/ 1711793 h 2637657"/>
            <a:gd name="connsiteX2" fmla="*/ 819296 w 2965668"/>
            <a:gd name="connsiteY2" fmla="*/ 977677 h 2637657"/>
            <a:gd name="connsiteX3" fmla="*/ 191931 w 2965668"/>
            <a:gd name="connsiteY3" fmla="*/ 453926 h 2637657"/>
            <a:gd name="connsiteX4" fmla="*/ 0 w 2965668"/>
            <a:gd name="connsiteY4" fmla="*/ 0 h 2637657"/>
            <a:gd name="connsiteX0" fmla="*/ 2969937 w 2969937"/>
            <a:gd name="connsiteY0" fmla="*/ 2637657 h 2637657"/>
            <a:gd name="connsiteX1" fmla="*/ 1964511 w 2969937"/>
            <a:gd name="connsiteY1" fmla="*/ 1711793 h 2637657"/>
            <a:gd name="connsiteX2" fmla="*/ 823565 w 2969937"/>
            <a:gd name="connsiteY2" fmla="*/ 977677 h 2637657"/>
            <a:gd name="connsiteX3" fmla="*/ 196200 w 2969937"/>
            <a:gd name="connsiteY3" fmla="*/ 453926 h 2637657"/>
            <a:gd name="connsiteX4" fmla="*/ 18220 w 2969937"/>
            <a:gd name="connsiteY4" fmla="*/ 102122 h 2637657"/>
            <a:gd name="connsiteX5" fmla="*/ 4269 w 2969937"/>
            <a:gd name="connsiteY5" fmla="*/ 0 h 2637657"/>
            <a:gd name="connsiteX0" fmla="*/ 3521247 w 3521247"/>
            <a:gd name="connsiteY0" fmla="*/ 5114213 h 5114213"/>
            <a:gd name="connsiteX1" fmla="*/ 2515821 w 3521247"/>
            <a:gd name="connsiteY1" fmla="*/ 4188349 h 5114213"/>
            <a:gd name="connsiteX2" fmla="*/ 1374875 w 3521247"/>
            <a:gd name="connsiteY2" fmla="*/ 3454233 h 5114213"/>
            <a:gd name="connsiteX3" fmla="*/ 747510 w 3521247"/>
            <a:gd name="connsiteY3" fmla="*/ 2930482 h 5114213"/>
            <a:gd name="connsiteX4" fmla="*/ 569530 w 3521247"/>
            <a:gd name="connsiteY4" fmla="*/ 2578678 h 5114213"/>
            <a:gd name="connsiteX5" fmla="*/ 0 w 3521247"/>
            <a:gd name="connsiteY5" fmla="*/ 0 h 5114213"/>
            <a:gd name="connsiteX0" fmla="*/ 4008932 w 4008932"/>
            <a:gd name="connsiteY0" fmla="*/ 8245467 h 8245467"/>
            <a:gd name="connsiteX1" fmla="*/ 3003506 w 4008932"/>
            <a:gd name="connsiteY1" fmla="*/ 7319603 h 8245467"/>
            <a:gd name="connsiteX2" fmla="*/ 1862560 w 4008932"/>
            <a:gd name="connsiteY2" fmla="*/ 6585487 h 8245467"/>
            <a:gd name="connsiteX3" fmla="*/ 1235195 w 4008932"/>
            <a:gd name="connsiteY3" fmla="*/ 6061736 h 8245467"/>
            <a:gd name="connsiteX4" fmla="*/ 1057215 w 4008932"/>
            <a:gd name="connsiteY4" fmla="*/ 5709932 h 8245467"/>
            <a:gd name="connsiteX5" fmla="*/ 0 w 4008932"/>
            <a:gd name="connsiteY5" fmla="*/ 0 h 8245467"/>
            <a:gd name="connsiteX0" fmla="*/ 4008932 w 4008932"/>
            <a:gd name="connsiteY0" fmla="*/ 8245467 h 8245467"/>
            <a:gd name="connsiteX1" fmla="*/ 3003506 w 4008932"/>
            <a:gd name="connsiteY1" fmla="*/ 7319603 h 8245467"/>
            <a:gd name="connsiteX2" fmla="*/ 1862560 w 4008932"/>
            <a:gd name="connsiteY2" fmla="*/ 6585487 h 8245467"/>
            <a:gd name="connsiteX3" fmla="*/ 1235195 w 4008932"/>
            <a:gd name="connsiteY3" fmla="*/ 6061736 h 8245467"/>
            <a:gd name="connsiteX4" fmla="*/ 1057215 w 4008932"/>
            <a:gd name="connsiteY4" fmla="*/ 5709932 h 8245467"/>
            <a:gd name="connsiteX5" fmla="*/ 587699 w 4008932"/>
            <a:gd name="connsiteY5" fmla="*/ 3092963 h 8245467"/>
            <a:gd name="connsiteX6" fmla="*/ 0 w 4008932"/>
            <a:gd name="connsiteY6" fmla="*/ 0 h 8245467"/>
            <a:gd name="connsiteX0" fmla="*/ 4008932 w 4008932"/>
            <a:gd name="connsiteY0" fmla="*/ 8245467 h 8245467"/>
            <a:gd name="connsiteX1" fmla="*/ 3003506 w 4008932"/>
            <a:gd name="connsiteY1" fmla="*/ 7319603 h 8245467"/>
            <a:gd name="connsiteX2" fmla="*/ 1862560 w 4008932"/>
            <a:gd name="connsiteY2" fmla="*/ 6585487 h 8245467"/>
            <a:gd name="connsiteX3" fmla="*/ 1235195 w 4008932"/>
            <a:gd name="connsiteY3" fmla="*/ 6061736 h 8245467"/>
            <a:gd name="connsiteX4" fmla="*/ 1057215 w 4008932"/>
            <a:gd name="connsiteY4" fmla="*/ 5709932 h 8245467"/>
            <a:gd name="connsiteX5" fmla="*/ 547058 w 4008932"/>
            <a:gd name="connsiteY5" fmla="*/ 3154968 h 8245467"/>
            <a:gd name="connsiteX6" fmla="*/ 0 w 4008932"/>
            <a:gd name="connsiteY6" fmla="*/ 0 h 8245467"/>
            <a:gd name="connsiteX0" fmla="*/ 4008932 w 4008932"/>
            <a:gd name="connsiteY0" fmla="*/ 8245467 h 8245467"/>
            <a:gd name="connsiteX1" fmla="*/ 3003506 w 4008932"/>
            <a:gd name="connsiteY1" fmla="*/ 7319603 h 8245467"/>
            <a:gd name="connsiteX2" fmla="*/ 1862560 w 4008932"/>
            <a:gd name="connsiteY2" fmla="*/ 6585487 h 8245467"/>
            <a:gd name="connsiteX3" fmla="*/ 1235195 w 4008932"/>
            <a:gd name="connsiteY3" fmla="*/ 6061736 h 8245467"/>
            <a:gd name="connsiteX4" fmla="*/ 1024703 w 4008932"/>
            <a:gd name="connsiteY4" fmla="*/ 5740937 h 8245467"/>
            <a:gd name="connsiteX5" fmla="*/ 547058 w 4008932"/>
            <a:gd name="connsiteY5" fmla="*/ 3154968 h 8245467"/>
            <a:gd name="connsiteX6" fmla="*/ 0 w 4008932"/>
            <a:gd name="connsiteY6" fmla="*/ 0 h 8245467"/>
            <a:gd name="connsiteX0" fmla="*/ 4008932 w 4008932"/>
            <a:gd name="connsiteY0" fmla="*/ 8245467 h 8245467"/>
            <a:gd name="connsiteX1" fmla="*/ 3003506 w 4008932"/>
            <a:gd name="connsiteY1" fmla="*/ 7319603 h 8245467"/>
            <a:gd name="connsiteX2" fmla="*/ 1862560 w 4008932"/>
            <a:gd name="connsiteY2" fmla="*/ 6585487 h 8245467"/>
            <a:gd name="connsiteX3" fmla="*/ 1235195 w 4008932"/>
            <a:gd name="connsiteY3" fmla="*/ 6061736 h 8245467"/>
            <a:gd name="connsiteX4" fmla="*/ 1024703 w 4008932"/>
            <a:gd name="connsiteY4" fmla="*/ 5740937 h 8245467"/>
            <a:gd name="connsiteX5" fmla="*/ 547058 w 4008932"/>
            <a:gd name="connsiteY5" fmla="*/ 3154968 h 8245467"/>
            <a:gd name="connsiteX6" fmla="*/ 0 w 4008932"/>
            <a:gd name="connsiteY6" fmla="*/ 0 h 8245467"/>
            <a:gd name="connsiteX0" fmla="*/ 4008932 w 4008932"/>
            <a:gd name="connsiteY0" fmla="*/ 8245467 h 8245467"/>
            <a:gd name="connsiteX1" fmla="*/ 3003506 w 4008932"/>
            <a:gd name="connsiteY1" fmla="*/ 7319603 h 8245467"/>
            <a:gd name="connsiteX2" fmla="*/ 1862560 w 4008932"/>
            <a:gd name="connsiteY2" fmla="*/ 6585487 h 8245467"/>
            <a:gd name="connsiteX3" fmla="*/ 1235195 w 4008932"/>
            <a:gd name="connsiteY3" fmla="*/ 6061736 h 8245467"/>
            <a:gd name="connsiteX4" fmla="*/ 975934 w 4008932"/>
            <a:gd name="connsiteY4" fmla="*/ 5585924 h 8245467"/>
            <a:gd name="connsiteX5" fmla="*/ 547058 w 4008932"/>
            <a:gd name="connsiteY5" fmla="*/ 3154968 h 8245467"/>
            <a:gd name="connsiteX6" fmla="*/ 0 w 4008932"/>
            <a:gd name="connsiteY6" fmla="*/ 0 h 8245467"/>
            <a:gd name="connsiteX0" fmla="*/ 4309671 w 4309671"/>
            <a:gd name="connsiteY0" fmla="*/ 10074616 h 10074616"/>
            <a:gd name="connsiteX1" fmla="*/ 3304245 w 4309671"/>
            <a:gd name="connsiteY1" fmla="*/ 9148752 h 10074616"/>
            <a:gd name="connsiteX2" fmla="*/ 2163299 w 4309671"/>
            <a:gd name="connsiteY2" fmla="*/ 8414636 h 10074616"/>
            <a:gd name="connsiteX3" fmla="*/ 1535934 w 4309671"/>
            <a:gd name="connsiteY3" fmla="*/ 7890885 h 10074616"/>
            <a:gd name="connsiteX4" fmla="*/ 1276673 w 4309671"/>
            <a:gd name="connsiteY4" fmla="*/ 7415073 h 10074616"/>
            <a:gd name="connsiteX5" fmla="*/ 847797 w 4309671"/>
            <a:gd name="connsiteY5" fmla="*/ 4984117 h 10074616"/>
            <a:gd name="connsiteX6" fmla="*/ 0 w 4309671"/>
            <a:gd name="connsiteY6" fmla="*/ 0 h 10074616"/>
            <a:gd name="connsiteX0" fmla="*/ 4309671 w 4309671"/>
            <a:gd name="connsiteY0" fmla="*/ 10074616 h 10074616"/>
            <a:gd name="connsiteX1" fmla="*/ 3304245 w 4309671"/>
            <a:gd name="connsiteY1" fmla="*/ 9148752 h 10074616"/>
            <a:gd name="connsiteX2" fmla="*/ 2163299 w 4309671"/>
            <a:gd name="connsiteY2" fmla="*/ 8414636 h 10074616"/>
            <a:gd name="connsiteX3" fmla="*/ 1535934 w 4309671"/>
            <a:gd name="connsiteY3" fmla="*/ 7890885 h 10074616"/>
            <a:gd name="connsiteX4" fmla="*/ 1276673 w 4309671"/>
            <a:gd name="connsiteY4" fmla="*/ 7415073 h 10074616"/>
            <a:gd name="connsiteX5" fmla="*/ 864054 w 4309671"/>
            <a:gd name="connsiteY5" fmla="*/ 4860108 h 10074616"/>
            <a:gd name="connsiteX6" fmla="*/ 0 w 4309671"/>
            <a:gd name="connsiteY6" fmla="*/ 0 h 10074616"/>
            <a:gd name="connsiteX0" fmla="*/ 4309671 w 4309671"/>
            <a:gd name="connsiteY0" fmla="*/ 10074616 h 10074616"/>
            <a:gd name="connsiteX1" fmla="*/ 3304245 w 4309671"/>
            <a:gd name="connsiteY1" fmla="*/ 9148752 h 10074616"/>
            <a:gd name="connsiteX2" fmla="*/ 2163299 w 4309671"/>
            <a:gd name="connsiteY2" fmla="*/ 8414636 h 10074616"/>
            <a:gd name="connsiteX3" fmla="*/ 1535934 w 4309671"/>
            <a:gd name="connsiteY3" fmla="*/ 7890885 h 10074616"/>
            <a:gd name="connsiteX4" fmla="*/ 1276673 w 4309671"/>
            <a:gd name="connsiteY4" fmla="*/ 7415073 h 10074616"/>
            <a:gd name="connsiteX5" fmla="*/ 725876 w 4309671"/>
            <a:gd name="connsiteY5" fmla="*/ 4240055 h 10074616"/>
            <a:gd name="connsiteX6" fmla="*/ 0 w 4309671"/>
            <a:gd name="connsiteY6" fmla="*/ 0 h 10074616"/>
            <a:gd name="connsiteX0" fmla="*/ 4309671 w 4309671"/>
            <a:gd name="connsiteY0" fmla="*/ 10074616 h 10074616"/>
            <a:gd name="connsiteX1" fmla="*/ 3304245 w 4309671"/>
            <a:gd name="connsiteY1" fmla="*/ 9148752 h 10074616"/>
            <a:gd name="connsiteX2" fmla="*/ 2163299 w 4309671"/>
            <a:gd name="connsiteY2" fmla="*/ 8414636 h 10074616"/>
            <a:gd name="connsiteX3" fmla="*/ 1535934 w 4309671"/>
            <a:gd name="connsiteY3" fmla="*/ 7890885 h 10074616"/>
            <a:gd name="connsiteX4" fmla="*/ 1276673 w 4309671"/>
            <a:gd name="connsiteY4" fmla="*/ 7415073 h 10074616"/>
            <a:gd name="connsiteX5" fmla="*/ 725876 w 4309671"/>
            <a:gd name="connsiteY5" fmla="*/ 4240055 h 10074616"/>
            <a:gd name="connsiteX6" fmla="*/ 0 w 4309671"/>
            <a:gd name="connsiteY6" fmla="*/ 0 h 10074616"/>
            <a:gd name="connsiteX0" fmla="*/ 4309671 w 4309671"/>
            <a:gd name="connsiteY0" fmla="*/ 10074616 h 10074616"/>
            <a:gd name="connsiteX1" fmla="*/ 3304245 w 4309671"/>
            <a:gd name="connsiteY1" fmla="*/ 9148752 h 10074616"/>
            <a:gd name="connsiteX2" fmla="*/ 2163299 w 4309671"/>
            <a:gd name="connsiteY2" fmla="*/ 8414636 h 10074616"/>
            <a:gd name="connsiteX3" fmla="*/ 1535934 w 4309671"/>
            <a:gd name="connsiteY3" fmla="*/ 7890885 h 10074616"/>
            <a:gd name="connsiteX4" fmla="*/ 1276673 w 4309671"/>
            <a:gd name="connsiteY4" fmla="*/ 7415073 h 10074616"/>
            <a:gd name="connsiteX5" fmla="*/ 725876 w 4309671"/>
            <a:gd name="connsiteY5" fmla="*/ 4240055 h 10074616"/>
            <a:gd name="connsiteX6" fmla="*/ 0 w 4309671"/>
            <a:gd name="connsiteY6" fmla="*/ 0 h 10074616"/>
            <a:gd name="connsiteX0" fmla="*/ 4309671 w 4309671"/>
            <a:gd name="connsiteY0" fmla="*/ 10074616 h 10074616"/>
            <a:gd name="connsiteX1" fmla="*/ 3304245 w 4309671"/>
            <a:gd name="connsiteY1" fmla="*/ 9148752 h 10074616"/>
            <a:gd name="connsiteX2" fmla="*/ 2163299 w 4309671"/>
            <a:gd name="connsiteY2" fmla="*/ 8414636 h 10074616"/>
            <a:gd name="connsiteX3" fmla="*/ 1535934 w 4309671"/>
            <a:gd name="connsiteY3" fmla="*/ 7890885 h 10074616"/>
            <a:gd name="connsiteX4" fmla="*/ 1276673 w 4309671"/>
            <a:gd name="connsiteY4" fmla="*/ 7415073 h 10074616"/>
            <a:gd name="connsiteX5" fmla="*/ 725876 w 4309671"/>
            <a:gd name="connsiteY5" fmla="*/ 4271060 h 10074616"/>
            <a:gd name="connsiteX6" fmla="*/ 0 w 4309671"/>
            <a:gd name="connsiteY6" fmla="*/ 0 h 10074616"/>
            <a:gd name="connsiteX0" fmla="*/ 4309671 w 4309671"/>
            <a:gd name="connsiteY0" fmla="*/ 10074616 h 10074616"/>
            <a:gd name="connsiteX1" fmla="*/ 3304245 w 4309671"/>
            <a:gd name="connsiteY1" fmla="*/ 9148752 h 10074616"/>
            <a:gd name="connsiteX2" fmla="*/ 2163299 w 4309671"/>
            <a:gd name="connsiteY2" fmla="*/ 8414636 h 10074616"/>
            <a:gd name="connsiteX3" fmla="*/ 1535934 w 4309671"/>
            <a:gd name="connsiteY3" fmla="*/ 7890885 h 10074616"/>
            <a:gd name="connsiteX4" fmla="*/ 1276673 w 4309671"/>
            <a:gd name="connsiteY4" fmla="*/ 7415073 h 10074616"/>
            <a:gd name="connsiteX5" fmla="*/ 725876 w 4309671"/>
            <a:gd name="connsiteY5" fmla="*/ 4271060 h 10074616"/>
            <a:gd name="connsiteX6" fmla="*/ 0 w 4309671"/>
            <a:gd name="connsiteY6" fmla="*/ 0 h 10074616"/>
            <a:gd name="connsiteX0" fmla="*/ 4309671 w 4309671"/>
            <a:gd name="connsiteY0" fmla="*/ 10074616 h 10074616"/>
            <a:gd name="connsiteX1" fmla="*/ 3304245 w 4309671"/>
            <a:gd name="connsiteY1" fmla="*/ 9148752 h 10074616"/>
            <a:gd name="connsiteX2" fmla="*/ 2163299 w 4309671"/>
            <a:gd name="connsiteY2" fmla="*/ 8414636 h 10074616"/>
            <a:gd name="connsiteX3" fmla="*/ 1535934 w 4309671"/>
            <a:gd name="connsiteY3" fmla="*/ 7890885 h 10074616"/>
            <a:gd name="connsiteX4" fmla="*/ 1276673 w 4309671"/>
            <a:gd name="connsiteY4" fmla="*/ 7415073 h 10074616"/>
            <a:gd name="connsiteX5" fmla="*/ 725876 w 4309671"/>
            <a:gd name="connsiteY5" fmla="*/ 4271060 h 10074616"/>
            <a:gd name="connsiteX6" fmla="*/ 0 w 4309671"/>
            <a:gd name="connsiteY6" fmla="*/ 0 h 10074616"/>
            <a:gd name="connsiteX0" fmla="*/ 4309671 w 4309671"/>
            <a:gd name="connsiteY0" fmla="*/ 10074616 h 10074616"/>
            <a:gd name="connsiteX1" fmla="*/ 3304245 w 4309671"/>
            <a:gd name="connsiteY1" fmla="*/ 9148752 h 10074616"/>
            <a:gd name="connsiteX2" fmla="*/ 2163299 w 4309671"/>
            <a:gd name="connsiteY2" fmla="*/ 8414636 h 10074616"/>
            <a:gd name="connsiteX3" fmla="*/ 1535934 w 4309671"/>
            <a:gd name="connsiteY3" fmla="*/ 7890885 h 10074616"/>
            <a:gd name="connsiteX4" fmla="*/ 1276673 w 4309671"/>
            <a:gd name="connsiteY4" fmla="*/ 7415073 h 10074616"/>
            <a:gd name="connsiteX5" fmla="*/ 725876 w 4309671"/>
            <a:gd name="connsiteY5" fmla="*/ 4271060 h 10074616"/>
            <a:gd name="connsiteX6" fmla="*/ 0 w 4309671"/>
            <a:gd name="connsiteY6" fmla="*/ 0 h 10074616"/>
            <a:gd name="connsiteX0" fmla="*/ 4309671 w 4309671"/>
            <a:gd name="connsiteY0" fmla="*/ 10074616 h 10074616"/>
            <a:gd name="connsiteX1" fmla="*/ 3304245 w 4309671"/>
            <a:gd name="connsiteY1" fmla="*/ 9148752 h 10074616"/>
            <a:gd name="connsiteX2" fmla="*/ 2163299 w 4309671"/>
            <a:gd name="connsiteY2" fmla="*/ 8414637 h 10074616"/>
            <a:gd name="connsiteX3" fmla="*/ 1535934 w 4309671"/>
            <a:gd name="connsiteY3" fmla="*/ 7890885 h 10074616"/>
            <a:gd name="connsiteX4" fmla="*/ 1276673 w 4309671"/>
            <a:gd name="connsiteY4" fmla="*/ 7415073 h 10074616"/>
            <a:gd name="connsiteX5" fmla="*/ 725876 w 4309671"/>
            <a:gd name="connsiteY5" fmla="*/ 4271060 h 10074616"/>
            <a:gd name="connsiteX6" fmla="*/ 0 w 4309671"/>
            <a:gd name="connsiteY6" fmla="*/ 0 h 10074616"/>
            <a:gd name="connsiteX0" fmla="*/ 4309671 w 4309671"/>
            <a:gd name="connsiteY0" fmla="*/ 10074616 h 10074616"/>
            <a:gd name="connsiteX1" fmla="*/ 3304245 w 4309671"/>
            <a:gd name="connsiteY1" fmla="*/ 9148752 h 10074616"/>
            <a:gd name="connsiteX2" fmla="*/ 1535934 w 4309671"/>
            <a:gd name="connsiteY2" fmla="*/ 7890885 h 10074616"/>
            <a:gd name="connsiteX3" fmla="*/ 1276673 w 4309671"/>
            <a:gd name="connsiteY3" fmla="*/ 7415073 h 10074616"/>
            <a:gd name="connsiteX4" fmla="*/ 725876 w 4309671"/>
            <a:gd name="connsiteY4" fmla="*/ 4271060 h 10074616"/>
            <a:gd name="connsiteX5" fmla="*/ 0 w 4309671"/>
            <a:gd name="connsiteY5" fmla="*/ 0 h 10074616"/>
            <a:gd name="connsiteX0" fmla="*/ 4309671 w 4309671"/>
            <a:gd name="connsiteY0" fmla="*/ 10074616 h 10074616"/>
            <a:gd name="connsiteX1" fmla="*/ 3125044 w 4309671"/>
            <a:gd name="connsiteY1" fmla="*/ 8978782 h 10074616"/>
            <a:gd name="connsiteX2" fmla="*/ 1535934 w 4309671"/>
            <a:gd name="connsiteY2" fmla="*/ 7890885 h 10074616"/>
            <a:gd name="connsiteX3" fmla="*/ 1276673 w 4309671"/>
            <a:gd name="connsiteY3" fmla="*/ 7415073 h 10074616"/>
            <a:gd name="connsiteX4" fmla="*/ 725876 w 4309671"/>
            <a:gd name="connsiteY4" fmla="*/ 4271060 h 10074616"/>
            <a:gd name="connsiteX5" fmla="*/ 0 w 4309671"/>
            <a:gd name="connsiteY5" fmla="*/ 0 h 10074616"/>
            <a:gd name="connsiteX0" fmla="*/ 4309671 w 4309671"/>
            <a:gd name="connsiteY0" fmla="*/ 10074616 h 10074616"/>
            <a:gd name="connsiteX1" fmla="*/ 2972723 w 4309671"/>
            <a:gd name="connsiteY1" fmla="*/ 8855167 h 10074616"/>
            <a:gd name="connsiteX2" fmla="*/ 1535934 w 4309671"/>
            <a:gd name="connsiteY2" fmla="*/ 7890885 h 10074616"/>
            <a:gd name="connsiteX3" fmla="*/ 1276673 w 4309671"/>
            <a:gd name="connsiteY3" fmla="*/ 7415073 h 10074616"/>
            <a:gd name="connsiteX4" fmla="*/ 725876 w 4309671"/>
            <a:gd name="connsiteY4" fmla="*/ 4271060 h 10074616"/>
            <a:gd name="connsiteX5" fmla="*/ 0 w 4309671"/>
            <a:gd name="connsiteY5" fmla="*/ 0 h 10074616"/>
            <a:gd name="connsiteX0" fmla="*/ 4309671 w 4309671"/>
            <a:gd name="connsiteY0" fmla="*/ 10074616 h 10074616"/>
            <a:gd name="connsiteX1" fmla="*/ 2972723 w 4309671"/>
            <a:gd name="connsiteY1" fmla="*/ 8855167 h 10074616"/>
            <a:gd name="connsiteX2" fmla="*/ 1535934 w 4309671"/>
            <a:gd name="connsiteY2" fmla="*/ 7890885 h 10074616"/>
            <a:gd name="connsiteX3" fmla="*/ 1276673 w 4309671"/>
            <a:gd name="connsiteY3" fmla="*/ 7415073 h 10074616"/>
            <a:gd name="connsiteX4" fmla="*/ 725876 w 4309671"/>
            <a:gd name="connsiteY4" fmla="*/ 4271060 h 10074616"/>
            <a:gd name="connsiteX5" fmla="*/ 0 w 4309671"/>
            <a:gd name="connsiteY5" fmla="*/ 0 h 10074616"/>
            <a:gd name="connsiteX0" fmla="*/ 4309671 w 4309671"/>
            <a:gd name="connsiteY0" fmla="*/ 10074616 h 10074616"/>
            <a:gd name="connsiteX1" fmla="*/ 2940220 w 4309671"/>
            <a:gd name="connsiteY1" fmla="*/ 8920024 h 10074616"/>
            <a:gd name="connsiteX2" fmla="*/ 1535934 w 4309671"/>
            <a:gd name="connsiteY2" fmla="*/ 7890885 h 10074616"/>
            <a:gd name="connsiteX3" fmla="*/ 1276673 w 4309671"/>
            <a:gd name="connsiteY3" fmla="*/ 7415073 h 10074616"/>
            <a:gd name="connsiteX4" fmla="*/ 725876 w 4309671"/>
            <a:gd name="connsiteY4" fmla="*/ 4271060 h 10074616"/>
            <a:gd name="connsiteX5" fmla="*/ 0 w 4309671"/>
            <a:gd name="connsiteY5" fmla="*/ 0 h 10074616"/>
            <a:gd name="connsiteX0" fmla="*/ 4309671 w 4309671"/>
            <a:gd name="connsiteY0" fmla="*/ 10074616 h 10074616"/>
            <a:gd name="connsiteX1" fmla="*/ 2940220 w 4309671"/>
            <a:gd name="connsiteY1" fmla="*/ 8920024 h 10074616"/>
            <a:gd name="connsiteX2" fmla="*/ 1438423 w 4309671"/>
            <a:gd name="connsiteY2" fmla="*/ 7874670 h 10074616"/>
            <a:gd name="connsiteX3" fmla="*/ 1276673 w 4309671"/>
            <a:gd name="connsiteY3" fmla="*/ 7415073 h 10074616"/>
            <a:gd name="connsiteX4" fmla="*/ 725876 w 4309671"/>
            <a:gd name="connsiteY4" fmla="*/ 4271060 h 10074616"/>
            <a:gd name="connsiteX5" fmla="*/ 0 w 4309671"/>
            <a:gd name="connsiteY5" fmla="*/ 0 h 10074616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</a:cxnLst>
          <a:rect l="l" t="t" r="r" b="b"/>
          <a:pathLst>
            <a:path w="4309671" h="10074616">
              <a:moveTo>
                <a:pt x="4309671" y="10074616"/>
              </a:moveTo>
              <a:cubicBezTo>
                <a:pt x="4126500" y="9899601"/>
                <a:pt x="3418761" y="9286682"/>
                <a:pt x="2940220" y="8920024"/>
              </a:cubicBezTo>
              <a:cubicBezTo>
                <a:pt x="2461679" y="8553366"/>
                <a:pt x="1776352" y="8163616"/>
                <a:pt x="1438423" y="7874670"/>
              </a:cubicBezTo>
              <a:cubicBezTo>
                <a:pt x="1304199" y="7728744"/>
                <a:pt x="1308661" y="7490727"/>
                <a:pt x="1276673" y="7415073"/>
              </a:cubicBezTo>
              <a:cubicBezTo>
                <a:pt x="1168757" y="6920277"/>
                <a:pt x="900222" y="5342187"/>
                <a:pt x="725876" y="4271060"/>
              </a:cubicBezTo>
              <a:cubicBezTo>
                <a:pt x="565930" y="3288404"/>
                <a:pt x="154847" y="701505"/>
                <a:pt x="0" y="0"/>
              </a:cubicBezTo>
            </a:path>
          </a:pathLst>
        </a:custGeom>
        <a:noFill xmlns:a="http://schemas.openxmlformats.org/drawingml/2006/main"/>
        <a:ln xmlns:a="http://schemas.openxmlformats.org/drawingml/2006/main">
          <a:solidFill>
            <a:srgbClr val="7030A0"/>
          </a:solidFill>
          <a:prstDash val="sys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>
            <a:ln>
              <a:solidFill>
                <a:schemeClr val="accent4">
                  <a:lumMod val="60000"/>
                  <a:lumOff val="40000"/>
                </a:schemeClr>
              </a:solidFill>
              <a:prstDash val="sysDot"/>
            </a:ln>
          </a:endParaRPr>
        </a:p>
      </cdr:txBody>
    </cdr:sp>
  </cdr:relSizeAnchor>
  <cdr:relSizeAnchor xmlns:cdr="http://schemas.openxmlformats.org/drawingml/2006/chartDrawing">
    <cdr:from>
      <cdr:x>0.10008</cdr:x>
      <cdr:y>0.79486</cdr:y>
    </cdr:from>
    <cdr:to>
      <cdr:x>0.46624</cdr:x>
      <cdr:y>0.88551</cdr:y>
    </cdr:to>
    <cdr:sp macro="" textlink="">
      <cdr:nvSpPr>
        <cdr:cNvPr id="9" name="Forme libre 8"/>
        <cdr:cNvSpPr/>
      </cdr:nvSpPr>
      <cdr:spPr>
        <a:xfrm xmlns:a="http://schemas.openxmlformats.org/drawingml/2006/main">
          <a:off x="876207" y="4172480"/>
          <a:ext cx="3205754" cy="475857"/>
        </a:xfrm>
        <a:custGeom xmlns:a="http://schemas.openxmlformats.org/drawingml/2006/main">
          <a:avLst/>
          <a:gdLst>
            <a:gd name="connsiteX0" fmla="*/ 3119438 w 3119438"/>
            <a:gd name="connsiteY0" fmla="*/ 4778375 h 4778375"/>
            <a:gd name="connsiteX1" fmla="*/ 1841500 w 3119438"/>
            <a:gd name="connsiteY1" fmla="*/ 36591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444500 w 3119438"/>
            <a:gd name="connsiteY2" fmla="*/ 3095625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449958 w 3124896"/>
            <a:gd name="connsiteY2" fmla="*/ 3095625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5" fmla="*/ 5458 w 3124896"/>
            <a:gd name="connsiteY5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537271 w 3124896"/>
            <a:gd name="connsiteY2" fmla="*/ 3071812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5" fmla="*/ 5458 w 3124896"/>
            <a:gd name="connsiteY5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537271 w 3124896"/>
            <a:gd name="connsiteY2" fmla="*/ 3071812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0" fmla="*/ 3079750 w 3079750"/>
            <a:gd name="connsiteY0" fmla="*/ 4246562 h 4246562"/>
            <a:gd name="connsiteX1" fmla="*/ 1801813 w 3079750"/>
            <a:gd name="connsiteY1" fmla="*/ 3143250 h 4246562"/>
            <a:gd name="connsiteX2" fmla="*/ 492125 w 3079750"/>
            <a:gd name="connsiteY2" fmla="*/ 2539999 h 4246562"/>
            <a:gd name="connsiteX3" fmla="*/ 0 w 3079750"/>
            <a:gd name="connsiteY3" fmla="*/ 0 h 4246562"/>
            <a:gd name="connsiteX0" fmla="*/ 2587625 w 2587625"/>
            <a:gd name="connsiteY0" fmla="*/ 1706562 h 1706562"/>
            <a:gd name="connsiteX1" fmla="*/ 1309688 w 2587625"/>
            <a:gd name="connsiteY1" fmla="*/ 603250 h 1706562"/>
            <a:gd name="connsiteX2" fmla="*/ 0 w 2587625"/>
            <a:gd name="connsiteY2" fmla="*/ -1 h 1706562"/>
            <a:gd name="connsiteX0" fmla="*/ 3873504 w 3873504"/>
            <a:gd name="connsiteY0" fmla="*/ 2323124 h 2323124"/>
            <a:gd name="connsiteX1" fmla="*/ 2595567 w 3873504"/>
            <a:gd name="connsiteY1" fmla="*/ 1219812 h 2323124"/>
            <a:gd name="connsiteX2" fmla="*/ 0 w 3873504"/>
            <a:gd name="connsiteY2" fmla="*/ 0 h 2323124"/>
            <a:gd name="connsiteX0" fmla="*/ 3873504 w 3873504"/>
            <a:gd name="connsiteY0" fmla="*/ 2323737 h 2323737"/>
            <a:gd name="connsiteX1" fmla="*/ 2595567 w 3873504"/>
            <a:gd name="connsiteY1" fmla="*/ 1220425 h 2323737"/>
            <a:gd name="connsiteX2" fmla="*/ 0 w 3873504"/>
            <a:gd name="connsiteY2" fmla="*/ 613 h 2323737"/>
            <a:gd name="connsiteX0" fmla="*/ 3873504 w 3873504"/>
            <a:gd name="connsiteY0" fmla="*/ 2324347 h 2324347"/>
            <a:gd name="connsiteX1" fmla="*/ 2595567 w 3873504"/>
            <a:gd name="connsiteY1" fmla="*/ 1221035 h 2324347"/>
            <a:gd name="connsiteX2" fmla="*/ 0 w 3873504"/>
            <a:gd name="connsiteY2" fmla="*/ 1223 h 2324347"/>
            <a:gd name="connsiteX0" fmla="*/ 3873504 w 3873504"/>
            <a:gd name="connsiteY0" fmla="*/ 2324905 h 2324905"/>
            <a:gd name="connsiteX1" fmla="*/ 2619379 w 3873504"/>
            <a:gd name="connsiteY1" fmla="*/ 1067452 h 2324905"/>
            <a:gd name="connsiteX2" fmla="*/ 0 w 3873504"/>
            <a:gd name="connsiteY2" fmla="*/ 1781 h 2324905"/>
            <a:gd name="connsiteX0" fmla="*/ 3873504 w 3873504"/>
            <a:gd name="connsiteY0" fmla="*/ 2324619 h 2324619"/>
            <a:gd name="connsiteX1" fmla="*/ 2619379 w 3873504"/>
            <a:gd name="connsiteY1" fmla="*/ 1067166 h 2324619"/>
            <a:gd name="connsiteX2" fmla="*/ 0 w 3873504"/>
            <a:gd name="connsiteY2" fmla="*/ 1495 h 2324619"/>
            <a:gd name="connsiteX0" fmla="*/ 3873504 w 3873504"/>
            <a:gd name="connsiteY0" fmla="*/ 2324619 h 2324619"/>
            <a:gd name="connsiteX1" fmla="*/ 2619379 w 3873504"/>
            <a:gd name="connsiteY1" fmla="*/ 1067166 h 2324619"/>
            <a:gd name="connsiteX2" fmla="*/ 0 w 3873504"/>
            <a:gd name="connsiteY2" fmla="*/ 1495 h 2324619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3873504" h="2324619">
              <a:moveTo>
                <a:pt x="3873504" y="2324619"/>
              </a:moveTo>
              <a:cubicBezTo>
                <a:pt x="3450832" y="1903931"/>
                <a:pt x="3107537" y="1540600"/>
                <a:pt x="2619379" y="1067166"/>
              </a:cubicBezTo>
              <a:cubicBezTo>
                <a:pt x="1869284" y="339224"/>
                <a:pt x="530490" y="-26496"/>
                <a:pt x="0" y="1495"/>
              </a:cubicBezTo>
            </a:path>
          </a:pathLst>
        </a:custGeom>
        <a:noFill xmlns:a="http://schemas.openxmlformats.org/drawingml/2006/main"/>
        <a:ln xmlns:a="http://schemas.openxmlformats.org/drawingml/2006/main" w="3175">
          <a:solidFill>
            <a:srgbClr val="FF0000"/>
          </a:solidFill>
          <a:prstDash val="dash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>
            <a:ln>
              <a:solidFill>
                <a:schemeClr val="accent4">
                  <a:lumMod val="60000"/>
                  <a:lumOff val="40000"/>
                </a:schemeClr>
              </a:solidFill>
              <a:prstDash val="sysDot"/>
            </a:ln>
          </a:endParaRPr>
        </a:p>
      </cdr:txBody>
    </cdr:sp>
  </cdr:relSizeAnchor>
  <cdr:relSizeAnchor xmlns:cdr="http://schemas.openxmlformats.org/drawingml/2006/chartDrawing">
    <cdr:from>
      <cdr:x>0.09927</cdr:x>
      <cdr:y>0.70812</cdr:y>
    </cdr:from>
    <cdr:to>
      <cdr:x>0.50078</cdr:x>
      <cdr:y>0.8705</cdr:y>
    </cdr:to>
    <cdr:sp macro="" textlink="">
      <cdr:nvSpPr>
        <cdr:cNvPr id="19" name="Forme libre 18"/>
        <cdr:cNvSpPr/>
      </cdr:nvSpPr>
      <cdr:spPr>
        <a:xfrm xmlns:a="http://schemas.openxmlformats.org/drawingml/2006/main">
          <a:off x="899591" y="4481963"/>
          <a:ext cx="3638395" cy="1027737"/>
        </a:xfrm>
        <a:custGeom xmlns:a="http://schemas.openxmlformats.org/drawingml/2006/main">
          <a:avLst/>
          <a:gdLst>
            <a:gd name="connsiteX0" fmla="*/ 3119438 w 3119438"/>
            <a:gd name="connsiteY0" fmla="*/ 4778375 h 4778375"/>
            <a:gd name="connsiteX1" fmla="*/ 1841500 w 3119438"/>
            <a:gd name="connsiteY1" fmla="*/ 36591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9438 w 3119438"/>
            <a:gd name="connsiteY1" fmla="*/ 3746501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89126 w 3119438"/>
            <a:gd name="connsiteY1" fmla="*/ 3722688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523875 w 3119438"/>
            <a:gd name="connsiteY2" fmla="*/ 3111500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19438 w 3119438"/>
            <a:gd name="connsiteY0" fmla="*/ 4778375 h 4778375"/>
            <a:gd name="connsiteX1" fmla="*/ 1841501 w 3119438"/>
            <a:gd name="connsiteY1" fmla="*/ 3675063 h 4778375"/>
            <a:gd name="connsiteX2" fmla="*/ 444500 w 3119438"/>
            <a:gd name="connsiteY2" fmla="*/ 3095625 h 4778375"/>
            <a:gd name="connsiteX3" fmla="*/ 0 w 3119438"/>
            <a:gd name="connsiteY3" fmla="*/ 0 h 4778375"/>
            <a:gd name="connsiteX4" fmla="*/ 0 w 3119438"/>
            <a:gd name="connsiteY4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449958 w 3124896"/>
            <a:gd name="connsiteY2" fmla="*/ 3095625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5" fmla="*/ 5458 w 3124896"/>
            <a:gd name="connsiteY5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537271 w 3124896"/>
            <a:gd name="connsiteY2" fmla="*/ 3071812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5" fmla="*/ 5458 w 3124896"/>
            <a:gd name="connsiteY5" fmla="*/ 0 h 4778375"/>
            <a:gd name="connsiteX0" fmla="*/ 3124896 w 3124896"/>
            <a:gd name="connsiteY0" fmla="*/ 4778375 h 4778375"/>
            <a:gd name="connsiteX1" fmla="*/ 1846959 w 3124896"/>
            <a:gd name="connsiteY1" fmla="*/ 3675063 h 4778375"/>
            <a:gd name="connsiteX2" fmla="*/ 537271 w 3124896"/>
            <a:gd name="connsiteY2" fmla="*/ 3071812 h 4778375"/>
            <a:gd name="connsiteX3" fmla="*/ 45146 w 3124896"/>
            <a:gd name="connsiteY3" fmla="*/ 531813 h 4778375"/>
            <a:gd name="connsiteX4" fmla="*/ 5458 w 3124896"/>
            <a:gd name="connsiteY4" fmla="*/ 0 h 4778375"/>
            <a:gd name="connsiteX0" fmla="*/ 3079750 w 3079750"/>
            <a:gd name="connsiteY0" fmla="*/ 4246562 h 4246562"/>
            <a:gd name="connsiteX1" fmla="*/ 1801813 w 3079750"/>
            <a:gd name="connsiteY1" fmla="*/ 3143250 h 4246562"/>
            <a:gd name="connsiteX2" fmla="*/ 492125 w 3079750"/>
            <a:gd name="connsiteY2" fmla="*/ 2539999 h 4246562"/>
            <a:gd name="connsiteX3" fmla="*/ 0 w 3079750"/>
            <a:gd name="connsiteY3" fmla="*/ 0 h 4246562"/>
            <a:gd name="connsiteX0" fmla="*/ 2587625 w 2587625"/>
            <a:gd name="connsiteY0" fmla="*/ 1706562 h 1706562"/>
            <a:gd name="connsiteX1" fmla="*/ 1309688 w 2587625"/>
            <a:gd name="connsiteY1" fmla="*/ 603250 h 1706562"/>
            <a:gd name="connsiteX2" fmla="*/ 0 w 2587625"/>
            <a:gd name="connsiteY2" fmla="*/ -1 h 1706562"/>
            <a:gd name="connsiteX0" fmla="*/ 3873504 w 3873504"/>
            <a:gd name="connsiteY0" fmla="*/ 2323124 h 2323124"/>
            <a:gd name="connsiteX1" fmla="*/ 2595567 w 3873504"/>
            <a:gd name="connsiteY1" fmla="*/ 1219812 h 2323124"/>
            <a:gd name="connsiteX2" fmla="*/ 0 w 3873504"/>
            <a:gd name="connsiteY2" fmla="*/ 0 h 2323124"/>
            <a:gd name="connsiteX0" fmla="*/ 3873504 w 3873504"/>
            <a:gd name="connsiteY0" fmla="*/ 2323737 h 2323737"/>
            <a:gd name="connsiteX1" fmla="*/ 2595567 w 3873504"/>
            <a:gd name="connsiteY1" fmla="*/ 1220425 h 2323737"/>
            <a:gd name="connsiteX2" fmla="*/ 0 w 3873504"/>
            <a:gd name="connsiteY2" fmla="*/ 613 h 2323737"/>
            <a:gd name="connsiteX0" fmla="*/ 3873504 w 3873504"/>
            <a:gd name="connsiteY0" fmla="*/ 2324347 h 2324347"/>
            <a:gd name="connsiteX1" fmla="*/ 2595567 w 3873504"/>
            <a:gd name="connsiteY1" fmla="*/ 1221035 h 2324347"/>
            <a:gd name="connsiteX2" fmla="*/ 0 w 3873504"/>
            <a:gd name="connsiteY2" fmla="*/ 1223 h 2324347"/>
            <a:gd name="connsiteX0" fmla="*/ 3873504 w 3873504"/>
            <a:gd name="connsiteY0" fmla="*/ 2324905 h 2324905"/>
            <a:gd name="connsiteX1" fmla="*/ 2619379 w 3873504"/>
            <a:gd name="connsiteY1" fmla="*/ 1067452 h 2324905"/>
            <a:gd name="connsiteX2" fmla="*/ 0 w 3873504"/>
            <a:gd name="connsiteY2" fmla="*/ 1781 h 2324905"/>
            <a:gd name="connsiteX0" fmla="*/ 3873504 w 3873504"/>
            <a:gd name="connsiteY0" fmla="*/ 2324619 h 2324619"/>
            <a:gd name="connsiteX1" fmla="*/ 2619379 w 3873504"/>
            <a:gd name="connsiteY1" fmla="*/ 1067166 h 2324619"/>
            <a:gd name="connsiteX2" fmla="*/ 0 w 3873504"/>
            <a:gd name="connsiteY2" fmla="*/ 1495 h 2324619"/>
            <a:gd name="connsiteX0" fmla="*/ 3873504 w 3873504"/>
            <a:gd name="connsiteY0" fmla="*/ 2324619 h 2324619"/>
            <a:gd name="connsiteX1" fmla="*/ 2619379 w 3873504"/>
            <a:gd name="connsiteY1" fmla="*/ 1067166 h 2324619"/>
            <a:gd name="connsiteX2" fmla="*/ 0 w 3873504"/>
            <a:gd name="connsiteY2" fmla="*/ 1495 h 2324619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3873504" h="2324619">
              <a:moveTo>
                <a:pt x="3873504" y="2324619"/>
              </a:moveTo>
              <a:cubicBezTo>
                <a:pt x="3450832" y="1903931"/>
                <a:pt x="3107537" y="1540600"/>
                <a:pt x="2619379" y="1067166"/>
              </a:cubicBezTo>
              <a:cubicBezTo>
                <a:pt x="1869284" y="339224"/>
                <a:pt x="530490" y="-26496"/>
                <a:pt x="0" y="1495"/>
              </a:cubicBezTo>
            </a:path>
          </a:pathLst>
        </a:custGeom>
        <a:noFill xmlns:a="http://schemas.openxmlformats.org/drawingml/2006/main"/>
        <a:ln xmlns:a="http://schemas.openxmlformats.org/drawingml/2006/main" w="3175">
          <a:solidFill>
            <a:srgbClr val="0070C0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>
            <a:ln>
              <a:solidFill>
                <a:schemeClr val="accent4">
                  <a:lumMod val="60000"/>
                  <a:lumOff val="40000"/>
                </a:schemeClr>
              </a:solidFill>
              <a:prstDash val="sysDot"/>
            </a:ln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23" tIns="49511" rIns="99023" bIns="49511" numCol="1" anchor="t" anchorCtr="0" compatLnSpc="1">
            <a:prstTxWarp prst="textNoShape">
              <a:avLst/>
            </a:prstTxWarp>
          </a:bodyPr>
          <a:lstStyle>
            <a:lvl1pPr defTabSz="990480">
              <a:defRPr sz="1300" u="none">
                <a:cs typeface="+mn-cs"/>
              </a:defRPr>
            </a:lvl1pPr>
          </a:lstStyle>
          <a:p>
            <a:pPr>
              <a:defRPr/>
            </a:pPr>
            <a:r>
              <a:rPr lang="fr-FR"/>
              <a:t>titre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9" y="1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23" tIns="49511" rIns="99023" bIns="49511" numCol="1" anchor="t" anchorCtr="0" compatLnSpc="1">
            <a:prstTxWarp prst="textNoShape">
              <a:avLst/>
            </a:prstTxWarp>
          </a:bodyPr>
          <a:lstStyle>
            <a:lvl1pPr algn="r" defTabSz="990480">
              <a:defRPr sz="1300" u="none">
                <a:cs typeface="+mn-cs"/>
              </a:defRPr>
            </a:lvl1pPr>
          </a:lstStyle>
          <a:p>
            <a:pPr>
              <a:defRPr/>
            </a:pPr>
            <a:fld id="{C284CA7B-6939-4900-AE6E-3EB33F96DFEC}" type="datetime4">
              <a:rPr lang="fr-FR"/>
              <a:pPr>
                <a:defRPr/>
              </a:pPr>
              <a:t>27 avril 2013</a:t>
            </a:fld>
            <a:endParaRPr lang="fr-FR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23" tIns="49511" rIns="99023" bIns="49511" numCol="1" anchor="b" anchorCtr="0" compatLnSpc="1">
            <a:prstTxWarp prst="textNoShape">
              <a:avLst/>
            </a:prstTxWarp>
          </a:bodyPr>
          <a:lstStyle>
            <a:lvl1pPr defTabSz="990480">
              <a:defRPr sz="1300" u="none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9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23" tIns="49511" rIns="99023" bIns="49511" numCol="1" anchor="b" anchorCtr="0" compatLnSpc="1">
            <a:prstTxWarp prst="textNoShape">
              <a:avLst/>
            </a:prstTxWarp>
          </a:bodyPr>
          <a:lstStyle>
            <a:lvl1pPr algn="r" defTabSz="990480">
              <a:defRPr sz="1300" u="none">
                <a:cs typeface="+mn-cs"/>
              </a:defRPr>
            </a:lvl1pPr>
          </a:lstStyle>
          <a:p>
            <a:pPr>
              <a:defRPr/>
            </a:pPr>
            <a:fld id="{5B41FE31-3D7A-42B1-AB5D-D5D3E3A9523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35749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23" tIns="49511" rIns="99023" bIns="49511" numCol="1" anchor="t" anchorCtr="0" compatLnSpc="1">
            <a:prstTxWarp prst="textNoShape">
              <a:avLst/>
            </a:prstTxWarp>
          </a:bodyPr>
          <a:lstStyle>
            <a:lvl1pPr defTabSz="990480">
              <a:defRPr sz="1300" u="none">
                <a:cs typeface="+mn-cs"/>
              </a:defRPr>
            </a:lvl1pPr>
          </a:lstStyle>
          <a:p>
            <a:pPr>
              <a:defRPr/>
            </a:pPr>
            <a:r>
              <a:rPr lang="fr-FR"/>
              <a:t>titre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23" tIns="49511" rIns="99023" bIns="49511" numCol="1" anchor="t" anchorCtr="0" compatLnSpc="1">
            <a:prstTxWarp prst="textNoShape">
              <a:avLst/>
            </a:prstTxWarp>
          </a:bodyPr>
          <a:lstStyle>
            <a:lvl1pPr algn="r" defTabSz="990480">
              <a:defRPr sz="1300" u="none">
                <a:cs typeface="+mn-cs"/>
              </a:defRPr>
            </a:lvl1pPr>
          </a:lstStyle>
          <a:p>
            <a:pPr>
              <a:defRPr/>
            </a:pPr>
            <a:fld id="{01292BA1-A762-4439-B2E8-AF271DD0FF93}" type="datetime4">
              <a:rPr lang="fr-FR"/>
              <a:pPr>
                <a:defRPr/>
              </a:pPr>
              <a:t>27 avril 2013</a:t>
            </a:fld>
            <a:endParaRPr lang="fr-FR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3338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1" y="4860925"/>
            <a:ext cx="56769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23" tIns="49511" rIns="99023" bIns="49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23" tIns="49511" rIns="99023" bIns="49511" numCol="1" anchor="b" anchorCtr="0" compatLnSpc="1">
            <a:prstTxWarp prst="textNoShape">
              <a:avLst/>
            </a:prstTxWarp>
          </a:bodyPr>
          <a:lstStyle>
            <a:lvl1pPr defTabSz="990480">
              <a:defRPr sz="1300" u="none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23" tIns="49511" rIns="99023" bIns="49511" numCol="1" anchor="b" anchorCtr="0" compatLnSpc="1">
            <a:prstTxWarp prst="textNoShape">
              <a:avLst/>
            </a:prstTxWarp>
          </a:bodyPr>
          <a:lstStyle>
            <a:lvl1pPr algn="r" defTabSz="990480">
              <a:defRPr sz="1300" u="none">
                <a:cs typeface="+mn-cs"/>
              </a:defRPr>
            </a:lvl1pPr>
          </a:lstStyle>
          <a:p>
            <a:pPr>
              <a:defRPr/>
            </a:pPr>
            <a:fld id="{8AF03764-6CE3-4656-9A9A-125D47382A4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52442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40000"/>
              </a:lnSpc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E79A1D-0393-40C6-8BFC-E2E716A01FF8}" type="slidenum">
              <a:rPr lang="en-GB"/>
              <a:pPr/>
              <a:t>17</a:t>
            </a:fld>
            <a:endParaRPr lang="en-GB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Modifier, </a:t>
            </a:r>
            <a:r>
              <a:rPr lang="en-US" dirty="0" err="1" smtClean="0"/>
              <a:t>montrer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ça</a:t>
            </a:r>
            <a:r>
              <a:rPr lang="en-US" dirty="0" smtClean="0"/>
              <a:t> commence à chauffer au </a:t>
            </a:r>
            <a:r>
              <a:rPr lang="en-US" dirty="0" err="1" smtClean="0"/>
              <a:t>même</a:t>
            </a:r>
            <a:r>
              <a:rPr lang="en-US" dirty="0" smtClean="0"/>
              <a:t> champ,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hot spot </a:t>
            </a:r>
            <a:r>
              <a:rPr lang="en-US" dirty="0" err="1" smtClean="0"/>
              <a:t>chauffe</a:t>
            </a:r>
            <a:r>
              <a:rPr lang="en-US" dirty="0" smtClean="0"/>
              <a:t> +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F03764-6CE3-4656-9A9A-125D47382A45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57363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Modifier, </a:t>
            </a:r>
            <a:r>
              <a:rPr lang="en-US" dirty="0" err="1" smtClean="0"/>
              <a:t>montrer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ça</a:t>
            </a:r>
            <a:r>
              <a:rPr lang="en-US" dirty="0" smtClean="0"/>
              <a:t> commence à chauffer au </a:t>
            </a:r>
            <a:r>
              <a:rPr lang="en-US" dirty="0" err="1" smtClean="0"/>
              <a:t>même</a:t>
            </a:r>
            <a:r>
              <a:rPr lang="en-US" dirty="0" smtClean="0"/>
              <a:t> champ,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hot spot </a:t>
            </a:r>
            <a:r>
              <a:rPr lang="en-US" dirty="0" err="1" smtClean="0"/>
              <a:t>chauffe</a:t>
            </a:r>
            <a:r>
              <a:rPr lang="en-US" dirty="0" smtClean="0"/>
              <a:t> +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F03764-6CE3-4656-9A9A-125D47382A45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57363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40000"/>
              </a:lnSpc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Electron diffraction : typically first 100 nm=&gt; need to polish the surface</a:t>
            </a:r>
          </a:p>
          <a:p>
            <a:r>
              <a:rPr lang="en-US" dirty="0" smtClean="0"/>
              <a:t>Bulk is as expected for</a:t>
            </a:r>
            <a:r>
              <a:rPr lang="en-US" baseline="0" dirty="0" smtClean="0"/>
              <a:t> rolled material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F03764-6CE3-4656-9A9A-125D47382A45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22806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État</a:t>
            </a:r>
            <a:r>
              <a:rPr lang="en-US" dirty="0" smtClean="0"/>
              <a:t> de </a:t>
            </a:r>
            <a:r>
              <a:rPr lang="en-US" dirty="0" err="1" smtClean="0"/>
              <a:t>l’art</a:t>
            </a:r>
            <a:r>
              <a:rPr lang="en-US" dirty="0" smtClean="0"/>
              <a:t> : </a:t>
            </a:r>
            <a:r>
              <a:rPr lang="en-US" dirty="0" err="1" smtClean="0"/>
              <a:t>développé</a:t>
            </a:r>
            <a:r>
              <a:rPr lang="en-US" dirty="0" smtClean="0"/>
              <a:t> @</a:t>
            </a:r>
            <a:r>
              <a:rPr lang="en-US" dirty="0" err="1" smtClean="0"/>
              <a:t>FNAl</a:t>
            </a:r>
            <a:r>
              <a:rPr lang="en-US" dirty="0" smtClean="0"/>
              <a:t>,  </a:t>
            </a:r>
            <a:r>
              <a:rPr lang="en-US" dirty="0" smtClean="0">
                <a:sym typeface="Symbol"/>
              </a:rPr>
              <a:t> </a:t>
            </a:r>
            <a:r>
              <a:rPr lang="en-US" dirty="0" err="1" smtClean="0">
                <a:sym typeface="Symbol"/>
              </a:rPr>
              <a:t>maintenant</a:t>
            </a:r>
            <a:r>
              <a:rPr lang="en-US" dirty="0" smtClean="0">
                <a:sym typeface="Symbol"/>
              </a:rPr>
              <a:t> à Cornell, JLAB , Desy, RRCAT (</a:t>
            </a:r>
            <a:r>
              <a:rPr lang="en-US" dirty="0" err="1" smtClean="0">
                <a:sym typeface="Symbol"/>
              </a:rPr>
              <a:t>Indes</a:t>
            </a:r>
            <a:r>
              <a:rPr lang="en-US" dirty="0" smtClean="0">
                <a:sym typeface="Symbol"/>
              </a:rPr>
              <a:t>), en </a:t>
            </a:r>
            <a:r>
              <a:rPr lang="en-US" dirty="0" err="1" smtClean="0">
                <a:sym typeface="Symbol"/>
              </a:rPr>
              <a:t>cours</a:t>
            </a:r>
            <a:r>
              <a:rPr lang="en-US" dirty="0" smtClean="0">
                <a:sym typeface="Symbol"/>
              </a:rPr>
              <a:t> de </a:t>
            </a:r>
            <a:r>
              <a:rPr lang="en-US" dirty="0" err="1" smtClean="0">
                <a:sym typeface="Symbol"/>
              </a:rPr>
              <a:t>développement</a:t>
            </a:r>
            <a:r>
              <a:rPr lang="en-US" dirty="0" smtClean="0">
                <a:sym typeface="Symbol"/>
              </a:rPr>
              <a:t> à IHEP –Chine, et de </a:t>
            </a:r>
            <a:r>
              <a:rPr lang="en-US" dirty="0" err="1" smtClean="0">
                <a:sym typeface="Symbol"/>
              </a:rPr>
              <a:t>transfert</a:t>
            </a:r>
            <a:r>
              <a:rPr lang="en-US" dirty="0" smtClean="0">
                <a:sym typeface="Symbol"/>
              </a:rPr>
              <a:t> de </a:t>
            </a:r>
            <a:r>
              <a:rPr lang="en-US" dirty="0" err="1" smtClean="0">
                <a:sym typeface="Symbol"/>
              </a:rPr>
              <a:t>recette</a:t>
            </a:r>
            <a:r>
              <a:rPr lang="en-US" baseline="0" dirty="0" smtClean="0">
                <a:sym typeface="Symbol"/>
              </a:rPr>
              <a:t> de </a:t>
            </a:r>
            <a:r>
              <a:rPr lang="en-US" baseline="0" dirty="0" err="1" smtClean="0">
                <a:sym typeface="Symbol"/>
              </a:rPr>
              <a:t>polissage</a:t>
            </a:r>
            <a:r>
              <a:rPr lang="en-US" baseline="0" dirty="0" smtClean="0">
                <a:sym typeface="Symbol"/>
              </a:rPr>
              <a:t> à KEK. En </a:t>
            </a:r>
            <a:r>
              <a:rPr lang="en-US" baseline="0" dirty="0" err="1" smtClean="0">
                <a:sym typeface="Symbol"/>
              </a:rPr>
              <a:t>gros</a:t>
            </a:r>
            <a:r>
              <a:rPr lang="en-US" baseline="0" dirty="0" smtClean="0">
                <a:sym typeface="Symbol"/>
              </a:rPr>
              <a:t> tout le monde </a:t>
            </a:r>
            <a:r>
              <a:rPr lang="en-US" baseline="0" dirty="0" err="1" smtClean="0">
                <a:sym typeface="Symbol"/>
              </a:rPr>
              <a:t>sauf</a:t>
            </a:r>
            <a:r>
              <a:rPr lang="en-US" baseline="0" dirty="0" smtClean="0">
                <a:sym typeface="Symbol"/>
              </a:rPr>
              <a:t> la France !!!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FE0B-B3A6-4AF6-B265-A109385ED237}" type="slidenum">
              <a:rPr lang="fr-FR" smtClean="0">
                <a:solidFill>
                  <a:prstClr val="black"/>
                </a:solidFill>
              </a:rPr>
              <a:pPr/>
              <a:t>27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9593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075" y="787400"/>
            <a:ext cx="5138738" cy="3856038"/>
          </a:xfrm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667" y="4878027"/>
            <a:ext cx="5183968" cy="4562932"/>
          </a:xfrm>
          <a:noFill/>
          <a:ln/>
        </p:spPr>
        <p:txBody>
          <a:bodyPr lIns="94796" tIns="47397" rIns="94796" bIns="47397"/>
          <a:lstStyle/>
          <a:p>
            <a:r>
              <a:rPr lang="fr-FR" dirty="0"/>
              <a:t>Relief =&gt; augmentation local du champ magnétique =&gt; transition (magnétique) localisée, en particulier les « nez de marche » au bord des grains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075" y="787400"/>
            <a:ext cx="5138738" cy="3856038"/>
          </a:xfrm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667" y="4878027"/>
            <a:ext cx="5183968" cy="4562932"/>
          </a:xfrm>
          <a:noFill/>
          <a:ln/>
        </p:spPr>
        <p:txBody>
          <a:bodyPr lIns="94796" tIns="47397" rIns="94796" bIns="47397"/>
          <a:lstStyle/>
          <a:p>
            <a:r>
              <a:rPr lang="fr-FR"/>
              <a:t>Relief =&gt; augmentation local du champ magnétique =&gt; transition (magnétique) localisée, en particulier les « nez de marche » au bord des grains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F03764-6CE3-4656-9A9A-125D47382A45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54666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5" y="4860925"/>
            <a:ext cx="5680074" cy="4605338"/>
          </a:xfrm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40000"/>
              </a:lnSpc>
            </a:pP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40000"/>
              </a:lnSpc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0" y="793750"/>
            <a:ext cx="5053013" cy="3790950"/>
          </a:xfrm>
          <a:ln/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3" y="4901717"/>
            <a:ext cx="5196293" cy="4584253"/>
          </a:xfrm>
        </p:spPr>
        <p:txBody>
          <a:bodyPr/>
          <a:lstStyle/>
          <a:p>
            <a:endParaRPr lang="en-US" b="1">
              <a:sym typeface="Mathematica1" pitchFamily="2" charset="2"/>
            </a:endParaRPr>
          </a:p>
          <a:p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075" y="787400"/>
            <a:ext cx="5138738" cy="3856038"/>
          </a:xfrm>
          <a:ln/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667" y="4880395"/>
            <a:ext cx="5183968" cy="4560564"/>
          </a:xfrm>
          <a:noFill/>
          <a:ln/>
        </p:spPr>
        <p:txBody>
          <a:bodyPr lIns="94938" tIns="47469" rIns="94938" bIns="47469"/>
          <a:lstStyle/>
          <a:p>
            <a:r>
              <a:rPr lang="en-US"/>
              <a:t>Enchainement à revoir</a:t>
            </a:r>
          </a:p>
          <a:p>
            <a:endParaRPr lang="en-US"/>
          </a:p>
          <a:p>
            <a:r>
              <a:rPr lang="en-US"/>
              <a:t>Avant : quench toujours sur un seul défaut localisé, qqs 10 µm </a:t>
            </a:r>
          </a:p>
          <a:p>
            <a:r>
              <a:rPr lang="en-US"/>
              <a:t>par exemple : </a:t>
            </a:r>
          </a:p>
          <a:p>
            <a:pPr>
              <a:buFontTx/>
              <a:buChar char="•"/>
            </a:pPr>
            <a:r>
              <a:rPr lang="en-US"/>
              <a:t> inclusion = défaut chimique, augmente localement Rs</a:t>
            </a:r>
          </a:p>
          <a:p>
            <a:pPr>
              <a:buFontTx/>
              <a:buChar char="•"/>
            </a:pPr>
            <a:r>
              <a:rPr lang="en-US"/>
              <a:t>marche sur un joint de grain = défaut morphologique, augmente localement le champ H</a:t>
            </a:r>
          </a:p>
          <a:p>
            <a:r>
              <a:rPr lang="en-US"/>
              <a:t>Ici  presque toute la surface est équiprobable =&gt; ce n’est plus 1  défaut localisé, c’est le matériau</a:t>
            </a:r>
          </a:p>
          <a:p>
            <a:endParaRPr lang="en-US"/>
          </a:p>
          <a:p>
            <a:r>
              <a:rPr lang="en-US"/>
              <a:t>Le Nb… </a:t>
            </a:r>
            <a:r>
              <a:rPr lang="en-US" altLang="zh-CN">
                <a:solidFill>
                  <a:srgbClr val="FF0000"/>
                </a:solidFill>
              </a:rPr>
              <a:t>Si on passait </a:t>
            </a:r>
            <a:r>
              <a:rPr lang="en-US" altLang="zh-CN">
                <a:solidFill>
                  <a:srgbClr val="FF0000"/>
                </a:solidFill>
                <a:latin typeface="Times"/>
              </a:rPr>
              <a:t>à</a:t>
            </a:r>
            <a:r>
              <a:rPr lang="en-US" altLang="zh-CN">
                <a:solidFill>
                  <a:srgbClr val="FF0000"/>
                </a:solidFill>
              </a:rPr>
              <a:t> autre chose ?</a:t>
            </a:r>
            <a:endParaRPr lang="en-US">
              <a:solidFill>
                <a:srgbClr val="FF0000"/>
              </a:solidFill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40000"/>
              </a:lnSpc>
            </a:pPr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1400" y="790575"/>
            <a:ext cx="5060950" cy="3795713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902201"/>
            <a:ext cx="5197475" cy="4583113"/>
          </a:xfrm>
        </p:spPr>
        <p:txBody>
          <a:bodyPr/>
          <a:lstStyle/>
          <a:p>
            <a:r>
              <a:rPr lang="en-US" smtClean="0"/>
              <a:t>Rbcs vient du modèle à 2 fluides, mais n’est pas équivalent aux calculs de dissipation dues aux vortex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 “</a:t>
            </a:r>
            <a:r>
              <a:rPr lang="en-US" dirty="0" err="1" smtClean="0"/>
              <a:t>rf</a:t>
            </a:r>
            <a:r>
              <a:rPr lang="en-US" dirty="0" smtClean="0"/>
              <a:t> pair breaking” induces non linear corrections which increase when T decreases</a:t>
            </a:r>
            <a:r>
              <a:rPr lang="en-US" baseline="0" dirty="0" smtClean="0"/>
              <a:t> : at </a:t>
            </a:r>
            <a:r>
              <a:rPr lang="en-US" dirty="0" smtClean="0"/>
              <a:t>high field : quadratic variation of R</a:t>
            </a:r>
            <a:r>
              <a:rPr lang="en-US" baseline="-25000" dirty="0" smtClean="0"/>
              <a:t>BCS</a:t>
            </a:r>
            <a:r>
              <a:rPr lang="en-US" dirty="0" smtClean="0"/>
              <a:t>  w. field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Tp</a:t>
            </a:r>
            <a:r>
              <a:rPr lang="en-US" baseline="0" dirty="0" smtClean="0"/>
              <a:t>° . Correction due to clean/dirty limits not done yet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Note : </a:t>
            </a:r>
            <a:r>
              <a:rPr lang="en-US" baseline="0" dirty="0" smtClean="0"/>
              <a:t>RF </a:t>
            </a:r>
            <a:r>
              <a:rPr lang="en-US" dirty="0" smtClean="0"/>
              <a:t>H</a:t>
            </a:r>
            <a:r>
              <a:rPr lang="en-US" baseline="-25000" dirty="0" smtClean="0"/>
              <a:t>C1</a:t>
            </a:r>
            <a:r>
              <a:rPr lang="en-US" baseline="0" dirty="0" smtClean="0"/>
              <a:t> should be &gt; to DC  H</a:t>
            </a:r>
            <a:r>
              <a:rPr lang="en-US" baseline="-25000" dirty="0" smtClean="0"/>
              <a:t>C1 </a:t>
            </a:r>
            <a:r>
              <a:rPr lang="en-US" baseline="0" dirty="0" smtClean="0"/>
              <a:t>(Gurevich dixit). </a:t>
            </a:r>
            <a:r>
              <a:rPr lang="en-US" dirty="0" smtClean="0"/>
              <a:t>If you keep below H</a:t>
            </a:r>
            <a:r>
              <a:rPr lang="en-US" baseline="-25000" dirty="0" smtClean="0"/>
              <a:t>C1</a:t>
            </a:r>
            <a:r>
              <a:rPr lang="en-US" dirty="0" smtClean="0"/>
              <a:t> </a:t>
            </a:r>
            <a:endParaRPr lang="en-US" baseline="0" dirty="0" smtClean="0"/>
          </a:p>
          <a:p>
            <a:pPr marL="177005" indent="-177005">
              <a:buFont typeface="Arial" pitchFamily="34" charset="0"/>
              <a:buChar char="•"/>
            </a:pPr>
            <a:r>
              <a:rPr lang="en-US" baseline="0" dirty="0" smtClean="0"/>
              <a:t>If you keep below H</a:t>
            </a:r>
            <a:r>
              <a:rPr lang="en-US" baseline="-25000" dirty="0" smtClean="0"/>
              <a:t>C1</a:t>
            </a:r>
            <a:r>
              <a:rPr lang="en-US" baseline="0" dirty="0" smtClean="0"/>
              <a:t> : no need to draw hypothesis on the origin/ prediction of H</a:t>
            </a:r>
            <a:r>
              <a:rPr lang="en-US" baseline="-25000" dirty="0" smtClean="0"/>
              <a:t>SH</a:t>
            </a:r>
            <a:r>
              <a:rPr lang="en-US" baseline="0" dirty="0" smtClean="0"/>
              <a:t>   (</a:t>
            </a:r>
            <a:r>
              <a:rPr lang="en-US" baseline="0" dirty="0" smtClean="0">
                <a:sym typeface="Symbol"/>
              </a:rPr>
              <a:t> a controversy between Cornell’s theoretician </a:t>
            </a:r>
            <a:r>
              <a:rPr lang="en-US" baseline="0" dirty="0" err="1" smtClean="0">
                <a:sym typeface="Symbol"/>
              </a:rPr>
              <a:t>Sethna</a:t>
            </a:r>
            <a:r>
              <a:rPr lang="en-US" baseline="0" dirty="0" smtClean="0">
                <a:sym typeface="Symbol"/>
              </a:rPr>
              <a:t> and Gurevich on the topic)</a:t>
            </a:r>
          </a:p>
          <a:p>
            <a:pPr marL="177005" indent="-177005">
              <a:buFont typeface="Arial" pitchFamily="34" charset="0"/>
              <a:buChar char="•"/>
            </a:pPr>
            <a:r>
              <a:rPr lang="en-US" baseline="0" dirty="0" smtClean="0">
                <a:sym typeface="Symbol"/>
              </a:rPr>
              <a:t>If you measure DC or low frequency </a:t>
            </a:r>
            <a:r>
              <a:rPr lang="en-US" dirty="0" smtClean="0"/>
              <a:t>H</a:t>
            </a:r>
            <a:r>
              <a:rPr lang="en-US" baseline="-25000" dirty="0" smtClean="0"/>
              <a:t>C1</a:t>
            </a:r>
            <a:r>
              <a:rPr lang="en-US" baseline="0" dirty="0" smtClean="0"/>
              <a:t> you have some safety margin concerning RF H</a:t>
            </a:r>
            <a:r>
              <a:rPr lang="en-US" baseline="-25000" dirty="0" smtClean="0"/>
              <a:t>C1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40000"/>
              </a:lnSpc>
            </a:pPr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lIns="97003" tIns="48504" rIns="97003" bIns="48504"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4" y="9721106"/>
            <a:ext cx="3076364" cy="511731"/>
          </a:xfrm>
          <a:prstGeom prst="rect">
            <a:avLst/>
          </a:prstGeom>
        </p:spPr>
        <p:txBody>
          <a:bodyPr lIns="97003" tIns="48504" rIns="97003" bIns="48504"/>
          <a:lstStyle/>
          <a:p>
            <a:fld id="{EE36EFD3-E732-4F18-A3CA-69C79326FD31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4" y="9721106"/>
            <a:ext cx="3076364" cy="51173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854654A-4E97-4E8B-A94B-12930F8E8B37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075" y="787400"/>
            <a:ext cx="5138738" cy="3856038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4" y="4878389"/>
            <a:ext cx="5184775" cy="4562475"/>
          </a:xfrm>
          <a:noFill/>
        </p:spPr>
        <p:txBody>
          <a:bodyPr lIns="99436" tIns="49719" rIns="99436" bIns="49719"/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</a:pPr>
            <a:r>
              <a:rPr kumimoji="1" lang="fr-FR" smtClean="0"/>
              <a:t>Les limites en SRf ce sont celles-ci : aujourd’hui, on est capable d’obtenir  ~45 MV/m, mais uniquement avec du niobium massif, électropoli et étuvé. Toutes les tentatives pour dépasser ces performances par exemple en utilisant d’autres supraconducteurs ont échoué.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</a:pPr>
            <a:r>
              <a:rPr kumimoji="1" lang="fr-FR" smtClean="0"/>
              <a:t>En fait on ne connait pas bien la raison de ces limites, et on manque de reproductibilité d’une cavité à l’autre. 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</a:pPr>
            <a:r>
              <a:rPr kumimoji="1" lang="fr-FR" smtClean="0"/>
              <a:t>La supraconductivité RF est limitée par les dissipations thermiques qui ont lieu dans la profondeur de pénétration du champ -50 nm pour le Nb. 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</a:pPr>
            <a:r>
              <a:rPr kumimoji="1" lang="fr-FR" smtClean="0"/>
              <a:t>Mon activité principale en R&amp;D se situe là : essayer de comprendre la physique de cette surface et l’origine des limitations, et voir si on peut les dépasser.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Modifier pour </a:t>
            </a:r>
            <a:r>
              <a:rPr lang="en-US" dirty="0" err="1" smtClean="0"/>
              <a:t>montrer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prédiction</a:t>
            </a:r>
            <a:r>
              <a:rPr lang="en-US" baseline="0" dirty="0" smtClean="0"/>
              <a:t> superheating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40000"/>
              </a:lnSpc>
            </a:pPr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0" y="793750"/>
            <a:ext cx="5054600" cy="379095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902200"/>
            <a:ext cx="5195888" cy="4584700"/>
          </a:xfrm>
          <a:noFill/>
          <a:ln/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fr-FR" dirty="0" smtClean="0">
                <a:sym typeface="Symbol" pitchFamily="18" charset="2"/>
              </a:rPr>
              <a:t>C’est encore A. Gurevich propose en 2006 de garder le Nb, mais d’augmenter artificiellement  sa barrière de surface avec des films supra très minces.</a:t>
            </a:r>
          </a:p>
          <a:p>
            <a:pPr eaLnBrk="1" hangingPunct="1">
              <a:lnSpc>
                <a:spcPct val="130000"/>
              </a:lnSpc>
            </a:pPr>
            <a:r>
              <a:rPr lang="fr-FR" dirty="0" smtClean="0">
                <a:sym typeface="Symbol" pitchFamily="18" charset="2"/>
              </a:rPr>
              <a:t>En effet lorsque l’épaisseur est inférieure à la profondeur de pénétration,  on augmente artificiellement le champ de première pénétration et la barrière de surface qui préviennent la pénétration des lignes de champ dans le supra.</a:t>
            </a:r>
          </a:p>
          <a:p>
            <a:pPr eaLnBrk="1" hangingPunct="1">
              <a:lnSpc>
                <a:spcPct val="130000"/>
              </a:lnSpc>
            </a:pPr>
            <a:r>
              <a:rPr lang="fr-FR" dirty="0" smtClean="0">
                <a:sym typeface="Symbol" pitchFamily="18" charset="2"/>
              </a:rPr>
              <a:t> Par exemple ici pour 20 nm de </a:t>
            </a:r>
            <a:r>
              <a:rPr lang="fr-FR" dirty="0" err="1" smtClean="0">
                <a:sym typeface="Symbol" pitchFamily="18" charset="2"/>
              </a:rPr>
              <a:t>NbN</a:t>
            </a:r>
            <a:r>
              <a:rPr lang="fr-FR" dirty="0" smtClean="0">
                <a:sym typeface="Symbol" pitchFamily="18" charset="2"/>
              </a:rPr>
              <a:t> on multiplie le HC1 par 200. De plus </a:t>
            </a:r>
            <a:r>
              <a:rPr lang="fr-FR" dirty="0" err="1" smtClean="0">
                <a:sym typeface="Symbol" pitchFamily="18" charset="2"/>
              </a:rPr>
              <a:t>NbN</a:t>
            </a:r>
            <a:r>
              <a:rPr lang="fr-FR" dirty="0" smtClean="0">
                <a:sym typeface="Symbol" pitchFamily="18" charset="2"/>
              </a:rPr>
              <a:t> a un Tc plus élevé que le Nb et donc une résistance de surface ~10 fois moindre et donc dissipe moins</a:t>
            </a:r>
          </a:p>
          <a:p>
            <a:pPr eaLnBrk="1" hangingPunct="1">
              <a:lnSpc>
                <a:spcPct val="130000"/>
              </a:lnSpc>
            </a:pPr>
            <a:endParaRPr lang="fr-FR" dirty="0" smtClean="0">
              <a:sym typeface="Symbol" pitchFamily="18" charset="2"/>
            </a:endParaRPr>
          </a:p>
          <a:p>
            <a:pPr>
              <a:lnSpc>
                <a:spcPct val="150000"/>
              </a:lnSpc>
            </a:pPr>
            <a:r>
              <a:rPr lang="en-US" u="none" dirty="0" smtClean="0"/>
              <a:t>If H</a:t>
            </a:r>
            <a:r>
              <a:rPr lang="en-US" u="none" baseline="-25000" dirty="0" smtClean="0"/>
              <a:t>c1</a:t>
            </a:r>
            <a:r>
              <a:rPr lang="en-US" u="none" dirty="0" smtClean="0"/>
              <a:t>(d) &gt;</a:t>
            </a:r>
            <a:r>
              <a:rPr lang="en-US" u="none" dirty="0" err="1" smtClean="0"/>
              <a:t>Hc</a:t>
            </a:r>
            <a:r>
              <a:rPr lang="en-US" u="none" baseline="30000" dirty="0" err="1" smtClean="0"/>
              <a:t>Nb</a:t>
            </a:r>
            <a:r>
              <a:rPr lang="en-US" u="none" dirty="0" smtClean="0"/>
              <a:t>, field onset of vortex penetration is limited by the </a:t>
            </a:r>
            <a:r>
              <a:rPr lang="en-US" u="none" dirty="0" err="1" smtClean="0"/>
              <a:t>depairing</a:t>
            </a:r>
            <a:r>
              <a:rPr lang="en-US" u="none" dirty="0" smtClean="0"/>
              <a:t> current in the last layer (&gt;~</a:t>
            </a:r>
            <a:r>
              <a:rPr lang="en-US" u="none" dirty="0" err="1" smtClean="0"/>
              <a:t>Hc</a:t>
            </a:r>
            <a:r>
              <a:rPr lang="en-US" u="none" dirty="0" smtClean="0"/>
              <a:t> )</a:t>
            </a:r>
          </a:p>
          <a:p>
            <a:pPr eaLnBrk="1" hangingPunct="1">
              <a:lnSpc>
                <a:spcPct val="130000"/>
              </a:lnSpc>
            </a:pPr>
            <a:endParaRPr lang="fr-FR" dirty="0" smtClean="0">
              <a:sym typeface="Symbol" pitchFamily="18" charset="2"/>
            </a:endParaRPr>
          </a:p>
          <a:p>
            <a:pPr eaLnBrk="1" hangingPunct="1">
              <a:lnSpc>
                <a:spcPct val="130000"/>
              </a:lnSpc>
            </a:pPr>
            <a:endParaRPr lang="fr-FR" altLang="zh-CN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5175"/>
            <a:ext cx="5118100" cy="3840163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6"/>
            <a:ext cx="5207000" cy="4606925"/>
          </a:xfrm>
          <a:noFill/>
          <a:ln/>
        </p:spPr>
        <p:txBody>
          <a:bodyPr/>
          <a:lstStyle/>
          <a:p>
            <a:r>
              <a:rPr lang="fr-FR" dirty="0" err="1" smtClean="0"/>
              <a:t>Comments</a:t>
            </a:r>
            <a:r>
              <a:rPr lang="fr-FR" dirty="0" smtClean="0"/>
              <a:t> :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</a:t>
            </a:r>
            <a:r>
              <a:rPr lang="fr-FR" dirty="0" err="1" smtClean="0"/>
              <a:t>problems</a:t>
            </a:r>
            <a:r>
              <a:rPr lang="fr-FR" dirty="0" smtClean="0"/>
              <a:t> of thermal contact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sample</a:t>
            </a:r>
            <a:r>
              <a:rPr lang="fr-FR" dirty="0" smtClean="0"/>
              <a:t> and set up + thermal </a:t>
            </a:r>
            <a:r>
              <a:rPr lang="fr-FR" dirty="0" err="1" smtClean="0"/>
              <a:t>regulation</a:t>
            </a:r>
            <a:r>
              <a:rPr lang="fr-FR" dirty="0" smtClean="0"/>
              <a:t> not </a:t>
            </a:r>
            <a:r>
              <a:rPr lang="fr-FR" dirty="0" err="1" smtClean="0"/>
              <a:t>precise</a:t>
            </a:r>
            <a:r>
              <a:rPr lang="fr-FR" dirty="0" smtClean="0"/>
              <a:t> </a:t>
            </a:r>
            <a:r>
              <a:rPr lang="fr-FR" dirty="0" err="1" smtClean="0"/>
              <a:t>below</a:t>
            </a:r>
            <a:r>
              <a:rPr lang="fr-FR" dirty="0" smtClean="0"/>
              <a:t> 5 K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>
                <a:ea typeface="宋体" pitchFamily="2" charset="-122"/>
              </a:rPr>
              <a:t>In fabricating multilayer films. We use sapphire substrate and </a:t>
            </a:r>
            <a:r>
              <a:rPr lang="en-US" dirty="0" err="1" smtClean="0">
                <a:ea typeface="宋体" pitchFamily="2" charset="-122"/>
              </a:rPr>
              <a:t>MgO</a:t>
            </a:r>
            <a:r>
              <a:rPr lang="en-US" dirty="0" smtClean="0">
                <a:ea typeface="宋体" pitchFamily="2" charset="-122"/>
              </a:rPr>
              <a:t> as our insulator material. The </a:t>
            </a:r>
            <a:r>
              <a:rPr lang="en-US" dirty="0" err="1" smtClean="0">
                <a:ea typeface="宋体" pitchFamily="2" charset="-122"/>
              </a:rPr>
              <a:t>MgO</a:t>
            </a:r>
            <a:r>
              <a:rPr lang="en-US" dirty="0" smtClean="0">
                <a:ea typeface="宋体" pitchFamily="2" charset="-122"/>
              </a:rPr>
              <a:t> insulating layer is deposited using RF magnetron sputtering with an </a:t>
            </a:r>
            <a:r>
              <a:rPr lang="en-US" dirty="0" err="1" smtClean="0">
                <a:ea typeface="宋体" pitchFamily="2" charset="-122"/>
              </a:rPr>
              <a:t>MgO</a:t>
            </a:r>
            <a:r>
              <a:rPr lang="en-US" dirty="0" smtClean="0">
                <a:ea typeface="宋体" pitchFamily="2" charset="-122"/>
              </a:rPr>
              <a:t> target. Then the film will be transferred back to the HPCVD chamber to deposit a layer of MgB2 on top of it. Each insulator</a:t>
            </a:r>
            <a:r>
              <a:rPr lang="en-US" baseline="0" dirty="0" smtClean="0">
                <a:ea typeface="宋体" pitchFamily="2" charset="-122"/>
              </a:rPr>
              <a:t> layer is with 40nm thickness. The penetration depth for MgB2 still have some </a:t>
            </a:r>
            <a:r>
              <a:rPr lang="en-US" baseline="0" dirty="0" err="1" smtClean="0">
                <a:ea typeface="宋体" pitchFamily="2" charset="-122"/>
              </a:rPr>
              <a:t>contraversary</a:t>
            </a:r>
            <a:r>
              <a:rPr lang="en-US" baseline="0" dirty="0" smtClean="0">
                <a:ea typeface="宋体" pitchFamily="2" charset="-122"/>
              </a:rPr>
              <a:t>. So we choose to compare 4 series of multilayer samples. 300nm single layer which is regarded as bulk materials, 150nm single layer and </a:t>
            </a:r>
            <a:r>
              <a:rPr lang="en-US" baseline="0" dirty="0" err="1" smtClean="0">
                <a:ea typeface="宋体" pitchFamily="2" charset="-122"/>
              </a:rPr>
              <a:t>bilayer</a:t>
            </a:r>
            <a:r>
              <a:rPr lang="en-US" baseline="0" dirty="0" smtClean="0">
                <a:ea typeface="宋体" pitchFamily="2" charset="-122"/>
              </a:rPr>
              <a:t>, 100nm single layer and </a:t>
            </a:r>
            <a:r>
              <a:rPr lang="en-US" baseline="0" dirty="0" err="1" smtClean="0">
                <a:ea typeface="宋体" pitchFamily="2" charset="-122"/>
              </a:rPr>
              <a:t>trilayer</a:t>
            </a:r>
            <a:r>
              <a:rPr lang="en-US" baseline="0" dirty="0" smtClean="0">
                <a:ea typeface="宋体" pitchFamily="2" charset="-122"/>
              </a:rPr>
              <a:t>, 75nm single layer and </a:t>
            </a:r>
            <a:r>
              <a:rPr lang="en-US" baseline="0" dirty="0" err="1" smtClean="0">
                <a:ea typeface="宋体" pitchFamily="2" charset="-122"/>
              </a:rPr>
              <a:t>quandrolayer</a:t>
            </a:r>
            <a:r>
              <a:rPr lang="en-US" baseline="0" dirty="0" smtClean="0">
                <a:ea typeface="宋体" pitchFamily="2" charset="-122"/>
              </a:rPr>
              <a:t>. The idea is to test whether thin films will really have enhanced Hc1, and if we deposit multilayer of thin films, will it still have enhanced hc1. R-T curves for those samples are plotted on the right. All samples are with good </a:t>
            </a:r>
            <a:r>
              <a:rPr lang="en-US" baseline="0" dirty="0" err="1" smtClean="0">
                <a:ea typeface="宋体" pitchFamily="2" charset="-122"/>
              </a:rPr>
              <a:t>Tc</a:t>
            </a:r>
            <a:r>
              <a:rPr lang="en-US" baseline="0" dirty="0" smtClean="0">
                <a:ea typeface="宋体" pitchFamily="2" charset="-122"/>
              </a:rPr>
              <a:t> and residual resistivity ratio, except for 75nm series. </a:t>
            </a:r>
            <a:endParaRPr lang="en-US" dirty="0" smtClean="0">
              <a:ea typeface="宋体" pitchFamily="2" charset="-122"/>
            </a:endParaRPr>
          </a:p>
        </p:txBody>
      </p:sp>
      <p:sp>
        <p:nvSpPr>
          <p:cNvPr id="22532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4021294" y="9721106"/>
            <a:ext cx="3076364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39759FF-BF81-4697-8533-2458F1F9D9B6}" type="slidenum">
              <a:rPr lang="en-US">
                <a:ea typeface="宋体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>
              <a:ea typeface="宋体" pitchFamily="2" charset="-122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lukasiev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F03764-6CE3-4656-9A9A-125D47382A45}" type="slidenum">
              <a:rPr lang="fr-FR" smtClean="0"/>
              <a:pPr>
                <a:defRPr/>
              </a:pPr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888572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F03764-6CE3-4656-9A9A-125D47382A45}" type="slidenum">
              <a:rPr lang="fr-FR" smtClean="0"/>
              <a:pPr>
                <a:defRPr/>
              </a:pPr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5882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40000"/>
              </a:lnSpc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9400"/>
                </a:solidFill>
              </a:rPr>
              <a:t>HPR is due to mechanical effect of the droplets</a:t>
            </a: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9400"/>
                </a:solidFill>
              </a:rPr>
              <a:t> F</a:t>
            </a:r>
            <a:r>
              <a:rPr lang="en-US" baseline="-25000" dirty="0">
                <a:solidFill>
                  <a:srgbClr val="009400"/>
                </a:solidFill>
              </a:rPr>
              <a:t>e</a:t>
            </a:r>
            <a:r>
              <a:rPr lang="en-US" dirty="0">
                <a:solidFill>
                  <a:srgbClr val="009400"/>
                </a:solidFill>
              </a:rPr>
              <a:t> is high enough to deform Nb </a:t>
            </a:r>
            <a:r>
              <a:rPr lang="en-US" dirty="0"/>
              <a:t>(</a:t>
            </a:r>
            <a:r>
              <a:rPr lang="fr-FR" sz="1100" b="1" dirty="0" err="1">
                <a:latin typeface="Symbol" pitchFamily="18" charset="2"/>
              </a:rPr>
              <a:t>s</a:t>
            </a:r>
            <a:r>
              <a:rPr lang="fr-FR" sz="1100" i="1" baseline="-25000" dirty="0" err="1"/>
              <a:t>l</a:t>
            </a:r>
            <a:r>
              <a:rPr lang="fr-FR" sz="1100" i="1" baseline="-25000" dirty="0"/>
              <a:t> </a:t>
            </a:r>
            <a:r>
              <a:rPr lang="fr-FR" sz="1100" b="1" baseline="-25000" dirty="0"/>
              <a:t>Nb</a:t>
            </a:r>
            <a:r>
              <a:rPr lang="fr-FR" sz="1100" b="1" dirty="0"/>
              <a:t>  ~  150-200 </a:t>
            </a:r>
            <a:r>
              <a:rPr lang="fr-FR" sz="1100" b="1" dirty="0" err="1"/>
              <a:t>MPa</a:t>
            </a:r>
            <a:r>
              <a:rPr lang="fr-FR" dirty="0"/>
              <a:t>)</a:t>
            </a: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9400"/>
                </a:solidFill>
              </a:rPr>
              <a:t> post contamination after HPR is still possible</a:t>
            </a: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9400"/>
                </a:solidFill>
              </a:rPr>
              <a:t> HPR is not very efficient on S particles after EP (S embedded in organic material ?)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77687-E1A1-40AD-9A68-23F3E21A437F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74990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40000"/>
              </a:lnSpc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1" y="4670426"/>
            <a:ext cx="5676900" cy="4792663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</a:pPr>
            <a:endParaRPr kumimoji="1" lang="fr-FR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40000"/>
              </a:lnSpc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E79A1D-0393-40C6-8BFC-E2E716A01FF8}" type="slidenum">
              <a:rPr lang="en-GB"/>
              <a:pPr/>
              <a:t>16</a:t>
            </a:fld>
            <a:endParaRPr lang="en-GB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4509120"/>
            <a:ext cx="4788464" cy="1224136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3959225" y="6305550"/>
            <a:ext cx="1450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27/04/2013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C6E4FF24-63E9-4FBB-8494-A621267845E0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Claire Antoine                               CAS Erice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0788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4509120"/>
            <a:ext cx="4788464" cy="1224136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3959225" y="6305550"/>
            <a:ext cx="1450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smtClean="0">
                <a:solidFill>
                  <a:prstClr val="white"/>
                </a:solidFill>
              </a:rPr>
              <a:t>8/04/2013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C6E4FF24-63E9-4FBB-8494-A621267845E0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Claire Antoine   ESS tutorial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6810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 descr="bandeau_intercalai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smtClean="0">
                <a:solidFill>
                  <a:prstClr val="white"/>
                </a:solidFill>
              </a:rPr>
              <a:t>8/04/2013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263" y="5876925"/>
            <a:ext cx="27003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FFB9310D-DB94-4596-9484-EF4C25B9C425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263" y="5445125"/>
            <a:ext cx="270033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Claire Antoine   ESS tutorial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6208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287931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smtClean="0"/>
              <a:t>8/04/2013</a:t>
            </a:r>
            <a:endParaRPr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r>
              <a:rPr lang="fr-FR" smtClean="0"/>
              <a:t>Claire Antoine   ESS tutorial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r>
              <a:rPr lang="fr-FR" smtClean="0"/>
              <a:t>|  PAGE </a:t>
            </a:r>
            <a:fld id="{A40AF4AB-2A90-45D1-B14C-455B828CAC88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11491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 descr="bandeau_intercalai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0" descr="bandeau_dernièr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350"/>
          <a:stretch>
            <a:fillRect/>
          </a:stretch>
        </p:blipFill>
        <p:spPr bwMode="auto">
          <a:xfrm>
            <a:off x="3309938" y="0"/>
            <a:ext cx="5834062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smtClean="0">
                <a:solidFill>
                  <a:prstClr val="white"/>
                </a:solidFill>
              </a:rPr>
              <a:t>8/04/2013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576263" y="5445125"/>
            <a:ext cx="11191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B746CFDA-B1F7-4452-B4EB-634BBCD3B7AA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576263" y="5876925"/>
            <a:ext cx="266382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Claire Antoine   ESS tutorial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0077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558088" cy="3603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079500" y="762000"/>
            <a:ext cx="3865563" cy="5410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097463" y="762000"/>
            <a:ext cx="3867150" cy="26289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097463" y="3543300"/>
            <a:ext cx="3867150" cy="26289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9263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558088" cy="684312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63575" y="1052736"/>
            <a:ext cx="7885113" cy="5410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9502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 descr="bandeau_intercalai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27/04/2013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263" y="5876925"/>
            <a:ext cx="27003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FFB9310D-DB94-4596-9484-EF4C25B9C425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263" y="5445125"/>
            <a:ext cx="270033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Claire Antoine                               CAS Erice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1405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95259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smtClean="0"/>
              <a:t>27/04/2013</a:t>
            </a:r>
            <a:endParaRPr lang="en-US"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r>
              <a:rPr lang="fr-FR" smtClean="0"/>
              <a:t>|  PAGE </a:t>
            </a:r>
            <a:fld id="{A40AF4AB-2A90-45D1-B14C-455B828CAC88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40148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 descr="bandeau_intercalai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0" descr="bandeau_dernièr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350"/>
          <a:stretch>
            <a:fillRect/>
          </a:stretch>
        </p:blipFill>
        <p:spPr bwMode="auto">
          <a:xfrm>
            <a:off x="3309938" y="0"/>
            <a:ext cx="5834062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27/04/2013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576263" y="5445125"/>
            <a:ext cx="11191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B746CFDA-B1F7-4452-B4EB-634BBCD3B7AA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576263" y="5876925"/>
            <a:ext cx="266382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Claire Antoine                               CAS Erice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1696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6263" y="6305550"/>
            <a:ext cx="1450975" cy="365125"/>
          </a:xfrm>
        </p:spPr>
        <p:txBody>
          <a:bodyPr/>
          <a:lstStyle>
            <a:lvl1pPr>
              <a:defRPr lang="fr-FR" sz="1000" u="none" kern="1200" cap="none" dirty="0" smtClean="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51050" y="6305550"/>
            <a:ext cx="5940425" cy="365125"/>
          </a:xfrm>
        </p:spPr>
        <p:txBody>
          <a:bodyPr/>
          <a:lstStyle>
            <a:lvl1pPr>
              <a:defRPr u="none"/>
            </a:lvl1pPr>
          </a:lstStyle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4813" y="6303963"/>
            <a:ext cx="1119187" cy="365125"/>
          </a:xfrm>
        </p:spPr>
        <p:txBody>
          <a:bodyPr/>
          <a:lstStyle>
            <a:lvl1pPr>
              <a:defRPr u="none"/>
            </a:lvl1pPr>
          </a:lstStyle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40306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6263" y="6305550"/>
            <a:ext cx="1450975" cy="365125"/>
          </a:xfrm>
        </p:spPr>
        <p:txBody>
          <a:bodyPr/>
          <a:lstStyle>
            <a:lvl1pPr>
              <a:defRPr lang="fr-FR" sz="1000" u="none" kern="1200" cap="none" dirty="0" smtClean="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51050" y="6305550"/>
            <a:ext cx="5940425" cy="365125"/>
          </a:xfrm>
        </p:spPr>
        <p:txBody>
          <a:bodyPr/>
          <a:lstStyle>
            <a:lvl1pPr>
              <a:defRPr u="none"/>
            </a:lvl1pPr>
          </a:lstStyle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4813" y="6303963"/>
            <a:ext cx="1119187" cy="365125"/>
          </a:xfrm>
        </p:spPr>
        <p:txBody>
          <a:bodyPr/>
          <a:lstStyle>
            <a:lvl1pPr>
              <a:defRPr u="none"/>
            </a:lvl1pPr>
          </a:lstStyle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87450" y="46038"/>
            <a:ext cx="6769100" cy="909637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391526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27/04/2013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u="none"/>
            </a:lvl1pPr>
          </a:lstStyle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u="none"/>
            </a:lvl1pPr>
          </a:lstStyle>
          <a:p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3140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336" y="46038"/>
            <a:ext cx="6769100" cy="9096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none"/>
            </a:lvl1pPr>
          </a:lstStyle>
          <a:p>
            <a:r>
              <a:rPr lang="en-US" smtClean="0"/>
              <a:t>Claire Antoine                               CAS Erice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C280-7FAB-492F-BE80-E409159123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324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14"/>
          <a:stretch/>
        </p:blipFill>
        <p:spPr bwMode="auto">
          <a:xfrm>
            <a:off x="0" y="0"/>
            <a:ext cx="11874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87450" y="46038"/>
            <a:ext cx="6769100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76263" y="6305550"/>
            <a:ext cx="14509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000" u="none" kern="1200" dirty="0" smtClean="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27/04/2013</a:t>
            </a:r>
            <a:endParaRPr lang="en-US"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 u="none" dirty="0"/>
              <a:t>|  PAGE </a:t>
            </a:r>
          </a:p>
        </p:txBody>
      </p:sp>
    </p:spTree>
    <p:extLst>
      <p:ext uri="{BB962C8B-B14F-4D97-AF65-F5344CB8AC3E}">
        <p14:creationId xmlns:p14="http://schemas.microsoft.com/office/powerpoint/2010/main" xmlns="" val="75959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8" r:id="rId5"/>
    <p:sldLayoutId id="2147483849" r:id="rId6"/>
    <p:sldLayoutId id="2147483851" r:id="rId7"/>
    <p:sldLayoutId id="2147483852" r:id="rId8"/>
    <p:sldLayoutId id="2147483855" r:id="rId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0" fontAlgn="base" hangingPunct="0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2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5524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3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87450" y="46038"/>
            <a:ext cx="6769100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76263" y="6305550"/>
            <a:ext cx="14509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000" u="none" kern="1200" dirty="0" smtClean="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/>
              <a:t>8/04/2013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 u="none" smtClean="0"/>
              <a:t>Claire Antoine   ESS tutorial</a:t>
            </a:r>
            <a:endParaRPr lang="fr-FR" u="non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 u="none" dirty="0"/>
              <a:t>|  PAGE </a:t>
            </a:r>
          </a:p>
        </p:txBody>
      </p:sp>
    </p:spTree>
    <p:extLst>
      <p:ext uri="{BB962C8B-B14F-4D97-AF65-F5344CB8AC3E}">
        <p14:creationId xmlns:p14="http://schemas.microsoft.com/office/powerpoint/2010/main" xmlns="" val="407625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3" r:id="rId6"/>
    <p:sldLayoutId id="2147483864" r:id="rId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0" fontAlgn="base" hangingPunct="0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0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5524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1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11" Type="http://schemas.openxmlformats.org/officeDocument/2006/relationships/hyperlink" Target="https://indico.desy.de/getFile.py/access?sessionId=5&amp;resId=0&amp;materialId=3&amp;confId=401" TargetMode="External"/><Relationship Id="rId5" Type="http://schemas.openxmlformats.org/officeDocument/2006/relationships/oleObject" Target="../embeddings/Microsoft_Office_Word_97_-_2003_Document2.doc"/><Relationship Id="rId10" Type="http://schemas.openxmlformats.org/officeDocument/2006/relationships/image" Target="../media/image3.png"/><Relationship Id="rId4" Type="http://schemas.openxmlformats.org/officeDocument/2006/relationships/image" Target="../media/image20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Microsoft_Office_Excel_Chart4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ilc-dms.fnal.gov/Members/tajima/References/Antoine_EP_tutorial_01JUN2006.ppt/file_view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image" Target="../media/image45.png"/><Relationship Id="rId7" Type="http://schemas.openxmlformats.org/officeDocument/2006/relationships/hyperlink" Target="//upload.wikimedia.org/wikipedia/commons/2/2f/Solution_solide_substitution_insertion_2d.svg" TargetMode="External"/><Relationship Id="rId12" Type="http://schemas.openxmlformats.org/officeDocument/2006/relationships/image" Target="../media/image52.png"/><Relationship Id="rId2" Type="http://schemas.openxmlformats.org/officeDocument/2006/relationships/hyperlink" Target="//upload.wikimedia.org/wikipedia/commons/7/7b/Joint_de_faible_desorientation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hyperlink" Target="http://fr.m.wikiversity.org/wiki/Fichier:Joint_de_grain_reseau_coincidence.svg" TargetMode="External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8.jpeg"/><Relationship Id="rId4" Type="http://schemas.openxmlformats.org/officeDocument/2006/relationships/image" Target="../media/image55.jpe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5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2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emf"/><Relationship Id="rId7" Type="http://schemas.openxmlformats.org/officeDocument/2006/relationships/image" Target="../media/image80.jpe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5" Type="http://schemas.openxmlformats.org/officeDocument/2006/relationships/image" Target="../media/image85.gif"/><Relationship Id="rId10" Type="http://schemas.openxmlformats.org/officeDocument/2006/relationships/image" Target="../media/image89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5.e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7" Type="http://schemas.openxmlformats.org/officeDocument/2006/relationships/image" Target="../media/image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hyperlink" Target="http://flash.desy.de/sites2009/site_vuvfel/content/e403/e1644/e2271/e2272/infoboxContent2358/TTC-Report2008-07.pdf" TargetMode="External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101.wmf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0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png"/><Relationship Id="rId5" Type="http://schemas.openxmlformats.org/officeDocument/2006/relationships/image" Target="../media/image105.wmf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accelconf.web.cern.ch/accelconf/SRF95/papers/srf95c10.pdf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emf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Documents%20and%20Settings\emfcsc\Desktop\27%204%202013\CAS-CZA\1DE3_t11_1304_10fps_divx2.mpeg" TargetMode="Externa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.png"/><Relationship Id="rId10" Type="http://schemas.openxmlformats.org/officeDocument/2006/relationships/image" Target="../media/image122.png"/><Relationship Id="rId4" Type="http://schemas.openxmlformats.org/officeDocument/2006/relationships/image" Target="../media/image2.png"/><Relationship Id="rId9" Type="http://schemas.openxmlformats.org/officeDocument/2006/relationships/oleObject" Target="../embeddings/oleObject9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2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27.xml"/><Relationship Id="rId5" Type="http://schemas.openxmlformats.org/officeDocument/2006/relationships/tags" Target="../tags/tag5.xml"/><Relationship Id="rId15" Type="http://schemas.openxmlformats.org/officeDocument/2006/relationships/image" Target="../media/image126.wmf"/><Relationship Id="rId10" Type="http://schemas.openxmlformats.org/officeDocument/2006/relationships/slideLayout" Target="../slideLayouts/slideLayout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2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notesSlide" Target="../notesSlides/notesSlide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0.emf"/><Relationship Id="rId7" Type="http://schemas.microsoft.com/office/2007/relationships/hdphoto" Target="../media/hdphoto6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png"/><Relationship Id="rId5" Type="http://schemas.openxmlformats.org/officeDocument/2006/relationships/image" Target="../media/image132.gif"/><Relationship Id="rId4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Microsoft_Office_Excel_Chart1.xls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rni.helsinki.fi/research/em/EM_multipacting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851920" y="1855288"/>
            <a:ext cx="4896544" cy="2653832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US" sz="3200" cap="none" noProof="0" dirty="0" smtClean="0">
                <a:solidFill>
                  <a:srgbClr val="4D4D4D"/>
                </a:solidFill>
              </a:rPr>
              <a:t>(Practical) </a:t>
            </a:r>
            <a:r>
              <a:rPr lang="en-US" sz="3200" noProof="0" dirty="0" smtClean="0">
                <a:solidFill>
                  <a:srgbClr val="4D4D4D"/>
                </a:solidFill>
              </a:rPr>
              <a:t>limitations &amp; Possible solutions</a:t>
            </a:r>
            <a:r>
              <a:rPr lang="en-US" noProof="0" dirty="0" smtClean="0">
                <a:solidFill>
                  <a:srgbClr val="4D4D4D"/>
                </a:solidFill>
              </a:rPr>
              <a:t/>
            </a:r>
            <a:br>
              <a:rPr lang="en-US" noProof="0" dirty="0" smtClean="0">
                <a:solidFill>
                  <a:srgbClr val="4D4D4D"/>
                </a:solidFill>
              </a:rPr>
            </a:br>
            <a:r>
              <a:rPr lang="en-US" noProof="0" dirty="0" smtClean="0">
                <a:solidFill>
                  <a:srgbClr val="4D4D4D"/>
                </a:solidFill>
              </a:rPr>
              <a:t/>
            </a:r>
            <a:br>
              <a:rPr lang="en-US" noProof="0" dirty="0" smtClean="0">
                <a:solidFill>
                  <a:srgbClr val="4D4D4D"/>
                </a:solidFill>
              </a:rPr>
            </a:br>
            <a:r>
              <a:rPr lang="en-US" sz="2400" i="1" cap="none" dirty="0" smtClean="0">
                <a:solidFill>
                  <a:srgbClr val="4D4D4D"/>
                </a:solidFill>
              </a:rPr>
              <a:t>How achieving best SRF performances</a:t>
            </a:r>
            <a:r>
              <a:rPr lang="en-US" sz="3200" noProof="0" dirty="0" smtClean="0">
                <a:solidFill>
                  <a:srgbClr val="4D4D4D"/>
                </a:solidFill>
              </a:rPr>
              <a:t/>
            </a:r>
            <a:br>
              <a:rPr lang="en-US" sz="3200" noProof="0" dirty="0" smtClean="0">
                <a:solidFill>
                  <a:srgbClr val="4D4D4D"/>
                </a:solidFill>
              </a:rPr>
            </a:br>
            <a:r>
              <a:rPr lang="en-US" sz="3200" noProof="0" dirty="0" smtClean="0">
                <a:solidFill>
                  <a:srgbClr val="4D4D4D"/>
                </a:solidFill>
              </a:rPr>
              <a:t/>
            </a:r>
            <a:br>
              <a:rPr lang="en-US" sz="3200" noProof="0" dirty="0" smtClean="0">
                <a:solidFill>
                  <a:srgbClr val="4D4D4D"/>
                </a:solidFill>
              </a:rPr>
            </a:br>
            <a:r>
              <a:rPr lang="en-US" sz="2000" noProof="0" dirty="0" smtClean="0">
                <a:solidFill>
                  <a:srgbClr val="4D4D4D"/>
                </a:solidFill>
              </a:rPr>
              <a:t/>
            </a:r>
            <a:br>
              <a:rPr lang="en-US" sz="2000" noProof="0" dirty="0" smtClean="0">
                <a:solidFill>
                  <a:srgbClr val="4D4D4D"/>
                </a:solidFill>
              </a:rPr>
            </a:br>
            <a:r>
              <a:rPr lang="en-US" sz="3200" noProof="0" dirty="0" smtClean="0">
                <a:solidFill>
                  <a:srgbClr val="4D4D4D"/>
                </a:solidFill>
              </a:rPr>
              <a:t/>
            </a:r>
            <a:br>
              <a:rPr lang="en-US" sz="3200" noProof="0" dirty="0" smtClean="0">
                <a:solidFill>
                  <a:srgbClr val="4D4D4D"/>
                </a:solidFill>
              </a:rPr>
            </a:br>
            <a:r>
              <a:rPr lang="en-US" sz="900" i="1" noProof="0" dirty="0" smtClean="0">
                <a:solidFill>
                  <a:schemeClr val="bg2"/>
                </a:solidFill>
              </a:rPr>
              <a:t/>
            </a:r>
            <a:br>
              <a:rPr lang="en-US" sz="900" i="1" noProof="0" dirty="0" smtClean="0">
                <a:solidFill>
                  <a:schemeClr val="bg2"/>
                </a:solidFill>
              </a:rPr>
            </a:br>
            <a:r>
              <a:rPr lang="en-US" sz="1100" i="1" noProof="0" dirty="0" smtClean="0">
                <a:solidFill>
                  <a:srgbClr val="008BEA"/>
                </a:solidFill>
              </a:rPr>
              <a:t> </a:t>
            </a:r>
            <a:br>
              <a:rPr lang="en-US" sz="1100" i="1" noProof="0" dirty="0" smtClean="0">
                <a:solidFill>
                  <a:srgbClr val="008BEA"/>
                </a:solidFill>
              </a:rPr>
            </a:br>
            <a:endParaRPr lang="en-US" sz="1400" b="0" i="1" noProof="0" dirty="0" smtClean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000" b="1" noProof="0" dirty="0" smtClean="0">
                <a:solidFill>
                  <a:srgbClr val="4D4D4D"/>
                </a:solidFill>
              </a:rPr>
              <a:t>C. Z. ANTOINE, </a:t>
            </a:r>
            <a:br>
              <a:rPr lang="en-US" sz="1000" b="1" noProof="0" dirty="0" smtClean="0">
                <a:solidFill>
                  <a:srgbClr val="4D4D4D"/>
                </a:solidFill>
              </a:rPr>
            </a:br>
            <a:r>
              <a:rPr lang="en-US" sz="1000" b="1" noProof="0" dirty="0" smtClean="0">
                <a:solidFill>
                  <a:srgbClr val="4D4D4D"/>
                </a:solidFill>
              </a:rPr>
              <a:t>CEA, </a:t>
            </a:r>
            <a:r>
              <a:rPr lang="en-US" sz="1000" b="1" noProof="0" dirty="0" err="1" smtClean="0">
                <a:solidFill>
                  <a:srgbClr val="4D4D4D"/>
                </a:solidFill>
              </a:rPr>
              <a:t>Irfu</a:t>
            </a:r>
            <a:r>
              <a:rPr lang="en-US" sz="1000" b="1" noProof="0" dirty="0" smtClean="0">
                <a:solidFill>
                  <a:srgbClr val="4D4D4D"/>
                </a:solidFill>
              </a:rPr>
              <a:t>, SACM, Centre </a:t>
            </a:r>
            <a:r>
              <a:rPr lang="en-US" sz="1000" b="1" noProof="0" dirty="0" err="1" smtClean="0">
                <a:solidFill>
                  <a:srgbClr val="4D4D4D"/>
                </a:solidFill>
              </a:rPr>
              <a:t>d'Etudes</a:t>
            </a:r>
            <a:r>
              <a:rPr lang="en-US" sz="1000" b="1" noProof="0" dirty="0" smtClean="0">
                <a:solidFill>
                  <a:srgbClr val="4D4D4D"/>
                </a:solidFill>
              </a:rPr>
              <a:t> de Saclay, 91191 Gif-</a:t>
            </a:r>
            <a:r>
              <a:rPr lang="en-US" sz="1000" b="1" noProof="0" dirty="0" err="1" smtClean="0">
                <a:solidFill>
                  <a:srgbClr val="4D4D4D"/>
                </a:solidFill>
              </a:rPr>
              <a:t>sur</a:t>
            </a:r>
            <a:r>
              <a:rPr lang="en-US" sz="1000" b="1" noProof="0" dirty="0" smtClean="0">
                <a:solidFill>
                  <a:srgbClr val="4D4D4D"/>
                </a:solidFill>
              </a:rPr>
              <a:t>-Yvette </a:t>
            </a:r>
            <a:r>
              <a:rPr lang="en-US" sz="1000" b="1" noProof="0" dirty="0" err="1" smtClean="0">
                <a:solidFill>
                  <a:srgbClr val="4D4D4D"/>
                </a:solidFill>
              </a:rPr>
              <a:t>Cedex</a:t>
            </a:r>
            <a:r>
              <a:rPr lang="en-US" sz="1000" b="1" noProof="0" dirty="0" smtClean="0">
                <a:solidFill>
                  <a:srgbClr val="4D4D4D"/>
                </a:solidFill>
              </a:rPr>
              <a:t>, France</a:t>
            </a:r>
            <a:endParaRPr lang="en-US" sz="900" b="1" noProof="0" dirty="0"/>
          </a:p>
        </p:txBody>
      </p:sp>
      <p:sp>
        <p:nvSpPr>
          <p:cNvPr id="7171" name="Rectangle 12"/>
          <p:cNvSpPr>
            <a:spLocks noChangeArrowheads="1"/>
          </p:cNvSpPr>
          <p:nvPr/>
        </p:nvSpPr>
        <p:spPr bwMode="auto">
          <a:xfrm>
            <a:off x="1187450" y="1420813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7188" indent="357188" eaLnBrk="0" hangingPunct="0">
              <a:spcAft>
                <a:spcPct val="20000"/>
              </a:spcAft>
              <a:buClr>
                <a:schemeClr val="accent2"/>
              </a:buClr>
            </a:pPr>
            <a:r>
              <a:rPr kumimoji="1" lang="fr-FR" sz="1800" u="none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noProof="0" dirty="0" smtClean="0"/>
              <a:t>High pressure rinsing (HPR)  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lum contrast="5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981298"/>
            <a:ext cx="1769034" cy="295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199" name="Object 7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96964184"/>
              </p:ext>
            </p:extLst>
          </p:nvPr>
        </p:nvGraphicFramePr>
        <p:xfrm>
          <a:off x="4649728" y="2336659"/>
          <a:ext cx="1943496" cy="1843594"/>
        </p:xfrm>
        <a:graphic>
          <a:graphicData uri="http://schemas.openxmlformats.org/presentationml/2006/ole">
            <p:oleObj spid="_x0000_s31773" name="Document" r:id="rId5" imgW="2255445" imgH="1940221" progId="Word.Document.8">
              <p:embed/>
            </p:oleObj>
          </a:graphicData>
        </a:graphic>
      </p:graphicFrame>
      <p:grpSp>
        <p:nvGrpSpPr>
          <p:cNvPr id="8200" name="Group 71"/>
          <p:cNvGrpSpPr>
            <a:grpSpLocks/>
          </p:cNvGrpSpPr>
          <p:nvPr/>
        </p:nvGrpSpPr>
        <p:grpSpPr bwMode="auto">
          <a:xfrm>
            <a:off x="316529" y="3258456"/>
            <a:ext cx="3678238" cy="2462213"/>
            <a:chOff x="1326" y="1713"/>
            <a:chExt cx="2317" cy="1551"/>
          </a:xfrm>
        </p:grpSpPr>
        <p:sp>
          <p:nvSpPr>
            <p:cNvPr id="8201" name="Rectangle 72"/>
            <p:cNvSpPr>
              <a:spLocks noChangeArrowheads="1"/>
            </p:cNvSpPr>
            <p:nvPr/>
          </p:nvSpPr>
          <p:spPr bwMode="auto">
            <a:xfrm>
              <a:off x="1326" y="1713"/>
              <a:ext cx="2317" cy="214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600" u="none" dirty="0">
                  <a:solidFill>
                    <a:srgbClr val="FF0000"/>
                  </a:solidFill>
                </a:rPr>
                <a:t>Particles are displaced when F</a:t>
              </a:r>
              <a:r>
                <a:rPr lang="en-US" sz="1600" u="none" baseline="-25000" dirty="0">
                  <a:solidFill>
                    <a:srgbClr val="FF0000"/>
                  </a:solidFill>
                </a:rPr>
                <a:t>e</a:t>
              </a:r>
              <a:r>
                <a:rPr lang="en-US" sz="1600" u="none" dirty="0">
                  <a:solidFill>
                    <a:srgbClr val="FF0000"/>
                  </a:solidFill>
                </a:rPr>
                <a:t>  &gt;  F</a:t>
              </a:r>
              <a:r>
                <a:rPr lang="en-US" sz="1600" u="none" baseline="-25000" dirty="0">
                  <a:solidFill>
                    <a:srgbClr val="FF0000"/>
                  </a:solidFill>
                </a:rPr>
                <a:t>ad</a:t>
              </a:r>
            </a:p>
          </p:txBody>
        </p:sp>
        <p:sp>
          <p:nvSpPr>
            <p:cNvPr id="8202" name="Line 73"/>
            <p:cNvSpPr>
              <a:spLocks noChangeShapeType="1"/>
            </p:cNvSpPr>
            <p:nvPr/>
          </p:nvSpPr>
          <p:spPr bwMode="auto">
            <a:xfrm>
              <a:off x="3120" y="3264"/>
              <a:ext cx="48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</p:grpSp>
      <p:pic>
        <p:nvPicPr>
          <p:cNvPr id="39834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089638"/>
            <a:ext cx="1698283" cy="118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834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67" y="1192250"/>
            <a:ext cx="3485504" cy="194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834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066" y="3927617"/>
            <a:ext cx="5472608" cy="232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865764" y="4293096"/>
            <a:ext cx="3243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lvl="1" indent="-179388" eaLnBrk="0" hangingPunct="0">
              <a:spcAft>
                <a:spcPts val="600"/>
              </a:spcAft>
              <a:buSzPct val="90000"/>
              <a:buBlip>
                <a:blip r:embed="rId9"/>
              </a:buBlip>
            </a:pPr>
            <a:r>
              <a:rPr kumimoji="1" lang="en-US" altLang="zh-CN" b="1" u="none" dirty="0" smtClean="0">
                <a:solidFill>
                  <a:srgbClr val="000000"/>
                </a:solidFill>
                <a:latin typeface="Arial"/>
                <a:ea typeface="SimSun" pitchFamily="2" charset="-122"/>
                <a:cs typeface="Times New Roman" pitchFamily="18" charset="0"/>
              </a:rPr>
              <a:t>NB </a:t>
            </a:r>
            <a:r>
              <a:rPr kumimoji="1" lang="en-US" altLang="zh-CN" b="1" u="none" dirty="0">
                <a:solidFill>
                  <a:srgbClr val="000000"/>
                </a:solidFill>
                <a:latin typeface="Arial"/>
                <a:ea typeface="SimSun" pitchFamily="2" charset="-122"/>
                <a:cs typeface="Times New Roman" pitchFamily="18" charset="0"/>
              </a:rPr>
              <a:t>: </a:t>
            </a:r>
          </a:p>
          <a:p>
            <a:pPr marL="446088" lvl="3" indent="-266700" eaLnBrk="0" hangingPunct="0"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10"/>
              </a:buBlip>
            </a:pPr>
            <a:r>
              <a:rPr lang="en-US" sz="1200" u="none" dirty="0" smtClean="0"/>
              <a:t>Similar action : dry ice processing (developed @ DESY)</a:t>
            </a:r>
          </a:p>
          <a:p>
            <a:pPr marL="446088" lvl="3" indent="-266700" eaLnBrk="0" hangingPunct="0"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10"/>
              </a:buBlip>
            </a:pPr>
            <a:r>
              <a:rPr lang="en-US" sz="1200" u="none" dirty="0" smtClean="0"/>
              <a:t>Surface </a:t>
            </a:r>
            <a:r>
              <a:rPr lang="en-US" sz="1200" u="none" dirty="0" err="1" smtClean="0"/>
              <a:t>microhardness</a:t>
            </a:r>
            <a:r>
              <a:rPr lang="en-US" sz="1200" u="none" dirty="0" smtClean="0"/>
              <a:t> </a:t>
            </a:r>
            <a:r>
              <a:rPr lang="en-US" sz="1200" u="none" dirty="0" smtClean="0">
                <a:latin typeface="Calibri"/>
              </a:rPr>
              <a:t>↑ </a:t>
            </a:r>
            <a:r>
              <a:rPr lang="en-US" sz="1200" u="none" dirty="0"/>
              <a:t>(=&gt; density of dislocations </a:t>
            </a:r>
            <a:r>
              <a:rPr lang="en-US" sz="1200" u="none" dirty="0" smtClean="0">
                <a:latin typeface="Calibri"/>
              </a:rPr>
              <a:t>↑</a:t>
            </a:r>
            <a:r>
              <a:rPr lang="en-US" sz="1200" u="none" dirty="0"/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246110" y="5527154"/>
            <a:ext cx="2687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fr-FR" sz="1000" u="none" dirty="0" err="1" smtClean="0"/>
              <a:t>See</a:t>
            </a:r>
            <a:r>
              <a:rPr lang="fr-FR" sz="1000" u="none" dirty="0" smtClean="0"/>
              <a:t> </a:t>
            </a:r>
            <a:r>
              <a:rPr lang="fr-FR" sz="1000" u="none" dirty="0" err="1" smtClean="0"/>
              <a:t>also</a:t>
            </a:r>
            <a:r>
              <a:rPr lang="fr-FR" sz="1000" u="none" dirty="0" smtClean="0"/>
              <a:t>  </a:t>
            </a:r>
            <a:r>
              <a:rPr lang="en-US" sz="1000" i="1" dirty="0" smtClean="0">
                <a:solidFill>
                  <a:srgbClr val="0000FF"/>
                </a:solidFill>
              </a:rPr>
              <a:t>[C. Reece </a:t>
            </a:r>
            <a:r>
              <a:rPr lang="en-US" sz="1000" i="1" u="none" dirty="0" smtClean="0">
                <a:solidFill>
                  <a:srgbClr val="0000FF"/>
                </a:solidFill>
              </a:rPr>
              <a:t>2008</a:t>
            </a:r>
            <a:r>
              <a:rPr lang="en-US" sz="1000" i="1" dirty="0" smtClean="0">
                <a:solidFill>
                  <a:srgbClr val="0000FF"/>
                </a:solidFill>
              </a:rPr>
              <a:t>]</a:t>
            </a:r>
            <a:endParaRPr lang="en-US" sz="1000" i="1" dirty="0">
              <a:solidFill>
                <a:srgbClr val="0000FF"/>
              </a:solidFill>
            </a:endParaRPr>
          </a:p>
          <a:p>
            <a:r>
              <a:rPr lang="fr-FR" sz="1000" dirty="0" smtClean="0">
                <a:hlinkClick r:id="rId11"/>
              </a:rPr>
              <a:t>https</a:t>
            </a:r>
            <a:r>
              <a:rPr lang="fr-FR" sz="1000" dirty="0">
                <a:hlinkClick r:id="rId11"/>
              </a:rPr>
              <a:t>://</a:t>
            </a:r>
            <a:r>
              <a:rPr lang="fr-FR" sz="1000" dirty="0" smtClean="0">
                <a:hlinkClick r:id="rId11"/>
              </a:rPr>
              <a:t>indico.desy.de/getFile.py/access?sessionId=5&amp;resId=0&amp;materialId=3&amp;confId=401</a:t>
            </a:r>
            <a:r>
              <a:rPr lang="fr-FR" sz="1000" dirty="0" smtClean="0"/>
              <a:t>  </a:t>
            </a:r>
            <a:endParaRPr lang="en-US" sz="1000" dirty="0"/>
          </a:p>
        </p:txBody>
      </p:sp>
      <p:sp>
        <p:nvSpPr>
          <p:cNvPr id="4" name="Rectangle 3"/>
          <p:cNvSpPr/>
          <p:nvPr/>
        </p:nvSpPr>
        <p:spPr>
          <a:xfrm>
            <a:off x="107504" y="5984575"/>
            <a:ext cx="1592103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0" hangingPunct="0"/>
            <a:r>
              <a:rPr lang="en-US" sz="1050" i="1" u="none" dirty="0" smtClean="0">
                <a:solidFill>
                  <a:srgbClr val="0000FF"/>
                </a:solidFill>
              </a:rPr>
              <a:t>[M. </a:t>
            </a:r>
            <a:r>
              <a:rPr lang="en-US" sz="1050" i="1" u="none" dirty="0" err="1" smtClean="0">
                <a:solidFill>
                  <a:srgbClr val="0000FF"/>
                </a:solidFill>
              </a:rPr>
              <a:t>Luong</a:t>
            </a:r>
            <a:r>
              <a:rPr lang="en-US" sz="1050" i="1" u="none" dirty="0" smtClean="0">
                <a:solidFill>
                  <a:srgbClr val="0000FF"/>
                </a:solidFill>
              </a:rPr>
              <a:t>, PhD, 1998]</a:t>
            </a:r>
            <a:endParaRPr lang="en-US" sz="1050" i="1" u="none" dirty="0">
              <a:solidFill>
                <a:srgbClr val="0000FF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6498" y="1121247"/>
            <a:ext cx="1513173" cy="363537"/>
          </a:xfrm>
        </p:spPr>
        <p:txBody>
          <a:bodyPr/>
          <a:lstStyle/>
          <a:p>
            <a:pPr marL="0" indent="0"/>
            <a:r>
              <a:rPr lang="en-US" sz="1200" smtClean="0">
                <a:solidFill>
                  <a:schemeClr val="tx1"/>
                </a:solidFill>
              </a:rPr>
              <a:t>ultra pure H</a:t>
            </a:r>
            <a:r>
              <a:rPr lang="en-US" sz="1200" baseline="-25000" smtClean="0">
                <a:solidFill>
                  <a:schemeClr val="tx1"/>
                </a:solidFill>
              </a:rPr>
              <a:t>2</a:t>
            </a:r>
            <a:r>
              <a:rPr lang="en-US" sz="1200" smtClean="0">
                <a:solidFill>
                  <a:schemeClr val="tx1"/>
                </a:solidFill>
              </a:rPr>
              <a:t>O, ultra filtered, 80-100 bars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8104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925638" y="1124744"/>
            <a:ext cx="5364162" cy="4719638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What kind of Niobium 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171" name="Rectangle 12"/>
          <p:cNvSpPr>
            <a:spLocks noChangeArrowheads="1"/>
          </p:cNvSpPr>
          <p:nvPr/>
        </p:nvSpPr>
        <p:spPr bwMode="auto">
          <a:xfrm>
            <a:off x="1187450" y="1420813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7188" indent="357188" eaLnBrk="0" hangingPunct="0">
              <a:spcAft>
                <a:spcPct val="20000"/>
              </a:spcAft>
              <a:buClr>
                <a:schemeClr val="accent2"/>
              </a:buClr>
            </a:pPr>
            <a:r>
              <a:rPr kumimoji="1" lang="fr-FR" sz="1800" u="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91608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4294967295"/>
          </p:nvPr>
        </p:nvSpPr>
        <p:spPr>
          <a:xfrm>
            <a:off x="971550" y="1124768"/>
            <a:ext cx="8172450" cy="5184552"/>
          </a:xfrm>
        </p:spPr>
        <p:txBody>
          <a:bodyPr/>
          <a:lstStyle/>
          <a:p>
            <a:pPr lvl="1">
              <a:spcAft>
                <a:spcPts val="600"/>
              </a:spcAft>
            </a:pPr>
            <a:r>
              <a:rPr kumimoji="1" lang="en-US" altLang="zh-CN" b="1" noProof="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</a:rPr>
              <a:t>Bulk Niobium:</a:t>
            </a:r>
          </a:p>
          <a:p>
            <a:pPr lvl="3">
              <a:spcAft>
                <a:spcPts val="600"/>
              </a:spcAft>
            </a:pPr>
            <a:r>
              <a:rPr lang="en-US" altLang="zh-CN" noProof="0" dirty="0" smtClean="0"/>
              <a:t>grains </a:t>
            </a:r>
            <a:r>
              <a:rPr lang="en-US" altLang="zh-CN" noProof="0" dirty="0" smtClean="0">
                <a:sym typeface="Symbol"/>
              </a:rPr>
              <a:t></a:t>
            </a:r>
            <a:r>
              <a:rPr lang="en-US" altLang="zh-CN" noProof="0" dirty="0" smtClean="0"/>
              <a:t>&gt;~ 50 µm to mms, good crystallographic quality</a:t>
            </a:r>
          </a:p>
          <a:p>
            <a:pPr lvl="1">
              <a:spcAft>
                <a:spcPts val="600"/>
              </a:spcAft>
            </a:pPr>
            <a:r>
              <a:rPr lang="en-US" altLang="zh-CN" noProof="0" dirty="0" smtClean="0"/>
              <a:t> </a:t>
            </a:r>
            <a:r>
              <a:rPr kumimoji="1" lang="en-US" altLang="zh-CN" b="1" noProof="0" dirty="0">
                <a:solidFill>
                  <a:srgbClr val="000000"/>
                </a:solidFill>
                <a:ea typeface="SimSun" pitchFamily="2" charset="-122"/>
                <a:cs typeface="Times New Roman" pitchFamily="18" charset="0"/>
              </a:rPr>
              <a:t>Niobium </a:t>
            </a:r>
            <a:r>
              <a:rPr kumimoji="1" lang="en-US" altLang="zh-CN" b="1" noProof="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</a:rPr>
              <a:t>~</a:t>
            </a:r>
            <a:r>
              <a:rPr kumimoji="1" lang="en-US" altLang="zh-CN" b="1" noProof="0" dirty="0">
                <a:solidFill>
                  <a:srgbClr val="000000"/>
                </a:solidFill>
                <a:ea typeface="SimSun" pitchFamily="2" charset="-122"/>
                <a:cs typeface="Times New Roman" pitchFamily="18" charset="0"/>
              </a:rPr>
              <a:t>1-5 </a:t>
            </a:r>
            <a:r>
              <a:rPr kumimoji="1" lang="en-US" altLang="zh-CN" b="1" noProof="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</a:rPr>
              <a:t>µm/Copper </a:t>
            </a:r>
            <a:r>
              <a:rPr kumimoji="1" lang="en-US" altLang="zh-CN" b="1" noProof="0" dirty="0">
                <a:solidFill>
                  <a:srgbClr val="000000"/>
                </a:solidFill>
                <a:ea typeface="SimSun" pitchFamily="2" charset="-122"/>
                <a:cs typeface="Times New Roman" pitchFamily="18" charset="0"/>
              </a:rPr>
              <a:t>: </a:t>
            </a:r>
            <a:endParaRPr kumimoji="1" lang="en-US" altLang="zh-CN" b="1" noProof="0" dirty="0" smtClean="0">
              <a:solidFill>
                <a:srgbClr val="000000"/>
              </a:solidFill>
              <a:ea typeface="SimSun" pitchFamily="2" charset="-122"/>
              <a:cs typeface="Times New Roman" pitchFamily="18" charset="0"/>
            </a:endParaRPr>
          </a:p>
          <a:p>
            <a:pPr lvl="3">
              <a:spcAft>
                <a:spcPts val="600"/>
              </a:spcAft>
            </a:pPr>
            <a:r>
              <a:rPr lang="en-US" altLang="zh-CN" noProof="0" dirty="0">
                <a:sym typeface="Symbol"/>
              </a:rPr>
              <a:t> </a:t>
            </a:r>
            <a:r>
              <a:rPr lang="en-US" altLang="zh-CN" noProof="0" dirty="0" smtClean="0"/>
              <a:t>&lt;~ 100 nm, many crystallographic defects, grain boundaries…</a:t>
            </a:r>
          </a:p>
          <a:p>
            <a:pPr lvl="3">
              <a:spcAft>
                <a:spcPts val="600"/>
              </a:spcAft>
            </a:pPr>
            <a:r>
              <a:rPr lang="en-US" altLang="zh-CN" noProof="0" dirty="0" smtClean="0"/>
              <a:t> sometimes better low field performance (thermal configuration and/or cost) </a:t>
            </a:r>
            <a:endParaRPr lang="en-US" altLang="zh-CN" noProof="0" dirty="0"/>
          </a:p>
          <a:p>
            <a:pPr lvl="3"/>
            <a:endParaRPr lang="en-US" altLang="zh-CN" noProof="0" dirty="0" smtClean="0"/>
          </a:p>
          <a:p>
            <a:pPr lvl="3"/>
            <a:endParaRPr lang="en-US" altLang="zh-CN" noProof="0" dirty="0"/>
          </a:p>
          <a:p>
            <a:pPr lvl="3"/>
            <a:endParaRPr lang="en-US" altLang="zh-CN" noProof="0" dirty="0" smtClean="0"/>
          </a:p>
          <a:p>
            <a:pPr lvl="3"/>
            <a:endParaRPr lang="en-US" altLang="zh-CN" noProof="0" dirty="0" smtClean="0"/>
          </a:p>
          <a:p>
            <a:pPr lvl="3"/>
            <a:endParaRPr lang="en-US" altLang="zh-CN" noProof="0" dirty="0"/>
          </a:p>
          <a:p>
            <a:pPr lvl="3"/>
            <a:endParaRPr lang="en-US" altLang="zh-CN" sz="2000" noProof="0" dirty="0" smtClean="0"/>
          </a:p>
          <a:p>
            <a:pPr lvl="3"/>
            <a:endParaRPr lang="en-US" altLang="zh-CN" noProof="0" dirty="0"/>
          </a:p>
          <a:p>
            <a:pPr lvl="3"/>
            <a:endParaRPr lang="en-US" altLang="zh-CN" noProof="0" dirty="0" smtClean="0"/>
          </a:p>
          <a:p>
            <a:pPr marL="771525" lvl="3" indent="0">
              <a:buNone/>
            </a:pPr>
            <a:endParaRPr lang="en-US" altLang="zh-CN" noProof="0" dirty="0" smtClean="0"/>
          </a:p>
          <a:p>
            <a:pPr marL="771525" lvl="3" indent="0">
              <a:buNone/>
            </a:pPr>
            <a:endParaRPr lang="en-US" altLang="zh-CN" sz="600" noProof="0" dirty="0" smtClean="0"/>
          </a:p>
          <a:p>
            <a:pPr lvl="3"/>
            <a:endParaRPr lang="en-US" altLang="zh-CN" sz="2000" noProof="0" dirty="0" smtClean="0"/>
          </a:p>
          <a:p>
            <a:pPr lvl="3"/>
            <a:endParaRPr lang="en-US" altLang="zh-CN" sz="2000" dirty="0"/>
          </a:p>
          <a:p>
            <a:pPr lvl="3">
              <a:buFont typeface="Arial" pitchFamily="34" charset="0"/>
              <a:buChar char="•"/>
            </a:pPr>
            <a:r>
              <a:rPr lang="en-US" altLang="zh-CN" sz="3600" noProof="0" dirty="0" smtClean="0"/>
              <a:t> </a:t>
            </a:r>
            <a:endParaRPr lang="en-US" altLang="zh-CN" sz="3600" dirty="0"/>
          </a:p>
          <a:p>
            <a:pPr lvl="1"/>
            <a:r>
              <a:rPr lang="en-US" altLang="zh-CN" noProof="0" dirty="0" smtClean="0"/>
              <a:t> </a:t>
            </a:r>
            <a:r>
              <a:rPr kumimoji="1" lang="en-US" altLang="zh-CN" b="1" noProof="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</a:rPr>
              <a:t>It is changing !!!: New emerging thin films techniques  (see part 2)</a:t>
            </a:r>
          </a:p>
          <a:p>
            <a:pPr lvl="3"/>
            <a:endParaRPr lang="en-US" altLang="zh-CN" noProof="0" dirty="0" smtClean="0"/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75394958"/>
              </p:ext>
            </p:extLst>
          </p:nvPr>
        </p:nvGraphicFramePr>
        <p:xfrm>
          <a:off x="1611758" y="2726165"/>
          <a:ext cx="6407078" cy="3325370"/>
        </p:xfrm>
        <a:graphic>
          <a:graphicData uri="http://schemas.openxmlformats.org/presentationml/2006/ole">
            <p:oleObj spid="_x0000_s20673" name="Chart" r:id="rId3" imgW="4648132" imgH="3600304" progId="Excel.Chart.8">
              <p:embed/>
            </p:oleObj>
          </a:graphicData>
        </a:graphic>
      </p:graphicFrame>
      <p:pic>
        <p:nvPicPr>
          <p:cNvPr id="20643" name="Picture 1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4585" y="3267120"/>
            <a:ext cx="34766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0"/>
            <a:ext cx="8028384" cy="908720"/>
          </a:xfrm>
        </p:spPr>
        <p:txBody>
          <a:bodyPr/>
          <a:lstStyle/>
          <a:p>
            <a:pPr algn="ctr"/>
            <a:r>
              <a:rPr lang="en-US" sz="3200" i="1" noProof="0" dirty="0" smtClean="0"/>
              <a:t>Why bulk niobium ?</a:t>
            </a:r>
            <a:endParaRPr lang="en-US" sz="3200" i="1" noProof="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u="none" dirty="0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u="none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12</a:t>
            </a:fld>
            <a:endParaRPr lang="fr-FR" u="none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251520" y="4721084"/>
            <a:ext cx="1177747" cy="99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5596" tIns="67798" rIns="135596" bIns="67798">
            <a:spAutoFit/>
          </a:bodyPr>
          <a:lstStyle/>
          <a:p>
            <a:pPr algn="just" defTabSz="1355725" eaLnBrk="0" hangingPunct="0"/>
            <a:r>
              <a:rPr lang="fr-FR" i="1" u="none" dirty="0" err="1" smtClean="0">
                <a:solidFill>
                  <a:srgbClr val="000000"/>
                </a:solidFill>
              </a:rPr>
              <a:t>Typical</a:t>
            </a:r>
            <a:r>
              <a:rPr lang="fr-FR" i="1" u="none" dirty="0" smtClean="0">
                <a:solidFill>
                  <a:srgbClr val="000000"/>
                </a:solidFill>
              </a:rPr>
              <a:t> </a:t>
            </a:r>
            <a:r>
              <a:rPr lang="fr-FR" i="1" u="none" dirty="0" err="1" smtClean="0">
                <a:solidFill>
                  <a:srgbClr val="000000"/>
                </a:solidFill>
              </a:rPr>
              <a:t>sputtered</a:t>
            </a:r>
            <a:r>
              <a:rPr lang="fr-FR" i="1" u="none" dirty="0" smtClean="0">
                <a:solidFill>
                  <a:srgbClr val="000000"/>
                </a:solidFill>
              </a:rPr>
              <a:t> Nb </a:t>
            </a:r>
            <a:r>
              <a:rPr lang="fr-FR" i="1" u="none" dirty="0" err="1" smtClean="0">
                <a:solidFill>
                  <a:srgbClr val="000000"/>
                </a:solidFill>
              </a:rPr>
              <a:t>cavities</a:t>
            </a:r>
            <a:endParaRPr lang="fr-FR" i="1" u="none" dirty="0" smtClean="0">
              <a:solidFill>
                <a:srgbClr val="000000"/>
              </a:solidFill>
            </a:endParaRPr>
          </a:p>
          <a:p>
            <a:pPr algn="ctr" defTabSz="1355725" eaLnBrk="0" hangingPunct="0"/>
            <a:r>
              <a:rPr lang="fr-FR" sz="1200" i="1" u="none" dirty="0" smtClean="0">
                <a:solidFill>
                  <a:srgbClr val="000000"/>
                </a:solidFill>
              </a:rPr>
              <a:t>1.5 GHz</a:t>
            </a:r>
            <a:endParaRPr lang="fr-FR" sz="1200" i="1" u="none" dirty="0">
              <a:solidFill>
                <a:srgbClr val="000000"/>
              </a:solidFill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7524329" y="4077073"/>
            <a:ext cx="720079" cy="461005"/>
          </a:xfrm>
          <a:prstGeom prst="straightConnector1">
            <a:avLst/>
          </a:prstGeom>
          <a:ln w="19050">
            <a:solidFill>
              <a:srgbClr val="58993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8024929" y="4721084"/>
            <a:ext cx="939559" cy="142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5596" tIns="67798" rIns="135596" bIns="67798">
            <a:spAutoFit/>
          </a:bodyPr>
          <a:lstStyle/>
          <a:p>
            <a:pPr defTabSz="1355725" eaLnBrk="0" hangingPunct="0"/>
            <a:r>
              <a:rPr lang="fr-FR" i="1" u="none" strike="sngStrike" dirty="0" err="1" smtClean="0">
                <a:solidFill>
                  <a:srgbClr val="000000"/>
                </a:solidFill>
              </a:rPr>
              <a:t>Typical</a:t>
            </a:r>
            <a:r>
              <a:rPr lang="fr-FR" i="1" u="none" dirty="0" smtClean="0">
                <a:solidFill>
                  <a:srgbClr val="000000"/>
                </a:solidFill>
              </a:rPr>
              <a:t>  Good </a:t>
            </a:r>
            <a:r>
              <a:rPr lang="fr-FR" i="1" u="none" dirty="0" err="1" smtClean="0">
                <a:solidFill>
                  <a:srgbClr val="000000"/>
                </a:solidFill>
              </a:rPr>
              <a:t>bulk</a:t>
            </a:r>
            <a:r>
              <a:rPr lang="fr-FR" i="1" u="none" dirty="0" smtClean="0">
                <a:solidFill>
                  <a:srgbClr val="000000"/>
                </a:solidFill>
              </a:rPr>
              <a:t> Nb </a:t>
            </a:r>
            <a:r>
              <a:rPr lang="fr-FR" i="1" u="none" dirty="0" err="1" smtClean="0">
                <a:solidFill>
                  <a:srgbClr val="000000"/>
                </a:solidFill>
              </a:rPr>
              <a:t>cavity</a:t>
            </a:r>
            <a:endParaRPr lang="fr-FR" i="1" u="none" dirty="0" smtClean="0">
              <a:solidFill>
                <a:srgbClr val="000000"/>
              </a:solidFill>
            </a:endParaRPr>
          </a:p>
          <a:p>
            <a:pPr defTabSz="1355725" eaLnBrk="0" hangingPunct="0"/>
            <a:r>
              <a:rPr lang="fr-FR" i="1" u="none" dirty="0" smtClean="0">
                <a:solidFill>
                  <a:srgbClr val="000000"/>
                </a:solidFill>
              </a:rPr>
              <a:t>1.3 </a:t>
            </a:r>
            <a:r>
              <a:rPr lang="fr-FR" i="1" u="none" dirty="0">
                <a:solidFill>
                  <a:srgbClr val="000000"/>
                </a:solidFill>
              </a:rPr>
              <a:t>GHz</a:t>
            </a:r>
          </a:p>
          <a:p>
            <a:pPr defTabSz="1355725" eaLnBrk="0" hangingPunct="0"/>
            <a:endParaRPr lang="fr-FR" i="1" u="none" dirty="0">
              <a:solidFill>
                <a:srgbClr val="000000"/>
              </a:solidFill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2724180" y="3576317"/>
            <a:ext cx="4758936" cy="420624"/>
          </a:xfrm>
          <a:custGeom>
            <a:avLst/>
            <a:gdLst>
              <a:gd name="T0" fmla="*/ 1650 w 1650"/>
              <a:gd name="T1" fmla="*/ 241 h 241"/>
              <a:gd name="T2" fmla="*/ 1368 w 1650"/>
              <a:gd name="T3" fmla="*/ 154 h 241"/>
              <a:gd name="T4" fmla="*/ 327 w 1650"/>
              <a:gd name="T5" fmla="*/ 13 h 241"/>
              <a:gd name="T6" fmla="*/ 0 w 1650"/>
              <a:gd name="T7" fmla="*/ 76 h 241"/>
              <a:gd name="T8" fmla="*/ 0 60000 65536"/>
              <a:gd name="T9" fmla="*/ 0 60000 65536"/>
              <a:gd name="T10" fmla="*/ 0 60000 65536"/>
              <a:gd name="T11" fmla="*/ 0 60000 65536"/>
              <a:gd name="T12" fmla="*/ 0 w 1650"/>
              <a:gd name="T13" fmla="*/ 0 h 241"/>
              <a:gd name="T14" fmla="*/ 1650 w 1650"/>
              <a:gd name="T15" fmla="*/ 241 h 241"/>
              <a:gd name="connsiteX0" fmla="*/ 10000 w 10000"/>
              <a:gd name="connsiteY0" fmla="*/ 9904 h 9904"/>
              <a:gd name="connsiteX1" fmla="*/ 8291 w 10000"/>
              <a:gd name="connsiteY1" fmla="*/ 6294 h 9904"/>
              <a:gd name="connsiteX2" fmla="*/ 1710 w 10000"/>
              <a:gd name="connsiteY2" fmla="*/ 65 h 9904"/>
              <a:gd name="connsiteX3" fmla="*/ 0 w 10000"/>
              <a:gd name="connsiteY3" fmla="*/ 3058 h 9904"/>
              <a:gd name="connsiteX0" fmla="*/ 10000 w 10000"/>
              <a:gd name="connsiteY0" fmla="*/ 9965 h 9965"/>
              <a:gd name="connsiteX1" fmla="*/ 8291 w 10000"/>
              <a:gd name="connsiteY1" fmla="*/ 6320 h 9965"/>
              <a:gd name="connsiteX2" fmla="*/ 1710 w 10000"/>
              <a:gd name="connsiteY2" fmla="*/ 31 h 9965"/>
              <a:gd name="connsiteX3" fmla="*/ 0 w 10000"/>
              <a:gd name="connsiteY3" fmla="*/ 3053 h 9965"/>
              <a:gd name="connsiteX0" fmla="*/ 10000 w 10000"/>
              <a:gd name="connsiteY0" fmla="*/ 10052 h 10052"/>
              <a:gd name="connsiteX1" fmla="*/ 8291 w 10000"/>
              <a:gd name="connsiteY1" fmla="*/ 6394 h 10052"/>
              <a:gd name="connsiteX2" fmla="*/ 1710 w 10000"/>
              <a:gd name="connsiteY2" fmla="*/ 83 h 10052"/>
              <a:gd name="connsiteX3" fmla="*/ 0 w 10000"/>
              <a:gd name="connsiteY3" fmla="*/ 3116 h 10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52">
                <a:moveTo>
                  <a:pt x="10000" y="10052"/>
                </a:moveTo>
                <a:cubicBezTo>
                  <a:pt x="9715" y="9463"/>
                  <a:pt x="9673" y="8056"/>
                  <a:pt x="8291" y="6394"/>
                </a:cubicBezTo>
                <a:cubicBezTo>
                  <a:pt x="6909" y="4732"/>
                  <a:pt x="3092" y="630"/>
                  <a:pt x="1710" y="83"/>
                </a:cubicBezTo>
                <a:cubicBezTo>
                  <a:pt x="600" y="-272"/>
                  <a:pt x="448" y="462"/>
                  <a:pt x="0" y="3116"/>
                </a:cubicBezTo>
              </a:path>
            </a:pathLst>
          </a:custGeom>
          <a:noFill/>
          <a:ln w="57150" cap="flat" cmpd="sng">
            <a:solidFill>
              <a:srgbClr val="589937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645" name="Picture 16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64" y="3819693"/>
            <a:ext cx="8382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avec flèche 11"/>
          <p:cNvCxnSpPr/>
          <p:nvPr/>
        </p:nvCxnSpPr>
        <p:spPr>
          <a:xfrm flipH="1">
            <a:off x="1475656" y="4538078"/>
            <a:ext cx="1368152" cy="546351"/>
          </a:xfrm>
          <a:prstGeom prst="straightConnector1">
            <a:avLst/>
          </a:prstGeom>
          <a:ln w="19050">
            <a:solidFill>
              <a:srgbClr val="58993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8153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994" y="0"/>
            <a:ext cx="8100006" cy="980728"/>
          </a:xfrm>
        </p:spPr>
        <p:txBody>
          <a:bodyPr/>
          <a:lstStyle/>
          <a:p>
            <a:pPr algn="ctr" eaLnBrk="1" hangingPunct="1"/>
            <a:r>
              <a:rPr lang="en-US" sz="3200" i="1" noProof="0" dirty="0" smtClean="0"/>
              <a:t>Why high RRR ?</a:t>
            </a:r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u="none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13</a:t>
            </a:fld>
            <a:endParaRPr lang="fr-FR" u="none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043994" y="1097465"/>
            <a:ext cx="7758112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23925" indent="-923925" defTabSz="812800" eaLnBrk="0" hangingPunct="0">
              <a:spcAft>
                <a:spcPts val="400"/>
              </a:spcAft>
              <a:buClr>
                <a:schemeClr val="accent2"/>
              </a:buClr>
            </a:pPr>
            <a:r>
              <a:rPr lang="en-US" altLang="zh-CN" sz="1800" u="none" dirty="0" smtClean="0">
                <a:solidFill>
                  <a:srgbClr val="DC0528"/>
                </a:solidFill>
                <a:latin typeface="Arial"/>
                <a:cs typeface="+mn-cs"/>
              </a:rPr>
              <a:t>Surface </a:t>
            </a:r>
            <a:r>
              <a:rPr lang="en-US" altLang="zh-CN" sz="1800" u="none" dirty="0">
                <a:solidFill>
                  <a:srgbClr val="DC0528"/>
                </a:solidFill>
                <a:latin typeface="Arial"/>
                <a:cs typeface="+mn-cs"/>
              </a:rPr>
              <a:t>resistance:</a:t>
            </a:r>
          </a:p>
          <a:p>
            <a:pPr defTabSz="812800" eaLnBrk="0" hangingPunct="0">
              <a:spcAft>
                <a:spcPct val="20000"/>
              </a:spcAft>
              <a:buClr>
                <a:schemeClr val="accent2"/>
              </a:buClr>
            </a:pPr>
            <a:endParaRPr kumimoji="1" lang="en-US" altLang="zh-CN" sz="1200" b="1" u="none" dirty="0">
              <a:solidFill>
                <a:srgbClr val="00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28742495"/>
              </p:ext>
            </p:extLst>
          </p:nvPr>
        </p:nvGraphicFramePr>
        <p:xfrm>
          <a:off x="4211961" y="1097466"/>
          <a:ext cx="1654498" cy="371102"/>
        </p:xfrm>
        <a:graphic>
          <a:graphicData uri="http://schemas.openxmlformats.org/presentationml/2006/ole">
            <p:oleObj spid="_x0000_s10854" name="Equation" r:id="rId4" imgW="1029097" imgH="228997" progId="Equation.3">
              <p:embed/>
            </p:oleObj>
          </a:graphicData>
        </a:graphic>
      </p:graphicFrame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71822828"/>
              </p:ext>
            </p:extLst>
          </p:nvPr>
        </p:nvGraphicFramePr>
        <p:xfrm>
          <a:off x="3251813" y="1536019"/>
          <a:ext cx="3394812" cy="648786"/>
        </p:xfrm>
        <a:graphic>
          <a:graphicData uri="http://schemas.openxmlformats.org/presentationml/2006/ole">
            <p:oleObj spid="_x0000_s10855" name="Equation" r:id="rId5" imgW="2172097" imgH="419497" progId="Equation.3">
              <p:embed/>
            </p:oleObj>
          </a:graphicData>
        </a:graphic>
      </p:graphicFrame>
      <p:grpSp>
        <p:nvGrpSpPr>
          <p:cNvPr id="10" name="Groupe 9"/>
          <p:cNvGrpSpPr/>
          <p:nvPr/>
        </p:nvGrpSpPr>
        <p:grpSpPr>
          <a:xfrm>
            <a:off x="4942583" y="2400251"/>
            <a:ext cx="3798966" cy="2741520"/>
            <a:chOff x="5062364" y="2594748"/>
            <a:chExt cx="3757221" cy="3067520"/>
          </a:xfrm>
        </p:grpSpPr>
        <p:pic>
          <p:nvPicPr>
            <p:cNvPr id="12" name="Picture 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2364" y="2594748"/>
              <a:ext cx="3757221" cy="306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/>
            <p:cNvSpPr txBox="1"/>
            <p:nvPr/>
          </p:nvSpPr>
          <p:spPr>
            <a:xfrm>
              <a:off x="7507607" y="5196726"/>
              <a:ext cx="8931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u="none" dirty="0" smtClean="0">
                  <a:latin typeface="Brush Script MT" pitchFamily="66" charset="0"/>
                  <a:cs typeface="+mn-cs"/>
                </a:rPr>
                <a:t>(l</a:t>
              </a:r>
              <a:r>
                <a:rPr lang="en-US" sz="1600" u="none" dirty="0" smtClean="0">
                  <a:latin typeface="Arial" charset="0"/>
                  <a:cs typeface="+mn-cs"/>
                </a:rPr>
                <a:t> </a:t>
              </a:r>
              <a:r>
                <a:rPr lang="en-US" sz="1200" u="none" dirty="0" smtClean="0">
                  <a:latin typeface="Arial" charset="0"/>
                  <a:cs typeface="+mn-cs"/>
                  <a:sym typeface="Symbol"/>
                </a:rPr>
                <a:t> RRR)</a:t>
              </a:r>
              <a:endParaRPr lang="en-US" sz="1200" u="none" dirty="0">
                <a:latin typeface="Arial" charset="0"/>
                <a:cs typeface="+mn-cs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 rot="18728527">
              <a:off x="7421585" y="3895450"/>
              <a:ext cx="679993" cy="2616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i="1" u="none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Bulk Nb</a:t>
              </a:r>
              <a:endParaRPr lang="en-US" sz="1100" i="1" u="none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 rot="18728527">
              <a:off x="6337190" y="4071998"/>
              <a:ext cx="585418" cy="2616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i="1" u="none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Nb/Cu</a:t>
              </a:r>
              <a:endParaRPr lang="en-US" sz="1100" i="1" u="none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6" name="Ellipse 15"/>
            <p:cNvSpPr/>
            <p:nvPr/>
          </p:nvSpPr>
          <p:spPr bwMode="auto">
            <a:xfrm>
              <a:off x="6468045" y="4539244"/>
              <a:ext cx="295002" cy="101943"/>
            </a:xfrm>
            <a:prstGeom prst="ellipse">
              <a:avLst/>
            </a:prstGeom>
            <a:solidFill>
              <a:schemeClr val="accent1">
                <a:alpha val="67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00" u="none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435660" y="2177176"/>
            <a:ext cx="3738618" cy="3249694"/>
            <a:chOff x="1132602" y="2460657"/>
            <a:chExt cx="3738618" cy="3249694"/>
          </a:xfrm>
        </p:grpSpPr>
        <p:grpSp>
          <p:nvGrpSpPr>
            <p:cNvPr id="29" name="Groupe 10"/>
            <p:cNvGrpSpPr>
              <a:grpSpLocks/>
            </p:cNvGrpSpPr>
            <p:nvPr/>
          </p:nvGrpSpPr>
          <p:grpSpPr bwMode="auto">
            <a:xfrm>
              <a:off x="1132602" y="2460657"/>
              <a:ext cx="3738618" cy="3238655"/>
              <a:chOff x="4458492" y="44624"/>
              <a:chExt cx="4537533" cy="3932238"/>
            </a:xfrm>
          </p:grpSpPr>
          <p:grpSp>
            <p:nvGrpSpPr>
              <p:cNvPr id="30" name="Groupe 14"/>
              <p:cNvGrpSpPr>
                <a:grpSpLocks/>
              </p:cNvGrpSpPr>
              <p:nvPr/>
            </p:nvGrpSpPr>
            <p:grpSpPr bwMode="auto">
              <a:xfrm>
                <a:off x="4458492" y="44624"/>
                <a:ext cx="4537533" cy="3932238"/>
                <a:chOff x="4402940" y="2924387"/>
                <a:chExt cx="4537248" cy="3932685"/>
              </a:xfrm>
            </p:grpSpPr>
            <p:graphicFrame>
              <p:nvGraphicFramePr>
                <p:cNvPr id="33" name="Object 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xmlns="" val="2070375307"/>
                    </p:ext>
                  </p:extLst>
                </p:nvPr>
              </p:nvGraphicFramePr>
              <p:xfrm>
                <a:off x="4402940" y="2924387"/>
                <a:ext cx="4516155" cy="3932685"/>
              </p:xfrm>
              <a:graphic>
                <a:graphicData uri="http://schemas.openxmlformats.org/presentationml/2006/ole">
                  <p:oleObj spid="_x0000_s10856" name="Chart" r:id="rId7" imgW="8429549" imgH="4533900" progId="Excel.Chart.8">
                    <p:embed/>
                  </p:oleObj>
                </a:graphicData>
              </a:graphic>
            </p:graphicFrame>
            <p:sp>
              <p:nvSpPr>
                <p:cNvPr id="34" name="Rectangle 33"/>
                <p:cNvSpPr/>
                <p:nvPr/>
              </p:nvSpPr>
              <p:spPr>
                <a:xfrm>
                  <a:off x="6418437" y="3213384"/>
                  <a:ext cx="1366412" cy="2874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200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8148272" y="5877868"/>
                  <a:ext cx="791916" cy="1429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anchor="ctr"/>
                <a:lstStyle/>
                <a:p>
                  <a:pPr>
                    <a:defRPr/>
                  </a:pPr>
                  <a:r>
                    <a:rPr lang="fr-FR" sz="900" b="1" dirty="0" err="1">
                      <a:solidFill>
                        <a:srgbClr val="FF0000"/>
                      </a:solidFill>
                    </a:rPr>
                    <a:t>residual</a:t>
                  </a:r>
                  <a:endParaRPr lang="fr-FR" sz="9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6" name="ZoneTexte 35"/>
                <p:cNvSpPr txBox="1"/>
                <p:nvPr/>
              </p:nvSpPr>
              <p:spPr>
                <a:xfrm>
                  <a:off x="7732802" y="3861244"/>
                  <a:ext cx="823771" cy="4858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fr-FR" sz="1000" u="none" dirty="0">
                      <a:cs typeface="+mn-cs"/>
                    </a:rPr>
                    <a:t>1,3 GHz</a:t>
                  </a:r>
                </a:p>
                <a:p>
                  <a:pPr>
                    <a:defRPr/>
                  </a:pPr>
                  <a:r>
                    <a:rPr lang="fr-FR" sz="1000" u="none" dirty="0">
                      <a:cs typeface="+mn-cs"/>
                    </a:rPr>
                    <a:t>1MV/m</a:t>
                  </a:r>
                </a:p>
              </p:txBody>
            </p:sp>
          </p:grpSp>
          <p:cxnSp>
            <p:nvCxnSpPr>
              <p:cNvPr id="31" name="Connecteur droit 30"/>
              <p:cNvCxnSpPr/>
              <p:nvPr/>
            </p:nvCxnSpPr>
            <p:spPr>
              <a:xfrm>
                <a:off x="8700824" y="2996183"/>
                <a:ext cx="0" cy="14289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e 8"/>
            <p:cNvGrpSpPr/>
            <p:nvPr/>
          </p:nvGrpSpPr>
          <p:grpSpPr>
            <a:xfrm>
              <a:off x="2634822" y="2505627"/>
              <a:ext cx="2200512" cy="3204724"/>
              <a:chOff x="1835696" y="2780928"/>
              <a:chExt cx="2323867" cy="3459639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2666667" y="3274031"/>
                <a:ext cx="397606" cy="2279361"/>
              </a:xfrm>
              <a:prstGeom prst="rect">
                <a:avLst/>
              </a:prstGeom>
              <a:solidFill>
                <a:srgbClr val="FFFF00">
                  <a:alpha val="49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835696" y="2780928"/>
                <a:ext cx="1512168" cy="3600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3567734" y="2908133"/>
                <a:ext cx="5918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u="none" dirty="0" smtClean="0"/>
                  <a:t>T (K)</a:t>
                </a:r>
                <a:endParaRPr lang="en-US" b="1" u="none" dirty="0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2918128" y="5932790"/>
                <a:ext cx="5902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u="none" dirty="0" smtClean="0"/>
                  <a:t> (K</a:t>
                </a:r>
                <a:r>
                  <a:rPr lang="en-US" b="1" u="none" baseline="30000" dirty="0" smtClean="0"/>
                  <a:t>-1</a:t>
                </a:r>
                <a:r>
                  <a:rPr lang="en-US" b="1" u="none" dirty="0" smtClean="0"/>
                  <a:t>)</a:t>
                </a:r>
                <a:endParaRPr lang="en-US" b="1" u="none" dirty="0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1941888" y="2908134"/>
                <a:ext cx="4331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none" dirty="0" smtClean="0"/>
                  <a:t>2,5</a:t>
                </a:r>
                <a:endParaRPr lang="en-US" u="none" dirty="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2856004" y="2912795"/>
                <a:ext cx="532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none" dirty="0" smtClean="0"/>
                  <a:t>1,66</a:t>
                </a:r>
                <a:endParaRPr lang="en-US" u="none" dirty="0"/>
              </a:p>
            </p:txBody>
          </p:sp>
        </p:grpSp>
      </p:grpSp>
      <p:sp>
        <p:nvSpPr>
          <p:cNvPr id="23" name="ZoneTexte 22"/>
          <p:cNvSpPr txBox="1"/>
          <p:nvPr/>
        </p:nvSpPr>
        <p:spPr>
          <a:xfrm>
            <a:off x="6862914" y="3149051"/>
            <a:ext cx="5132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u="none" dirty="0" smtClean="0"/>
              <a:t>4,5 K</a:t>
            </a:r>
            <a:endParaRPr lang="en-US" sz="1050" u="none" dirty="0"/>
          </a:p>
        </p:txBody>
      </p:sp>
      <p:sp>
        <p:nvSpPr>
          <p:cNvPr id="25" name="Rectangle 24"/>
          <p:cNvSpPr/>
          <p:nvPr/>
        </p:nvSpPr>
        <p:spPr>
          <a:xfrm>
            <a:off x="1541197" y="5526250"/>
            <a:ext cx="4826962" cy="6976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23925" lvl="0" indent="-923925" eaLnBrk="0" hangingPunct="0">
              <a:spcAft>
                <a:spcPts val="400"/>
              </a:spcAft>
            </a:pPr>
            <a:r>
              <a:rPr lang="en-US" sz="1800" u="none" dirty="0" smtClean="0">
                <a:solidFill>
                  <a:srgbClr val="DC0528"/>
                </a:solidFill>
                <a:latin typeface="Arial"/>
                <a:cs typeface="+mn-cs"/>
              </a:rPr>
              <a:t>High RRR  not required for superconductivity </a:t>
            </a:r>
          </a:p>
          <a:p>
            <a:pPr marL="923925" lvl="0" indent="-923925" eaLnBrk="0" hangingPunct="0">
              <a:spcAft>
                <a:spcPts val="400"/>
              </a:spcAft>
            </a:pPr>
            <a:r>
              <a:rPr lang="en-US" sz="1800" u="none" dirty="0" smtClean="0">
                <a:solidFill>
                  <a:srgbClr val="DC0528"/>
                </a:solidFill>
                <a:latin typeface="Arial"/>
                <a:cs typeface="+mn-cs"/>
              </a:rPr>
              <a:t>=&gt; thermal stabilization in case of defects </a:t>
            </a:r>
            <a:endParaRPr lang="en-US" sz="1800" u="none" dirty="0">
              <a:solidFill>
                <a:srgbClr val="DC0528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1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925638" y="1124744"/>
            <a:ext cx="5364162" cy="471963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sz="3200" noProof="0" dirty="0" smtClean="0">
                <a:solidFill>
                  <a:srgbClr val="FF0000"/>
                </a:solidFill>
              </a:rPr>
              <a:t>Surface state/</a:t>
            </a:r>
            <a:br>
              <a:rPr lang="en-US" sz="3200" noProof="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(electro-) chemical treatments</a:t>
            </a:r>
            <a:endParaRPr lang="en-US" sz="1400" b="0" i="1" noProof="0" dirty="0" smtClean="0">
              <a:solidFill>
                <a:srgbClr val="FF0000"/>
              </a:solidFill>
            </a:endParaRPr>
          </a:p>
        </p:txBody>
      </p:sp>
      <p:sp>
        <p:nvSpPr>
          <p:cNvPr id="7171" name="Rectangle 12"/>
          <p:cNvSpPr>
            <a:spLocks noChangeArrowheads="1"/>
          </p:cNvSpPr>
          <p:nvPr/>
        </p:nvSpPr>
        <p:spPr bwMode="auto">
          <a:xfrm>
            <a:off x="1187450" y="1420813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7188" indent="357188" eaLnBrk="0" hangingPunct="0">
              <a:spcAft>
                <a:spcPct val="20000"/>
              </a:spcAft>
              <a:buClr>
                <a:schemeClr val="accent2"/>
              </a:buClr>
            </a:pPr>
            <a:r>
              <a:rPr kumimoji="1" lang="fr-FR" sz="1800" u="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12677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04888" y="0"/>
            <a:ext cx="8139112" cy="908720"/>
          </a:xfrm>
        </p:spPr>
        <p:txBody>
          <a:bodyPr/>
          <a:lstStyle/>
          <a:p>
            <a:pPr algn="ctr"/>
            <a:r>
              <a:rPr lang="en-US" sz="3200" noProof="0"/>
              <a:t>Why Surface polishing</a:t>
            </a:r>
            <a:r>
              <a:rPr lang="en-US" sz="3200" noProof="0" smtClean="0"/>
              <a:t>?</a:t>
            </a:r>
            <a:endParaRPr lang="en-US" sz="3200" i="1" noProof="0">
              <a:solidFill>
                <a:schemeClr val="bg2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u="none" smtClean="0"/>
              <a:t>Claire Antoine                               CAS Erice</a:t>
            </a:r>
            <a:endParaRPr lang="en-US" u="non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u="none" smtClean="0"/>
              <a:t>|  PAGE </a:t>
            </a:r>
            <a:fld id="{8CADEDB1-774E-4026-9688-CF6FA26D2D04}" type="slidenum">
              <a:rPr lang="en-US" u="none" smtClean="0"/>
              <a:pPr>
                <a:defRPr/>
              </a:pPr>
              <a:t>15</a:t>
            </a:fld>
            <a:endParaRPr lang="en-US" u="none"/>
          </a:p>
        </p:txBody>
      </p:sp>
      <p:sp>
        <p:nvSpPr>
          <p:cNvPr id="6" name="Espace réservé du contenu 5"/>
          <p:cNvSpPr>
            <a:spLocks noGrp="1"/>
          </p:cNvSpPr>
          <p:nvPr>
            <p:ph idx="4294967295"/>
          </p:nvPr>
        </p:nvSpPr>
        <p:spPr>
          <a:xfrm>
            <a:off x="202327" y="2780928"/>
            <a:ext cx="5233769" cy="1449617"/>
          </a:xfrm>
        </p:spPr>
        <p:txBody>
          <a:bodyPr/>
          <a:lstStyle/>
          <a:p>
            <a:pPr lvl="1" eaLnBrk="1" hangingPunct="1">
              <a:spcAft>
                <a:spcPts val="600"/>
              </a:spcAft>
            </a:pPr>
            <a:r>
              <a:rPr lang="en-US" noProof="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After fabrication: need to remove 150-200µm on cavity’s surface</a:t>
            </a:r>
          </a:p>
          <a:p>
            <a:pPr lvl="3" eaLnBrk="1" hangingPunct="1"/>
            <a:r>
              <a:rPr lang="en-US" noProof="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Chemical polishing ~</a:t>
            </a:r>
            <a:r>
              <a:rPr lang="en-US" noProof="0" dirty="0" smtClean="0"/>
              <a:t> </a:t>
            </a:r>
            <a:r>
              <a:rPr lang="en-US" noProof="0" dirty="0"/>
              <a:t>1 </a:t>
            </a:r>
            <a:r>
              <a:rPr lang="en-US" noProof="0" dirty="0" smtClean="0"/>
              <a:t>µm/min</a:t>
            </a:r>
          </a:p>
          <a:p>
            <a:pPr lvl="3" eaLnBrk="1" hangingPunct="1"/>
            <a:r>
              <a:rPr lang="en-US" noProof="0" dirty="0" smtClean="0"/>
              <a:t>Electropolishing ~ 0.3 </a:t>
            </a:r>
            <a:r>
              <a:rPr lang="en-US" noProof="0" dirty="0"/>
              <a:t>µm/min</a:t>
            </a:r>
            <a:r>
              <a:rPr lang="en-US" noProof="0" dirty="0" smtClean="0"/>
              <a:t> </a:t>
            </a:r>
          </a:p>
          <a:p>
            <a:pPr marL="771525" lvl="3" indent="0" eaLnBrk="1" hangingPunct="1">
              <a:buNone/>
            </a:pPr>
            <a:endParaRPr lang="en-US" noProof="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1"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Basically </a:t>
            </a:r>
          </a:p>
          <a:p>
            <a:pPr lvl="3"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you oxidize Nb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3"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you </a:t>
            </a:r>
            <a:r>
              <a:rPr lang="en-US" dirty="0">
                <a:latin typeface="Arial" pitchFamily="34" charset="0"/>
                <a:cs typeface="Arial" pitchFamily="34" charset="0"/>
              </a:rPr>
              <a:t>dissolve it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with HF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4633" name="Group 185"/>
          <p:cNvGrpSpPr>
            <a:grpSpLocks/>
          </p:cNvGrpSpPr>
          <p:nvPr/>
        </p:nvGrpSpPr>
        <p:grpSpPr bwMode="auto">
          <a:xfrm>
            <a:off x="5730190" y="1369111"/>
            <a:ext cx="2965450" cy="1327150"/>
            <a:chOff x="864" y="1056"/>
            <a:chExt cx="2904" cy="1296"/>
          </a:xfrm>
        </p:grpSpPr>
        <p:sp>
          <p:nvSpPr>
            <p:cNvPr id="104634" name="Rectangle 186" descr="Granit"/>
            <p:cNvSpPr>
              <a:spLocks noChangeArrowheads="1"/>
            </p:cNvSpPr>
            <p:nvPr/>
          </p:nvSpPr>
          <p:spPr bwMode="auto">
            <a:xfrm>
              <a:off x="3360" y="1056"/>
              <a:ext cx="408" cy="1056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tile tx="0" ty="0" sx="100000" sy="100000" flip="none" algn="tl"/>
            </a:blip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104635" name="AutoShape 187" descr="Granit"/>
            <p:cNvSpPr>
              <a:spLocks noChangeArrowheads="1"/>
            </p:cNvSpPr>
            <p:nvPr/>
          </p:nvSpPr>
          <p:spPr bwMode="auto">
            <a:xfrm flipV="1">
              <a:off x="3360" y="2082"/>
              <a:ext cx="405" cy="270"/>
            </a:xfrm>
            <a:prstGeom prst="rtTriangle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tile tx="0" ty="0" sx="100000" sy="100000" flip="none" algn="tl"/>
            </a:blip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104636" name="Rectangle 188" descr="Granit"/>
            <p:cNvSpPr>
              <a:spLocks noChangeArrowheads="1"/>
            </p:cNvSpPr>
            <p:nvPr/>
          </p:nvSpPr>
          <p:spPr bwMode="auto">
            <a:xfrm>
              <a:off x="864" y="1344"/>
              <a:ext cx="2496" cy="1008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tile tx="0" ty="0" sx="100000" sy="100000" flip="none" algn="tl"/>
            </a:blip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104637" name="Line 189"/>
            <p:cNvSpPr>
              <a:spLocks noChangeShapeType="1"/>
            </p:cNvSpPr>
            <p:nvPr/>
          </p:nvSpPr>
          <p:spPr bwMode="auto">
            <a:xfrm>
              <a:off x="864" y="1344"/>
              <a:ext cx="96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38" name="Line 190"/>
            <p:cNvSpPr>
              <a:spLocks noChangeShapeType="1"/>
            </p:cNvSpPr>
            <p:nvPr/>
          </p:nvSpPr>
          <p:spPr bwMode="auto">
            <a:xfrm flipH="1">
              <a:off x="1152" y="1344"/>
              <a:ext cx="96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39" name="Line 191"/>
            <p:cNvSpPr>
              <a:spLocks noChangeShapeType="1"/>
            </p:cNvSpPr>
            <p:nvPr/>
          </p:nvSpPr>
          <p:spPr bwMode="auto">
            <a:xfrm>
              <a:off x="1392" y="1344"/>
              <a:ext cx="96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40" name="Line 192"/>
            <p:cNvSpPr>
              <a:spLocks noChangeShapeType="1"/>
            </p:cNvSpPr>
            <p:nvPr/>
          </p:nvSpPr>
          <p:spPr bwMode="auto">
            <a:xfrm flipH="1">
              <a:off x="1920" y="1344"/>
              <a:ext cx="96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41" name="Line 193"/>
            <p:cNvSpPr>
              <a:spLocks noChangeShapeType="1"/>
            </p:cNvSpPr>
            <p:nvPr/>
          </p:nvSpPr>
          <p:spPr bwMode="auto">
            <a:xfrm flipH="1">
              <a:off x="2496" y="1344"/>
              <a:ext cx="4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42" name="Line 194"/>
            <p:cNvSpPr>
              <a:spLocks noChangeShapeType="1"/>
            </p:cNvSpPr>
            <p:nvPr/>
          </p:nvSpPr>
          <p:spPr bwMode="auto">
            <a:xfrm>
              <a:off x="3216" y="1536"/>
              <a:ext cx="144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43" name="Line 195"/>
            <p:cNvSpPr>
              <a:spLocks noChangeShapeType="1"/>
            </p:cNvSpPr>
            <p:nvPr/>
          </p:nvSpPr>
          <p:spPr bwMode="auto">
            <a:xfrm flipH="1">
              <a:off x="1488" y="1872"/>
              <a:ext cx="28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44" name="Line 196"/>
            <p:cNvSpPr>
              <a:spLocks noChangeShapeType="1"/>
            </p:cNvSpPr>
            <p:nvPr/>
          </p:nvSpPr>
          <p:spPr bwMode="auto">
            <a:xfrm>
              <a:off x="2736" y="1344"/>
              <a:ext cx="144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45" name="Line 197"/>
            <p:cNvSpPr>
              <a:spLocks noChangeShapeType="1"/>
            </p:cNvSpPr>
            <p:nvPr/>
          </p:nvSpPr>
          <p:spPr bwMode="auto">
            <a:xfrm>
              <a:off x="1680" y="1344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46" name="Line 198"/>
            <p:cNvSpPr>
              <a:spLocks noChangeShapeType="1"/>
            </p:cNvSpPr>
            <p:nvPr/>
          </p:nvSpPr>
          <p:spPr bwMode="auto">
            <a:xfrm flipH="1">
              <a:off x="1728" y="1344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47" name="Line 199"/>
            <p:cNvSpPr>
              <a:spLocks noChangeShapeType="1"/>
            </p:cNvSpPr>
            <p:nvPr/>
          </p:nvSpPr>
          <p:spPr bwMode="auto">
            <a:xfrm flipH="1" flipV="1">
              <a:off x="1488" y="1584"/>
              <a:ext cx="24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48" name="Line 200"/>
            <p:cNvSpPr>
              <a:spLocks noChangeShapeType="1"/>
            </p:cNvSpPr>
            <p:nvPr/>
          </p:nvSpPr>
          <p:spPr bwMode="auto">
            <a:xfrm flipV="1">
              <a:off x="1728" y="1584"/>
              <a:ext cx="192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49" name="Line 201"/>
            <p:cNvSpPr>
              <a:spLocks noChangeShapeType="1"/>
            </p:cNvSpPr>
            <p:nvPr/>
          </p:nvSpPr>
          <p:spPr bwMode="auto">
            <a:xfrm>
              <a:off x="1728" y="1440"/>
              <a:ext cx="192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50" name="Line 202"/>
            <p:cNvSpPr>
              <a:spLocks noChangeShapeType="1"/>
            </p:cNvSpPr>
            <p:nvPr/>
          </p:nvSpPr>
          <p:spPr bwMode="auto">
            <a:xfrm flipH="1">
              <a:off x="1344" y="1584"/>
              <a:ext cx="144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51" name="Line 203"/>
            <p:cNvSpPr>
              <a:spLocks noChangeShapeType="1"/>
            </p:cNvSpPr>
            <p:nvPr/>
          </p:nvSpPr>
          <p:spPr bwMode="auto">
            <a:xfrm>
              <a:off x="1152" y="1632"/>
              <a:ext cx="192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52" name="Line 204"/>
            <p:cNvSpPr>
              <a:spLocks noChangeShapeType="1"/>
            </p:cNvSpPr>
            <p:nvPr/>
          </p:nvSpPr>
          <p:spPr bwMode="auto">
            <a:xfrm>
              <a:off x="960" y="1584"/>
              <a:ext cx="192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53" name="Line 205"/>
            <p:cNvSpPr>
              <a:spLocks noChangeShapeType="1"/>
            </p:cNvSpPr>
            <p:nvPr/>
          </p:nvSpPr>
          <p:spPr bwMode="auto">
            <a:xfrm>
              <a:off x="1920" y="1584"/>
              <a:ext cx="144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54" name="Line 206"/>
            <p:cNvSpPr>
              <a:spLocks noChangeShapeType="1"/>
            </p:cNvSpPr>
            <p:nvPr/>
          </p:nvSpPr>
          <p:spPr bwMode="auto">
            <a:xfrm>
              <a:off x="2160" y="1440"/>
              <a:ext cx="144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55" name="Line 207"/>
            <p:cNvSpPr>
              <a:spLocks noChangeShapeType="1"/>
            </p:cNvSpPr>
            <p:nvPr/>
          </p:nvSpPr>
          <p:spPr bwMode="auto">
            <a:xfrm flipV="1">
              <a:off x="2064" y="1440"/>
              <a:ext cx="96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56" name="Line 208"/>
            <p:cNvSpPr>
              <a:spLocks noChangeShapeType="1"/>
            </p:cNvSpPr>
            <p:nvPr/>
          </p:nvSpPr>
          <p:spPr bwMode="auto">
            <a:xfrm flipV="1">
              <a:off x="2736" y="1536"/>
              <a:ext cx="144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57" name="Line 209"/>
            <p:cNvSpPr>
              <a:spLocks noChangeShapeType="1"/>
            </p:cNvSpPr>
            <p:nvPr/>
          </p:nvSpPr>
          <p:spPr bwMode="auto">
            <a:xfrm flipV="1">
              <a:off x="2160" y="1344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58" name="Line 210"/>
            <p:cNvSpPr>
              <a:spLocks noChangeShapeType="1"/>
            </p:cNvSpPr>
            <p:nvPr/>
          </p:nvSpPr>
          <p:spPr bwMode="auto">
            <a:xfrm>
              <a:off x="2592" y="1344"/>
              <a:ext cx="96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59" name="Line 211"/>
            <p:cNvSpPr>
              <a:spLocks noChangeShapeType="1"/>
            </p:cNvSpPr>
            <p:nvPr/>
          </p:nvSpPr>
          <p:spPr bwMode="auto">
            <a:xfrm flipH="1">
              <a:off x="2304" y="1344"/>
              <a:ext cx="0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60" name="Line 212"/>
            <p:cNvSpPr>
              <a:spLocks noChangeShapeType="1"/>
            </p:cNvSpPr>
            <p:nvPr/>
          </p:nvSpPr>
          <p:spPr bwMode="auto">
            <a:xfrm>
              <a:off x="2304" y="1632"/>
              <a:ext cx="24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61" name="Line 213"/>
            <p:cNvSpPr>
              <a:spLocks noChangeShapeType="1"/>
            </p:cNvSpPr>
            <p:nvPr/>
          </p:nvSpPr>
          <p:spPr bwMode="auto">
            <a:xfrm>
              <a:off x="1776" y="1872"/>
              <a:ext cx="144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62" name="Line 214"/>
            <p:cNvSpPr>
              <a:spLocks noChangeShapeType="1"/>
            </p:cNvSpPr>
            <p:nvPr/>
          </p:nvSpPr>
          <p:spPr bwMode="auto">
            <a:xfrm flipH="1">
              <a:off x="2544" y="1632"/>
              <a:ext cx="144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63" name="Line 215"/>
            <p:cNvSpPr>
              <a:spLocks noChangeShapeType="1"/>
            </p:cNvSpPr>
            <p:nvPr/>
          </p:nvSpPr>
          <p:spPr bwMode="auto">
            <a:xfrm>
              <a:off x="2496" y="1536"/>
              <a:ext cx="48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64" name="Line 216"/>
            <p:cNvSpPr>
              <a:spLocks noChangeShapeType="1"/>
            </p:cNvSpPr>
            <p:nvPr/>
          </p:nvSpPr>
          <p:spPr bwMode="auto">
            <a:xfrm>
              <a:off x="2688" y="1632"/>
              <a:ext cx="48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65" name="Line 217"/>
            <p:cNvSpPr>
              <a:spLocks noChangeShapeType="1"/>
            </p:cNvSpPr>
            <p:nvPr/>
          </p:nvSpPr>
          <p:spPr bwMode="auto">
            <a:xfrm>
              <a:off x="1680" y="1344"/>
              <a:ext cx="4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66" name="Line 218"/>
            <p:cNvSpPr>
              <a:spLocks noChangeShapeType="1"/>
            </p:cNvSpPr>
            <p:nvPr/>
          </p:nvSpPr>
          <p:spPr bwMode="auto">
            <a:xfrm flipV="1">
              <a:off x="1488" y="1440"/>
              <a:ext cx="240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67" name="AutoShape 219"/>
            <p:cNvSpPr>
              <a:spLocks noChangeArrowheads="1"/>
            </p:cNvSpPr>
            <p:nvPr/>
          </p:nvSpPr>
          <p:spPr bwMode="auto">
            <a:xfrm flipV="1">
              <a:off x="2880" y="1344"/>
              <a:ext cx="336" cy="288"/>
            </a:xfrm>
            <a:prstGeom prst="pentagon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104668" name="AutoShape 220"/>
            <p:cNvSpPr>
              <a:spLocks noChangeArrowheads="1"/>
            </p:cNvSpPr>
            <p:nvPr/>
          </p:nvSpPr>
          <p:spPr bwMode="auto">
            <a:xfrm>
              <a:off x="1920" y="1824"/>
              <a:ext cx="666" cy="528"/>
            </a:xfrm>
            <a:prstGeom prst="hexagon">
              <a:avLst>
                <a:gd name="adj" fmla="val 44510"/>
                <a:gd name="vf" fmla="val 11547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104669" name="AutoShape 221"/>
            <p:cNvSpPr>
              <a:spLocks noChangeArrowheads="1"/>
            </p:cNvSpPr>
            <p:nvPr/>
          </p:nvSpPr>
          <p:spPr bwMode="auto">
            <a:xfrm>
              <a:off x="864" y="1776"/>
              <a:ext cx="618" cy="576"/>
            </a:xfrm>
            <a:prstGeom prst="hexagon">
              <a:avLst>
                <a:gd name="adj" fmla="val 23038"/>
                <a:gd name="vf" fmla="val 11547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104670" name="AutoShape 222"/>
            <p:cNvSpPr>
              <a:spLocks noChangeArrowheads="1"/>
            </p:cNvSpPr>
            <p:nvPr/>
          </p:nvSpPr>
          <p:spPr bwMode="auto">
            <a:xfrm>
              <a:off x="2736" y="1776"/>
              <a:ext cx="528" cy="576"/>
            </a:xfrm>
            <a:prstGeom prst="pentagon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104671" name="Line 223"/>
            <p:cNvSpPr>
              <a:spLocks noChangeShapeType="1"/>
            </p:cNvSpPr>
            <p:nvPr/>
          </p:nvSpPr>
          <p:spPr bwMode="auto">
            <a:xfrm>
              <a:off x="1728" y="1680"/>
              <a:ext cx="4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72" name="Line 224"/>
            <p:cNvSpPr>
              <a:spLocks noChangeShapeType="1"/>
            </p:cNvSpPr>
            <p:nvPr/>
          </p:nvSpPr>
          <p:spPr bwMode="auto">
            <a:xfrm>
              <a:off x="2064" y="1632"/>
              <a:ext cx="96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73" name="Line 225"/>
            <p:cNvSpPr>
              <a:spLocks noChangeShapeType="1"/>
            </p:cNvSpPr>
            <p:nvPr/>
          </p:nvSpPr>
          <p:spPr bwMode="auto">
            <a:xfrm flipH="1">
              <a:off x="2304" y="1440"/>
              <a:ext cx="96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74" name="Line 226"/>
            <p:cNvSpPr>
              <a:spLocks noChangeShapeType="1"/>
            </p:cNvSpPr>
            <p:nvPr/>
          </p:nvSpPr>
          <p:spPr bwMode="auto">
            <a:xfrm flipH="1">
              <a:off x="2400" y="1344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75" name="Line 227"/>
            <p:cNvSpPr>
              <a:spLocks noChangeShapeType="1"/>
            </p:cNvSpPr>
            <p:nvPr/>
          </p:nvSpPr>
          <p:spPr bwMode="auto">
            <a:xfrm>
              <a:off x="2304" y="1632"/>
              <a:ext cx="4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76" name="Line 228"/>
            <p:cNvSpPr>
              <a:spLocks noChangeShapeType="1"/>
            </p:cNvSpPr>
            <p:nvPr/>
          </p:nvSpPr>
          <p:spPr bwMode="auto">
            <a:xfrm>
              <a:off x="2400" y="1440"/>
              <a:ext cx="96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77" name="Line 229"/>
            <p:cNvSpPr>
              <a:spLocks noChangeShapeType="1"/>
            </p:cNvSpPr>
            <p:nvPr/>
          </p:nvSpPr>
          <p:spPr bwMode="auto">
            <a:xfrm>
              <a:off x="1248" y="1344"/>
              <a:ext cx="96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78" name="Line 230"/>
            <p:cNvSpPr>
              <a:spLocks noChangeShapeType="1"/>
            </p:cNvSpPr>
            <p:nvPr/>
          </p:nvSpPr>
          <p:spPr bwMode="auto">
            <a:xfrm flipH="1">
              <a:off x="1344" y="1344"/>
              <a:ext cx="4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79" name="Line 231"/>
            <p:cNvSpPr>
              <a:spLocks noChangeShapeType="1"/>
            </p:cNvSpPr>
            <p:nvPr/>
          </p:nvSpPr>
          <p:spPr bwMode="auto">
            <a:xfrm flipH="1">
              <a:off x="1344" y="1536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80" name="Line 232"/>
            <p:cNvSpPr>
              <a:spLocks noChangeShapeType="1"/>
            </p:cNvSpPr>
            <p:nvPr/>
          </p:nvSpPr>
          <p:spPr bwMode="auto">
            <a:xfrm flipH="1">
              <a:off x="960" y="1344"/>
              <a:ext cx="144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81" name="Line 233"/>
            <p:cNvSpPr>
              <a:spLocks noChangeShapeType="1"/>
            </p:cNvSpPr>
            <p:nvPr/>
          </p:nvSpPr>
          <p:spPr bwMode="auto">
            <a:xfrm flipH="1">
              <a:off x="864" y="1584"/>
              <a:ext cx="96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82" name="Line 234"/>
            <p:cNvSpPr>
              <a:spLocks noChangeShapeType="1"/>
            </p:cNvSpPr>
            <p:nvPr/>
          </p:nvSpPr>
          <p:spPr bwMode="auto">
            <a:xfrm>
              <a:off x="864" y="1680"/>
              <a:ext cx="144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83" name="Line 235"/>
            <p:cNvSpPr>
              <a:spLocks noChangeShapeType="1"/>
            </p:cNvSpPr>
            <p:nvPr/>
          </p:nvSpPr>
          <p:spPr bwMode="auto">
            <a:xfrm flipH="1">
              <a:off x="2586" y="1989"/>
              <a:ext cx="165" cy="10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84" name="Line 236"/>
            <p:cNvSpPr>
              <a:spLocks noChangeShapeType="1"/>
            </p:cNvSpPr>
            <p:nvPr/>
          </p:nvSpPr>
          <p:spPr bwMode="auto">
            <a:xfrm flipV="1">
              <a:off x="3264" y="1728"/>
              <a:ext cx="96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85" name="Line 237"/>
            <p:cNvSpPr>
              <a:spLocks noChangeShapeType="1"/>
            </p:cNvSpPr>
            <p:nvPr/>
          </p:nvSpPr>
          <p:spPr bwMode="auto">
            <a:xfrm flipV="1">
              <a:off x="3000" y="1629"/>
              <a:ext cx="48" cy="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86" name="Line 238"/>
            <p:cNvSpPr>
              <a:spLocks noChangeShapeType="1"/>
            </p:cNvSpPr>
            <p:nvPr/>
          </p:nvSpPr>
          <p:spPr bwMode="auto">
            <a:xfrm>
              <a:off x="2736" y="1779"/>
              <a:ext cx="6" cy="2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87" name="Line 239"/>
            <p:cNvSpPr>
              <a:spLocks noChangeShapeType="1"/>
            </p:cNvSpPr>
            <p:nvPr/>
          </p:nvSpPr>
          <p:spPr bwMode="auto">
            <a:xfrm>
              <a:off x="1536" y="1344"/>
              <a:ext cx="96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88" name="Line 240"/>
            <p:cNvSpPr>
              <a:spLocks noChangeShapeType="1"/>
            </p:cNvSpPr>
            <p:nvPr/>
          </p:nvSpPr>
          <p:spPr bwMode="auto">
            <a:xfrm flipH="1">
              <a:off x="1467" y="1479"/>
              <a:ext cx="192" cy="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89" name="Line 241"/>
            <p:cNvSpPr>
              <a:spLocks noChangeShapeType="1"/>
            </p:cNvSpPr>
            <p:nvPr/>
          </p:nvSpPr>
          <p:spPr bwMode="auto">
            <a:xfrm flipH="1">
              <a:off x="3216" y="1344"/>
              <a:ext cx="96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04690" name="AutoShape 242" descr="Granit"/>
            <p:cNvSpPr>
              <a:spLocks noChangeArrowheads="1"/>
            </p:cNvSpPr>
            <p:nvPr/>
          </p:nvSpPr>
          <p:spPr bwMode="auto">
            <a:xfrm>
              <a:off x="864" y="1056"/>
              <a:ext cx="2880" cy="288"/>
            </a:xfrm>
            <a:prstGeom prst="parallelogram">
              <a:avLst>
                <a:gd name="adj" fmla="val 138380"/>
              </a:avLst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tile tx="0" ty="0" sx="100000" sy="100000" flip="none" algn="tl"/>
            </a:blip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104691" name="AutoShape 243"/>
            <p:cNvSpPr>
              <a:spLocks noChangeArrowheads="1"/>
            </p:cNvSpPr>
            <p:nvPr/>
          </p:nvSpPr>
          <p:spPr bwMode="auto">
            <a:xfrm>
              <a:off x="1296" y="1200"/>
              <a:ext cx="624" cy="96"/>
            </a:xfrm>
            <a:prstGeom prst="lightningBol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104692" name="AutoShape 244"/>
            <p:cNvSpPr>
              <a:spLocks noChangeArrowheads="1"/>
            </p:cNvSpPr>
            <p:nvPr/>
          </p:nvSpPr>
          <p:spPr bwMode="auto">
            <a:xfrm flipH="1" flipV="1">
              <a:off x="1632" y="1152"/>
              <a:ext cx="624" cy="96"/>
            </a:xfrm>
            <a:prstGeom prst="lightningBol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104693" name="AutoShape 245"/>
            <p:cNvSpPr>
              <a:spLocks noChangeArrowheads="1"/>
            </p:cNvSpPr>
            <p:nvPr/>
          </p:nvSpPr>
          <p:spPr bwMode="auto">
            <a:xfrm>
              <a:off x="1200" y="1104"/>
              <a:ext cx="288" cy="96"/>
            </a:xfrm>
            <a:prstGeom prst="irregularSeal2">
              <a:avLst/>
            </a:prstGeom>
            <a:gradFill rotWithShape="0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104694" name="AutoShape 246"/>
            <p:cNvSpPr>
              <a:spLocks noChangeArrowheads="1"/>
            </p:cNvSpPr>
            <p:nvPr/>
          </p:nvSpPr>
          <p:spPr bwMode="auto">
            <a:xfrm flipH="1">
              <a:off x="2352" y="1104"/>
              <a:ext cx="288" cy="144"/>
            </a:xfrm>
            <a:prstGeom prst="irregularSeal2">
              <a:avLst/>
            </a:prstGeom>
            <a:gradFill rotWithShape="0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104695" name="AutoShape 247"/>
            <p:cNvSpPr>
              <a:spLocks noChangeArrowheads="1"/>
            </p:cNvSpPr>
            <p:nvPr/>
          </p:nvSpPr>
          <p:spPr bwMode="auto">
            <a:xfrm>
              <a:off x="3072" y="1152"/>
              <a:ext cx="96" cy="96"/>
            </a:xfrm>
            <a:prstGeom prst="star16">
              <a:avLst>
                <a:gd name="adj" fmla="val 20833"/>
              </a:avLst>
            </a:prstGeom>
            <a:gradFill rotWithShape="0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104696" name="AutoShape 248"/>
            <p:cNvSpPr>
              <a:spLocks noChangeArrowheads="1"/>
            </p:cNvSpPr>
            <p:nvPr/>
          </p:nvSpPr>
          <p:spPr bwMode="auto">
            <a:xfrm rot="-5400000" flipH="1" flipV="1">
              <a:off x="2736" y="1152"/>
              <a:ext cx="96" cy="96"/>
            </a:xfrm>
            <a:prstGeom prst="star16">
              <a:avLst>
                <a:gd name="adj" fmla="val 32296"/>
              </a:avLst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u="none"/>
            </a:p>
          </p:txBody>
        </p:sp>
        <p:sp>
          <p:nvSpPr>
            <p:cNvPr id="104697" name="Line 249"/>
            <p:cNvSpPr>
              <a:spLocks noChangeShapeType="1"/>
            </p:cNvSpPr>
            <p:nvPr/>
          </p:nvSpPr>
          <p:spPr bwMode="auto">
            <a:xfrm flipV="1">
              <a:off x="3360" y="2100"/>
              <a:ext cx="405" cy="2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</p:grpSp>
      <p:sp>
        <p:nvSpPr>
          <p:cNvPr id="104698" name="Rectangle 250"/>
          <p:cNvSpPr>
            <a:spLocks noChangeArrowheads="1"/>
          </p:cNvSpPr>
          <p:nvPr/>
        </p:nvSpPr>
        <p:spPr bwMode="auto">
          <a:xfrm>
            <a:off x="2075203" y="1818599"/>
            <a:ext cx="31755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SzPct val="90000"/>
            </a:pPr>
            <a:r>
              <a:rPr lang="en-US" b="1" i="1" u="none" dirty="0">
                <a:latin typeface="Arial Narrow" pitchFamily="34" charset="0"/>
              </a:rPr>
              <a:t>Damage layer: (</a:t>
            </a:r>
            <a:r>
              <a:rPr lang="en-US" i="1" u="none" dirty="0">
                <a:latin typeface="Arial Narrow" pitchFamily="34" charset="0"/>
              </a:rPr>
              <a:t>rolling, forming, </a:t>
            </a:r>
            <a:r>
              <a:rPr lang="en-US" i="1" u="none" dirty="0" err="1">
                <a:latin typeface="Arial Narrow" pitchFamily="34" charset="0"/>
              </a:rPr>
              <a:t>machinnig</a:t>
            </a:r>
            <a:r>
              <a:rPr lang="en-US" i="1" u="none" dirty="0">
                <a:latin typeface="Arial Narrow" pitchFamily="34" charset="0"/>
              </a:rPr>
              <a:t>) </a:t>
            </a:r>
            <a:r>
              <a:rPr lang="en-US" i="1" u="none" dirty="0">
                <a:latin typeface="Arial Narrow" pitchFamily="34" charset="0"/>
                <a:sym typeface="Symbol" pitchFamily="18" charset="2"/>
              </a:rPr>
              <a:t> </a:t>
            </a:r>
            <a:r>
              <a:rPr lang="en-US" i="1" u="none" dirty="0">
                <a:latin typeface="Arial Narrow" pitchFamily="34" charset="0"/>
              </a:rPr>
              <a:t>broken, </a:t>
            </a:r>
            <a:r>
              <a:rPr lang="en-US" i="1" u="none" dirty="0" err="1">
                <a:latin typeface="Arial Narrow" pitchFamily="34" charset="0"/>
              </a:rPr>
              <a:t>smached</a:t>
            </a:r>
            <a:r>
              <a:rPr lang="en-US" i="1" u="none" dirty="0">
                <a:latin typeface="Arial Narrow" pitchFamily="34" charset="0"/>
              </a:rPr>
              <a:t> grains, residual strain</a:t>
            </a:r>
          </a:p>
        </p:txBody>
      </p:sp>
      <p:sp>
        <p:nvSpPr>
          <p:cNvPr id="104699" name="Rectangle 251"/>
          <p:cNvSpPr>
            <a:spLocks noChangeArrowheads="1"/>
          </p:cNvSpPr>
          <p:nvPr/>
        </p:nvSpPr>
        <p:spPr bwMode="auto">
          <a:xfrm>
            <a:off x="323528" y="1110880"/>
            <a:ext cx="1802416" cy="33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60363" lvl="1" indent="-360363">
              <a:lnSpc>
                <a:spcPts val="2000"/>
              </a:lnSpc>
              <a:buSzPct val="90000"/>
              <a:buBlip>
                <a:blip r:embed="rId3"/>
              </a:buBlip>
            </a:pPr>
            <a:r>
              <a:rPr lang="en-US" sz="1600" u="none" dirty="0">
                <a:solidFill>
                  <a:srgbClr val="666666"/>
                </a:solidFill>
              </a:rPr>
              <a:t>Raw </a:t>
            </a:r>
            <a:r>
              <a:rPr lang="en-US" sz="1600" u="none" dirty="0" smtClean="0">
                <a:solidFill>
                  <a:srgbClr val="666666"/>
                </a:solidFill>
              </a:rPr>
              <a:t>material:</a:t>
            </a:r>
            <a:endParaRPr lang="en-US" sz="1600" u="none" dirty="0">
              <a:solidFill>
                <a:srgbClr val="666666"/>
              </a:solidFill>
            </a:endParaRPr>
          </a:p>
        </p:txBody>
      </p:sp>
      <p:sp>
        <p:nvSpPr>
          <p:cNvPr id="104700" name="Line 252"/>
          <p:cNvSpPr>
            <a:spLocks noChangeShapeType="1"/>
          </p:cNvSpPr>
          <p:nvPr/>
        </p:nvSpPr>
        <p:spPr bwMode="auto">
          <a:xfrm>
            <a:off x="5436096" y="1682613"/>
            <a:ext cx="0" cy="374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u="none"/>
          </a:p>
        </p:txBody>
      </p:sp>
      <p:sp>
        <p:nvSpPr>
          <p:cNvPr id="104701" name="Rectangle 253"/>
          <p:cNvSpPr>
            <a:spLocks noChangeArrowheads="1"/>
          </p:cNvSpPr>
          <p:nvPr/>
        </p:nvSpPr>
        <p:spPr bwMode="auto">
          <a:xfrm>
            <a:off x="2918567" y="1091659"/>
            <a:ext cx="2539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SzPct val="90000"/>
            </a:pPr>
            <a:r>
              <a:rPr lang="en-US" b="1" i="1" u="none" dirty="0" smtClean="0">
                <a:latin typeface="Arial Narrow" pitchFamily="34" charset="0"/>
              </a:rPr>
              <a:t>Surface :</a:t>
            </a:r>
            <a:r>
              <a:rPr lang="en-US" i="1" u="none" dirty="0" smtClean="0">
                <a:latin typeface="Arial Narrow" pitchFamily="34" charset="0"/>
              </a:rPr>
              <a:t> scratches, contamination, dust particles</a:t>
            </a:r>
            <a:endParaRPr lang="en-US" i="1" u="none" dirty="0">
              <a:latin typeface="Arial Narrow" pitchFamily="34" charset="0"/>
            </a:endParaRPr>
          </a:p>
        </p:txBody>
      </p:sp>
      <p:pic>
        <p:nvPicPr>
          <p:cNvPr id="104804" name="Picture 3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0025" y="4950481"/>
            <a:ext cx="1114425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Image 18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47"/>
          <a:stretch/>
        </p:blipFill>
        <p:spPr bwMode="auto">
          <a:xfrm>
            <a:off x="4154486" y="3342723"/>
            <a:ext cx="4578989" cy="28945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>
            <a:off x="5474086" y="1295380"/>
            <a:ext cx="354135" cy="147461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="" val="45085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62" name="Rectangle 202"/>
          <p:cNvSpPr>
            <a:spLocks noGrp="1" noChangeArrowheads="1"/>
          </p:cNvSpPr>
          <p:nvPr>
            <p:ph type="body" idx="1"/>
          </p:nvPr>
        </p:nvSpPr>
        <p:spPr>
          <a:xfrm>
            <a:off x="1043608" y="1115144"/>
            <a:ext cx="7885113" cy="54102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/>
              <a:t> </a:t>
            </a:r>
            <a:r>
              <a:rPr lang="en-US" sz="1600" b="1" dirty="0" smtClean="0"/>
              <a:t>1) BCP (Buffered Chemical Polishing): </a:t>
            </a:r>
            <a:endParaRPr lang="en-US" sz="1600" b="1" dirty="0"/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 sz="1600" b="1" dirty="0">
                <a:solidFill>
                  <a:schemeClr val="tx1"/>
                </a:solidFill>
              </a:rPr>
              <a:t>Composition 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 smtClean="0"/>
              <a:t>~ 2 vol. of H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PO</a:t>
            </a:r>
            <a:r>
              <a:rPr lang="en-US" sz="1400" baseline="-25000" dirty="0" smtClean="0"/>
              <a:t>4</a:t>
            </a:r>
            <a:r>
              <a:rPr lang="en-US" sz="1400" dirty="0" smtClean="0"/>
              <a:t> (buffer, very viscous)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 smtClean="0"/>
              <a:t>~1 </a:t>
            </a:r>
            <a:r>
              <a:rPr lang="en-US" sz="1400" dirty="0"/>
              <a:t>vol. of HNO</a:t>
            </a:r>
            <a:r>
              <a:rPr lang="en-US" sz="1400" baseline="-25000" dirty="0"/>
              <a:t>3</a:t>
            </a:r>
            <a:r>
              <a:rPr lang="en-US" sz="1400" dirty="0"/>
              <a:t> (oxidant, transforms Nb</a:t>
            </a:r>
            <a:r>
              <a:rPr lang="en-US" sz="1400" baseline="30000" dirty="0"/>
              <a:t>0</a:t>
            </a:r>
            <a:r>
              <a:rPr lang="en-US" sz="1400" dirty="0"/>
              <a:t> into Nb</a:t>
            </a:r>
            <a:r>
              <a:rPr lang="en-US" sz="1400" baseline="30000" dirty="0"/>
              <a:t>5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)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 smtClean="0"/>
              <a:t>~ </a:t>
            </a:r>
            <a:r>
              <a:rPr lang="en-US" sz="1400" dirty="0"/>
              <a:t>1 vol. of HF (</a:t>
            </a:r>
            <a:r>
              <a:rPr lang="en-US" sz="1400" dirty="0" err="1"/>
              <a:t>complexant</a:t>
            </a:r>
            <a:r>
              <a:rPr lang="en-US" sz="1400" dirty="0"/>
              <a:t> of Nb</a:t>
            </a:r>
            <a:r>
              <a:rPr lang="en-US" sz="1400" baseline="30000" dirty="0"/>
              <a:t>5+</a:t>
            </a:r>
            <a:r>
              <a:rPr lang="en-US" sz="1400" baseline="-25000" dirty="0"/>
              <a:t> </a:t>
            </a:r>
            <a:r>
              <a:rPr lang="en-US" sz="1400" dirty="0"/>
              <a:t>, dissolves the oxide layer formed by HNO</a:t>
            </a:r>
            <a:r>
              <a:rPr lang="en-US" sz="1400" baseline="-25000" dirty="0"/>
              <a:t>3</a:t>
            </a:r>
            <a:r>
              <a:rPr lang="en-US" sz="1400" dirty="0"/>
              <a:t> </a:t>
            </a:r>
            <a:r>
              <a:rPr lang="en-US" sz="1400" dirty="0" smtClean="0"/>
              <a:t> into NbF</a:t>
            </a:r>
            <a:r>
              <a:rPr lang="en-US" sz="1400" baseline="-25000" dirty="0" smtClean="0"/>
              <a:t>5</a:t>
            </a:r>
            <a:r>
              <a:rPr lang="en-US" sz="1400" dirty="0" smtClean="0"/>
              <a:t>)</a:t>
            </a:r>
            <a:endParaRPr lang="en-US" sz="1600" dirty="0"/>
          </a:p>
          <a:p>
            <a:pPr lvl="2">
              <a:lnSpc>
                <a:spcPct val="100000"/>
              </a:lnSpc>
              <a:spcAft>
                <a:spcPts val="300"/>
              </a:spcAft>
            </a:pPr>
            <a:r>
              <a:rPr lang="en-US" sz="1600" dirty="0"/>
              <a:t>Variation of composition allows to adjust the etching rate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 sz="1600" b="1" dirty="0">
                <a:solidFill>
                  <a:schemeClr val="tx1"/>
                </a:solidFill>
              </a:rPr>
              <a:t>Pros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>
                <a:latin typeface="Arial"/>
                <a:cs typeface="Arial" pitchFamily="34" charset="0"/>
              </a:rPr>
              <a:t>Easy to handle, middle stirring is necessary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>
                <a:latin typeface="Arial"/>
                <a:cs typeface="Arial" pitchFamily="34" charset="0"/>
              </a:rPr>
              <a:t>Fast etching rate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>
                <a:latin typeface="Arial"/>
                <a:cs typeface="Arial" pitchFamily="34" charset="0"/>
              </a:rPr>
              <a:t>Very reproducible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 sz="1600" b="1" dirty="0">
                <a:solidFill>
                  <a:schemeClr val="tx1"/>
                </a:solidFill>
              </a:rPr>
              <a:t>Cons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>
                <a:latin typeface="Arial"/>
                <a:cs typeface="Arial" pitchFamily="34" charset="0"/>
              </a:rPr>
              <a:t>It is not “polishing”, it is “etching” : all crystalline defects are preferentially attacked (etching pits, etching figures)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>
                <a:latin typeface="Arial"/>
                <a:cs typeface="Arial" pitchFamily="34" charset="0"/>
              </a:rPr>
              <a:t>Grains with various orientation are not etched at the same rate =&gt; roughness !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>
                <a:latin typeface="Arial"/>
                <a:cs typeface="Arial" pitchFamily="34" charset="0"/>
              </a:rPr>
              <a:t>Except a few cases</a:t>
            </a:r>
            <a:r>
              <a:rPr lang="en-US" sz="1600" dirty="0"/>
              <a:t>,  </a:t>
            </a:r>
            <a:r>
              <a:rPr lang="en-US" sz="1400" dirty="0" err="1"/>
              <a:t>E</a:t>
            </a:r>
            <a:r>
              <a:rPr lang="en-US" sz="1400" baseline="-25000" dirty="0" err="1"/>
              <a:t>acc</a:t>
            </a:r>
            <a:r>
              <a:rPr lang="en-US" sz="1400" baseline="30000" dirty="0" err="1"/>
              <a:t>ma</a:t>
            </a:r>
            <a:r>
              <a:rPr lang="en-US" sz="1400" dirty="0" err="1"/>
              <a:t>x</a:t>
            </a:r>
            <a:r>
              <a:rPr lang="en-US" sz="1400" dirty="0"/>
              <a:t>~ 25-30 MV/m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 sz="1600" dirty="0"/>
              <a:t> </a:t>
            </a:r>
            <a:r>
              <a:rPr lang="en-US" sz="1600" b="1" dirty="0">
                <a:solidFill>
                  <a:schemeClr val="tx1"/>
                </a:solidFill>
              </a:rPr>
              <a:t>Caution : 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 smtClean="0">
                <a:latin typeface="Arial"/>
                <a:cs typeface="Arial" pitchFamily="34" charset="0"/>
              </a:rPr>
              <a:t>Don’t </a:t>
            </a:r>
            <a:r>
              <a:rPr lang="en-US" sz="1400" dirty="0">
                <a:latin typeface="Arial"/>
                <a:cs typeface="Arial" pitchFamily="34" charset="0"/>
              </a:rPr>
              <a:t>process at T higher than 25° C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>
                <a:latin typeface="Arial"/>
                <a:cs typeface="Arial" pitchFamily="34" charset="0"/>
              </a:rPr>
              <a:t>Risk of runaway </a:t>
            </a:r>
          </a:p>
          <a:p>
            <a:pPr marL="477838" lvl="1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</a:pPr>
            <a:endParaRPr lang="en-US" sz="1400" dirty="0">
              <a:latin typeface="Arial"/>
              <a:cs typeface="Arial" pitchFamily="34" charset="0"/>
            </a:endParaRPr>
          </a:p>
        </p:txBody>
      </p:sp>
      <p:sp>
        <p:nvSpPr>
          <p:cNvPr id="194763" name="Rectangle 20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Short comment on surface processing (BCP </a:t>
            </a:r>
            <a:r>
              <a:rPr lang="en-US" noProof="0" dirty="0" err="1" smtClean="0"/>
              <a:t>vs</a:t>
            </a:r>
            <a:r>
              <a:rPr lang="en-US" noProof="0" dirty="0" smtClean="0"/>
              <a:t> EP) -1</a:t>
            </a:r>
            <a:endParaRPr lang="en-US" noProof="0" dirty="0"/>
          </a:p>
        </p:txBody>
      </p:sp>
      <p:sp>
        <p:nvSpPr>
          <p:cNvPr id="10" name="Espace réservé de la date 16"/>
          <p:cNvSpPr>
            <a:spLocks noGrp="1"/>
          </p:cNvSpPr>
          <p:nvPr/>
        </p:nvSpPr>
        <p:spPr>
          <a:xfrm>
            <a:off x="573736" y="6381328"/>
            <a:ext cx="14509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11" name="Espace réservé du pied de page 20"/>
          <p:cNvSpPr>
            <a:spLocks noGrp="1"/>
          </p:cNvSpPr>
          <p:nvPr/>
        </p:nvSpPr>
        <p:spPr>
          <a:xfrm>
            <a:off x="2048523" y="6381328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12" name="Espace réservé du numéro de diapositive 21"/>
          <p:cNvSpPr>
            <a:spLocks noGrp="1"/>
          </p:cNvSpPr>
          <p:nvPr/>
        </p:nvSpPr>
        <p:spPr>
          <a:xfrm>
            <a:off x="8022286" y="6379741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fr-FR" u="none" dirty="0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16</a:t>
            </a:fld>
            <a:endParaRPr lang="fr-FR" u="none" dirty="0"/>
          </a:p>
        </p:txBody>
      </p:sp>
    </p:spTree>
    <p:extLst>
      <p:ext uri="{BB962C8B-B14F-4D97-AF65-F5344CB8AC3E}">
        <p14:creationId xmlns:p14="http://schemas.microsoft.com/office/powerpoint/2010/main" xmlns="" val="1689644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62" name="Rectangle 202"/>
          <p:cNvSpPr>
            <a:spLocks noGrp="1" noChangeArrowheads="1"/>
          </p:cNvSpPr>
          <p:nvPr>
            <p:ph type="body" idx="1"/>
          </p:nvPr>
        </p:nvSpPr>
        <p:spPr>
          <a:xfrm>
            <a:off x="683568" y="1137868"/>
            <a:ext cx="8172301" cy="568863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 dirty="0" smtClean="0"/>
              <a:t> </a:t>
            </a:r>
            <a:r>
              <a:rPr lang="en-US" sz="1600" b="1" dirty="0"/>
              <a:t>2) EP (Electropolishing): 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 sz="1600" b="1" dirty="0">
                <a:solidFill>
                  <a:schemeClr val="tx1"/>
                </a:solidFill>
              </a:rPr>
              <a:t>Composition</a:t>
            </a:r>
            <a:r>
              <a:rPr lang="en-US" sz="1600" dirty="0"/>
              <a:t> 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/>
              <a:t>~ </a:t>
            </a:r>
            <a:r>
              <a:rPr lang="en-US" sz="1400" dirty="0" smtClean="0"/>
              <a:t>9 vol. of 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SO</a:t>
            </a:r>
            <a:r>
              <a:rPr lang="en-US" sz="1400" baseline="-25000" dirty="0" smtClean="0"/>
              <a:t>4</a:t>
            </a:r>
            <a:r>
              <a:rPr lang="en-US" sz="1400" dirty="0" smtClean="0"/>
              <a:t> (buffer, very viscous)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 smtClean="0"/>
              <a:t>~ 1 vol. of HF (</a:t>
            </a:r>
            <a:r>
              <a:rPr lang="en-US" sz="1400" dirty="0" err="1" smtClean="0"/>
              <a:t>complexant</a:t>
            </a:r>
            <a:r>
              <a:rPr lang="en-US" sz="1400" dirty="0" smtClean="0"/>
              <a:t> of Nb</a:t>
            </a:r>
            <a:r>
              <a:rPr lang="en-US" sz="1400" baseline="30000" dirty="0"/>
              <a:t>5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 , dissolves the oxide layer formed due to the high potential applied to Nb</a:t>
            </a:r>
            <a:r>
              <a:rPr lang="en-US" sz="1400" baseline="30000" dirty="0" smtClean="0"/>
              <a:t>0</a:t>
            </a:r>
            <a:r>
              <a:rPr lang="en-US" sz="1400" dirty="0" smtClean="0"/>
              <a:t>)</a:t>
            </a:r>
          </a:p>
          <a:p>
            <a:pPr lvl="2">
              <a:lnSpc>
                <a:spcPct val="100000"/>
              </a:lnSpc>
              <a:spcAft>
                <a:spcPts val="300"/>
              </a:spcAft>
            </a:pPr>
            <a:r>
              <a:rPr lang="en-US" sz="1400" dirty="0" smtClean="0"/>
              <a:t>Variation of composition allows to adjust the etching rate</a:t>
            </a:r>
            <a:endParaRPr lang="en-US" sz="1400" dirty="0"/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 sz="1600" b="1" dirty="0" smtClean="0">
                <a:solidFill>
                  <a:schemeClr val="tx1"/>
                </a:solidFill>
              </a:rPr>
              <a:t>Pros</a:t>
            </a:r>
            <a:r>
              <a:rPr lang="en-US" sz="1600" dirty="0" smtClean="0"/>
              <a:t> (when idealistic conditions, </a:t>
            </a:r>
            <a:r>
              <a:rPr lang="en-US" sz="1600" dirty="0"/>
              <a:t>i.e. viscous layer </a:t>
            </a:r>
            <a:r>
              <a:rPr lang="en-US" sz="1600" dirty="0" smtClean="0"/>
              <a:t>present) </a:t>
            </a:r>
            <a:endParaRPr lang="en-US" sz="1600" dirty="0"/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/>
              <a:t>It is really “polishing</a:t>
            </a:r>
            <a:r>
              <a:rPr lang="en-US" sz="1400" dirty="0" smtClean="0"/>
              <a:t>”, </a:t>
            </a:r>
            <a:r>
              <a:rPr lang="en-US" sz="1400" dirty="0"/>
              <a:t>no sensitive to crystallographic defects. =&gt; </a:t>
            </a:r>
            <a:r>
              <a:rPr lang="en-US" sz="1400" dirty="0" smtClean="0"/>
              <a:t>smooth </a:t>
            </a:r>
            <a:r>
              <a:rPr lang="en-US" sz="1400" dirty="0"/>
              <a:t>surface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/>
              <a:t>Should not be sensitive to the cathode-anode </a:t>
            </a:r>
            <a:r>
              <a:rPr lang="en-US" sz="1400" dirty="0" smtClean="0"/>
              <a:t>distance =&gt; same etching rate everywhere </a:t>
            </a:r>
            <a:endParaRPr lang="en-US" sz="1400" dirty="0"/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/>
              <a:t>Gives </a:t>
            </a:r>
            <a:r>
              <a:rPr lang="en-US" sz="1400" dirty="0" smtClean="0"/>
              <a:t>(but not always!) </a:t>
            </a:r>
            <a:r>
              <a:rPr lang="en-US" sz="1400" dirty="0"/>
              <a:t>the best ever </a:t>
            </a:r>
            <a:r>
              <a:rPr lang="en-US" sz="1400" dirty="0" err="1"/>
              <a:t>E</a:t>
            </a:r>
            <a:r>
              <a:rPr lang="en-US" sz="1400" baseline="-25000" dirty="0" err="1"/>
              <a:t>acc</a:t>
            </a:r>
            <a:r>
              <a:rPr lang="en-US" sz="1400" baseline="30000" dirty="0" err="1"/>
              <a:t>max</a:t>
            </a:r>
            <a:r>
              <a:rPr lang="en-US" sz="1400" dirty="0"/>
              <a:t>~ </a:t>
            </a:r>
            <a:r>
              <a:rPr lang="en-US" sz="1400" dirty="0" smtClean="0"/>
              <a:t>45 MV/m (TESLA shape =&gt; ~180mT)</a:t>
            </a:r>
            <a:endParaRPr lang="en-US" sz="1600" dirty="0" smtClean="0"/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 sz="1600" b="1" dirty="0">
                <a:solidFill>
                  <a:schemeClr val="tx1"/>
                </a:solidFill>
              </a:rPr>
              <a:t>Cons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/>
              <a:t>Idealistic conditions are not possible to reach in most of our processing conditions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/>
              <a:t>Very sensitive to stirring condition, temperature, aging of the mixture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/>
              <a:t>Not very reproducible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/>
              <a:t>Safety issues (acid mixture sensitive to water, </a:t>
            </a:r>
            <a:r>
              <a:rPr lang="en-US" sz="1400" dirty="0" smtClean="0"/>
              <a:t>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evolution…)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 sz="1600" b="1" dirty="0">
                <a:solidFill>
                  <a:schemeClr val="tx1"/>
                </a:solidFill>
              </a:rPr>
              <a:t> Caution :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/>
              <a:t>If T </a:t>
            </a:r>
            <a:r>
              <a:rPr lang="en-US" sz="1400" dirty="0">
                <a:sym typeface="Symbol"/>
              </a:rPr>
              <a:t></a:t>
            </a:r>
            <a:r>
              <a:rPr lang="en-US" sz="1400" dirty="0"/>
              <a:t> : etching rate </a:t>
            </a:r>
            <a:r>
              <a:rPr lang="en-US" sz="1400" dirty="0">
                <a:sym typeface="Symbol"/>
              </a:rPr>
              <a:t> but </a:t>
            </a:r>
            <a:r>
              <a:rPr lang="en-US" sz="1400" dirty="0"/>
              <a:t>pitting risk </a:t>
            </a:r>
            <a:r>
              <a:rPr lang="en-US" sz="1400" dirty="0">
                <a:sym typeface="Symbol"/>
              </a:rPr>
              <a:t>, H loading , HF evolution </a:t>
            </a:r>
          </a:p>
          <a:p>
            <a:pPr marL="715963" lvl="1" indent="-238125">
              <a:lnSpc>
                <a:spcPct val="10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400" dirty="0"/>
              <a:t>If V </a:t>
            </a:r>
            <a:r>
              <a:rPr lang="en-US" sz="1400" dirty="0">
                <a:sym typeface="Symbol"/>
              </a:rPr>
              <a:t></a:t>
            </a:r>
            <a:r>
              <a:rPr lang="en-US" sz="1400" dirty="0"/>
              <a:t> : etching rate </a:t>
            </a:r>
            <a:r>
              <a:rPr lang="en-US" sz="1400" dirty="0">
                <a:sym typeface="Symbol"/>
              </a:rPr>
              <a:t> but </a:t>
            </a:r>
            <a:r>
              <a:rPr lang="en-US" sz="1400" dirty="0"/>
              <a:t>pitting risk </a:t>
            </a:r>
            <a:r>
              <a:rPr lang="en-US" sz="1400" dirty="0">
                <a:sym typeface="Symbol"/>
              </a:rPr>
              <a:t>, S generation , sensitivity to </a:t>
            </a:r>
            <a:r>
              <a:rPr lang="en-US" sz="1400" dirty="0" smtClean="0">
                <a:sym typeface="Symbol"/>
              </a:rPr>
              <a:t>Cathode/Anode distance </a:t>
            </a:r>
            <a:r>
              <a:rPr lang="en-US" sz="1400" dirty="0">
                <a:sym typeface="Symbol"/>
              </a:rPr>
              <a:t></a:t>
            </a:r>
          </a:p>
        </p:txBody>
      </p:sp>
      <p:sp>
        <p:nvSpPr>
          <p:cNvPr id="194763" name="Rectangle 20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Short comment on surface processing (BCP </a:t>
            </a:r>
            <a:r>
              <a:rPr lang="en-US" noProof="0" dirty="0" err="1" smtClean="0"/>
              <a:t>vs</a:t>
            </a:r>
            <a:r>
              <a:rPr lang="en-US" noProof="0" dirty="0" smtClean="0"/>
              <a:t> EP</a:t>
            </a:r>
            <a:r>
              <a:rPr lang="en-US" dirty="0"/>
              <a:t>) </a:t>
            </a:r>
            <a:r>
              <a:rPr lang="en-US" dirty="0" smtClean="0"/>
              <a:t>-2</a:t>
            </a:r>
            <a:endParaRPr lang="en-US" noProof="0" dirty="0"/>
          </a:p>
        </p:txBody>
      </p:sp>
      <p:sp>
        <p:nvSpPr>
          <p:cNvPr id="2" name="Rectangle 1"/>
          <p:cNvSpPr/>
          <p:nvPr/>
        </p:nvSpPr>
        <p:spPr>
          <a:xfrm>
            <a:off x="5724128" y="1124650"/>
            <a:ext cx="320384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50" dirty="0">
                <a:hlinkClick r:id="rId4"/>
              </a:rPr>
              <a:t>http://</a:t>
            </a:r>
            <a:r>
              <a:rPr lang="en-US" sz="1050" dirty="0" smtClean="0">
                <a:hlinkClick r:id="rId4"/>
              </a:rPr>
              <a:t>ilc-dms.fnal.gov/Members/tajima/References/Antoine_EP_tutorial_01JUN2006.ppt/file_view</a:t>
            </a:r>
            <a:r>
              <a:rPr lang="en-US" sz="1050" dirty="0" smtClean="0"/>
              <a:t> </a:t>
            </a:r>
            <a:endParaRPr lang="en-US" sz="1050" dirty="0"/>
          </a:p>
        </p:txBody>
      </p:sp>
      <p:sp>
        <p:nvSpPr>
          <p:cNvPr id="11" name="Espace réservé de la date 16"/>
          <p:cNvSpPr>
            <a:spLocks noGrp="1"/>
          </p:cNvSpPr>
          <p:nvPr/>
        </p:nvSpPr>
        <p:spPr>
          <a:xfrm>
            <a:off x="573736" y="6381328"/>
            <a:ext cx="14509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12" name="Espace réservé du pied de page 20"/>
          <p:cNvSpPr>
            <a:spLocks noGrp="1"/>
          </p:cNvSpPr>
          <p:nvPr/>
        </p:nvSpPr>
        <p:spPr>
          <a:xfrm>
            <a:off x="2048523" y="6381328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13" name="Espace réservé du numéro de diapositive 21"/>
          <p:cNvSpPr>
            <a:spLocks noGrp="1"/>
          </p:cNvSpPr>
          <p:nvPr/>
        </p:nvSpPr>
        <p:spPr>
          <a:xfrm>
            <a:off x="8022286" y="6379741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fr-FR" u="none" dirty="0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17</a:t>
            </a:fld>
            <a:endParaRPr lang="fr-FR" u="none" dirty="0"/>
          </a:p>
        </p:txBody>
      </p:sp>
    </p:spTree>
    <p:extLst>
      <p:ext uri="{BB962C8B-B14F-4D97-AF65-F5344CB8AC3E}">
        <p14:creationId xmlns:p14="http://schemas.microsoft.com/office/powerpoint/2010/main" xmlns="" val="3780285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1850" y="2904653"/>
            <a:ext cx="39624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04888" y="0"/>
            <a:ext cx="8139112" cy="908720"/>
          </a:xfrm>
        </p:spPr>
        <p:txBody>
          <a:bodyPr/>
          <a:lstStyle/>
          <a:p>
            <a:pPr algn="ctr"/>
            <a:r>
              <a:rPr lang="en-US" sz="3200" noProof="0" dirty="0" smtClean="0"/>
              <a:t>Surface State after polishing</a:t>
            </a:r>
            <a:endParaRPr lang="en-US" sz="3200" i="1" noProof="0" dirty="0">
              <a:solidFill>
                <a:schemeClr val="bg2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4294967295"/>
          </p:nvPr>
        </p:nvSpPr>
        <p:spPr>
          <a:xfrm>
            <a:off x="971550" y="1268413"/>
            <a:ext cx="5688682" cy="432395"/>
          </a:xfrm>
        </p:spPr>
        <p:txBody>
          <a:bodyPr/>
          <a:lstStyle/>
          <a:p>
            <a:pPr lvl="1" eaLnBrk="1" hangingPunct="1"/>
            <a:r>
              <a:rPr lang="en-US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Real Niobium is far from ideal “textbook” superconductor</a:t>
            </a:r>
          </a:p>
          <a:p>
            <a:pPr lvl="1" eaLnBrk="1" hangingPunct="1"/>
            <a:endParaRPr lang="en-US" noProof="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endParaRPr lang="en-US" noProof="0" dirty="0"/>
          </a:p>
        </p:txBody>
      </p:sp>
      <p:sp>
        <p:nvSpPr>
          <p:cNvPr id="104701" name="Rectangle 253"/>
          <p:cNvSpPr>
            <a:spLocks noChangeArrowheads="1"/>
          </p:cNvSpPr>
          <p:nvPr/>
        </p:nvSpPr>
        <p:spPr bwMode="auto">
          <a:xfrm>
            <a:off x="5767383" y="1656281"/>
            <a:ext cx="3219212" cy="467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9388" lvl="1" indent="-179388">
              <a:lnSpc>
                <a:spcPts val="2000"/>
              </a:lnSpc>
              <a:buSzPct val="90000"/>
              <a:buBlip>
                <a:blip r:embed="rId3"/>
              </a:buBlip>
            </a:pPr>
            <a:r>
              <a:rPr lang="en-US" b="1" u="none" dirty="0" smtClean="0">
                <a:latin typeface="Arial Narrow" pitchFamily="34" charset="0"/>
              </a:rPr>
              <a:t>Surface</a:t>
            </a:r>
            <a:endParaRPr lang="en-US" sz="1200" u="none" dirty="0">
              <a:solidFill>
                <a:srgbClr val="666666"/>
              </a:solidFill>
              <a:latin typeface="Arial"/>
              <a:cs typeface="+mn-cs"/>
            </a:endParaRPr>
          </a:p>
          <a:p>
            <a:pPr marL="361950" lvl="3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</a:pPr>
            <a:r>
              <a:rPr lang="en-US" sz="1200" u="none" dirty="0" smtClean="0">
                <a:solidFill>
                  <a:srgbClr val="666666"/>
                </a:solidFill>
              </a:rPr>
              <a:t>oxide, </a:t>
            </a:r>
            <a:r>
              <a:rPr lang="en-US" sz="1200" u="none" dirty="0">
                <a:solidFill>
                  <a:srgbClr val="666666"/>
                </a:solidFill>
              </a:rPr>
              <a:t>contamination, dust particles</a:t>
            </a:r>
          </a:p>
          <a:p>
            <a:pPr marL="361950" lvl="3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</a:pPr>
            <a:r>
              <a:rPr lang="en-US" sz="1200" u="none" dirty="0">
                <a:solidFill>
                  <a:srgbClr val="666666"/>
                </a:solidFill>
              </a:rPr>
              <a:t>roughness</a:t>
            </a:r>
          </a:p>
          <a:p>
            <a:pPr marL="179388" lvl="1" indent="-179388">
              <a:lnSpc>
                <a:spcPts val="2000"/>
              </a:lnSpc>
              <a:buSzPct val="90000"/>
              <a:buBlip>
                <a:blip r:embed="rId3"/>
              </a:buBlip>
            </a:pPr>
            <a:r>
              <a:rPr lang="en-US" b="1" u="none" dirty="0" smtClean="0">
                <a:latin typeface="Arial Narrow" pitchFamily="34" charset="0"/>
              </a:rPr>
              <a:t>Oxide</a:t>
            </a:r>
            <a:endParaRPr lang="en-US" sz="1200" u="none" dirty="0">
              <a:solidFill>
                <a:srgbClr val="666666"/>
              </a:solidFill>
              <a:latin typeface="Arial"/>
            </a:endParaRPr>
          </a:p>
          <a:p>
            <a:pPr marL="361950" lvl="3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</a:pPr>
            <a:r>
              <a:rPr lang="en-US" sz="1200" u="none" dirty="0">
                <a:solidFill>
                  <a:srgbClr val="666666"/>
                </a:solidFill>
              </a:rPr>
              <a:t>thickness~ 5nm, depends on orientation and previous process</a:t>
            </a:r>
          </a:p>
          <a:p>
            <a:pPr marL="361950" lvl="3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</a:pPr>
            <a:r>
              <a:rPr lang="en-US" sz="1200" u="none" dirty="0" smtClean="0">
                <a:solidFill>
                  <a:srgbClr val="666666"/>
                </a:solidFill>
              </a:rPr>
              <a:t>mainly </a:t>
            </a:r>
            <a:r>
              <a:rPr lang="en-US" sz="1200" u="none" dirty="0">
                <a:solidFill>
                  <a:srgbClr val="666666"/>
                </a:solidFill>
              </a:rPr>
              <a:t>Nb</a:t>
            </a:r>
            <a:r>
              <a:rPr lang="en-US" sz="1200" u="none" baseline="-25000" dirty="0">
                <a:solidFill>
                  <a:srgbClr val="666666"/>
                </a:solidFill>
              </a:rPr>
              <a:t>2</a:t>
            </a:r>
            <a:r>
              <a:rPr lang="en-US" sz="1200" u="none" dirty="0">
                <a:solidFill>
                  <a:srgbClr val="666666"/>
                </a:solidFill>
              </a:rPr>
              <a:t>O</a:t>
            </a:r>
            <a:r>
              <a:rPr lang="en-US" sz="1200" u="none" baseline="-25000" dirty="0">
                <a:solidFill>
                  <a:srgbClr val="666666"/>
                </a:solidFill>
              </a:rPr>
              <a:t>5-x</a:t>
            </a:r>
            <a:r>
              <a:rPr lang="en-US" sz="1200" u="none" dirty="0">
                <a:solidFill>
                  <a:srgbClr val="666666"/>
                </a:solidFill>
              </a:rPr>
              <a:t>, with ppb impurities content (</a:t>
            </a:r>
            <a:r>
              <a:rPr lang="en-US" sz="1200" u="none" dirty="0" err="1">
                <a:solidFill>
                  <a:srgbClr val="666666"/>
                </a:solidFill>
              </a:rPr>
              <a:t>PO</a:t>
            </a:r>
            <a:r>
              <a:rPr lang="en-US" sz="1200" u="none" baseline="-25000" dirty="0" err="1">
                <a:solidFill>
                  <a:srgbClr val="666666"/>
                </a:solidFill>
              </a:rPr>
              <a:t>x</a:t>
            </a:r>
            <a:r>
              <a:rPr lang="en-US" sz="1200" u="none" dirty="0">
                <a:solidFill>
                  <a:srgbClr val="666666"/>
                </a:solidFill>
              </a:rPr>
              <a:t>, </a:t>
            </a:r>
            <a:r>
              <a:rPr lang="en-US" sz="1200" u="none" dirty="0" err="1" smtClean="0">
                <a:solidFill>
                  <a:srgbClr val="666666"/>
                </a:solidFill>
              </a:rPr>
              <a:t>SO</a:t>
            </a:r>
            <a:r>
              <a:rPr lang="en-US" sz="1200" u="none" baseline="-25000" dirty="0" err="1" smtClean="0">
                <a:solidFill>
                  <a:srgbClr val="666666"/>
                </a:solidFill>
              </a:rPr>
              <a:t>x</a:t>
            </a:r>
            <a:r>
              <a:rPr lang="en-US" sz="1200" u="none" dirty="0">
                <a:solidFill>
                  <a:srgbClr val="666666"/>
                </a:solidFill>
              </a:rPr>
              <a:t>…)</a:t>
            </a:r>
          </a:p>
          <a:p>
            <a:pPr marL="361950" lvl="3" indent="-238125" defTabSz="357188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</a:pPr>
            <a:r>
              <a:rPr lang="en-US" sz="1200" u="none" dirty="0" smtClean="0">
                <a:solidFill>
                  <a:srgbClr val="666666"/>
                </a:solidFill>
              </a:rPr>
              <a:t>one </a:t>
            </a:r>
            <a:r>
              <a:rPr lang="en-US" sz="1200" u="none" dirty="0">
                <a:solidFill>
                  <a:srgbClr val="666666"/>
                </a:solidFill>
              </a:rPr>
              <a:t>layer </a:t>
            </a:r>
            <a:r>
              <a:rPr lang="en-US" sz="1200" u="none" dirty="0" err="1">
                <a:solidFill>
                  <a:srgbClr val="666666"/>
                </a:solidFill>
              </a:rPr>
              <a:t>NbO</a:t>
            </a:r>
            <a:r>
              <a:rPr lang="en-US" sz="1200" u="none" dirty="0">
                <a:solidFill>
                  <a:srgbClr val="666666"/>
                </a:solidFill>
              </a:rPr>
              <a:t> @ </a:t>
            </a:r>
            <a:r>
              <a:rPr lang="en-US" sz="1200" u="none" dirty="0" smtClean="0">
                <a:solidFill>
                  <a:srgbClr val="666666"/>
                </a:solidFill>
              </a:rPr>
              <a:t>interface</a:t>
            </a:r>
          </a:p>
          <a:p>
            <a:pPr marL="361950" lvl="3" indent="-238125" defTabSz="357188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</a:pPr>
            <a:r>
              <a:rPr lang="en-US" sz="1200" u="none" dirty="0" smtClean="0">
                <a:solidFill>
                  <a:srgbClr val="666666"/>
                </a:solidFill>
              </a:rPr>
              <a:t>decompose </a:t>
            </a:r>
            <a:r>
              <a:rPr lang="en-US" sz="1200" u="none" dirty="0">
                <a:solidFill>
                  <a:srgbClr val="666666"/>
                </a:solidFill>
              </a:rPr>
              <a:t>into </a:t>
            </a:r>
            <a:r>
              <a:rPr lang="en-US" sz="1200" u="none" dirty="0" err="1">
                <a:solidFill>
                  <a:srgbClr val="666666"/>
                </a:solidFill>
              </a:rPr>
              <a:t>suboxides</a:t>
            </a:r>
            <a:r>
              <a:rPr lang="en-US" sz="1200" u="none" dirty="0">
                <a:solidFill>
                  <a:srgbClr val="666666"/>
                </a:solidFill>
              </a:rPr>
              <a:t> upon baking (UHV</a:t>
            </a:r>
            <a:r>
              <a:rPr lang="en-US" sz="1200" u="none" dirty="0" smtClean="0">
                <a:solidFill>
                  <a:srgbClr val="666666"/>
                </a:solidFill>
              </a:rPr>
              <a:t>)</a:t>
            </a:r>
          </a:p>
          <a:p>
            <a:pPr marL="179388" lvl="1" indent="-179388">
              <a:lnSpc>
                <a:spcPts val="2000"/>
              </a:lnSpc>
              <a:buSzPct val="90000"/>
              <a:buBlip>
                <a:blip r:embed="rId3"/>
              </a:buBlip>
            </a:pPr>
            <a:r>
              <a:rPr lang="en-US" b="1" u="none" dirty="0" smtClean="0">
                <a:latin typeface="Arial Narrow" pitchFamily="34" charset="0"/>
              </a:rPr>
              <a:t>First 10 nm of Nb</a:t>
            </a:r>
            <a:endParaRPr lang="en-US" sz="1200" u="none" dirty="0">
              <a:solidFill>
                <a:srgbClr val="666666"/>
              </a:solidFill>
              <a:latin typeface="Arial"/>
            </a:endParaRPr>
          </a:p>
          <a:p>
            <a:pPr marL="361950" lvl="3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</a:pPr>
            <a:r>
              <a:rPr lang="en-US" sz="1200" u="none" dirty="0" smtClean="0">
                <a:solidFill>
                  <a:srgbClr val="666666"/>
                </a:solidFill>
              </a:rPr>
              <a:t>distorted (lattice mismatch)</a:t>
            </a:r>
            <a:endParaRPr lang="en-US" sz="1200" u="none" dirty="0">
              <a:solidFill>
                <a:srgbClr val="666666"/>
              </a:solidFill>
            </a:endParaRPr>
          </a:p>
          <a:p>
            <a:pPr marL="361950" lvl="3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</a:pPr>
            <a:r>
              <a:rPr lang="en-US" sz="1200" u="none" dirty="0" smtClean="0">
                <a:solidFill>
                  <a:srgbClr val="666666"/>
                </a:solidFill>
              </a:rPr>
              <a:t>a lot of interstitial atoms. Mainly H, O (At% to 10s of At%), also F, C, P… i.e.  surface segregation &amp; </a:t>
            </a:r>
            <a:r>
              <a:rPr lang="en-US" sz="1200" u="none" dirty="0" err="1" smtClean="0">
                <a:solidFill>
                  <a:srgbClr val="666666"/>
                </a:solidFill>
              </a:rPr>
              <a:t>chem</a:t>
            </a:r>
            <a:r>
              <a:rPr lang="en-US" sz="1200" u="none" dirty="0" smtClean="0">
                <a:solidFill>
                  <a:srgbClr val="666666"/>
                </a:solidFill>
              </a:rPr>
              <a:t> residue</a:t>
            </a:r>
          </a:p>
          <a:p>
            <a:pPr marL="361950" lvl="3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</a:pPr>
            <a:r>
              <a:rPr lang="en-US" sz="1200" u="none" dirty="0" smtClean="0">
                <a:solidFill>
                  <a:srgbClr val="666666"/>
                </a:solidFill>
              </a:rPr>
              <a:t>higher imp. content for EP (O, C) !</a:t>
            </a:r>
            <a:endParaRPr lang="en-US" sz="1200" u="none" dirty="0">
              <a:solidFill>
                <a:srgbClr val="666666"/>
              </a:solidFill>
            </a:endParaRPr>
          </a:p>
          <a:p>
            <a:pPr defTabSz="357188">
              <a:spcBef>
                <a:spcPct val="20000"/>
              </a:spcBef>
              <a:buSzPct val="90000"/>
            </a:pPr>
            <a:endParaRPr lang="en-US" sz="1200" u="none" dirty="0">
              <a:latin typeface="Arial Narrow" pitchFamily="34" charset="0"/>
            </a:endParaRPr>
          </a:p>
        </p:txBody>
      </p:sp>
      <p:sp>
        <p:nvSpPr>
          <p:cNvPr id="267" name="Line 90"/>
          <p:cNvSpPr>
            <a:spLocks noChangeAspect="1" noChangeShapeType="1"/>
          </p:cNvSpPr>
          <p:nvPr/>
        </p:nvSpPr>
        <p:spPr bwMode="auto">
          <a:xfrm flipH="1">
            <a:off x="1156873" y="2442343"/>
            <a:ext cx="1565275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u="none"/>
          </a:p>
        </p:txBody>
      </p:sp>
      <p:sp>
        <p:nvSpPr>
          <p:cNvPr id="268" name="Line 91"/>
          <p:cNvSpPr>
            <a:spLocks noChangeAspect="1" noChangeShapeType="1"/>
          </p:cNvSpPr>
          <p:nvPr/>
        </p:nvSpPr>
        <p:spPr bwMode="auto">
          <a:xfrm>
            <a:off x="2852323" y="2442343"/>
            <a:ext cx="1303338" cy="103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u="none"/>
          </a:p>
        </p:txBody>
      </p:sp>
      <p:sp>
        <p:nvSpPr>
          <p:cNvPr id="269" name="Text Box 92"/>
          <p:cNvSpPr txBox="1">
            <a:spLocks noChangeAspect="1" noChangeArrowheads="1"/>
          </p:cNvSpPr>
          <p:nvPr/>
        </p:nvSpPr>
        <p:spPr bwMode="auto">
          <a:xfrm>
            <a:off x="2657060" y="2205806"/>
            <a:ext cx="8588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u="none"/>
              <a:t>Inclusions</a:t>
            </a:r>
          </a:p>
        </p:txBody>
      </p:sp>
      <p:sp>
        <p:nvSpPr>
          <p:cNvPr id="270" name="Text Box 93"/>
          <p:cNvSpPr txBox="1">
            <a:spLocks noChangeAspect="1" noChangeArrowheads="1"/>
          </p:cNvSpPr>
          <p:nvPr/>
        </p:nvSpPr>
        <p:spPr bwMode="auto">
          <a:xfrm>
            <a:off x="440910" y="3953643"/>
            <a:ext cx="1617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u="none" dirty="0"/>
              <a:t>Native oxide : Nb</a:t>
            </a:r>
            <a:r>
              <a:rPr lang="en-US" sz="1200" u="none" baseline="-25000" dirty="0"/>
              <a:t>2</a:t>
            </a:r>
            <a:r>
              <a:rPr lang="en-US" sz="1200" u="none" dirty="0"/>
              <a:t>O</a:t>
            </a:r>
            <a:r>
              <a:rPr lang="en-US" sz="1200" u="none" baseline="-25000" dirty="0"/>
              <a:t>5</a:t>
            </a:r>
            <a:r>
              <a:rPr lang="en-US" sz="1200" u="none" dirty="0"/>
              <a:t> </a:t>
            </a:r>
          </a:p>
          <a:p>
            <a:r>
              <a:rPr lang="en-US" sz="1200" b="1" u="none" dirty="0"/>
              <a:t>5-10 nm</a:t>
            </a:r>
          </a:p>
        </p:txBody>
      </p:sp>
      <p:sp>
        <p:nvSpPr>
          <p:cNvPr id="271" name="Line 94"/>
          <p:cNvSpPr>
            <a:spLocks noChangeAspect="1" noChangeShapeType="1"/>
          </p:cNvSpPr>
          <p:nvPr/>
        </p:nvSpPr>
        <p:spPr bwMode="auto">
          <a:xfrm flipV="1">
            <a:off x="961610" y="2959868"/>
            <a:ext cx="977900" cy="97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u="none"/>
          </a:p>
        </p:txBody>
      </p:sp>
      <p:sp>
        <p:nvSpPr>
          <p:cNvPr id="273" name="Text Box 96"/>
          <p:cNvSpPr txBox="1">
            <a:spLocks noChangeAspect="1" noChangeArrowheads="1"/>
          </p:cNvSpPr>
          <p:nvPr/>
        </p:nvSpPr>
        <p:spPr bwMode="auto">
          <a:xfrm>
            <a:off x="569498" y="4772793"/>
            <a:ext cx="18923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u="none"/>
              <a:t>Interface : suboxids + interstitials  : some monolayers</a:t>
            </a:r>
          </a:p>
        </p:txBody>
      </p:sp>
      <p:sp>
        <p:nvSpPr>
          <p:cNvPr id="274" name="Rectangle 97"/>
          <p:cNvSpPr>
            <a:spLocks noChangeAspect="1" noChangeArrowheads="1"/>
          </p:cNvSpPr>
          <p:nvPr/>
        </p:nvSpPr>
        <p:spPr bwMode="auto">
          <a:xfrm>
            <a:off x="3836573" y="4088581"/>
            <a:ext cx="17938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u="none"/>
              <a:t>Interstitial oxygens : thickness concentration profile ? </a:t>
            </a:r>
          </a:p>
        </p:txBody>
      </p:sp>
      <p:sp>
        <p:nvSpPr>
          <p:cNvPr id="275" name="Line 98"/>
          <p:cNvSpPr>
            <a:spLocks noChangeAspect="1" noChangeShapeType="1"/>
          </p:cNvSpPr>
          <p:nvPr/>
        </p:nvSpPr>
        <p:spPr bwMode="auto">
          <a:xfrm>
            <a:off x="3373023" y="4060006"/>
            <a:ext cx="327025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u="none"/>
          </a:p>
        </p:txBody>
      </p:sp>
      <p:sp>
        <p:nvSpPr>
          <p:cNvPr id="276" name="Rectangle 99"/>
          <p:cNvSpPr>
            <a:spLocks noChangeAspect="1" noChangeArrowheads="1"/>
          </p:cNvSpPr>
          <p:nvPr/>
        </p:nvSpPr>
        <p:spPr bwMode="auto">
          <a:xfrm>
            <a:off x="374235" y="2053406"/>
            <a:ext cx="5151438" cy="3690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277" name="Line 100"/>
          <p:cNvSpPr>
            <a:spLocks noChangeAspect="1" noChangeShapeType="1"/>
          </p:cNvSpPr>
          <p:nvPr/>
        </p:nvSpPr>
        <p:spPr bwMode="auto">
          <a:xfrm>
            <a:off x="3244435" y="4723581"/>
            <a:ext cx="457200" cy="517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u="none"/>
          </a:p>
        </p:txBody>
      </p:sp>
      <p:sp>
        <p:nvSpPr>
          <p:cNvPr id="278" name="Text Box 101"/>
          <p:cNvSpPr txBox="1">
            <a:spLocks noChangeAspect="1" noChangeArrowheads="1"/>
          </p:cNvSpPr>
          <p:nvPr/>
        </p:nvSpPr>
        <p:spPr bwMode="auto">
          <a:xfrm>
            <a:off x="3571460" y="5312543"/>
            <a:ext cx="13477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u="none"/>
              <a:t>Grain boundaries</a:t>
            </a:r>
          </a:p>
        </p:txBody>
      </p:sp>
      <p:sp>
        <p:nvSpPr>
          <p:cNvPr id="281" name="Line 104"/>
          <p:cNvSpPr>
            <a:spLocks noChangeAspect="1" noChangeShapeType="1"/>
          </p:cNvSpPr>
          <p:nvPr/>
        </p:nvSpPr>
        <p:spPr bwMode="auto">
          <a:xfrm flipH="1">
            <a:off x="3255548" y="2704281"/>
            <a:ext cx="690563" cy="876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u="none"/>
          </a:p>
        </p:txBody>
      </p:sp>
      <p:sp>
        <p:nvSpPr>
          <p:cNvPr id="282" name="Text Box 105"/>
          <p:cNvSpPr txBox="1">
            <a:spLocks noChangeAspect="1" noChangeArrowheads="1"/>
          </p:cNvSpPr>
          <p:nvPr/>
        </p:nvSpPr>
        <p:spPr bwMode="auto">
          <a:xfrm>
            <a:off x="4020723" y="2431231"/>
            <a:ext cx="11779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1200" u="none"/>
              <a:t>Chemical</a:t>
            </a:r>
          </a:p>
          <a:p>
            <a:pPr eaLnBrk="0" hangingPunct="0">
              <a:spcBef>
                <a:spcPct val="50000"/>
              </a:spcBef>
            </a:pPr>
            <a:r>
              <a:rPr lang="en-US" sz="1200" u="none"/>
              <a:t>residues</a:t>
            </a:r>
          </a:p>
        </p:txBody>
      </p:sp>
      <p:sp>
        <p:nvSpPr>
          <p:cNvPr id="109" name="Espace réservé de la date 16"/>
          <p:cNvSpPr>
            <a:spLocks noGrp="1"/>
          </p:cNvSpPr>
          <p:nvPr>
            <p:ph type="dt" sz="half" idx="10"/>
          </p:nvPr>
        </p:nvSpPr>
        <p:spPr>
          <a:xfrm>
            <a:off x="576263" y="6305550"/>
            <a:ext cx="14509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110" name="Espace réservé du pied de page 20"/>
          <p:cNvSpPr>
            <a:spLocks noGrp="1"/>
          </p:cNvSpPr>
          <p:nvPr>
            <p:ph type="ftr" sz="quarter" idx="11"/>
          </p:nvPr>
        </p:nvSpPr>
        <p:spPr>
          <a:xfrm>
            <a:off x="2051050" y="6305550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111" name="Espace réservé du numéro de diapositive 21"/>
          <p:cNvSpPr>
            <a:spLocks noGrp="1"/>
          </p:cNvSpPr>
          <p:nvPr>
            <p:ph type="sldNum" sz="quarter" idx="12"/>
          </p:nvPr>
        </p:nvSpPr>
        <p:spPr>
          <a:xfrm>
            <a:off x="8024813" y="6303963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u="none" dirty="0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18</a:t>
            </a:fld>
            <a:endParaRPr lang="fr-FR" u="none" dirty="0"/>
          </a:p>
        </p:txBody>
      </p:sp>
      <p:sp>
        <p:nvSpPr>
          <p:cNvPr id="2" name="Rectangle 1"/>
          <p:cNvSpPr/>
          <p:nvPr/>
        </p:nvSpPr>
        <p:spPr>
          <a:xfrm>
            <a:off x="440391" y="2123454"/>
            <a:ext cx="21323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 eaLnBrk="1" hangingPunct="1">
              <a:buNone/>
            </a:pPr>
            <a:r>
              <a:rPr lang="en-US" u="none" dirty="0">
                <a:sym typeface="Symbol" pitchFamily="18" charset="2"/>
              </a:rPr>
              <a:t>Within </a:t>
            </a:r>
            <a:r>
              <a:rPr lang="en-US" u="none" dirty="0">
                <a:latin typeface="Symbol" pitchFamily="18" charset="2"/>
                <a:sym typeface="Symbol" pitchFamily="18" charset="2"/>
              </a:rPr>
              <a:t>l</a:t>
            </a:r>
            <a:r>
              <a:rPr lang="en-US" u="none" dirty="0">
                <a:sym typeface="Symbol" pitchFamily="18" charset="2"/>
              </a:rPr>
              <a:t> (36 nm for Nb</a:t>
            </a:r>
            <a:r>
              <a:rPr lang="en-US" u="none" dirty="0" smtClean="0">
                <a:sym typeface="Symbol" pitchFamily="18" charset="2"/>
              </a:rPr>
              <a:t>): </a:t>
            </a:r>
            <a:endParaRPr lang="en-US" u="none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981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66775"/>
            <a:ext cx="4572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450" y="46038"/>
            <a:ext cx="7633022" cy="909637"/>
          </a:xfrm>
        </p:spPr>
        <p:txBody>
          <a:bodyPr/>
          <a:lstStyle/>
          <a:p>
            <a:pPr algn="ctr"/>
            <a:r>
              <a:rPr lang="en-US" sz="2800" dirty="0" smtClean="0"/>
              <a:t>T-Maps &amp; Hot spots</a:t>
            </a:r>
            <a:endParaRPr lang="en-US" sz="2800" dirty="0"/>
          </a:p>
        </p:txBody>
      </p:sp>
      <p:sp>
        <p:nvSpPr>
          <p:cNvPr id="13" name="Espace réservé de la date 16"/>
          <p:cNvSpPr>
            <a:spLocks noGrp="1"/>
          </p:cNvSpPr>
          <p:nvPr>
            <p:ph type="dt" sz="half" idx="10"/>
          </p:nvPr>
        </p:nvSpPr>
        <p:spPr>
          <a:xfrm>
            <a:off x="576263" y="6305550"/>
            <a:ext cx="14509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14" name="Espace réservé du pied de page 20"/>
          <p:cNvSpPr>
            <a:spLocks noGrp="1"/>
          </p:cNvSpPr>
          <p:nvPr>
            <p:ph type="ftr" sz="quarter" idx="11"/>
          </p:nvPr>
        </p:nvSpPr>
        <p:spPr>
          <a:xfrm>
            <a:off x="2051050" y="6305550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15" name="Espace réservé du numéro de diapositive 21"/>
          <p:cNvSpPr>
            <a:spLocks noGrp="1"/>
          </p:cNvSpPr>
          <p:nvPr>
            <p:ph type="sldNum" sz="quarter" idx="12"/>
          </p:nvPr>
        </p:nvSpPr>
        <p:spPr>
          <a:xfrm>
            <a:off x="8024813" y="6303963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u="none" dirty="0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19</a:t>
            </a:fld>
            <a:endParaRPr lang="fr-FR" u="none" dirty="0"/>
          </a:p>
        </p:txBody>
      </p:sp>
      <p:sp>
        <p:nvSpPr>
          <p:cNvPr id="20" name="Rectangle 253"/>
          <p:cNvSpPr>
            <a:spLocks noChangeArrowheads="1"/>
          </p:cNvSpPr>
          <p:nvPr/>
        </p:nvSpPr>
        <p:spPr bwMode="auto">
          <a:xfrm>
            <a:off x="291512" y="1086622"/>
            <a:ext cx="4352496" cy="57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9388" lvl="1" indent="-179388">
              <a:lnSpc>
                <a:spcPts val="2000"/>
              </a:lnSpc>
              <a:buSzPct val="90000"/>
              <a:buBlip>
                <a:blip r:embed="rId4"/>
              </a:buBlip>
            </a:pPr>
            <a:r>
              <a:rPr lang="en-US" sz="1600" u="none" dirty="0" smtClean="0">
                <a:latin typeface="Arial Narrow" pitchFamily="34" charset="0"/>
              </a:rPr>
              <a:t>Hot spots are observed in cavities at high field</a:t>
            </a:r>
          </a:p>
          <a:p>
            <a:pPr marL="361950" lvl="3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</a:pPr>
            <a:endParaRPr lang="en-US" sz="1200" u="none" dirty="0">
              <a:solidFill>
                <a:srgbClr val="666666"/>
              </a:solidFill>
            </a:endParaRPr>
          </a:p>
        </p:txBody>
      </p:sp>
      <p:pic>
        <p:nvPicPr>
          <p:cNvPr id="26" name="Picture 44" descr="bras de te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432" y="1777999"/>
            <a:ext cx="2327919" cy="223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1"/>
          <p:cNvPicPr>
            <a:picLocks noChangeAspect="1" noChangeArrowheads="1"/>
          </p:cNvPicPr>
          <p:nvPr/>
        </p:nvPicPr>
        <p:blipFill>
          <a:blip r:embed="rId7" cstate="print">
            <a:lum bright="16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9552" y="1196752"/>
            <a:ext cx="2468397" cy="1989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2"/>
          <p:cNvPicPr>
            <a:picLocks noChangeAspect="1" noChangeArrowheads="1"/>
          </p:cNvPicPr>
          <p:nvPr/>
        </p:nvPicPr>
        <p:blipFill>
          <a:blip r:embed="rId8" cstate="print">
            <a:lum bright="16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7276" y="3988171"/>
            <a:ext cx="2468397" cy="1933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Connecteur droit avec flèche 21"/>
          <p:cNvCxnSpPr/>
          <p:nvPr/>
        </p:nvCxnSpPr>
        <p:spPr>
          <a:xfrm flipV="1">
            <a:off x="5796136" y="2852936"/>
            <a:ext cx="648072" cy="504056"/>
          </a:xfrm>
          <a:prstGeom prst="straightConnector1">
            <a:avLst/>
          </a:prstGeom>
          <a:ln w="38100">
            <a:solidFill>
              <a:srgbClr val="477C2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6120172" y="4176638"/>
            <a:ext cx="828092" cy="188466"/>
          </a:xfrm>
          <a:prstGeom prst="straightConnector1">
            <a:avLst/>
          </a:prstGeom>
          <a:ln w="38100">
            <a:solidFill>
              <a:srgbClr val="477C2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4479634" y="4840959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none" dirty="0" smtClean="0"/>
              <a:t>Electropolished cavity </a:t>
            </a:r>
            <a:endParaRPr lang="en-US" sz="1200" u="none" dirty="0"/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860" y="4568999"/>
            <a:ext cx="2769270" cy="210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1" name="ZoneTexte 35840"/>
          <p:cNvSpPr txBox="1"/>
          <p:nvPr/>
        </p:nvSpPr>
        <p:spPr>
          <a:xfrm>
            <a:off x="557635" y="4176638"/>
            <a:ext cx="1468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none" dirty="0" err="1" smtClean="0"/>
              <a:t>Saclay’s</a:t>
            </a:r>
            <a:r>
              <a:rPr lang="en-US" sz="1000" u="none" dirty="0" smtClean="0"/>
              <a:t> </a:t>
            </a:r>
            <a:r>
              <a:rPr lang="en-US" sz="1000" u="none" dirty="0" smtClean="0">
                <a:latin typeface="Calibri"/>
              </a:rPr>
              <a:t>↑,  Cornell’s↓</a:t>
            </a:r>
            <a:endParaRPr lang="en-US" sz="1000" u="none" dirty="0"/>
          </a:p>
        </p:txBody>
      </p:sp>
    </p:spTree>
    <p:extLst>
      <p:ext uri="{BB962C8B-B14F-4D97-AF65-F5344CB8AC3E}">
        <p14:creationId xmlns:p14="http://schemas.microsoft.com/office/powerpoint/2010/main" xmlns="" val="230665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Outlook</a:t>
            </a:r>
            <a:endParaRPr lang="en-US" noProof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547663" y="1268413"/>
            <a:ext cx="7201049" cy="496887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noProof="0" dirty="0" smtClean="0"/>
              <a:t>First </a:t>
            </a:r>
            <a:r>
              <a:rPr lang="en-US" noProof="0" dirty="0"/>
              <a:t>part: Niobium 		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noProof="0" dirty="0"/>
              <a:t>	</a:t>
            </a:r>
            <a:r>
              <a:rPr lang="en-US" sz="1800" dirty="0">
                <a:solidFill>
                  <a:srgbClr val="666666"/>
                </a:solidFill>
              </a:rPr>
              <a:t>Field </a:t>
            </a:r>
            <a:r>
              <a:rPr lang="en-US" sz="1800" dirty="0" smtClean="0">
                <a:solidFill>
                  <a:srgbClr val="666666"/>
                </a:solidFill>
              </a:rPr>
              <a:t>emission &amp; cleanliness</a:t>
            </a:r>
            <a:endParaRPr lang="en-US" sz="1800" dirty="0">
              <a:solidFill>
                <a:srgbClr val="666666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666666"/>
                </a:solidFill>
              </a:rPr>
              <a:t>	</a:t>
            </a:r>
            <a:r>
              <a:rPr lang="en-US" sz="1800" dirty="0" smtClean="0">
                <a:solidFill>
                  <a:srgbClr val="666666"/>
                </a:solidFill>
              </a:rPr>
              <a:t>What kind of Nb 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666666"/>
                </a:solidFill>
              </a:rPr>
              <a:t>	</a:t>
            </a:r>
            <a:r>
              <a:rPr lang="en-US" sz="1800" dirty="0" smtClean="0">
                <a:solidFill>
                  <a:srgbClr val="666666"/>
                </a:solidFill>
              </a:rPr>
              <a:t>Surface and </a:t>
            </a:r>
            <a:r>
              <a:rPr lang="en-US" sz="1800" dirty="0">
                <a:solidFill>
                  <a:srgbClr val="666666"/>
                </a:solidFill>
              </a:rPr>
              <a:t>d</a:t>
            </a:r>
            <a:r>
              <a:rPr lang="en-US" sz="1800" dirty="0" smtClean="0">
                <a:solidFill>
                  <a:srgbClr val="666666"/>
                </a:solidFill>
              </a:rPr>
              <a:t>amage </a:t>
            </a:r>
            <a:r>
              <a:rPr lang="en-US" sz="1800" dirty="0">
                <a:solidFill>
                  <a:srgbClr val="666666"/>
                </a:solidFill>
              </a:rPr>
              <a:t>layer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666666"/>
                </a:solidFill>
              </a:rPr>
              <a:t>	</a:t>
            </a:r>
            <a:r>
              <a:rPr lang="en-US" sz="1800" dirty="0" smtClean="0">
                <a:solidFill>
                  <a:srgbClr val="666666"/>
                </a:solidFill>
              </a:rPr>
              <a:t>Surface  and roughness</a:t>
            </a:r>
            <a:endParaRPr lang="en-US" sz="1800" dirty="0">
              <a:solidFill>
                <a:srgbClr val="666666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666666"/>
                </a:solidFill>
              </a:rPr>
              <a:t>	</a:t>
            </a:r>
            <a:r>
              <a:rPr lang="en-US" sz="1800" dirty="0" smtClean="0">
                <a:solidFill>
                  <a:srgbClr val="666666"/>
                </a:solidFill>
              </a:rPr>
              <a:t>Surface and baking </a:t>
            </a:r>
            <a:r>
              <a:rPr lang="en-US" sz="1800" dirty="0">
                <a:solidFill>
                  <a:srgbClr val="666666"/>
                </a:solidFill>
              </a:rPr>
              <a:t>effect</a:t>
            </a:r>
          </a:p>
          <a:p>
            <a:pPr lvl="0">
              <a:spcBef>
                <a:spcPts val="600"/>
              </a:spcBef>
              <a:spcAft>
                <a:spcPts val="1200"/>
              </a:spcAft>
            </a:pPr>
            <a:r>
              <a:rPr lang="en-US" noProof="0" dirty="0" smtClean="0"/>
              <a:t>Second </a:t>
            </a:r>
            <a:r>
              <a:rPr lang="en-US" noProof="0" dirty="0"/>
              <a:t>part: after Niobium </a:t>
            </a:r>
            <a:r>
              <a:rPr lang="en-US" sz="1800" noProof="0" dirty="0">
                <a:solidFill>
                  <a:srgbClr val="DC0528"/>
                </a:solidFill>
              </a:rPr>
              <a:t>		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noProof="0" dirty="0">
                <a:solidFill>
                  <a:srgbClr val="DC0528"/>
                </a:solidFill>
              </a:rPr>
              <a:t>	</a:t>
            </a:r>
            <a:r>
              <a:rPr lang="en-US" sz="1800" dirty="0">
                <a:solidFill>
                  <a:srgbClr val="666666"/>
                </a:solidFill>
              </a:rPr>
              <a:t>Ultimate </a:t>
            </a:r>
            <a:r>
              <a:rPr lang="en-US" sz="1800" dirty="0" smtClean="0">
                <a:solidFill>
                  <a:srgbClr val="666666"/>
                </a:solidFill>
              </a:rPr>
              <a:t>limits : recall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666666"/>
                </a:solidFill>
              </a:rPr>
              <a:t>	</a:t>
            </a:r>
            <a:r>
              <a:rPr lang="en-US" sz="1800" dirty="0" smtClean="0">
                <a:solidFill>
                  <a:srgbClr val="666666"/>
                </a:solidFill>
              </a:rPr>
              <a:t>Past trials</a:t>
            </a:r>
            <a:endParaRPr lang="en-US" sz="1800" dirty="0">
              <a:solidFill>
                <a:srgbClr val="666666"/>
              </a:solidFill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666666"/>
                </a:solidFill>
              </a:rPr>
              <a:t>	New </a:t>
            </a:r>
            <a:r>
              <a:rPr lang="en-US" sz="1800" dirty="0">
                <a:solidFill>
                  <a:srgbClr val="666666"/>
                </a:solidFill>
              </a:rPr>
              <a:t>thin film techniques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666666"/>
                </a:solidFill>
              </a:rPr>
              <a:t>	Multilayers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666666"/>
                </a:solidFill>
              </a:rPr>
              <a:t>	</a:t>
            </a:r>
            <a:r>
              <a:rPr lang="en-US" sz="1800" dirty="0" smtClean="0">
                <a:solidFill>
                  <a:srgbClr val="666666"/>
                </a:solidFill>
              </a:rPr>
              <a:t>Recent exp. </a:t>
            </a:r>
            <a:r>
              <a:rPr lang="en-US" sz="1800" dirty="0">
                <a:solidFill>
                  <a:srgbClr val="666666"/>
                </a:solidFill>
              </a:rPr>
              <a:t>results </a:t>
            </a:r>
            <a:r>
              <a:rPr lang="en-US" sz="1800" noProof="0" dirty="0"/>
              <a:t>	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noProof="0" dirty="0" smtClean="0"/>
              <a:t>Conclusion   </a:t>
            </a:r>
            <a:r>
              <a:rPr lang="en-US" sz="3200" noProof="0" dirty="0" smtClean="0"/>
              <a:t> </a:t>
            </a:r>
            <a:r>
              <a:rPr lang="en-US" sz="2400" noProof="0" dirty="0"/>
              <a:t>		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noProof="0" dirty="0"/>
              <a:t>	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2051050" y="6305550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Claire Antoine                               CAS Erice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" name="Espace réservé de la date 16"/>
          <p:cNvSpPr>
            <a:spLocks noGrp="1"/>
          </p:cNvSpPr>
          <p:nvPr/>
        </p:nvSpPr>
        <p:spPr>
          <a:xfrm>
            <a:off x="573736" y="6381328"/>
            <a:ext cx="14509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9" name="Espace réservé du pied de page 20"/>
          <p:cNvSpPr>
            <a:spLocks noGrp="1"/>
          </p:cNvSpPr>
          <p:nvPr/>
        </p:nvSpPr>
        <p:spPr>
          <a:xfrm>
            <a:off x="2048523" y="6381328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10" name="Espace réservé du numéro de diapositive 21"/>
          <p:cNvSpPr>
            <a:spLocks noGrp="1"/>
          </p:cNvSpPr>
          <p:nvPr/>
        </p:nvSpPr>
        <p:spPr>
          <a:xfrm>
            <a:off x="8022286" y="6379741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fr-FR" u="none" dirty="0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2</a:t>
            </a:fld>
            <a:endParaRPr lang="fr-FR" u="none" dirty="0"/>
          </a:p>
        </p:txBody>
      </p:sp>
    </p:spTree>
    <p:extLst>
      <p:ext uri="{BB962C8B-B14F-4D97-AF65-F5344CB8AC3E}">
        <p14:creationId xmlns:p14="http://schemas.microsoft.com/office/powerpoint/2010/main" xmlns="" val="136331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1" t="10833" r="8295" b="17291"/>
          <a:stretch/>
        </p:blipFill>
        <p:spPr bwMode="auto">
          <a:xfrm>
            <a:off x="4694593" y="1374685"/>
            <a:ext cx="4361094" cy="150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6827" y="3284984"/>
            <a:ext cx="3036626" cy="247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450" y="46038"/>
            <a:ext cx="7633022" cy="909637"/>
          </a:xfrm>
        </p:spPr>
        <p:txBody>
          <a:bodyPr/>
          <a:lstStyle/>
          <a:p>
            <a:pPr algn="ctr"/>
            <a:r>
              <a:rPr lang="en-US" sz="2800" dirty="0" smtClean="0"/>
              <a:t>Hot spots</a:t>
            </a:r>
            <a:endParaRPr lang="en-US" sz="2800" dirty="0"/>
          </a:p>
        </p:txBody>
      </p:sp>
      <p:pic>
        <p:nvPicPr>
          <p:cNvPr id="10" name="Image 9"/>
          <p:cNvPicPr/>
          <p:nvPr/>
        </p:nvPicPr>
        <p:blipFill>
          <a:blip r:embed="rId5" cstate="print">
            <a:lum contrast="6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19000"/>
                    </a14:imgEffect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743760"/>
            <a:ext cx="2291084" cy="1459660"/>
          </a:xfrm>
          <a:prstGeom prst="rect">
            <a:avLst/>
          </a:prstGeom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228147" y="5759977"/>
            <a:ext cx="35589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i="1" u="none" dirty="0" smtClean="0">
                <a:solidFill>
                  <a:srgbClr val="0000FF"/>
                </a:solidFill>
              </a:rPr>
              <a:t>[Courtesy :A. Romanenko, Cornell /FNAL]</a:t>
            </a:r>
            <a:endParaRPr lang="en-US" i="1" u="none" dirty="0">
              <a:solidFill>
                <a:srgbClr val="0000FF"/>
              </a:solidFill>
            </a:endParaRPr>
          </a:p>
        </p:txBody>
      </p:sp>
      <p:sp>
        <p:nvSpPr>
          <p:cNvPr id="13" name="Espace réservé de la date 16"/>
          <p:cNvSpPr>
            <a:spLocks noGrp="1"/>
          </p:cNvSpPr>
          <p:nvPr>
            <p:ph type="dt" sz="half" idx="10"/>
          </p:nvPr>
        </p:nvSpPr>
        <p:spPr>
          <a:xfrm>
            <a:off x="576263" y="6305550"/>
            <a:ext cx="14509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14" name="Espace réservé du pied de page 20"/>
          <p:cNvSpPr>
            <a:spLocks noGrp="1"/>
          </p:cNvSpPr>
          <p:nvPr>
            <p:ph type="ftr" sz="quarter" idx="11"/>
          </p:nvPr>
        </p:nvSpPr>
        <p:spPr>
          <a:xfrm>
            <a:off x="2051050" y="6305550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15" name="Espace réservé du numéro de diapositive 21"/>
          <p:cNvSpPr>
            <a:spLocks noGrp="1"/>
          </p:cNvSpPr>
          <p:nvPr>
            <p:ph type="sldNum" sz="quarter" idx="12"/>
          </p:nvPr>
        </p:nvSpPr>
        <p:spPr>
          <a:xfrm>
            <a:off x="8024813" y="6303963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u="none" dirty="0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20</a:t>
            </a:fld>
            <a:endParaRPr lang="fr-FR" u="none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0" r="17473" b="21879"/>
          <a:stretch/>
        </p:blipFill>
        <p:spPr bwMode="auto">
          <a:xfrm>
            <a:off x="2149178" y="4581128"/>
            <a:ext cx="2494830" cy="18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53"/>
          <p:cNvSpPr>
            <a:spLocks noChangeArrowheads="1"/>
          </p:cNvSpPr>
          <p:nvPr/>
        </p:nvSpPr>
        <p:spPr bwMode="auto">
          <a:xfrm>
            <a:off x="291512" y="1086622"/>
            <a:ext cx="4352496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9388" lvl="1" indent="-179388">
              <a:lnSpc>
                <a:spcPts val="2000"/>
              </a:lnSpc>
              <a:buSzPct val="90000"/>
              <a:buBlip>
                <a:blip r:embed="rId8"/>
              </a:buBlip>
            </a:pPr>
            <a:r>
              <a:rPr lang="en-US" b="1" u="none" dirty="0" smtClean="0">
                <a:latin typeface="Arial Narrow" pitchFamily="34" charset="0"/>
              </a:rPr>
              <a:t>Hot spots in cavities are correlated with : </a:t>
            </a:r>
            <a:endParaRPr lang="en-US" sz="1200" u="none" dirty="0">
              <a:solidFill>
                <a:srgbClr val="666666"/>
              </a:solidFill>
              <a:latin typeface="Arial"/>
              <a:cs typeface="+mn-cs"/>
            </a:endParaRPr>
          </a:p>
          <a:p>
            <a:pPr marL="361950" lvl="3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9"/>
              </a:buBlip>
            </a:pPr>
            <a:r>
              <a:rPr lang="en-US" sz="1200" u="none" dirty="0" smtClean="0">
                <a:solidFill>
                  <a:srgbClr val="666666"/>
                </a:solidFill>
              </a:rPr>
              <a:t>Early  vortex penetration (see [</a:t>
            </a:r>
            <a:r>
              <a:rPr lang="en-US" sz="1200" u="none" dirty="0" err="1" smtClean="0">
                <a:solidFill>
                  <a:srgbClr val="666666"/>
                </a:solidFill>
              </a:rPr>
              <a:t>Grasselino</a:t>
            </a:r>
            <a:r>
              <a:rPr lang="en-US" sz="1200" u="none" dirty="0" smtClean="0">
                <a:solidFill>
                  <a:srgbClr val="666666"/>
                </a:solidFill>
              </a:rPr>
              <a:t>] and [Ciovati])</a:t>
            </a:r>
          </a:p>
          <a:p>
            <a:pPr marL="361950" lvl="3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9"/>
              </a:buBlip>
            </a:pPr>
            <a:r>
              <a:rPr lang="en-US" sz="1200" u="none" dirty="0" smtClean="0">
                <a:solidFill>
                  <a:srgbClr val="666666"/>
                </a:solidFill>
              </a:rPr>
              <a:t>High misorientation (i.e</a:t>
            </a:r>
            <a:r>
              <a:rPr lang="en-US" sz="1200" u="none" dirty="0">
                <a:solidFill>
                  <a:srgbClr val="666666"/>
                </a:solidFill>
              </a:rPr>
              <a:t>.</a:t>
            </a:r>
            <a:r>
              <a:rPr lang="en-US" sz="1200" u="none" dirty="0" smtClean="0">
                <a:solidFill>
                  <a:srgbClr val="666666"/>
                </a:solidFill>
              </a:rPr>
              <a:t> high density of dislocation)</a:t>
            </a:r>
            <a:endParaRPr lang="en-US" sz="1200" u="none" dirty="0">
              <a:solidFill>
                <a:srgbClr val="666666"/>
              </a:solidFill>
            </a:endParaRPr>
          </a:p>
          <a:p>
            <a:pPr marL="361950" lvl="3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9"/>
              </a:buBlip>
            </a:pPr>
            <a:r>
              <a:rPr lang="en-US" sz="1200" u="none" dirty="0" smtClean="0">
                <a:solidFill>
                  <a:srgbClr val="666666"/>
                </a:solidFill>
              </a:rPr>
              <a:t>High density of hydrides precipitates (</a:t>
            </a:r>
            <a:r>
              <a:rPr lang="en-US" sz="1200" u="none" dirty="0" err="1" smtClean="0">
                <a:solidFill>
                  <a:srgbClr val="666666"/>
                </a:solidFill>
              </a:rPr>
              <a:t>Cotrell</a:t>
            </a:r>
            <a:r>
              <a:rPr lang="en-US" sz="1200" u="none" dirty="0" smtClean="0">
                <a:solidFill>
                  <a:srgbClr val="666666"/>
                </a:solidFill>
              </a:rPr>
              <a:t> clouds)</a:t>
            </a:r>
          </a:p>
          <a:p>
            <a:pPr marL="361950" lvl="3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9"/>
              </a:buBlip>
            </a:pPr>
            <a:r>
              <a:rPr lang="en-US" sz="1200" u="none" dirty="0" smtClean="0">
                <a:solidFill>
                  <a:srgbClr val="666666"/>
                </a:solidFill>
              </a:rPr>
              <a:t>Onset of heating ~ same as cold spots, heats faster</a:t>
            </a:r>
          </a:p>
          <a:p>
            <a:pPr marL="179388" lvl="1" indent="-179388">
              <a:lnSpc>
                <a:spcPts val="2000"/>
              </a:lnSpc>
              <a:buSzPct val="90000"/>
              <a:buBlip>
                <a:blip r:embed="rId8"/>
              </a:buBlip>
            </a:pPr>
            <a:r>
              <a:rPr lang="en-US" b="1" u="none" dirty="0" smtClean="0">
                <a:latin typeface="Arial Narrow" pitchFamily="34" charset="0"/>
              </a:rPr>
              <a:t>Hydrides</a:t>
            </a:r>
            <a:endParaRPr lang="en-US" sz="1200" u="none" dirty="0">
              <a:solidFill>
                <a:srgbClr val="666666"/>
              </a:solidFill>
              <a:latin typeface="Arial"/>
            </a:endParaRPr>
          </a:p>
          <a:p>
            <a:pPr marL="361950" lvl="3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9"/>
              </a:buBlip>
            </a:pPr>
            <a:r>
              <a:rPr lang="en-US" sz="1200" u="none" dirty="0" smtClean="0">
                <a:solidFill>
                  <a:srgbClr val="666666"/>
                </a:solidFill>
              </a:rPr>
              <a:t>SC, low H</a:t>
            </a:r>
            <a:r>
              <a:rPr lang="en-US" sz="1200" u="none" baseline="-25000" dirty="0" smtClean="0">
                <a:solidFill>
                  <a:srgbClr val="666666"/>
                </a:solidFill>
              </a:rPr>
              <a:t>C1</a:t>
            </a:r>
            <a:endParaRPr lang="en-US" sz="1200" u="none" baseline="-25000" dirty="0">
              <a:solidFill>
                <a:srgbClr val="666666"/>
              </a:solidFill>
            </a:endParaRPr>
          </a:p>
          <a:p>
            <a:pPr marL="361950" lvl="3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9"/>
              </a:buBlip>
            </a:pPr>
            <a:r>
              <a:rPr lang="en-US" sz="1200" u="none" dirty="0" smtClean="0">
                <a:solidFill>
                  <a:srgbClr val="666666"/>
                </a:solidFill>
              </a:rPr>
              <a:t>Symptom or reason for early vortex penetration ?</a:t>
            </a:r>
            <a:endParaRPr lang="en-US" sz="1200" u="none" dirty="0">
              <a:solidFill>
                <a:srgbClr val="666666"/>
              </a:solidFill>
            </a:endParaRPr>
          </a:p>
          <a:p>
            <a:pPr marL="361950" lvl="3" indent="-238125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9"/>
              </a:buBlip>
            </a:pPr>
            <a:endParaRPr lang="en-US" sz="1200" u="none" dirty="0">
              <a:solidFill>
                <a:srgbClr val="666666"/>
              </a:solidFill>
            </a:endParaRPr>
          </a:p>
        </p:txBody>
      </p:sp>
      <p:cxnSp>
        <p:nvCxnSpPr>
          <p:cNvPr id="19" name="Connecteur en arc 18"/>
          <p:cNvCxnSpPr/>
          <p:nvPr/>
        </p:nvCxnSpPr>
        <p:spPr>
          <a:xfrm>
            <a:off x="4210050" y="1752600"/>
            <a:ext cx="577974" cy="314175"/>
          </a:xfrm>
          <a:prstGeom prst="curvedConnector3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orme libre 26"/>
          <p:cNvSpPr/>
          <p:nvPr/>
        </p:nvSpPr>
        <p:spPr>
          <a:xfrm>
            <a:off x="79348" y="2126974"/>
            <a:ext cx="288399" cy="737816"/>
          </a:xfrm>
          <a:custGeom>
            <a:avLst/>
            <a:gdLst>
              <a:gd name="connsiteX0" fmla="*/ 308648 w 308648"/>
              <a:gd name="connsiteY0" fmla="*/ 0 h 2286000"/>
              <a:gd name="connsiteX1" fmla="*/ 535 w 308648"/>
              <a:gd name="connsiteY1" fmla="*/ 367748 h 2286000"/>
              <a:gd name="connsiteX2" fmla="*/ 229135 w 308648"/>
              <a:gd name="connsiteY2" fmla="*/ 1321904 h 2286000"/>
              <a:gd name="connsiteX3" fmla="*/ 30352 w 308648"/>
              <a:gd name="connsiteY3" fmla="*/ 2097156 h 2286000"/>
              <a:gd name="connsiteX4" fmla="*/ 239074 w 308648"/>
              <a:gd name="connsiteY4" fmla="*/ 2286000 h 2286000"/>
              <a:gd name="connsiteX0" fmla="*/ 308648 w 308648"/>
              <a:gd name="connsiteY0" fmla="*/ 0 h 2286000"/>
              <a:gd name="connsiteX1" fmla="*/ 535 w 308648"/>
              <a:gd name="connsiteY1" fmla="*/ 367748 h 2286000"/>
              <a:gd name="connsiteX2" fmla="*/ 229135 w 308648"/>
              <a:gd name="connsiteY2" fmla="*/ 1321904 h 2286000"/>
              <a:gd name="connsiteX3" fmla="*/ 30352 w 308648"/>
              <a:gd name="connsiteY3" fmla="*/ 2097156 h 2286000"/>
              <a:gd name="connsiteX4" fmla="*/ 239074 w 308648"/>
              <a:gd name="connsiteY4" fmla="*/ 2286000 h 2286000"/>
              <a:gd name="connsiteX0" fmla="*/ 329832 w 329832"/>
              <a:gd name="connsiteY0" fmla="*/ 0 h 2286000"/>
              <a:gd name="connsiteX1" fmla="*/ 21719 w 329832"/>
              <a:gd name="connsiteY1" fmla="*/ 367748 h 2286000"/>
              <a:gd name="connsiteX2" fmla="*/ 51536 w 329832"/>
              <a:gd name="connsiteY2" fmla="*/ 2097156 h 2286000"/>
              <a:gd name="connsiteX3" fmla="*/ 260258 w 329832"/>
              <a:gd name="connsiteY3" fmla="*/ 2286000 h 2286000"/>
              <a:gd name="connsiteX0" fmla="*/ 329832 w 329832"/>
              <a:gd name="connsiteY0" fmla="*/ 0 h 2306812"/>
              <a:gd name="connsiteX1" fmla="*/ 21719 w 329832"/>
              <a:gd name="connsiteY1" fmla="*/ 367747 h 2306812"/>
              <a:gd name="connsiteX2" fmla="*/ 51536 w 329832"/>
              <a:gd name="connsiteY2" fmla="*/ 2097156 h 2306812"/>
              <a:gd name="connsiteX3" fmla="*/ 260258 w 329832"/>
              <a:gd name="connsiteY3" fmla="*/ 2286000 h 2306812"/>
              <a:gd name="connsiteX0" fmla="*/ 329832 w 329832"/>
              <a:gd name="connsiteY0" fmla="*/ 0 h 2306812"/>
              <a:gd name="connsiteX1" fmla="*/ 21719 w 329832"/>
              <a:gd name="connsiteY1" fmla="*/ 367747 h 2306812"/>
              <a:gd name="connsiteX2" fmla="*/ 51536 w 329832"/>
              <a:gd name="connsiteY2" fmla="*/ 2097156 h 2306812"/>
              <a:gd name="connsiteX3" fmla="*/ 260258 w 329832"/>
              <a:gd name="connsiteY3" fmla="*/ 2286000 h 2306812"/>
              <a:gd name="connsiteX0" fmla="*/ 329832 w 329832"/>
              <a:gd name="connsiteY0" fmla="*/ 0 h 2306812"/>
              <a:gd name="connsiteX1" fmla="*/ 21719 w 329832"/>
              <a:gd name="connsiteY1" fmla="*/ 367747 h 2306812"/>
              <a:gd name="connsiteX2" fmla="*/ 51536 w 329832"/>
              <a:gd name="connsiteY2" fmla="*/ 2097156 h 2306812"/>
              <a:gd name="connsiteX3" fmla="*/ 260258 w 329832"/>
              <a:gd name="connsiteY3" fmla="*/ 2286000 h 2306812"/>
              <a:gd name="connsiteX0" fmla="*/ 278296 w 278296"/>
              <a:gd name="connsiteY0" fmla="*/ 0 h 2306812"/>
              <a:gd name="connsiteX1" fmla="*/ 0 w 278296"/>
              <a:gd name="connsiteY1" fmla="*/ 2097156 h 2306812"/>
              <a:gd name="connsiteX2" fmla="*/ 208722 w 278296"/>
              <a:gd name="connsiteY2" fmla="*/ 2286000 h 2306812"/>
              <a:gd name="connsiteX0" fmla="*/ 278296 w 278296"/>
              <a:gd name="connsiteY0" fmla="*/ 0 h 2286000"/>
              <a:gd name="connsiteX1" fmla="*/ 0 w 278296"/>
              <a:gd name="connsiteY1" fmla="*/ 1388878 h 2286000"/>
              <a:gd name="connsiteX2" fmla="*/ 208722 w 278296"/>
              <a:gd name="connsiteY2" fmla="*/ 2286000 h 2286000"/>
              <a:gd name="connsiteX0" fmla="*/ 278296 w 278296"/>
              <a:gd name="connsiteY0" fmla="*/ 0 h 2286000"/>
              <a:gd name="connsiteX1" fmla="*/ 0 w 278296"/>
              <a:gd name="connsiteY1" fmla="*/ 1388878 h 2286000"/>
              <a:gd name="connsiteX2" fmla="*/ 208722 w 278296"/>
              <a:gd name="connsiteY2" fmla="*/ 2286000 h 2286000"/>
              <a:gd name="connsiteX0" fmla="*/ 288235 w 288235"/>
              <a:gd name="connsiteY0" fmla="*/ 0 h 2286000"/>
              <a:gd name="connsiteX1" fmla="*/ 0 w 288235"/>
              <a:gd name="connsiteY1" fmla="*/ 1265700 h 2286000"/>
              <a:gd name="connsiteX2" fmla="*/ 218661 w 288235"/>
              <a:gd name="connsiteY2" fmla="*/ 2286000 h 2286000"/>
              <a:gd name="connsiteX0" fmla="*/ 293580 w 293580"/>
              <a:gd name="connsiteY0" fmla="*/ 0 h 2286000"/>
              <a:gd name="connsiteX1" fmla="*/ 5345 w 293580"/>
              <a:gd name="connsiteY1" fmla="*/ 1265700 h 2286000"/>
              <a:gd name="connsiteX2" fmla="*/ 224006 w 293580"/>
              <a:gd name="connsiteY2" fmla="*/ 2286000 h 2286000"/>
              <a:gd name="connsiteX0" fmla="*/ 288399 w 288399"/>
              <a:gd name="connsiteY0" fmla="*/ 0 h 2286000"/>
              <a:gd name="connsiteX1" fmla="*/ 164 w 288399"/>
              <a:gd name="connsiteY1" fmla="*/ 1265700 h 2286000"/>
              <a:gd name="connsiteX2" fmla="*/ 218825 w 288399"/>
              <a:gd name="connsiteY2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399" h="2286000">
                <a:moveTo>
                  <a:pt x="288399" y="0"/>
                </a:moveTo>
                <a:cubicBezTo>
                  <a:pt x="230421" y="436907"/>
                  <a:pt x="-7117" y="733465"/>
                  <a:pt x="164" y="1265700"/>
                </a:cubicBezTo>
                <a:cubicBezTo>
                  <a:pt x="4571" y="1587841"/>
                  <a:pt x="-3977" y="2241124"/>
                  <a:pt x="218825" y="2286000"/>
                </a:cubicBezTo>
              </a:path>
            </a:pathLst>
          </a:cu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necteur en arc 29"/>
          <p:cNvCxnSpPr/>
          <p:nvPr/>
        </p:nvCxnSpPr>
        <p:spPr>
          <a:xfrm rot="16200000" flipH="1">
            <a:off x="4137103" y="2418039"/>
            <a:ext cx="1013812" cy="1008114"/>
          </a:xfrm>
          <a:prstGeom prst="curvedConnector3">
            <a:avLst>
              <a:gd name="adj1" fmla="val 55637"/>
            </a:avLst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148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619672" y="1052736"/>
            <a:ext cx="5364162" cy="471963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sz="3200" noProof="0" dirty="0" smtClean="0">
                <a:solidFill>
                  <a:srgbClr val="FF0000"/>
                </a:solidFill>
              </a:rPr>
              <a:t>Surface state and</a:t>
            </a:r>
            <a:br>
              <a:rPr lang="en-US" sz="3200" noProof="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Damage</a:t>
            </a:r>
            <a:endParaRPr lang="en-US" sz="1400" b="0" i="1" noProof="0" dirty="0" smtClean="0">
              <a:solidFill>
                <a:srgbClr val="FF0000"/>
              </a:solidFill>
            </a:endParaRPr>
          </a:p>
        </p:txBody>
      </p:sp>
      <p:sp>
        <p:nvSpPr>
          <p:cNvPr id="7171" name="Rectangle 12"/>
          <p:cNvSpPr>
            <a:spLocks noChangeArrowheads="1"/>
          </p:cNvSpPr>
          <p:nvPr/>
        </p:nvSpPr>
        <p:spPr bwMode="auto">
          <a:xfrm>
            <a:off x="1187450" y="1420813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7188" indent="357188" eaLnBrk="0" hangingPunct="0">
              <a:spcAft>
                <a:spcPct val="20000"/>
              </a:spcAft>
              <a:buClr>
                <a:schemeClr val="accent2"/>
              </a:buClr>
            </a:pPr>
            <a:r>
              <a:rPr kumimoji="1" lang="fr-FR" sz="1800" u="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5363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0"/>
            <a:ext cx="7956376" cy="980728"/>
          </a:xfrm>
        </p:spPr>
        <p:txBody>
          <a:bodyPr/>
          <a:lstStyle/>
          <a:p>
            <a:pPr algn="ctr"/>
            <a:r>
              <a:rPr lang="en-US" sz="3200" noProof="0" dirty="0" smtClean="0"/>
              <a:t>Why Surface polishing?</a:t>
            </a:r>
            <a:br>
              <a:rPr lang="en-US" sz="3200" noProof="0" dirty="0" smtClean="0"/>
            </a:br>
            <a:r>
              <a:rPr lang="en-US" sz="2400" b="0" noProof="0" dirty="0" smtClean="0"/>
              <a:t>=&gt;Damage layer</a:t>
            </a:r>
            <a:endParaRPr lang="en-US" sz="2400" b="0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4294967295"/>
          </p:nvPr>
        </p:nvSpPr>
        <p:spPr>
          <a:xfrm>
            <a:off x="971550" y="1268413"/>
            <a:ext cx="8172450" cy="4968875"/>
          </a:xfrm>
        </p:spPr>
        <p:txBody>
          <a:bodyPr/>
          <a:lstStyle/>
          <a:p>
            <a:r>
              <a:rPr lang="en-US" sz="1400" i="1" dirty="0"/>
              <a:t>After rolling sheets undergo a skin pass for planarity</a:t>
            </a:r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>
              <a:spcAft>
                <a:spcPts val="600"/>
              </a:spcAft>
            </a:pPr>
            <a:endParaRPr lang="en-US" altLang="zh-CN" dirty="0"/>
          </a:p>
          <a:p>
            <a:pPr lvl="1"/>
            <a:endParaRPr lang="en-US" altLang="zh-CN" dirty="0"/>
          </a:p>
          <a:p>
            <a:pPr lvl="1">
              <a:spcAft>
                <a:spcPts val="600"/>
              </a:spcAft>
            </a:pPr>
            <a:r>
              <a:rPr lang="en-US" altLang="zh-CN" dirty="0" smtClean="0"/>
              <a:t>Damage </a:t>
            </a:r>
            <a:r>
              <a:rPr lang="en-US" altLang="zh-CN" dirty="0"/>
              <a:t>layer = deformed grains + high density of dislocations + (foreign atoms)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Rolling </a:t>
            </a:r>
            <a:r>
              <a:rPr lang="en-US" dirty="0"/>
              <a:t>leaves a damage layer </a:t>
            </a:r>
            <a:r>
              <a:rPr lang="en-US" dirty="0" smtClean="0"/>
              <a:t>~2-300 </a:t>
            </a:r>
            <a:r>
              <a:rPr lang="en-US" dirty="0"/>
              <a:t>µm with a </a:t>
            </a:r>
            <a:r>
              <a:rPr lang="en-US" dirty="0" smtClean="0"/>
              <a:t>texture resistant </a:t>
            </a:r>
            <a:r>
              <a:rPr lang="en-US" dirty="0"/>
              <a:t>to recrystallization, i.e. same order of magnitude than the necessary etching of material.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 Further damage (dislocations !) </a:t>
            </a:r>
            <a:r>
              <a:rPr lang="en-US" dirty="0" smtClean="0"/>
              <a:t>probably brought </a:t>
            </a:r>
            <a:r>
              <a:rPr lang="en-US" dirty="0"/>
              <a:t>by deep drawing and thermal strain during welding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 Interesting trails : </a:t>
            </a:r>
          </a:p>
          <a:p>
            <a:pPr lvl="3">
              <a:lnSpc>
                <a:spcPct val="100000"/>
              </a:lnSpc>
            </a:pPr>
            <a:r>
              <a:rPr lang="en-US" sz="1400" dirty="0"/>
              <a:t> look at remaining stress after forming/welding,</a:t>
            </a:r>
          </a:p>
          <a:p>
            <a:pPr lvl="3">
              <a:lnSpc>
                <a:spcPct val="100000"/>
              </a:lnSpc>
            </a:pPr>
            <a:r>
              <a:rPr lang="en-US" sz="1400" dirty="0"/>
              <a:t> chemical mechanical polishing</a:t>
            </a:r>
          </a:p>
          <a:p>
            <a:pPr lvl="1"/>
            <a:endParaRPr lang="en-US" dirty="0"/>
          </a:p>
        </p:txBody>
      </p:sp>
      <p:pic>
        <p:nvPicPr>
          <p:cNvPr id="5" name="Picture 2711" descr="grap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64487"/>
            <a:ext cx="2205229" cy="206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12" descr="mi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5255" y="1704181"/>
            <a:ext cx="2418420" cy="19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619"/>
          <p:cNvSpPr>
            <a:spLocks noChangeArrowheads="1"/>
          </p:cNvSpPr>
          <p:nvPr/>
        </p:nvSpPr>
        <p:spPr bwMode="auto">
          <a:xfrm>
            <a:off x="6228184" y="2204865"/>
            <a:ext cx="24482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zh-CN" sz="1200" i="1" u="none" dirty="0">
                <a:solidFill>
                  <a:schemeClr val="tx1"/>
                </a:solidFill>
                <a:effectLst/>
                <a:ea typeface="SimSun" pitchFamily="2" charset="-122"/>
              </a:rPr>
              <a:t>Finite element simulation of 2% reduction of 3.5 mm sheet with 1 cm diameter rolls (Courtesy Non-Linear Engineering, L.L.C.). </a:t>
            </a:r>
            <a:r>
              <a:rPr lang="en-US" altLang="zh-CN" sz="1200" i="1" u="none" dirty="0" smtClean="0">
                <a:solidFill>
                  <a:schemeClr val="tx2"/>
                </a:solidFill>
                <a:latin typeface="+mn-lt"/>
                <a:cs typeface="+mn-cs"/>
              </a:rPr>
              <a:t>Stress </a:t>
            </a:r>
            <a:r>
              <a:rPr lang="en-US" altLang="zh-CN" sz="1200" i="1" u="none" dirty="0">
                <a:solidFill>
                  <a:schemeClr val="tx2"/>
                </a:solidFill>
                <a:latin typeface="+mn-lt"/>
                <a:cs typeface="+mn-cs"/>
              </a:rPr>
              <a:t>is concentrated in the near-surface region </a:t>
            </a:r>
            <a:r>
              <a:rPr lang="en-US" altLang="zh-CN" sz="1200" i="1" u="none" dirty="0" smtClean="0">
                <a:solidFill>
                  <a:schemeClr val="tx2"/>
                </a:solidFill>
                <a:latin typeface="+mn-lt"/>
                <a:cs typeface="+mn-cs"/>
              </a:rPr>
              <a:t>(~300 µm). </a:t>
            </a:r>
            <a:r>
              <a:rPr lang="en-US" altLang="zh-CN" sz="1200" i="1" u="none" dirty="0">
                <a:solidFill>
                  <a:schemeClr val="tx2"/>
                </a:solidFill>
                <a:latin typeface="+mn-lt"/>
                <a:cs typeface="+mn-cs"/>
              </a:rPr>
              <a:t>Localized strain exceeds the average by a factor of 5</a:t>
            </a:r>
          </a:p>
        </p:txBody>
      </p:sp>
      <p:grpSp>
        <p:nvGrpSpPr>
          <p:cNvPr id="36" name="Groupe 35"/>
          <p:cNvGrpSpPr/>
          <p:nvPr/>
        </p:nvGrpSpPr>
        <p:grpSpPr>
          <a:xfrm>
            <a:off x="5219583" y="1111721"/>
            <a:ext cx="3640180" cy="609599"/>
            <a:chOff x="4656694" y="1151307"/>
            <a:chExt cx="3640180" cy="609599"/>
          </a:xfrm>
        </p:grpSpPr>
        <p:grpSp>
          <p:nvGrpSpPr>
            <p:cNvPr id="11" name="Group 2628"/>
            <p:cNvGrpSpPr>
              <a:grpSpLocks/>
            </p:cNvGrpSpPr>
            <p:nvPr/>
          </p:nvGrpSpPr>
          <p:grpSpPr bwMode="auto">
            <a:xfrm>
              <a:off x="6178317" y="1151307"/>
              <a:ext cx="1722712" cy="288174"/>
              <a:chOff x="3459" y="6157"/>
              <a:chExt cx="1088" cy="18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22" name="AutoShape 2622"/>
              <p:cNvSpPr>
                <a:spLocks noChangeArrowheads="1"/>
              </p:cNvSpPr>
              <p:nvPr/>
            </p:nvSpPr>
            <p:spPr bwMode="auto">
              <a:xfrm>
                <a:off x="3459" y="6158"/>
                <a:ext cx="181" cy="181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u="none"/>
              </a:p>
            </p:txBody>
          </p:sp>
          <p:sp>
            <p:nvSpPr>
              <p:cNvPr id="23" name="AutoShape 2623"/>
              <p:cNvSpPr>
                <a:spLocks noChangeArrowheads="1"/>
              </p:cNvSpPr>
              <p:nvPr/>
            </p:nvSpPr>
            <p:spPr bwMode="auto">
              <a:xfrm>
                <a:off x="3640" y="6158"/>
                <a:ext cx="181" cy="181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u="none"/>
              </a:p>
            </p:txBody>
          </p:sp>
          <p:sp>
            <p:nvSpPr>
              <p:cNvPr id="24" name="AutoShape 2624"/>
              <p:cNvSpPr>
                <a:spLocks noChangeArrowheads="1"/>
              </p:cNvSpPr>
              <p:nvPr/>
            </p:nvSpPr>
            <p:spPr bwMode="auto">
              <a:xfrm>
                <a:off x="3821" y="6157"/>
                <a:ext cx="181" cy="181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u="none"/>
              </a:p>
            </p:txBody>
          </p:sp>
          <p:sp>
            <p:nvSpPr>
              <p:cNvPr id="25" name="AutoShape 2625"/>
              <p:cNvSpPr>
                <a:spLocks noChangeArrowheads="1"/>
              </p:cNvSpPr>
              <p:nvPr/>
            </p:nvSpPr>
            <p:spPr bwMode="auto">
              <a:xfrm>
                <a:off x="4003" y="6157"/>
                <a:ext cx="181" cy="181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u="none"/>
              </a:p>
            </p:txBody>
          </p:sp>
          <p:sp>
            <p:nvSpPr>
              <p:cNvPr id="26" name="AutoShape 2626"/>
              <p:cNvSpPr>
                <a:spLocks noChangeArrowheads="1"/>
              </p:cNvSpPr>
              <p:nvPr/>
            </p:nvSpPr>
            <p:spPr bwMode="auto">
              <a:xfrm>
                <a:off x="4184" y="6157"/>
                <a:ext cx="181" cy="181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u="none"/>
              </a:p>
            </p:txBody>
          </p:sp>
          <p:sp>
            <p:nvSpPr>
              <p:cNvPr id="27" name="AutoShape 2627"/>
              <p:cNvSpPr>
                <a:spLocks noChangeArrowheads="1"/>
              </p:cNvSpPr>
              <p:nvPr/>
            </p:nvSpPr>
            <p:spPr bwMode="auto">
              <a:xfrm>
                <a:off x="4366" y="6158"/>
                <a:ext cx="181" cy="181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u="none"/>
              </a:p>
            </p:txBody>
          </p:sp>
        </p:grpSp>
        <p:grpSp>
          <p:nvGrpSpPr>
            <p:cNvPr id="12" name="Group 2629"/>
            <p:cNvGrpSpPr>
              <a:grpSpLocks/>
            </p:cNvGrpSpPr>
            <p:nvPr/>
          </p:nvGrpSpPr>
          <p:grpSpPr bwMode="auto">
            <a:xfrm>
              <a:off x="6178317" y="1472732"/>
              <a:ext cx="1722712" cy="288174"/>
              <a:chOff x="3459" y="6157"/>
              <a:chExt cx="1088" cy="18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6" name="AutoShape 2630"/>
              <p:cNvSpPr>
                <a:spLocks noChangeArrowheads="1"/>
              </p:cNvSpPr>
              <p:nvPr/>
            </p:nvSpPr>
            <p:spPr bwMode="auto">
              <a:xfrm>
                <a:off x="3459" y="6158"/>
                <a:ext cx="181" cy="181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u="none"/>
              </a:p>
            </p:txBody>
          </p:sp>
          <p:sp>
            <p:nvSpPr>
              <p:cNvPr id="17" name="AutoShape 2631"/>
              <p:cNvSpPr>
                <a:spLocks noChangeArrowheads="1"/>
              </p:cNvSpPr>
              <p:nvPr/>
            </p:nvSpPr>
            <p:spPr bwMode="auto">
              <a:xfrm>
                <a:off x="3640" y="6158"/>
                <a:ext cx="181" cy="181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u="none"/>
              </a:p>
            </p:txBody>
          </p:sp>
          <p:sp>
            <p:nvSpPr>
              <p:cNvPr id="18" name="AutoShape 2632"/>
              <p:cNvSpPr>
                <a:spLocks noChangeArrowheads="1"/>
              </p:cNvSpPr>
              <p:nvPr/>
            </p:nvSpPr>
            <p:spPr bwMode="auto">
              <a:xfrm>
                <a:off x="3821" y="6157"/>
                <a:ext cx="181" cy="181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u="none"/>
              </a:p>
            </p:txBody>
          </p:sp>
          <p:sp>
            <p:nvSpPr>
              <p:cNvPr id="19" name="AutoShape 2633"/>
              <p:cNvSpPr>
                <a:spLocks noChangeArrowheads="1"/>
              </p:cNvSpPr>
              <p:nvPr/>
            </p:nvSpPr>
            <p:spPr bwMode="auto">
              <a:xfrm>
                <a:off x="4003" y="6157"/>
                <a:ext cx="181" cy="181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u="none"/>
              </a:p>
            </p:txBody>
          </p:sp>
          <p:sp>
            <p:nvSpPr>
              <p:cNvPr id="20" name="AutoShape 2634"/>
              <p:cNvSpPr>
                <a:spLocks noChangeArrowheads="1"/>
              </p:cNvSpPr>
              <p:nvPr/>
            </p:nvSpPr>
            <p:spPr bwMode="auto">
              <a:xfrm>
                <a:off x="4184" y="6157"/>
                <a:ext cx="181" cy="181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u="none"/>
              </a:p>
            </p:txBody>
          </p:sp>
          <p:sp>
            <p:nvSpPr>
              <p:cNvPr id="21" name="AutoShape 2635"/>
              <p:cNvSpPr>
                <a:spLocks noChangeArrowheads="1"/>
              </p:cNvSpPr>
              <p:nvPr/>
            </p:nvSpPr>
            <p:spPr bwMode="auto">
              <a:xfrm>
                <a:off x="4366" y="6158"/>
                <a:ext cx="181" cy="181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u="none"/>
              </a:p>
            </p:txBody>
          </p:sp>
        </p:grpSp>
        <p:sp>
          <p:nvSpPr>
            <p:cNvPr id="13" name="Freeform 2636"/>
            <p:cNvSpPr>
              <a:spLocks/>
            </p:cNvSpPr>
            <p:nvPr/>
          </p:nvSpPr>
          <p:spPr bwMode="auto">
            <a:xfrm>
              <a:off x="4656694" y="1273226"/>
              <a:ext cx="3640180" cy="286591"/>
            </a:xfrm>
            <a:custGeom>
              <a:avLst/>
              <a:gdLst>
                <a:gd name="T0" fmla="*/ 0 w 2299"/>
                <a:gd name="T1" fmla="*/ 181 h 181"/>
                <a:gd name="T2" fmla="*/ 408 w 2299"/>
                <a:gd name="T3" fmla="*/ 13 h 181"/>
                <a:gd name="T4" fmla="*/ 750 w 2299"/>
                <a:gd name="T5" fmla="*/ 103 h 181"/>
                <a:gd name="T6" fmla="*/ 1116 w 2299"/>
                <a:gd name="T7" fmla="*/ 115 h 181"/>
                <a:gd name="T8" fmla="*/ 1518 w 2299"/>
                <a:gd name="T9" fmla="*/ 115 h 181"/>
                <a:gd name="T10" fmla="*/ 2299 w 2299"/>
                <a:gd name="T11" fmla="*/ 10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9" h="181">
                  <a:moveTo>
                    <a:pt x="0" y="181"/>
                  </a:moveTo>
                  <a:cubicBezTo>
                    <a:pt x="67" y="153"/>
                    <a:pt x="283" y="26"/>
                    <a:pt x="408" y="13"/>
                  </a:cubicBezTo>
                  <a:cubicBezTo>
                    <a:pt x="533" y="0"/>
                    <a:pt x="632" y="86"/>
                    <a:pt x="750" y="103"/>
                  </a:cubicBezTo>
                  <a:cubicBezTo>
                    <a:pt x="868" y="120"/>
                    <a:pt x="988" y="113"/>
                    <a:pt x="1116" y="115"/>
                  </a:cubicBezTo>
                  <a:cubicBezTo>
                    <a:pt x="1244" y="117"/>
                    <a:pt x="1321" y="117"/>
                    <a:pt x="1518" y="115"/>
                  </a:cubicBezTo>
                  <a:cubicBezTo>
                    <a:pt x="1715" y="113"/>
                    <a:pt x="2136" y="106"/>
                    <a:pt x="2299" y="104"/>
                  </a:cubicBezTo>
                </a:path>
              </a:pathLst>
            </a:custGeom>
            <a:noFill/>
            <a:ln w="5715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u="none"/>
            </a:p>
          </p:txBody>
        </p:sp>
      </p:grpSp>
      <p:sp>
        <p:nvSpPr>
          <p:cNvPr id="14" name="Oval 2736"/>
          <p:cNvSpPr>
            <a:spLocks noChangeArrowheads="1"/>
          </p:cNvSpPr>
          <p:nvPr/>
        </p:nvSpPr>
        <p:spPr bwMode="auto">
          <a:xfrm>
            <a:off x="2547708" y="1955941"/>
            <a:ext cx="541306" cy="465504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u="none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6119" y="2437087"/>
            <a:ext cx="1060392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100" i="1" u="none" dirty="0" smtClean="0">
                <a:solidFill>
                  <a:srgbClr val="0070C0"/>
                </a:solidFill>
              </a:rPr>
              <a:t>[R. Crook et al, Black Laboratory]</a:t>
            </a:r>
            <a:endParaRPr lang="en-US" sz="1100" i="1" u="none" dirty="0">
              <a:solidFill>
                <a:srgbClr val="0070C0"/>
              </a:solidFill>
            </a:endParaRPr>
          </a:p>
        </p:txBody>
      </p:sp>
      <p:sp>
        <p:nvSpPr>
          <p:cNvPr id="28" name="Espace réservé de la date 16"/>
          <p:cNvSpPr>
            <a:spLocks noGrp="1"/>
          </p:cNvSpPr>
          <p:nvPr>
            <p:ph type="dt" sz="half" idx="10"/>
          </p:nvPr>
        </p:nvSpPr>
        <p:spPr>
          <a:xfrm>
            <a:off x="576263" y="6305550"/>
            <a:ext cx="14509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29" name="Espace réservé du pied de page 20"/>
          <p:cNvSpPr>
            <a:spLocks noGrp="1"/>
          </p:cNvSpPr>
          <p:nvPr>
            <p:ph type="ftr" sz="quarter" idx="11"/>
          </p:nvPr>
        </p:nvSpPr>
        <p:spPr>
          <a:xfrm>
            <a:off x="2051050" y="6305550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31" name="Espace réservé du numéro de diapositive 21"/>
          <p:cNvSpPr>
            <a:spLocks noGrp="1"/>
          </p:cNvSpPr>
          <p:nvPr>
            <p:ph type="sldNum" sz="quarter" idx="12"/>
          </p:nvPr>
        </p:nvSpPr>
        <p:spPr>
          <a:xfrm>
            <a:off x="8024813" y="6303963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u="none" dirty="0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22</a:t>
            </a:fld>
            <a:endParaRPr lang="fr-FR" u="none" dirty="0"/>
          </a:p>
        </p:txBody>
      </p:sp>
    </p:spTree>
    <p:extLst>
      <p:ext uri="{BB962C8B-B14F-4D97-AF65-F5344CB8AC3E}">
        <p14:creationId xmlns:p14="http://schemas.microsoft.com/office/powerpoint/2010/main" xmlns="" val="315107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Crystalline defects</a:t>
            </a:r>
            <a:endParaRPr lang="en-US" dirty="0"/>
          </a:p>
        </p:txBody>
      </p:sp>
      <p:pic>
        <p:nvPicPr>
          <p:cNvPr id="39942" name="Picture 6" descr="Fichier:Joint de faible desorientation.sv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3"/>
          <a:stretch/>
        </p:blipFill>
        <p:spPr bwMode="auto">
          <a:xfrm rot="5400000">
            <a:off x="6947132" y="1525476"/>
            <a:ext cx="2552728" cy="111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http://upload.wikimedia.org/wikipedia/commons/thumb/5/53/Joint_de_grain_reseau_coincidence.svg/220px-Joint_de_grain_reseau_coincidence.svg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7512" y="1823310"/>
            <a:ext cx="1862285" cy="123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673" y="1926982"/>
            <a:ext cx="1271225" cy="102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066570" y="119573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none" dirty="0" smtClean="0">
                <a:solidFill>
                  <a:srgbClr val="FF0000"/>
                </a:solidFill>
              </a:rPr>
              <a:t>1D:</a:t>
            </a:r>
            <a:endParaRPr lang="en-US" sz="1800" b="1" u="none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237738" y="955675"/>
            <a:ext cx="119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none" dirty="0" smtClean="0">
                <a:solidFill>
                  <a:srgbClr val="FF0000"/>
                </a:solidFill>
              </a:rPr>
              <a:t>2D :</a:t>
            </a:r>
            <a:endParaRPr lang="en-US" sz="1800" b="1" u="none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3167" y="119573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none" dirty="0" smtClean="0">
                <a:solidFill>
                  <a:srgbClr val="FF0000"/>
                </a:solidFill>
              </a:rPr>
              <a:t>Punctual:</a:t>
            </a:r>
            <a:endParaRPr lang="en-US" sz="1800" b="1" u="none" dirty="0">
              <a:solidFill>
                <a:srgbClr val="FF0000"/>
              </a:solidFill>
            </a:endParaRPr>
          </a:p>
        </p:txBody>
      </p:sp>
      <p:pic>
        <p:nvPicPr>
          <p:cNvPr id="39947" name="Picture 11" descr="Fichier:Solution solide substitution insertion 2d.sv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515673" y="3417732"/>
            <a:ext cx="1271225" cy="110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Fichier:Solution solide substitution insertion 2d.sv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/>
        </p:blipFill>
        <p:spPr bwMode="auto">
          <a:xfrm>
            <a:off x="515673" y="4985107"/>
            <a:ext cx="1271225" cy="110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42809"/>
            <a:ext cx="2453999" cy="20409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88045" y="1565071"/>
            <a:ext cx="7264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u="none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Vacancy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59429" y="3055821"/>
            <a:ext cx="13837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u="none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Substitutional atom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82059" y="4623198"/>
            <a:ext cx="11384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u="none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Interstitial atom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733947" y="1565071"/>
            <a:ext cx="12218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u="none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Edge dislocation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702688" y="3615693"/>
            <a:ext cx="12843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u="none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Screw dislocation</a:t>
            </a:r>
            <a:endParaRPr lang="en-US" dirty="0"/>
          </a:p>
        </p:txBody>
      </p:sp>
      <p:pic>
        <p:nvPicPr>
          <p:cNvPr id="39955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147084"/>
            <a:ext cx="1926439" cy="115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6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5991" y="3885478"/>
            <a:ext cx="1962124" cy="1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4511379" y="3473477"/>
            <a:ext cx="98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none" dirty="0" smtClean="0">
                <a:solidFill>
                  <a:srgbClr val="FF0000"/>
                </a:solidFill>
              </a:rPr>
              <a:t>3D :</a:t>
            </a:r>
            <a:endParaRPr lang="en-US" sz="1800" b="1" u="none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5947" y="1380405"/>
            <a:ext cx="14285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u="none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Surfaces, interfaces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7956550" y="5412174"/>
            <a:ext cx="8130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u="none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Inclusions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860032" y="5857700"/>
            <a:ext cx="5389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u="none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Voids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587216" y="3916081"/>
            <a:ext cx="694005" cy="44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u="none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Surface faceting</a:t>
            </a:r>
            <a:endParaRPr lang="en-US" dirty="0"/>
          </a:p>
        </p:txBody>
      </p:sp>
      <p:pic>
        <p:nvPicPr>
          <p:cNvPr id="39958" name="Picture 2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2053" y="1872800"/>
            <a:ext cx="1485597" cy="161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1520" y="1052736"/>
            <a:ext cx="1799530" cy="5252814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445086" y="989286"/>
            <a:ext cx="1799530" cy="5252814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53" name="Picture 17" descr="http://t2.gstatic.com/images?q=tbn:ANd9GcQvIdwcgVQbG2RtQiCMVgjLAaO-APJ2yiXDTkyc5oGi22GrMy1jd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9662" y="3701702"/>
            <a:ext cx="1352569" cy="128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4511380" y="3473476"/>
            <a:ext cx="4525116" cy="2832073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655802" y="764704"/>
            <a:ext cx="4442029" cy="265302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386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1108741" y="-21265"/>
            <a:ext cx="7777162" cy="91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ABBD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Arial" pitchFamily="34" charset="0"/>
              </a:defRPr>
            </a:lvl9pPr>
          </a:lstStyle>
          <a:p>
            <a:endParaRPr lang="en-US" sz="3200" u="none" cap="all" dirty="0">
              <a:solidFill>
                <a:schemeClr val="bg1"/>
              </a:solidFill>
            </a:endParaRPr>
          </a:p>
        </p:txBody>
      </p:sp>
      <p:sp>
        <p:nvSpPr>
          <p:cNvPr id="3" name="Rectangle 2422"/>
          <p:cNvSpPr>
            <a:spLocks noChangeArrowheads="1"/>
          </p:cNvSpPr>
          <p:nvPr/>
        </p:nvSpPr>
        <p:spPr bwMode="auto">
          <a:xfrm>
            <a:off x="494558" y="1124744"/>
            <a:ext cx="2235115" cy="213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60363" lvl="1" indent="-360363">
              <a:lnSpc>
                <a:spcPts val="2000"/>
              </a:lnSpc>
              <a:buSzPct val="90000"/>
              <a:buBlip>
                <a:blip r:embed="rId2"/>
              </a:buBlip>
            </a:pPr>
            <a:r>
              <a:rPr lang="en-US" sz="1600" u="none" dirty="0" smtClean="0">
                <a:solidFill>
                  <a:srgbClr val="000000"/>
                </a:solidFill>
                <a:latin typeface="Arial" charset="0"/>
                <a:cs typeface="+mn-cs"/>
                <a:sym typeface="Symbol" pitchFamily="18" charset="2"/>
              </a:rPr>
              <a:t>Typical etching figures (</a:t>
            </a:r>
            <a:r>
              <a:rPr lang="en-US" sz="1200" u="none" dirty="0" smtClean="0">
                <a:solidFill>
                  <a:srgbClr val="000000"/>
                </a:solidFill>
                <a:latin typeface="Arial" charset="0"/>
                <a:cs typeface="+mn-cs"/>
                <a:sym typeface="Symbol" pitchFamily="18" charset="2"/>
              </a:rPr>
              <a:t>dislocations emerging at the surface)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endParaRPr lang="en-US" sz="1200" u="none" dirty="0">
              <a:solidFill>
                <a:srgbClr val="000000"/>
              </a:solidFill>
              <a:latin typeface="Arial" charset="0"/>
              <a:cs typeface="+mn-cs"/>
              <a:sym typeface="Symbol" pitchFamily="18" charset="2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800" u="none" dirty="0">
              <a:solidFill>
                <a:srgbClr val="000000"/>
              </a:solidFill>
              <a:latin typeface="Arial" charset="0"/>
              <a:cs typeface="+mn-cs"/>
              <a:sym typeface="Symbol" pitchFamily="18" charset="2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100" i="1" u="none" dirty="0" smtClean="0">
                <a:solidFill>
                  <a:srgbClr val="000000"/>
                </a:solidFill>
                <a:latin typeface="Arial" charset="0"/>
                <a:cs typeface="+mn-cs"/>
                <a:sym typeface="Symbol" pitchFamily="18" charset="2"/>
              </a:rPr>
              <a:t>As received  Nb Sheet,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100" i="1" u="none" dirty="0" smtClean="0">
                <a:solidFill>
                  <a:srgbClr val="000000"/>
                </a:solidFill>
                <a:latin typeface="Arial" charset="0"/>
                <a:cs typeface="+mn-cs"/>
                <a:sym typeface="Symbol" pitchFamily="18" charset="2"/>
              </a:rPr>
              <a:t>optical </a:t>
            </a:r>
            <a:r>
              <a:rPr lang="en-US" sz="1100" i="1" u="none" dirty="0">
                <a:solidFill>
                  <a:srgbClr val="000000"/>
                </a:solidFill>
                <a:latin typeface="Arial" charset="0"/>
                <a:cs typeface="+mn-cs"/>
                <a:sym typeface="Symbol" pitchFamily="18" charset="2"/>
              </a:rPr>
              <a:t>microscope, </a:t>
            </a:r>
            <a:r>
              <a:rPr lang="en-US" sz="1100" i="1" u="none" dirty="0" smtClean="0">
                <a:solidFill>
                  <a:srgbClr val="000000"/>
                </a:solidFill>
                <a:latin typeface="Arial" charset="0"/>
                <a:cs typeface="+mn-cs"/>
                <a:sym typeface="Symbol" pitchFamily="18" charset="2"/>
              </a:rPr>
              <a:t>w. surface etching </a:t>
            </a:r>
            <a:r>
              <a:rPr lang="en-US" sz="1100" b="1" i="1" u="none" dirty="0" smtClean="0">
                <a:solidFill>
                  <a:srgbClr val="000000"/>
                </a:solidFill>
                <a:latin typeface="Arial" charset="0"/>
                <a:cs typeface="+mn-cs"/>
                <a:sym typeface="Symbol"/>
              </a:rPr>
              <a:t></a:t>
            </a:r>
            <a:endParaRPr lang="en-US" sz="1100" b="1" i="1" u="none" dirty="0">
              <a:solidFill>
                <a:srgbClr val="000000"/>
              </a:solidFill>
              <a:latin typeface="Arial" charset="0"/>
              <a:cs typeface="+mn-cs"/>
              <a:sym typeface="Symbol" pitchFamily="18" charset="2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endParaRPr lang="en-US" sz="1200" u="none" dirty="0">
              <a:solidFill>
                <a:srgbClr val="000000"/>
              </a:solidFill>
              <a:latin typeface="Arial" charset="0"/>
              <a:cs typeface="+mn-cs"/>
              <a:sym typeface="Symbol" pitchFamily="18" charset="2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endParaRPr lang="en-US" sz="1200" u="none" dirty="0">
              <a:solidFill>
                <a:srgbClr val="000000"/>
              </a:solidFill>
              <a:latin typeface="Arial" charset="0"/>
              <a:cs typeface="+mn-cs"/>
              <a:sym typeface="Symbol" pitchFamily="18" charset="2"/>
            </a:endParaRPr>
          </a:p>
        </p:txBody>
      </p:sp>
      <p:sp>
        <p:nvSpPr>
          <p:cNvPr id="4" name="Rectangle 2476"/>
          <p:cNvSpPr>
            <a:spLocks noChangeArrowheads="1"/>
          </p:cNvSpPr>
          <p:nvPr/>
        </p:nvSpPr>
        <p:spPr bwMode="auto">
          <a:xfrm>
            <a:off x="156398" y="3073412"/>
            <a:ext cx="1469616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100" i="1" u="none" dirty="0">
                <a:solidFill>
                  <a:srgbClr val="000000"/>
                </a:solidFill>
                <a:latin typeface="Arial" charset="0"/>
                <a:cs typeface="+mn-cs"/>
                <a:sym typeface="Symbol" pitchFamily="18" charset="2"/>
              </a:rPr>
              <a:t> SEM, cross section, transverse to rolling direction </a:t>
            </a:r>
            <a:r>
              <a:rPr lang="en-US" sz="1100" i="1" u="none" dirty="0">
                <a:solidFill>
                  <a:srgbClr val="000000"/>
                </a:solidFill>
                <a:latin typeface="Arial" charset="0"/>
                <a:cs typeface="+mn-cs"/>
                <a:sym typeface="Symbol"/>
              </a:rPr>
              <a:t></a:t>
            </a:r>
            <a:endParaRPr lang="en-US" sz="1100" i="1" u="none" dirty="0">
              <a:solidFill>
                <a:srgbClr val="000000"/>
              </a:solidFill>
              <a:latin typeface="Arial" charset="0"/>
              <a:cs typeface="+mn-cs"/>
              <a:sym typeface="Symbol" pitchFamily="18" charset="2"/>
            </a:endParaRPr>
          </a:p>
        </p:txBody>
      </p:sp>
      <p:pic>
        <p:nvPicPr>
          <p:cNvPr id="5" name="Image 7" descr="3_500_5min_mili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9673" y="1124744"/>
            <a:ext cx="288607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707" descr="1_x500_10 min_milie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5298" y="1134269"/>
            <a:ext cx="28575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734"/>
          <p:cNvSpPr>
            <a:spLocks noChangeArrowheads="1"/>
          </p:cNvSpPr>
          <p:nvPr/>
        </p:nvSpPr>
        <p:spPr bwMode="auto">
          <a:xfrm>
            <a:off x="4788024" y="3408962"/>
            <a:ext cx="4104221" cy="133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60363" lvl="1" indent="-360363">
              <a:lnSpc>
                <a:spcPts val="2000"/>
              </a:lnSpc>
              <a:buSzPct val="90000"/>
              <a:buBlip>
                <a:blip r:embed="rId2"/>
              </a:buBlip>
            </a:pPr>
            <a:r>
              <a:rPr lang="en-US" sz="1600" u="none" dirty="0">
                <a:solidFill>
                  <a:srgbClr val="666666"/>
                </a:solidFill>
                <a:sym typeface="Symbol" pitchFamily="18" charset="2"/>
              </a:rPr>
              <a:t>Existence of etching figures provide a coarse but very quick estimation of the presence of remaining stress inside the material</a:t>
            </a:r>
          </a:p>
          <a:p>
            <a:pPr>
              <a:spcBef>
                <a:spcPct val="20000"/>
              </a:spcBef>
            </a:pPr>
            <a:endParaRPr lang="en-US" sz="1200" u="none" dirty="0">
              <a:solidFill>
                <a:srgbClr val="000000"/>
              </a:solidFill>
              <a:latin typeface="Arial" charset="0"/>
              <a:cs typeface="+mn-cs"/>
              <a:sym typeface="Symbol" pitchFamily="18" charset="2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37917" y="3741496"/>
            <a:ext cx="4839543" cy="2543789"/>
            <a:chOff x="2557023" y="3005931"/>
            <a:chExt cx="4839543" cy="2543789"/>
          </a:xfrm>
        </p:grpSpPr>
        <p:grpSp>
          <p:nvGrpSpPr>
            <p:cNvPr id="9" name="Group 2713"/>
            <p:cNvGrpSpPr>
              <a:grpSpLocks/>
            </p:cNvGrpSpPr>
            <p:nvPr/>
          </p:nvGrpSpPr>
          <p:grpSpPr bwMode="auto">
            <a:xfrm>
              <a:off x="2557023" y="3005931"/>
              <a:ext cx="4839543" cy="2543789"/>
              <a:chOff x="-382" y="1008"/>
              <a:chExt cx="6354" cy="3143"/>
            </a:xfrm>
          </p:grpSpPr>
          <p:grpSp>
            <p:nvGrpSpPr>
              <p:cNvPr id="11" name="Group 2714"/>
              <p:cNvGrpSpPr>
                <a:grpSpLocks/>
              </p:cNvGrpSpPr>
              <p:nvPr/>
            </p:nvGrpSpPr>
            <p:grpSpPr bwMode="auto">
              <a:xfrm>
                <a:off x="-382" y="1008"/>
                <a:ext cx="6354" cy="3143"/>
                <a:chOff x="-382" y="1008"/>
                <a:chExt cx="6354" cy="3143"/>
              </a:xfrm>
            </p:grpSpPr>
            <p:sp>
              <p:nvSpPr>
                <p:cNvPr id="15" name="Line 2715"/>
                <p:cNvSpPr>
                  <a:spLocks noChangeShapeType="1"/>
                </p:cNvSpPr>
                <p:nvPr/>
              </p:nvSpPr>
              <p:spPr bwMode="auto">
                <a:xfrm>
                  <a:off x="0" y="1828"/>
                  <a:ext cx="318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endParaRPr lang="en-US" u="none">
                    <a:solidFill>
                      <a:srgbClr val="000000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6" name="Line 2716"/>
                <p:cNvSpPr>
                  <a:spLocks noChangeShapeType="1"/>
                </p:cNvSpPr>
                <p:nvPr/>
              </p:nvSpPr>
              <p:spPr bwMode="auto">
                <a:xfrm>
                  <a:off x="0" y="2347"/>
                  <a:ext cx="318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endParaRPr lang="en-US" u="none">
                    <a:solidFill>
                      <a:srgbClr val="000000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7" name="Line 2717"/>
                <p:cNvSpPr>
                  <a:spLocks noChangeShapeType="1"/>
                </p:cNvSpPr>
                <p:nvPr/>
              </p:nvSpPr>
              <p:spPr bwMode="auto">
                <a:xfrm>
                  <a:off x="0" y="2876"/>
                  <a:ext cx="318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endParaRPr lang="en-US" u="none">
                    <a:solidFill>
                      <a:srgbClr val="000000"/>
                    </a:solidFill>
                    <a:latin typeface="Arial" charset="0"/>
                    <a:cs typeface="+mn-cs"/>
                  </a:endParaRPr>
                </a:p>
              </p:txBody>
            </p:sp>
            <p:grpSp>
              <p:nvGrpSpPr>
                <p:cNvPr id="18" name="Group 2718"/>
                <p:cNvGrpSpPr>
                  <a:grpSpLocks/>
                </p:cNvGrpSpPr>
                <p:nvPr/>
              </p:nvGrpSpPr>
              <p:grpSpPr bwMode="auto">
                <a:xfrm>
                  <a:off x="-382" y="1008"/>
                  <a:ext cx="6354" cy="3143"/>
                  <a:chOff x="-688" y="912"/>
                  <a:chExt cx="6354" cy="3143"/>
                </a:xfrm>
              </p:grpSpPr>
              <p:pic>
                <p:nvPicPr>
                  <p:cNvPr id="19" name="Picture 2719" descr="1a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9">
                            <a14:imgEffect>
                              <a14:brightnessContrast bright="7000" contrast="1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" y="912"/>
                    <a:ext cx="3944" cy="2877"/>
                  </a:xfrm>
                  <a:prstGeom prst="rect">
                    <a:avLst/>
                  </a:prstGeom>
                  <a:noFill/>
                  <a:ln w="28575"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0" name="Text Box 27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40" y="920"/>
                    <a:ext cx="1156" cy="3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u="none">
                        <a:solidFill>
                          <a:srgbClr val="000000"/>
                        </a:solidFill>
                        <a:latin typeface="Arial" charset="0"/>
                        <a:cs typeface="+mn-cs"/>
                      </a:rPr>
                      <a:t>Silver epoxy</a:t>
                    </a:r>
                  </a:p>
                </p:txBody>
              </p:sp>
              <p:sp>
                <p:nvSpPr>
                  <p:cNvPr id="21" name="Text Box 27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19" y="1304"/>
                    <a:ext cx="1547" cy="49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u="none" dirty="0">
                        <a:solidFill>
                          <a:srgbClr val="000000"/>
                        </a:solidFill>
                        <a:latin typeface="Arial" charset="0"/>
                        <a:cs typeface="+mn-cs"/>
                      </a:rPr>
                      <a:t>Distorted grains</a:t>
                    </a:r>
                  </a:p>
                  <a:p>
                    <a:pPr algn="ctr"/>
                    <a:r>
                      <a:rPr lang="en-US" sz="1000" u="none" dirty="0">
                        <a:solidFill>
                          <a:srgbClr val="000000"/>
                        </a:solidFill>
                        <a:latin typeface="Arial" charset="0"/>
                        <a:cs typeface="+mn-cs"/>
                      </a:rPr>
                      <a:t>(mottled contrast)</a:t>
                    </a:r>
                  </a:p>
                </p:txBody>
              </p:sp>
              <p:sp>
                <p:nvSpPr>
                  <p:cNvPr id="22" name="Text Box 27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52" y="1879"/>
                    <a:ext cx="931" cy="3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u="none" dirty="0">
                        <a:solidFill>
                          <a:srgbClr val="000000"/>
                        </a:solidFill>
                        <a:latin typeface="Arial" charset="0"/>
                        <a:cs typeface="+mn-cs"/>
                      </a:rPr>
                      <a:t>Etch pits </a:t>
                    </a:r>
                  </a:p>
                </p:txBody>
              </p:sp>
              <p:sp>
                <p:nvSpPr>
                  <p:cNvPr id="23" name="Line 27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984" y="912"/>
                    <a:ext cx="336" cy="96"/>
                  </a:xfrm>
                  <a:prstGeom prst="line">
                    <a:avLst/>
                  </a:prstGeom>
                  <a:noFill/>
                  <a:ln w="28575">
                    <a:noFill/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u="none">
                      <a:solidFill>
                        <a:srgbClr val="000000"/>
                      </a:solidFill>
                      <a:latin typeface="Arial" charset="0"/>
                      <a:cs typeface="+mn-cs"/>
                    </a:endParaRPr>
                  </a:p>
                </p:txBody>
              </p:sp>
              <p:sp>
                <p:nvSpPr>
                  <p:cNvPr id="24" name="Line 272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984" y="1248"/>
                    <a:ext cx="336" cy="48"/>
                  </a:xfrm>
                  <a:prstGeom prst="line">
                    <a:avLst/>
                  </a:prstGeom>
                  <a:noFill/>
                  <a:ln w="28575">
                    <a:noFill/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u="none">
                      <a:solidFill>
                        <a:srgbClr val="000000"/>
                      </a:solidFill>
                      <a:latin typeface="Arial" charset="0"/>
                      <a:cs typeface="+mn-cs"/>
                    </a:endParaRPr>
                  </a:p>
                </p:txBody>
              </p:sp>
              <p:sp>
                <p:nvSpPr>
                  <p:cNvPr id="25" name="Line 27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984" y="1872"/>
                    <a:ext cx="336" cy="48"/>
                  </a:xfrm>
                  <a:prstGeom prst="line">
                    <a:avLst/>
                  </a:prstGeom>
                  <a:noFill/>
                  <a:ln w="28575">
                    <a:noFill/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u="none">
                      <a:solidFill>
                        <a:srgbClr val="000000"/>
                      </a:solidFill>
                      <a:latin typeface="Arial" charset="0"/>
                      <a:cs typeface="+mn-cs"/>
                    </a:endParaRPr>
                  </a:p>
                </p:txBody>
              </p:sp>
              <p:sp>
                <p:nvSpPr>
                  <p:cNvPr id="26" name="Text Box 27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07" y="3775"/>
                    <a:ext cx="1686" cy="2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800" u="none" dirty="0">
                        <a:solidFill>
                          <a:srgbClr val="000000"/>
                        </a:solidFill>
                        <a:latin typeface="Arial" charset="0"/>
                        <a:cs typeface="+mn-cs"/>
                      </a:rPr>
                      <a:t>Cross-section, ST plane</a:t>
                    </a:r>
                  </a:p>
                </p:txBody>
              </p:sp>
              <p:sp>
                <p:nvSpPr>
                  <p:cNvPr id="27" name="Text Box 27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91" y="3789"/>
                    <a:ext cx="325" cy="2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800" u="none" dirty="0">
                        <a:solidFill>
                          <a:srgbClr val="000000"/>
                        </a:solidFill>
                        <a:latin typeface="Arial" charset="0"/>
                        <a:cs typeface="+mn-cs"/>
                      </a:rPr>
                      <a:t>T</a:t>
                    </a:r>
                  </a:p>
                </p:txBody>
              </p:sp>
              <p:sp>
                <p:nvSpPr>
                  <p:cNvPr id="28" name="Text Box 27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84" y="3506"/>
                    <a:ext cx="333" cy="2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800" u="none" dirty="0">
                        <a:solidFill>
                          <a:srgbClr val="000000"/>
                        </a:solidFill>
                        <a:latin typeface="Arial" charset="0"/>
                        <a:cs typeface="+mn-cs"/>
                      </a:rPr>
                      <a:t>S</a:t>
                    </a:r>
                  </a:p>
                </p:txBody>
              </p:sp>
              <p:sp>
                <p:nvSpPr>
                  <p:cNvPr id="29" name="Line 27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28" y="3216"/>
                    <a:ext cx="0" cy="240"/>
                  </a:xfrm>
                  <a:prstGeom prst="line">
                    <a:avLst/>
                  </a:prstGeom>
                  <a:noFill/>
                  <a:ln w="28575">
                    <a:noFill/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u="none">
                      <a:solidFill>
                        <a:srgbClr val="000000"/>
                      </a:solidFill>
                      <a:latin typeface="Arial" charset="0"/>
                      <a:cs typeface="+mn-cs"/>
                    </a:endParaRPr>
                  </a:p>
                </p:txBody>
              </p:sp>
              <p:sp>
                <p:nvSpPr>
                  <p:cNvPr id="30" name="Line 27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00" y="3984"/>
                    <a:ext cx="192" cy="0"/>
                  </a:xfrm>
                  <a:prstGeom prst="line">
                    <a:avLst/>
                  </a:prstGeom>
                  <a:noFill/>
                  <a:ln w="28575">
                    <a:noFill/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algn="ctr"/>
                    <a:endParaRPr lang="en-US" u="none">
                      <a:solidFill>
                        <a:srgbClr val="000000"/>
                      </a:solidFill>
                      <a:latin typeface="Arial" charset="0"/>
                      <a:cs typeface="+mn-cs"/>
                    </a:endParaRPr>
                  </a:p>
                </p:txBody>
              </p:sp>
              <p:sp>
                <p:nvSpPr>
                  <p:cNvPr id="38" name="Text Box 27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688" y="1000"/>
                    <a:ext cx="700" cy="49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000" u="none" dirty="0" smtClean="0">
                        <a:solidFill>
                          <a:srgbClr val="000000"/>
                        </a:solidFill>
                        <a:latin typeface="Arial" charset="0"/>
                        <a:cs typeface="+mn-cs"/>
                      </a:rPr>
                      <a:t>Depth (µm)</a:t>
                    </a:r>
                    <a:endParaRPr lang="en-US" sz="1000" u="none" dirty="0">
                      <a:solidFill>
                        <a:srgbClr val="000000"/>
                      </a:solidFill>
                      <a:latin typeface="Arial" charset="0"/>
                      <a:cs typeface="+mn-cs"/>
                    </a:endParaRPr>
                  </a:p>
                </p:txBody>
              </p:sp>
            </p:grpSp>
          </p:grpSp>
          <p:sp>
            <p:nvSpPr>
              <p:cNvPr id="12" name="Text Box 2731"/>
              <p:cNvSpPr txBox="1">
                <a:spLocks noChangeArrowheads="1"/>
              </p:cNvSpPr>
              <p:nvPr/>
            </p:nvSpPr>
            <p:spPr bwMode="auto">
              <a:xfrm>
                <a:off x="-280" y="1673"/>
                <a:ext cx="609" cy="2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" u="none">
                    <a:solidFill>
                      <a:srgbClr val="000000"/>
                    </a:solidFill>
                    <a:latin typeface="Arial" charset="0"/>
                    <a:cs typeface="+mn-cs"/>
                  </a:rPr>
                  <a:t>100</a:t>
                </a:r>
              </a:p>
            </p:txBody>
          </p:sp>
          <p:sp>
            <p:nvSpPr>
              <p:cNvPr id="13" name="Text Box 2732"/>
              <p:cNvSpPr txBox="1">
                <a:spLocks noChangeArrowheads="1"/>
              </p:cNvSpPr>
              <p:nvPr/>
            </p:nvSpPr>
            <p:spPr bwMode="auto">
              <a:xfrm>
                <a:off x="-280" y="2193"/>
                <a:ext cx="609" cy="2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" u="none" dirty="0">
                    <a:solidFill>
                      <a:srgbClr val="000000"/>
                    </a:solidFill>
                    <a:latin typeface="Arial" charset="0"/>
                    <a:cs typeface="+mn-cs"/>
                  </a:rPr>
                  <a:t>200</a:t>
                </a:r>
              </a:p>
            </p:txBody>
          </p:sp>
          <p:sp>
            <p:nvSpPr>
              <p:cNvPr id="14" name="Text Box 2733"/>
              <p:cNvSpPr txBox="1">
                <a:spLocks noChangeArrowheads="1"/>
              </p:cNvSpPr>
              <p:nvPr/>
            </p:nvSpPr>
            <p:spPr bwMode="auto">
              <a:xfrm>
                <a:off x="-280" y="2726"/>
                <a:ext cx="609" cy="2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" u="none" dirty="0">
                    <a:solidFill>
                      <a:srgbClr val="000000"/>
                    </a:solidFill>
                    <a:latin typeface="Arial" charset="0"/>
                    <a:cs typeface="+mn-cs"/>
                  </a:rPr>
                  <a:t>300</a:t>
                </a:r>
              </a:p>
            </p:txBody>
          </p:sp>
        </p:grpSp>
        <p:sp>
          <p:nvSpPr>
            <p:cNvPr id="10" name="Oval 2737"/>
            <p:cNvSpPr>
              <a:spLocks noChangeArrowheads="1"/>
            </p:cNvSpPr>
            <p:nvPr/>
          </p:nvSpPr>
          <p:spPr bwMode="auto">
            <a:xfrm>
              <a:off x="4791075" y="3077369"/>
              <a:ext cx="1008063" cy="936625"/>
            </a:xfrm>
            <a:prstGeom prst="ellipse">
              <a:avLst/>
            </a:prstGeom>
            <a:noFill/>
            <a:ln w="28575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pic>
        <p:nvPicPr>
          <p:cNvPr id="31" name="Image 11" descr="C:\Users\CEA\Documents\deuxieme serie\ech 5 mc\5x500 25min milieu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0510" y="4370446"/>
            <a:ext cx="252412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2422"/>
          <p:cNvSpPr>
            <a:spLocks noChangeArrowheads="1"/>
          </p:cNvSpPr>
          <p:nvPr/>
        </p:nvSpPr>
        <p:spPr bwMode="auto">
          <a:xfrm>
            <a:off x="4486381" y="5274788"/>
            <a:ext cx="1511300" cy="83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700" i="1" u="none" dirty="0">
              <a:solidFill>
                <a:srgbClr val="000000"/>
              </a:solidFill>
              <a:latin typeface="Arial" charset="0"/>
              <a:cs typeface="+mn-cs"/>
              <a:sym typeface="Symbol" pitchFamily="18" charset="2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100" i="1" u="none" dirty="0" smtClean="0">
                <a:solidFill>
                  <a:srgbClr val="000000"/>
                </a:solidFill>
                <a:latin typeface="Arial" charset="0"/>
                <a:cs typeface="+mn-cs"/>
                <a:sym typeface="Symbol" pitchFamily="18" charset="2"/>
              </a:rPr>
              <a:t>optical </a:t>
            </a:r>
            <a:r>
              <a:rPr lang="en-US" sz="1100" i="1" u="none" dirty="0">
                <a:solidFill>
                  <a:srgbClr val="000000"/>
                </a:solidFill>
                <a:latin typeface="Arial" charset="0"/>
                <a:cs typeface="+mn-cs"/>
                <a:sym typeface="Symbol" pitchFamily="18" charset="2"/>
              </a:rPr>
              <a:t>microscope, surface </a:t>
            </a:r>
            <a:r>
              <a:rPr lang="en-US" sz="1100" i="1" u="none" dirty="0" smtClean="0">
                <a:solidFill>
                  <a:srgbClr val="000000"/>
                </a:solidFill>
                <a:latin typeface="Arial" charset="0"/>
                <a:cs typeface="+mn-cs"/>
                <a:sym typeface="Symbol" pitchFamily="18" charset="2"/>
              </a:rPr>
              <a:t>etching on low damage Nb surface 	</a:t>
            </a:r>
            <a:r>
              <a:rPr lang="en-US" sz="1100" b="1" i="1" u="none" dirty="0" smtClean="0">
                <a:solidFill>
                  <a:srgbClr val="000000"/>
                </a:solidFill>
                <a:latin typeface="Arial" charset="0"/>
                <a:cs typeface="+mn-cs"/>
                <a:sym typeface="Symbol"/>
              </a:rPr>
              <a:t></a:t>
            </a:r>
            <a:endParaRPr lang="en-US" sz="1100" b="1" i="1" u="none" dirty="0">
              <a:solidFill>
                <a:srgbClr val="000000"/>
              </a:solidFill>
              <a:latin typeface="Arial" charset="0"/>
              <a:cs typeface="+mn-cs"/>
              <a:sym typeface="Symbol" pitchFamily="18" charset="2"/>
            </a:endParaRPr>
          </a:p>
        </p:txBody>
      </p:sp>
      <p:sp>
        <p:nvSpPr>
          <p:cNvPr id="35" name="Titre 3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2763"/>
          </a:xfrm>
        </p:spPr>
        <p:txBody>
          <a:bodyPr/>
          <a:lstStyle/>
          <a:p>
            <a:pPr algn="ctr"/>
            <a:r>
              <a:rPr lang="en-US" sz="2400" dirty="0"/>
              <a:t>Etching figures &amp; </a:t>
            </a:r>
            <a:r>
              <a:rPr lang="en-US" sz="2400" dirty="0" smtClean="0"/>
              <a:t>damage</a:t>
            </a:r>
            <a:endParaRPr lang="en-US" dirty="0"/>
          </a:p>
        </p:txBody>
      </p:sp>
      <p:sp>
        <p:nvSpPr>
          <p:cNvPr id="33" name="Espace réservé de la date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34" name="Espace réservé du pied de page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36" name="Espace réservé du numéro de diapositive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sp>
        <p:nvSpPr>
          <p:cNvPr id="37" name="Oval 2737"/>
          <p:cNvSpPr>
            <a:spLocks noChangeArrowheads="1"/>
          </p:cNvSpPr>
          <p:nvPr/>
        </p:nvSpPr>
        <p:spPr bwMode="auto">
          <a:xfrm>
            <a:off x="2090197" y="3933879"/>
            <a:ext cx="1008063" cy="9366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380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183" y="955675"/>
            <a:ext cx="6778963" cy="477758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ctr"/>
          <a:lstStyle/>
          <a:p>
            <a:r>
              <a:rPr lang="en-US" smtClean="0"/>
              <a:t>27/04/2013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46038"/>
            <a:ext cx="8100392" cy="909637"/>
          </a:xfrm>
        </p:spPr>
        <p:txBody>
          <a:bodyPr/>
          <a:lstStyle/>
          <a:p>
            <a:pPr algn="ctr"/>
            <a:r>
              <a:rPr lang="en-US" sz="2400" dirty="0"/>
              <a:t>Damage </a:t>
            </a:r>
            <a:r>
              <a:rPr lang="en-US" sz="2400" dirty="0" smtClean="0"/>
              <a:t>layer seen by </a:t>
            </a:r>
            <a:r>
              <a:rPr lang="en-US" sz="2400" cap="none" dirty="0" smtClean="0"/>
              <a:t>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diffraction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  <p:pic>
        <p:nvPicPr>
          <p:cNvPr id="44034" name="Picture 2" descr="\\Dapdc5\clairant\My Documents\1 En cours\Polissage\EBSD SRMA\bord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01264"/>
            <a:ext cx="2148138" cy="161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\\Dapdc5\clairant\My Documents\1 En cours\Polissage\EBSD SRMA\PFbord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1091" y="4867943"/>
            <a:ext cx="2073972" cy="14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\\Dapdc5\clairant\My Documents\1 En cours\Polissage\EBSD SRMA\PFcentre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603" y="4872630"/>
            <a:ext cx="2073972" cy="14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5" descr="\\Dapdc5\clairant\My Documents\1 En cours\Polissage\EBSD SRMA\centregrain15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30257"/>
            <a:ext cx="2148138" cy="161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7" descr="\\Dapdc5\clairant\My Documents\1 En cours\Polissage\EBSD SRMA\centre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3840"/>
            <a:ext cx="2148138" cy="161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\\Dapdc5\clairant\My Documents\1 En cours\Polissage\EBSD SRMA\bordgrain15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88066"/>
            <a:ext cx="2148138" cy="161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7045600" y="1277634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none" dirty="0" smtClean="0"/>
              <a:t>Surface</a:t>
            </a:r>
            <a:endParaRPr lang="en-US" u="none" dirty="0"/>
          </a:p>
        </p:txBody>
      </p:sp>
      <p:sp>
        <p:nvSpPr>
          <p:cNvPr id="19" name="ZoneTexte 18"/>
          <p:cNvSpPr txBox="1"/>
          <p:nvPr/>
        </p:nvSpPr>
        <p:spPr>
          <a:xfrm>
            <a:off x="2475181" y="1320260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none" dirty="0" smtClean="0"/>
              <a:t>Bulk</a:t>
            </a:r>
            <a:endParaRPr lang="en-US" u="none" dirty="0"/>
          </a:p>
        </p:txBody>
      </p:sp>
      <p:sp>
        <p:nvSpPr>
          <p:cNvPr id="12" name="Rectangle 11"/>
          <p:cNvSpPr/>
          <p:nvPr/>
        </p:nvSpPr>
        <p:spPr>
          <a:xfrm>
            <a:off x="2995656" y="1299950"/>
            <a:ext cx="7954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363" lvl="0" indent="-923925" eaLnBrk="0" hangingPunct="0">
              <a:spcAft>
                <a:spcPts val="400"/>
              </a:spcAft>
              <a:tabLst>
                <a:tab pos="538163" algn="l"/>
              </a:tabLst>
            </a:pPr>
            <a:r>
              <a:rPr lang="en-US" sz="2200" u="none" dirty="0" smtClean="0">
                <a:solidFill>
                  <a:srgbClr val="DC0528"/>
                </a:solidFill>
                <a:latin typeface="Arial"/>
                <a:cs typeface="+mn-cs"/>
              </a:rPr>
              <a:t>SEM</a:t>
            </a:r>
            <a:endParaRPr lang="en-US" sz="2200" u="none" dirty="0">
              <a:solidFill>
                <a:srgbClr val="DC0528"/>
              </a:solidFill>
              <a:latin typeface="Arial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56434" y="3005589"/>
            <a:ext cx="16738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363" lvl="0" indent="-923925" algn="ctr" eaLnBrk="0" hangingPunct="0">
              <a:spcAft>
                <a:spcPts val="400"/>
              </a:spcAft>
              <a:tabLst>
                <a:tab pos="538163" algn="l"/>
              </a:tabLst>
            </a:pPr>
            <a:r>
              <a:rPr lang="en-US" sz="2200" u="none" dirty="0" smtClean="0">
                <a:solidFill>
                  <a:srgbClr val="DC0528"/>
                </a:solidFill>
                <a:latin typeface="Arial"/>
                <a:cs typeface="+mn-cs"/>
              </a:rPr>
              <a:t>EBSD (O.I.)</a:t>
            </a:r>
            <a:endParaRPr lang="en-US" sz="2200" u="none" dirty="0">
              <a:solidFill>
                <a:srgbClr val="DC0528"/>
              </a:solidFill>
              <a:latin typeface="Arial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55631" y="4798313"/>
            <a:ext cx="16754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363" lvl="0" indent="-923925" algn="ctr" eaLnBrk="0" hangingPunct="0">
              <a:spcAft>
                <a:spcPts val="400"/>
              </a:spcAft>
              <a:tabLst>
                <a:tab pos="538163" algn="l"/>
              </a:tabLst>
            </a:pPr>
            <a:r>
              <a:rPr lang="en-US" sz="2200" u="none" dirty="0" smtClean="0">
                <a:solidFill>
                  <a:srgbClr val="DC0528"/>
                </a:solidFill>
                <a:latin typeface="Arial"/>
                <a:cs typeface="+mn-cs"/>
              </a:rPr>
              <a:t>Pole figures</a:t>
            </a:r>
            <a:endParaRPr lang="en-US" sz="2200" u="none" dirty="0">
              <a:solidFill>
                <a:srgbClr val="DC0528"/>
              </a:solidFill>
              <a:latin typeface="Arial"/>
              <a:cs typeface="+mn-c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572039" y="3506492"/>
            <a:ext cx="1596828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none" dirty="0" smtClean="0"/>
              <a:t>Bulk : Grains are large, slightly elongated,</a:t>
            </a:r>
          </a:p>
          <a:p>
            <a:r>
              <a:rPr lang="en-US" sz="1000" i="1" u="none" dirty="0" smtClean="0"/>
              <a:t>NB small dark spot uniformly distributed source = MC polishing damage (&lt;&lt;100 nm)</a:t>
            </a:r>
            <a:endParaRPr lang="en-US" sz="1100" i="1" u="none" dirty="0"/>
          </a:p>
        </p:txBody>
      </p:sp>
      <p:sp>
        <p:nvSpPr>
          <p:cNvPr id="25" name="ZoneTexte 24"/>
          <p:cNvSpPr txBox="1"/>
          <p:nvPr/>
        </p:nvSpPr>
        <p:spPr>
          <a:xfrm>
            <a:off x="2588413" y="5351910"/>
            <a:ext cx="15968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none" dirty="0" smtClean="0"/>
              <a:t>Bulk : clear and clean cubic pole figure : </a:t>
            </a:r>
          </a:p>
          <a:p>
            <a:r>
              <a:rPr lang="en-US" sz="1100" u="none" dirty="0" smtClean="0"/>
              <a:t>Sheet is textured as expected for rolled material</a:t>
            </a:r>
            <a:endParaRPr lang="en-US" sz="1100" u="none" dirty="0"/>
          </a:p>
        </p:txBody>
      </p:sp>
      <p:sp>
        <p:nvSpPr>
          <p:cNvPr id="26" name="ZoneTexte 25"/>
          <p:cNvSpPr txBox="1"/>
          <p:nvPr/>
        </p:nvSpPr>
        <p:spPr>
          <a:xfrm>
            <a:off x="7045600" y="3100701"/>
            <a:ext cx="177050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none" dirty="0" smtClean="0"/>
              <a:t>Surface: Grains are small, distorted, </a:t>
            </a:r>
          </a:p>
          <a:p>
            <a:r>
              <a:rPr lang="en-US" sz="1100" u="none" dirty="0" smtClean="0"/>
              <a:t>A lot of  large, dark spot close to the surface : grain are so distorted =&gt; cannot refract e- any more </a:t>
            </a:r>
            <a:endParaRPr lang="en-US" sz="1100" u="none" dirty="0"/>
          </a:p>
        </p:txBody>
      </p:sp>
      <p:sp>
        <p:nvSpPr>
          <p:cNvPr id="27" name="ZoneTexte 26"/>
          <p:cNvSpPr txBox="1"/>
          <p:nvPr/>
        </p:nvSpPr>
        <p:spPr>
          <a:xfrm>
            <a:off x="7066345" y="4720523"/>
            <a:ext cx="15968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none" dirty="0" smtClean="0"/>
              <a:t>Surface: blurred pole figure : </a:t>
            </a:r>
          </a:p>
          <a:p>
            <a:r>
              <a:rPr lang="en-US" sz="1100" u="none" dirty="0" smtClean="0"/>
              <a:t>many distortions, different orientations, several textures</a:t>
            </a:r>
            <a:endParaRPr lang="en-US" sz="1100" u="none" dirty="0"/>
          </a:p>
        </p:txBody>
      </p:sp>
      <p:sp>
        <p:nvSpPr>
          <p:cNvPr id="3" name="Rectangle 2"/>
          <p:cNvSpPr/>
          <p:nvPr/>
        </p:nvSpPr>
        <p:spPr>
          <a:xfrm>
            <a:off x="1174505" y="940285"/>
            <a:ext cx="3669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Analysis of a cut of Nb Sheet </a:t>
            </a:r>
            <a:r>
              <a:rPr lang="en-US" dirty="0" smtClean="0"/>
              <a:t>(MC polishing)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3841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cap="none" dirty="0"/>
              <a:t>e</a:t>
            </a:r>
            <a:r>
              <a:rPr lang="en-US" sz="2000" baseline="30000" dirty="0"/>
              <a:t>-</a:t>
            </a:r>
            <a:r>
              <a:rPr lang="en-US" sz="2000" dirty="0"/>
              <a:t> diffraction </a:t>
            </a:r>
            <a:r>
              <a:rPr lang="en-US" sz="2000" dirty="0" smtClean="0"/>
              <a:t>after </a:t>
            </a:r>
            <a:r>
              <a:rPr lang="en-US" dirty="0" smtClean="0"/>
              <a:t>Deep </a:t>
            </a:r>
            <a:r>
              <a:rPr lang="en-US" dirty="0"/>
              <a:t>drawing 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3496" y="1154584"/>
            <a:ext cx="1955747" cy="5256584"/>
          </a:xfrm>
        </p:spPr>
        <p:txBody>
          <a:bodyPr/>
          <a:lstStyle/>
          <a:p>
            <a:pPr marL="360363">
              <a:tabLst>
                <a:tab pos="538163" algn="l"/>
              </a:tabLst>
            </a:pPr>
            <a:r>
              <a:rPr lang="en-US" sz="1800" dirty="0" smtClean="0"/>
              <a:t>Half cell cutout</a:t>
            </a:r>
          </a:p>
          <a:p>
            <a:pPr marL="360363" defTabSz="893763">
              <a:tabLst>
                <a:tab pos="357188" algn="l"/>
              </a:tabLst>
            </a:pPr>
            <a:r>
              <a:rPr lang="en-US" sz="1400" dirty="0" smtClean="0"/>
              <a:t>(just after deep drawing, before welding)</a:t>
            </a:r>
            <a:endParaRPr lang="en-US" sz="1400" dirty="0"/>
          </a:p>
        </p:txBody>
      </p:sp>
      <p:grpSp>
        <p:nvGrpSpPr>
          <p:cNvPr id="7" name="Group 2760"/>
          <p:cNvGrpSpPr>
            <a:grpSpLocks/>
          </p:cNvGrpSpPr>
          <p:nvPr/>
        </p:nvGrpSpPr>
        <p:grpSpPr bwMode="auto">
          <a:xfrm>
            <a:off x="1060407" y="1154584"/>
            <a:ext cx="7108825" cy="5155451"/>
            <a:chOff x="110" y="248"/>
            <a:chExt cx="5501" cy="3883"/>
          </a:xfrm>
        </p:grpSpPr>
        <p:pic>
          <p:nvPicPr>
            <p:cNvPr id="8" name="Picture 276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" y="2339"/>
              <a:ext cx="3846" cy="1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2762"/>
            <p:cNvSpPr txBox="1">
              <a:spLocks noChangeArrowheads="1"/>
            </p:cNvSpPr>
            <p:nvPr/>
          </p:nvSpPr>
          <p:spPr bwMode="auto">
            <a:xfrm>
              <a:off x="4886" y="1889"/>
              <a:ext cx="659" cy="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 u="none">
                  <a:solidFill>
                    <a:schemeClr val="tx1"/>
                  </a:solidFill>
                  <a:effectLst/>
                </a:rPr>
                <a:t>cavity</a:t>
              </a:r>
            </a:p>
            <a:p>
              <a:pPr eaLnBrk="1" hangingPunct="1"/>
              <a:r>
                <a:rPr lang="en-US" sz="1600" u="none">
                  <a:solidFill>
                    <a:schemeClr val="tx1"/>
                  </a:solidFill>
                  <a:effectLst/>
                </a:rPr>
                <a:t>interior</a:t>
              </a:r>
            </a:p>
            <a:p>
              <a:pPr eaLnBrk="1" hangingPunct="1"/>
              <a:r>
                <a:rPr lang="en-US" sz="1600" u="none">
                  <a:solidFill>
                    <a:schemeClr val="tx1"/>
                  </a:solidFill>
                  <a:effectLst/>
                </a:rPr>
                <a:t>surface</a:t>
              </a:r>
            </a:p>
          </p:txBody>
        </p:sp>
        <p:sp>
          <p:nvSpPr>
            <p:cNvPr id="10" name="Line 2763"/>
            <p:cNvSpPr>
              <a:spLocks noChangeShapeType="1"/>
            </p:cNvSpPr>
            <p:nvPr/>
          </p:nvSpPr>
          <p:spPr bwMode="auto">
            <a:xfrm>
              <a:off x="4895" y="248"/>
              <a:ext cx="0" cy="388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1" name="Text Box 2764"/>
            <p:cNvSpPr txBox="1">
              <a:spLocks noChangeArrowheads="1"/>
            </p:cNvSpPr>
            <p:nvPr/>
          </p:nvSpPr>
          <p:spPr bwMode="auto">
            <a:xfrm>
              <a:off x="4507" y="322"/>
              <a:ext cx="304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 u="none">
                  <a:solidFill>
                    <a:schemeClr val="tx1"/>
                  </a:solidFill>
                  <a:effectLst/>
                </a:rPr>
                <a:t>100</a:t>
              </a:r>
            </a:p>
          </p:txBody>
        </p:sp>
        <p:sp>
          <p:nvSpPr>
            <p:cNvPr id="12" name="Text Box 2765"/>
            <p:cNvSpPr txBox="1">
              <a:spLocks noChangeArrowheads="1"/>
            </p:cNvSpPr>
            <p:nvPr/>
          </p:nvSpPr>
          <p:spPr bwMode="auto">
            <a:xfrm>
              <a:off x="4060" y="322"/>
              <a:ext cx="304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 u="none">
                  <a:solidFill>
                    <a:schemeClr val="tx1"/>
                  </a:solidFill>
                  <a:effectLst/>
                </a:rPr>
                <a:t>300</a:t>
              </a:r>
            </a:p>
          </p:txBody>
        </p:sp>
        <p:sp>
          <p:nvSpPr>
            <p:cNvPr id="13" name="Text Box 2766"/>
            <p:cNvSpPr txBox="1">
              <a:spLocks noChangeArrowheads="1"/>
            </p:cNvSpPr>
            <p:nvPr/>
          </p:nvSpPr>
          <p:spPr bwMode="auto">
            <a:xfrm>
              <a:off x="3623" y="322"/>
              <a:ext cx="305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 u="none">
                  <a:solidFill>
                    <a:schemeClr val="tx1"/>
                  </a:solidFill>
                  <a:effectLst/>
                </a:rPr>
                <a:t>500</a:t>
              </a:r>
            </a:p>
          </p:txBody>
        </p:sp>
        <p:sp>
          <p:nvSpPr>
            <p:cNvPr id="14" name="Text Box 2767"/>
            <p:cNvSpPr txBox="1">
              <a:spLocks noChangeArrowheads="1"/>
            </p:cNvSpPr>
            <p:nvPr/>
          </p:nvSpPr>
          <p:spPr bwMode="auto">
            <a:xfrm>
              <a:off x="2495" y="322"/>
              <a:ext cx="358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 u="none">
                  <a:solidFill>
                    <a:schemeClr val="tx1"/>
                  </a:solidFill>
                  <a:effectLst/>
                </a:rPr>
                <a:t>1000</a:t>
              </a:r>
            </a:p>
          </p:txBody>
        </p:sp>
        <p:sp>
          <p:nvSpPr>
            <p:cNvPr id="15" name="Text Box 2768"/>
            <p:cNvSpPr txBox="1">
              <a:spLocks noChangeArrowheads="1"/>
            </p:cNvSpPr>
            <p:nvPr/>
          </p:nvSpPr>
          <p:spPr bwMode="auto">
            <a:xfrm>
              <a:off x="1393" y="322"/>
              <a:ext cx="358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 u="none">
                  <a:solidFill>
                    <a:schemeClr val="tx1"/>
                  </a:solidFill>
                  <a:effectLst/>
                </a:rPr>
                <a:t>1500</a:t>
              </a:r>
            </a:p>
          </p:txBody>
        </p:sp>
        <p:sp>
          <p:nvSpPr>
            <p:cNvPr id="16" name="Text Box 2769"/>
            <p:cNvSpPr txBox="1">
              <a:spLocks noChangeArrowheads="1"/>
            </p:cNvSpPr>
            <p:nvPr/>
          </p:nvSpPr>
          <p:spPr bwMode="auto">
            <a:xfrm>
              <a:off x="1719" y="3693"/>
              <a:ext cx="2330" cy="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600" u="none" dirty="0">
                  <a:solidFill>
                    <a:schemeClr val="tx1"/>
                  </a:solidFill>
                  <a:effectLst/>
                </a:rPr>
                <a:t>Inverse Pole Figure </a:t>
              </a:r>
            </a:p>
            <a:p>
              <a:pPr algn="ctr" eaLnBrk="1" hangingPunct="1"/>
              <a:r>
                <a:rPr lang="en-US" sz="1600" u="none" dirty="0">
                  <a:solidFill>
                    <a:schemeClr val="tx1"/>
                  </a:solidFill>
                  <a:effectLst/>
                </a:rPr>
                <a:t>(poles normal to cavity surface)</a:t>
              </a:r>
            </a:p>
          </p:txBody>
        </p:sp>
        <p:sp>
          <p:nvSpPr>
            <p:cNvPr id="17" name="Text Box 2770"/>
            <p:cNvSpPr txBox="1">
              <a:spLocks noChangeArrowheads="1"/>
            </p:cNvSpPr>
            <p:nvPr/>
          </p:nvSpPr>
          <p:spPr bwMode="auto">
            <a:xfrm>
              <a:off x="1789" y="2062"/>
              <a:ext cx="2169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 u="none">
                  <a:solidFill>
                    <a:schemeClr val="tx1"/>
                  </a:solidFill>
                  <a:effectLst/>
                </a:rPr>
                <a:t>Local Average Misorientation</a:t>
              </a:r>
            </a:p>
          </p:txBody>
        </p:sp>
        <p:sp>
          <p:nvSpPr>
            <p:cNvPr id="18" name="Line 2771"/>
            <p:cNvSpPr>
              <a:spLocks noChangeShapeType="1"/>
            </p:cNvSpPr>
            <p:nvPr/>
          </p:nvSpPr>
          <p:spPr bwMode="auto">
            <a:xfrm flipH="1">
              <a:off x="1073" y="517"/>
              <a:ext cx="37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19" name="Text Box 2772"/>
            <p:cNvSpPr txBox="1">
              <a:spLocks noChangeArrowheads="1"/>
            </p:cNvSpPr>
            <p:nvPr/>
          </p:nvSpPr>
          <p:spPr bwMode="auto">
            <a:xfrm>
              <a:off x="2479" y="529"/>
              <a:ext cx="852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 u="none">
                  <a:solidFill>
                    <a:schemeClr val="tx1"/>
                  </a:solidFill>
                  <a:effectLst/>
                  <a:latin typeface="Symbol" pitchFamily="18" charset="2"/>
                </a:rPr>
                <a:t>m</a:t>
              </a:r>
              <a:r>
                <a:rPr lang="en-US" sz="1000" u="none">
                  <a:solidFill>
                    <a:schemeClr val="tx1"/>
                  </a:solidFill>
                  <a:effectLst/>
                </a:rPr>
                <a:t>m from surface</a:t>
              </a:r>
            </a:p>
          </p:txBody>
        </p:sp>
        <p:sp>
          <p:nvSpPr>
            <p:cNvPr id="20" name="Text Box 2773"/>
            <p:cNvSpPr txBox="1">
              <a:spLocks noChangeArrowheads="1"/>
            </p:cNvSpPr>
            <p:nvPr/>
          </p:nvSpPr>
          <p:spPr bwMode="auto">
            <a:xfrm>
              <a:off x="110" y="2600"/>
              <a:ext cx="839" cy="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sz="1600" u="none">
                  <a:solidFill>
                    <a:schemeClr val="tx1"/>
                  </a:solidFill>
                  <a:effectLst/>
                </a:rPr>
                <a:t>1 </a:t>
              </a:r>
              <a:r>
                <a:rPr lang="en-US" sz="1600" u="none">
                  <a:solidFill>
                    <a:schemeClr val="tx1"/>
                  </a:solidFill>
                  <a:effectLst/>
                  <a:latin typeface="Symbol" pitchFamily="18" charset="2"/>
                </a:rPr>
                <a:t>m</a:t>
              </a:r>
              <a:r>
                <a:rPr lang="en-US" sz="1600" u="none">
                  <a:solidFill>
                    <a:schemeClr val="tx1"/>
                  </a:solidFill>
                  <a:effectLst/>
                </a:rPr>
                <a:t>m spatial</a:t>
              </a:r>
            </a:p>
            <a:p>
              <a:pPr eaLnBrk="1" hangingPunct="1"/>
              <a:r>
                <a:rPr lang="en-US" sz="1600" u="none">
                  <a:solidFill>
                    <a:schemeClr val="tx1"/>
                  </a:solidFill>
                  <a:effectLst/>
                </a:rPr>
                <a:t>resolution</a:t>
              </a:r>
            </a:p>
          </p:txBody>
        </p:sp>
        <p:pic>
          <p:nvPicPr>
            <p:cNvPr id="21" name="Picture 277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" y="752"/>
              <a:ext cx="3841" cy="1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Line 2775"/>
            <p:cNvSpPr>
              <a:spLocks noChangeShapeType="1"/>
            </p:cNvSpPr>
            <p:nvPr/>
          </p:nvSpPr>
          <p:spPr bwMode="auto">
            <a:xfrm flipV="1">
              <a:off x="5288" y="576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  <p:sp>
          <p:nvSpPr>
            <p:cNvPr id="23" name="Text Box 2776"/>
            <p:cNvSpPr txBox="1">
              <a:spLocks noChangeArrowheads="1"/>
            </p:cNvSpPr>
            <p:nvPr/>
          </p:nvSpPr>
          <p:spPr bwMode="auto">
            <a:xfrm>
              <a:off x="5046" y="344"/>
              <a:ext cx="544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u="none">
                  <a:solidFill>
                    <a:schemeClr val="tx1"/>
                  </a:solidFill>
                  <a:effectLst/>
                  <a:latin typeface="Tahoma" pitchFamily="34" charset="0"/>
                </a:rPr>
                <a:t>equator</a:t>
              </a:r>
            </a:p>
          </p:txBody>
        </p:sp>
        <p:sp>
          <p:nvSpPr>
            <p:cNvPr id="24" name="Text Box 2777"/>
            <p:cNvSpPr txBox="1">
              <a:spLocks noChangeArrowheads="1"/>
            </p:cNvSpPr>
            <p:nvPr/>
          </p:nvSpPr>
          <p:spPr bwMode="auto">
            <a:xfrm>
              <a:off x="5046" y="1328"/>
              <a:ext cx="565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u="none">
                  <a:solidFill>
                    <a:schemeClr val="tx1"/>
                  </a:solidFill>
                  <a:effectLst/>
                  <a:latin typeface="Tahoma" pitchFamily="34" charset="0"/>
                </a:rPr>
                <a:t>~ 5 mm</a:t>
              </a:r>
            </a:p>
          </p:txBody>
        </p:sp>
        <p:sp>
          <p:nvSpPr>
            <p:cNvPr id="25" name="Line 2778"/>
            <p:cNvSpPr>
              <a:spLocks noChangeShapeType="1"/>
            </p:cNvSpPr>
            <p:nvPr/>
          </p:nvSpPr>
          <p:spPr bwMode="auto">
            <a:xfrm>
              <a:off x="5048" y="312"/>
              <a:ext cx="4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/>
            </a:p>
          </p:txBody>
        </p:sp>
      </p:grp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253496" y="5904477"/>
            <a:ext cx="28216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i="1" u="none" dirty="0" smtClean="0">
                <a:solidFill>
                  <a:srgbClr val="0000FF"/>
                </a:solidFill>
              </a:rPr>
              <a:t>[R. Crook et al, Black Laboratory]</a:t>
            </a:r>
            <a:endParaRPr lang="en-US" i="1" u="none" dirty="0">
              <a:solidFill>
                <a:srgbClr val="0000FF"/>
              </a:solidFill>
            </a:endParaRPr>
          </a:p>
        </p:txBody>
      </p:sp>
      <p:sp>
        <p:nvSpPr>
          <p:cNvPr id="27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576263" y="6305550"/>
            <a:ext cx="14509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2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051050" y="6305550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29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8024813" y="6303963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4773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2000" y="0"/>
            <a:ext cx="7236464" cy="908720"/>
          </a:xfrm>
        </p:spPr>
        <p:txBody>
          <a:bodyPr/>
          <a:lstStyle/>
          <a:p>
            <a:r>
              <a:rPr lang="en-US" dirty="0" smtClean="0"/>
              <a:t>Centrifugal barrel polishing </a:t>
            </a:r>
            <a:endParaRPr lang="en-US" dirty="0"/>
          </a:p>
        </p:txBody>
      </p:sp>
      <p:pic>
        <p:nvPicPr>
          <p:cNvPr id="7" name="Picture 2" descr="C:\Documents and Settings\ccooper\Desktop\Tumbling Paper\9CellTumbling 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984" y="1539216"/>
            <a:ext cx="7467600" cy="4229100"/>
          </a:xfrm>
          <a:prstGeom prst="rect">
            <a:avLst/>
          </a:prstGeom>
          <a:noFill/>
        </p:spPr>
      </p:pic>
      <p:cxnSp>
        <p:nvCxnSpPr>
          <p:cNvPr id="12" name="Straight Connector 15"/>
          <p:cNvCxnSpPr/>
          <p:nvPr/>
        </p:nvCxnSpPr>
        <p:spPr>
          <a:xfrm rot="10800000" flipV="1">
            <a:off x="7578449" y="3755871"/>
            <a:ext cx="762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7"/>
          <p:cNvSpPr txBox="1"/>
          <p:nvPr/>
        </p:nvSpPr>
        <p:spPr>
          <a:xfrm>
            <a:off x="3525647" y="3674462"/>
            <a:ext cx="180835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666666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u="none" dirty="0" smtClean="0">
                <a:latin typeface="Arial"/>
                <a:cs typeface="+mn-cs"/>
              </a:rPr>
              <a:t>Individual </a:t>
            </a:r>
            <a:r>
              <a:rPr lang="en-US" u="none" dirty="0">
                <a:latin typeface="Arial"/>
                <a:cs typeface="+mn-cs"/>
              </a:rPr>
              <a:t>Barrels rotate 115 RPM in opposite direction to main </a:t>
            </a:r>
            <a:r>
              <a:rPr lang="en-US" u="none" dirty="0" smtClean="0">
                <a:latin typeface="Arial"/>
                <a:cs typeface="+mn-cs"/>
              </a:rPr>
              <a:t>shaft</a:t>
            </a:r>
            <a:endParaRPr lang="en-US" u="none" dirty="0">
              <a:latin typeface="Arial"/>
              <a:cs typeface="+mn-cs"/>
            </a:endParaRPr>
          </a:p>
        </p:txBody>
      </p:sp>
      <p:cxnSp>
        <p:nvCxnSpPr>
          <p:cNvPr id="15" name="Straight Connector 20"/>
          <p:cNvCxnSpPr/>
          <p:nvPr/>
        </p:nvCxnSpPr>
        <p:spPr>
          <a:xfrm rot="10800000" flipV="1">
            <a:off x="4495800" y="5107376"/>
            <a:ext cx="762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24"/>
          <p:cNvSpPr txBox="1">
            <a:spLocks/>
          </p:cNvSpPr>
          <p:nvPr/>
        </p:nvSpPr>
        <p:spPr>
          <a:xfrm>
            <a:off x="5796136" y="1155156"/>
            <a:ext cx="2180403" cy="36512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1400" i="1" u="none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[Cooper </a:t>
            </a:r>
            <a:r>
              <a:rPr lang="en-US" sz="1400" i="1" u="none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SRF </a:t>
            </a:r>
            <a:r>
              <a:rPr lang="en-US" sz="1400" i="1" u="none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2011]</a:t>
            </a:r>
            <a:endParaRPr lang="en-US" sz="1400" i="1" u="none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8985" y="1044608"/>
            <a:ext cx="8172464" cy="511413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Developed @ FNAL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79" b="27069"/>
          <a:stretch/>
        </p:blipFill>
        <p:spPr bwMode="auto">
          <a:xfrm>
            <a:off x="480743" y="4751680"/>
            <a:ext cx="4111352" cy="175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A40AF4AB-2A90-45D1-B14C-455B828CAC88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7950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\\Dapdc5\clairant\My Documents\1 En cours\acc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745232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9672" y="46038"/>
            <a:ext cx="7524328" cy="909637"/>
          </a:xfrm>
        </p:spPr>
        <p:txBody>
          <a:bodyPr/>
          <a:lstStyle/>
          <a:p>
            <a:r>
              <a:rPr lang="en-US" dirty="0" smtClean="0"/>
              <a:t>Recent results on cavities without long chem</a:t>
            </a:r>
            <a:r>
              <a:rPr lang="en-US" dirty="0"/>
              <a:t>.</a:t>
            </a:r>
            <a:r>
              <a:rPr lang="en-US" dirty="0" smtClean="0"/>
              <a:t> Etching/EP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A40AF4AB-2A90-45D1-B14C-455B828CAC88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100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noProof="0" dirty="0"/>
              <a:t>Chemical Etching </a:t>
            </a:r>
            <a:r>
              <a:rPr lang="en-US" sz="2000" noProof="0" dirty="0" err="1"/>
              <a:t>vs</a:t>
            </a:r>
            <a:r>
              <a:rPr lang="en-US" sz="2000" noProof="0" dirty="0"/>
              <a:t> Electropolishing : </a:t>
            </a:r>
            <a:br>
              <a:rPr lang="en-US" sz="2000" noProof="0" dirty="0"/>
            </a:br>
            <a:r>
              <a:rPr lang="en-US" sz="2000" noProof="0" dirty="0"/>
              <a:t>Surface morphology effect on Quench</a:t>
            </a:r>
          </a:p>
        </p:txBody>
      </p:sp>
      <p:sp>
        <p:nvSpPr>
          <p:cNvPr id="566278" name="Rectangle 6"/>
          <p:cNvSpPr>
            <a:spLocks noChangeArrowheads="1"/>
          </p:cNvSpPr>
          <p:nvPr/>
        </p:nvSpPr>
        <p:spPr bwMode="auto">
          <a:xfrm>
            <a:off x="5321300" y="2585601"/>
            <a:ext cx="2488795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FR" i="1" u="none" dirty="0" err="1" smtClean="0">
                <a:solidFill>
                  <a:srgbClr val="000000"/>
                </a:solidFill>
                <a:cs typeface="+mn-cs"/>
              </a:rPr>
              <a:t>Curvature</a:t>
            </a:r>
            <a:r>
              <a:rPr lang="fr-FR" i="1" u="none" dirty="0" smtClean="0">
                <a:solidFill>
                  <a:srgbClr val="000000"/>
                </a:solidFill>
                <a:cs typeface="+mn-cs"/>
              </a:rPr>
              <a:t> of </a:t>
            </a:r>
            <a:r>
              <a:rPr lang="fr-FR" i="1" u="none" dirty="0" err="1" smtClean="0">
                <a:solidFill>
                  <a:srgbClr val="000000"/>
                </a:solidFill>
                <a:cs typeface="+mn-cs"/>
              </a:rPr>
              <a:t>magnetic</a:t>
            </a:r>
            <a:r>
              <a:rPr lang="fr-FR" i="1" u="none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fr-FR" i="1" u="none" dirty="0" err="1" smtClean="0">
                <a:solidFill>
                  <a:srgbClr val="000000"/>
                </a:solidFill>
                <a:cs typeface="+mn-cs"/>
              </a:rPr>
              <a:t>field</a:t>
            </a:r>
            <a:r>
              <a:rPr lang="fr-FR" i="1" u="none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fr-FR" i="1" u="none" dirty="0" err="1" smtClean="0">
                <a:solidFill>
                  <a:srgbClr val="000000"/>
                </a:solidFill>
                <a:cs typeface="+mn-cs"/>
              </a:rPr>
              <a:t>lines</a:t>
            </a:r>
            <a:r>
              <a:rPr lang="fr-FR" i="1" u="none" dirty="0" smtClean="0">
                <a:solidFill>
                  <a:srgbClr val="000000"/>
                </a:solidFill>
                <a:cs typeface="+mn-cs"/>
              </a:rPr>
              <a:t> =&gt; </a:t>
            </a:r>
            <a:r>
              <a:rPr lang="fr-FR" i="1" u="none" dirty="0" smtClean="0">
                <a:solidFill>
                  <a:srgbClr val="000000"/>
                </a:solidFill>
              </a:rPr>
              <a:t>local  ↑ of</a:t>
            </a:r>
            <a:r>
              <a:rPr lang="fr-FR" i="1" u="none" dirty="0" smtClean="0">
                <a:solidFill>
                  <a:srgbClr val="000000"/>
                </a:solidFill>
                <a:sym typeface="Mathematica1" pitchFamily="2" charset="2"/>
              </a:rPr>
              <a:t> H</a:t>
            </a:r>
            <a:r>
              <a:rPr lang="fr-FR" i="1" u="none" dirty="0" smtClean="0">
                <a:solidFill>
                  <a:srgbClr val="000000"/>
                </a:solidFill>
                <a:sym typeface="Symbol" pitchFamily="18" charset="2"/>
              </a:rPr>
              <a:t></a:t>
            </a:r>
          </a:p>
          <a:p>
            <a:pPr eaLnBrk="0" hangingPunct="0"/>
            <a:endParaRPr lang="fr-FR" sz="800" i="1" u="none" dirty="0" smtClean="0">
              <a:solidFill>
                <a:srgbClr val="000000"/>
              </a:solidFill>
            </a:endParaRPr>
          </a:p>
        </p:txBody>
      </p:sp>
      <p:sp>
        <p:nvSpPr>
          <p:cNvPr id="566315" name="Text Box 43"/>
          <p:cNvSpPr txBox="1">
            <a:spLocks noChangeArrowheads="1"/>
          </p:cNvSpPr>
          <p:nvPr/>
        </p:nvSpPr>
        <p:spPr bwMode="auto">
          <a:xfrm>
            <a:off x="323850" y="2542778"/>
            <a:ext cx="25285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FR" i="1" u="none" dirty="0" smtClean="0">
                <a:solidFill>
                  <a:srgbClr val="000000"/>
                </a:solidFill>
                <a:cs typeface="+mn-cs"/>
              </a:rPr>
              <a:t>Grains do no </a:t>
            </a:r>
            <a:r>
              <a:rPr lang="fr-FR" i="1" u="none" dirty="0" err="1" smtClean="0">
                <a:solidFill>
                  <a:srgbClr val="000000"/>
                </a:solidFill>
                <a:cs typeface="+mn-cs"/>
              </a:rPr>
              <a:t>etch</a:t>
            </a:r>
            <a:r>
              <a:rPr lang="fr-FR" i="1" u="none" dirty="0" smtClean="0">
                <a:solidFill>
                  <a:srgbClr val="000000"/>
                </a:solidFill>
                <a:cs typeface="+mn-cs"/>
              </a:rPr>
              <a:t> @ the </a:t>
            </a:r>
            <a:r>
              <a:rPr lang="fr-FR" i="1" u="none" dirty="0" err="1" smtClean="0">
                <a:solidFill>
                  <a:srgbClr val="000000"/>
                </a:solidFill>
                <a:cs typeface="+mn-cs"/>
              </a:rPr>
              <a:t>same</a:t>
            </a:r>
            <a:r>
              <a:rPr lang="fr-FR" i="1" u="none" dirty="0" smtClean="0">
                <a:solidFill>
                  <a:srgbClr val="000000"/>
                </a:solidFill>
                <a:cs typeface="+mn-cs"/>
              </a:rPr>
              <a:t> rate =&gt;</a:t>
            </a:r>
            <a:r>
              <a:rPr lang="fr-FR" i="1" u="none" dirty="0" smtClean="0">
                <a:solidFill>
                  <a:srgbClr val="000000"/>
                </a:solidFill>
                <a:cs typeface="+mn-cs"/>
                <a:sym typeface="Mathematica1" pitchFamily="2" charset="2"/>
              </a:rPr>
              <a:t> relief</a:t>
            </a:r>
          </a:p>
        </p:txBody>
      </p:sp>
      <p:pic>
        <p:nvPicPr>
          <p:cNvPr id="566316" name="Picture 44" descr="bras de te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3782" y="3830700"/>
            <a:ext cx="1639464" cy="157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6318" name="Rectangle 46"/>
          <p:cNvSpPr>
            <a:spLocks noChangeArrowheads="1"/>
          </p:cNvSpPr>
          <p:nvPr/>
        </p:nvSpPr>
        <p:spPr bwMode="auto">
          <a:xfrm>
            <a:off x="711268" y="3231932"/>
            <a:ext cx="7956550" cy="275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60363" lvl="1" indent="-360363" eaLnBrk="0" hangingPunct="0">
              <a:lnSpc>
                <a:spcPct val="90000"/>
              </a:lnSpc>
              <a:spcBef>
                <a:spcPct val="20000"/>
              </a:spcBef>
              <a:buSzPct val="90000"/>
              <a:buBlip>
                <a:blip r:embed="rId4"/>
              </a:buBlip>
            </a:pPr>
            <a:r>
              <a:rPr kumimoji="1" lang="fr-FR" sz="1600" u="none" dirty="0">
                <a:solidFill>
                  <a:srgbClr val="000000"/>
                </a:solidFill>
                <a:latin typeface="Arial" charset="0"/>
                <a:cs typeface="+mn-cs"/>
              </a:rPr>
              <a:t>Local ↑of the </a:t>
            </a:r>
            <a:r>
              <a:rPr kumimoji="1" lang="fr-FR" sz="1600" u="none" dirty="0" err="1">
                <a:solidFill>
                  <a:srgbClr val="000000"/>
                </a:solidFill>
                <a:latin typeface="Arial" charset="0"/>
                <a:cs typeface="+mn-cs"/>
              </a:rPr>
              <a:t>magnetic</a:t>
            </a:r>
            <a:r>
              <a:rPr kumimoji="1" lang="fr-FR" sz="1600" u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kumimoji="1" lang="fr-FR" sz="1600" u="none" dirty="0" err="1">
                <a:solidFill>
                  <a:srgbClr val="000000"/>
                </a:solidFill>
                <a:latin typeface="Arial" charset="0"/>
                <a:cs typeface="+mn-cs"/>
              </a:rPr>
              <a:t>field</a:t>
            </a:r>
            <a:r>
              <a:rPr kumimoji="1" lang="fr-FR" sz="1600" u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kumimoji="1" lang="en-US" sz="1600" u="none" dirty="0">
                <a:solidFill>
                  <a:srgbClr val="000000"/>
                </a:solidFill>
                <a:latin typeface="Arial" charset="0"/>
                <a:cs typeface="+mn-cs"/>
                <a:sym typeface="Symbol" pitchFamily="18" charset="2"/>
              </a:rPr>
              <a:t>=&gt;</a:t>
            </a:r>
            <a:r>
              <a:rPr kumimoji="1" lang="fr-FR" sz="1600" u="none" dirty="0">
                <a:solidFill>
                  <a:srgbClr val="000000"/>
                </a:solidFill>
                <a:latin typeface="Arial" charset="0"/>
                <a:cs typeface="+mn-cs"/>
                <a:sym typeface="Comic Sans MS" pitchFamily="66" charset="0"/>
              </a:rPr>
              <a:t> local </a:t>
            </a:r>
            <a:r>
              <a:rPr kumimoji="1" lang="fr-FR" sz="1600" u="none" dirty="0">
                <a:solidFill>
                  <a:srgbClr val="000000"/>
                </a:solidFill>
                <a:latin typeface="Arial" charset="0"/>
                <a:cs typeface="+mn-cs"/>
              </a:rPr>
              <a:t>normal state transition =&gt;</a:t>
            </a:r>
            <a:r>
              <a:rPr kumimoji="1" lang="fr-FR" sz="1600" u="none" dirty="0">
                <a:solidFill>
                  <a:srgbClr val="000000"/>
                </a:solidFill>
                <a:latin typeface="Arial" charset="0"/>
                <a:cs typeface="+mn-cs"/>
                <a:sym typeface="Comic Sans MS" pitchFamily="66" charset="0"/>
              </a:rPr>
              <a:t>  Quench </a:t>
            </a:r>
            <a:r>
              <a:rPr kumimoji="1" lang="fr-FR" sz="1600" u="none" dirty="0" smtClean="0">
                <a:solidFill>
                  <a:srgbClr val="000000"/>
                </a:solidFill>
                <a:latin typeface="Arial" charset="0"/>
                <a:cs typeface="+mn-cs"/>
                <a:sym typeface="Comic Sans MS" pitchFamily="66" charset="0"/>
              </a:rPr>
              <a:t>?</a:t>
            </a:r>
          </a:p>
          <a:p>
            <a:pPr marL="360363" lvl="1" indent="-360363" eaLnBrk="0" hangingPunct="0">
              <a:lnSpc>
                <a:spcPct val="90000"/>
              </a:lnSpc>
              <a:spcBef>
                <a:spcPct val="20000"/>
              </a:spcBef>
              <a:buSzPct val="90000"/>
              <a:buBlip>
                <a:blip r:embed="rId4"/>
              </a:buBlip>
            </a:pPr>
            <a:r>
              <a:rPr kumimoji="1" lang="fr-FR" sz="1600" u="none" dirty="0" smtClean="0">
                <a:solidFill>
                  <a:srgbClr val="000000"/>
                </a:solidFill>
                <a:latin typeface="Arial" charset="0"/>
                <a:cs typeface="+mn-cs"/>
                <a:sym typeface="Comic Sans MS" pitchFamily="66" charset="0"/>
              </a:rPr>
              <a:t>Quench location:</a:t>
            </a:r>
          </a:p>
          <a:p>
            <a:pPr marL="360363" lvl="1" indent="-360363" eaLnBrk="0" hangingPunct="0">
              <a:lnSpc>
                <a:spcPct val="90000"/>
              </a:lnSpc>
              <a:spcBef>
                <a:spcPct val="20000"/>
              </a:spcBef>
              <a:buSzPct val="90000"/>
              <a:buBlip>
                <a:blip r:embed="rId4"/>
              </a:buBlip>
            </a:pPr>
            <a:endParaRPr kumimoji="1" lang="fr-FR" sz="1600" u="none" dirty="0">
              <a:solidFill>
                <a:srgbClr val="000000"/>
              </a:solidFill>
              <a:latin typeface="Arial" charset="0"/>
              <a:cs typeface="+mn-cs"/>
              <a:sym typeface="Comic Sans MS" pitchFamily="66" charset="0"/>
            </a:endParaRPr>
          </a:p>
          <a:p>
            <a:pPr marL="360363" lvl="1" indent="-360363" eaLnBrk="0" hangingPunct="0">
              <a:lnSpc>
                <a:spcPct val="90000"/>
              </a:lnSpc>
              <a:spcBef>
                <a:spcPct val="20000"/>
              </a:spcBef>
              <a:buSzPct val="90000"/>
              <a:buBlip>
                <a:blip r:embed="rId4"/>
              </a:buBlip>
            </a:pPr>
            <a:endParaRPr kumimoji="1" lang="fr-FR" sz="1600" u="none" dirty="0" smtClean="0">
              <a:solidFill>
                <a:srgbClr val="000000"/>
              </a:solidFill>
              <a:latin typeface="Arial" charset="0"/>
              <a:cs typeface="+mn-cs"/>
              <a:sym typeface="Comic Sans MS" pitchFamily="66" charset="0"/>
            </a:endParaRPr>
          </a:p>
          <a:p>
            <a:pPr marL="360363" lvl="1" indent="-360363" eaLnBrk="0" hangingPunct="0">
              <a:lnSpc>
                <a:spcPct val="90000"/>
              </a:lnSpc>
              <a:spcBef>
                <a:spcPct val="20000"/>
              </a:spcBef>
              <a:buSzPct val="90000"/>
              <a:buBlip>
                <a:blip r:embed="rId4"/>
              </a:buBlip>
            </a:pPr>
            <a:endParaRPr kumimoji="1" lang="fr-FR" sz="1600" u="none" dirty="0">
              <a:solidFill>
                <a:srgbClr val="000000"/>
              </a:solidFill>
              <a:latin typeface="Arial" charset="0"/>
              <a:cs typeface="+mn-cs"/>
              <a:sym typeface="Comic Sans MS" pitchFamily="66" charset="0"/>
            </a:endParaRPr>
          </a:p>
          <a:p>
            <a:pPr marL="360363" lvl="1" indent="-360363" eaLnBrk="0" hangingPunct="0">
              <a:lnSpc>
                <a:spcPct val="90000"/>
              </a:lnSpc>
              <a:spcBef>
                <a:spcPct val="20000"/>
              </a:spcBef>
              <a:buSzPct val="90000"/>
              <a:buBlip>
                <a:blip r:embed="rId4"/>
              </a:buBlip>
            </a:pPr>
            <a:endParaRPr kumimoji="1" lang="fr-FR" sz="1600" u="none" dirty="0" smtClean="0">
              <a:solidFill>
                <a:srgbClr val="000000"/>
              </a:solidFill>
              <a:latin typeface="Arial" charset="0"/>
              <a:cs typeface="+mn-cs"/>
              <a:sym typeface="Comic Sans MS" pitchFamily="66" charset="0"/>
            </a:endParaRPr>
          </a:p>
          <a:p>
            <a:pPr marL="360363" lvl="1" indent="-360363" eaLnBrk="0" hangingPunct="0">
              <a:lnSpc>
                <a:spcPct val="90000"/>
              </a:lnSpc>
              <a:spcBef>
                <a:spcPct val="20000"/>
              </a:spcBef>
              <a:buSzPct val="90000"/>
              <a:buBlip>
                <a:blip r:embed="rId4"/>
              </a:buBlip>
            </a:pPr>
            <a:endParaRPr kumimoji="1" lang="fr-FR" sz="1600" u="none" dirty="0">
              <a:solidFill>
                <a:srgbClr val="000000"/>
              </a:solidFill>
              <a:latin typeface="Arial" charset="0"/>
              <a:cs typeface="+mn-cs"/>
              <a:sym typeface="Comic Sans MS" pitchFamily="66" charset="0"/>
            </a:endParaRPr>
          </a:p>
          <a:p>
            <a:pPr marL="360363" lvl="1" indent="-360363" eaLnBrk="0" hangingPunct="0">
              <a:lnSpc>
                <a:spcPct val="90000"/>
              </a:lnSpc>
              <a:spcBef>
                <a:spcPct val="20000"/>
              </a:spcBef>
              <a:buSzPct val="90000"/>
              <a:buBlip>
                <a:blip r:embed="rId4"/>
              </a:buBlip>
            </a:pPr>
            <a:endParaRPr kumimoji="1" lang="fr-FR" sz="1600" u="none" dirty="0" smtClean="0">
              <a:solidFill>
                <a:srgbClr val="000000"/>
              </a:solidFill>
              <a:latin typeface="Arial" charset="0"/>
              <a:cs typeface="+mn-cs"/>
              <a:sym typeface="Comic Sans MS" pitchFamily="66" charset="0"/>
            </a:endParaRPr>
          </a:p>
          <a:p>
            <a:pPr marL="360363" lvl="1" indent="-360363" eaLnBrk="0" hangingPunct="0">
              <a:lnSpc>
                <a:spcPct val="90000"/>
              </a:lnSpc>
              <a:spcBef>
                <a:spcPct val="20000"/>
              </a:spcBef>
              <a:buSzPct val="90000"/>
              <a:buBlip>
                <a:blip r:embed="rId4"/>
              </a:buBlip>
            </a:pPr>
            <a:endParaRPr kumimoji="1" lang="fr-FR" sz="1050" u="none" dirty="0" smtClean="0">
              <a:solidFill>
                <a:srgbClr val="000000"/>
              </a:solidFill>
              <a:latin typeface="Arial" charset="0"/>
              <a:cs typeface="+mn-cs"/>
              <a:sym typeface="Comic Sans MS" pitchFamily="66" charset="0"/>
            </a:endParaRPr>
          </a:p>
          <a:p>
            <a:pPr marL="360363" lvl="1" indent="-360363" eaLnBrk="0" hangingPunct="0">
              <a:lnSpc>
                <a:spcPct val="90000"/>
              </a:lnSpc>
              <a:spcBef>
                <a:spcPct val="20000"/>
              </a:spcBef>
              <a:buSzPct val="90000"/>
              <a:buBlip>
                <a:blip r:embed="rId4"/>
              </a:buBlip>
            </a:pPr>
            <a:r>
              <a:rPr lang="en-US" sz="1600" u="none" dirty="0"/>
              <a:t>Roughness </a:t>
            </a:r>
            <a:r>
              <a:rPr lang="en-US" sz="1600" u="none" dirty="0" smtClean="0"/>
              <a:t>(e.g. </a:t>
            </a:r>
            <a:r>
              <a:rPr lang="en-US" sz="1600" u="none" dirty="0" err="1" smtClean="0"/>
              <a:t>Rq</a:t>
            </a:r>
            <a:r>
              <a:rPr lang="en-US" sz="1600" u="none" dirty="0" smtClean="0"/>
              <a:t>) is </a:t>
            </a:r>
            <a:r>
              <a:rPr lang="en-US" sz="1600" u="none" dirty="0"/>
              <a:t>not sufficient to evaluate field enhancement behavior</a:t>
            </a:r>
            <a:endParaRPr kumimoji="1" lang="en-US" sz="1600" u="none" dirty="0">
              <a:solidFill>
                <a:srgbClr val="000000"/>
              </a:solidFill>
              <a:latin typeface="Arial" charset="0"/>
              <a:cs typeface="+mn-cs"/>
              <a:sym typeface="Comic Sans MS" pitchFamily="66" charset="0"/>
            </a:endParaRPr>
          </a:p>
        </p:txBody>
      </p:sp>
      <p:sp>
        <p:nvSpPr>
          <p:cNvPr id="566319" name="Rectangle 47"/>
          <p:cNvSpPr>
            <a:spLocks noChangeArrowheads="1"/>
          </p:cNvSpPr>
          <p:nvPr/>
        </p:nvSpPr>
        <p:spPr bwMode="auto">
          <a:xfrm>
            <a:off x="554965" y="3987698"/>
            <a:ext cx="215582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kumimoji="1" lang="fr-FR" sz="1600" u="none" dirty="0" smtClean="0">
              <a:solidFill>
                <a:srgbClr val="000000"/>
              </a:solidFill>
              <a:cs typeface="+mn-cs"/>
              <a:sym typeface="Comic Sans MS" pitchFamily="66" charset="0"/>
            </a:endParaRPr>
          </a:p>
          <a:p>
            <a:pPr eaLnBrk="0" hangingPunct="0"/>
            <a:r>
              <a:rPr kumimoji="1" lang="fr-FR" i="1" u="none" dirty="0" err="1" smtClean="0">
                <a:solidFill>
                  <a:srgbClr val="000000"/>
                </a:solidFill>
                <a:cs typeface="+mn-cs"/>
                <a:sym typeface="Comic Sans MS" pitchFamily="66" charset="0"/>
              </a:rPr>
              <a:t>superfluid</a:t>
            </a:r>
            <a:r>
              <a:rPr kumimoji="1" lang="fr-FR" i="1" u="none" dirty="0" smtClean="0">
                <a:solidFill>
                  <a:srgbClr val="000000"/>
                </a:solidFill>
                <a:cs typeface="+mn-cs"/>
                <a:sym typeface="Comic Sans MS" pitchFamily="66" charset="0"/>
              </a:rPr>
              <a:t> He </a:t>
            </a:r>
            <a:r>
              <a:rPr kumimoji="1" lang="fr-FR" i="1" u="none" dirty="0" err="1" smtClean="0">
                <a:solidFill>
                  <a:srgbClr val="000000"/>
                </a:solidFill>
                <a:cs typeface="+mn-cs"/>
                <a:sym typeface="Comic Sans MS" pitchFamily="66" charset="0"/>
              </a:rPr>
              <a:t>Temperature</a:t>
            </a:r>
            <a:r>
              <a:rPr kumimoji="1" lang="fr-FR" i="1" u="none" dirty="0" smtClean="0">
                <a:solidFill>
                  <a:srgbClr val="000000"/>
                </a:solidFill>
                <a:cs typeface="+mn-cs"/>
                <a:sym typeface="Comic Sans MS" pitchFamily="66" charset="0"/>
              </a:rPr>
              <a:t> </a:t>
            </a:r>
            <a:r>
              <a:rPr kumimoji="1" lang="fr-FR" i="1" u="none" dirty="0" err="1" smtClean="0">
                <a:solidFill>
                  <a:srgbClr val="000000"/>
                </a:solidFill>
                <a:cs typeface="+mn-cs"/>
                <a:sym typeface="Comic Sans MS" pitchFamily="66" charset="0"/>
              </a:rPr>
              <a:t>maps</a:t>
            </a:r>
            <a:endParaRPr kumimoji="1" lang="en-US" i="1" u="none" dirty="0" smtClean="0">
              <a:solidFill>
                <a:srgbClr val="000000"/>
              </a:solidFill>
              <a:cs typeface="+mn-cs"/>
              <a:sym typeface="Comic Sans MS" pitchFamily="66" charset="0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kumimoji="1" lang="en-US" sz="2000" u="none" dirty="0" smtClean="0">
              <a:solidFill>
                <a:srgbClr val="000000"/>
              </a:solidFill>
              <a:cs typeface="+mn-cs"/>
              <a:sym typeface="Comic Sans MS" pitchFamily="66" charset="0"/>
            </a:endParaRPr>
          </a:p>
        </p:txBody>
      </p:sp>
      <p:grpSp>
        <p:nvGrpSpPr>
          <p:cNvPr id="566330" name="Group 58"/>
          <p:cNvGrpSpPr>
            <a:grpSpLocks/>
          </p:cNvGrpSpPr>
          <p:nvPr/>
        </p:nvGrpSpPr>
        <p:grpSpPr bwMode="auto">
          <a:xfrm>
            <a:off x="3394441" y="1259605"/>
            <a:ext cx="1295102" cy="1665862"/>
            <a:chOff x="2617" y="1062"/>
            <a:chExt cx="717" cy="862"/>
          </a:xfrm>
        </p:grpSpPr>
        <p:pic>
          <p:nvPicPr>
            <p:cNvPr id="566325" name="Picture 53" descr="Ph_FNP_1_1_2"/>
            <p:cNvPicPr>
              <a:picLocks noChangeAspect="1" noChangeArrowheads="1"/>
            </p:cNvPicPr>
            <p:nvPr/>
          </p:nvPicPr>
          <p:blipFill>
            <a:blip r:embed="rId5" cstate="print">
              <a:lum bright="-14000" contrast="2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7" y="1062"/>
              <a:ext cx="717" cy="8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6326" name="Line 54"/>
            <p:cNvSpPr>
              <a:spLocks noChangeShapeType="1"/>
            </p:cNvSpPr>
            <p:nvPr/>
          </p:nvSpPr>
          <p:spPr bwMode="auto">
            <a:xfrm>
              <a:off x="3078" y="1844"/>
              <a:ext cx="1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u="none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66327" name="Text Box 55"/>
            <p:cNvSpPr txBox="1">
              <a:spLocks noChangeArrowheads="1"/>
            </p:cNvSpPr>
            <p:nvPr/>
          </p:nvSpPr>
          <p:spPr bwMode="auto">
            <a:xfrm>
              <a:off x="2916" y="1663"/>
              <a:ext cx="291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u="none" smtClean="0">
                  <a:solidFill>
                    <a:srgbClr val="FF0000"/>
                  </a:solidFill>
                  <a:cs typeface="+mn-cs"/>
                </a:rPr>
                <a:t>~ 20 µm</a:t>
              </a:r>
            </a:p>
          </p:txBody>
        </p:sp>
      </p:grpSp>
      <p:sp>
        <p:nvSpPr>
          <p:cNvPr id="62" name="Espace réservé de la date 16"/>
          <p:cNvSpPr>
            <a:spLocks noGrp="1"/>
          </p:cNvSpPr>
          <p:nvPr>
            <p:ph type="dt" sz="half" idx="10"/>
          </p:nvPr>
        </p:nvSpPr>
        <p:spPr>
          <a:xfrm>
            <a:off x="576263" y="6305550"/>
            <a:ext cx="14509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63" name="Espace réservé du pied de page 20"/>
          <p:cNvSpPr>
            <a:spLocks noGrp="1"/>
          </p:cNvSpPr>
          <p:nvPr>
            <p:ph type="ftr" sz="quarter" idx="11"/>
          </p:nvPr>
        </p:nvSpPr>
        <p:spPr>
          <a:xfrm>
            <a:off x="2051050" y="6305550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64" name="Espace réservé du numéro de diapositive 21"/>
          <p:cNvSpPr>
            <a:spLocks noGrp="1"/>
          </p:cNvSpPr>
          <p:nvPr>
            <p:ph type="sldNum" sz="quarter" idx="12"/>
          </p:nvPr>
        </p:nvSpPr>
        <p:spPr>
          <a:xfrm>
            <a:off x="8024813" y="6303963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u="none" dirty="0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29</a:t>
            </a:fld>
            <a:endParaRPr lang="fr-FR" u="none" dirty="0"/>
          </a:p>
        </p:txBody>
      </p:sp>
      <p:pic>
        <p:nvPicPr>
          <p:cNvPr id="32777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278182" y="3789040"/>
            <a:ext cx="2534178" cy="168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" name="Text Box 211"/>
          <p:cNvSpPr txBox="1">
            <a:spLocks noChangeArrowheads="1"/>
          </p:cNvSpPr>
          <p:nvPr/>
        </p:nvSpPr>
        <p:spPr bwMode="auto">
          <a:xfrm>
            <a:off x="4917872" y="5983454"/>
            <a:ext cx="3295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i="1" u="none" dirty="0">
                <a:solidFill>
                  <a:srgbClr val="000000"/>
                </a:solidFill>
                <a:latin typeface="Arial" charset="0"/>
                <a:cs typeface="+mn-cs"/>
              </a:rPr>
              <a:t>Same height distribution, </a:t>
            </a:r>
            <a:r>
              <a:rPr lang="en-US" sz="1200" i="1" u="none" dirty="0">
                <a:solidFill>
                  <a:srgbClr val="000000"/>
                </a:solidFill>
                <a:latin typeface="Arial" charset="0"/>
              </a:rPr>
              <a:t>≠ RF behavior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3375" y="1139009"/>
            <a:ext cx="25431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846" y="1164788"/>
            <a:ext cx="2768600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58" y="5887668"/>
            <a:ext cx="397510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425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763688" y="1196752"/>
            <a:ext cx="5364162" cy="471963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noProof="0" dirty="0" smtClean="0">
                <a:solidFill>
                  <a:srgbClr val="FF0000"/>
                </a:solidFill>
              </a:rPr>
              <a:t>First part: niobium</a:t>
            </a:r>
            <a:br>
              <a:rPr lang="en-US" sz="3200" noProof="0" dirty="0" smtClean="0">
                <a:solidFill>
                  <a:srgbClr val="FF0000"/>
                </a:solidFill>
              </a:rPr>
            </a:br>
            <a:r>
              <a:rPr lang="en-US" sz="3200" noProof="0" dirty="0" smtClean="0">
                <a:solidFill>
                  <a:srgbClr val="FF0000"/>
                </a:solidFill>
              </a:rPr>
              <a:t/>
            </a:r>
            <a:br>
              <a:rPr lang="en-US" sz="3200" noProof="0" dirty="0" smtClean="0">
                <a:solidFill>
                  <a:srgbClr val="FF0000"/>
                </a:solidFill>
              </a:rPr>
            </a:br>
            <a:endParaRPr lang="en-US" sz="1400" b="0" i="1" noProof="0" dirty="0" smtClean="0">
              <a:solidFill>
                <a:srgbClr val="FF0000"/>
              </a:solidFill>
            </a:endParaRPr>
          </a:p>
        </p:txBody>
      </p:sp>
      <p:sp>
        <p:nvSpPr>
          <p:cNvPr id="7171" name="Rectangle 12"/>
          <p:cNvSpPr>
            <a:spLocks noChangeArrowheads="1"/>
          </p:cNvSpPr>
          <p:nvPr/>
        </p:nvSpPr>
        <p:spPr bwMode="auto">
          <a:xfrm>
            <a:off x="1187450" y="1420813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7188" indent="357188" eaLnBrk="0" hangingPunct="0">
              <a:spcAft>
                <a:spcPct val="20000"/>
              </a:spcAft>
              <a:buClr>
                <a:schemeClr val="accent2"/>
              </a:buClr>
            </a:pPr>
            <a:r>
              <a:rPr kumimoji="1" lang="fr-FR" sz="1800" u="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854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69204" y="2505636"/>
            <a:ext cx="9066840" cy="4019708"/>
            <a:chOff x="69204" y="2206991"/>
            <a:chExt cx="9066840" cy="401970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040" y="4177830"/>
              <a:ext cx="2764004" cy="1510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457" y="4489013"/>
              <a:ext cx="3365891" cy="1180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6201972" y="5650635"/>
              <a:ext cx="2778968" cy="415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050" i="1" u="none" dirty="0">
                  <a:solidFill>
                    <a:srgbClr val="000000"/>
                  </a:solidFill>
                  <a:latin typeface="Arial" charset="0"/>
                  <a:cs typeface="+mn-cs"/>
                </a:rPr>
                <a:t>No MO contrast at the groove, when in-plane field parallel to groove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636964" y="5811201"/>
              <a:ext cx="3110879" cy="415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050" i="1" u="none" dirty="0">
                  <a:solidFill>
                    <a:srgbClr val="000000"/>
                  </a:solidFill>
                  <a:latin typeface="Arial" charset="0"/>
                  <a:cs typeface="+mn-cs"/>
                </a:rPr>
                <a:t>MO contrast is double at the groove, when in-plane field perpendicular to groove</a:t>
              </a:r>
            </a:p>
          </p:txBody>
        </p:sp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 cstate="print">
              <a:lum bright="-4000" contrast="-32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06" y="2501859"/>
              <a:ext cx="1303436" cy="1834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6596336" y="3203999"/>
              <a:ext cx="3175" cy="33655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5" cstate="print">
              <a:lum bright="-2000" contrast="-12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840" y="2408209"/>
              <a:ext cx="1303436" cy="1834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3589058" y="3203999"/>
              <a:ext cx="3175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5138843" y="3508799"/>
              <a:ext cx="68580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900" u="none" dirty="0">
                  <a:solidFill>
                    <a:srgbClr val="000000"/>
                  </a:solidFill>
                  <a:latin typeface="Arial" charset="0"/>
                  <a:cs typeface="+mn-cs"/>
                </a:rPr>
                <a:t>T=5.6K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3589058" y="3584999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u="none" dirty="0">
                  <a:solidFill>
                    <a:srgbClr val="FF3300"/>
                  </a:solidFill>
                  <a:latin typeface="Arial" charset="0"/>
                  <a:cs typeface="+mn-cs"/>
                </a:rPr>
                <a:t>H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6901136" y="3508799"/>
              <a:ext cx="4572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u="none">
                  <a:solidFill>
                    <a:srgbClr val="FF3300"/>
                  </a:solidFill>
                  <a:latin typeface="Arial" charset="0"/>
                  <a:cs typeface="+mn-cs"/>
                </a:rPr>
                <a:t>H</a:t>
              </a: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882" y="2527036"/>
              <a:ext cx="1217797" cy="1715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490106" y="2206991"/>
              <a:ext cx="600075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00" u="none" dirty="0">
                  <a:solidFill>
                    <a:srgbClr val="000000"/>
                  </a:solidFill>
                  <a:latin typeface="Arial" charset="0"/>
                  <a:cs typeface="+mn-cs"/>
                </a:rPr>
                <a:t>0.5 mm</a:t>
              </a:r>
            </a:p>
          </p:txBody>
        </p:sp>
        <p:sp>
          <p:nvSpPr>
            <p:cNvPr id="17" name="Line 5"/>
            <p:cNvSpPr>
              <a:spLocks noChangeShapeType="1"/>
            </p:cNvSpPr>
            <p:nvPr/>
          </p:nvSpPr>
          <p:spPr bwMode="auto">
            <a:xfrm>
              <a:off x="1090181" y="2285277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69204" y="4481116"/>
              <a:ext cx="2280093" cy="1522413"/>
              <a:chOff x="3872833" y="626391"/>
              <a:chExt cx="4106069" cy="2741613"/>
            </a:xfrm>
          </p:grpSpPr>
          <p:pic>
            <p:nvPicPr>
              <p:cNvPr id="19" name="Picture 7" descr="asc_topo_groove_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2889" y="626391"/>
                <a:ext cx="3656013" cy="27416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2" descr="asc_topo_groove_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2833" y="626391"/>
                <a:ext cx="900112" cy="1981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490106" y="1313309"/>
            <a:ext cx="23134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i="1" u="none" dirty="0" smtClean="0">
                <a:solidFill>
                  <a:srgbClr val="0000FF"/>
                </a:solidFill>
                <a:latin typeface="Arial" charset="0"/>
                <a:cs typeface="+mn-cs"/>
              </a:rPr>
              <a:t>[A. </a:t>
            </a:r>
            <a:r>
              <a:rPr lang="en-US" sz="1200" i="1" u="none" dirty="0" err="1" smtClean="0">
                <a:solidFill>
                  <a:srgbClr val="0000FF"/>
                </a:solidFill>
                <a:latin typeface="Arial" charset="0"/>
                <a:cs typeface="+mn-cs"/>
              </a:rPr>
              <a:t>Polyanskii</a:t>
            </a:r>
            <a:r>
              <a:rPr lang="en-US" sz="1200" i="1" u="none" dirty="0" smtClean="0">
                <a:solidFill>
                  <a:srgbClr val="0000FF"/>
                </a:solidFill>
                <a:latin typeface="Arial" charset="0"/>
                <a:cs typeface="+mn-cs"/>
              </a:rPr>
              <a:t> et al, FNAL/FSU]</a:t>
            </a:r>
            <a:endParaRPr lang="en-US" sz="1200" i="1" u="none" dirty="0">
              <a:solidFill>
                <a:srgbClr val="0000FF"/>
              </a:solidFill>
              <a:latin typeface="Arial" charset="0"/>
              <a:cs typeface="+mn-cs"/>
            </a:endParaRPr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4342" y="1048253"/>
            <a:ext cx="1159406" cy="163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10" cstate="print">
            <a:lum bright="-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0725" y="972053"/>
            <a:ext cx="1159406" cy="163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123788" y="1605057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u="none" dirty="0">
                <a:solidFill>
                  <a:srgbClr val="FF3300"/>
                </a:solidFill>
                <a:latin typeface="Arial" charset="0"/>
                <a:cs typeface="+mn-cs"/>
              </a:rPr>
              <a:t>H</a:t>
            </a:r>
          </a:p>
        </p:txBody>
      </p:sp>
      <p:sp>
        <p:nvSpPr>
          <p:cNvPr id="25" name="Organigramme : Jonction de sommaire 24"/>
          <p:cNvSpPr/>
          <p:nvPr/>
        </p:nvSpPr>
        <p:spPr bwMode="auto">
          <a:xfrm>
            <a:off x="5171277" y="1123869"/>
            <a:ext cx="304800" cy="304800"/>
          </a:xfrm>
          <a:prstGeom prst="flowChartSummingJunction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200" u="none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 rot="16200000">
            <a:off x="2946865" y="1726114"/>
            <a:ext cx="12307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u="none" dirty="0">
                <a:solidFill>
                  <a:srgbClr val="000000"/>
                </a:solidFill>
                <a:latin typeface="Arial" charset="0"/>
                <a:cs typeface="+mn-cs"/>
              </a:rPr>
              <a:t>H=40 </a:t>
            </a:r>
            <a:r>
              <a:rPr lang="en-US" sz="1200" u="none" dirty="0" err="1">
                <a:solidFill>
                  <a:srgbClr val="000000"/>
                </a:solidFill>
                <a:latin typeface="Arial" charset="0"/>
                <a:cs typeface="+mn-cs"/>
              </a:rPr>
              <a:t>mT</a:t>
            </a:r>
            <a:r>
              <a:rPr lang="en-US" sz="1200" u="none" dirty="0">
                <a:solidFill>
                  <a:srgbClr val="000000"/>
                </a:solidFill>
                <a:latin typeface="Arial" charset="0"/>
                <a:cs typeface="+mn-cs"/>
              </a:rPr>
              <a:t> T=7K</a:t>
            </a:r>
          </a:p>
        </p:txBody>
      </p:sp>
      <p:sp>
        <p:nvSpPr>
          <p:cNvPr id="27" name="Rectangle 26"/>
          <p:cNvSpPr/>
          <p:nvPr/>
        </p:nvSpPr>
        <p:spPr>
          <a:xfrm rot="16200000">
            <a:off x="5014528" y="1833270"/>
            <a:ext cx="12307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H=80 </a:t>
            </a:r>
            <a:r>
              <a:rPr lang="en-US" sz="1200" u="none" dirty="0" err="1">
                <a:solidFill>
                  <a:srgbClr val="000000"/>
                </a:solidFill>
                <a:latin typeface="Arial" charset="0"/>
                <a:cs typeface="+mn-cs"/>
              </a:rPr>
              <a:t>mT</a:t>
            </a:r>
            <a:r>
              <a:rPr lang="en-US" sz="1200" u="none" dirty="0">
                <a:solidFill>
                  <a:srgbClr val="000000"/>
                </a:solidFill>
                <a:latin typeface="Arial" charset="0"/>
                <a:cs typeface="+mn-cs"/>
              </a:rPr>
              <a:t> T=7K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129736" y="1316516"/>
            <a:ext cx="198485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u="none" dirty="0">
                <a:solidFill>
                  <a:srgbClr val="000000"/>
                </a:solidFill>
                <a:latin typeface="Arial" charset="0"/>
                <a:cs typeface="+mn-cs"/>
              </a:rPr>
              <a:t>H </a:t>
            </a:r>
            <a:r>
              <a:rPr lang="en-US" sz="1050" i="1" u="none" dirty="0">
                <a:solidFill>
                  <a:srgbClr val="000000"/>
                </a:solidFill>
                <a:latin typeface="Arial" charset="0"/>
                <a:cs typeface="+mn-cs"/>
                <a:sym typeface="Symbol" pitchFamily="18" charset="2"/>
              </a:rPr>
              <a:t> surface: </a:t>
            </a:r>
            <a:r>
              <a:rPr lang="en-US" sz="1050" i="1" u="none" dirty="0">
                <a:solidFill>
                  <a:srgbClr val="000000"/>
                </a:solidFill>
                <a:latin typeface="Arial" charset="0"/>
                <a:cs typeface="+mn-cs"/>
              </a:rPr>
              <a:t>notch has small impact on flux distribution even at higher T</a:t>
            </a:r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1187450" y="46038"/>
            <a:ext cx="7561014" cy="909637"/>
          </a:xfrm>
        </p:spPr>
        <p:txBody>
          <a:bodyPr/>
          <a:lstStyle/>
          <a:p>
            <a:r>
              <a:rPr lang="en-US" sz="2400" dirty="0"/>
              <a:t>Morphology effect: field enhancement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0779" y="1585820"/>
            <a:ext cx="28250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none" dirty="0"/>
              <a:t>Single crystal with notch on the surface : </a:t>
            </a:r>
            <a:endParaRPr lang="en-US" u="none" dirty="0" smtClean="0"/>
          </a:p>
          <a:p>
            <a:pPr algn="r"/>
            <a:r>
              <a:rPr lang="en-US" u="none" dirty="0" smtClean="0"/>
              <a:t>H </a:t>
            </a:r>
            <a:r>
              <a:rPr lang="en-US" u="none" dirty="0"/>
              <a:t>// surface</a:t>
            </a:r>
          </a:p>
        </p:txBody>
      </p:sp>
      <p:sp>
        <p:nvSpPr>
          <p:cNvPr id="34" name="Rectangle 7"/>
          <p:cNvSpPr txBox="1">
            <a:spLocks noChangeArrowheads="1"/>
          </p:cNvSpPr>
          <p:nvPr/>
        </p:nvSpPr>
        <p:spPr>
          <a:xfrm>
            <a:off x="1530350" y="44450"/>
            <a:ext cx="7613650" cy="7064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endParaRPr lang="en-US" sz="2000" u="none" dirty="0"/>
          </a:p>
        </p:txBody>
      </p:sp>
      <p:sp>
        <p:nvSpPr>
          <p:cNvPr id="38" name="Espace réservé de la date 16"/>
          <p:cNvSpPr>
            <a:spLocks noGrp="1"/>
          </p:cNvSpPr>
          <p:nvPr/>
        </p:nvSpPr>
        <p:spPr>
          <a:xfrm>
            <a:off x="573736" y="6381328"/>
            <a:ext cx="14509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39" name="Espace réservé du pied de page 20"/>
          <p:cNvSpPr>
            <a:spLocks noGrp="1"/>
          </p:cNvSpPr>
          <p:nvPr/>
        </p:nvSpPr>
        <p:spPr>
          <a:xfrm>
            <a:off x="2048523" y="6381328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40" name="Espace réservé du numéro de diapositive 21"/>
          <p:cNvSpPr>
            <a:spLocks noGrp="1"/>
          </p:cNvSpPr>
          <p:nvPr/>
        </p:nvSpPr>
        <p:spPr>
          <a:xfrm>
            <a:off x="8022286" y="6379741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fr-FR" u="none" dirty="0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30</a:t>
            </a:fld>
            <a:endParaRPr lang="fr-FR" u="none" dirty="0"/>
          </a:p>
        </p:txBody>
      </p:sp>
    </p:spTree>
    <p:extLst>
      <p:ext uri="{BB962C8B-B14F-4D97-AF65-F5344CB8AC3E}">
        <p14:creationId xmlns:p14="http://schemas.microsoft.com/office/powerpoint/2010/main" xmlns="" val="23799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39847259"/>
              </p:ext>
            </p:extLst>
          </p:nvPr>
        </p:nvGraphicFramePr>
        <p:xfrm>
          <a:off x="414528" y="1212825"/>
          <a:ext cx="2555295" cy="2936255"/>
        </p:xfrm>
        <a:graphic>
          <a:graphicData uri="http://schemas.openxmlformats.org/presentationml/2006/ole">
            <p:oleObj spid="_x0000_s33819" r:id="rId4" imgW="1944463" imgH="2145615" progId="">
              <p:embed/>
            </p:oleObj>
          </a:graphicData>
        </a:graphic>
      </p:graphicFrame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42269"/>
            <a:ext cx="1656184" cy="106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6279" name="Rectangle 7"/>
          <p:cNvSpPr>
            <a:spLocks noGrp="1" noChangeArrowheads="1"/>
          </p:cNvSpPr>
          <p:nvPr>
            <p:ph type="title"/>
          </p:nvPr>
        </p:nvSpPr>
        <p:spPr>
          <a:xfrm>
            <a:off x="1295211" y="64122"/>
            <a:ext cx="6769100" cy="909637"/>
          </a:xfrm>
        </p:spPr>
        <p:txBody>
          <a:bodyPr/>
          <a:lstStyle/>
          <a:p>
            <a:pPr algn="ctr"/>
            <a:r>
              <a:rPr lang="en-US" sz="2000" noProof="0" dirty="0" smtClean="0"/>
              <a:t>Replica @ the quench site – 2D simple model</a:t>
            </a:r>
            <a:endParaRPr lang="en-US" sz="2000" noProof="0" dirty="0"/>
          </a:p>
        </p:txBody>
      </p:sp>
      <p:sp>
        <p:nvSpPr>
          <p:cNvPr id="566275" name="Rectangle 3"/>
          <p:cNvSpPr>
            <a:spLocks noChangeArrowheads="1"/>
          </p:cNvSpPr>
          <p:nvPr/>
        </p:nvSpPr>
        <p:spPr bwMode="auto">
          <a:xfrm>
            <a:off x="5816599" y="3389909"/>
            <a:ext cx="2859857" cy="433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i="1" u="none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66319" name="Rectangle 47"/>
          <p:cNvSpPr>
            <a:spLocks noChangeArrowheads="1"/>
          </p:cNvSpPr>
          <p:nvPr/>
        </p:nvSpPr>
        <p:spPr bwMode="auto">
          <a:xfrm>
            <a:off x="6719693" y="3906215"/>
            <a:ext cx="2370174" cy="182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lvl="1" eaLnBrk="0" hangingPunct="0"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kumimoji="1" lang="en-US" sz="1600" u="none" dirty="0">
                <a:solidFill>
                  <a:srgbClr val="000000"/>
                </a:solidFill>
                <a:latin typeface="Arial" charset="0"/>
                <a:cs typeface="+mn-cs"/>
                <a:sym typeface="Comic Sans MS" pitchFamily="66" charset="0"/>
              </a:rPr>
              <a:t>Thermal behavior :</a:t>
            </a:r>
          </a:p>
          <a:p>
            <a:pPr marL="182563" lvl="1" indent="-182563" eaLnBrk="0" hangingPunct="0">
              <a:spcBef>
                <a:spcPts val="0"/>
              </a:spcBef>
              <a:spcAft>
                <a:spcPts val="600"/>
              </a:spcAft>
              <a:buSzPct val="90000"/>
              <a:buBlip>
                <a:blip r:embed="rId6"/>
              </a:buBlip>
            </a:pPr>
            <a:r>
              <a:rPr kumimoji="1" lang="en-US" u="none" dirty="0">
                <a:solidFill>
                  <a:srgbClr val="000000"/>
                </a:solidFill>
                <a:latin typeface="Arial" charset="0"/>
                <a:cs typeface="+mn-cs"/>
                <a:sym typeface="Comic Sans MS" pitchFamily="66" charset="0"/>
              </a:rPr>
              <a:t>Edges thermally stabilized until T~ 5.35 K and W ~142mW</a:t>
            </a:r>
          </a:p>
          <a:p>
            <a:pPr marL="182563" lvl="1" indent="-182563" eaLnBrk="0" hangingPunct="0">
              <a:spcBef>
                <a:spcPts val="0"/>
              </a:spcBef>
              <a:spcAft>
                <a:spcPts val="600"/>
              </a:spcAft>
              <a:buSzPct val="90000"/>
              <a:buBlip>
                <a:blip r:embed="rId6"/>
              </a:buBlip>
            </a:pPr>
            <a:r>
              <a:rPr kumimoji="1" lang="en-US" u="none" dirty="0">
                <a:solidFill>
                  <a:srgbClr val="000000"/>
                </a:solidFill>
                <a:latin typeface="Arial" charset="0"/>
                <a:cs typeface="+mn-cs"/>
                <a:sym typeface="Comic Sans MS" pitchFamily="66" charset="0"/>
              </a:rPr>
              <a:t> T&lt;9.2 K but H&gt; </a:t>
            </a:r>
            <a:r>
              <a:rPr kumimoji="1" lang="en-US" u="none" dirty="0" err="1">
                <a:solidFill>
                  <a:srgbClr val="000000"/>
                </a:solidFill>
                <a:latin typeface="Arial" charset="0"/>
                <a:cs typeface="+mn-cs"/>
                <a:sym typeface="Comic Sans MS" pitchFamily="66" charset="0"/>
              </a:rPr>
              <a:t>Hc</a:t>
            </a:r>
            <a:endParaRPr kumimoji="1" lang="en-US" u="none" dirty="0">
              <a:solidFill>
                <a:srgbClr val="000000"/>
              </a:solidFill>
              <a:latin typeface="Arial" charset="0"/>
              <a:cs typeface="+mn-cs"/>
              <a:sym typeface="Comic Sans MS" pitchFamily="66" charset="0"/>
            </a:endParaRPr>
          </a:p>
          <a:p>
            <a:pPr marL="182563" lvl="1" indent="-182563" eaLnBrk="0" hangingPunct="0">
              <a:spcBef>
                <a:spcPts val="0"/>
              </a:spcBef>
              <a:spcAft>
                <a:spcPts val="600"/>
              </a:spcAft>
              <a:buSzPct val="90000"/>
              <a:buBlip>
                <a:blip r:embed="rId6"/>
              </a:buBlip>
            </a:pPr>
            <a:r>
              <a:rPr kumimoji="1" lang="en-US" u="none" dirty="0">
                <a:solidFill>
                  <a:srgbClr val="000000"/>
                </a:solidFill>
                <a:latin typeface="Arial" charset="0"/>
                <a:cs typeface="+mn-cs"/>
                <a:sym typeface="Comic Sans MS" pitchFamily="66" charset="0"/>
              </a:rPr>
              <a:t>When W ~143 </a:t>
            </a:r>
            <a:r>
              <a:rPr kumimoji="1" lang="en-US" u="none" dirty="0" err="1">
                <a:solidFill>
                  <a:srgbClr val="000000"/>
                </a:solidFill>
                <a:latin typeface="Arial" charset="0"/>
                <a:cs typeface="+mn-cs"/>
                <a:sym typeface="Comic Sans MS" pitchFamily="66" charset="0"/>
              </a:rPr>
              <a:t>mW</a:t>
            </a:r>
            <a:r>
              <a:rPr kumimoji="1" lang="en-US" u="none" dirty="0">
                <a:solidFill>
                  <a:srgbClr val="000000"/>
                </a:solidFill>
                <a:latin typeface="Arial" charset="0"/>
                <a:cs typeface="+mn-cs"/>
                <a:sym typeface="Comic Sans MS" pitchFamily="66" charset="0"/>
              </a:rPr>
              <a:t> =&gt; </a:t>
            </a:r>
            <a:r>
              <a:rPr kumimoji="1" lang="en-US" sz="1800" u="none" dirty="0">
                <a:solidFill>
                  <a:srgbClr val="FF0000"/>
                </a:solidFill>
                <a:latin typeface="Arial" charset="0"/>
                <a:cs typeface="+mn-cs"/>
                <a:sym typeface="Comic Sans MS" pitchFamily="66" charset="0"/>
              </a:rPr>
              <a:t>Quench </a:t>
            </a:r>
            <a:r>
              <a:rPr kumimoji="1" lang="en-US" sz="1800" u="none" dirty="0" smtClean="0">
                <a:solidFill>
                  <a:srgbClr val="FF0000"/>
                </a:solidFill>
                <a:latin typeface="Arial" charset="0"/>
                <a:cs typeface="+mn-cs"/>
                <a:sym typeface="Comic Sans MS" pitchFamily="66" charset="0"/>
              </a:rPr>
              <a:t>!</a:t>
            </a:r>
            <a:endParaRPr kumimoji="1" lang="en-US" u="none" dirty="0">
              <a:solidFill>
                <a:srgbClr val="FF0000"/>
              </a:solidFill>
              <a:latin typeface="Arial" charset="0"/>
              <a:cs typeface="+mn-cs"/>
              <a:sym typeface="Comic Sans MS" pitchFamily="66" charset="0"/>
            </a:endParaRPr>
          </a:p>
        </p:txBody>
      </p:sp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382" y="4255665"/>
            <a:ext cx="2881312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Line 6"/>
          <p:cNvSpPr>
            <a:spLocks noChangeShapeType="1"/>
          </p:cNvSpPr>
          <p:nvPr/>
        </p:nvSpPr>
        <p:spPr bwMode="auto">
          <a:xfrm flipH="1">
            <a:off x="1080357" y="2887241"/>
            <a:ext cx="218865" cy="1655762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1568039" y="2887241"/>
            <a:ext cx="699706" cy="1478016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0" name="Group 8"/>
          <p:cNvGrpSpPr>
            <a:grpSpLocks/>
          </p:cNvGrpSpPr>
          <p:nvPr/>
        </p:nvGrpSpPr>
        <p:grpSpPr bwMode="auto">
          <a:xfrm>
            <a:off x="3434386" y="1260140"/>
            <a:ext cx="3225846" cy="2192078"/>
            <a:chOff x="2699" y="346"/>
            <a:chExt cx="3061" cy="1947"/>
          </a:xfrm>
        </p:grpSpPr>
        <p:sp>
          <p:nvSpPr>
            <p:cNvPr id="71" name="Text Box 9"/>
            <p:cNvSpPr txBox="1">
              <a:spLocks noChangeArrowheads="1"/>
            </p:cNvSpPr>
            <p:nvPr/>
          </p:nvSpPr>
          <p:spPr bwMode="auto">
            <a:xfrm>
              <a:off x="2699" y="429"/>
              <a:ext cx="771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 b="1" u="none" dirty="0"/>
                <a:t>H/&lt;H&gt;</a:t>
              </a:r>
              <a:endParaRPr lang="en-US" sz="1400" b="1" u="none" baseline="-25000" dirty="0"/>
            </a:p>
          </p:txBody>
        </p:sp>
        <p:pic>
          <p:nvPicPr>
            <p:cNvPr id="72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346"/>
              <a:ext cx="2030" cy="1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 Box 11"/>
            <p:cNvSpPr txBox="1">
              <a:spLocks noChangeArrowheads="1"/>
            </p:cNvSpPr>
            <p:nvPr/>
          </p:nvSpPr>
          <p:spPr bwMode="auto">
            <a:xfrm>
              <a:off x="5124" y="1883"/>
              <a:ext cx="636" cy="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200" b="1" u="none"/>
                <a:t>x (mm)</a:t>
              </a:r>
              <a:endParaRPr lang="en-US" sz="1200" b="1" u="none" baseline="-25000"/>
            </a:p>
          </p:txBody>
        </p:sp>
      </p:grpSp>
      <p:grpSp>
        <p:nvGrpSpPr>
          <p:cNvPr id="74" name="Group 12"/>
          <p:cNvGrpSpPr>
            <a:grpSpLocks/>
          </p:cNvGrpSpPr>
          <p:nvPr/>
        </p:nvGrpSpPr>
        <p:grpSpPr bwMode="auto">
          <a:xfrm>
            <a:off x="3405950" y="4032356"/>
            <a:ext cx="3230624" cy="2154549"/>
            <a:chOff x="2981" y="2160"/>
            <a:chExt cx="2779" cy="1854"/>
          </a:xfrm>
        </p:grpSpPr>
        <p:pic>
          <p:nvPicPr>
            <p:cNvPr id="75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2160"/>
              <a:ext cx="2094" cy="1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 Box 14"/>
            <p:cNvSpPr txBox="1">
              <a:spLocks noChangeArrowheads="1"/>
            </p:cNvSpPr>
            <p:nvPr/>
          </p:nvSpPr>
          <p:spPr bwMode="auto">
            <a:xfrm>
              <a:off x="5237" y="3749"/>
              <a:ext cx="523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 b="1" u="none"/>
                <a:t>H/H</a:t>
              </a:r>
              <a:r>
                <a:rPr lang="en-US" sz="1400" b="1" u="none" baseline="-25000"/>
                <a:t>c</a:t>
              </a:r>
            </a:p>
          </p:txBody>
        </p:sp>
        <p:sp>
          <p:nvSpPr>
            <p:cNvPr id="77" name="Text Box 15"/>
            <p:cNvSpPr txBox="1">
              <a:spLocks noChangeArrowheads="1"/>
            </p:cNvSpPr>
            <p:nvPr/>
          </p:nvSpPr>
          <p:spPr bwMode="auto">
            <a:xfrm>
              <a:off x="2981" y="2252"/>
              <a:ext cx="838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 b="1" u="none" dirty="0"/>
                <a:t>P (W)</a:t>
              </a:r>
            </a:p>
          </p:txBody>
        </p:sp>
        <p:sp>
          <p:nvSpPr>
            <p:cNvPr id="78" name="Rectangle 16"/>
            <p:cNvSpPr>
              <a:spLocks noChangeArrowheads="1"/>
            </p:cNvSpPr>
            <p:nvPr/>
          </p:nvSpPr>
          <p:spPr bwMode="auto">
            <a:xfrm flipV="1">
              <a:off x="3039" y="2568"/>
              <a:ext cx="450" cy="1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square">
              <a:spAutoFit/>
            </a:bodyPr>
            <a:lstStyle/>
            <a:p>
              <a:r>
                <a:rPr lang="en-US" sz="1100" i="1" u="none" dirty="0"/>
                <a:t>Dissipated power (</a:t>
              </a:r>
              <a:r>
                <a:rPr lang="en-US" sz="1100" i="1" u="none" dirty="0" err="1"/>
                <a:t>Rs</a:t>
              </a:r>
              <a:r>
                <a:rPr lang="en-US" sz="1100" i="1" u="none" dirty="0"/>
                <a:t> ~ 2m</a:t>
              </a:r>
              <a:r>
                <a:rPr lang="en-US" sz="1100" i="1" u="none" dirty="0">
                  <a:latin typeface="Symbol" pitchFamily="18" charset="2"/>
                </a:rPr>
                <a:t>W)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7002651" y="1076589"/>
            <a:ext cx="1911350" cy="649618"/>
            <a:chOff x="7002651" y="1076589"/>
            <a:chExt cx="1911350" cy="649618"/>
          </a:xfrm>
        </p:grpSpPr>
        <p:sp>
          <p:nvSpPr>
            <p:cNvPr id="83" name="Line 17"/>
            <p:cNvSpPr>
              <a:spLocks noChangeShapeType="1"/>
            </p:cNvSpPr>
            <p:nvPr/>
          </p:nvSpPr>
          <p:spPr bwMode="auto">
            <a:xfrm flipH="1">
              <a:off x="7455694" y="1353588"/>
              <a:ext cx="100012" cy="3662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84" name="Line 18"/>
            <p:cNvSpPr>
              <a:spLocks noChangeShapeType="1"/>
            </p:cNvSpPr>
            <p:nvPr/>
          </p:nvSpPr>
          <p:spPr bwMode="auto">
            <a:xfrm>
              <a:off x="7991475" y="1353588"/>
              <a:ext cx="256381" cy="372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85" name="Rectangle 19"/>
            <p:cNvSpPr>
              <a:spLocks noChangeArrowheads="1"/>
            </p:cNvSpPr>
            <p:nvPr/>
          </p:nvSpPr>
          <p:spPr bwMode="auto">
            <a:xfrm>
              <a:off x="7002651" y="1076589"/>
              <a:ext cx="191135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1200" i="1" u="none" dirty="0" smtClean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Normal cond. zone</a:t>
              </a:r>
            </a:p>
          </p:txBody>
        </p:sp>
      </p:grpSp>
      <p:sp>
        <p:nvSpPr>
          <p:cNvPr id="34" name="Espace réservé de la date 16"/>
          <p:cNvSpPr>
            <a:spLocks noGrp="1"/>
          </p:cNvSpPr>
          <p:nvPr/>
        </p:nvSpPr>
        <p:spPr>
          <a:xfrm>
            <a:off x="573736" y="6381328"/>
            <a:ext cx="14509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35" name="Espace réservé du pied de page 20"/>
          <p:cNvSpPr>
            <a:spLocks noGrp="1"/>
          </p:cNvSpPr>
          <p:nvPr/>
        </p:nvSpPr>
        <p:spPr>
          <a:xfrm>
            <a:off x="2048523" y="6381328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36" name="Espace réservé du numéro de diapositive 21"/>
          <p:cNvSpPr>
            <a:spLocks noGrp="1"/>
          </p:cNvSpPr>
          <p:nvPr/>
        </p:nvSpPr>
        <p:spPr>
          <a:xfrm>
            <a:off x="8022286" y="6379741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fr-FR" u="none" dirty="0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31</a:t>
            </a:fld>
            <a:endParaRPr lang="fr-FR" u="none" dirty="0"/>
          </a:p>
        </p:txBody>
      </p:sp>
      <p:pic>
        <p:nvPicPr>
          <p:cNvPr id="33809" name="Picture 1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0151" y="1719605"/>
            <a:ext cx="18764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20"/>
          <p:cNvSpPr>
            <a:spLocks noChangeArrowheads="1"/>
          </p:cNvSpPr>
          <p:nvPr/>
        </p:nvSpPr>
        <p:spPr bwMode="auto">
          <a:xfrm>
            <a:off x="414528" y="962167"/>
            <a:ext cx="22346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i="1" u="none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1200" i="1" u="none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   → 550 µm</a:t>
            </a:r>
            <a:r>
              <a:rPr lang="en-GB" sz="1200" i="1" u="none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x </a:t>
            </a:r>
            <a:r>
              <a:rPr lang="en-US" sz="1200" i="1" u="none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↑</a:t>
            </a:r>
            <a:r>
              <a:rPr lang="en-GB" sz="1200" i="1" u="none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15 µm</a:t>
            </a:r>
          </a:p>
        </p:txBody>
      </p:sp>
      <p:sp>
        <p:nvSpPr>
          <p:cNvPr id="38" name="Rectangle 20"/>
          <p:cNvSpPr>
            <a:spLocks noChangeArrowheads="1"/>
          </p:cNvSpPr>
          <p:nvPr/>
        </p:nvSpPr>
        <p:spPr bwMode="auto">
          <a:xfrm>
            <a:off x="7020272" y="2998506"/>
            <a:ext cx="16561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i="1" u="none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Size of the defect ~ </a:t>
            </a:r>
          </a:p>
          <a:p>
            <a:r>
              <a:rPr lang="en-US" sz="1200" i="1" u="none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→ 550 µm</a:t>
            </a:r>
            <a:r>
              <a:rPr lang="en-GB" sz="1200" i="1" u="none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x </a:t>
            </a:r>
            <a:r>
              <a:rPr lang="en-US" sz="1200" i="1" u="none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↑</a:t>
            </a:r>
            <a:r>
              <a:rPr lang="en-GB" sz="1200" i="1" u="none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15 µm</a:t>
            </a:r>
          </a:p>
        </p:txBody>
      </p:sp>
    </p:spTree>
    <p:extLst>
      <p:ext uri="{BB962C8B-B14F-4D97-AF65-F5344CB8AC3E}">
        <p14:creationId xmlns:p14="http://schemas.microsoft.com/office/powerpoint/2010/main" xmlns="" val="223735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690" name="Picture 2" descr="IMCZA3"/>
          <p:cNvPicPr>
            <a:picLocks noChangeAspect="1" noChangeArrowheads="1"/>
          </p:cNvPicPr>
          <p:nvPr/>
        </p:nvPicPr>
        <p:blipFill>
          <a:blip r:embed="rId3" cstate="print">
            <a:lum bright="-10000" contrast="6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3013" y="1011050"/>
            <a:ext cx="3835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20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20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PAGE </a:t>
            </a:r>
            <a:fld id="{8CADEDB1-774E-4026-9688-CF6FA26D2D04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754695" name="Rectangle 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n-US" sz="2000" dirty="0" smtClean="0"/>
              <a:t>A topological useful tool  : conformational equivalent ellipsoids</a:t>
            </a:r>
            <a:endParaRPr lang="en-US" sz="2000" dirty="0"/>
          </a:p>
        </p:txBody>
      </p:sp>
      <p:pic>
        <p:nvPicPr>
          <p:cNvPr id="754692" name="Picture 4" descr="IMCZA4"/>
          <p:cNvPicPr>
            <a:picLocks noChangeAspect="1" noChangeArrowheads="1"/>
          </p:cNvPicPr>
          <p:nvPr/>
        </p:nvPicPr>
        <p:blipFill>
          <a:blip r:embed="rId4" cstate="print">
            <a:lum bright="-20000" contrast="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494" y="1556792"/>
            <a:ext cx="3124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4693" name="AutoShape 5"/>
          <p:cNvSpPr>
            <a:spLocks noChangeArrowheads="1"/>
          </p:cNvSpPr>
          <p:nvPr/>
        </p:nvSpPr>
        <p:spPr bwMode="auto">
          <a:xfrm>
            <a:off x="4284142" y="2420888"/>
            <a:ext cx="838200" cy="457200"/>
          </a:xfrm>
          <a:prstGeom prst="rightArrow">
            <a:avLst>
              <a:gd name="adj1" fmla="val 50000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694" name="AutoShape 6"/>
          <p:cNvSpPr>
            <a:spLocks noChangeArrowheads="1"/>
          </p:cNvSpPr>
          <p:nvPr/>
        </p:nvSpPr>
        <p:spPr bwMode="auto">
          <a:xfrm rot="5400000">
            <a:off x="8130108" y="348755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1239179" y="4059050"/>
            <a:ext cx="338455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60363" lvl="1" indent="-360363" eaLnBrk="0" hangingPunct="0">
              <a:lnSpc>
                <a:spcPts val="2000"/>
              </a:lnSpc>
              <a:buSzPct val="90000"/>
              <a:buBlip>
                <a:blip r:embed="rId5"/>
              </a:buBlip>
            </a:pPr>
            <a:r>
              <a:rPr lang="fr-FR" sz="1600" u="none" dirty="0" smtClean="0">
                <a:solidFill>
                  <a:prstClr val="black"/>
                </a:solidFill>
              </a:rPr>
              <a:t>Can </a:t>
            </a:r>
            <a:r>
              <a:rPr lang="fr-FR" sz="1600" u="none" dirty="0">
                <a:solidFill>
                  <a:prstClr val="black"/>
                </a:solidFill>
              </a:rPr>
              <a:t>model 1! </a:t>
            </a:r>
            <a:r>
              <a:rPr lang="fr-FR" sz="1600" u="none" dirty="0" err="1">
                <a:solidFill>
                  <a:prstClr val="black"/>
                </a:solidFill>
              </a:rPr>
              <a:t>step</a:t>
            </a:r>
            <a:r>
              <a:rPr lang="fr-FR" sz="1600" u="none" dirty="0">
                <a:solidFill>
                  <a:prstClr val="black"/>
                </a:solidFill>
              </a:rPr>
              <a:t> or </a:t>
            </a:r>
            <a:r>
              <a:rPr lang="fr-FR" sz="1600" u="none" dirty="0" err="1">
                <a:solidFill>
                  <a:prstClr val="black"/>
                </a:solidFill>
              </a:rPr>
              <a:t>give</a:t>
            </a:r>
            <a:r>
              <a:rPr lang="fr-FR" sz="1600" u="none" dirty="0">
                <a:solidFill>
                  <a:prstClr val="black"/>
                </a:solidFill>
              </a:rPr>
              <a:t> a medium value  / 1 surface.</a:t>
            </a:r>
          </a:p>
          <a:p>
            <a:pPr marL="630238" lvl="3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6"/>
              </a:buBlip>
            </a:pPr>
            <a:r>
              <a:rPr lang="fr-FR" u="none" dirty="0">
                <a:solidFill>
                  <a:prstClr val="black"/>
                </a:solidFill>
              </a:rPr>
              <a:t> </a:t>
            </a:r>
            <a:r>
              <a:rPr lang="fr-FR" u="none" dirty="0">
                <a:solidFill>
                  <a:srgbClr val="666666"/>
                </a:solidFill>
                <a:latin typeface="+mn-lt"/>
                <a:cs typeface="+mn-cs"/>
              </a:rPr>
              <a:t>Surface </a:t>
            </a:r>
            <a:r>
              <a:rPr lang="fr-FR" u="none" dirty="0" err="1">
                <a:solidFill>
                  <a:srgbClr val="666666"/>
                </a:solidFill>
                <a:latin typeface="+mn-lt"/>
                <a:cs typeface="+mn-cs"/>
              </a:rPr>
              <a:t>characterization</a:t>
            </a:r>
            <a:endParaRPr lang="fr-FR" u="none" dirty="0">
              <a:solidFill>
                <a:srgbClr val="666666"/>
              </a:solidFill>
              <a:latin typeface="+mn-lt"/>
              <a:cs typeface="+mn-cs"/>
            </a:endParaRPr>
          </a:p>
          <a:p>
            <a:pPr marL="630238" lvl="3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6"/>
              </a:buBlip>
            </a:pPr>
            <a:r>
              <a:rPr lang="fr-FR" u="none" dirty="0">
                <a:solidFill>
                  <a:srgbClr val="666666"/>
                </a:solidFill>
                <a:latin typeface="+mn-lt"/>
                <a:cs typeface="+mn-cs"/>
              </a:rPr>
              <a:t> Access to 3D </a:t>
            </a:r>
            <a:r>
              <a:rPr lang="fr-FR" u="none" dirty="0" smtClean="0">
                <a:solidFill>
                  <a:srgbClr val="666666"/>
                </a:solidFill>
                <a:latin typeface="+mn-lt"/>
                <a:cs typeface="+mn-cs"/>
              </a:rPr>
              <a:t>model</a:t>
            </a:r>
          </a:p>
          <a:p>
            <a:pPr marL="360363" lvl="1" indent="-360363" eaLnBrk="0" hangingPunct="0">
              <a:lnSpc>
                <a:spcPts val="2000"/>
              </a:lnSpc>
              <a:spcBef>
                <a:spcPts val="600"/>
              </a:spcBef>
              <a:buClr>
                <a:srgbClr val="666666"/>
              </a:buClr>
              <a:buSzPct val="90000"/>
              <a:buBlip>
                <a:blip r:embed="rId5"/>
              </a:buBlip>
            </a:pPr>
            <a:r>
              <a:rPr lang="fr-FR" sz="1600" u="none" dirty="0" err="1" smtClean="0">
                <a:solidFill>
                  <a:prstClr val="black"/>
                </a:solidFill>
              </a:rPr>
              <a:t>Ellipsoid</a:t>
            </a:r>
            <a:r>
              <a:rPr lang="fr-FR" sz="1600" u="none" dirty="0" smtClean="0">
                <a:solidFill>
                  <a:prstClr val="black"/>
                </a:solidFill>
              </a:rPr>
              <a:t> </a:t>
            </a:r>
            <a:r>
              <a:rPr lang="fr-FR" sz="1600" u="none" dirty="0" err="1" smtClean="0">
                <a:solidFill>
                  <a:prstClr val="black"/>
                </a:solidFill>
              </a:rPr>
              <a:t>demagnetization</a:t>
            </a:r>
            <a:r>
              <a:rPr lang="fr-FR" sz="1600" u="none" dirty="0" smtClean="0">
                <a:solidFill>
                  <a:prstClr val="black"/>
                </a:solidFill>
              </a:rPr>
              <a:t> factor </a:t>
            </a:r>
            <a:r>
              <a:rPr lang="fr-FR" sz="1600" u="none" dirty="0" err="1" smtClean="0">
                <a:solidFill>
                  <a:prstClr val="black"/>
                </a:solidFill>
              </a:rPr>
              <a:t>easy</a:t>
            </a:r>
            <a:r>
              <a:rPr lang="fr-FR" sz="1600" u="none" dirty="0" smtClean="0">
                <a:solidFill>
                  <a:prstClr val="black"/>
                </a:solidFill>
              </a:rPr>
              <a:t> to </a:t>
            </a:r>
            <a:r>
              <a:rPr lang="fr-FR" sz="1600" u="none" dirty="0" err="1" smtClean="0">
                <a:solidFill>
                  <a:prstClr val="black"/>
                </a:solidFill>
              </a:rPr>
              <a:t>calculate</a:t>
            </a:r>
            <a:endParaRPr lang="fr-FR" sz="1600" u="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976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Group 2"/>
          <p:cNvGrpSpPr>
            <a:grpSpLocks/>
          </p:cNvGrpSpPr>
          <p:nvPr/>
        </p:nvGrpSpPr>
        <p:grpSpPr bwMode="auto">
          <a:xfrm>
            <a:off x="5768206" y="2852936"/>
            <a:ext cx="3081338" cy="2263775"/>
            <a:chOff x="3742" y="1615"/>
            <a:chExt cx="1941" cy="1426"/>
          </a:xfrm>
        </p:grpSpPr>
        <p:pic>
          <p:nvPicPr>
            <p:cNvPr id="14950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4339" y="1697"/>
              <a:ext cx="1384" cy="1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9508" name="Text Box 4"/>
            <p:cNvSpPr txBox="1">
              <a:spLocks noChangeArrowheads="1"/>
            </p:cNvSpPr>
            <p:nvPr/>
          </p:nvSpPr>
          <p:spPr bwMode="auto">
            <a:xfrm>
              <a:off x="3742" y="1615"/>
              <a:ext cx="65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000" i="1" u="none" dirty="0">
                  <a:solidFill>
                    <a:schemeClr val="tx2"/>
                  </a:solidFill>
                  <a:cs typeface="Arial" pitchFamily="34" charset="0"/>
                </a:rPr>
                <a:t>Weld</a:t>
              </a:r>
              <a:r>
                <a:rPr lang="en-US" sz="1200" i="1" u="none" dirty="0">
                  <a:solidFill>
                    <a:schemeClr val="tx2"/>
                  </a:solidFill>
                  <a:cs typeface="Arial" pitchFamily="34" charset="0"/>
                </a:rPr>
                <a:t> </a:t>
              </a:r>
              <a:r>
                <a:rPr lang="en-US" sz="2400" b="1" i="1" u="none" baseline="30000" dirty="0">
                  <a:solidFill>
                    <a:schemeClr val="tx2"/>
                  </a:solidFill>
                  <a:cs typeface="Arial" pitchFamily="34" charset="0"/>
                </a:rPr>
                <a:t>→</a:t>
              </a:r>
              <a:endParaRPr lang="en-US" sz="2400" b="1" i="1" u="none" baseline="30000" dirty="0">
                <a:solidFill>
                  <a:schemeClr val="tx2"/>
                </a:solidFill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149509" name="Line 5"/>
            <p:cNvSpPr>
              <a:spLocks noChangeShapeType="1"/>
            </p:cNvSpPr>
            <p:nvPr/>
          </p:nvSpPr>
          <p:spPr bwMode="auto">
            <a:xfrm flipH="1">
              <a:off x="4286" y="1639"/>
              <a:ext cx="13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9510" name="Group 6"/>
          <p:cNvGrpSpPr>
            <a:grpSpLocks/>
          </p:cNvGrpSpPr>
          <p:nvPr/>
        </p:nvGrpSpPr>
        <p:grpSpPr bwMode="auto">
          <a:xfrm>
            <a:off x="45271" y="1156047"/>
            <a:ext cx="2366489" cy="1602469"/>
            <a:chOff x="3761" y="391"/>
            <a:chExt cx="1877" cy="1446"/>
          </a:xfrm>
        </p:grpSpPr>
        <p:sp>
          <p:nvSpPr>
            <p:cNvPr id="149511" name="Rectangle 7"/>
            <p:cNvSpPr>
              <a:spLocks noChangeArrowheads="1"/>
            </p:cNvSpPr>
            <p:nvPr/>
          </p:nvSpPr>
          <p:spPr bwMode="auto">
            <a:xfrm>
              <a:off x="3761" y="705"/>
              <a:ext cx="236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i="1" u="none" dirty="0"/>
                <a:t>c</a:t>
              </a:r>
            </a:p>
          </p:txBody>
        </p:sp>
        <p:sp>
          <p:nvSpPr>
            <p:cNvPr id="149512" name="Rectangle 8"/>
            <p:cNvSpPr>
              <a:spLocks noChangeArrowheads="1"/>
            </p:cNvSpPr>
            <p:nvPr/>
          </p:nvSpPr>
          <p:spPr bwMode="auto">
            <a:xfrm>
              <a:off x="5283" y="1495"/>
              <a:ext cx="355" cy="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i="1" u="none" dirty="0"/>
                <a:t>2a</a:t>
              </a:r>
            </a:p>
          </p:txBody>
        </p:sp>
        <p:grpSp>
          <p:nvGrpSpPr>
            <p:cNvPr id="149513" name="Group 9"/>
            <p:cNvGrpSpPr>
              <a:grpSpLocks/>
            </p:cNvGrpSpPr>
            <p:nvPr/>
          </p:nvGrpSpPr>
          <p:grpSpPr bwMode="auto">
            <a:xfrm>
              <a:off x="4014" y="391"/>
              <a:ext cx="1190" cy="1322"/>
              <a:chOff x="4142" y="572"/>
              <a:chExt cx="864" cy="960"/>
            </a:xfrm>
          </p:grpSpPr>
          <p:pic>
            <p:nvPicPr>
              <p:cNvPr id="149514" name="Picture 1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6" y="572"/>
                <a:ext cx="677" cy="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9515" name="Line 11"/>
              <p:cNvSpPr>
                <a:spLocks noChangeShapeType="1"/>
              </p:cNvSpPr>
              <p:nvPr/>
            </p:nvSpPr>
            <p:spPr bwMode="auto">
              <a:xfrm flipV="1">
                <a:off x="4142" y="620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16" name="Line 12"/>
              <p:cNvSpPr>
                <a:spLocks noChangeShapeType="1"/>
              </p:cNvSpPr>
              <p:nvPr/>
            </p:nvSpPr>
            <p:spPr bwMode="auto">
              <a:xfrm flipV="1">
                <a:off x="4526" y="1436"/>
                <a:ext cx="48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4951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4009" y="1036545"/>
            <a:ext cx="54784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21" name="Line 17"/>
          <p:cNvSpPr>
            <a:spLocks noChangeShapeType="1"/>
          </p:cNvSpPr>
          <p:nvPr/>
        </p:nvSpPr>
        <p:spPr bwMode="auto">
          <a:xfrm>
            <a:off x="2947219" y="328729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49522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8444215"/>
              </p:ext>
            </p:extLst>
          </p:nvPr>
        </p:nvGraphicFramePr>
        <p:xfrm>
          <a:off x="467543" y="3661147"/>
          <a:ext cx="5908675" cy="1981200"/>
        </p:xfrm>
        <a:graphic>
          <a:graphicData uri="http://schemas.openxmlformats.org/drawingml/2006/table">
            <a:tbl>
              <a:tblPr/>
              <a:tblGrid>
                <a:gridCol w="830262"/>
                <a:gridCol w="773113"/>
                <a:gridCol w="933450"/>
                <a:gridCol w="1223962"/>
                <a:gridCol w="1138238"/>
                <a:gridCol w="1009650"/>
              </a:tblGrid>
              <a:tr h="3921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Parameter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Small grain material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Annealed, away from the weld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Thermally affected zone@ weld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Mean value for EP material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Defect, close to weld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*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C~ 50µm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2A~200µm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BCP : chemical etching</a:t>
                      </a:r>
                      <a:endParaRPr kumimoji="0" lang="en-US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Electropolishing</a:t>
                      </a:r>
                      <a:endParaRPr kumimoji="0" lang="en-US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Times New Roman" pitchFamily="18" charset="0"/>
                          <a:cs typeface="Arial" pitchFamily="34" charset="0"/>
                        </a:rPr>
                        <a:t>F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grains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70 µm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1-2 mm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0,5-1 cm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 mm =&gt; 1 cm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Ra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1-2 µm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4-8 µm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40-80 µm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~ 1 µm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-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C/A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~ 0.085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~ 0.024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~ 0.099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~ 0.005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~ 0.5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Times New Roman" pitchFamily="18" charset="0"/>
                          <a:cs typeface="Arial" pitchFamily="34" charset="0"/>
                        </a:rPr>
                        <a:t>b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=1/(D)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1.065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1.028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1.4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1,018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1.9 !!! *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149572" name="Oval 68"/>
          <p:cNvSpPr>
            <a:spLocks noChangeArrowheads="1"/>
          </p:cNvSpPr>
          <p:nvPr/>
        </p:nvSpPr>
        <p:spPr bwMode="auto">
          <a:xfrm>
            <a:off x="5579939" y="5387101"/>
            <a:ext cx="576262" cy="3222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73" name="Oval 69"/>
          <p:cNvSpPr>
            <a:spLocks noChangeArrowheads="1"/>
          </p:cNvSpPr>
          <p:nvPr/>
        </p:nvSpPr>
        <p:spPr bwMode="auto">
          <a:xfrm>
            <a:off x="7639869" y="4299148"/>
            <a:ext cx="576262" cy="3889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74" name="Line 70"/>
          <p:cNvSpPr>
            <a:spLocks noChangeShapeType="1"/>
          </p:cNvSpPr>
          <p:nvPr/>
        </p:nvSpPr>
        <p:spPr bwMode="auto">
          <a:xfrm flipV="1">
            <a:off x="6156201" y="5393451"/>
            <a:ext cx="936625" cy="1031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75" name="Line 71"/>
          <p:cNvSpPr>
            <a:spLocks noChangeShapeType="1"/>
          </p:cNvSpPr>
          <p:nvPr/>
        </p:nvSpPr>
        <p:spPr bwMode="auto">
          <a:xfrm flipH="1">
            <a:off x="7928000" y="4688086"/>
            <a:ext cx="794" cy="79613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76" name="Text Box 72"/>
          <p:cNvSpPr txBox="1">
            <a:spLocks noChangeArrowheads="1"/>
          </p:cNvSpPr>
          <p:nvPr/>
        </p:nvSpPr>
        <p:spPr bwMode="auto">
          <a:xfrm>
            <a:off x="6904856" y="5571046"/>
            <a:ext cx="194468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b="1" i="1" u="none" dirty="0">
                <a:solidFill>
                  <a:srgbClr val="FF0000"/>
                </a:solidFill>
              </a:rPr>
              <a:t>FNAL cavity</a:t>
            </a:r>
          </a:p>
          <a:p>
            <a:pPr algn="ctr" eaLnBrk="0" hangingPunct="0"/>
            <a:r>
              <a:rPr lang="en-US" b="1" i="1" u="none" dirty="0">
                <a:solidFill>
                  <a:srgbClr val="FF0000"/>
                </a:solidFill>
              </a:rPr>
              <a:t> quench @ ~15 MV/m</a:t>
            </a:r>
            <a:endParaRPr lang="en-US" b="1" i="1" u="none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149577" name="Rectangle 73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400" noProof="0" dirty="0" smtClean="0"/>
              <a:t>Conformal equivalent ellipsoids and demagnetization factor</a:t>
            </a:r>
            <a:endParaRPr lang="en-US" sz="1800" noProof="0" dirty="0" smtClean="0"/>
          </a:p>
        </p:txBody>
      </p:sp>
      <p:sp>
        <p:nvSpPr>
          <p:cNvPr id="149578" name="Oval 74"/>
          <p:cNvSpPr>
            <a:spLocks noChangeArrowheads="1"/>
          </p:cNvSpPr>
          <p:nvPr/>
        </p:nvSpPr>
        <p:spPr bwMode="auto">
          <a:xfrm>
            <a:off x="3327276" y="5369638"/>
            <a:ext cx="576263" cy="3222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79" name="Line 75"/>
          <p:cNvSpPr>
            <a:spLocks noChangeShapeType="1"/>
          </p:cNvSpPr>
          <p:nvPr/>
        </p:nvSpPr>
        <p:spPr bwMode="auto">
          <a:xfrm>
            <a:off x="3658418" y="5728978"/>
            <a:ext cx="307975" cy="16271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80" name="Text Box 76"/>
          <p:cNvSpPr txBox="1">
            <a:spLocks noChangeArrowheads="1"/>
          </p:cNvSpPr>
          <p:nvPr/>
        </p:nvSpPr>
        <p:spPr bwMode="auto">
          <a:xfrm>
            <a:off x="2955156" y="5863803"/>
            <a:ext cx="34210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b="1" i="1" u="none" dirty="0">
                <a:solidFill>
                  <a:srgbClr val="FF0000"/>
                </a:solidFill>
              </a:rPr>
              <a:t>Chemical etching</a:t>
            </a:r>
          </a:p>
          <a:p>
            <a:pPr algn="ctr" eaLnBrk="0" hangingPunct="0"/>
            <a:r>
              <a:rPr lang="en-US" b="1" i="1" u="none" dirty="0">
                <a:solidFill>
                  <a:srgbClr val="FF0000"/>
                </a:solidFill>
              </a:rPr>
              <a:t> =&gt; premature quench @ weld</a:t>
            </a:r>
            <a:endParaRPr lang="en-US" b="1" i="1" u="none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973241" y="2065807"/>
            <a:ext cx="45719" cy="144016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  <p:graphicFrame>
        <p:nvGraphicFramePr>
          <p:cNvPr id="29" name="Object 2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13828671"/>
              </p:ext>
            </p:extLst>
          </p:nvPr>
        </p:nvGraphicFramePr>
        <p:xfrm>
          <a:off x="1822004" y="2760128"/>
          <a:ext cx="3410879" cy="766580"/>
        </p:xfrm>
        <a:graphic>
          <a:graphicData uri="http://schemas.openxmlformats.org/presentationml/2006/ole">
            <p:oleObj spid="_x0000_s38927" name="Equation" r:id="rId7" imgW="2146300" imgH="482600" progId="Equation.3">
              <p:embed/>
            </p:oleObj>
          </a:graphicData>
        </a:graphic>
      </p:graphicFrame>
      <p:sp>
        <p:nvSpPr>
          <p:cNvPr id="30" name="Rectangle 292"/>
          <p:cNvSpPr>
            <a:spLocks noChangeArrowheads="1"/>
          </p:cNvSpPr>
          <p:nvPr/>
        </p:nvSpPr>
        <p:spPr bwMode="auto">
          <a:xfrm>
            <a:off x="5483308" y="3268687"/>
            <a:ext cx="7695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i="1" u="none" dirty="0" smtClean="0"/>
              <a:t>m=c/a</a:t>
            </a:r>
            <a:endParaRPr lang="fr-FR" i="1" u="none" dirty="0"/>
          </a:p>
        </p:txBody>
      </p:sp>
    </p:spTree>
    <p:extLst>
      <p:ext uri="{BB962C8B-B14F-4D97-AF65-F5344CB8AC3E}">
        <p14:creationId xmlns:p14="http://schemas.microsoft.com/office/powerpoint/2010/main" xmlns="" val="389351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72" grpId="0" animBg="1"/>
      <p:bldP spid="149573" grpId="0" animBg="1"/>
      <p:bldP spid="149574" grpId="0" animBg="1"/>
      <p:bldP spid="149575" grpId="0" animBg="1"/>
      <p:bldP spid="149576" grpId="0"/>
      <p:bldP spid="149578" grpId="0" animBg="1"/>
      <p:bldP spid="149579" grpId="0" animBg="1"/>
      <p:bldP spid="14958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835696" y="1196752"/>
            <a:ext cx="5364162" cy="4719638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US" sz="3200" noProof="0" dirty="0" smtClean="0">
                <a:solidFill>
                  <a:srgbClr val="FF0000"/>
                </a:solidFill>
              </a:rPr>
              <a:t>Surface state</a:t>
            </a:r>
            <a:br>
              <a:rPr lang="en-US" sz="3200" noProof="0" dirty="0" smtClean="0">
                <a:solidFill>
                  <a:srgbClr val="FF0000"/>
                </a:solidFill>
              </a:rPr>
            </a:br>
            <a:r>
              <a:rPr lang="en-US" sz="3200" noProof="0" dirty="0" smtClean="0">
                <a:solidFill>
                  <a:srgbClr val="FF0000"/>
                </a:solidFill>
              </a:rPr>
              <a:t>and </a:t>
            </a:r>
            <a:r>
              <a:rPr lang="en-US" sz="3200" dirty="0" smtClean="0">
                <a:solidFill>
                  <a:srgbClr val="FF0000"/>
                </a:solidFill>
              </a:rPr>
              <a:t>roughness</a:t>
            </a:r>
            <a:endParaRPr lang="en-US" sz="1400" b="0" i="1" noProof="0" dirty="0" smtClean="0">
              <a:solidFill>
                <a:srgbClr val="FF0000"/>
              </a:solidFill>
            </a:endParaRPr>
          </a:p>
        </p:txBody>
      </p:sp>
      <p:sp>
        <p:nvSpPr>
          <p:cNvPr id="7171" name="Rectangle 12"/>
          <p:cNvSpPr>
            <a:spLocks noChangeArrowheads="1"/>
          </p:cNvSpPr>
          <p:nvPr/>
        </p:nvSpPr>
        <p:spPr bwMode="auto">
          <a:xfrm>
            <a:off x="1187450" y="1420813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7188" indent="357188" eaLnBrk="0" hangingPunct="0">
              <a:spcAft>
                <a:spcPct val="20000"/>
              </a:spcAft>
              <a:buClr>
                <a:schemeClr val="accent2"/>
              </a:buClr>
            </a:pPr>
            <a:r>
              <a:rPr kumimoji="1" lang="fr-FR" sz="1800" u="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65889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 smtClean="0"/>
              <a:t>3D </a:t>
            </a:r>
            <a:r>
              <a:rPr lang="en-US" dirty="0"/>
              <a:t>modeling of holes and pits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0" y="1606759"/>
            <a:ext cx="4924971" cy="4507430"/>
            <a:chOff x="-208398" y="782367"/>
            <a:chExt cx="4929126" cy="450743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99" t="17695" r="1885" b="-158"/>
            <a:stretch/>
          </p:blipFill>
          <p:spPr bwMode="auto">
            <a:xfrm>
              <a:off x="-208398" y="2638490"/>
              <a:ext cx="4929126" cy="2651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1941874" y="829685"/>
              <a:ext cx="1637195" cy="1542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46243" y="2272432"/>
            <a:ext cx="166937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sz="1200" i="1" u="none" dirty="0" smtClean="0">
                <a:solidFill>
                  <a:srgbClr val="0000FF"/>
                </a:solidFill>
              </a:rPr>
              <a:t>[INSEPOV,  NOREM, ANL 2011]</a:t>
            </a:r>
            <a:endParaRPr lang="en-US" sz="1200" i="1" u="none" dirty="0">
              <a:solidFill>
                <a:srgbClr val="0000FF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5652" y="1459228"/>
            <a:ext cx="3490525" cy="182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626079" y="1128738"/>
            <a:ext cx="14220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200" i="1" dirty="0" smtClean="0">
                <a:solidFill>
                  <a:srgbClr val="0000FF"/>
                </a:solidFill>
              </a:rPr>
              <a:t>[</a:t>
            </a:r>
            <a:r>
              <a:rPr lang="en-US" sz="1200" i="1" u="none" dirty="0" smtClean="0">
                <a:solidFill>
                  <a:srgbClr val="0000FF"/>
                </a:solidFill>
              </a:rPr>
              <a:t>SHEMELIN </a:t>
            </a:r>
            <a:r>
              <a:rPr lang="en-US" sz="1200" i="1" dirty="0" smtClean="0">
                <a:solidFill>
                  <a:srgbClr val="0000FF"/>
                </a:solidFill>
              </a:rPr>
              <a:t>, </a:t>
            </a:r>
            <a:r>
              <a:rPr lang="en-US" sz="1200" i="1" u="none" dirty="0" smtClean="0">
                <a:solidFill>
                  <a:srgbClr val="0000FF"/>
                </a:solidFill>
              </a:rPr>
              <a:t>Cornell, 2008]</a:t>
            </a:r>
            <a:endParaRPr lang="en-US" sz="1200" i="1" u="none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74845" y="5167266"/>
            <a:ext cx="339133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hlinkClick r:id="rId5"/>
              </a:rPr>
              <a:t>http://flash.desy.de/sites2009/site_vuvfel/content/e403/e1644/e2271/e2272/infoboxContent2358/TTC-Report2008-07.pdf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4845" y="3358622"/>
            <a:ext cx="3292140" cy="180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11180" y="1449767"/>
            <a:ext cx="1550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1" indent="-182563" eaLnBrk="0" hangingPunct="0">
              <a:spcBef>
                <a:spcPts val="0"/>
              </a:spcBef>
              <a:spcAft>
                <a:spcPts val="600"/>
              </a:spcAft>
              <a:buSzPct val="90000"/>
              <a:buBlip>
                <a:blip r:embed="rId7"/>
              </a:buBlip>
            </a:pPr>
            <a:r>
              <a:rPr kumimoji="1" lang="en-US" u="none" dirty="0" smtClean="0">
                <a:solidFill>
                  <a:srgbClr val="000000"/>
                </a:solidFill>
                <a:latin typeface="Arial" charset="0"/>
                <a:sym typeface="Comic Sans MS" pitchFamily="66" charset="0"/>
              </a:rPr>
              <a:t>Same defect, 3D modeling</a:t>
            </a:r>
            <a:endParaRPr kumimoji="1" lang="en-US" u="none" dirty="0">
              <a:solidFill>
                <a:srgbClr val="000000"/>
              </a:solidFill>
              <a:latin typeface="Arial" charset="0"/>
              <a:sym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83968" y="1097960"/>
            <a:ext cx="1550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1" indent="-182563" eaLnBrk="0" hangingPunct="0">
              <a:spcBef>
                <a:spcPts val="0"/>
              </a:spcBef>
              <a:spcAft>
                <a:spcPts val="600"/>
              </a:spcAft>
              <a:buSzPct val="90000"/>
              <a:buBlip>
                <a:blip r:embed="rId7"/>
              </a:buBlip>
            </a:pPr>
            <a:r>
              <a:rPr kumimoji="1" lang="en-US" u="none" dirty="0" smtClean="0">
                <a:solidFill>
                  <a:srgbClr val="000000"/>
                </a:solidFill>
                <a:latin typeface="Arial" charset="0"/>
                <a:sym typeface="Comic Sans MS" pitchFamily="66" charset="0"/>
              </a:rPr>
              <a:t>Pit in a cavity :</a:t>
            </a:r>
            <a:endParaRPr kumimoji="1" lang="en-US" u="none" dirty="0">
              <a:solidFill>
                <a:srgbClr val="000000"/>
              </a:solidFill>
              <a:latin typeface="Arial" charset="0"/>
              <a:sym typeface="Comic Sans MS" pitchFamily="66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91337" y="3986299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 ~ 1.6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797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9" name="Rectangle 3"/>
          <p:cNvSpPr>
            <a:spLocks noGrp="1" noChangeArrowheads="1"/>
          </p:cNvSpPr>
          <p:nvPr>
            <p:ph type="title"/>
          </p:nvPr>
        </p:nvSpPr>
        <p:spPr>
          <a:xfrm>
            <a:off x="1115616" y="0"/>
            <a:ext cx="7344816" cy="980728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altLang="zh-CN" sz="2400" noProof="0" dirty="0">
                <a:ea typeface="SimSun" pitchFamily="2" charset="-122"/>
              </a:rPr>
              <a:t>Morphology : Conclusion</a:t>
            </a:r>
          </a:p>
        </p:txBody>
      </p:sp>
      <p:sp>
        <p:nvSpPr>
          <p:cNvPr id="756738" name="Rectangle 2"/>
          <p:cNvSpPr>
            <a:spLocks noChangeArrowheads="1"/>
          </p:cNvSpPr>
          <p:nvPr/>
        </p:nvSpPr>
        <p:spPr bwMode="auto">
          <a:xfrm>
            <a:off x="467544" y="1268760"/>
            <a:ext cx="8687850" cy="504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363" lvl="1" indent="-360363" eaLnBrk="0" hangingPunct="0">
              <a:spcBef>
                <a:spcPts val="0"/>
              </a:spcBef>
              <a:spcAft>
                <a:spcPts val="1200"/>
              </a:spcAft>
              <a:buSzPct val="90000"/>
              <a:buBlip>
                <a:blip r:embed="rId3"/>
              </a:buBlip>
            </a:pPr>
            <a:r>
              <a:rPr lang="en-US" sz="2000" u="none" dirty="0" smtClean="0">
                <a:solidFill>
                  <a:srgbClr val="666666"/>
                </a:solidFill>
                <a:latin typeface="+mn-lt"/>
                <a:cs typeface="+mn-cs"/>
              </a:rPr>
              <a:t>This </a:t>
            </a:r>
            <a:r>
              <a:rPr lang="en-US" sz="2000" u="none" dirty="0">
                <a:solidFill>
                  <a:srgbClr val="666666"/>
                </a:solidFill>
                <a:latin typeface="+mn-lt"/>
                <a:cs typeface="+mn-cs"/>
              </a:rPr>
              <a:t>effect is important on macroscopic defects</a:t>
            </a:r>
            <a:endParaRPr lang="en-US" sz="1800" u="none" dirty="0">
              <a:solidFill>
                <a:srgbClr val="666666"/>
              </a:solidFill>
              <a:latin typeface="+mn-lt"/>
              <a:cs typeface="+mn-cs"/>
            </a:endParaRPr>
          </a:p>
          <a:p>
            <a:pPr marL="1076325" lvl="1" indent="-179388" eaLnBrk="0" hangingPunct="0">
              <a:spcBef>
                <a:spcPts val="0"/>
              </a:spcBef>
              <a:spcAft>
                <a:spcPts val="600"/>
              </a:spcAft>
              <a:buSzPct val="90000"/>
              <a:buBlip>
                <a:blip r:embed="rId3"/>
              </a:buBlip>
            </a:pPr>
            <a:r>
              <a:rPr lang="en-US" sz="1800" u="none" dirty="0" smtClean="0">
                <a:solidFill>
                  <a:srgbClr val="666666"/>
                </a:solidFill>
                <a:latin typeface="+mn-lt"/>
                <a:cs typeface="+mn-cs"/>
              </a:rPr>
              <a:t> Welding </a:t>
            </a:r>
            <a:r>
              <a:rPr lang="en-US" sz="1800" u="none" dirty="0">
                <a:solidFill>
                  <a:srgbClr val="666666"/>
                </a:solidFill>
                <a:latin typeface="+mn-lt"/>
                <a:cs typeface="+mn-cs"/>
              </a:rPr>
              <a:t>defects</a:t>
            </a:r>
          </a:p>
          <a:p>
            <a:pPr marL="1076325" lvl="1" indent="-179388" eaLnBrk="0" hangingPunct="0">
              <a:spcBef>
                <a:spcPts val="0"/>
              </a:spcBef>
              <a:spcAft>
                <a:spcPts val="600"/>
              </a:spcAft>
              <a:buSzPct val="90000"/>
              <a:buBlip>
                <a:blip r:embed="rId3"/>
              </a:buBlip>
            </a:pPr>
            <a:r>
              <a:rPr lang="en-US" sz="1800" u="none" dirty="0">
                <a:solidFill>
                  <a:srgbClr val="666666"/>
                </a:solidFill>
                <a:latin typeface="+mn-lt"/>
                <a:cs typeface="+mn-cs"/>
              </a:rPr>
              <a:t> Thermally affected zone</a:t>
            </a:r>
          </a:p>
          <a:p>
            <a:pPr marL="1076325" lvl="1" indent="-179388" eaLnBrk="0" hangingPunct="0">
              <a:spcBef>
                <a:spcPts val="0"/>
              </a:spcBef>
              <a:spcAft>
                <a:spcPts val="600"/>
              </a:spcAft>
              <a:buSzPct val="90000"/>
              <a:buBlip>
                <a:blip r:embed="rId3"/>
              </a:buBlip>
            </a:pPr>
            <a:r>
              <a:rPr lang="en-US" sz="1800" u="none" dirty="0">
                <a:solidFill>
                  <a:srgbClr val="666666"/>
                </a:solidFill>
                <a:latin typeface="+mn-lt"/>
                <a:cs typeface="+mn-cs"/>
              </a:rPr>
              <a:t> Large grains cavities</a:t>
            </a:r>
          </a:p>
          <a:p>
            <a:pPr indent="-457200" eaLnBrk="0" hangingPunct="0">
              <a:spcBef>
                <a:spcPts val="0"/>
              </a:spcBef>
              <a:spcAft>
                <a:spcPts val="1200"/>
              </a:spcAft>
              <a:buSzPct val="90000"/>
              <a:buBlip>
                <a:blip r:embed="rId3"/>
              </a:buBlip>
            </a:pPr>
            <a:r>
              <a:rPr lang="en-US" sz="2000" u="none" dirty="0">
                <a:solidFill>
                  <a:srgbClr val="666666"/>
                </a:solidFill>
                <a:latin typeface="+mn-lt"/>
                <a:cs typeface="+mn-cs"/>
              </a:rPr>
              <a:t>Modeling, RF + </a:t>
            </a:r>
            <a:r>
              <a:rPr lang="en-US" sz="2000" u="none" dirty="0" smtClean="0">
                <a:solidFill>
                  <a:srgbClr val="666666"/>
                </a:solidFill>
                <a:latin typeface="+mn-lt"/>
                <a:cs typeface="+mn-cs"/>
              </a:rPr>
              <a:t>thermal </a:t>
            </a:r>
            <a:r>
              <a:rPr lang="en-US" sz="2000" u="none" dirty="0">
                <a:solidFill>
                  <a:srgbClr val="666666"/>
                </a:solidFill>
                <a:latin typeface="+mn-lt"/>
                <a:cs typeface="+mn-cs"/>
              </a:rPr>
              <a:t>=&gt; quench</a:t>
            </a:r>
          </a:p>
          <a:p>
            <a:pPr marL="360363" lvl="1" indent="-360363" eaLnBrk="0" hangingPunct="0">
              <a:spcBef>
                <a:spcPts val="0"/>
              </a:spcBef>
              <a:spcAft>
                <a:spcPts val="1200"/>
              </a:spcAft>
              <a:buSzPct val="90000"/>
              <a:buBlip>
                <a:blip r:embed="rId3"/>
              </a:buBlip>
            </a:pPr>
            <a:r>
              <a:rPr lang="en-US" sz="2000" u="none" dirty="0">
                <a:solidFill>
                  <a:srgbClr val="666666"/>
                </a:solidFill>
                <a:latin typeface="+mn-lt"/>
                <a:cs typeface="+mn-cs"/>
              </a:rPr>
              <a:t>Prevention</a:t>
            </a:r>
            <a:r>
              <a:rPr lang="fr-FR" sz="2000" u="none" dirty="0">
                <a:solidFill>
                  <a:srgbClr val="666666"/>
                </a:solidFill>
                <a:latin typeface="+mn-lt"/>
                <a:cs typeface="+mn-cs"/>
              </a:rPr>
              <a:t>:</a:t>
            </a:r>
            <a:endParaRPr lang="en-US" sz="1800" u="none" dirty="0">
              <a:solidFill>
                <a:srgbClr val="666666"/>
              </a:solidFill>
              <a:latin typeface="+mn-lt"/>
              <a:cs typeface="+mn-cs"/>
            </a:endParaRPr>
          </a:p>
          <a:p>
            <a:pPr marL="1076325" lvl="1" indent="-179388" eaLnBrk="0" hangingPunct="0">
              <a:spcBef>
                <a:spcPts val="0"/>
              </a:spcBef>
              <a:spcAft>
                <a:spcPts val="600"/>
              </a:spcAft>
              <a:buSzPct val="90000"/>
              <a:buBlip>
                <a:blip r:embed="rId3"/>
              </a:buBlip>
            </a:pPr>
            <a:r>
              <a:rPr lang="en-US" sz="1800" u="none" dirty="0" smtClean="0">
                <a:solidFill>
                  <a:srgbClr val="666666"/>
                </a:solidFill>
                <a:latin typeface="+mn-lt"/>
                <a:cs typeface="+mn-cs"/>
              </a:rPr>
              <a:t> =&gt; Electropolishing, CBP  </a:t>
            </a:r>
            <a:r>
              <a:rPr lang="en-US" sz="1800" u="none" dirty="0">
                <a:solidFill>
                  <a:srgbClr val="666666"/>
                </a:solidFill>
                <a:latin typeface="+mn-lt"/>
                <a:cs typeface="+mn-cs"/>
              </a:rPr>
              <a:t>…</a:t>
            </a:r>
          </a:p>
          <a:p>
            <a:pPr marL="1076325" lvl="1" indent="-179388" eaLnBrk="0" hangingPunct="0">
              <a:spcBef>
                <a:spcPts val="0"/>
              </a:spcBef>
              <a:spcAft>
                <a:spcPts val="600"/>
              </a:spcAft>
              <a:buSzPct val="90000"/>
              <a:buBlip>
                <a:blip r:embed="rId3"/>
              </a:buBlip>
            </a:pPr>
            <a:r>
              <a:rPr lang="en-US" sz="1800" u="none" dirty="0" smtClean="0">
                <a:solidFill>
                  <a:srgbClr val="666666"/>
                </a:solidFill>
                <a:latin typeface="+mn-lt"/>
                <a:cs typeface="+mn-cs"/>
              </a:rPr>
              <a:t> Or </a:t>
            </a:r>
            <a:r>
              <a:rPr lang="en-US" sz="1800" u="none" dirty="0">
                <a:solidFill>
                  <a:srgbClr val="666666"/>
                </a:solidFill>
                <a:latin typeface="+mn-lt"/>
                <a:cs typeface="+mn-cs"/>
              </a:rPr>
              <a:t>… Avoid welding !</a:t>
            </a:r>
          </a:p>
          <a:p>
            <a:pPr marL="1466850" lvl="4" indent="-238125" eaLnBrk="0" hangingPunct="0">
              <a:buClr>
                <a:srgbClr val="666666"/>
              </a:buClr>
              <a:buSzPct val="36000"/>
              <a:buBlip>
                <a:blip r:embed="rId4"/>
              </a:buBlip>
            </a:pPr>
            <a:r>
              <a:rPr lang="en-US" sz="1800" u="none" dirty="0">
                <a:solidFill>
                  <a:srgbClr val="666666"/>
                </a:solidFill>
                <a:latin typeface="+mn-lt"/>
                <a:cs typeface="+mn-cs"/>
              </a:rPr>
              <a:t> </a:t>
            </a:r>
            <a:r>
              <a:rPr lang="en-US" sz="1600" u="none" dirty="0">
                <a:solidFill>
                  <a:srgbClr val="666666"/>
                </a:solidFill>
                <a:latin typeface="+mn-lt"/>
                <a:cs typeface="+mn-cs"/>
              </a:rPr>
              <a:t>Hydroforming</a:t>
            </a:r>
          </a:p>
          <a:p>
            <a:pPr marL="1466850" lvl="4" indent="-238125" eaLnBrk="0" hangingPunct="0">
              <a:buClr>
                <a:srgbClr val="666666"/>
              </a:buClr>
              <a:buSzPct val="36000"/>
              <a:buBlip>
                <a:blip r:embed="rId4"/>
              </a:buBlip>
            </a:pPr>
            <a:r>
              <a:rPr lang="en-US" sz="1600" u="none" dirty="0">
                <a:solidFill>
                  <a:srgbClr val="666666"/>
                </a:solidFill>
                <a:latin typeface="+mn-lt"/>
                <a:cs typeface="+mn-cs"/>
              </a:rPr>
              <a:t> Monocrystalline cavities </a:t>
            </a:r>
            <a:r>
              <a:rPr lang="en-US" sz="1600" u="none" dirty="0" smtClean="0">
                <a:solidFill>
                  <a:srgbClr val="666666"/>
                </a:solidFill>
                <a:latin typeface="+mn-lt"/>
                <a:cs typeface="+mn-cs"/>
              </a:rPr>
              <a:t>						(</a:t>
            </a:r>
            <a:r>
              <a:rPr lang="en-US" sz="1600" u="none" dirty="0">
                <a:solidFill>
                  <a:srgbClr val="666666"/>
                </a:solidFill>
                <a:latin typeface="+mn-lt"/>
                <a:cs typeface="+mn-cs"/>
              </a:rPr>
              <a:t>no large grain !)</a:t>
            </a:r>
          </a:p>
          <a:p>
            <a:pPr marL="1255713" lvl="1" indent="-179388" eaLnBrk="0" hangingPunct="0">
              <a:spcBef>
                <a:spcPts val="0"/>
              </a:spcBef>
              <a:spcAft>
                <a:spcPts val="1200"/>
              </a:spcAft>
              <a:buSzPct val="90000"/>
              <a:buBlip>
                <a:blip r:embed="rId3"/>
              </a:buBlip>
            </a:pPr>
            <a:endParaRPr kumimoji="1" lang="en-US" sz="2800" b="1" dirty="0">
              <a:solidFill>
                <a:srgbClr val="000000"/>
              </a:solidFill>
              <a:latin typeface="+mn-lt"/>
              <a:ea typeface="SimSun" pitchFamily="2" charset="-122"/>
              <a:cs typeface="Times New Roman" pitchFamily="18" charset="0"/>
            </a:endParaRPr>
          </a:p>
          <a:p>
            <a:pPr marL="923925" indent="-923925" eaLnBrk="0" hangingPunct="0">
              <a:spcBef>
                <a:spcPts val="0"/>
              </a:spcBef>
              <a:spcAft>
                <a:spcPts val="1200"/>
              </a:spcAft>
              <a:buFont typeface="Arial" charset="0"/>
            </a:pPr>
            <a:endParaRPr lang="en-US" sz="28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7567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en-US" sz="14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56741" name="Rectangle 5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en-US" sz="14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567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en-US" sz="14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5674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en-US" sz="140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56746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9" r="2852"/>
          <a:stretch/>
        </p:blipFill>
        <p:spPr bwMode="auto">
          <a:xfrm>
            <a:off x="4966815" y="3199567"/>
            <a:ext cx="3945835" cy="264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6747" name="Rectangle 11"/>
          <p:cNvSpPr>
            <a:spLocks noChangeArrowheads="1"/>
          </p:cNvSpPr>
          <p:nvPr/>
        </p:nvSpPr>
        <p:spPr bwMode="auto">
          <a:xfrm>
            <a:off x="7164288" y="5949280"/>
            <a:ext cx="1436868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CN" sz="1200" i="1" u="none" dirty="0" smtClean="0">
                <a:solidFill>
                  <a:srgbClr val="333399"/>
                </a:solidFill>
                <a:latin typeface="Arial" pitchFamily="34" charset="0"/>
                <a:ea typeface="SimSun" pitchFamily="2" charset="-122"/>
              </a:rPr>
              <a:t>[W. Singer, DESY]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0381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925638" y="1124744"/>
            <a:ext cx="5364162" cy="4719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u="none" dirty="0" smtClean="0">
                <a:solidFill>
                  <a:srgbClr val="FF0000"/>
                </a:solidFill>
              </a:rPr>
              <a:t>Surface state and baking</a:t>
            </a:r>
            <a:endParaRPr lang="en-US" sz="1400" b="0" i="1" u="none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20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66838" y="46038"/>
            <a:ext cx="7777162" cy="909637"/>
          </a:xfrm>
        </p:spPr>
        <p:txBody>
          <a:bodyPr/>
          <a:lstStyle/>
          <a:p>
            <a:pPr algn="ctr"/>
            <a:r>
              <a:rPr lang="en-US" sz="3200" noProof="0" dirty="0" smtClean="0"/>
              <a:t>Why baking ?</a:t>
            </a:r>
            <a:endParaRPr lang="en-US" sz="3200" i="1" noProof="0" dirty="0">
              <a:solidFill>
                <a:schemeClr val="bg2"/>
              </a:solidFill>
            </a:endParaRPr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827584" y="2852936"/>
            <a:ext cx="2385767" cy="3107776"/>
            <a:chOff x="1501" y="2036"/>
            <a:chExt cx="1437" cy="1872"/>
          </a:xfrm>
        </p:grpSpPr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" y="2046"/>
              <a:ext cx="1422" cy="1857"/>
            </a:xfrm>
            <a:prstGeom prst="rect">
              <a:avLst/>
            </a:prstGeom>
            <a:noFill/>
            <a:ln w="9525">
              <a:solidFill>
                <a:srgbClr val="058AE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1501" y="2036"/>
              <a:ext cx="1437" cy="1872"/>
            </a:xfrm>
            <a:prstGeom prst="rect">
              <a:avLst/>
            </a:prstGeom>
            <a:noFill/>
            <a:ln w="25400" cap="rnd">
              <a:solidFill>
                <a:srgbClr val="058AE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855100" y="1052736"/>
            <a:ext cx="8062912" cy="151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60363" lvl="1" indent="-360363" eaLnBrk="0" hangingPunct="0">
              <a:lnSpc>
                <a:spcPts val="2000"/>
              </a:lnSpc>
              <a:spcAft>
                <a:spcPts val="600"/>
              </a:spcAft>
              <a:buSzPct val="90000"/>
              <a:buBlip>
                <a:blip r:embed="rId3"/>
              </a:buBlip>
            </a:pPr>
            <a:r>
              <a:rPr kumimoji="1" lang="en-US" sz="1600" b="1" u="none" dirty="0" smtClean="0">
                <a:solidFill>
                  <a:srgbClr val="000000"/>
                </a:solidFill>
                <a:latin typeface="Arial"/>
                <a:ea typeface="SimSun" pitchFamily="2" charset="-122"/>
                <a:cs typeface="Times New Roman" pitchFamily="18" charset="0"/>
              </a:rPr>
              <a:t>Baking: </a:t>
            </a:r>
            <a:r>
              <a:rPr lang="en-US" sz="1600" u="none" dirty="0"/>
              <a:t>shifts high field dissipation to higher </a:t>
            </a:r>
            <a:r>
              <a:rPr lang="en-US" sz="1600" u="none" dirty="0" smtClean="0"/>
              <a:t>field</a:t>
            </a:r>
            <a:endParaRPr lang="en-US" u="none" dirty="0" smtClean="0">
              <a:solidFill>
                <a:schemeClr val="tx2"/>
              </a:solidFill>
            </a:endParaRPr>
          </a:p>
          <a:p>
            <a:pPr marL="1009650" lvl="3" indent="-238125" eaLnBrk="0" hangingPunct="0"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4"/>
              </a:buBlip>
            </a:pPr>
            <a:r>
              <a:rPr lang="en-US" u="none" dirty="0" smtClean="0">
                <a:solidFill>
                  <a:schemeClr val="tx2"/>
                </a:solidFill>
              </a:rPr>
              <a:t> </a:t>
            </a:r>
            <a:r>
              <a:rPr lang="en-US" u="none" dirty="0" smtClean="0">
                <a:solidFill>
                  <a:srgbClr val="666666"/>
                </a:solidFill>
                <a:latin typeface="Arial"/>
                <a:cs typeface="+mn-cs"/>
              </a:rPr>
              <a:t>Discovered at  Saclay in 1998 (B. </a:t>
            </a:r>
            <a:r>
              <a:rPr lang="en-US" u="none" dirty="0" err="1" smtClean="0">
                <a:solidFill>
                  <a:srgbClr val="666666"/>
                </a:solidFill>
                <a:latin typeface="Arial"/>
                <a:cs typeface="+mn-cs"/>
              </a:rPr>
              <a:t>Visentin</a:t>
            </a:r>
            <a:r>
              <a:rPr lang="en-US" u="none" dirty="0" smtClean="0">
                <a:solidFill>
                  <a:srgbClr val="666666"/>
                </a:solidFill>
                <a:latin typeface="Arial"/>
                <a:cs typeface="+mn-cs"/>
              </a:rPr>
              <a:t>)</a:t>
            </a:r>
          </a:p>
          <a:p>
            <a:pPr marL="1009650" lvl="3" indent="-238125" eaLnBrk="0" hangingPunct="0"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4"/>
              </a:buBlip>
            </a:pPr>
            <a:r>
              <a:rPr lang="en-US" u="none" dirty="0" smtClean="0">
                <a:solidFill>
                  <a:srgbClr val="666666"/>
                </a:solidFill>
                <a:latin typeface="Arial"/>
                <a:cs typeface="+mn-cs"/>
              </a:rPr>
              <a:t> </a:t>
            </a:r>
            <a:r>
              <a:rPr lang="en-US" u="none" dirty="0">
                <a:solidFill>
                  <a:srgbClr val="666666"/>
                </a:solidFill>
                <a:latin typeface="Arial"/>
                <a:cs typeface="+mn-cs"/>
              </a:rPr>
              <a:t>Low temperature treatment  : 110-120°C, 48 H : few changes expected</a:t>
            </a:r>
          </a:p>
          <a:p>
            <a:pPr marL="1009650" lvl="3" indent="-238125" eaLnBrk="0" hangingPunct="0"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4"/>
              </a:buBlip>
            </a:pPr>
            <a:r>
              <a:rPr lang="en-US" u="none" dirty="0">
                <a:solidFill>
                  <a:srgbClr val="666666"/>
                </a:solidFill>
                <a:latin typeface="Arial"/>
                <a:cs typeface="+mn-cs"/>
              </a:rPr>
              <a:t> </a:t>
            </a:r>
            <a:r>
              <a:rPr lang="en-US" b="1" u="none" dirty="0">
                <a:solidFill>
                  <a:srgbClr val="FF0000"/>
                </a:solidFill>
                <a:latin typeface="Arial"/>
                <a:cs typeface="+mn-cs"/>
              </a:rPr>
              <a:t>Dramatic effect on performances</a:t>
            </a:r>
          </a:p>
          <a:p>
            <a:pPr marL="1009650" lvl="3" indent="-238125" eaLnBrk="0" hangingPunct="0"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4"/>
              </a:buBlip>
            </a:pPr>
            <a:r>
              <a:rPr lang="en-US" u="none" dirty="0">
                <a:solidFill>
                  <a:srgbClr val="666666"/>
                </a:solidFill>
                <a:latin typeface="Arial"/>
                <a:cs typeface="+mn-cs"/>
              </a:rPr>
              <a:t> Still resists full explanation </a:t>
            </a:r>
            <a:endParaRPr lang="en-US" sz="1200" u="none" dirty="0">
              <a:solidFill>
                <a:srgbClr val="666666"/>
              </a:solidFill>
              <a:latin typeface="Arial"/>
              <a:cs typeface="+mn-cs"/>
            </a:endParaRPr>
          </a:p>
        </p:txBody>
      </p:sp>
      <p:grpSp>
        <p:nvGrpSpPr>
          <p:cNvPr id="15" name="Group 17"/>
          <p:cNvGrpSpPr>
            <a:grpSpLocks/>
          </p:cNvGrpSpPr>
          <p:nvPr/>
        </p:nvGrpSpPr>
        <p:grpSpPr bwMode="auto">
          <a:xfrm>
            <a:off x="4716462" y="2370369"/>
            <a:ext cx="4065587" cy="3758969"/>
            <a:chOff x="2971" y="1630"/>
            <a:chExt cx="2483" cy="2231"/>
          </a:xfrm>
        </p:grpSpPr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544" t="15314" r="19951" b="2286"/>
            <a:stretch>
              <a:fillRect/>
            </a:stretch>
          </p:blipFill>
          <p:spPr bwMode="auto">
            <a:xfrm>
              <a:off x="2971" y="1630"/>
              <a:ext cx="2483" cy="2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3751" y="3222"/>
              <a:ext cx="1422" cy="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000" tIns="10800" rIns="54000" bIns="10800">
              <a:spAutoFit/>
            </a:bodyPr>
            <a:lstStyle>
              <a:lvl1pPr eaLnBrk="0" hangingPunct="0">
                <a:defRPr sz="1400" u="sng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400" u="sng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400" u="sng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400" u="sng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400" u="sng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u="sng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u="sng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u="sng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u="sng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140000"/>
                </a:lnSpc>
              </a:pPr>
              <a:r>
                <a:rPr lang="en-US" sz="1000" u="none" dirty="0"/>
                <a:t>EP</a:t>
              </a:r>
              <a:r>
                <a:rPr lang="en-US" sz="900" u="none" dirty="0"/>
                <a:t> </a:t>
              </a:r>
              <a:endParaRPr lang="en-US" sz="100" u="none" dirty="0"/>
            </a:p>
            <a:p>
              <a:pPr eaLnBrk="1" hangingPunct="1">
                <a:lnSpc>
                  <a:spcPct val="140000"/>
                </a:lnSpc>
              </a:pPr>
              <a:r>
                <a:rPr lang="en-US" sz="1000" u="none" dirty="0"/>
                <a:t>EP+ </a:t>
              </a:r>
              <a:r>
                <a:rPr lang="en-US" sz="1000" u="none" dirty="0" smtClean="0"/>
                <a:t>baking</a:t>
              </a:r>
              <a:endParaRPr lang="en-US" sz="1000" u="none" dirty="0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3636" y="3207"/>
              <a:ext cx="1551" cy="29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9" name="Picture 41"/>
          <p:cNvPicPr>
            <a:picLocks noChangeAspect="1" noChangeArrowheads="1"/>
          </p:cNvPicPr>
          <p:nvPr/>
        </p:nvPicPr>
        <p:blipFill>
          <a:blip r:embed="rId6" cstate="print">
            <a:lum bright="16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3" y="3019320"/>
            <a:ext cx="1978495" cy="15948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2"/>
          <p:cNvPicPr>
            <a:picLocks noChangeAspect="1" noChangeArrowheads="1"/>
          </p:cNvPicPr>
          <p:nvPr/>
        </p:nvPicPr>
        <p:blipFill>
          <a:blip r:embed="rId7" cstate="print">
            <a:lum bright="16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6616" y="4940039"/>
            <a:ext cx="2099692" cy="1644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Line 47"/>
          <p:cNvSpPr>
            <a:spLocks noChangeShapeType="1"/>
          </p:cNvSpPr>
          <p:nvPr/>
        </p:nvSpPr>
        <p:spPr bwMode="auto">
          <a:xfrm flipV="1">
            <a:off x="5148064" y="3771050"/>
            <a:ext cx="2009715" cy="47880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48"/>
          <p:cNvSpPr>
            <a:spLocks noChangeShapeType="1"/>
          </p:cNvSpPr>
          <p:nvPr/>
        </p:nvSpPr>
        <p:spPr bwMode="auto">
          <a:xfrm flipV="1">
            <a:off x="5508104" y="4550840"/>
            <a:ext cx="1872208" cy="60635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1492623" y="6129338"/>
            <a:ext cx="2173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none" dirty="0" smtClean="0"/>
              <a:t>NB. Hot spots </a:t>
            </a:r>
            <a:r>
              <a:rPr lang="en-US" u="none" dirty="0" smtClean="0">
                <a:sym typeface="Symbol"/>
              </a:rPr>
              <a:t> </a:t>
            </a:r>
            <a:r>
              <a:rPr lang="en-US" u="none" dirty="0" smtClean="0"/>
              <a:t>quench !</a:t>
            </a:r>
            <a:endParaRPr lang="en-US" u="none" dirty="0"/>
          </a:p>
        </p:txBody>
      </p:sp>
    </p:spTree>
    <p:extLst>
      <p:ext uri="{BB962C8B-B14F-4D97-AF65-F5344CB8AC3E}">
        <p14:creationId xmlns:p14="http://schemas.microsoft.com/office/powerpoint/2010/main" xmlns="" val="348994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noProof="0" dirty="0" smtClean="0"/>
              <a:t>Dislocations and Baking</a:t>
            </a:r>
            <a:endParaRPr lang="en-US" sz="2800" noProof="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Imag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57266"/>
            <a:ext cx="5565724" cy="417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56511" y="2579712"/>
            <a:ext cx="296206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1" u="none" strike="noStrike" cap="none" normalizeH="0" baseline="0" dirty="0" smtClean="0" bmk="_Ref315274328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Local misorientation shifts in cavity samples due to mild baking. Measurements of misorientation distribution are performed on the same sample before and after baking. </a:t>
            </a:r>
            <a:r>
              <a:rPr kumimoji="0" lang="en-US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(courtesy of A. Romanenko)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6300192" y="1689720"/>
            <a:ext cx="24747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i="1" u="none" dirty="0" smtClean="0">
                <a:solidFill>
                  <a:srgbClr val="0000FF"/>
                </a:solidFill>
              </a:rPr>
              <a:t>[A. Romanenko, PhD, Cornell , 2009]</a:t>
            </a:r>
            <a:endParaRPr lang="en-US" i="1" u="none" dirty="0">
              <a:solidFill>
                <a:srgbClr val="0000FF"/>
              </a:solidFill>
            </a:endParaRPr>
          </a:p>
        </p:txBody>
      </p:sp>
      <p:sp>
        <p:nvSpPr>
          <p:cNvPr id="18" name="Espace réservé de la date 16"/>
          <p:cNvSpPr>
            <a:spLocks noGrp="1"/>
          </p:cNvSpPr>
          <p:nvPr>
            <p:ph type="dt" sz="half" idx="10"/>
          </p:nvPr>
        </p:nvSpPr>
        <p:spPr>
          <a:xfrm>
            <a:off x="576263" y="6305550"/>
            <a:ext cx="14509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8/04/2013</a:t>
            </a:r>
            <a:endParaRPr lang="en-US" dirty="0"/>
          </a:p>
        </p:txBody>
      </p:sp>
      <p:sp>
        <p:nvSpPr>
          <p:cNvPr id="19" name="Espace réservé du pied de page 20"/>
          <p:cNvSpPr>
            <a:spLocks noGrp="1"/>
          </p:cNvSpPr>
          <p:nvPr>
            <p:ph type="ftr" sz="quarter" idx="11"/>
          </p:nvPr>
        </p:nvSpPr>
        <p:spPr>
          <a:xfrm>
            <a:off x="2051050" y="6305550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u="none" dirty="0" smtClean="0"/>
              <a:t>Claire Antoine   ESS tutorial</a:t>
            </a:r>
            <a:endParaRPr lang="fr-FR" u="none" dirty="0"/>
          </a:p>
        </p:txBody>
      </p:sp>
      <p:sp>
        <p:nvSpPr>
          <p:cNvPr id="20" name="Espace réservé du numéro de diapositive 21"/>
          <p:cNvSpPr>
            <a:spLocks noGrp="1"/>
          </p:cNvSpPr>
          <p:nvPr>
            <p:ph type="sldNum" sz="quarter" idx="12"/>
          </p:nvPr>
        </p:nvSpPr>
        <p:spPr>
          <a:xfrm>
            <a:off x="8024813" y="6303963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u="none" dirty="0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39</a:t>
            </a:fld>
            <a:endParaRPr lang="fr-FR" u="none" dirty="0"/>
          </a:p>
        </p:txBody>
      </p:sp>
      <p:sp>
        <p:nvSpPr>
          <p:cNvPr id="13" name="Rectangle 38"/>
          <p:cNvSpPr>
            <a:spLocks noChangeArrowheads="1"/>
          </p:cNvSpPr>
          <p:nvPr/>
        </p:nvSpPr>
        <p:spPr bwMode="auto">
          <a:xfrm>
            <a:off x="5582744" y="4005064"/>
            <a:ext cx="3547463" cy="1031051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60363" lvl="1" indent="-360363" eaLnBrk="0" hangingPunct="0">
              <a:spcBef>
                <a:spcPts val="0"/>
              </a:spcBef>
              <a:spcAft>
                <a:spcPts val="600"/>
              </a:spcAft>
              <a:buSzPct val="90000"/>
              <a:buBlip>
                <a:blip r:embed="rId3"/>
              </a:buBlip>
            </a:pPr>
            <a:r>
              <a:rPr kumimoji="1" lang="en-US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Misorientation reduced upon baking, except for small grain, BCP</a:t>
            </a:r>
          </a:p>
          <a:p>
            <a:pPr marL="360363" lvl="1" indent="-360363" eaLnBrk="0" hangingPunct="0">
              <a:spcBef>
                <a:spcPts val="0"/>
              </a:spcBef>
              <a:spcAft>
                <a:spcPts val="600"/>
              </a:spcAft>
              <a:buSzPct val="90000"/>
              <a:buBlip>
                <a:blip r:embed="rId3"/>
              </a:buBlip>
            </a:pPr>
            <a:r>
              <a:rPr kumimoji="1" lang="en-US" u="none" dirty="0" err="1" smtClean="0">
                <a:solidFill>
                  <a:srgbClr val="000000"/>
                </a:solidFill>
                <a:latin typeface="Arial" charset="0"/>
                <a:cs typeface="+mn-cs"/>
              </a:rPr>
              <a:t>BCPied</a:t>
            </a:r>
            <a:r>
              <a:rPr kumimoji="1" lang="en-US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 cavities show no improvement upon baking</a:t>
            </a:r>
            <a:endParaRPr kumimoji="1" lang="en-US" u="non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83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 dirty="0" smtClean="0"/>
              <a:t>Cavities’ fabrication scheme</a:t>
            </a:r>
            <a:endParaRPr lang="en-US" noProof="0" dirty="0"/>
          </a:p>
        </p:txBody>
      </p:sp>
      <p:pic>
        <p:nvPicPr>
          <p:cNvPr id="390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347989" cy="566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ce réservé de la date 16"/>
          <p:cNvSpPr>
            <a:spLocks noGrp="1"/>
          </p:cNvSpPr>
          <p:nvPr/>
        </p:nvSpPr>
        <p:spPr>
          <a:xfrm>
            <a:off x="573736" y="6381328"/>
            <a:ext cx="14509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8" name="Espace réservé du pied de page 20"/>
          <p:cNvSpPr>
            <a:spLocks noGrp="1"/>
          </p:cNvSpPr>
          <p:nvPr/>
        </p:nvSpPr>
        <p:spPr>
          <a:xfrm>
            <a:off x="2048523" y="6381328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9" name="Espace réservé du numéro de diapositive 21"/>
          <p:cNvSpPr>
            <a:spLocks noGrp="1"/>
          </p:cNvSpPr>
          <p:nvPr/>
        </p:nvSpPr>
        <p:spPr>
          <a:xfrm>
            <a:off x="8022286" y="6379741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fr-FR" u="none" dirty="0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4</a:t>
            </a:fld>
            <a:endParaRPr lang="fr-FR" u="none" dirty="0"/>
          </a:p>
        </p:txBody>
      </p:sp>
    </p:spTree>
    <p:extLst>
      <p:ext uri="{BB962C8B-B14F-4D97-AF65-F5344CB8AC3E}">
        <p14:creationId xmlns:p14="http://schemas.microsoft.com/office/powerpoint/2010/main" xmlns="" val="217600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66334148"/>
              </p:ext>
            </p:extLst>
          </p:nvPr>
        </p:nvGraphicFramePr>
        <p:xfrm>
          <a:off x="1384499" y="3314734"/>
          <a:ext cx="4087316" cy="3273502"/>
        </p:xfrm>
        <a:graphic>
          <a:graphicData uri="http://schemas.openxmlformats.org/presentationml/2006/ole">
            <p:oleObj spid="_x0000_s27835" name="Graph" r:id="rId3" imgW="3716122" imgH="3143098" progId="">
              <p:embed/>
            </p:oleObj>
          </a:graphicData>
        </a:graphic>
      </p:graphicFrame>
      <p:sp>
        <p:nvSpPr>
          <p:cNvPr id="3" name="Rectangle 53"/>
          <p:cNvSpPr>
            <a:spLocks noChangeArrowheads="1"/>
          </p:cNvSpPr>
          <p:nvPr/>
        </p:nvSpPr>
        <p:spPr bwMode="auto">
          <a:xfrm>
            <a:off x="1891012" y="3261002"/>
            <a:ext cx="3145726" cy="265071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u="non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4" name="Freeform 51"/>
          <p:cNvSpPr>
            <a:spLocks/>
          </p:cNvSpPr>
          <p:nvPr/>
        </p:nvSpPr>
        <p:spPr bwMode="auto">
          <a:xfrm>
            <a:off x="1891012" y="3559599"/>
            <a:ext cx="3145726" cy="2180522"/>
          </a:xfrm>
          <a:custGeom>
            <a:avLst/>
            <a:gdLst>
              <a:gd name="T0" fmla="*/ 0 w 1975"/>
              <a:gd name="T1" fmla="*/ 441 h 1309"/>
              <a:gd name="T2" fmla="*/ 174 w 1975"/>
              <a:gd name="T3" fmla="*/ 437 h 1309"/>
              <a:gd name="T4" fmla="*/ 448 w 1975"/>
              <a:gd name="T5" fmla="*/ 429 h 1309"/>
              <a:gd name="T6" fmla="*/ 669 w 1975"/>
              <a:gd name="T7" fmla="*/ 374 h 1309"/>
              <a:gd name="T8" fmla="*/ 742 w 1975"/>
              <a:gd name="T9" fmla="*/ 293 h 1309"/>
              <a:gd name="T10" fmla="*/ 798 w 1975"/>
              <a:gd name="T11" fmla="*/ 159 h 1309"/>
              <a:gd name="T12" fmla="*/ 864 w 1975"/>
              <a:gd name="T13" fmla="*/ 195 h 1309"/>
              <a:gd name="T14" fmla="*/ 991 w 1975"/>
              <a:gd name="T15" fmla="*/ 1302 h 1309"/>
              <a:gd name="T16" fmla="*/ 1113 w 1975"/>
              <a:gd name="T17" fmla="*/ 198 h 1309"/>
              <a:gd name="T18" fmla="*/ 1197 w 1975"/>
              <a:gd name="T19" fmla="*/ 237 h 1309"/>
              <a:gd name="T20" fmla="*/ 1366 w 1975"/>
              <a:gd name="T21" fmla="*/ 405 h 1309"/>
              <a:gd name="T22" fmla="*/ 1555 w 1975"/>
              <a:gd name="T23" fmla="*/ 434 h 1309"/>
              <a:gd name="T24" fmla="*/ 1975 w 1975"/>
              <a:gd name="T25" fmla="*/ 438 h 1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75" h="1309">
                <a:moveTo>
                  <a:pt x="0" y="441"/>
                </a:moveTo>
                <a:cubicBezTo>
                  <a:pt x="29" y="440"/>
                  <a:pt x="99" y="439"/>
                  <a:pt x="174" y="437"/>
                </a:cubicBezTo>
                <a:cubicBezTo>
                  <a:pt x="249" y="435"/>
                  <a:pt x="366" y="439"/>
                  <a:pt x="448" y="429"/>
                </a:cubicBezTo>
                <a:cubicBezTo>
                  <a:pt x="530" y="419"/>
                  <a:pt x="622" y="401"/>
                  <a:pt x="669" y="374"/>
                </a:cubicBezTo>
                <a:cubicBezTo>
                  <a:pt x="724" y="341"/>
                  <a:pt x="721" y="329"/>
                  <a:pt x="742" y="293"/>
                </a:cubicBezTo>
                <a:cubicBezTo>
                  <a:pt x="763" y="257"/>
                  <a:pt x="780" y="218"/>
                  <a:pt x="798" y="159"/>
                </a:cubicBezTo>
                <a:cubicBezTo>
                  <a:pt x="806" y="135"/>
                  <a:pt x="834" y="0"/>
                  <a:pt x="864" y="195"/>
                </a:cubicBezTo>
                <a:cubicBezTo>
                  <a:pt x="896" y="385"/>
                  <a:pt x="930" y="1309"/>
                  <a:pt x="991" y="1302"/>
                </a:cubicBezTo>
                <a:cubicBezTo>
                  <a:pt x="1042" y="1296"/>
                  <a:pt x="1079" y="375"/>
                  <a:pt x="1113" y="198"/>
                </a:cubicBezTo>
                <a:cubicBezTo>
                  <a:pt x="1147" y="21"/>
                  <a:pt x="1168" y="191"/>
                  <a:pt x="1197" y="237"/>
                </a:cubicBezTo>
                <a:cubicBezTo>
                  <a:pt x="1227" y="283"/>
                  <a:pt x="1237" y="374"/>
                  <a:pt x="1366" y="405"/>
                </a:cubicBezTo>
                <a:cubicBezTo>
                  <a:pt x="1441" y="422"/>
                  <a:pt x="1453" y="431"/>
                  <a:pt x="1555" y="434"/>
                </a:cubicBezTo>
                <a:cubicBezTo>
                  <a:pt x="1656" y="439"/>
                  <a:pt x="1888" y="437"/>
                  <a:pt x="1975" y="438"/>
                </a:cubicBezTo>
              </a:path>
            </a:pathLst>
          </a:custGeom>
          <a:noFill/>
          <a:ln w="19050" cmpd="sng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1200" u="non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5189" y="1000072"/>
            <a:ext cx="2616200" cy="24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71600" y="0"/>
            <a:ext cx="7602642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b="1" u="none" cap="all" dirty="0" smtClean="0">
                <a:latin typeface="+mj-lt"/>
                <a:ea typeface="+mj-ea"/>
                <a:cs typeface="+mj-cs"/>
              </a:rPr>
              <a:t>Baking and SC gap</a:t>
            </a:r>
            <a:endParaRPr lang="en-US" sz="2800" b="1" u="none" cap="all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80" t="6352" r="21129" b="4861"/>
          <a:stretch>
            <a:fillRect/>
          </a:stretch>
        </p:blipFill>
        <p:spPr bwMode="auto">
          <a:xfrm>
            <a:off x="6228184" y="980728"/>
            <a:ext cx="2827053" cy="229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971600" y="1002598"/>
            <a:ext cx="22494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u="none" dirty="0">
                <a:solidFill>
                  <a:srgbClr val="000000"/>
                </a:solidFill>
                <a:latin typeface="Arial" charset="0"/>
                <a:cs typeface="+mn-cs"/>
              </a:rPr>
              <a:t>bulk </a:t>
            </a:r>
            <a:r>
              <a:rPr lang="en-US" sz="1200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Nb (UH Vann.</a:t>
            </a:r>
            <a:r>
              <a:rPr lang="en-US" sz="1200" u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1200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&gt;</a:t>
            </a:r>
            <a:r>
              <a:rPr lang="en-US" sz="1200" u="none" dirty="0">
                <a:solidFill>
                  <a:srgbClr val="000000"/>
                </a:solidFill>
                <a:latin typeface="Arial" charset="0"/>
                <a:cs typeface="+mn-cs"/>
              </a:rPr>
              <a:t>2200°C</a:t>
            </a:r>
            <a:r>
              <a:rPr lang="en-US" sz="1200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)</a:t>
            </a:r>
            <a:r>
              <a:rPr lang="en-US" sz="1200" u="none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= reference </a:t>
            </a:r>
            <a:r>
              <a:rPr lang="en-US" sz="1200" u="none" dirty="0" smtClean="0">
                <a:solidFill>
                  <a:srgbClr val="000000"/>
                </a:solidFill>
                <a:latin typeface="Arial" charset="0"/>
              </a:rPr>
              <a:t>→</a:t>
            </a:r>
            <a:endParaRPr lang="en-US" sz="1200" u="non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6587027" y="3320268"/>
            <a:ext cx="22334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u="none" dirty="0">
                <a:solidFill>
                  <a:srgbClr val="000000"/>
                </a:solidFill>
                <a:latin typeface="Arial" charset="0"/>
                <a:cs typeface="+mn-cs"/>
              </a:rPr>
              <a:t>↑.</a:t>
            </a:r>
            <a:r>
              <a:rPr lang="en-US" sz="1200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1200" u="none" dirty="0">
                <a:solidFill>
                  <a:srgbClr val="000000"/>
                </a:solidFill>
                <a:latin typeface="Arial" charset="0"/>
                <a:cs typeface="+mn-cs"/>
              </a:rPr>
              <a:t>Nb </a:t>
            </a:r>
            <a:r>
              <a:rPr lang="en-US" sz="1200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low Z conductance</a:t>
            </a:r>
            <a:endParaRPr lang="en-US" sz="1200" u="none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algn="ctr"/>
            <a:r>
              <a:rPr lang="en-US" sz="1100" i="1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(measurement deep, past the oxide layer)</a:t>
            </a:r>
            <a:endParaRPr lang="en-US" sz="1100" i="1" u="non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" name="Rectangle 38"/>
          <p:cNvSpPr>
            <a:spLocks noChangeArrowheads="1"/>
          </p:cNvSpPr>
          <p:nvPr/>
        </p:nvSpPr>
        <p:spPr bwMode="auto">
          <a:xfrm>
            <a:off x="5428408" y="4396954"/>
            <a:ext cx="3547463" cy="1338828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60363" lvl="1" indent="-360363" eaLnBrk="0" hangingPunct="0">
              <a:lnSpc>
                <a:spcPct val="150000"/>
              </a:lnSpc>
              <a:spcBef>
                <a:spcPts val="0"/>
              </a:spcBef>
              <a:buSzPct val="90000"/>
              <a:buBlip>
                <a:blip r:embed="rId6"/>
              </a:buBlip>
            </a:pPr>
            <a:r>
              <a:rPr kumimoji="1" lang="en-US" sz="1800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Bulk </a:t>
            </a:r>
            <a:r>
              <a:rPr kumimoji="1" lang="en-US" sz="1800" u="none" dirty="0">
                <a:solidFill>
                  <a:srgbClr val="000000"/>
                </a:solidFill>
                <a:latin typeface="Arial" charset="0"/>
                <a:cs typeface="+mn-cs"/>
              </a:rPr>
              <a:t>: </a:t>
            </a:r>
            <a:r>
              <a:rPr kumimoji="1" lang="en-US" sz="1800" u="none" dirty="0">
                <a:solidFill>
                  <a:srgbClr val="000000"/>
                </a:solidFill>
                <a:latin typeface="Arial" charset="0"/>
              </a:rPr>
              <a:t>BCS </a:t>
            </a:r>
            <a:r>
              <a:rPr kumimoji="1" lang="en-US" sz="1800" u="none" dirty="0" smtClean="0">
                <a:solidFill>
                  <a:srgbClr val="000000"/>
                </a:solidFill>
                <a:latin typeface="Arial" charset="0"/>
              </a:rPr>
              <a:t>behavior</a:t>
            </a:r>
          </a:p>
          <a:p>
            <a:pPr marL="360363" lvl="1" indent="-360363" eaLnBrk="0" hangingPunct="0">
              <a:lnSpc>
                <a:spcPct val="150000"/>
              </a:lnSpc>
              <a:spcBef>
                <a:spcPts val="0"/>
              </a:spcBef>
              <a:buSzPct val="90000"/>
              <a:buBlip>
                <a:blip r:embed="rId6"/>
              </a:buBlip>
            </a:pPr>
            <a:r>
              <a:rPr kumimoji="1" lang="en-US" sz="1800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kumimoji="1" lang="en-US" sz="1800" u="none" dirty="0">
                <a:solidFill>
                  <a:srgbClr val="000000"/>
                </a:solidFill>
                <a:latin typeface="Symbol" pitchFamily="18" charset="2"/>
                <a:cs typeface="+mn-cs"/>
              </a:rPr>
              <a:t>D </a:t>
            </a:r>
            <a:r>
              <a:rPr kumimoji="1" lang="en-US" sz="1800" u="none" dirty="0">
                <a:solidFill>
                  <a:srgbClr val="000000"/>
                </a:solidFill>
                <a:latin typeface="Arial" charset="0"/>
                <a:cs typeface="+mn-cs"/>
              </a:rPr>
              <a:t>~ Nb bulk : 1.55 </a:t>
            </a:r>
            <a:r>
              <a:rPr kumimoji="1" lang="en-US" sz="1800" u="none" dirty="0" err="1" smtClean="0">
                <a:solidFill>
                  <a:srgbClr val="000000"/>
                </a:solidFill>
                <a:latin typeface="Arial" charset="0"/>
                <a:cs typeface="+mn-cs"/>
              </a:rPr>
              <a:t>meV</a:t>
            </a:r>
            <a:endParaRPr kumimoji="1" lang="en-US" sz="1800" u="none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360363" lvl="1" indent="-360363" eaLnBrk="0" hangingPunct="0">
              <a:lnSpc>
                <a:spcPct val="150000"/>
              </a:lnSpc>
              <a:spcBef>
                <a:spcPts val="0"/>
              </a:spcBef>
              <a:buSzPct val="90000"/>
              <a:buBlip>
                <a:blip r:embed="rId6"/>
              </a:buBlip>
            </a:pPr>
            <a:r>
              <a:rPr kumimoji="1" lang="en-US" sz="1800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 Behavior </a:t>
            </a:r>
            <a:r>
              <a:rPr kumimoji="1" lang="en-US" sz="1800" u="none" dirty="0">
                <a:solidFill>
                  <a:srgbClr val="000000"/>
                </a:solidFill>
                <a:latin typeface="Arial" charset="0"/>
                <a:cs typeface="+mn-cs"/>
              </a:rPr>
              <a:t>≠ BCS @ </a:t>
            </a:r>
            <a:r>
              <a:rPr kumimoji="1" lang="en-US" sz="1800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interface</a:t>
            </a:r>
            <a:endParaRPr kumimoji="1" lang="en-US" sz="1800" u="non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64432" y="4067065"/>
            <a:ext cx="1150980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u="none" dirty="0">
                <a:solidFill>
                  <a:srgbClr val="000000"/>
                </a:solidFill>
                <a:latin typeface="Arial" charset="0"/>
                <a:cs typeface="+mn-cs"/>
              </a:rPr>
              <a:t>Nb high </a:t>
            </a:r>
            <a:r>
              <a:rPr lang="en-US" sz="1200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Z conductance  </a:t>
            </a:r>
          </a:p>
          <a:p>
            <a:r>
              <a:rPr lang="en-US" sz="1100" i="1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(oxide-SC interface included in the measurement)</a:t>
            </a:r>
          </a:p>
          <a:p>
            <a:pPr algn="r"/>
            <a:r>
              <a:rPr lang="en-US" sz="1100" i="1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u="none" dirty="0">
                <a:solidFill>
                  <a:srgbClr val="000000"/>
                </a:solidFill>
                <a:latin typeface="Arial" charset="0"/>
                <a:cs typeface="+mn-cs"/>
              </a:rPr>
              <a:t>→</a:t>
            </a:r>
          </a:p>
          <a:p>
            <a:endParaRPr lang="en-US" sz="1200" u="non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2" name="Oval 41"/>
          <p:cNvSpPr>
            <a:spLocks noChangeArrowheads="1"/>
          </p:cNvSpPr>
          <p:nvPr/>
        </p:nvSpPr>
        <p:spPr bwMode="auto">
          <a:xfrm>
            <a:off x="3167850" y="5457116"/>
            <a:ext cx="620626" cy="5333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u="non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3879863" y="3568220"/>
            <a:ext cx="439612" cy="499580"/>
            <a:chOff x="2393" y="2258"/>
            <a:chExt cx="289" cy="340"/>
          </a:xfrm>
        </p:grpSpPr>
        <p:sp>
          <p:nvSpPr>
            <p:cNvPr id="14" name="Line 42"/>
            <p:cNvSpPr>
              <a:spLocks noChangeShapeType="1"/>
            </p:cNvSpPr>
            <p:nvPr/>
          </p:nvSpPr>
          <p:spPr bwMode="auto">
            <a:xfrm>
              <a:off x="2393" y="2258"/>
              <a:ext cx="0" cy="22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" name="Line 43"/>
            <p:cNvSpPr>
              <a:spLocks noChangeShapeType="1"/>
            </p:cNvSpPr>
            <p:nvPr/>
          </p:nvSpPr>
          <p:spPr bwMode="auto">
            <a:xfrm rot="-5400000">
              <a:off x="2572" y="2487"/>
              <a:ext cx="0" cy="22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16" name="Group 45"/>
          <p:cNvGrpSpPr>
            <a:grpSpLocks/>
          </p:cNvGrpSpPr>
          <p:nvPr/>
        </p:nvGrpSpPr>
        <p:grpSpPr bwMode="auto">
          <a:xfrm flipH="1">
            <a:off x="2565413" y="3569808"/>
            <a:ext cx="439612" cy="499580"/>
            <a:chOff x="2393" y="2258"/>
            <a:chExt cx="289" cy="340"/>
          </a:xfrm>
        </p:grpSpPr>
        <p:sp>
          <p:nvSpPr>
            <p:cNvPr id="17" name="Line 46"/>
            <p:cNvSpPr>
              <a:spLocks noChangeShapeType="1"/>
            </p:cNvSpPr>
            <p:nvPr/>
          </p:nvSpPr>
          <p:spPr bwMode="auto">
            <a:xfrm>
              <a:off x="2393" y="2258"/>
              <a:ext cx="0" cy="22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8" name="Line 47"/>
            <p:cNvSpPr>
              <a:spLocks noChangeShapeType="1"/>
            </p:cNvSpPr>
            <p:nvPr/>
          </p:nvSpPr>
          <p:spPr bwMode="auto">
            <a:xfrm rot="-5400000">
              <a:off x="2572" y="2487"/>
              <a:ext cx="0" cy="22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484" y="1555727"/>
            <a:ext cx="1538691" cy="143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6194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animBg="1"/>
      <p:bldP spid="4" grpId="0" uiExpand="1" animBg="1"/>
      <p:bldP spid="10" grpId="0" uiExpand="1" build="p"/>
      <p:bldP spid="11" grpId="0" uiExpand="1"/>
      <p:bldP spid="12" grpId="0" uiExpan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1116013" y="6004520"/>
            <a:ext cx="1433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u="none">
                <a:solidFill>
                  <a:srgbClr val="000000"/>
                </a:solidFill>
                <a:latin typeface="Arial" charset="0"/>
                <a:cs typeface="+mn-cs"/>
              </a:rPr>
              <a:t> high Z (w. oxide)</a:t>
            </a: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auto">
          <a:xfrm>
            <a:off x="576263" y="919807"/>
            <a:ext cx="8567737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5113" indent="-265113" eaLnBrk="0" hangingPunct="0">
              <a:spcBef>
                <a:spcPct val="20000"/>
              </a:spcBef>
            </a:pPr>
            <a:r>
              <a:rPr lang="en-US" sz="1600" u="none" dirty="0">
                <a:solidFill>
                  <a:srgbClr val="000000"/>
                </a:solidFill>
                <a:latin typeface="Arial" charset="0"/>
                <a:cs typeface="+mn-cs"/>
              </a:rPr>
              <a:t>@ interface :</a:t>
            </a:r>
          </a:p>
          <a:p>
            <a:pPr marL="360363" lvl="1" indent="-360363" eaLnBrk="0" hangingPunct="0">
              <a:spcBef>
                <a:spcPct val="20000"/>
              </a:spcBef>
              <a:buSzPct val="90000"/>
              <a:buBlip>
                <a:blip r:embed="rId2"/>
              </a:buBlip>
            </a:pPr>
            <a:r>
              <a:rPr kumimoji="1" lang="en-US" sz="1600" u="none" dirty="0">
                <a:solidFill>
                  <a:srgbClr val="000000"/>
                </a:solidFill>
                <a:latin typeface="Arial" charset="0"/>
                <a:cs typeface="+mn-cs"/>
              </a:rPr>
              <a:t>Broadened conductance =&gt; Mechanism = Cooper pair breaking</a:t>
            </a:r>
          </a:p>
          <a:p>
            <a:pPr marL="360363" lvl="1" indent="-360363" eaLnBrk="0" hangingPunct="0">
              <a:spcBef>
                <a:spcPct val="20000"/>
              </a:spcBef>
              <a:buSzPct val="90000"/>
              <a:buBlip>
                <a:blip r:embed="rId2"/>
              </a:buBlip>
            </a:pPr>
            <a:r>
              <a:rPr kumimoji="1" lang="en-US" sz="1600" u="none" dirty="0">
                <a:solidFill>
                  <a:srgbClr val="000000"/>
                </a:solidFill>
                <a:latin typeface="Arial" charset="0"/>
                <a:cs typeface="+mn-cs"/>
              </a:rPr>
              <a:t>Fit = </a:t>
            </a:r>
            <a:r>
              <a:rPr kumimoji="1" lang="en-US" sz="1600" u="none" dirty="0" err="1">
                <a:solidFill>
                  <a:srgbClr val="000000"/>
                </a:solidFill>
                <a:latin typeface="Arial" charset="0"/>
                <a:cs typeface="+mn-cs"/>
              </a:rPr>
              <a:t>Shiba</a:t>
            </a:r>
            <a:r>
              <a:rPr kumimoji="1" lang="en-US" sz="1600" u="none" dirty="0">
                <a:solidFill>
                  <a:srgbClr val="000000"/>
                </a:solidFill>
                <a:latin typeface="Arial" charset="0"/>
                <a:cs typeface="+mn-cs"/>
              </a:rPr>
              <a:t> =&gt; </a:t>
            </a:r>
            <a:r>
              <a:rPr kumimoji="1" lang="en-US" sz="1600" u="none" dirty="0" err="1">
                <a:solidFill>
                  <a:srgbClr val="000000"/>
                </a:solidFill>
                <a:latin typeface="Arial" charset="0"/>
                <a:cs typeface="+mn-cs"/>
              </a:rPr>
              <a:t>quasiparticles</a:t>
            </a:r>
            <a:r>
              <a:rPr kumimoji="1" lang="en-US" sz="1600" u="none" dirty="0">
                <a:solidFill>
                  <a:srgbClr val="000000"/>
                </a:solidFill>
                <a:latin typeface="Arial" charset="0"/>
                <a:cs typeface="+mn-cs"/>
              </a:rPr>
              <a:t> inelastic scattering / </a:t>
            </a:r>
            <a:r>
              <a:rPr kumimoji="1" lang="en-US" sz="1600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impurities </a:t>
            </a:r>
          </a:p>
          <a:p>
            <a:pPr marL="360363" lvl="1" indent="-360363" eaLnBrk="0" hangingPunct="0">
              <a:spcBef>
                <a:spcPct val="20000"/>
              </a:spcBef>
              <a:buSzPct val="90000"/>
              <a:buBlip>
                <a:blip r:embed="rId2"/>
              </a:buBlip>
            </a:pPr>
            <a:r>
              <a:rPr kumimoji="1" lang="en-US" sz="1600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Baking </a:t>
            </a:r>
            <a:r>
              <a:rPr kumimoji="1" lang="en-US" sz="1600" u="none" dirty="0">
                <a:solidFill>
                  <a:srgbClr val="000000"/>
                </a:solidFill>
                <a:latin typeface="Arial" charset="0"/>
                <a:cs typeface="+mn-cs"/>
              </a:rPr>
              <a:t>: ↓ inelastic scattering part of the signal </a:t>
            </a:r>
            <a:endParaRPr kumimoji="1" lang="en-US" sz="1600" u="none" dirty="0" smtClean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360363" lvl="1" indent="-360363" eaLnBrk="0" hangingPunct="0">
              <a:spcBef>
                <a:spcPct val="20000"/>
              </a:spcBef>
              <a:buSzPct val="90000"/>
              <a:buBlip>
                <a:blip r:embed="rId2"/>
              </a:buBlip>
            </a:pPr>
            <a:r>
              <a:rPr kumimoji="1" lang="en-US" sz="1600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Same </a:t>
            </a:r>
            <a:r>
              <a:rPr kumimoji="1" lang="en-US" sz="1600" u="none" dirty="0">
                <a:solidFill>
                  <a:srgbClr val="000000"/>
                </a:solidFill>
                <a:latin typeface="Arial" charset="0"/>
                <a:cs typeface="+mn-cs"/>
              </a:rPr>
              <a:t>results air/vacuum =&gt; interface !</a:t>
            </a:r>
          </a:p>
        </p:txBody>
      </p: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5803900" y="3234034"/>
            <a:ext cx="2406650" cy="2097088"/>
            <a:chOff x="3656" y="1842"/>
            <a:chExt cx="1516" cy="1321"/>
          </a:xfrm>
        </p:grpSpPr>
        <p:sp>
          <p:nvSpPr>
            <p:cNvPr id="5" name="Freeform 33"/>
            <p:cNvSpPr>
              <a:spLocks/>
            </p:cNvSpPr>
            <p:nvPr/>
          </p:nvSpPr>
          <p:spPr bwMode="auto">
            <a:xfrm>
              <a:off x="3927" y="1879"/>
              <a:ext cx="1221" cy="1025"/>
            </a:xfrm>
            <a:custGeom>
              <a:avLst/>
              <a:gdLst>
                <a:gd name="T0" fmla="*/ 0 w 1221"/>
                <a:gd name="T1" fmla="*/ 1025 h 1025"/>
                <a:gd name="T2" fmla="*/ 303 w 1221"/>
                <a:gd name="T3" fmla="*/ 851 h 1025"/>
                <a:gd name="T4" fmla="*/ 657 w 1221"/>
                <a:gd name="T5" fmla="*/ 140 h 1025"/>
                <a:gd name="T6" fmla="*/ 858 w 1221"/>
                <a:gd name="T7" fmla="*/ 9 h 1025"/>
                <a:gd name="T8" fmla="*/ 1221 w 1221"/>
                <a:gd name="T9" fmla="*/ 145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1" h="1025">
                  <a:moveTo>
                    <a:pt x="0" y="1025"/>
                  </a:moveTo>
                  <a:cubicBezTo>
                    <a:pt x="50" y="996"/>
                    <a:pt x="193" y="999"/>
                    <a:pt x="303" y="851"/>
                  </a:cubicBezTo>
                  <a:cubicBezTo>
                    <a:pt x="413" y="703"/>
                    <a:pt x="565" y="280"/>
                    <a:pt x="657" y="140"/>
                  </a:cubicBezTo>
                  <a:cubicBezTo>
                    <a:pt x="749" y="0"/>
                    <a:pt x="764" y="8"/>
                    <a:pt x="858" y="9"/>
                  </a:cubicBezTo>
                  <a:cubicBezTo>
                    <a:pt x="952" y="10"/>
                    <a:pt x="1088" y="77"/>
                    <a:pt x="1221" y="145"/>
                  </a:cubicBezTo>
                </a:path>
              </a:pathLst>
            </a:custGeom>
            <a:noFill/>
            <a:ln w="28575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" name="Freeform 34"/>
            <p:cNvSpPr>
              <a:spLocks/>
            </p:cNvSpPr>
            <p:nvPr/>
          </p:nvSpPr>
          <p:spPr bwMode="auto">
            <a:xfrm>
              <a:off x="3918" y="2004"/>
              <a:ext cx="1254" cy="780"/>
            </a:xfrm>
            <a:custGeom>
              <a:avLst/>
              <a:gdLst>
                <a:gd name="T0" fmla="*/ 0 w 1254"/>
                <a:gd name="T1" fmla="*/ 780 h 780"/>
                <a:gd name="T2" fmla="*/ 264 w 1254"/>
                <a:gd name="T3" fmla="*/ 669 h 780"/>
                <a:gd name="T4" fmla="*/ 699 w 1254"/>
                <a:gd name="T5" fmla="*/ 132 h 780"/>
                <a:gd name="T6" fmla="*/ 966 w 1254"/>
                <a:gd name="T7" fmla="*/ 12 h 780"/>
                <a:gd name="T8" fmla="*/ 1254 w 1254"/>
                <a:gd name="T9" fmla="*/ 6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4" h="780">
                  <a:moveTo>
                    <a:pt x="0" y="780"/>
                  </a:moveTo>
                  <a:cubicBezTo>
                    <a:pt x="44" y="762"/>
                    <a:pt x="148" y="777"/>
                    <a:pt x="264" y="669"/>
                  </a:cubicBezTo>
                  <a:cubicBezTo>
                    <a:pt x="380" y="561"/>
                    <a:pt x="582" y="242"/>
                    <a:pt x="699" y="132"/>
                  </a:cubicBezTo>
                  <a:cubicBezTo>
                    <a:pt x="816" y="22"/>
                    <a:pt x="874" y="24"/>
                    <a:pt x="966" y="12"/>
                  </a:cubicBezTo>
                  <a:cubicBezTo>
                    <a:pt x="1058" y="0"/>
                    <a:pt x="1194" y="50"/>
                    <a:pt x="1254" y="60"/>
                  </a:cubicBez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" name="Line 35"/>
            <p:cNvSpPr>
              <a:spLocks noChangeShapeType="1"/>
            </p:cNvSpPr>
            <p:nvPr/>
          </p:nvSpPr>
          <p:spPr bwMode="auto">
            <a:xfrm flipV="1">
              <a:off x="3918" y="1842"/>
              <a:ext cx="0" cy="1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" name="Line 36"/>
            <p:cNvSpPr>
              <a:spLocks noChangeShapeType="1"/>
            </p:cNvSpPr>
            <p:nvPr/>
          </p:nvSpPr>
          <p:spPr bwMode="auto">
            <a:xfrm rot="5400000" flipH="1" flipV="1">
              <a:off x="4550" y="2353"/>
              <a:ext cx="0" cy="12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" name="Text Box 37"/>
            <p:cNvSpPr txBox="1">
              <a:spLocks noChangeArrowheads="1"/>
            </p:cNvSpPr>
            <p:nvPr/>
          </p:nvSpPr>
          <p:spPr bwMode="auto">
            <a:xfrm>
              <a:off x="3838" y="2990"/>
              <a:ext cx="12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 u="none">
                  <a:solidFill>
                    <a:srgbClr val="000000"/>
                  </a:solidFill>
                  <a:latin typeface="Arial" charset="0"/>
                  <a:cs typeface="+mn-cs"/>
                </a:rPr>
                <a:t>0    0.5    1     1.5     2     2.5</a:t>
              </a:r>
            </a:p>
          </p:txBody>
        </p:sp>
        <p:sp>
          <p:nvSpPr>
            <p:cNvPr id="10" name="Line 38"/>
            <p:cNvSpPr>
              <a:spLocks noChangeShapeType="1"/>
            </p:cNvSpPr>
            <p:nvPr/>
          </p:nvSpPr>
          <p:spPr bwMode="auto">
            <a:xfrm>
              <a:off x="4121" y="2931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" name="Line 39"/>
            <p:cNvSpPr>
              <a:spLocks noChangeShapeType="1"/>
            </p:cNvSpPr>
            <p:nvPr/>
          </p:nvSpPr>
          <p:spPr bwMode="auto">
            <a:xfrm>
              <a:off x="4336" y="2935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" name="Line 40"/>
            <p:cNvSpPr>
              <a:spLocks noChangeShapeType="1"/>
            </p:cNvSpPr>
            <p:nvPr/>
          </p:nvSpPr>
          <p:spPr bwMode="auto">
            <a:xfrm>
              <a:off x="4543" y="2939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" name="Line 41"/>
            <p:cNvSpPr>
              <a:spLocks noChangeShapeType="1"/>
            </p:cNvSpPr>
            <p:nvPr/>
          </p:nvSpPr>
          <p:spPr bwMode="auto">
            <a:xfrm>
              <a:off x="4758" y="2943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" name="Line 43"/>
            <p:cNvSpPr>
              <a:spLocks noChangeShapeType="1"/>
            </p:cNvSpPr>
            <p:nvPr/>
          </p:nvSpPr>
          <p:spPr bwMode="auto">
            <a:xfrm>
              <a:off x="4963" y="2937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5" name="Line 44"/>
            <p:cNvSpPr>
              <a:spLocks noChangeShapeType="1"/>
            </p:cNvSpPr>
            <p:nvPr/>
          </p:nvSpPr>
          <p:spPr bwMode="auto">
            <a:xfrm rot="-5400000">
              <a:off x="3928" y="2587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6" name="Line 45"/>
            <p:cNvSpPr>
              <a:spLocks noChangeShapeType="1"/>
            </p:cNvSpPr>
            <p:nvPr/>
          </p:nvSpPr>
          <p:spPr bwMode="auto">
            <a:xfrm rot="-5400000">
              <a:off x="3940" y="2194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7" name="Rectangle 46"/>
            <p:cNvSpPr>
              <a:spLocks noChangeArrowheads="1"/>
            </p:cNvSpPr>
            <p:nvPr/>
          </p:nvSpPr>
          <p:spPr bwMode="auto">
            <a:xfrm>
              <a:off x="3696" y="2894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 u="none">
                  <a:solidFill>
                    <a:srgbClr val="000000"/>
                  </a:solidFill>
                  <a:latin typeface="Arial" charset="0"/>
                  <a:cs typeface="+mn-cs"/>
                </a:rPr>
                <a:t>0</a:t>
              </a:r>
            </a:p>
          </p:txBody>
        </p:sp>
        <p:sp>
          <p:nvSpPr>
            <p:cNvPr id="18" name="Rectangle 47"/>
            <p:cNvSpPr>
              <a:spLocks noChangeArrowheads="1"/>
            </p:cNvSpPr>
            <p:nvPr/>
          </p:nvSpPr>
          <p:spPr bwMode="auto">
            <a:xfrm>
              <a:off x="3656" y="2523"/>
              <a:ext cx="24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 u="none">
                  <a:solidFill>
                    <a:srgbClr val="000000"/>
                  </a:solidFill>
                  <a:latin typeface="Arial" charset="0"/>
                  <a:cs typeface="+mn-cs"/>
                </a:rPr>
                <a:t>0.5</a:t>
              </a:r>
            </a:p>
          </p:txBody>
        </p:sp>
        <p:sp>
          <p:nvSpPr>
            <p:cNvPr id="19" name="Rectangle 48"/>
            <p:cNvSpPr>
              <a:spLocks noChangeArrowheads="1"/>
            </p:cNvSpPr>
            <p:nvPr/>
          </p:nvSpPr>
          <p:spPr bwMode="auto">
            <a:xfrm>
              <a:off x="3656" y="2107"/>
              <a:ext cx="24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200" u="none">
                  <a:solidFill>
                    <a:srgbClr val="000000"/>
                  </a:solidFill>
                  <a:latin typeface="Arial" charset="0"/>
                  <a:cs typeface="+mn-cs"/>
                </a:rPr>
                <a:t>0.1</a:t>
              </a:r>
            </a:p>
          </p:txBody>
        </p:sp>
      </p:grpSp>
      <p:sp>
        <p:nvSpPr>
          <p:cNvPr id="20" name="Text Box 51"/>
          <p:cNvSpPr txBox="1">
            <a:spLocks noChangeArrowheads="1"/>
          </p:cNvSpPr>
          <p:nvPr/>
        </p:nvSpPr>
        <p:spPr bwMode="auto">
          <a:xfrm rot="-5400000">
            <a:off x="4771231" y="4034928"/>
            <a:ext cx="1760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u="none">
                <a:solidFill>
                  <a:srgbClr val="000000"/>
                </a:solidFill>
                <a:latin typeface="Arial" charset="0"/>
                <a:cs typeface="+mn-cs"/>
              </a:rPr>
              <a:t>Norm. Conductance</a:t>
            </a:r>
          </a:p>
        </p:txBody>
      </p: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6542088" y="5512097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u="none">
                <a:solidFill>
                  <a:srgbClr val="000000"/>
                </a:solidFill>
                <a:latin typeface="Arial" charset="0"/>
                <a:cs typeface="+mn-cs"/>
              </a:rPr>
              <a:t>Voltage (mV)</a:t>
            </a:r>
          </a:p>
        </p:txBody>
      </p:sp>
      <p:sp>
        <p:nvSpPr>
          <p:cNvPr id="22" name="Text Box 53"/>
          <p:cNvSpPr txBox="1">
            <a:spLocks noChangeArrowheads="1"/>
          </p:cNvSpPr>
          <p:nvPr/>
        </p:nvSpPr>
        <p:spPr bwMode="auto">
          <a:xfrm>
            <a:off x="7678432" y="3998420"/>
            <a:ext cx="1358064" cy="74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u="none" baseline="30000" dirty="0">
                <a:solidFill>
                  <a:srgbClr val="3333FF"/>
                </a:solidFill>
                <a:latin typeface="Arial" charset="0"/>
                <a:cs typeface="+mn-cs"/>
              </a:rPr>
              <a:t>_</a:t>
            </a:r>
            <a:r>
              <a:rPr lang="en-US" sz="3200" b="1" u="none" baseline="300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1200" u="none" dirty="0">
                <a:solidFill>
                  <a:srgbClr val="000000"/>
                </a:solidFill>
                <a:latin typeface="Arial" charset="0"/>
                <a:cs typeface="+mn-cs"/>
              </a:rPr>
              <a:t>Before baking</a:t>
            </a:r>
          </a:p>
          <a:p>
            <a:r>
              <a:rPr lang="en-US" sz="3200" b="1" u="none" baseline="30000" dirty="0">
                <a:solidFill>
                  <a:srgbClr val="00FF00"/>
                </a:solidFill>
                <a:latin typeface="Arial" charset="0"/>
                <a:cs typeface="+mn-cs"/>
              </a:rPr>
              <a:t>_ </a:t>
            </a:r>
            <a:r>
              <a:rPr lang="en-US" sz="1200" u="none" dirty="0">
                <a:solidFill>
                  <a:srgbClr val="000000"/>
                </a:solidFill>
                <a:latin typeface="Arial" charset="0"/>
                <a:cs typeface="+mn-cs"/>
              </a:rPr>
              <a:t>After baking</a:t>
            </a:r>
          </a:p>
        </p:txBody>
      </p:sp>
      <p:grpSp>
        <p:nvGrpSpPr>
          <p:cNvPr id="23" name="Group 56"/>
          <p:cNvGrpSpPr>
            <a:grpSpLocks/>
          </p:cNvGrpSpPr>
          <p:nvPr/>
        </p:nvGrpSpPr>
        <p:grpSpPr bwMode="auto">
          <a:xfrm>
            <a:off x="468313" y="2648545"/>
            <a:ext cx="6045200" cy="3630613"/>
            <a:chOff x="295" y="1752"/>
            <a:chExt cx="3808" cy="2287"/>
          </a:xfrm>
        </p:grpSpPr>
        <p:pic>
          <p:nvPicPr>
            <p:cNvPr id="24" name="Picture 2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752"/>
              <a:ext cx="2628" cy="2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 Box 26"/>
            <p:cNvSpPr txBox="1">
              <a:spLocks noChangeArrowheads="1"/>
            </p:cNvSpPr>
            <p:nvPr/>
          </p:nvSpPr>
          <p:spPr bwMode="auto">
            <a:xfrm>
              <a:off x="2614" y="2324"/>
              <a:ext cx="30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 u="none">
                  <a:solidFill>
                    <a:srgbClr val="000000"/>
                  </a:solidFill>
                  <a:latin typeface="Arial" charset="0"/>
                  <a:cs typeface="+mn-cs"/>
                </a:rPr>
                <a:t>Exp</a:t>
              </a:r>
            </a:p>
          </p:txBody>
        </p:sp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>
              <a:off x="2194" y="1780"/>
              <a:ext cx="34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 u="none">
                  <a:solidFill>
                    <a:srgbClr val="000000"/>
                  </a:solidFill>
                  <a:latin typeface="Arial" charset="0"/>
                  <a:cs typeface="+mn-cs"/>
                </a:rPr>
                <a:t>BCS</a:t>
              </a:r>
            </a:p>
          </p:txBody>
        </p:sp>
        <p:sp>
          <p:nvSpPr>
            <p:cNvPr id="27" name="Text Box 28"/>
            <p:cNvSpPr txBox="1">
              <a:spLocks noChangeArrowheads="1"/>
            </p:cNvSpPr>
            <p:nvPr/>
          </p:nvSpPr>
          <p:spPr bwMode="auto">
            <a:xfrm>
              <a:off x="2499" y="3186"/>
              <a:ext cx="44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 u="none">
                  <a:solidFill>
                    <a:srgbClr val="000000"/>
                  </a:solidFill>
                  <a:latin typeface="Arial" charset="0"/>
                  <a:cs typeface="+mn-cs"/>
                </a:rPr>
                <a:t>Shiba*</a:t>
              </a:r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 flipH="1" flipV="1">
              <a:off x="1928" y="2868"/>
              <a:ext cx="593" cy="4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 flipH="1">
              <a:off x="2194" y="2381"/>
              <a:ext cx="420" cy="1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 flipH="1">
              <a:off x="1984" y="1972"/>
              <a:ext cx="420" cy="135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200" u="none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1" name="Rectangle 54"/>
            <p:cNvSpPr>
              <a:spLocks noChangeArrowheads="1"/>
            </p:cNvSpPr>
            <p:nvPr/>
          </p:nvSpPr>
          <p:spPr bwMode="auto">
            <a:xfrm>
              <a:off x="2521" y="3885"/>
              <a:ext cx="158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u="none" dirty="0">
                  <a:solidFill>
                    <a:srgbClr val="000000"/>
                  </a:solidFill>
                  <a:latin typeface="Arial" charset="0"/>
                  <a:cs typeface="+mn-cs"/>
                </a:rPr>
                <a:t>* </a:t>
              </a:r>
              <a:r>
                <a:rPr lang="en-US" sz="1000" i="1" u="none" dirty="0" err="1">
                  <a:solidFill>
                    <a:srgbClr val="000000"/>
                  </a:solidFill>
                  <a:latin typeface="Arial" charset="0"/>
                  <a:cs typeface="+mn-cs"/>
                </a:rPr>
                <a:t>H.Shiba</a:t>
              </a:r>
              <a:r>
                <a:rPr lang="en-US" sz="1000" i="1" u="none" dirty="0">
                  <a:solidFill>
                    <a:srgbClr val="000000"/>
                  </a:solidFill>
                  <a:latin typeface="Arial" charset="0"/>
                  <a:cs typeface="+mn-cs"/>
                </a:rPr>
                <a:t> </a:t>
              </a:r>
              <a:r>
                <a:rPr lang="en-US" sz="1000" i="1" u="none" dirty="0" err="1">
                  <a:solidFill>
                    <a:srgbClr val="000000"/>
                  </a:solidFill>
                  <a:latin typeface="Arial" charset="0"/>
                  <a:cs typeface="+mn-cs"/>
                </a:rPr>
                <a:t>Prog.Theo.Phys</a:t>
              </a:r>
              <a:r>
                <a:rPr lang="en-US" sz="1000" i="1" u="none" dirty="0">
                  <a:solidFill>
                    <a:srgbClr val="000000"/>
                  </a:solidFill>
                  <a:latin typeface="Arial" charset="0"/>
                  <a:cs typeface="+mn-cs"/>
                </a:rPr>
                <a:t>. 50, 50 (1973);</a:t>
              </a:r>
            </a:p>
          </p:txBody>
        </p:sp>
      </p:grpSp>
      <p:sp>
        <p:nvSpPr>
          <p:cNvPr id="32" name="Oval 57"/>
          <p:cNvSpPr>
            <a:spLocks noChangeArrowheads="1"/>
          </p:cNvSpPr>
          <p:nvPr/>
        </p:nvSpPr>
        <p:spPr bwMode="auto">
          <a:xfrm>
            <a:off x="2549525" y="2576537"/>
            <a:ext cx="798513" cy="3200400"/>
          </a:xfrm>
          <a:prstGeom prst="ellips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u="non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3" name="Line 58"/>
          <p:cNvSpPr>
            <a:spLocks noChangeShapeType="1"/>
          </p:cNvSpPr>
          <p:nvPr/>
        </p:nvSpPr>
        <p:spPr bwMode="auto">
          <a:xfrm flipV="1">
            <a:off x="3348038" y="3349426"/>
            <a:ext cx="1871662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u="non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6627168" y="2434634"/>
            <a:ext cx="158417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200" i="1" u="none" dirty="0" smtClean="0">
                <a:solidFill>
                  <a:srgbClr val="3333CC"/>
                </a:solidFill>
                <a:latin typeface="Arial" charset="0"/>
                <a:cs typeface="+mn-cs"/>
              </a:rPr>
              <a:t>[T. </a:t>
            </a:r>
            <a:r>
              <a:rPr lang="en-US" sz="1200" i="1" u="none" dirty="0" err="1" smtClean="0">
                <a:solidFill>
                  <a:srgbClr val="3333CC"/>
                </a:solidFill>
                <a:latin typeface="Arial" charset="0"/>
                <a:cs typeface="+mn-cs"/>
              </a:rPr>
              <a:t>Proslier</a:t>
            </a:r>
            <a:r>
              <a:rPr lang="en-US" sz="1200" i="1" u="none" dirty="0" smtClean="0">
                <a:solidFill>
                  <a:srgbClr val="3333CC"/>
                </a:solidFill>
                <a:latin typeface="Arial" charset="0"/>
                <a:cs typeface="+mn-cs"/>
              </a:rPr>
              <a:t> et </a:t>
            </a:r>
            <a:r>
              <a:rPr lang="en-US" sz="1200" i="1" u="none" dirty="0" err="1" smtClean="0">
                <a:solidFill>
                  <a:srgbClr val="3333CC"/>
                </a:solidFill>
                <a:latin typeface="Arial" charset="0"/>
                <a:cs typeface="+mn-cs"/>
              </a:rPr>
              <a:t>al,IIT</a:t>
            </a:r>
            <a:r>
              <a:rPr lang="en-US" sz="1200" i="1" u="none" dirty="0" smtClean="0">
                <a:solidFill>
                  <a:srgbClr val="3333CC"/>
                </a:solidFill>
                <a:latin typeface="Arial" charset="0"/>
                <a:cs typeface="+mn-cs"/>
              </a:rPr>
              <a:t>, ANL, 2007] </a:t>
            </a:r>
            <a:endParaRPr lang="en-US" sz="1200" i="1" u="none" dirty="0">
              <a:solidFill>
                <a:srgbClr val="3333CC"/>
              </a:solidFill>
              <a:latin typeface="Arial" charset="0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244531" y="5896183"/>
            <a:ext cx="1353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u="none" dirty="0" smtClean="0">
                <a:solidFill>
                  <a:srgbClr val="000000"/>
                </a:solidFill>
                <a:latin typeface="Arial" charset="0"/>
                <a:cs typeface="+mn-cs"/>
              </a:rPr>
              <a:t>NB baking in air !</a:t>
            </a:r>
            <a:endParaRPr lang="en-US" sz="1200" u="none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7" name="Espace réservé de la date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38" name="Espace réservé du pied de page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40" name="Espace réservé du numéro de diapositive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u="none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41</a:t>
            </a:fld>
            <a:endParaRPr lang="fr-FR" u="none"/>
          </a:p>
        </p:txBody>
      </p:sp>
      <p:sp>
        <p:nvSpPr>
          <p:cNvPr id="34" name="Titr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/>
              <a:t>High field dissipations: </a:t>
            </a:r>
            <a:br>
              <a:rPr lang="en-US" sz="2400" dirty="0"/>
            </a:br>
            <a:r>
              <a:rPr lang="en-US" sz="1600" dirty="0"/>
              <a:t>PCT Results </a:t>
            </a:r>
            <a:r>
              <a:rPr lang="en-US" sz="1600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230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/>
      <p:bldP spid="21" grpId="0"/>
      <p:bldP spid="22" grpId="0"/>
      <p:bldP spid="32" grpId="0" animBg="1"/>
      <p:bldP spid="32" grpId="1" animBg="1"/>
      <p:bldP spid="33" grpId="0" animBg="1"/>
      <p:bldP spid="3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Baking &amp; vortex penetration ( by µSR)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2540" y="1372255"/>
            <a:ext cx="5472608" cy="1851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1" indent="-360363" eaLnBrk="0" hangingPunct="0">
              <a:lnSpc>
                <a:spcPts val="2000"/>
              </a:lnSpc>
              <a:spcAft>
                <a:spcPts val="600"/>
              </a:spcAft>
              <a:buSzPct val="90000"/>
              <a:buBlip>
                <a:blip r:embed="rId2"/>
              </a:buBlip>
            </a:pPr>
            <a:r>
              <a:rPr kumimoji="1" lang="en-US" sz="1600" b="1" u="none" dirty="0" smtClean="0">
                <a:solidFill>
                  <a:srgbClr val="000000"/>
                </a:solidFill>
                <a:latin typeface="Arial"/>
                <a:ea typeface="SimSun" pitchFamily="2" charset="-122"/>
                <a:cs typeface="Times New Roman" pitchFamily="18" charset="0"/>
              </a:rPr>
              <a:t>Polarized muons implanted in Nb </a:t>
            </a:r>
            <a:r>
              <a:rPr kumimoji="1" lang="en-US" u="none" dirty="0" smtClean="0">
                <a:solidFill>
                  <a:srgbClr val="000000"/>
                </a:solidFill>
                <a:latin typeface="Arial"/>
                <a:ea typeface="SimSun" pitchFamily="2" charset="-122"/>
                <a:cs typeface="Times New Roman" pitchFamily="18" charset="0"/>
              </a:rPr>
              <a:t>(~300µm deep</a:t>
            </a:r>
            <a:r>
              <a:rPr kumimoji="1" lang="en-US" u="none" dirty="0">
                <a:solidFill>
                  <a:srgbClr val="000000"/>
                </a:solidFill>
                <a:latin typeface="Arial"/>
                <a:ea typeface="SimSun" pitchFamily="2" charset="-122"/>
                <a:cs typeface="Times New Roman" pitchFamily="18" charset="0"/>
              </a:rPr>
              <a:t>) </a:t>
            </a:r>
            <a:endParaRPr lang="en-US" u="none" dirty="0">
              <a:solidFill>
                <a:schemeClr val="tx2"/>
              </a:solidFill>
            </a:endParaRPr>
          </a:p>
          <a:p>
            <a:pPr marL="542925" lvl="3" indent="-238125" eaLnBrk="0" hangingPunct="0"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u="none" dirty="0">
                <a:solidFill>
                  <a:schemeClr val="tx2"/>
                </a:solidFill>
              </a:rPr>
              <a:t> </a:t>
            </a:r>
            <a:r>
              <a:rPr lang="en-US" u="none" dirty="0" smtClean="0">
                <a:solidFill>
                  <a:srgbClr val="666666"/>
                </a:solidFill>
                <a:latin typeface="Arial"/>
              </a:rPr>
              <a:t>µ tend </a:t>
            </a:r>
            <a:r>
              <a:rPr lang="en-US" u="none" dirty="0">
                <a:solidFill>
                  <a:srgbClr val="666666"/>
                </a:solidFill>
                <a:latin typeface="Arial"/>
              </a:rPr>
              <a:t>to go into interstitial </a:t>
            </a:r>
            <a:r>
              <a:rPr lang="en-US" u="none" dirty="0" smtClean="0">
                <a:solidFill>
                  <a:srgbClr val="666666"/>
                </a:solidFill>
                <a:latin typeface="Arial"/>
              </a:rPr>
              <a:t>sites</a:t>
            </a:r>
            <a:endParaRPr lang="en-US" u="none" dirty="0">
              <a:solidFill>
                <a:srgbClr val="666666"/>
              </a:solidFill>
              <a:latin typeface="Arial"/>
            </a:endParaRPr>
          </a:p>
          <a:p>
            <a:pPr marL="542925" lvl="3" indent="-238125" eaLnBrk="0" hangingPunct="0"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u="none" dirty="0" smtClean="0">
                <a:solidFill>
                  <a:srgbClr val="666666"/>
                </a:solidFill>
                <a:latin typeface="Arial"/>
              </a:rPr>
              <a:t>Spin precession sensitive to mean local magnetic field</a:t>
            </a:r>
          </a:p>
          <a:p>
            <a:pPr marL="542925" lvl="3" indent="-238125" eaLnBrk="0" hangingPunct="0"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u="none" dirty="0" smtClean="0">
                <a:solidFill>
                  <a:srgbClr val="666666"/>
                </a:solidFill>
                <a:latin typeface="Arial"/>
              </a:rPr>
              <a:t>Meissner state: fraction without local field (</a:t>
            </a:r>
            <a:r>
              <a:rPr lang="en-US" i="1" u="none" dirty="0" smtClean="0">
                <a:solidFill>
                  <a:srgbClr val="666666"/>
                </a:solidFill>
                <a:latin typeface="Arial"/>
              </a:rPr>
              <a:t>a</a:t>
            </a:r>
            <a:r>
              <a:rPr lang="en-US" i="1" u="none" baseline="-25000" dirty="0" smtClean="0">
                <a:solidFill>
                  <a:srgbClr val="666666"/>
                </a:solidFill>
                <a:latin typeface="Arial"/>
              </a:rPr>
              <a:t>0</a:t>
            </a:r>
            <a:r>
              <a:rPr lang="en-US" u="none" dirty="0" smtClean="0">
                <a:solidFill>
                  <a:srgbClr val="666666"/>
                </a:solidFill>
                <a:latin typeface="Arial"/>
              </a:rPr>
              <a:t>)is high</a:t>
            </a:r>
          </a:p>
          <a:p>
            <a:pPr marL="542925" lvl="3" indent="-238125" eaLnBrk="0" hangingPunct="0"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u="none" dirty="0" smtClean="0">
                <a:solidFill>
                  <a:srgbClr val="666666"/>
                </a:solidFill>
                <a:latin typeface="Arial"/>
              </a:rPr>
              <a:t>Vortex penetration:</a:t>
            </a:r>
            <a:r>
              <a:rPr lang="en-US" u="none" dirty="0">
                <a:solidFill>
                  <a:srgbClr val="666666"/>
                </a:solidFill>
                <a:latin typeface="Arial"/>
              </a:rPr>
              <a:t> fraction without local field </a:t>
            </a:r>
            <a:r>
              <a:rPr lang="en-US" u="none" dirty="0" smtClean="0">
                <a:solidFill>
                  <a:srgbClr val="666666"/>
                </a:solidFill>
                <a:latin typeface="Calibri"/>
              </a:rPr>
              <a:t>↓↓</a:t>
            </a:r>
          </a:p>
          <a:p>
            <a:pPr marL="360363" lvl="1" indent="-360363" eaLnBrk="0" hangingPunct="0">
              <a:lnSpc>
                <a:spcPts val="2000"/>
              </a:lnSpc>
              <a:spcAft>
                <a:spcPts val="600"/>
              </a:spcAft>
              <a:buSzPct val="90000"/>
              <a:buBlip>
                <a:blip r:embed="rId2"/>
              </a:buBlip>
            </a:pPr>
            <a:r>
              <a:rPr kumimoji="1" lang="en-US" sz="1600" b="1" u="none" dirty="0" smtClean="0">
                <a:solidFill>
                  <a:srgbClr val="000000"/>
                </a:solidFill>
                <a:latin typeface="Arial"/>
                <a:ea typeface="SimSun" pitchFamily="2" charset="-122"/>
                <a:cs typeface="Times New Roman" pitchFamily="18" charset="0"/>
              </a:rPr>
              <a:t>Onset of vortex penetration increases w. baking !</a:t>
            </a:r>
            <a:endParaRPr lang="en-US" u="none" dirty="0">
              <a:solidFill>
                <a:srgbClr val="DC0528"/>
              </a:solidFill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5" y="3356992"/>
            <a:ext cx="6572597" cy="269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58" t="2496" r="5029"/>
          <a:stretch/>
        </p:blipFill>
        <p:spPr bwMode="auto">
          <a:xfrm>
            <a:off x="6210200" y="982276"/>
            <a:ext cx="2807593" cy="263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84167" y="4437112"/>
            <a:ext cx="3059833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lvl="3" indent="-238125" eaLnBrk="0" hangingPunct="0"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200" u="none" dirty="0" smtClean="0">
                <a:solidFill>
                  <a:srgbClr val="666666"/>
                </a:solidFill>
                <a:latin typeface="Arial"/>
              </a:rPr>
              <a:t>NB perpendicular field but same trend as cavities (// field) !</a:t>
            </a:r>
            <a:endParaRPr lang="en-US" sz="1200" u="none" dirty="0">
              <a:solidFill>
                <a:srgbClr val="666666"/>
              </a:solidFill>
              <a:latin typeface="Arial"/>
            </a:endParaRPr>
          </a:p>
          <a:p>
            <a:pPr marL="542925" lvl="3" indent="-238125" eaLnBrk="0" hangingPunct="0"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200" u="none" dirty="0" smtClean="0">
                <a:solidFill>
                  <a:srgbClr val="666666"/>
                </a:solidFill>
                <a:latin typeface="Arial"/>
              </a:rPr>
              <a:t>Influence of morphologic defects </a:t>
            </a:r>
            <a:r>
              <a:rPr lang="en-US" sz="1200" u="none" dirty="0">
                <a:solidFill>
                  <a:srgbClr val="666666"/>
                </a:solidFill>
                <a:latin typeface="Arial"/>
                <a:sym typeface="Symbol"/>
              </a:rPr>
              <a:t>? </a:t>
            </a:r>
            <a:r>
              <a:rPr lang="en-US" sz="1200" u="none" dirty="0" smtClean="0">
                <a:solidFill>
                  <a:srgbClr val="666666"/>
                </a:solidFill>
                <a:latin typeface="Arial"/>
              </a:rPr>
              <a:t>(=&gt;</a:t>
            </a:r>
            <a:r>
              <a:rPr lang="en-US" sz="1200" u="none" dirty="0" smtClean="0">
                <a:solidFill>
                  <a:srgbClr val="666666"/>
                </a:solidFill>
                <a:latin typeface="Arial"/>
                <a:sym typeface="Symbol"/>
              </a:rPr>
              <a:t> field component?)</a:t>
            </a:r>
            <a:endParaRPr lang="en-US" sz="1200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699792" y="877695"/>
            <a:ext cx="295232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i="1" u="none" dirty="0" smtClean="0">
                <a:solidFill>
                  <a:srgbClr val="3333CC"/>
                </a:solidFill>
                <a:latin typeface="Arial" charset="0"/>
                <a:cs typeface="+mn-cs"/>
              </a:rPr>
              <a:t>[</a:t>
            </a:r>
            <a:r>
              <a:rPr lang="en-US" i="1" u="none" dirty="0" err="1" smtClean="0">
                <a:solidFill>
                  <a:srgbClr val="3333CC"/>
                </a:solidFill>
                <a:latin typeface="Arial" charset="0"/>
                <a:cs typeface="+mn-cs"/>
              </a:rPr>
              <a:t>Grasselino</a:t>
            </a:r>
            <a:r>
              <a:rPr lang="en-US" i="1" u="none" dirty="0" smtClean="0">
                <a:solidFill>
                  <a:srgbClr val="3333CC"/>
                </a:solidFill>
                <a:latin typeface="Arial" charset="0"/>
                <a:cs typeface="+mn-cs"/>
              </a:rPr>
              <a:t>, FNAL, 2012-13] </a:t>
            </a:r>
            <a:endParaRPr lang="en-US" i="1" u="none" dirty="0">
              <a:solidFill>
                <a:srgbClr val="3333CC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54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43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925638" y="1124744"/>
            <a:ext cx="5364162" cy="4719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u="none" dirty="0" smtClean="0">
                <a:solidFill>
                  <a:srgbClr val="FF0000"/>
                </a:solidFill>
              </a:rPr>
              <a:t>Niobiu</a:t>
            </a:r>
            <a:r>
              <a:rPr lang="en-US" sz="3200" u="none" dirty="0" smtClean="0">
                <a:solidFill>
                  <a:srgbClr val="FF0000"/>
                </a:solidFill>
              </a:rPr>
              <a:t>m </a:t>
            </a:r>
            <a:r>
              <a:rPr lang="en-US" sz="3200" u="none" smtClean="0">
                <a:solidFill>
                  <a:srgbClr val="FF0000"/>
                </a:solidFill>
              </a:rPr>
              <a:t>at the end…</a:t>
            </a:r>
            <a:endParaRPr lang="en-US" sz="1400" b="0" i="1" u="none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20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1749" y="46038"/>
            <a:ext cx="6723063" cy="102033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surface defects and </a:t>
            </a:r>
            <a:r>
              <a:rPr lang="en-US" dirty="0" smtClean="0"/>
              <a:t>Quench</a:t>
            </a:r>
            <a:br>
              <a:rPr lang="en-US" dirty="0" smtClean="0"/>
            </a:br>
            <a:r>
              <a:rPr lang="en-US" sz="1600" b="0" cap="none" dirty="0" smtClean="0"/>
              <a:t>(What happens if we do not work correctly…)</a:t>
            </a:r>
            <a:endParaRPr lang="en-US" sz="2400" cap="none" dirty="0"/>
          </a:p>
        </p:txBody>
      </p:sp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1" y="1170821"/>
            <a:ext cx="3043768" cy="247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75607" y="4111971"/>
            <a:ext cx="28083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cs typeface="Arial" pitchFamily="34" charset="0"/>
                <a:hlinkClick r:id="rId3"/>
              </a:rPr>
              <a:t>http://accelconf.web.cern.ch/accelconf/SRF95/papers/srf95c10.pdf</a:t>
            </a:r>
            <a:r>
              <a:rPr lang="en-US" sz="1100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13" name="Rectangle 38"/>
          <p:cNvSpPr>
            <a:spLocks noChangeArrowheads="1"/>
          </p:cNvSpPr>
          <p:nvPr/>
        </p:nvSpPr>
        <p:spPr bwMode="auto">
          <a:xfrm>
            <a:off x="6012161" y="4904059"/>
            <a:ext cx="3131839" cy="861774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lvl="2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</a:pPr>
            <a:r>
              <a:rPr lang="en-US" sz="1600" u="none" dirty="0">
                <a:solidFill>
                  <a:prstClr val="black"/>
                </a:solidFill>
                <a:cs typeface="Arial" pitchFamily="34" charset="0"/>
              </a:rPr>
              <a:t>Quench field &lt; 15-20 MV/m:</a:t>
            </a:r>
          </a:p>
          <a:p>
            <a:pPr marL="360363" lvl="2" indent="-360363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FontTx/>
              <a:buBlip>
                <a:blip r:embed="rId4"/>
              </a:buBlip>
            </a:pPr>
            <a:r>
              <a:rPr lang="en-US" sz="1600" u="none" dirty="0">
                <a:solidFill>
                  <a:prstClr val="black"/>
                </a:solidFill>
                <a:cs typeface="Arial" pitchFamily="34" charset="0"/>
              </a:rPr>
              <a:t>Defect ~ 50-100 µm</a:t>
            </a:r>
          </a:p>
          <a:p>
            <a:pPr marL="360363" lvl="2" indent="-360363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FontTx/>
              <a:buBlip>
                <a:blip r:embed="rId4"/>
              </a:buBlip>
            </a:pPr>
            <a:r>
              <a:rPr lang="en-US" sz="1600" u="none" dirty="0">
                <a:solidFill>
                  <a:prstClr val="black"/>
                </a:solidFill>
                <a:cs typeface="Arial" pitchFamily="34" charset="0"/>
              </a:rPr>
              <a:t>You can see it with the eye !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823679" y="3834393"/>
            <a:ext cx="158417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3333CC"/>
                </a:solidFill>
                <a:cs typeface="Arial" pitchFamily="34" charset="0"/>
              </a:rPr>
              <a:t>[H. </a:t>
            </a:r>
            <a:r>
              <a:rPr lang="en-US" sz="1200" i="1" dirty="0" err="1">
                <a:solidFill>
                  <a:srgbClr val="3333CC"/>
                </a:solidFill>
                <a:cs typeface="Arial" pitchFamily="34" charset="0"/>
              </a:rPr>
              <a:t>Safa</a:t>
            </a:r>
            <a:r>
              <a:rPr lang="en-US" sz="1200" i="1" dirty="0">
                <a:solidFill>
                  <a:srgbClr val="3333CC"/>
                </a:solidFill>
                <a:cs typeface="Arial" pitchFamily="34" charset="0"/>
              </a:rPr>
              <a:t>, 1995] </a:t>
            </a:r>
          </a:p>
        </p:txBody>
      </p:sp>
      <p:pic>
        <p:nvPicPr>
          <p:cNvPr id="419849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94"/>
          <a:stretch/>
        </p:blipFill>
        <p:spPr bwMode="auto">
          <a:xfrm>
            <a:off x="179512" y="1066369"/>
            <a:ext cx="5699609" cy="53657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16" name="Espace réservé de la date 16"/>
          <p:cNvSpPr>
            <a:spLocks noGrp="1"/>
          </p:cNvSpPr>
          <p:nvPr>
            <p:ph type="dt" sz="half" idx="10"/>
          </p:nvPr>
        </p:nvSpPr>
        <p:spPr>
          <a:xfrm>
            <a:off x="576263" y="6305550"/>
            <a:ext cx="1450975" cy="365125"/>
          </a:xfrm>
        </p:spPr>
        <p:txBody>
          <a:bodyPr/>
          <a:lstStyle/>
          <a:p>
            <a:pPr>
              <a:defRPr/>
            </a:pPr>
            <a:r>
              <a:rPr lang="en-US"/>
              <a:t>8/04/2013</a:t>
            </a:r>
          </a:p>
        </p:txBody>
      </p:sp>
      <p:sp>
        <p:nvSpPr>
          <p:cNvPr id="17" name="Espace réservé du pied de page 20"/>
          <p:cNvSpPr>
            <a:spLocks noGrp="1"/>
          </p:cNvSpPr>
          <p:nvPr>
            <p:ph type="ftr" sz="quarter" idx="11"/>
          </p:nvPr>
        </p:nvSpPr>
        <p:spPr>
          <a:xfrm>
            <a:off x="2051050" y="6305550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Claire Antoine   ESS tutorial</a:t>
            </a:r>
            <a:endParaRPr lang="fr-FR" dirty="0"/>
          </a:p>
        </p:txBody>
      </p:sp>
      <p:sp>
        <p:nvSpPr>
          <p:cNvPr id="18" name="Espace réservé du numéro de diapositive 21"/>
          <p:cNvSpPr>
            <a:spLocks noGrp="1"/>
          </p:cNvSpPr>
          <p:nvPr>
            <p:ph type="sldNum" sz="quarter" idx="12"/>
          </p:nvPr>
        </p:nvSpPr>
        <p:spPr>
          <a:xfrm>
            <a:off x="8024813" y="6303963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2530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1227138" y="6572250"/>
            <a:ext cx="7613650" cy="23971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Claire Antoine							</a:t>
            </a:r>
            <a:r>
              <a:rPr lang="en-US"/>
              <a:t>Napoli</a:t>
            </a:r>
            <a:r>
              <a:rPr lang="fr-FR"/>
              <a:t>   Seminar</a:t>
            </a:r>
          </a:p>
        </p:txBody>
      </p:sp>
      <p:sp>
        <p:nvSpPr>
          <p:cNvPr id="11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723313" y="6596063"/>
            <a:ext cx="385762" cy="215900"/>
          </a:xfrm>
          <a:prstGeom prst="rect">
            <a:avLst/>
          </a:prstGeom>
        </p:spPr>
        <p:txBody>
          <a:bodyPr/>
          <a:lstStyle/>
          <a:p>
            <a:fld id="{E3732417-264E-4153-B05B-F5DD7F5F48B0}" type="slidenum">
              <a:rPr lang="fr-FR"/>
              <a:pPr/>
              <a:t>45</a:t>
            </a:fld>
            <a:endParaRPr lang="fr-FR"/>
          </a:p>
        </p:txBody>
      </p:sp>
      <p:pic>
        <p:nvPicPr>
          <p:cNvPr id="657430" name="1DE3_t11_1304_10fps_divx2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6475" y="1304925"/>
            <a:ext cx="45910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7410" name="1DE3_t11_1304_10fps_divx2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6475" y="1304925"/>
            <a:ext cx="45910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7425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088" y="3795713"/>
            <a:ext cx="2270125" cy="225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7426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789363"/>
            <a:ext cx="2228850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7427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5563" y="3790950"/>
            <a:ext cx="2270125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7428" name="Rectangle 20"/>
          <p:cNvSpPr>
            <a:spLocks noChangeArrowheads="1"/>
          </p:cNvSpPr>
          <p:nvPr/>
        </p:nvSpPr>
        <p:spPr bwMode="auto">
          <a:xfrm>
            <a:off x="7440613" y="1204913"/>
            <a:ext cx="1318310" cy="151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 algn="l" eaLnBrk="0" hangingPunct="0">
              <a:lnSpc>
                <a:spcPct val="110000"/>
              </a:lnSpc>
            </a:pPr>
            <a:r>
              <a:rPr lang="fr-FR" sz="1200" i="1" u="none" dirty="0" err="1" smtClean="0"/>
              <a:t>Cavity</a:t>
            </a:r>
            <a:r>
              <a:rPr lang="fr-FR" sz="1200" i="1" u="none" dirty="0" smtClean="0"/>
              <a:t> </a:t>
            </a:r>
            <a:r>
              <a:rPr lang="fr-FR" sz="1200" i="1" u="none" dirty="0"/>
              <a:t>1DE3 : </a:t>
            </a:r>
          </a:p>
          <a:p>
            <a:pPr marL="457200" indent="-457200" algn="l" eaLnBrk="0" hangingPunct="0">
              <a:lnSpc>
                <a:spcPct val="110000"/>
              </a:lnSpc>
            </a:pPr>
            <a:r>
              <a:rPr lang="fr-FR" sz="1200" i="1" u="none" dirty="0"/>
              <a:t>EP @ Saclay</a:t>
            </a:r>
          </a:p>
          <a:p>
            <a:pPr marL="457200" indent="-457200" algn="l" eaLnBrk="0" hangingPunct="0">
              <a:lnSpc>
                <a:spcPct val="110000"/>
              </a:lnSpc>
            </a:pPr>
            <a:r>
              <a:rPr lang="fr-FR" sz="1200" i="1" u="none" dirty="0"/>
              <a:t>T- </a:t>
            </a:r>
            <a:r>
              <a:rPr lang="fr-FR" sz="1200" i="1" u="none" dirty="0" err="1"/>
              <a:t>map</a:t>
            </a:r>
            <a:r>
              <a:rPr lang="fr-FR" sz="1200" i="1" u="none" dirty="0"/>
              <a:t> @ DESY</a:t>
            </a:r>
          </a:p>
          <a:p>
            <a:pPr marL="457200" indent="-457200" algn="l" eaLnBrk="0" hangingPunct="0">
              <a:lnSpc>
                <a:spcPct val="110000"/>
              </a:lnSpc>
            </a:pPr>
            <a:r>
              <a:rPr lang="fr-FR" sz="1200" i="1" u="none" dirty="0"/>
              <a:t>Film : </a:t>
            </a:r>
            <a:r>
              <a:rPr lang="fr-FR" sz="1200" i="1" u="none" dirty="0" err="1" smtClean="0"/>
              <a:t>curtesy</a:t>
            </a:r>
            <a:endParaRPr lang="fr-FR" sz="1200" i="1" u="none" dirty="0"/>
          </a:p>
          <a:p>
            <a:pPr algn="l" eaLnBrk="0" hangingPunct="0">
              <a:lnSpc>
                <a:spcPct val="110000"/>
              </a:lnSpc>
            </a:pPr>
            <a:r>
              <a:rPr lang="fr-FR" sz="1200" i="1" u="none" dirty="0" smtClean="0"/>
              <a:t>A. </a:t>
            </a:r>
            <a:r>
              <a:rPr lang="fr-FR" sz="1200" i="1" u="none" dirty="0" err="1" smtClean="0"/>
              <a:t>Gössel</a:t>
            </a:r>
            <a:r>
              <a:rPr lang="fr-FR" sz="1200" i="1" u="none" dirty="0" smtClean="0"/>
              <a:t>  + </a:t>
            </a:r>
            <a:endParaRPr lang="fr-FR" sz="1200" i="1" u="none" dirty="0"/>
          </a:p>
          <a:p>
            <a:pPr marL="457200" indent="-457200" algn="l" eaLnBrk="0" hangingPunct="0">
              <a:lnSpc>
                <a:spcPct val="110000"/>
              </a:lnSpc>
            </a:pPr>
            <a:r>
              <a:rPr lang="fr-FR" sz="1200" i="1" u="none" dirty="0"/>
              <a:t>D. </a:t>
            </a:r>
            <a:r>
              <a:rPr lang="fr-FR" sz="1200" i="1" u="none" dirty="0" err="1"/>
              <a:t>Reschke</a:t>
            </a:r>
            <a:endParaRPr lang="fr-FR" sz="1200" i="1" u="none" dirty="0"/>
          </a:p>
          <a:p>
            <a:pPr marL="457200" indent="-457200" algn="l" eaLnBrk="0" hangingPunct="0">
              <a:lnSpc>
                <a:spcPct val="110000"/>
              </a:lnSpc>
            </a:pPr>
            <a:r>
              <a:rPr lang="fr-FR" sz="1200" i="1" u="none" dirty="0"/>
              <a:t>(DESY, </a:t>
            </a:r>
            <a:r>
              <a:rPr lang="fr-FR" sz="1200" i="1" u="none" dirty="0" smtClean="0"/>
              <a:t> 2008</a:t>
            </a:r>
            <a:r>
              <a:rPr lang="fr-FR" sz="1200" i="1" u="none" dirty="0"/>
              <a:t>) </a:t>
            </a:r>
          </a:p>
        </p:txBody>
      </p:sp>
      <p:pic>
        <p:nvPicPr>
          <p:cNvPr id="657429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8" t="6413" r="5182" b="8940"/>
          <a:stretch>
            <a:fillRect/>
          </a:stretch>
        </p:blipFill>
        <p:spPr bwMode="auto">
          <a:xfrm rot="-16200000">
            <a:off x="970795" y="1380911"/>
            <a:ext cx="3097212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450" y="46038"/>
            <a:ext cx="7488238" cy="1006698"/>
          </a:xfrm>
        </p:spPr>
        <p:txBody>
          <a:bodyPr/>
          <a:lstStyle/>
          <a:p>
            <a:r>
              <a:rPr lang="en-US" dirty="0" smtClean="0"/>
              <a:t>Quench without defect ?</a:t>
            </a:r>
            <a:br>
              <a:rPr lang="en-US" dirty="0" smtClean="0"/>
            </a:br>
            <a:r>
              <a:rPr lang="en-US" sz="2400" b="0" cap="none" dirty="0"/>
              <a:t>(What happens if we do </a:t>
            </a:r>
            <a:r>
              <a:rPr lang="en-US" sz="2400" b="0" cap="none" dirty="0" smtClean="0"/>
              <a:t>work </a:t>
            </a:r>
            <a:r>
              <a:rPr lang="en-US" sz="2400" b="0" cap="none" dirty="0"/>
              <a:t>correctly…)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744728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5741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57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574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7430"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57430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763688" y="1124744"/>
            <a:ext cx="5364162" cy="471963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noProof="0" dirty="0" smtClean="0">
                <a:solidFill>
                  <a:srgbClr val="FF0000"/>
                </a:solidFill>
              </a:rPr>
              <a:t>Second part: after niobium</a:t>
            </a:r>
            <a:br>
              <a:rPr lang="en-US" sz="3200" noProof="0" dirty="0" smtClean="0">
                <a:solidFill>
                  <a:srgbClr val="FF0000"/>
                </a:solidFill>
              </a:rPr>
            </a:br>
            <a:r>
              <a:rPr lang="en-US" sz="3200" noProof="0" dirty="0" smtClean="0">
                <a:solidFill>
                  <a:srgbClr val="FF0000"/>
                </a:solidFill>
              </a:rPr>
              <a:t/>
            </a:r>
            <a:br>
              <a:rPr lang="en-US" sz="3200" noProof="0" dirty="0" smtClean="0">
                <a:solidFill>
                  <a:srgbClr val="FF0000"/>
                </a:solidFill>
              </a:rPr>
            </a:br>
            <a:endParaRPr lang="en-US" sz="1400" b="0" i="1" noProof="0" dirty="0" smtClean="0">
              <a:solidFill>
                <a:srgbClr val="FF0000"/>
              </a:solidFill>
            </a:endParaRPr>
          </a:p>
        </p:txBody>
      </p:sp>
      <p:sp>
        <p:nvSpPr>
          <p:cNvPr id="7171" name="Rectangle 12"/>
          <p:cNvSpPr>
            <a:spLocks noChangeArrowheads="1"/>
          </p:cNvSpPr>
          <p:nvPr/>
        </p:nvSpPr>
        <p:spPr bwMode="auto">
          <a:xfrm>
            <a:off x="1187450" y="1420813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7188" indent="357188" eaLnBrk="0" hangingPunct="0">
              <a:spcAft>
                <a:spcPct val="20000"/>
              </a:spcAft>
              <a:buClr>
                <a:schemeClr val="accent2"/>
              </a:buClr>
            </a:pPr>
            <a:r>
              <a:rPr kumimoji="1" lang="fr-FR" sz="1800" u="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8553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09" y="1247560"/>
            <a:ext cx="9113919" cy="41677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E512-82F3-48CB-8AFE-0B1F7D45AD6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Other superconductors ?</a:t>
            </a:r>
            <a:endParaRPr lang="en-US" dirty="0"/>
          </a:p>
        </p:txBody>
      </p:sp>
      <p:sp>
        <p:nvSpPr>
          <p:cNvPr id="2" name="Content Placeholder 2"/>
          <p:cNvSpPr txBox="1">
            <a:spLocks/>
          </p:cNvSpPr>
          <p:nvPr/>
        </p:nvSpPr>
        <p:spPr>
          <a:xfrm>
            <a:off x="179658" y="5396780"/>
            <a:ext cx="8461831" cy="97944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1200" u="none" dirty="0" smtClean="0"/>
              <a:t>Nb</a:t>
            </a:r>
            <a:r>
              <a:rPr lang="en-US" sz="1200" u="none" baseline="-25000" dirty="0" smtClean="0"/>
              <a:t>3</a:t>
            </a:r>
            <a:r>
              <a:rPr lang="en-US" sz="1200" u="none" dirty="0" smtClean="0"/>
              <a:t>Sn</a:t>
            </a:r>
          </a:p>
          <a:p>
            <a:pPr algn="ctr">
              <a:buNone/>
            </a:pPr>
            <a:r>
              <a:rPr lang="en-US" sz="1200" u="none" dirty="0" err="1" smtClean="0"/>
              <a:t>Nb</a:t>
            </a:r>
            <a:r>
              <a:rPr lang="en-US" sz="1200" u="none" dirty="0" smtClean="0"/>
              <a:t> films:  sputtered; energetic condensation</a:t>
            </a:r>
          </a:p>
          <a:p>
            <a:pPr algn="ctr">
              <a:buNone/>
            </a:pPr>
            <a:r>
              <a:rPr lang="en-US" sz="1200" u="none" dirty="0" smtClean="0"/>
              <a:t>Multilayer SIS for preventing flux entry (</a:t>
            </a:r>
            <a:r>
              <a:rPr lang="en-US" sz="1200" u="none" dirty="0" err="1" smtClean="0"/>
              <a:t>NbN</a:t>
            </a:r>
            <a:r>
              <a:rPr lang="en-US" sz="1200" u="none" dirty="0" smtClean="0"/>
              <a:t>, MgB</a:t>
            </a:r>
            <a:r>
              <a:rPr lang="en-US" sz="1200" u="none" baseline="-25000" dirty="0"/>
              <a:t>2</a:t>
            </a:r>
            <a:r>
              <a:rPr lang="en-US" sz="1200" u="none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00739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0"/>
            <a:ext cx="7231237" cy="980728"/>
          </a:xfrm>
        </p:spPr>
        <p:txBody>
          <a:bodyPr/>
          <a:lstStyle/>
          <a:p>
            <a:pPr algn="ctr"/>
            <a:r>
              <a:rPr lang="en-US" sz="2400" i="1" noProof="0" dirty="0"/>
              <a:t>SRF limits</a:t>
            </a:r>
            <a:endParaRPr lang="en-US" sz="2400" noProof="0" dirty="0" smtClean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u="none" dirty="0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48</a:t>
            </a:fld>
            <a:endParaRPr lang="fr-FR" u="none" dirty="0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908521" y="4334800"/>
            <a:ext cx="4105275" cy="137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60363" lvl="1" indent="-360363" eaLnBrk="0" hangingPunct="0">
              <a:lnSpc>
                <a:spcPts val="2000"/>
              </a:lnSpc>
              <a:buSzPct val="90000"/>
              <a:buBlip>
                <a:blip r:embed="rId4"/>
              </a:buBlip>
            </a:pPr>
            <a:r>
              <a:rPr kumimoji="1" lang="fr-FR" sz="1600" b="1" u="none" dirty="0" err="1"/>
              <a:t>Superheating</a:t>
            </a:r>
            <a:r>
              <a:rPr kumimoji="1" lang="fr-FR" sz="1600" b="1" u="none" dirty="0"/>
              <a:t> </a:t>
            </a:r>
            <a:r>
              <a:rPr kumimoji="1" lang="fr-FR" sz="1600" b="1" u="none" dirty="0" err="1"/>
              <a:t>field</a:t>
            </a:r>
            <a:r>
              <a:rPr kumimoji="1" lang="fr-FR" sz="1600" b="1" u="none" dirty="0"/>
              <a:t> </a:t>
            </a:r>
            <a:r>
              <a:rPr kumimoji="1" lang="fr-FR" sz="1600" b="1" u="none" dirty="0" smtClean="0"/>
              <a:t>?</a:t>
            </a:r>
            <a:endParaRPr lang="en-US" sz="1600" u="none" dirty="0">
              <a:solidFill>
                <a:srgbClr val="666666"/>
              </a:solidFill>
              <a:latin typeface="Arial"/>
              <a:cs typeface="+mn-cs"/>
            </a:endParaRPr>
          </a:p>
          <a:p>
            <a:pPr marL="1009650" lvl="3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</a:pPr>
            <a:r>
              <a:rPr lang="fr-FR" sz="1600" u="none" dirty="0">
                <a:solidFill>
                  <a:srgbClr val="666666"/>
                </a:solidFill>
                <a:latin typeface="Arial"/>
                <a:cs typeface="+mn-cs"/>
              </a:rPr>
              <a:t>normal zone </a:t>
            </a:r>
            <a:r>
              <a:rPr lang="fr-FR" sz="1600" u="none" dirty="0" err="1">
                <a:solidFill>
                  <a:srgbClr val="666666"/>
                </a:solidFill>
                <a:latin typeface="Arial"/>
                <a:cs typeface="+mn-cs"/>
              </a:rPr>
              <a:t>nucleation</a:t>
            </a:r>
            <a:r>
              <a:rPr lang="fr-FR" sz="1600" u="none" dirty="0">
                <a:solidFill>
                  <a:srgbClr val="666666"/>
                </a:solidFill>
                <a:latin typeface="Arial"/>
                <a:cs typeface="+mn-cs"/>
              </a:rPr>
              <a:t> ~10</a:t>
            </a:r>
            <a:r>
              <a:rPr lang="fr-FR" sz="1600" u="none" baseline="30000" dirty="0">
                <a:solidFill>
                  <a:srgbClr val="666666"/>
                </a:solidFill>
                <a:latin typeface="Arial"/>
                <a:cs typeface="+mn-cs"/>
              </a:rPr>
              <a:t>-6</a:t>
            </a:r>
            <a:r>
              <a:rPr lang="fr-FR" sz="1600" u="none" dirty="0">
                <a:solidFill>
                  <a:srgbClr val="666666"/>
                </a:solidFill>
                <a:latin typeface="Arial"/>
                <a:cs typeface="+mn-cs"/>
              </a:rPr>
              <a:t> s</a:t>
            </a:r>
          </a:p>
          <a:p>
            <a:pPr marL="1009650" lvl="3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</a:pPr>
            <a:r>
              <a:rPr lang="fr-FR" sz="1600" u="none" dirty="0">
                <a:solidFill>
                  <a:srgbClr val="666666"/>
                </a:solidFill>
                <a:latin typeface="Arial"/>
                <a:cs typeface="+mn-cs"/>
              </a:rPr>
              <a:t>RF ~10</a:t>
            </a:r>
            <a:r>
              <a:rPr lang="fr-FR" sz="1600" u="none" baseline="30000" dirty="0">
                <a:solidFill>
                  <a:srgbClr val="666666"/>
                </a:solidFill>
                <a:latin typeface="Arial"/>
                <a:cs typeface="+mn-cs"/>
              </a:rPr>
              <a:t>-9</a:t>
            </a:r>
            <a:r>
              <a:rPr lang="fr-FR" sz="1600" u="none" dirty="0">
                <a:solidFill>
                  <a:srgbClr val="666666"/>
                </a:solidFill>
                <a:latin typeface="Arial"/>
                <a:cs typeface="+mn-cs"/>
              </a:rPr>
              <a:t> s </a:t>
            </a:r>
            <a:r>
              <a:rPr lang="fr-FR" sz="1600" u="none" dirty="0" smtClean="0">
                <a:solidFill>
                  <a:srgbClr val="666666"/>
                </a:solidFill>
                <a:latin typeface="Arial"/>
                <a:cs typeface="+mn-cs"/>
              </a:rPr>
              <a:t>*</a:t>
            </a:r>
          </a:p>
          <a:p>
            <a:pPr marL="0" lvl="1" eaLnBrk="0" hangingPunct="0">
              <a:lnSpc>
                <a:spcPts val="2000"/>
              </a:lnSpc>
              <a:buClr>
                <a:srgbClr val="666666"/>
              </a:buClr>
              <a:buSzPct val="36000"/>
            </a:pPr>
            <a:r>
              <a:rPr lang="fr-FR" sz="1600" u="none" dirty="0">
                <a:solidFill>
                  <a:srgbClr val="666666"/>
                </a:solidFill>
                <a:latin typeface="Arial"/>
                <a:cs typeface="+mn-cs"/>
              </a:rPr>
              <a:t> </a:t>
            </a:r>
            <a:r>
              <a:rPr lang="fr-FR" sz="1600" u="none" dirty="0" smtClean="0">
                <a:solidFill>
                  <a:srgbClr val="666666"/>
                </a:solidFill>
                <a:latin typeface="Arial"/>
                <a:cs typeface="+mn-cs"/>
              </a:rPr>
              <a:t>     BUT</a:t>
            </a:r>
            <a:endParaRPr lang="fr-FR" sz="1600" u="none" dirty="0">
              <a:solidFill>
                <a:srgbClr val="666666"/>
              </a:solidFill>
              <a:latin typeface="Arial"/>
              <a:cs typeface="+mn-cs"/>
            </a:endParaRPr>
          </a:p>
          <a:p>
            <a:pPr marL="1009650" lvl="3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</a:pPr>
            <a:r>
              <a:rPr lang="fr-FR" sz="1600" u="none" dirty="0">
                <a:solidFill>
                  <a:srgbClr val="4D4D4D"/>
                </a:solidFill>
              </a:rPr>
              <a:t>1! vortex </a:t>
            </a:r>
            <a:r>
              <a:rPr lang="en-US" sz="1600" u="none" dirty="0" smtClean="0">
                <a:solidFill>
                  <a:srgbClr val="666666"/>
                </a:solidFill>
                <a:latin typeface="Arial"/>
                <a:cs typeface="+mn-cs"/>
              </a:rPr>
              <a:t> penetration</a:t>
            </a:r>
            <a:r>
              <a:rPr lang="fr-FR" sz="1600" u="none" dirty="0" smtClean="0">
                <a:solidFill>
                  <a:srgbClr val="4D4D4D"/>
                </a:solidFill>
              </a:rPr>
              <a:t> ~</a:t>
            </a:r>
            <a:r>
              <a:rPr lang="fr-FR" sz="1600" u="none" dirty="0">
                <a:solidFill>
                  <a:srgbClr val="4D4D4D"/>
                </a:solidFill>
              </a:rPr>
              <a:t>10</a:t>
            </a:r>
            <a:r>
              <a:rPr lang="fr-FR" sz="1600" u="none" baseline="30000" dirty="0">
                <a:solidFill>
                  <a:srgbClr val="4D4D4D"/>
                </a:solidFill>
              </a:rPr>
              <a:t>-13</a:t>
            </a:r>
            <a:r>
              <a:rPr lang="fr-FR" sz="1600" u="none" dirty="0">
                <a:solidFill>
                  <a:srgbClr val="4D4D4D"/>
                </a:solidFill>
              </a:rPr>
              <a:t> s **</a:t>
            </a:r>
          </a:p>
        </p:txBody>
      </p:sp>
      <p:grpSp>
        <p:nvGrpSpPr>
          <p:cNvPr id="58373" name="Group 5"/>
          <p:cNvGrpSpPr>
            <a:grpSpLocks/>
          </p:cNvGrpSpPr>
          <p:nvPr/>
        </p:nvGrpSpPr>
        <p:grpSpPr bwMode="auto">
          <a:xfrm>
            <a:off x="5230814" y="1260231"/>
            <a:ext cx="3765550" cy="4121150"/>
            <a:chOff x="3289" y="663"/>
            <a:chExt cx="2372" cy="2596"/>
          </a:xfrm>
        </p:grpSpPr>
        <p:sp>
          <p:nvSpPr>
            <p:cNvPr id="58374" name="Rectangle 6"/>
            <p:cNvSpPr>
              <a:spLocks noChangeArrowheads="1"/>
            </p:cNvSpPr>
            <p:nvPr/>
          </p:nvSpPr>
          <p:spPr bwMode="auto">
            <a:xfrm>
              <a:off x="3742" y="663"/>
              <a:ext cx="1834" cy="2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5" name="Line 7"/>
            <p:cNvSpPr>
              <a:spLocks noChangeShapeType="1"/>
            </p:cNvSpPr>
            <p:nvPr/>
          </p:nvSpPr>
          <p:spPr bwMode="auto">
            <a:xfrm>
              <a:off x="3742" y="2115"/>
              <a:ext cx="63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76" name="Rectangle 8"/>
            <p:cNvSpPr>
              <a:spLocks noChangeArrowheads="1"/>
            </p:cNvSpPr>
            <p:nvPr/>
          </p:nvSpPr>
          <p:spPr bwMode="auto">
            <a:xfrm>
              <a:off x="3742" y="663"/>
              <a:ext cx="1824" cy="223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7" name="Line 9"/>
            <p:cNvSpPr>
              <a:spLocks noChangeShapeType="1"/>
            </p:cNvSpPr>
            <p:nvPr/>
          </p:nvSpPr>
          <p:spPr bwMode="auto">
            <a:xfrm>
              <a:off x="3841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78" name="Line 10"/>
            <p:cNvSpPr>
              <a:spLocks noChangeShapeType="1"/>
            </p:cNvSpPr>
            <p:nvPr/>
          </p:nvSpPr>
          <p:spPr bwMode="auto">
            <a:xfrm>
              <a:off x="3931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79" name="Line 11"/>
            <p:cNvSpPr>
              <a:spLocks noChangeShapeType="1"/>
            </p:cNvSpPr>
            <p:nvPr/>
          </p:nvSpPr>
          <p:spPr bwMode="auto">
            <a:xfrm>
              <a:off x="4021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80" name="Line 12"/>
            <p:cNvSpPr>
              <a:spLocks noChangeShapeType="1"/>
            </p:cNvSpPr>
            <p:nvPr/>
          </p:nvSpPr>
          <p:spPr bwMode="auto">
            <a:xfrm>
              <a:off x="4115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81" name="Line 13"/>
            <p:cNvSpPr>
              <a:spLocks noChangeShapeType="1"/>
            </p:cNvSpPr>
            <p:nvPr/>
          </p:nvSpPr>
          <p:spPr bwMode="auto">
            <a:xfrm>
              <a:off x="4211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82" name="Line 14"/>
            <p:cNvSpPr>
              <a:spLocks noChangeShapeType="1"/>
            </p:cNvSpPr>
            <p:nvPr/>
          </p:nvSpPr>
          <p:spPr bwMode="auto">
            <a:xfrm>
              <a:off x="4291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83" name="Line 15"/>
            <p:cNvSpPr>
              <a:spLocks noChangeShapeType="1"/>
            </p:cNvSpPr>
            <p:nvPr/>
          </p:nvSpPr>
          <p:spPr bwMode="auto">
            <a:xfrm>
              <a:off x="4381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84" name="Line 16"/>
            <p:cNvSpPr>
              <a:spLocks noChangeShapeType="1"/>
            </p:cNvSpPr>
            <p:nvPr/>
          </p:nvSpPr>
          <p:spPr bwMode="auto">
            <a:xfrm>
              <a:off x="4471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85" name="Line 17"/>
            <p:cNvSpPr>
              <a:spLocks noChangeShapeType="1"/>
            </p:cNvSpPr>
            <p:nvPr/>
          </p:nvSpPr>
          <p:spPr bwMode="auto">
            <a:xfrm>
              <a:off x="4565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86" name="Line 18"/>
            <p:cNvSpPr>
              <a:spLocks noChangeShapeType="1"/>
            </p:cNvSpPr>
            <p:nvPr/>
          </p:nvSpPr>
          <p:spPr bwMode="auto">
            <a:xfrm>
              <a:off x="4661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87" name="Line 19"/>
            <p:cNvSpPr>
              <a:spLocks noChangeShapeType="1"/>
            </p:cNvSpPr>
            <p:nvPr/>
          </p:nvSpPr>
          <p:spPr bwMode="auto">
            <a:xfrm>
              <a:off x="4751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88" name="Line 20"/>
            <p:cNvSpPr>
              <a:spLocks noChangeShapeType="1"/>
            </p:cNvSpPr>
            <p:nvPr/>
          </p:nvSpPr>
          <p:spPr bwMode="auto">
            <a:xfrm>
              <a:off x="4841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89" name="Line 21"/>
            <p:cNvSpPr>
              <a:spLocks noChangeShapeType="1"/>
            </p:cNvSpPr>
            <p:nvPr/>
          </p:nvSpPr>
          <p:spPr bwMode="auto">
            <a:xfrm>
              <a:off x="4931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90" name="Line 22"/>
            <p:cNvSpPr>
              <a:spLocks noChangeShapeType="1"/>
            </p:cNvSpPr>
            <p:nvPr/>
          </p:nvSpPr>
          <p:spPr bwMode="auto">
            <a:xfrm>
              <a:off x="5025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91" name="Line 23"/>
            <p:cNvSpPr>
              <a:spLocks noChangeShapeType="1"/>
            </p:cNvSpPr>
            <p:nvPr/>
          </p:nvSpPr>
          <p:spPr bwMode="auto">
            <a:xfrm>
              <a:off x="5121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92" name="Line 24"/>
            <p:cNvSpPr>
              <a:spLocks noChangeShapeType="1"/>
            </p:cNvSpPr>
            <p:nvPr/>
          </p:nvSpPr>
          <p:spPr bwMode="auto">
            <a:xfrm>
              <a:off x="5211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93" name="Line 25"/>
            <p:cNvSpPr>
              <a:spLocks noChangeShapeType="1"/>
            </p:cNvSpPr>
            <p:nvPr/>
          </p:nvSpPr>
          <p:spPr bwMode="auto">
            <a:xfrm>
              <a:off x="5301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94" name="Line 26"/>
            <p:cNvSpPr>
              <a:spLocks noChangeShapeType="1"/>
            </p:cNvSpPr>
            <p:nvPr/>
          </p:nvSpPr>
          <p:spPr bwMode="auto">
            <a:xfrm>
              <a:off x="5391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95" name="Line 27"/>
            <p:cNvSpPr>
              <a:spLocks noChangeShapeType="1"/>
            </p:cNvSpPr>
            <p:nvPr/>
          </p:nvSpPr>
          <p:spPr bwMode="auto">
            <a:xfrm>
              <a:off x="5485" y="285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96" name="Line 28"/>
            <p:cNvSpPr>
              <a:spLocks noChangeShapeType="1"/>
            </p:cNvSpPr>
            <p:nvPr/>
          </p:nvSpPr>
          <p:spPr bwMode="auto">
            <a:xfrm>
              <a:off x="3837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97" name="Line 29"/>
            <p:cNvSpPr>
              <a:spLocks noChangeShapeType="1"/>
            </p:cNvSpPr>
            <p:nvPr/>
          </p:nvSpPr>
          <p:spPr bwMode="auto">
            <a:xfrm>
              <a:off x="3927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98" name="Line 30"/>
            <p:cNvSpPr>
              <a:spLocks noChangeShapeType="1"/>
            </p:cNvSpPr>
            <p:nvPr/>
          </p:nvSpPr>
          <p:spPr bwMode="auto">
            <a:xfrm>
              <a:off x="4017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99" name="Line 31"/>
            <p:cNvSpPr>
              <a:spLocks noChangeShapeType="1"/>
            </p:cNvSpPr>
            <p:nvPr/>
          </p:nvSpPr>
          <p:spPr bwMode="auto">
            <a:xfrm>
              <a:off x="4111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00" name="Line 32"/>
            <p:cNvSpPr>
              <a:spLocks noChangeShapeType="1"/>
            </p:cNvSpPr>
            <p:nvPr/>
          </p:nvSpPr>
          <p:spPr bwMode="auto">
            <a:xfrm>
              <a:off x="4207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01" name="Line 33"/>
            <p:cNvSpPr>
              <a:spLocks noChangeShapeType="1"/>
            </p:cNvSpPr>
            <p:nvPr/>
          </p:nvSpPr>
          <p:spPr bwMode="auto">
            <a:xfrm>
              <a:off x="4287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02" name="Line 34"/>
            <p:cNvSpPr>
              <a:spLocks noChangeShapeType="1"/>
            </p:cNvSpPr>
            <p:nvPr/>
          </p:nvSpPr>
          <p:spPr bwMode="auto">
            <a:xfrm>
              <a:off x="4377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03" name="Line 35"/>
            <p:cNvSpPr>
              <a:spLocks noChangeShapeType="1"/>
            </p:cNvSpPr>
            <p:nvPr/>
          </p:nvSpPr>
          <p:spPr bwMode="auto">
            <a:xfrm>
              <a:off x="4467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04" name="Line 36"/>
            <p:cNvSpPr>
              <a:spLocks noChangeShapeType="1"/>
            </p:cNvSpPr>
            <p:nvPr/>
          </p:nvSpPr>
          <p:spPr bwMode="auto">
            <a:xfrm>
              <a:off x="4561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05" name="Line 37"/>
            <p:cNvSpPr>
              <a:spLocks noChangeShapeType="1"/>
            </p:cNvSpPr>
            <p:nvPr/>
          </p:nvSpPr>
          <p:spPr bwMode="auto">
            <a:xfrm>
              <a:off x="4657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06" name="Line 38"/>
            <p:cNvSpPr>
              <a:spLocks noChangeShapeType="1"/>
            </p:cNvSpPr>
            <p:nvPr/>
          </p:nvSpPr>
          <p:spPr bwMode="auto">
            <a:xfrm>
              <a:off x="4747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07" name="Line 39"/>
            <p:cNvSpPr>
              <a:spLocks noChangeShapeType="1"/>
            </p:cNvSpPr>
            <p:nvPr/>
          </p:nvSpPr>
          <p:spPr bwMode="auto">
            <a:xfrm>
              <a:off x="4837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08" name="Line 40"/>
            <p:cNvSpPr>
              <a:spLocks noChangeShapeType="1"/>
            </p:cNvSpPr>
            <p:nvPr/>
          </p:nvSpPr>
          <p:spPr bwMode="auto">
            <a:xfrm>
              <a:off x="4927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09" name="Line 41"/>
            <p:cNvSpPr>
              <a:spLocks noChangeShapeType="1"/>
            </p:cNvSpPr>
            <p:nvPr/>
          </p:nvSpPr>
          <p:spPr bwMode="auto">
            <a:xfrm>
              <a:off x="5021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10" name="Line 42"/>
            <p:cNvSpPr>
              <a:spLocks noChangeShapeType="1"/>
            </p:cNvSpPr>
            <p:nvPr/>
          </p:nvSpPr>
          <p:spPr bwMode="auto">
            <a:xfrm>
              <a:off x="5117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11" name="Line 43"/>
            <p:cNvSpPr>
              <a:spLocks noChangeShapeType="1"/>
            </p:cNvSpPr>
            <p:nvPr/>
          </p:nvSpPr>
          <p:spPr bwMode="auto">
            <a:xfrm>
              <a:off x="5207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12" name="Line 44"/>
            <p:cNvSpPr>
              <a:spLocks noChangeShapeType="1"/>
            </p:cNvSpPr>
            <p:nvPr/>
          </p:nvSpPr>
          <p:spPr bwMode="auto">
            <a:xfrm>
              <a:off x="5297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13" name="Line 45"/>
            <p:cNvSpPr>
              <a:spLocks noChangeShapeType="1"/>
            </p:cNvSpPr>
            <p:nvPr/>
          </p:nvSpPr>
          <p:spPr bwMode="auto">
            <a:xfrm>
              <a:off x="5387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14" name="Line 46"/>
            <p:cNvSpPr>
              <a:spLocks noChangeShapeType="1"/>
            </p:cNvSpPr>
            <p:nvPr/>
          </p:nvSpPr>
          <p:spPr bwMode="auto">
            <a:xfrm>
              <a:off x="5481" y="663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15" name="Text Box 47"/>
            <p:cNvSpPr txBox="1">
              <a:spLocks noChangeArrowheads="1"/>
            </p:cNvSpPr>
            <p:nvPr/>
          </p:nvSpPr>
          <p:spPr bwMode="auto">
            <a:xfrm>
              <a:off x="3787" y="2296"/>
              <a:ext cx="63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u="none">
                  <a:solidFill>
                    <a:schemeClr val="tx2"/>
                  </a:solidFill>
                </a:rPr>
                <a:t>Meissner state</a:t>
              </a:r>
            </a:p>
          </p:txBody>
        </p:sp>
        <p:sp>
          <p:nvSpPr>
            <p:cNvPr id="58416" name="Text Box 48"/>
            <p:cNvSpPr txBox="1">
              <a:spLocks noChangeArrowheads="1"/>
            </p:cNvSpPr>
            <p:nvPr/>
          </p:nvSpPr>
          <p:spPr bwMode="auto">
            <a:xfrm>
              <a:off x="3878" y="3067"/>
              <a:ext cx="154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u="none">
                  <a:solidFill>
                    <a:schemeClr val="tx2"/>
                  </a:solidFill>
                </a:rPr>
                <a:t>GL parameter </a:t>
              </a:r>
              <a:r>
                <a:rPr lang="en-US" u="none">
                  <a:solidFill>
                    <a:schemeClr val="tx2"/>
                  </a:solidFill>
                  <a:latin typeface="Symbol" pitchFamily="18" charset="2"/>
                </a:rPr>
                <a:t>k </a:t>
              </a:r>
              <a:r>
                <a:rPr lang="en-US" u="none">
                  <a:solidFill>
                    <a:schemeClr val="tx2"/>
                  </a:solidFill>
                </a:rPr>
                <a:t>(= </a:t>
              </a:r>
              <a:r>
                <a:rPr lang="en-US" u="none">
                  <a:solidFill>
                    <a:schemeClr val="tx2"/>
                  </a:solidFill>
                  <a:latin typeface="Symbol" pitchFamily="18" charset="2"/>
                </a:rPr>
                <a:t>l</a:t>
              </a:r>
              <a:r>
                <a:rPr lang="en-US" u="none">
                  <a:solidFill>
                    <a:schemeClr val="tx2"/>
                  </a:solidFill>
                </a:rPr>
                <a:t>/</a:t>
              </a:r>
              <a:r>
                <a:rPr lang="en-US" u="none">
                  <a:solidFill>
                    <a:schemeClr val="tx2"/>
                  </a:solidFill>
                  <a:latin typeface="Symbol" pitchFamily="18" charset="2"/>
                </a:rPr>
                <a:t>x</a:t>
              </a:r>
              <a:r>
                <a:rPr lang="en-US" u="none">
                  <a:solidFill>
                    <a:schemeClr val="tx2"/>
                  </a:solidFill>
                </a:rPr>
                <a:t>)</a:t>
              </a:r>
            </a:p>
          </p:txBody>
        </p:sp>
        <p:sp>
          <p:nvSpPr>
            <p:cNvPr id="58417" name="Line 49"/>
            <p:cNvSpPr>
              <a:spLocks noChangeShapeType="1"/>
            </p:cNvSpPr>
            <p:nvPr/>
          </p:nvSpPr>
          <p:spPr bwMode="auto">
            <a:xfrm>
              <a:off x="3742" y="2795"/>
              <a:ext cx="6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18" name="Line 50"/>
            <p:cNvSpPr>
              <a:spLocks noChangeShapeType="1"/>
            </p:cNvSpPr>
            <p:nvPr/>
          </p:nvSpPr>
          <p:spPr bwMode="auto">
            <a:xfrm flipV="1">
              <a:off x="4377" y="663"/>
              <a:ext cx="1134" cy="145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19" name="Freeform 51"/>
            <p:cNvSpPr>
              <a:spLocks/>
            </p:cNvSpPr>
            <p:nvPr/>
          </p:nvSpPr>
          <p:spPr bwMode="auto">
            <a:xfrm>
              <a:off x="4377" y="2115"/>
              <a:ext cx="1179" cy="332"/>
            </a:xfrm>
            <a:custGeom>
              <a:avLst/>
              <a:gdLst>
                <a:gd name="T0" fmla="*/ 1134 w 1134"/>
                <a:gd name="T1" fmla="*/ 317 h 332"/>
                <a:gd name="T2" fmla="*/ 1043 w 1134"/>
                <a:gd name="T3" fmla="*/ 317 h 332"/>
                <a:gd name="T4" fmla="*/ 590 w 1134"/>
                <a:gd name="T5" fmla="*/ 226 h 332"/>
                <a:gd name="T6" fmla="*/ 272 w 1134"/>
                <a:gd name="T7" fmla="*/ 136 h 332"/>
                <a:gd name="T8" fmla="*/ 0 w 1134"/>
                <a:gd name="T9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4" h="332">
                  <a:moveTo>
                    <a:pt x="1134" y="317"/>
                  </a:moveTo>
                  <a:cubicBezTo>
                    <a:pt x="1134" y="324"/>
                    <a:pt x="1134" y="332"/>
                    <a:pt x="1043" y="317"/>
                  </a:cubicBezTo>
                  <a:cubicBezTo>
                    <a:pt x="952" y="302"/>
                    <a:pt x="718" y="256"/>
                    <a:pt x="590" y="226"/>
                  </a:cubicBezTo>
                  <a:cubicBezTo>
                    <a:pt x="462" y="196"/>
                    <a:pt x="370" y="174"/>
                    <a:pt x="272" y="136"/>
                  </a:cubicBezTo>
                  <a:cubicBezTo>
                    <a:pt x="174" y="98"/>
                    <a:pt x="45" y="23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20" name="Text Box 52"/>
            <p:cNvSpPr txBox="1">
              <a:spLocks noChangeArrowheads="1"/>
            </p:cNvSpPr>
            <p:nvPr/>
          </p:nvSpPr>
          <p:spPr bwMode="auto">
            <a:xfrm>
              <a:off x="4863" y="1560"/>
              <a:ext cx="68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u="none">
                  <a:solidFill>
                    <a:schemeClr val="tx2"/>
                  </a:solidFill>
                </a:rPr>
                <a:t>Mixed state</a:t>
              </a:r>
            </a:p>
          </p:txBody>
        </p:sp>
        <p:graphicFrame>
          <p:nvGraphicFramePr>
            <p:cNvPr id="58421" name="Object 53"/>
            <p:cNvGraphicFramePr>
              <a:graphicFrameLocks noChangeAspect="1"/>
            </p:cNvGraphicFramePr>
            <p:nvPr/>
          </p:nvGraphicFramePr>
          <p:xfrm>
            <a:off x="4694" y="2387"/>
            <a:ext cx="261" cy="355"/>
          </p:xfrm>
          <a:graphic>
            <a:graphicData uri="http://schemas.openxmlformats.org/presentationml/2006/ole">
              <p:oleObj spid="_x0000_s9019" name="Equation" r:id="rId6" imgW="317225" imgH="431425" progId="Equation.3">
                <p:embed/>
              </p:oleObj>
            </a:graphicData>
          </a:graphic>
        </p:graphicFrame>
        <p:sp>
          <p:nvSpPr>
            <p:cNvPr id="58422" name="Text Box 54"/>
            <p:cNvSpPr txBox="1">
              <a:spLocks noChangeArrowheads="1"/>
            </p:cNvSpPr>
            <p:nvPr/>
          </p:nvSpPr>
          <p:spPr bwMode="auto">
            <a:xfrm>
              <a:off x="4369" y="2913"/>
              <a:ext cx="22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000" u="none">
                  <a:solidFill>
                    <a:schemeClr val="tx2"/>
                  </a:solidFill>
                </a:rPr>
                <a:t>0.6</a:t>
              </a:r>
            </a:p>
          </p:txBody>
        </p:sp>
        <p:sp>
          <p:nvSpPr>
            <p:cNvPr id="58423" name="Text Box 55"/>
            <p:cNvSpPr txBox="1">
              <a:spLocks noChangeArrowheads="1"/>
            </p:cNvSpPr>
            <p:nvPr/>
          </p:nvSpPr>
          <p:spPr bwMode="auto">
            <a:xfrm>
              <a:off x="4724" y="2912"/>
              <a:ext cx="22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000" u="none">
                  <a:solidFill>
                    <a:schemeClr val="tx2"/>
                  </a:solidFill>
                </a:rPr>
                <a:t>1.2</a:t>
              </a:r>
            </a:p>
          </p:txBody>
        </p:sp>
        <p:sp>
          <p:nvSpPr>
            <p:cNvPr id="58424" name="Text Box 56"/>
            <p:cNvSpPr txBox="1">
              <a:spLocks noChangeArrowheads="1"/>
            </p:cNvSpPr>
            <p:nvPr/>
          </p:nvSpPr>
          <p:spPr bwMode="auto">
            <a:xfrm>
              <a:off x="5079" y="2912"/>
              <a:ext cx="22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000" u="none">
                  <a:solidFill>
                    <a:schemeClr val="tx2"/>
                  </a:solidFill>
                </a:rPr>
                <a:t>1.6</a:t>
              </a:r>
            </a:p>
          </p:txBody>
        </p:sp>
        <p:sp>
          <p:nvSpPr>
            <p:cNvPr id="58425" name="Text Box 57"/>
            <p:cNvSpPr txBox="1">
              <a:spLocks noChangeArrowheads="1"/>
            </p:cNvSpPr>
            <p:nvPr/>
          </p:nvSpPr>
          <p:spPr bwMode="auto">
            <a:xfrm>
              <a:off x="5434" y="2912"/>
              <a:ext cx="22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000" u="none">
                  <a:solidFill>
                    <a:schemeClr val="tx2"/>
                  </a:solidFill>
                </a:rPr>
                <a:t>2.0</a:t>
              </a:r>
            </a:p>
          </p:txBody>
        </p:sp>
        <p:sp>
          <p:nvSpPr>
            <p:cNvPr id="58426" name="Text Box 58"/>
            <p:cNvSpPr txBox="1">
              <a:spLocks noChangeArrowheads="1"/>
            </p:cNvSpPr>
            <p:nvPr/>
          </p:nvSpPr>
          <p:spPr bwMode="auto">
            <a:xfrm>
              <a:off x="4967" y="2659"/>
              <a:ext cx="36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000" u="none">
                  <a:solidFill>
                    <a:schemeClr val="tx2"/>
                  </a:solidFill>
                </a:rPr>
                <a:t>Type II</a:t>
              </a:r>
            </a:p>
          </p:txBody>
        </p:sp>
        <p:sp>
          <p:nvSpPr>
            <p:cNvPr id="58427" name="Line 59"/>
            <p:cNvSpPr>
              <a:spLocks noChangeShapeType="1"/>
            </p:cNvSpPr>
            <p:nvPr/>
          </p:nvSpPr>
          <p:spPr bwMode="auto">
            <a:xfrm>
              <a:off x="4422" y="2795"/>
              <a:ext cx="11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428" name="Line 60"/>
            <p:cNvSpPr>
              <a:spLocks noChangeShapeType="1"/>
            </p:cNvSpPr>
            <p:nvPr/>
          </p:nvSpPr>
          <p:spPr bwMode="auto">
            <a:xfrm>
              <a:off x="4558" y="663"/>
              <a:ext cx="0" cy="22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58429" name="Group 61"/>
            <p:cNvGrpSpPr>
              <a:grpSpLocks/>
            </p:cNvGrpSpPr>
            <p:nvPr/>
          </p:nvGrpSpPr>
          <p:grpSpPr bwMode="auto">
            <a:xfrm>
              <a:off x="3289" y="663"/>
              <a:ext cx="997" cy="2404"/>
              <a:chOff x="3289" y="663"/>
              <a:chExt cx="997" cy="2404"/>
            </a:xfrm>
          </p:grpSpPr>
          <p:graphicFrame>
            <p:nvGraphicFramePr>
              <p:cNvPr id="58430" name="Object 62"/>
              <p:cNvGraphicFramePr>
                <a:graphicFrameLocks noChangeAspect="1"/>
              </p:cNvGraphicFramePr>
              <p:nvPr/>
            </p:nvGraphicFramePr>
            <p:xfrm>
              <a:off x="3289" y="1613"/>
              <a:ext cx="271" cy="411"/>
            </p:xfrm>
            <a:graphic>
              <a:graphicData uri="http://schemas.openxmlformats.org/presentationml/2006/ole">
                <p:oleObj spid="_x0000_s9020" name="Equation" r:id="rId7" imgW="279279" imgH="431613" progId="Equation.3">
                  <p:embed/>
                </p:oleObj>
              </a:graphicData>
            </a:graphic>
          </p:graphicFrame>
          <p:sp>
            <p:nvSpPr>
              <p:cNvPr id="58431" name="Text Box 63"/>
              <p:cNvSpPr txBox="1">
                <a:spLocks noChangeArrowheads="1"/>
              </p:cNvSpPr>
              <p:nvPr/>
            </p:nvSpPr>
            <p:spPr bwMode="auto">
              <a:xfrm>
                <a:off x="3651" y="2913"/>
                <a:ext cx="227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000" u="none">
                    <a:solidFill>
                      <a:schemeClr val="tx2"/>
                    </a:solidFill>
                  </a:rPr>
                  <a:t>0</a:t>
                </a:r>
              </a:p>
            </p:txBody>
          </p:sp>
          <p:sp>
            <p:nvSpPr>
              <p:cNvPr id="58432" name="Text Box 64"/>
              <p:cNvSpPr txBox="1">
                <a:spLocks noChangeArrowheads="1"/>
              </p:cNvSpPr>
              <p:nvPr/>
            </p:nvSpPr>
            <p:spPr bwMode="auto">
              <a:xfrm>
                <a:off x="4014" y="2913"/>
                <a:ext cx="227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000" u="none">
                    <a:solidFill>
                      <a:schemeClr val="tx2"/>
                    </a:solidFill>
                  </a:rPr>
                  <a:t>0.4</a:t>
                </a:r>
              </a:p>
            </p:txBody>
          </p:sp>
          <p:sp>
            <p:nvSpPr>
              <p:cNvPr id="58433" name="Text Box 65"/>
              <p:cNvSpPr txBox="1">
                <a:spLocks noChangeArrowheads="1"/>
              </p:cNvSpPr>
              <p:nvPr/>
            </p:nvSpPr>
            <p:spPr bwMode="auto">
              <a:xfrm>
                <a:off x="3469" y="2432"/>
                <a:ext cx="227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000" u="none">
                    <a:solidFill>
                      <a:schemeClr val="tx2"/>
                    </a:solidFill>
                  </a:rPr>
                  <a:t>0.5</a:t>
                </a:r>
              </a:p>
            </p:txBody>
          </p:sp>
          <p:sp>
            <p:nvSpPr>
              <p:cNvPr id="58434" name="Text Box 66"/>
              <p:cNvSpPr txBox="1">
                <a:spLocks noChangeArrowheads="1"/>
              </p:cNvSpPr>
              <p:nvPr/>
            </p:nvSpPr>
            <p:spPr bwMode="auto">
              <a:xfrm>
                <a:off x="3469" y="2006"/>
                <a:ext cx="227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000" u="none">
                    <a:solidFill>
                      <a:schemeClr val="tx2"/>
                    </a:solidFill>
                  </a:rPr>
                  <a:t>1.0</a:t>
                </a:r>
              </a:p>
            </p:txBody>
          </p:sp>
          <p:sp>
            <p:nvSpPr>
              <p:cNvPr id="58435" name="Text Box 67"/>
              <p:cNvSpPr txBox="1">
                <a:spLocks noChangeArrowheads="1"/>
              </p:cNvSpPr>
              <p:nvPr/>
            </p:nvSpPr>
            <p:spPr bwMode="auto">
              <a:xfrm>
                <a:off x="3469" y="1616"/>
                <a:ext cx="227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000" u="none">
                    <a:solidFill>
                      <a:schemeClr val="tx2"/>
                    </a:solidFill>
                  </a:rPr>
                  <a:t>1.5</a:t>
                </a:r>
              </a:p>
            </p:txBody>
          </p:sp>
          <p:sp>
            <p:nvSpPr>
              <p:cNvPr id="58436" name="Text Box 68"/>
              <p:cNvSpPr txBox="1">
                <a:spLocks noChangeArrowheads="1"/>
              </p:cNvSpPr>
              <p:nvPr/>
            </p:nvSpPr>
            <p:spPr bwMode="auto">
              <a:xfrm>
                <a:off x="3923" y="2660"/>
                <a:ext cx="36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000" u="none">
                    <a:solidFill>
                      <a:schemeClr val="tx2"/>
                    </a:solidFill>
                  </a:rPr>
                  <a:t>Type I</a:t>
                </a:r>
              </a:p>
            </p:txBody>
          </p:sp>
          <p:sp>
            <p:nvSpPr>
              <p:cNvPr id="58437" name="Line 69"/>
              <p:cNvSpPr>
                <a:spLocks noChangeShapeType="1"/>
              </p:cNvSpPr>
              <p:nvPr/>
            </p:nvSpPr>
            <p:spPr bwMode="auto">
              <a:xfrm>
                <a:off x="4250" y="663"/>
                <a:ext cx="0" cy="22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58438" name="Group 70"/>
            <p:cNvGrpSpPr>
              <a:grpSpLocks/>
            </p:cNvGrpSpPr>
            <p:nvPr/>
          </p:nvGrpSpPr>
          <p:grpSpPr bwMode="auto">
            <a:xfrm>
              <a:off x="3469" y="709"/>
              <a:ext cx="1810" cy="807"/>
              <a:chOff x="3469" y="709"/>
              <a:chExt cx="1810" cy="807"/>
            </a:xfrm>
          </p:grpSpPr>
          <p:graphicFrame>
            <p:nvGraphicFramePr>
              <p:cNvPr id="58439" name="Object 71"/>
              <p:cNvGraphicFramePr>
                <a:graphicFrameLocks noChangeAspect="1"/>
              </p:cNvGraphicFramePr>
              <p:nvPr/>
            </p:nvGraphicFramePr>
            <p:xfrm>
              <a:off x="4649" y="1162"/>
              <a:ext cx="630" cy="354"/>
            </p:xfrm>
            <a:graphic>
              <a:graphicData uri="http://schemas.openxmlformats.org/presentationml/2006/ole">
                <p:oleObj spid="_x0000_s9021" name="Equation" r:id="rId8" imgW="761669" imgH="431613" progId="Equation.3">
                  <p:embed/>
                </p:oleObj>
              </a:graphicData>
            </a:graphic>
          </p:graphicFrame>
          <p:graphicFrame>
            <p:nvGraphicFramePr>
              <p:cNvPr id="58440" name="Object 72"/>
              <p:cNvGraphicFramePr>
                <a:graphicFrameLocks noChangeAspect="1"/>
              </p:cNvGraphicFramePr>
              <p:nvPr/>
            </p:nvGraphicFramePr>
            <p:xfrm>
              <a:off x="3969" y="845"/>
              <a:ext cx="249" cy="346"/>
            </p:xfrm>
            <a:graphic>
              <a:graphicData uri="http://schemas.openxmlformats.org/presentationml/2006/ole">
                <p:oleObj spid="_x0000_s9022" name="Equation" r:id="rId9" imgW="304668" imgH="431613" progId="Equation.3">
                  <p:embed/>
                </p:oleObj>
              </a:graphicData>
            </a:graphic>
          </p:graphicFrame>
          <p:sp>
            <p:nvSpPr>
              <p:cNvPr id="58441" name="Text Box 73"/>
              <p:cNvSpPr txBox="1">
                <a:spLocks noChangeArrowheads="1"/>
              </p:cNvSpPr>
              <p:nvPr/>
            </p:nvSpPr>
            <p:spPr bwMode="auto">
              <a:xfrm>
                <a:off x="4332" y="935"/>
                <a:ext cx="77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u="none">
                    <a:solidFill>
                      <a:schemeClr val="tx2"/>
                    </a:solidFill>
                  </a:rPr>
                  <a:t>Normal state</a:t>
                </a:r>
              </a:p>
            </p:txBody>
          </p:sp>
          <p:sp>
            <p:nvSpPr>
              <p:cNvPr id="58442" name="Text Box 74"/>
              <p:cNvSpPr txBox="1">
                <a:spLocks noChangeArrowheads="1"/>
              </p:cNvSpPr>
              <p:nvPr/>
            </p:nvSpPr>
            <p:spPr bwMode="auto">
              <a:xfrm>
                <a:off x="3469" y="1211"/>
                <a:ext cx="227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000" u="none">
                    <a:solidFill>
                      <a:schemeClr val="tx2"/>
                    </a:solidFill>
                  </a:rPr>
                  <a:t>2.0</a:t>
                </a:r>
              </a:p>
            </p:txBody>
          </p:sp>
          <p:sp>
            <p:nvSpPr>
              <p:cNvPr id="58443" name="Text Box 75"/>
              <p:cNvSpPr txBox="1">
                <a:spLocks noChangeArrowheads="1"/>
              </p:cNvSpPr>
              <p:nvPr/>
            </p:nvSpPr>
            <p:spPr bwMode="auto">
              <a:xfrm>
                <a:off x="3469" y="826"/>
                <a:ext cx="227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000" u="none">
                    <a:solidFill>
                      <a:schemeClr val="tx2"/>
                    </a:solidFill>
                  </a:rPr>
                  <a:t>2.5</a:t>
                </a:r>
              </a:p>
            </p:txBody>
          </p:sp>
          <p:sp>
            <p:nvSpPr>
              <p:cNvPr id="58444" name="Text Box 76"/>
              <p:cNvSpPr txBox="1">
                <a:spLocks noChangeArrowheads="1"/>
              </p:cNvSpPr>
              <p:nvPr/>
            </p:nvSpPr>
            <p:spPr bwMode="auto">
              <a:xfrm>
                <a:off x="4241" y="709"/>
                <a:ext cx="27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u="none">
                    <a:solidFill>
                      <a:schemeClr val="tx2"/>
                    </a:solidFill>
                  </a:rPr>
                  <a:t>Pb</a:t>
                </a:r>
              </a:p>
            </p:txBody>
          </p:sp>
          <p:sp>
            <p:nvSpPr>
              <p:cNvPr id="58445" name="Text Box 77"/>
              <p:cNvSpPr txBox="1">
                <a:spLocks noChangeArrowheads="1"/>
              </p:cNvSpPr>
              <p:nvPr/>
            </p:nvSpPr>
            <p:spPr bwMode="auto">
              <a:xfrm>
                <a:off x="4604" y="709"/>
                <a:ext cx="27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u="none">
                    <a:solidFill>
                      <a:schemeClr val="tx2"/>
                    </a:solidFill>
                  </a:rPr>
                  <a:t>Nb</a:t>
                </a:r>
              </a:p>
            </p:txBody>
          </p:sp>
        </p:grpSp>
      </p:grpSp>
      <p:sp>
        <p:nvSpPr>
          <p:cNvPr id="58446" name="Rectangle 78"/>
          <p:cNvSpPr>
            <a:spLocks noChangeArrowheads="1"/>
          </p:cNvSpPr>
          <p:nvPr/>
        </p:nvSpPr>
        <p:spPr bwMode="auto">
          <a:xfrm>
            <a:off x="971600" y="1196752"/>
            <a:ext cx="3979118" cy="33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60363" lvl="1" indent="-360363" eaLnBrk="0" hangingPunct="0">
              <a:lnSpc>
                <a:spcPts val="2000"/>
              </a:lnSpc>
              <a:buSzPct val="90000"/>
              <a:buBlip>
                <a:blip r:embed="rId4"/>
              </a:buBlip>
            </a:pPr>
            <a:r>
              <a:rPr kumimoji="1" lang="fr-FR" sz="1600" b="1" u="none" dirty="0" smtClean="0">
                <a:solidFill>
                  <a:srgbClr val="058AE5"/>
                </a:solidFill>
              </a:rPr>
              <a:t> </a:t>
            </a:r>
            <a:r>
              <a:rPr kumimoji="1" lang="en-US" altLang="zh-CN" sz="1600" u="none" dirty="0">
                <a:solidFill>
                  <a:srgbClr val="000000"/>
                </a:solidFill>
                <a:latin typeface="Arial"/>
                <a:ea typeface="SimSun" pitchFamily="2" charset="-122"/>
                <a:cs typeface="Times New Roman" pitchFamily="18" charset="0"/>
              </a:rPr>
              <a:t> </a:t>
            </a:r>
            <a:r>
              <a:rPr kumimoji="1" lang="en-US" altLang="zh-CN" sz="1600" b="1" u="none" dirty="0" smtClean="0">
                <a:solidFill>
                  <a:srgbClr val="000000"/>
                </a:solidFill>
                <a:latin typeface="Arial"/>
                <a:ea typeface="SimSun" pitchFamily="2" charset="-122"/>
                <a:cs typeface="Times New Roman" pitchFamily="18" charset="0"/>
              </a:rPr>
              <a:t>What is the critical field in RF ?:</a:t>
            </a:r>
            <a:endParaRPr lang="en-US" sz="1600" u="none" dirty="0">
              <a:solidFill>
                <a:srgbClr val="666666"/>
              </a:solidFill>
              <a:latin typeface="Arial"/>
              <a:cs typeface="+mn-cs"/>
            </a:endParaRPr>
          </a:p>
        </p:txBody>
      </p:sp>
      <p:grpSp>
        <p:nvGrpSpPr>
          <p:cNvPr id="58447" name="Group 79"/>
          <p:cNvGrpSpPr>
            <a:grpSpLocks/>
          </p:cNvGrpSpPr>
          <p:nvPr/>
        </p:nvGrpSpPr>
        <p:grpSpPr bwMode="auto">
          <a:xfrm>
            <a:off x="6030914" y="1260231"/>
            <a:ext cx="2830512" cy="2684463"/>
            <a:chOff x="3872" y="655"/>
            <a:chExt cx="1692" cy="1640"/>
          </a:xfrm>
        </p:grpSpPr>
        <p:sp>
          <p:nvSpPr>
            <p:cNvPr id="58448" name="Text Box 80"/>
            <p:cNvSpPr txBox="1">
              <a:spLocks noChangeArrowheads="1"/>
            </p:cNvSpPr>
            <p:nvPr/>
          </p:nvSpPr>
          <p:spPr bwMode="auto">
            <a:xfrm>
              <a:off x="4694" y="1979"/>
              <a:ext cx="771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u="none">
                  <a:solidFill>
                    <a:schemeClr val="tx2"/>
                  </a:solidFill>
                </a:rPr>
                <a:t>Superheated state</a:t>
              </a:r>
            </a:p>
          </p:txBody>
        </p:sp>
        <p:sp>
          <p:nvSpPr>
            <p:cNvPr id="58449" name="Freeform 81"/>
            <p:cNvSpPr>
              <a:spLocks/>
            </p:cNvSpPr>
            <p:nvPr/>
          </p:nvSpPr>
          <p:spPr bwMode="auto">
            <a:xfrm>
              <a:off x="3872" y="655"/>
              <a:ext cx="1692" cy="1296"/>
            </a:xfrm>
            <a:custGeom>
              <a:avLst/>
              <a:gdLst>
                <a:gd name="T0" fmla="*/ 1442 w 1442"/>
                <a:gd name="T1" fmla="*/ 1296 h 1296"/>
                <a:gd name="T2" fmla="*/ 1066 w 1442"/>
                <a:gd name="T3" fmla="*/ 1268 h 1296"/>
                <a:gd name="T4" fmla="*/ 760 w 1442"/>
                <a:gd name="T5" fmla="*/ 1230 h 1296"/>
                <a:gd name="T6" fmla="*/ 474 w 1442"/>
                <a:gd name="T7" fmla="*/ 1142 h 1296"/>
                <a:gd name="T8" fmla="*/ 202 w 1442"/>
                <a:gd name="T9" fmla="*/ 916 h 1296"/>
                <a:gd name="T10" fmla="*/ 66 w 1442"/>
                <a:gd name="T11" fmla="*/ 553 h 1296"/>
                <a:gd name="T12" fmla="*/ 20 w 1442"/>
                <a:gd name="T13" fmla="*/ 235 h 1296"/>
                <a:gd name="T14" fmla="*/ 0 w 1442"/>
                <a:gd name="T15" fmla="*/ 0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2" h="1296">
                  <a:moveTo>
                    <a:pt x="1442" y="1296"/>
                  </a:moveTo>
                  <a:cubicBezTo>
                    <a:pt x="1379" y="1291"/>
                    <a:pt x="1180" y="1279"/>
                    <a:pt x="1066" y="1268"/>
                  </a:cubicBezTo>
                  <a:cubicBezTo>
                    <a:pt x="952" y="1257"/>
                    <a:pt x="859" y="1251"/>
                    <a:pt x="760" y="1230"/>
                  </a:cubicBezTo>
                  <a:cubicBezTo>
                    <a:pt x="661" y="1209"/>
                    <a:pt x="567" y="1194"/>
                    <a:pt x="474" y="1142"/>
                  </a:cubicBezTo>
                  <a:cubicBezTo>
                    <a:pt x="381" y="1090"/>
                    <a:pt x="270" y="1014"/>
                    <a:pt x="202" y="916"/>
                  </a:cubicBezTo>
                  <a:cubicBezTo>
                    <a:pt x="134" y="818"/>
                    <a:pt x="96" y="666"/>
                    <a:pt x="66" y="553"/>
                  </a:cubicBezTo>
                  <a:cubicBezTo>
                    <a:pt x="36" y="440"/>
                    <a:pt x="31" y="327"/>
                    <a:pt x="20" y="235"/>
                  </a:cubicBezTo>
                  <a:cubicBezTo>
                    <a:pt x="9" y="143"/>
                    <a:pt x="4" y="71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58450" name="Rectangle 82"/>
          <p:cNvSpPr>
            <a:spLocks noChangeArrowheads="1"/>
          </p:cNvSpPr>
          <p:nvPr/>
        </p:nvSpPr>
        <p:spPr bwMode="auto">
          <a:xfrm>
            <a:off x="6112670" y="5478330"/>
            <a:ext cx="2667000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fr-FR" b="1" i="1" u="none" dirty="0">
                <a:solidFill>
                  <a:srgbClr val="589937"/>
                </a:solidFill>
              </a:rPr>
              <a:t>H</a:t>
            </a:r>
            <a:r>
              <a:rPr lang="fr-FR" b="1" i="1" u="none" baseline="-25000" dirty="0">
                <a:solidFill>
                  <a:srgbClr val="589937"/>
                </a:solidFill>
              </a:rPr>
              <a:t>SH</a:t>
            </a:r>
            <a:r>
              <a:rPr lang="fr-FR" b="1" i="1" u="none" dirty="0">
                <a:solidFill>
                  <a:srgbClr val="589937"/>
                </a:solidFill>
              </a:rPr>
              <a:t> ~1,2.H</a:t>
            </a:r>
            <a:r>
              <a:rPr lang="fr-FR" b="1" i="1" u="none" baseline="-25000" dirty="0">
                <a:solidFill>
                  <a:srgbClr val="589937"/>
                </a:solidFill>
              </a:rPr>
              <a:t>C</a:t>
            </a:r>
            <a:r>
              <a:rPr lang="fr-FR" b="1" i="1" u="none" dirty="0">
                <a:solidFill>
                  <a:srgbClr val="589937"/>
                </a:solidFill>
              </a:rPr>
              <a:t>  pour </a:t>
            </a:r>
            <a:r>
              <a:rPr lang="fr-FR" b="1" i="1" u="none" dirty="0">
                <a:solidFill>
                  <a:srgbClr val="589937"/>
                </a:solidFill>
                <a:latin typeface="Symbol" pitchFamily="18" charset="2"/>
              </a:rPr>
              <a:t>k</a:t>
            </a:r>
            <a:r>
              <a:rPr lang="fr-FR" b="1" i="1" u="none" dirty="0">
                <a:solidFill>
                  <a:srgbClr val="589937"/>
                </a:solidFill>
              </a:rPr>
              <a:t> ~1</a:t>
            </a:r>
          </a:p>
          <a:p>
            <a:pPr>
              <a:lnSpc>
                <a:spcPct val="110000"/>
              </a:lnSpc>
            </a:pPr>
            <a:r>
              <a:rPr lang="fr-FR" b="1" i="1" u="none" dirty="0">
                <a:solidFill>
                  <a:srgbClr val="589937"/>
                </a:solidFill>
              </a:rPr>
              <a:t>H</a:t>
            </a:r>
            <a:r>
              <a:rPr lang="fr-FR" b="1" i="1" u="none" baseline="-25000" dirty="0">
                <a:solidFill>
                  <a:srgbClr val="589937"/>
                </a:solidFill>
              </a:rPr>
              <a:t>SH</a:t>
            </a:r>
            <a:r>
              <a:rPr lang="fr-FR" b="1" i="1" u="none" dirty="0">
                <a:solidFill>
                  <a:srgbClr val="589937"/>
                </a:solidFill>
              </a:rPr>
              <a:t> ~0,75.H</a:t>
            </a:r>
            <a:r>
              <a:rPr lang="fr-FR" b="1" i="1" u="none" baseline="-25000" dirty="0">
                <a:solidFill>
                  <a:srgbClr val="589937"/>
                </a:solidFill>
              </a:rPr>
              <a:t>C  </a:t>
            </a:r>
            <a:r>
              <a:rPr lang="fr-FR" b="1" i="1" u="none" dirty="0">
                <a:solidFill>
                  <a:srgbClr val="589937"/>
                </a:solidFill>
              </a:rPr>
              <a:t>pour  </a:t>
            </a:r>
            <a:r>
              <a:rPr lang="fr-FR" b="1" i="1" u="none" dirty="0">
                <a:solidFill>
                  <a:srgbClr val="589937"/>
                </a:solidFill>
                <a:latin typeface="Symbol" pitchFamily="18" charset="2"/>
              </a:rPr>
              <a:t>k</a:t>
            </a:r>
            <a:r>
              <a:rPr lang="fr-FR" b="1" i="1" u="none" dirty="0">
                <a:solidFill>
                  <a:srgbClr val="589937"/>
                </a:solidFill>
              </a:rPr>
              <a:t>&gt;&gt;1</a:t>
            </a:r>
          </a:p>
          <a:p>
            <a:pPr>
              <a:lnSpc>
                <a:spcPct val="110000"/>
              </a:lnSpc>
            </a:pPr>
            <a:endParaRPr lang="fr-FR" sz="800" i="1" u="none" dirty="0">
              <a:solidFill>
                <a:srgbClr val="058AE5"/>
              </a:solidFill>
            </a:endParaRPr>
          </a:p>
        </p:txBody>
      </p:sp>
      <p:sp>
        <p:nvSpPr>
          <p:cNvPr id="58451" name="Text Box 83"/>
          <p:cNvSpPr txBox="1">
            <a:spLocks noChangeArrowheads="1"/>
          </p:cNvSpPr>
          <p:nvPr/>
        </p:nvSpPr>
        <p:spPr bwMode="auto">
          <a:xfrm>
            <a:off x="862075" y="5829196"/>
            <a:ext cx="454724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900" i="1" u="none" dirty="0"/>
              <a:t>* H. </a:t>
            </a:r>
            <a:r>
              <a:rPr lang="en-GB" sz="900" i="1" u="none" dirty="0" err="1"/>
              <a:t>Padamsee</a:t>
            </a:r>
            <a:r>
              <a:rPr lang="en-GB" sz="900" i="1" u="none" dirty="0"/>
              <a:t>, J. Knobloch, and T. Hays, "RF superconductivity for accelerators". </a:t>
            </a:r>
            <a:r>
              <a:rPr lang="fr-FR" sz="900" i="1" u="none" dirty="0"/>
              <a:t>1998: J. </a:t>
            </a:r>
            <a:r>
              <a:rPr lang="fr-FR" sz="900" i="1" u="none" dirty="0" err="1"/>
              <a:t>Willey</a:t>
            </a:r>
            <a:r>
              <a:rPr lang="fr-FR" sz="900" i="1" u="none" dirty="0"/>
              <a:t> &amp; son. </a:t>
            </a:r>
          </a:p>
          <a:p>
            <a:r>
              <a:rPr lang="en-US" sz="900" i="1" u="none" dirty="0"/>
              <a:t>** Gurevich, Brandt, </a:t>
            </a:r>
            <a:r>
              <a:rPr lang="en-US" sz="900" i="1" u="none" dirty="0" err="1"/>
              <a:t>Smethna</a:t>
            </a:r>
            <a:r>
              <a:rPr lang="en-US" sz="900" i="1" u="none" dirty="0"/>
              <a:t>…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179" y="1845180"/>
            <a:ext cx="4211960" cy="238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260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SRF limitations in (brief) summary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Superheating field </a:t>
            </a:r>
            <a:r>
              <a:rPr lang="en-US" dirty="0" err="1"/>
              <a:t>vs</a:t>
            </a:r>
            <a:r>
              <a:rPr lang="en-US" dirty="0"/>
              <a:t> Vortex nucleation</a:t>
            </a:r>
          </a:p>
          <a:p>
            <a:pPr lvl="1">
              <a:spcBef>
                <a:spcPct val="20000"/>
              </a:spcBef>
            </a:pP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11560" y="2862556"/>
            <a:ext cx="7921129" cy="3442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1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800" u="none" dirty="0" smtClean="0"/>
              <a:t> </a:t>
            </a:r>
            <a:r>
              <a:rPr lang="en-US" sz="1800" u="none" dirty="0">
                <a:latin typeface="+mn-lt"/>
              </a:rPr>
              <a:t>Approx. for the superheating model valid </a:t>
            </a:r>
            <a:r>
              <a:rPr lang="en-US" sz="1800" u="none" dirty="0" smtClean="0">
                <a:latin typeface="+mn-lt"/>
              </a:rPr>
              <a:t>principally</a:t>
            </a:r>
            <a:endParaRPr lang="en-US" sz="1600" u="none" dirty="0">
              <a:latin typeface="+mn-lt"/>
            </a:endParaRPr>
          </a:p>
          <a:p>
            <a:pPr marL="1274763" lvl="3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600" u="none" dirty="0" smtClean="0">
                <a:latin typeface="+mn-lt"/>
              </a:rPr>
              <a:t>close </a:t>
            </a:r>
            <a:r>
              <a:rPr lang="en-US" sz="1600" u="none" dirty="0" err="1" smtClean="0">
                <a:latin typeface="+mn-lt"/>
              </a:rPr>
              <a:t>toT</a:t>
            </a:r>
            <a:r>
              <a:rPr lang="en-US" sz="1600" u="none" baseline="-25000" dirty="0" err="1" smtClean="0">
                <a:latin typeface="+mn-lt"/>
              </a:rPr>
              <a:t>C</a:t>
            </a:r>
            <a:endParaRPr lang="en-US" sz="1600" u="none" baseline="-25000" dirty="0">
              <a:latin typeface="+mn-lt"/>
            </a:endParaRPr>
          </a:p>
          <a:p>
            <a:pPr marL="1274763" lvl="3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600" u="none" dirty="0" smtClean="0">
                <a:latin typeface="+mn-lt"/>
              </a:rPr>
              <a:t>“</a:t>
            </a:r>
            <a:r>
              <a:rPr lang="en-US" sz="1600" u="none" dirty="0">
                <a:latin typeface="+mn-lt"/>
              </a:rPr>
              <a:t>perfect material” </a:t>
            </a:r>
            <a:r>
              <a:rPr lang="en-US" sz="1600" u="none" dirty="0" smtClean="0">
                <a:latin typeface="+mn-lt"/>
              </a:rPr>
              <a:t>(few </a:t>
            </a:r>
            <a:r>
              <a:rPr lang="en-US" sz="1600" u="none" dirty="0">
                <a:latin typeface="+mn-lt"/>
              </a:rPr>
              <a:t>surface defects) </a:t>
            </a:r>
            <a:endParaRPr lang="en-US" sz="1600" u="none" dirty="0" smtClean="0">
              <a:latin typeface="+mn-lt"/>
            </a:endParaRPr>
          </a:p>
          <a:p>
            <a:pPr marL="1274763" lvl="3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600" u="none" dirty="0" smtClean="0">
                <a:latin typeface="+mn-lt"/>
              </a:rPr>
              <a:t>and/or short pulses</a:t>
            </a:r>
            <a:endParaRPr lang="en-US" sz="1600" u="none" dirty="0">
              <a:latin typeface="+mn-lt"/>
            </a:endParaRPr>
          </a:p>
          <a:p>
            <a:pPr marL="360363" lvl="1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600" u="none" dirty="0">
                <a:latin typeface="+mn-lt"/>
              </a:rPr>
              <a:t> </a:t>
            </a:r>
            <a:r>
              <a:rPr lang="en-US" sz="1800" u="none" dirty="0">
                <a:latin typeface="+mn-lt"/>
              </a:rPr>
              <a:t>In real life :</a:t>
            </a:r>
          </a:p>
          <a:p>
            <a:pPr marL="1274763" lvl="3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600" u="none" dirty="0" smtClean="0">
                <a:latin typeface="+mn-lt"/>
              </a:rPr>
              <a:t>early/fast </a:t>
            </a:r>
            <a:r>
              <a:rPr lang="en-US" sz="1600" u="none" dirty="0">
                <a:latin typeface="+mn-lt"/>
              </a:rPr>
              <a:t>penetration of vortex possible @ surface defects</a:t>
            </a:r>
          </a:p>
          <a:p>
            <a:pPr marL="1274763" lvl="3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600" u="none" dirty="0">
                <a:latin typeface="+mn-lt"/>
              </a:rPr>
              <a:t>penetration of </a:t>
            </a:r>
            <a:r>
              <a:rPr lang="en-US" sz="1600" u="none" dirty="0" smtClean="0">
                <a:latin typeface="+mn-lt"/>
              </a:rPr>
              <a:t>vortex seem </a:t>
            </a:r>
            <a:r>
              <a:rPr lang="en-US" sz="1600" u="none" dirty="0">
                <a:latin typeface="+mn-lt"/>
              </a:rPr>
              <a:t>faster @ low temperature (why </a:t>
            </a:r>
            <a:r>
              <a:rPr lang="en-US" sz="1600" u="none" dirty="0" smtClean="0">
                <a:latin typeface="+mn-lt"/>
              </a:rPr>
              <a:t>!? </a:t>
            </a:r>
            <a:r>
              <a:rPr lang="en-US" sz="1600" u="none" dirty="0" smtClean="0">
                <a:latin typeface="Symbol" pitchFamily="18" charset="2"/>
              </a:rPr>
              <a:t>l</a:t>
            </a:r>
            <a:r>
              <a:rPr lang="en-US" sz="1600" u="none" dirty="0" smtClean="0">
                <a:latin typeface="+mn-lt"/>
              </a:rPr>
              <a:t> small ?)</a:t>
            </a:r>
            <a:endParaRPr lang="en-US" sz="1600" u="none" dirty="0">
              <a:latin typeface="+mn-lt"/>
            </a:endParaRPr>
          </a:p>
          <a:p>
            <a:pPr marL="817563" lvl="2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800" u="none" dirty="0" smtClean="0">
                <a:latin typeface="+mn-lt"/>
              </a:rPr>
              <a:t>Nb </a:t>
            </a:r>
            <a:r>
              <a:rPr lang="en-US" sz="1800" u="none" dirty="0">
                <a:latin typeface="+mn-lt"/>
              </a:rPr>
              <a:t>: the best because of its high H</a:t>
            </a:r>
            <a:r>
              <a:rPr lang="en-US" sz="1800" u="none" baseline="-25000" dirty="0">
                <a:latin typeface="+mn-lt"/>
              </a:rPr>
              <a:t>C1</a:t>
            </a:r>
            <a:r>
              <a:rPr lang="en-US" sz="1800" u="none" dirty="0">
                <a:latin typeface="+mn-lt"/>
              </a:rPr>
              <a:t> ?</a:t>
            </a:r>
          </a:p>
          <a:p>
            <a:pPr marL="1274763" lvl="3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800" u="none" dirty="0">
                <a:latin typeface="+mn-lt"/>
              </a:rPr>
              <a:t> </a:t>
            </a:r>
            <a:r>
              <a:rPr lang="en-US" sz="1600" u="none" dirty="0">
                <a:latin typeface="+mn-lt"/>
              </a:rPr>
              <a:t>Either we are able to produce 0 defect surfaces, </a:t>
            </a:r>
          </a:p>
          <a:p>
            <a:pPr marL="1274763" lvl="3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600" u="none" dirty="0">
                <a:latin typeface="+mn-lt"/>
              </a:rPr>
              <a:t> Either we screen the surface ….</a:t>
            </a:r>
          </a:p>
          <a:p>
            <a:pPr marL="360363" lvl="1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800" u="none" dirty="0">
                <a:latin typeface="+mn-lt"/>
              </a:rPr>
              <a:t> More theoretical and exp. work needed</a:t>
            </a:r>
          </a:p>
        </p:txBody>
      </p:sp>
      <p:sp>
        <p:nvSpPr>
          <p:cNvPr id="5" name="Étoile à 32 branches 4"/>
          <p:cNvSpPr/>
          <p:nvPr/>
        </p:nvSpPr>
        <p:spPr bwMode="auto">
          <a:xfrm>
            <a:off x="5364088" y="1916832"/>
            <a:ext cx="2880320" cy="761556"/>
          </a:xfrm>
          <a:prstGeom prst="star3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Nb&lt;50 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MV/m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u="none" dirty="0" smtClean="0"/>
              <a:t>+ </a:t>
            </a:r>
            <a:r>
              <a:rPr lang="en-US" sz="1200" u="none" dirty="0" err="1" smtClean="0"/>
              <a:t>magn</a:t>
            </a:r>
            <a:r>
              <a:rPr lang="en-US" sz="1200" u="none" dirty="0" smtClean="0"/>
              <a:t>. screening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Étoile à 32 branches 6"/>
          <p:cNvSpPr/>
          <p:nvPr/>
        </p:nvSpPr>
        <p:spPr bwMode="auto">
          <a:xfrm>
            <a:off x="1403648" y="1916832"/>
            <a:ext cx="2736304" cy="761556"/>
          </a:xfrm>
          <a:prstGeom prst="star3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Nb~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55 MV/m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u="none" baseline="0" dirty="0" smtClean="0"/>
              <a:t>Nb</a:t>
            </a:r>
            <a:r>
              <a:rPr lang="en-US" sz="1200" u="none" baseline="-25000" dirty="0" smtClean="0"/>
              <a:t>3</a:t>
            </a:r>
            <a:r>
              <a:rPr lang="en-US" sz="1200" u="none" baseline="0" dirty="0" smtClean="0"/>
              <a:t>Sn ~ 95 MV/m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694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 dirty="0" smtClean="0"/>
              <a:t>Cavities’ fabrication scheme </a:t>
            </a:r>
            <a:br>
              <a:rPr lang="en-US" noProof="0" dirty="0" smtClean="0"/>
            </a:br>
            <a:r>
              <a:rPr lang="en-US" sz="1800" noProof="0" dirty="0" err="1" smtClean="0"/>
              <a:t>vs</a:t>
            </a:r>
            <a:r>
              <a:rPr lang="en-US" sz="1800" noProof="0" dirty="0" smtClean="0"/>
              <a:t> surface and material properties</a:t>
            </a:r>
            <a:endParaRPr lang="en-US" sz="1800" noProof="0" dirty="0"/>
          </a:p>
        </p:txBody>
      </p:sp>
      <p:pic>
        <p:nvPicPr>
          <p:cNvPr id="390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029" y="989213"/>
            <a:ext cx="7347989" cy="566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 bwMode="auto">
          <a:xfrm>
            <a:off x="1218311" y="875153"/>
            <a:ext cx="1584176" cy="57606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 bwMode="auto">
          <a:xfrm>
            <a:off x="2843808" y="1235193"/>
            <a:ext cx="1656184" cy="1440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5"/>
          <p:cNvSpPr/>
          <p:nvPr/>
        </p:nvSpPr>
        <p:spPr bwMode="auto">
          <a:xfrm>
            <a:off x="4499992" y="1091177"/>
            <a:ext cx="2952328" cy="864096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Mechanical properties, grain size, strain hardening</a:t>
            </a:r>
            <a:r>
              <a:rPr lang="en-US" b="1" u="none" dirty="0">
                <a:solidFill>
                  <a:schemeClr val="tx2"/>
                </a:solidFill>
                <a:latin typeface="Arial" charset="0"/>
              </a:rPr>
              <a:t>…</a:t>
            </a:r>
          </a:p>
        </p:txBody>
      </p:sp>
      <p:sp>
        <p:nvSpPr>
          <p:cNvPr id="8" name="Ellipse 7"/>
          <p:cNvSpPr/>
          <p:nvPr/>
        </p:nvSpPr>
        <p:spPr bwMode="auto">
          <a:xfrm>
            <a:off x="1218311" y="1459601"/>
            <a:ext cx="1584176" cy="57606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 bwMode="auto">
          <a:xfrm>
            <a:off x="2843808" y="1811257"/>
            <a:ext cx="1656184" cy="1440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9"/>
          <p:cNvSpPr/>
          <p:nvPr/>
        </p:nvSpPr>
        <p:spPr bwMode="auto">
          <a:xfrm>
            <a:off x="4572000" y="1819641"/>
            <a:ext cx="1296144" cy="72008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Purity issues</a:t>
            </a:r>
          </a:p>
        </p:txBody>
      </p:sp>
      <p:sp>
        <p:nvSpPr>
          <p:cNvPr id="11" name="Ellipse 10"/>
          <p:cNvSpPr/>
          <p:nvPr/>
        </p:nvSpPr>
        <p:spPr bwMode="auto">
          <a:xfrm>
            <a:off x="1218311" y="1963657"/>
            <a:ext cx="1584176" cy="57606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788024" y="2344406"/>
            <a:ext cx="3204356" cy="864096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Surface composition and surface morphology</a:t>
            </a:r>
          </a:p>
        </p:txBody>
      </p:sp>
      <p:sp>
        <p:nvSpPr>
          <p:cNvPr id="14" name="Ellipse 13"/>
          <p:cNvSpPr/>
          <p:nvPr/>
        </p:nvSpPr>
        <p:spPr bwMode="auto">
          <a:xfrm>
            <a:off x="1218311" y="2481363"/>
            <a:ext cx="1584176" cy="57606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 bwMode="auto">
          <a:xfrm>
            <a:off x="2663788" y="2833019"/>
            <a:ext cx="1656184" cy="1440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ectangle 15"/>
          <p:cNvSpPr/>
          <p:nvPr/>
        </p:nvSpPr>
        <p:spPr bwMode="auto">
          <a:xfrm>
            <a:off x="4319972" y="2833019"/>
            <a:ext cx="1296144" cy="72008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b="1" u="none" dirty="0">
                <a:solidFill>
                  <a:schemeClr val="tx2"/>
                </a:solidFill>
                <a:latin typeface="Arial" charset="0"/>
              </a:rPr>
              <a:t>Surface composition</a:t>
            </a:r>
          </a:p>
        </p:txBody>
      </p:sp>
      <p:cxnSp>
        <p:nvCxnSpPr>
          <p:cNvPr id="12" name="Connecteur droit avec flèche 11"/>
          <p:cNvCxnSpPr/>
          <p:nvPr/>
        </p:nvCxnSpPr>
        <p:spPr bwMode="auto">
          <a:xfrm>
            <a:off x="2739338" y="2305535"/>
            <a:ext cx="2088232" cy="35165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Ellipse 17"/>
          <p:cNvSpPr/>
          <p:nvPr/>
        </p:nvSpPr>
        <p:spPr bwMode="auto">
          <a:xfrm>
            <a:off x="1218311" y="3467441"/>
            <a:ext cx="1584176" cy="46212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05561" y="3734254"/>
            <a:ext cx="2574751" cy="52527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Surface cleanliness</a:t>
            </a:r>
          </a:p>
        </p:txBody>
      </p:sp>
      <p:cxnSp>
        <p:nvCxnSpPr>
          <p:cNvPr id="20" name="Connecteur droit avec flèche 19"/>
          <p:cNvCxnSpPr/>
          <p:nvPr/>
        </p:nvCxnSpPr>
        <p:spPr bwMode="auto">
          <a:xfrm>
            <a:off x="2756875" y="3695383"/>
            <a:ext cx="2088232" cy="35165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Ellipse 20"/>
          <p:cNvSpPr/>
          <p:nvPr/>
        </p:nvSpPr>
        <p:spPr bwMode="auto">
          <a:xfrm>
            <a:off x="1148542" y="3962457"/>
            <a:ext cx="1723715" cy="3690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22" name="Connecteur droit avec flèche 21"/>
          <p:cNvCxnSpPr>
            <a:stCxn id="21" idx="6"/>
          </p:cNvCxnSpPr>
          <p:nvPr/>
        </p:nvCxnSpPr>
        <p:spPr bwMode="auto">
          <a:xfrm>
            <a:off x="2872257" y="4146997"/>
            <a:ext cx="191576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Ellipse 26"/>
          <p:cNvSpPr/>
          <p:nvPr/>
        </p:nvSpPr>
        <p:spPr bwMode="auto">
          <a:xfrm>
            <a:off x="1218311" y="4691577"/>
            <a:ext cx="1584176" cy="31984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805561" y="4946472"/>
            <a:ext cx="2574751" cy="46518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Surface composition</a:t>
            </a:r>
          </a:p>
        </p:txBody>
      </p:sp>
      <p:cxnSp>
        <p:nvCxnSpPr>
          <p:cNvPr id="29" name="Connecteur droit avec flèche 28"/>
          <p:cNvCxnSpPr/>
          <p:nvPr/>
        </p:nvCxnSpPr>
        <p:spPr bwMode="auto">
          <a:xfrm>
            <a:off x="2756875" y="4907601"/>
            <a:ext cx="2088232" cy="35165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Ellipse 29"/>
          <p:cNvSpPr/>
          <p:nvPr/>
        </p:nvSpPr>
        <p:spPr bwMode="auto">
          <a:xfrm>
            <a:off x="1218311" y="5075907"/>
            <a:ext cx="1584176" cy="31984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1" name="Ellipse 30"/>
          <p:cNvSpPr/>
          <p:nvPr/>
        </p:nvSpPr>
        <p:spPr bwMode="auto">
          <a:xfrm>
            <a:off x="1218311" y="5708073"/>
            <a:ext cx="1584176" cy="31984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688780" y="5605357"/>
            <a:ext cx="2574751" cy="52527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Surface cleanliness</a:t>
            </a:r>
          </a:p>
        </p:txBody>
      </p:sp>
      <p:cxnSp>
        <p:nvCxnSpPr>
          <p:cNvPr id="33" name="Connecteur droit avec flèche 32"/>
          <p:cNvCxnSpPr/>
          <p:nvPr/>
        </p:nvCxnSpPr>
        <p:spPr bwMode="auto">
          <a:xfrm>
            <a:off x="2640094" y="5259257"/>
            <a:ext cx="2088232" cy="65888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Connecteur droit avec flèche 33"/>
          <p:cNvCxnSpPr>
            <a:stCxn id="31" idx="6"/>
          </p:cNvCxnSpPr>
          <p:nvPr/>
        </p:nvCxnSpPr>
        <p:spPr bwMode="auto">
          <a:xfrm>
            <a:off x="2802487" y="5867995"/>
            <a:ext cx="1868756" cy="15010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Ellipse 34"/>
          <p:cNvSpPr/>
          <p:nvPr/>
        </p:nvSpPr>
        <p:spPr bwMode="auto">
          <a:xfrm>
            <a:off x="1218311" y="4331537"/>
            <a:ext cx="1584176" cy="31984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36" name="Connecteur droit avec flèche 35"/>
          <p:cNvCxnSpPr>
            <a:stCxn id="35" idx="6"/>
          </p:cNvCxnSpPr>
          <p:nvPr/>
        </p:nvCxnSpPr>
        <p:spPr bwMode="auto">
          <a:xfrm flipV="1">
            <a:off x="2802487" y="4259529"/>
            <a:ext cx="1925839" cy="23193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Espace réservé de la date 16"/>
          <p:cNvSpPr>
            <a:spLocks noGrp="1"/>
          </p:cNvSpPr>
          <p:nvPr/>
        </p:nvSpPr>
        <p:spPr>
          <a:xfrm>
            <a:off x="573736" y="6381328"/>
            <a:ext cx="14509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41" name="Espace réservé du pied de page 20"/>
          <p:cNvSpPr>
            <a:spLocks noGrp="1"/>
          </p:cNvSpPr>
          <p:nvPr/>
        </p:nvSpPr>
        <p:spPr>
          <a:xfrm>
            <a:off x="2048523" y="6381328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42" name="Espace réservé du numéro de diapositive 21"/>
          <p:cNvSpPr>
            <a:spLocks noGrp="1"/>
          </p:cNvSpPr>
          <p:nvPr/>
        </p:nvSpPr>
        <p:spPr>
          <a:xfrm>
            <a:off x="8022286" y="6379741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fr-FR" u="none" dirty="0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5</a:t>
            </a:fld>
            <a:endParaRPr lang="fr-FR" u="none" dirty="0"/>
          </a:p>
        </p:txBody>
      </p:sp>
    </p:spTree>
    <p:extLst>
      <p:ext uri="{BB962C8B-B14F-4D97-AF65-F5344CB8AC3E}">
        <p14:creationId xmlns:p14="http://schemas.microsoft.com/office/powerpoint/2010/main" xmlns="" val="270621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835696" y="1196752"/>
            <a:ext cx="5364162" cy="4719638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US" sz="3200" noProof="0" dirty="0" smtClean="0">
                <a:solidFill>
                  <a:srgbClr val="FF0000"/>
                </a:solidFill>
              </a:rPr>
              <a:t>Thin films</a:t>
            </a:r>
            <a:endParaRPr lang="en-US" sz="1400" b="0" i="1" noProof="0" dirty="0" smtClean="0">
              <a:solidFill>
                <a:srgbClr val="FF0000"/>
              </a:solidFill>
            </a:endParaRPr>
          </a:p>
        </p:txBody>
      </p:sp>
      <p:sp>
        <p:nvSpPr>
          <p:cNvPr id="7171" name="Rectangle 12"/>
          <p:cNvSpPr>
            <a:spLocks noChangeArrowheads="1"/>
          </p:cNvSpPr>
          <p:nvPr/>
        </p:nvSpPr>
        <p:spPr bwMode="auto">
          <a:xfrm>
            <a:off x="1187450" y="1420813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7188" indent="357188" eaLnBrk="0" hangingPunct="0">
              <a:spcAft>
                <a:spcPct val="20000"/>
              </a:spcAft>
              <a:buClr>
                <a:schemeClr val="accent2"/>
              </a:buClr>
            </a:pPr>
            <a:r>
              <a:rPr kumimoji="1" lang="fr-FR" sz="1800" u="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29590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6508" y="1638528"/>
            <a:ext cx="7704856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eaLnBrk="0" hangingPunct="0">
              <a:lnSpc>
                <a:spcPct val="150000"/>
              </a:lnSpc>
              <a:spcAft>
                <a:spcPts val="600"/>
              </a:spcAft>
              <a:buSzPct val="90000"/>
            </a:pPr>
            <a:r>
              <a:rPr lang="en-US" sz="1600" b="1" u="none" dirty="0" smtClean="0">
                <a:solidFill>
                  <a:srgbClr val="C00000"/>
                </a:solidFill>
              </a:rPr>
              <a:t>Nb : </a:t>
            </a:r>
            <a:r>
              <a:rPr lang="en-US" sz="1600" b="1" u="none" dirty="0" smtClean="0">
                <a:solidFill>
                  <a:srgbClr val="C00000"/>
                </a:solidFill>
                <a:latin typeface="Symbol" pitchFamily="18" charset="2"/>
              </a:rPr>
              <a:t>l</a:t>
            </a:r>
            <a:r>
              <a:rPr lang="en-US" sz="1600" b="1" u="none" dirty="0" smtClean="0">
                <a:solidFill>
                  <a:srgbClr val="C00000"/>
                </a:solidFill>
              </a:rPr>
              <a:t>~50 nm =&gt; only a few 100s nm of SC necessary </a:t>
            </a:r>
            <a:r>
              <a:rPr lang="en-US" u="none" dirty="0" smtClean="0">
                <a:solidFill>
                  <a:srgbClr val="C00000"/>
                </a:solidFill>
              </a:rPr>
              <a:t>(the remaining thickness= mechanical support) </a:t>
            </a:r>
            <a:r>
              <a:rPr lang="en-US" sz="1600" b="1" u="none" dirty="0">
                <a:solidFill>
                  <a:srgbClr val="C00000"/>
                </a:solidFill>
              </a:rPr>
              <a:t>=&gt; </a:t>
            </a:r>
            <a:r>
              <a:rPr lang="en-US" sz="1600" b="1" u="none" dirty="0" smtClean="0">
                <a:solidFill>
                  <a:srgbClr val="C00000"/>
                </a:solidFill>
              </a:rPr>
              <a:t>Make thin films !</a:t>
            </a:r>
            <a:endParaRPr kumimoji="1" lang="en-US" sz="1600" u="none" dirty="0" smtClean="0">
              <a:solidFill>
                <a:srgbClr val="000000"/>
              </a:solidFill>
              <a:latin typeface="Arial"/>
              <a:ea typeface="SimSun" pitchFamily="2" charset="-122"/>
              <a:cs typeface="Times New Roman" pitchFamily="18" charset="0"/>
            </a:endParaRPr>
          </a:p>
          <a:p>
            <a:pPr marL="360363" lvl="1" indent="-360363" eaLnBrk="0" hangingPunct="0">
              <a:lnSpc>
                <a:spcPct val="150000"/>
              </a:lnSpc>
              <a:spcAft>
                <a:spcPts val="600"/>
              </a:spcAft>
              <a:buSzPct val="90000"/>
              <a:buBlip>
                <a:blip r:embed="rId2"/>
              </a:buBlip>
            </a:pPr>
            <a:r>
              <a:rPr kumimoji="1" lang="en-US" sz="1600" b="1" u="none" dirty="0" smtClean="0">
                <a:solidFill>
                  <a:srgbClr val="000000"/>
                </a:solidFill>
                <a:latin typeface="Arial"/>
                <a:ea typeface="SimSun" pitchFamily="2" charset="-122"/>
                <a:cs typeface="Times New Roman" pitchFamily="18" charset="0"/>
              </a:rPr>
              <a:t>Advantages</a:t>
            </a:r>
            <a:endParaRPr kumimoji="1" lang="en-US" sz="1600" b="1" u="none" dirty="0">
              <a:solidFill>
                <a:srgbClr val="000000"/>
              </a:solidFill>
              <a:latin typeface="Arial"/>
              <a:ea typeface="SimSun" pitchFamily="2" charset="-122"/>
              <a:cs typeface="Times New Roman" pitchFamily="18" charset="0"/>
            </a:endParaRPr>
          </a:p>
          <a:p>
            <a:pPr marL="552450" lvl="2" indent="-238125" eaLnBrk="0" hangingPunct="0"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800" u="none" dirty="0" smtClean="0"/>
              <a:t>Thermal stability (substrate cavity = copper)</a:t>
            </a:r>
            <a:endParaRPr lang="en-US" sz="1800" u="none" dirty="0"/>
          </a:p>
          <a:p>
            <a:pPr marL="552450" lvl="2" indent="-238125" eaLnBrk="0" hangingPunct="0">
              <a:lnSpc>
                <a:spcPct val="150000"/>
              </a:lnSpc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800" u="none" dirty="0" smtClean="0"/>
              <a:t>Cost</a:t>
            </a:r>
            <a:endParaRPr lang="en-US" sz="1800" u="none" dirty="0"/>
          </a:p>
          <a:p>
            <a:pPr marL="552450" lvl="2" indent="-238125" eaLnBrk="0" hangingPunct="0">
              <a:lnSpc>
                <a:spcPct val="150000"/>
              </a:lnSpc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800" u="none" dirty="0" smtClean="0"/>
              <a:t>Innovative </a:t>
            </a:r>
            <a:r>
              <a:rPr lang="en-US" sz="1800" u="none" dirty="0"/>
              <a:t>materials</a:t>
            </a:r>
          </a:p>
          <a:p>
            <a:pPr marL="552450" lvl="2" indent="-238125" eaLnBrk="0" hangingPunct="0">
              <a:lnSpc>
                <a:spcPct val="150000"/>
              </a:lnSpc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800" u="none" dirty="0" smtClean="0"/>
              <a:t>Optimization </a:t>
            </a:r>
            <a:r>
              <a:rPr lang="en-US" sz="1800" u="none" dirty="0"/>
              <a:t>of R</a:t>
            </a:r>
            <a:r>
              <a:rPr lang="en-US" sz="1800" u="none" baseline="-25000" dirty="0"/>
              <a:t>BCS</a:t>
            </a:r>
            <a:r>
              <a:rPr lang="en-US" sz="1800" u="none" dirty="0"/>
              <a:t>  </a:t>
            </a:r>
            <a:r>
              <a:rPr lang="en-US" sz="1800" u="none" dirty="0" smtClean="0"/>
              <a:t>possible</a:t>
            </a:r>
          </a:p>
          <a:p>
            <a:pPr marL="314325" lvl="2" eaLnBrk="0" hangingPunct="0">
              <a:buClr>
                <a:srgbClr val="666666"/>
              </a:buClr>
              <a:buSzPct val="36000"/>
            </a:pPr>
            <a:endParaRPr lang="en-US" u="none" dirty="0"/>
          </a:p>
          <a:p>
            <a:pPr marL="360363" lvl="1" indent="-360363" eaLnBrk="0" hangingPunct="0">
              <a:lnSpc>
                <a:spcPct val="150000"/>
              </a:lnSpc>
              <a:spcAft>
                <a:spcPts val="600"/>
              </a:spcAft>
              <a:buSzPct val="90000"/>
              <a:buBlip>
                <a:blip r:embed="rId2"/>
              </a:buBlip>
            </a:pPr>
            <a:r>
              <a:rPr kumimoji="1" lang="en-US" sz="1600" b="1" u="none" dirty="0">
                <a:solidFill>
                  <a:srgbClr val="000000"/>
                </a:solidFill>
                <a:latin typeface="Arial"/>
                <a:ea typeface="SimSun" pitchFamily="2" charset="-122"/>
                <a:cs typeface="Times New Roman" pitchFamily="18" charset="0"/>
              </a:rPr>
              <a:t>Disadvantages</a:t>
            </a:r>
          </a:p>
          <a:p>
            <a:pPr marL="552450" lvl="2" indent="-238125" eaLnBrk="0" hangingPunct="0"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800" u="none" dirty="0" smtClean="0"/>
              <a:t>Fabrication </a:t>
            </a:r>
            <a:r>
              <a:rPr lang="en-US" sz="1800" u="none" dirty="0"/>
              <a:t>and surface preparation (at least) as difficult as for bulk</a:t>
            </a:r>
          </a:p>
          <a:p>
            <a:pPr marL="552450" lvl="2" indent="-238125" eaLnBrk="0" hangingPunct="0">
              <a:lnSpc>
                <a:spcPct val="150000"/>
              </a:lnSpc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800" u="none" dirty="0" smtClean="0"/>
              <a:t>Steep Q</a:t>
            </a:r>
            <a:r>
              <a:rPr lang="en-US" sz="1800" u="none" baseline="-25000" dirty="0" smtClean="0"/>
              <a:t>0</a:t>
            </a:r>
            <a:r>
              <a:rPr lang="en-US" sz="1800" u="none" dirty="0" smtClean="0"/>
              <a:t> </a:t>
            </a:r>
            <a:r>
              <a:rPr lang="en-US" sz="1800" u="none" dirty="0"/>
              <a:t>reduction by increase of RF field (sputtered niobium films)</a:t>
            </a:r>
          </a:p>
          <a:p>
            <a:pPr marL="552450" lvl="2" indent="-238125" eaLnBrk="0" hangingPunct="0">
              <a:lnSpc>
                <a:spcPct val="150000"/>
              </a:lnSpc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800" u="none" dirty="0" smtClean="0"/>
              <a:t>Deposition </a:t>
            </a:r>
            <a:r>
              <a:rPr lang="en-US" sz="1800" u="none" dirty="0"/>
              <a:t>of innovative materials is very difficult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E512-82F3-48CB-8AFE-0B1F7D45AD6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331640" y="116632"/>
            <a:ext cx="7581528" cy="7920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US" sz="2800" u="none" dirty="0" smtClean="0">
                <a:solidFill>
                  <a:schemeClr val="tx1"/>
                </a:solidFill>
              </a:rPr>
              <a:t>Thin films</a:t>
            </a:r>
          </a:p>
        </p:txBody>
      </p:sp>
      <p:sp>
        <p:nvSpPr>
          <p:cNvPr id="9" name="Rectangle 8"/>
          <p:cNvSpPr/>
          <p:nvPr/>
        </p:nvSpPr>
        <p:spPr>
          <a:xfrm>
            <a:off x="1475656" y="620629"/>
            <a:ext cx="2376264" cy="720080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e 12"/>
          <p:cNvGrpSpPr/>
          <p:nvPr/>
        </p:nvGrpSpPr>
        <p:grpSpPr>
          <a:xfrm>
            <a:off x="6228184" y="620629"/>
            <a:ext cx="2376264" cy="720080"/>
            <a:chOff x="6228184" y="635930"/>
            <a:chExt cx="2376264" cy="720080"/>
          </a:xfrm>
        </p:grpSpPr>
        <p:sp>
          <p:nvSpPr>
            <p:cNvPr id="10" name="Rectangle 9"/>
            <p:cNvSpPr/>
            <p:nvPr/>
          </p:nvSpPr>
          <p:spPr>
            <a:xfrm>
              <a:off x="6228184" y="635930"/>
              <a:ext cx="2376264" cy="720080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</a:schemeClr>
                </a:gs>
                <a:gs pos="10000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6228184" y="635930"/>
              <a:ext cx="2376264" cy="0"/>
            </a:xfrm>
            <a:prstGeom prst="line">
              <a:avLst/>
            </a:prstGeom>
            <a:ln w="1143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21841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346" y="1196752"/>
            <a:ext cx="8495656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none" dirty="0">
                <a:solidFill>
                  <a:srgbClr val="C00000"/>
                </a:solidFill>
              </a:rPr>
              <a:t>There are two categories of </a:t>
            </a:r>
            <a:r>
              <a:rPr lang="en-US" sz="2000" b="1" u="none" dirty="0" smtClean="0">
                <a:solidFill>
                  <a:srgbClr val="C00000"/>
                </a:solidFill>
              </a:rPr>
              <a:t>films</a:t>
            </a:r>
            <a:endParaRPr lang="en-US" sz="2000" b="1" u="none" dirty="0">
              <a:solidFill>
                <a:srgbClr val="C00000"/>
              </a:solidFill>
            </a:endParaRPr>
          </a:p>
          <a:p>
            <a:pPr marL="360363" lvl="1" indent="-360363" eaLnBrk="0" hangingPunct="0">
              <a:lnSpc>
                <a:spcPts val="2000"/>
              </a:lnSpc>
              <a:spcAft>
                <a:spcPts val="600"/>
              </a:spcAft>
              <a:buSzPct val="90000"/>
              <a:buBlip>
                <a:blip r:embed="rId2"/>
              </a:buBlip>
            </a:pPr>
            <a:r>
              <a:rPr kumimoji="1" lang="en-US" sz="1600" b="1" u="none" dirty="0">
                <a:solidFill>
                  <a:srgbClr val="000000"/>
                </a:solidFill>
                <a:latin typeface="Arial"/>
                <a:ea typeface="SimSun" pitchFamily="2" charset="-122"/>
                <a:cs typeface="Times New Roman" pitchFamily="18" charset="0"/>
              </a:rPr>
              <a:t>Films which are intrinsically films</a:t>
            </a:r>
          </a:p>
          <a:p>
            <a:pPr marL="552450" lvl="2" indent="-238125" eaLnBrk="0" hangingPunct="0">
              <a:lnSpc>
                <a:spcPct val="150000"/>
              </a:lnSpc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800" u="none" dirty="0" smtClean="0"/>
              <a:t>Thin</a:t>
            </a:r>
            <a:r>
              <a:rPr lang="en-US" sz="1800" u="none" dirty="0"/>
              <a:t>, small grains, under stress</a:t>
            </a:r>
          </a:p>
          <a:p>
            <a:pPr marL="552450" lvl="2" indent="-238125" eaLnBrk="0" hangingPunct="0">
              <a:lnSpc>
                <a:spcPct val="150000"/>
              </a:lnSpc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800" u="none" dirty="0" smtClean="0"/>
              <a:t>Problems</a:t>
            </a:r>
            <a:r>
              <a:rPr lang="en-US" sz="1800" u="none" dirty="0"/>
              <a:t>: defects &amp; microstructure, impurities, surface state</a:t>
            </a:r>
          </a:p>
          <a:p>
            <a:pPr marL="552450" lvl="2" indent="-238125" eaLnBrk="0" hangingPunct="0">
              <a:lnSpc>
                <a:spcPct val="150000"/>
              </a:lnSpc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800" u="none" dirty="0" smtClean="0"/>
              <a:t>Examples</a:t>
            </a:r>
            <a:r>
              <a:rPr lang="en-US" sz="1800" u="none" dirty="0"/>
              <a:t>: magnetron sputtered films on oxidized </a:t>
            </a:r>
            <a:r>
              <a:rPr lang="en-US" sz="1800" u="none" dirty="0" smtClean="0"/>
              <a:t>copper</a:t>
            </a:r>
          </a:p>
          <a:p>
            <a:pPr marL="314325" lvl="2" eaLnBrk="0" hangingPunct="0">
              <a:buClr>
                <a:srgbClr val="666666"/>
              </a:buClr>
              <a:buSzPct val="36000"/>
            </a:pPr>
            <a:endParaRPr lang="en-US" sz="1600" u="none" dirty="0"/>
          </a:p>
          <a:p>
            <a:pPr marL="360363" lvl="1" indent="-360363" eaLnBrk="0" hangingPunct="0">
              <a:lnSpc>
                <a:spcPts val="2000"/>
              </a:lnSpc>
              <a:spcAft>
                <a:spcPts val="600"/>
              </a:spcAft>
              <a:buSzPct val="90000"/>
              <a:buBlip>
                <a:blip r:embed="rId2"/>
              </a:buBlip>
            </a:pPr>
            <a:r>
              <a:rPr kumimoji="1" lang="en-US" sz="1600" b="1" u="none" dirty="0">
                <a:solidFill>
                  <a:srgbClr val="000000"/>
                </a:solidFill>
                <a:latin typeface="Arial"/>
                <a:ea typeface="SimSun" pitchFamily="2" charset="-122"/>
                <a:cs typeface="Times New Roman" pitchFamily="18" charset="0"/>
              </a:rPr>
              <a:t>The general trend is to move towards films which are bulk-like</a:t>
            </a:r>
          </a:p>
          <a:p>
            <a:pPr marL="552450" lvl="2" indent="-238125" eaLnBrk="0" hangingPunct="0">
              <a:lnSpc>
                <a:spcPct val="150000"/>
              </a:lnSpc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800" u="none" dirty="0" smtClean="0"/>
              <a:t>Dense, </a:t>
            </a:r>
            <a:r>
              <a:rPr lang="en-US" sz="1800" u="none" dirty="0"/>
              <a:t>large </a:t>
            </a:r>
            <a:r>
              <a:rPr lang="en-US" sz="1800" u="none" dirty="0" smtClean="0"/>
              <a:t>grain material</a:t>
            </a:r>
            <a:endParaRPr lang="en-US" sz="1800" u="none" dirty="0"/>
          </a:p>
          <a:p>
            <a:pPr marL="552450" lvl="2" indent="-238125" eaLnBrk="0" hangingPunct="0">
              <a:lnSpc>
                <a:spcPct val="150000"/>
              </a:lnSpc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800" u="none" dirty="0" smtClean="0"/>
              <a:t>Examples</a:t>
            </a:r>
            <a:r>
              <a:rPr lang="en-US" sz="1800" u="none" dirty="0"/>
              <a:t>: </a:t>
            </a:r>
            <a:endParaRPr lang="en-US" sz="1800" u="none" dirty="0" smtClean="0"/>
          </a:p>
          <a:p>
            <a:pPr marL="1009650" lvl="3" indent="-238125" eaLnBrk="0" hangingPunct="0">
              <a:lnSpc>
                <a:spcPct val="150000"/>
              </a:lnSpc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800" u="none" dirty="0" smtClean="0"/>
              <a:t>high-energy </a:t>
            </a:r>
            <a:r>
              <a:rPr lang="en-US" sz="1800" u="none" dirty="0"/>
              <a:t>deposition </a:t>
            </a:r>
            <a:r>
              <a:rPr lang="en-US" sz="1800" u="none" dirty="0" smtClean="0"/>
              <a:t>techniques</a:t>
            </a:r>
          </a:p>
          <a:p>
            <a:pPr marL="1009650" lvl="3" indent="-238125" eaLnBrk="0" hangingPunct="0">
              <a:lnSpc>
                <a:spcPct val="150000"/>
              </a:lnSpc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800" u="none" dirty="0" smtClean="0"/>
              <a:t>annealed films</a:t>
            </a:r>
          </a:p>
          <a:p>
            <a:pPr marL="1009650" lvl="3" indent="-238125" eaLnBrk="0" hangingPunct="0">
              <a:lnSpc>
                <a:spcPct val="150000"/>
              </a:lnSpc>
              <a:buClr>
                <a:srgbClr val="666666"/>
              </a:buClr>
              <a:buSzPct val="36000"/>
              <a:buBlip>
                <a:blip r:embed="rId3"/>
              </a:buBlip>
            </a:pPr>
            <a:r>
              <a:rPr lang="en-US" sz="1800" u="none" dirty="0" smtClean="0"/>
              <a:t>Nb </a:t>
            </a:r>
            <a:r>
              <a:rPr lang="en-US" sz="1800" u="none" dirty="0"/>
              <a:t>Cu-clad cavities (</a:t>
            </a:r>
            <a:r>
              <a:rPr lang="en-US" sz="1800" u="none" dirty="0" err="1"/>
              <a:t>hydroformed</a:t>
            </a:r>
            <a:r>
              <a:rPr lang="en-US" sz="1800" u="none" dirty="0"/>
              <a:t> cavities from bimetallic Nb (2.5 mm), Cu (0.5-1 mm) tube)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E512-82F3-48CB-8AFE-0B1F7D45AD66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702344">
            <a:off x="5790576" y="1070345"/>
            <a:ext cx="26172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u="none" dirty="0">
                <a:solidFill>
                  <a:srgbClr val="FF0000"/>
                </a:solidFill>
              </a:rPr>
              <a:t>Films: Many techniques, not possible mention all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331640" y="116632"/>
            <a:ext cx="7581528" cy="7920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US" sz="2800" u="none" dirty="0" smtClean="0">
                <a:solidFill>
                  <a:schemeClr val="tx1"/>
                </a:solidFill>
              </a:rPr>
              <a:t>Thin films</a:t>
            </a:r>
          </a:p>
        </p:txBody>
      </p:sp>
    </p:spTree>
    <p:extLst>
      <p:ext uri="{BB962C8B-B14F-4D97-AF65-F5344CB8AC3E}">
        <p14:creationId xmlns:p14="http://schemas.microsoft.com/office/powerpoint/2010/main" xmlns="" val="347287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/>
          <p:nvPr/>
        </p:nvGrpSpPr>
        <p:grpSpPr>
          <a:xfrm>
            <a:off x="2931616" y="1758767"/>
            <a:ext cx="3944640" cy="3830473"/>
            <a:chOff x="152400" y="2209800"/>
            <a:chExt cx="4114800" cy="3200400"/>
          </a:xfrm>
        </p:grpSpPr>
        <p:grpSp>
          <p:nvGrpSpPr>
            <p:cNvPr id="4" name="Group 120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auto">
            <a:xfrm>
              <a:off x="170688" y="2209800"/>
              <a:ext cx="4096512" cy="3200400"/>
              <a:chOff x="644" y="591"/>
              <a:chExt cx="3674" cy="3447"/>
            </a:xfrm>
          </p:grpSpPr>
          <p:pic>
            <p:nvPicPr>
              <p:cNvPr id="38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" y="591"/>
                <a:ext cx="3674" cy="344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pic>
          <p:sp>
            <p:nvSpPr>
              <p:cNvPr id="39" name="Line 8"/>
              <p:cNvSpPr>
                <a:spLocks noChangeShapeType="1"/>
              </p:cNvSpPr>
              <p:nvPr/>
            </p:nvSpPr>
            <p:spPr bwMode="auto">
              <a:xfrm>
                <a:off x="1206" y="1511"/>
                <a:ext cx="2807" cy="181"/>
              </a:xfrm>
              <a:prstGeom prst="line">
                <a:avLst/>
              </a:prstGeom>
              <a:noFill/>
              <a:ln w="508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u="none" dirty="0"/>
              </a:p>
            </p:txBody>
          </p:sp>
          <p:sp>
            <p:nvSpPr>
              <p:cNvPr id="40" name="Text Box 9"/>
              <p:cNvSpPr txBox="1">
                <a:spLocks noChangeArrowheads="1"/>
              </p:cNvSpPr>
              <p:nvPr/>
            </p:nvSpPr>
            <p:spPr bwMode="auto">
              <a:xfrm>
                <a:off x="3283" y="1328"/>
                <a:ext cx="488" cy="168"/>
              </a:xfrm>
              <a:prstGeom prst="rect">
                <a:avLst/>
              </a:prstGeom>
              <a:gradFill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E0E0E0"/>
                  </a:gs>
                </a:gsLst>
                <a:lin ang="8350000" scaled="0"/>
              </a:gradFill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9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Bulk Nb</a:t>
                </a: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41" name="Text Box 10"/>
              <p:cNvSpPr txBox="1">
                <a:spLocks noChangeArrowheads="1"/>
              </p:cNvSpPr>
              <p:nvPr/>
            </p:nvSpPr>
            <p:spPr bwMode="auto">
              <a:xfrm>
                <a:off x="3104" y="2232"/>
                <a:ext cx="804" cy="168"/>
              </a:xfrm>
              <a:prstGeom prst="rect">
                <a:avLst/>
              </a:prstGeom>
              <a:gradFill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E0E0E0"/>
                  </a:gs>
                </a:gsLst>
                <a:lin ang="8350000" scaled="0"/>
              </a:gradFill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9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+mj-lt"/>
                  </a:rPr>
                  <a:t>1.5 GHz Nb/Cu</a:t>
                </a: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j-lt"/>
                </a:endParaRPr>
              </a:p>
            </p:txBody>
          </p:sp>
        </p:grpSp>
        <p:sp>
          <p:nvSpPr>
            <p:cNvPr id="35" name="Text Box 5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52400" y="2209800"/>
              <a:ext cx="4114800" cy="2043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GB" sz="1050" b="1" u="none" dirty="0" smtClean="0"/>
                <a:t>1.5 GHz Nb/Cu cavities, sputtered w/ Kr @ </a:t>
              </a:r>
              <a:r>
                <a:rPr lang="en-GB" sz="1050" b="1" u="none" dirty="0"/>
                <a:t>1.7 K (Q</a:t>
              </a:r>
              <a:r>
                <a:rPr lang="en-GB" sz="1050" b="1" u="none" baseline="-25000" dirty="0"/>
                <a:t>0</a:t>
              </a:r>
              <a:r>
                <a:rPr lang="en-GB" sz="1050" b="1" u="none" dirty="0"/>
                <a:t>=295/R</a:t>
              </a:r>
              <a:r>
                <a:rPr lang="en-GB" sz="1050" b="1" u="none" baseline="-25000" dirty="0"/>
                <a:t>s</a:t>
              </a:r>
              <a:r>
                <a:rPr lang="en-GB" sz="1050" b="1" u="none" dirty="0"/>
                <a:t>)</a:t>
              </a:r>
            </a:p>
          </p:txBody>
        </p:sp>
        <p:sp>
          <p:nvSpPr>
            <p:cNvPr id="36" name="Text Box 10"/>
            <p:cNvSpPr txBox="1">
              <a:spLocks noChangeArrowheads="1"/>
            </p:cNvSpPr>
            <p:nvPr/>
          </p:nvSpPr>
          <p:spPr bwMode="auto">
            <a:xfrm>
              <a:off x="914400" y="4011001"/>
              <a:ext cx="914400" cy="24276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E0E0E0"/>
                </a:gs>
              </a:gsLst>
              <a:lin ang="8350000" scaled="0"/>
            </a:gra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9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+mj-lt"/>
                </a:rPr>
                <a:t>LEP II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sz="600" b="1" u="none" dirty="0" smtClean="0">
                  <a:solidFill>
                    <a:srgbClr val="00B050"/>
                  </a:solidFill>
                  <a:latin typeface="+mj-lt"/>
                </a:rPr>
                <a:t>350MHz </a:t>
              </a:r>
              <a:r>
                <a:rPr kumimoji="0" lang="it-IT" sz="6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+mj-lt"/>
                </a:rPr>
                <a:t>Nb/Cu</a:t>
              </a:r>
              <a:r>
                <a:rPr kumimoji="0" lang="it-IT" sz="600" b="1" i="0" u="none" strike="noStrike" cap="none" normalizeH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+mj-lt"/>
                </a:rPr>
                <a:t> </a:t>
              </a:r>
              <a:r>
                <a:rPr kumimoji="0" lang="it-IT" sz="7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+mj-lt"/>
                </a:rPr>
                <a:t>(4.2K)</a:t>
              </a:r>
              <a:endParaRPr kumimoji="0" lang="en-US" sz="7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914400" y="3459956"/>
              <a:ext cx="826293" cy="426244"/>
            </a:xfrm>
            <a:custGeom>
              <a:avLst/>
              <a:gdLst>
                <a:gd name="connsiteX0" fmla="*/ 0 w 919163"/>
                <a:gd name="connsiteY0" fmla="*/ 0 h 731044"/>
                <a:gd name="connsiteX1" fmla="*/ 704850 w 919163"/>
                <a:gd name="connsiteY1" fmla="*/ 447675 h 731044"/>
                <a:gd name="connsiteX2" fmla="*/ 919163 w 919163"/>
                <a:gd name="connsiteY2" fmla="*/ 731044 h 731044"/>
                <a:gd name="connsiteX3" fmla="*/ 919163 w 919163"/>
                <a:gd name="connsiteY3" fmla="*/ 731044 h 731044"/>
                <a:gd name="connsiteX4" fmla="*/ 919163 w 919163"/>
                <a:gd name="connsiteY4" fmla="*/ 731044 h 7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163" h="731044">
                  <a:moveTo>
                    <a:pt x="0" y="0"/>
                  </a:moveTo>
                  <a:cubicBezTo>
                    <a:pt x="275828" y="162917"/>
                    <a:pt x="551656" y="325834"/>
                    <a:pt x="704850" y="447675"/>
                  </a:cubicBezTo>
                  <a:cubicBezTo>
                    <a:pt x="858044" y="569516"/>
                    <a:pt x="919163" y="731044"/>
                    <a:pt x="919163" y="731044"/>
                  </a:cubicBezTo>
                  <a:lnTo>
                    <a:pt x="919163" y="731044"/>
                  </a:lnTo>
                  <a:lnTo>
                    <a:pt x="919163" y="731044"/>
                  </a:lnTo>
                </a:path>
              </a:pathLst>
            </a:custGeom>
            <a:ln w="444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u="none"/>
            </a:p>
          </p:txBody>
        </p:sp>
        <p:sp>
          <p:nvSpPr>
            <p:cNvPr id="33" name="TextBox 32"/>
            <p:cNvSpPr txBox="1"/>
            <p:nvPr>
              <p:custDataLst>
                <p:tags r:id="rId9"/>
              </p:custDataLst>
            </p:nvPr>
          </p:nvSpPr>
          <p:spPr>
            <a:xfrm>
              <a:off x="3244484" y="5177376"/>
              <a:ext cx="1007087" cy="222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u="none" dirty="0" smtClean="0"/>
                <a:t>CERN 2000</a:t>
              </a:r>
              <a:endParaRPr lang="en-US" sz="1200" u="none" dirty="0"/>
            </a:p>
          </p:txBody>
        </p:sp>
      </p:grpSp>
      <p:sp>
        <p:nvSpPr>
          <p:cNvPr id="1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504" y="5410200"/>
            <a:ext cx="8610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just" eaLnBrk="0" hangingPunct="0">
              <a:spcBef>
                <a:spcPct val="20000"/>
              </a:spcBef>
              <a:buFontTx/>
              <a:buChar char="•"/>
            </a:pPr>
            <a:endParaRPr lang="en-US" sz="1400" u="none" dirty="0"/>
          </a:p>
        </p:txBody>
      </p:sp>
      <p:grpSp>
        <p:nvGrpSpPr>
          <p:cNvPr id="10" name="Groupe 9"/>
          <p:cNvGrpSpPr/>
          <p:nvPr/>
        </p:nvGrpSpPr>
        <p:grpSpPr>
          <a:xfrm>
            <a:off x="7202264" y="1838005"/>
            <a:ext cx="1808312" cy="1808312"/>
            <a:chOff x="6876256" y="1447801"/>
            <a:chExt cx="2115344" cy="2115344"/>
          </a:xfrm>
        </p:grpSpPr>
        <p:pic>
          <p:nvPicPr>
            <p:cNvPr id="22" name="Picture 6" descr="J:\MyDocs\Project_NbCu_Nb_2000\FIB\E8-7-02.jp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1447801"/>
              <a:ext cx="2115344" cy="2115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3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7543801" y="1524001"/>
              <a:ext cx="1416804" cy="26161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eaLnBrk="0" hangingPunct="0"/>
              <a:r>
                <a:rPr lang="en-US" sz="1100" b="1" u="none" dirty="0">
                  <a:solidFill>
                    <a:srgbClr val="0000CC"/>
                  </a:solidFill>
                  <a:latin typeface="+mn-lt"/>
                </a:rPr>
                <a:t>Standard films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951670" y="2858555"/>
              <a:ext cx="9589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u="none" dirty="0" smtClean="0">
                  <a:solidFill>
                    <a:schemeClr val="bg1"/>
                  </a:solidFill>
                </a:rPr>
                <a:t>RRR</a:t>
              </a:r>
              <a:r>
                <a:rPr lang="en-US" sz="1100" b="1" u="none" baseline="-25000" dirty="0" smtClean="0">
                  <a:solidFill>
                    <a:schemeClr val="bg1"/>
                  </a:solidFill>
                </a:rPr>
                <a:t>max</a:t>
              </a:r>
              <a:r>
                <a:rPr lang="en-US" sz="1100" b="1" u="none" dirty="0" smtClean="0">
                  <a:solidFill>
                    <a:schemeClr val="bg1"/>
                  </a:solidFill>
                </a:rPr>
                <a:t> =28</a:t>
              </a:r>
              <a:endParaRPr lang="en-US" sz="1100" b="1" u="non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7183288" y="3789040"/>
            <a:ext cx="1808312" cy="1808312"/>
            <a:chOff x="6876256" y="3886200"/>
            <a:chExt cx="2115344" cy="2115344"/>
          </a:xfrm>
        </p:grpSpPr>
        <p:pic>
          <p:nvPicPr>
            <p:cNvPr id="21" name="Picture 5" descr="J:\MyDocs\Project_NbCu_Nb_2000\FIB\E10-4-02.jp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3886200"/>
              <a:ext cx="2115344" cy="2115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 Box 4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467600" y="3886201"/>
              <a:ext cx="1524000" cy="26161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eaLnBrk="0" hangingPunct="0"/>
              <a:r>
                <a:rPr lang="en-US" sz="1100" b="1" u="none" dirty="0">
                  <a:solidFill>
                    <a:srgbClr val="FF0000"/>
                  </a:solidFill>
                  <a:latin typeface="+mn-lt"/>
                </a:rPr>
                <a:t>Oxide-free films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292610" y="5363924"/>
              <a:ext cx="9589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u="none" dirty="0" smtClean="0"/>
                <a:t>RRR</a:t>
              </a:r>
              <a:r>
                <a:rPr lang="en-US" sz="1100" b="1" u="none" baseline="-25000" dirty="0"/>
                <a:t>max</a:t>
              </a:r>
              <a:r>
                <a:rPr lang="en-US" sz="1100" b="1" u="none" dirty="0" smtClean="0"/>
                <a:t>= 40</a:t>
              </a:r>
              <a:endParaRPr lang="en-US" sz="1100" b="1" u="none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1449969" y="764704"/>
            <a:ext cx="7748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none" dirty="0" smtClean="0"/>
              <a:t>The </a:t>
            </a:r>
            <a:r>
              <a:rPr lang="en-US" u="none" dirty="0"/>
              <a:t>only Nb films deployed in accelerators were made by magnetron or diode </a:t>
            </a:r>
            <a:r>
              <a:rPr lang="en-US" u="none" dirty="0" smtClean="0"/>
              <a:t>sputtering (CERN). </a:t>
            </a:r>
          </a:p>
          <a:p>
            <a:r>
              <a:rPr lang="en-US" u="none" dirty="0" smtClean="0"/>
              <a:t>Reached relatively low </a:t>
            </a:r>
            <a:r>
              <a:rPr lang="en-US" u="none" dirty="0"/>
              <a:t>surface fields  =&gt; </a:t>
            </a:r>
            <a:r>
              <a:rPr lang="en-US" u="none" dirty="0" err="1"/>
              <a:t>E</a:t>
            </a:r>
            <a:r>
              <a:rPr lang="en-US" u="none" baseline="-25000" dirty="0" err="1"/>
              <a:t>acc</a:t>
            </a:r>
            <a:r>
              <a:rPr lang="en-US" u="none" dirty="0"/>
              <a:t> ~5 </a:t>
            </a:r>
            <a:r>
              <a:rPr lang="en-US" u="none" dirty="0" smtClean="0"/>
              <a:t>MV/m.  </a:t>
            </a:r>
          </a:p>
          <a:p>
            <a:r>
              <a:rPr lang="en-US" u="none" dirty="0" smtClean="0"/>
              <a:t>An </a:t>
            </a:r>
            <a:r>
              <a:rPr lang="en-US" u="none" dirty="0"/>
              <a:t>exponential slope in </a:t>
            </a:r>
            <a:r>
              <a:rPr lang="en-US" i="1" u="none" dirty="0" err="1"/>
              <a:t>R</a:t>
            </a:r>
            <a:r>
              <a:rPr lang="en-US" u="none" baseline="-25000" dirty="0" err="1"/>
              <a:t>s</a:t>
            </a:r>
            <a:r>
              <a:rPr lang="en-US" u="none" dirty="0"/>
              <a:t> and </a:t>
            </a:r>
            <a:r>
              <a:rPr lang="en-US" i="1" u="none" dirty="0" smtClean="0"/>
              <a:t>Q</a:t>
            </a:r>
            <a:r>
              <a:rPr lang="en-US" u="none" baseline="-25000" dirty="0" smtClean="0"/>
              <a:t>0 </a:t>
            </a:r>
            <a:r>
              <a:rPr lang="en-US" u="none" dirty="0" smtClean="0"/>
              <a:t>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852" y="5709156"/>
            <a:ext cx="8873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none" dirty="0" err="1">
                <a:solidFill>
                  <a:srgbClr val="C00000"/>
                </a:solidFill>
              </a:rPr>
              <a:t>Nb</a:t>
            </a:r>
            <a:r>
              <a:rPr lang="en-US" sz="1200" u="none" dirty="0">
                <a:solidFill>
                  <a:srgbClr val="C00000"/>
                </a:solidFill>
              </a:rPr>
              <a:t> films grown at </a:t>
            </a:r>
            <a:r>
              <a:rPr lang="en-US" sz="1200" b="1" u="none" dirty="0">
                <a:solidFill>
                  <a:srgbClr val="C00000"/>
                </a:solidFill>
              </a:rPr>
              <a:t>low </a:t>
            </a:r>
            <a:r>
              <a:rPr lang="en-US" sz="1200" b="1" u="none" dirty="0" smtClean="0">
                <a:solidFill>
                  <a:srgbClr val="C00000"/>
                </a:solidFill>
              </a:rPr>
              <a:t>energy (</a:t>
            </a:r>
            <a:r>
              <a:rPr lang="en-US" sz="1200" u="none" dirty="0"/>
              <a:t>Ions Energy </a:t>
            </a:r>
            <a:r>
              <a:rPr lang="en-US" sz="1200" u="none" dirty="0" smtClean="0"/>
              <a:t>&lt;10eV) </a:t>
            </a:r>
            <a:r>
              <a:rPr lang="en-US" sz="1200" u="none" dirty="0" smtClean="0">
                <a:solidFill>
                  <a:srgbClr val="C00000"/>
                </a:solidFill>
              </a:rPr>
              <a:t>appear </a:t>
            </a:r>
            <a:r>
              <a:rPr lang="en-US" sz="1200" u="none" dirty="0">
                <a:solidFill>
                  <a:srgbClr val="C00000"/>
                </a:solidFill>
              </a:rPr>
              <a:t>very susceptible to early flux entry, which yields Q slope for </a:t>
            </a:r>
            <a:r>
              <a:rPr lang="en-US" sz="1200" u="none" dirty="0" smtClean="0">
                <a:solidFill>
                  <a:srgbClr val="C00000"/>
                </a:solidFill>
              </a:rPr>
              <a:t>applications</a:t>
            </a:r>
          </a:p>
          <a:p>
            <a:pPr marL="0" lvl="1"/>
            <a:r>
              <a:rPr lang="en-US" sz="1200" b="1" u="none" dirty="0" smtClean="0"/>
              <a:t>New approach: </a:t>
            </a:r>
            <a:r>
              <a:rPr lang="en-US" sz="1200" b="1" u="none" dirty="0"/>
              <a:t>High Power Pulsed Magnetron </a:t>
            </a:r>
            <a:r>
              <a:rPr lang="en-US" sz="1200" b="1" u="none" dirty="0" smtClean="0"/>
              <a:t>Sputtering HPPMS</a:t>
            </a:r>
            <a:r>
              <a:rPr lang="en-US" sz="1200" b="1" u="none" dirty="0"/>
              <a:t> </a:t>
            </a:r>
            <a:r>
              <a:rPr lang="en-US" sz="1200" b="1" u="none" dirty="0" smtClean="0"/>
              <a:t>(</a:t>
            </a:r>
            <a:r>
              <a:rPr lang="en-GB" sz="1200" b="1" u="none" dirty="0" smtClean="0"/>
              <a:t>Ionized </a:t>
            </a:r>
            <a:r>
              <a:rPr lang="en-GB" sz="1200" b="1" u="none" dirty="0"/>
              <a:t>sputtered </a:t>
            </a:r>
            <a:r>
              <a:rPr lang="en-GB" sz="1200" b="1" u="none" dirty="0" smtClean="0"/>
              <a:t>material)</a:t>
            </a:r>
            <a:endParaRPr lang="en-GB" sz="1200" b="1" u="none" dirty="0"/>
          </a:p>
        </p:txBody>
      </p:sp>
      <p:grpSp>
        <p:nvGrpSpPr>
          <p:cNvPr id="47" name="Group 19"/>
          <p:cNvGrpSpPr/>
          <p:nvPr/>
        </p:nvGrpSpPr>
        <p:grpSpPr>
          <a:xfrm>
            <a:off x="61175" y="1841640"/>
            <a:ext cx="2494602" cy="3652841"/>
            <a:chOff x="539552" y="1268760"/>
            <a:chExt cx="2586867" cy="3456384"/>
          </a:xfrm>
        </p:grpSpPr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68760"/>
              <a:ext cx="2586867" cy="3456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9" name="Straight Connector 48"/>
            <p:cNvCxnSpPr/>
            <p:nvPr/>
          </p:nvCxnSpPr>
          <p:spPr>
            <a:xfrm rot="10800000">
              <a:off x="1331640" y="3140968"/>
              <a:ext cx="6480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1259632" y="3212976"/>
              <a:ext cx="14401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187624" y="3284984"/>
              <a:ext cx="2880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223640" y="3336520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259640" y="3388056"/>
              <a:ext cx="14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0800000" flipV="1">
              <a:off x="1547664" y="1844824"/>
              <a:ext cx="648072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>
              <a:off x="1475656" y="1916832"/>
              <a:ext cx="14401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379407" y="1988840"/>
              <a:ext cx="293121" cy="2188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200" u="none" dirty="0" smtClean="0"/>
                <a:t>-V</a:t>
              </a:r>
              <a:endParaRPr lang="en-GB" sz="1200" u="none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52202" y="6356351"/>
            <a:ext cx="434597" cy="365125"/>
          </a:xfrm>
        </p:spPr>
        <p:txBody>
          <a:bodyPr/>
          <a:lstStyle/>
          <a:p>
            <a:fld id="{D999E512-82F3-48CB-8AFE-0B1F7D45AD66}" type="slidenum">
              <a:rPr lang="en-US" u="none" smtClean="0"/>
              <a:pPr/>
              <a:t>53</a:t>
            </a:fld>
            <a:endParaRPr lang="en-US" u="none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27/04/2013</a:t>
            </a:r>
            <a:endParaRPr lang="en-US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u="none" smtClean="0"/>
              <a:t>Claire Antoine                               CAS Erice</a:t>
            </a:r>
            <a:endParaRPr lang="en-US" u="none"/>
          </a:p>
        </p:txBody>
      </p:sp>
      <p:sp>
        <p:nvSpPr>
          <p:cNvPr id="13" name="Rectangle 12"/>
          <p:cNvSpPr/>
          <p:nvPr/>
        </p:nvSpPr>
        <p:spPr>
          <a:xfrm>
            <a:off x="3594809" y="3275112"/>
            <a:ext cx="1954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none" dirty="0"/>
              <a:t>Nb films – sputtered </a:t>
            </a:r>
          </a:p>
        </p:txBody>
      </p:sp>
      <p:sp>
        <p:nvSpPr>
          <p:cNvPr id="42" name="Titre 8"/>
          <p:cNvSpPr>
            <a:spLocks noGrp="1"/>
          </p:cNvSpPr>
          <p:nvPr>
            <p:ph type="title"/>
          </p:nvPr>
        </p:nvSpPr>
        <p:spPr>
          <a:xfrm>
            <a:off x="1187450" y="46038"/>
            <a:ext cx="6769100" cy="909637"/>
          </a:xfrm>
        </p:spPr>
        <p:txBody>
          <a:bodyPr/>
          <a:lstStyle/>
          <a:p>
            <a:pPr algn="ctr"/>
            <a:r>
              <a:rPr lang="en-US" dirty="0" smtClean="0"/>
              <a:t>Sputtered N</a:t>
            </a:r>
            <a:r>
              <a:rPr lang="en-US" cap="none" dirty="0" smtClean="0"/>
              <a:t>b</a:t>
            </a:r>
            <a:r>
              <a:rPr lang="en-US" dirty="0" smtClean="0"/>
              <a:t> </a:t>
            </a:r>
            <a:r>
              <a:rPr lang="en-US" dirty="0"/>
              <a:t>films </a:t>
            </a:r>
            <a:r>
              <a:rPr lang="en-US" dirty="0" smtClean="0"/>
              <a:t>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3371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0"/>
            <a:ext cx="7581528" cy="908720"/>
          </a:xfrm>
        </p:spPr>
        <p:txBody>
          <a:bodyPr/>
          <a:lstStyle/>
          <a:p>
            <a:r>
              <a:rPr lang="en-US" sz="2800" dirty="0"/>
              <a:t>Coaxial Energetic Deposition (CED)</a:t>
            </a:r>
            <a:endParaRPr lang="en-US" sz="2800" dirty="0" smtClean="0"/>
          </a:p>
        </p:txBody>
      </p:sp>
      <p:pic>
        <p:nvPicPr>
          <p:cNvPr id="13315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4328" y="1064660"/>
            <a:ext cx="5418112" cy="244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683568" y="4655468"/>
            <a:ext cx="56886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600" u="none" dirty="0" smtClean="0">
                <a:solidFill>
                  <a:srgbClr val="FF0000"/>
                </a:solidFill>
                <a:latin typeface="+mn-lt"/>
              </a:rPr>
              <a:t> Ions </a:t>
            </a:r>
            <a:r>
              <a:rPr lang="en-US" sz="1600" u="none" dirty="0">
                <a:solidFill>
                  <a:srgbClr val="FF0000"/>
                </a:solidFill>
                <a:latin typeface="+mn-lt"/>
              </a:rPr>
              <a:t>Energy  </a:t>
            </a:r>
            <a:r>
              <a:rPr lang="en-US" sz="1600" u="none" dirty="0" smtClean="0">
                <a:solidFill>
                  <a:srgbClr val="FF0000"/>
                </a:solidFill>
                <a:latin typeface="+mn-lt"/>
              </a:rPr>
              <a:t>60-120 </a:t>
            </a:r>
            <a:r>
              <a:rPr lang="en-US" sz="1600" u="none" dirty="0" err="1" smtClean="0">
                <a:solidFill>
                  <a:srgbClr val="FF0000"/>
                </a:solidFill>
                <a:latin typeface="+mn-lt"/>
              </a:rPr>
              <a:t>eV</a:t>
            </a:r>
            <a:endParaRPr lang="en-US" altLang="ja-JP" sz="1600" u="none" dirty="0" smtClean="0">
              <a:solidFill>
                <a:srgbClr val="FF0000"/>
              </a:solidFill>
              <a:latin typeface="+mn-lt"/>
            </a:endParaRPr>
          </a:p>
          <a:p>
            <a:pPr eaLnBrk="1" hangingPunct="1">
              <a:buFontTx/>
              <a:buChar char="•"/>
            </a:pPr>
            <a:r>
              <a:rPr lang="en-US" sz="1600" u="none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600" u="none" dirty="0">
                <a:solidFill>
                  <a:srgbClr val="FF0000"/>
                </a:solidFill>
                <a:latin typeface="+mn-lt"/>
              </a:rPr>
              <a:t>Arc source is scalable </a:t>
            </a:r>
            <a:r>
              <a:rPr lang="en-US" sz="1600" u="none" dirty="0" smtClean="0">
                <a:solidFill>
                  <a:srgbClr val="FF0000"/>
                </a:solidFill>
                <a:latin typeface="+mn-lt"/>
              </a:rPr>
              <a:t>for </a:t>
            </a:r>
            <a:r>
              <a:rPr lang="en-US" sz="1600" u="none" dirty="0">
                <a:solidFill>
                  <a:srgbClr val="FF0000"/>
                </a:solidFill>
                <a:latin typeface="+mn-lt"/>
              </a:rPr>
              <a:t>large scale cavity </a:t>
            </a:r>
            <a:r>
              <a:rPr lang="en-US" sz="1600" u="none" dirty="0" smtClean="0">
                <a:solidFill>
                  <a:srgbClr val="FF0000"/>
                </a:solidFill>
                <a:latin typeface="+mn-lt"/>
              </a:rPr>
              <a:t>coatings</a:t>
            </a:r>
          </a:p>
          <a:p>
            <a:pPr eaLnBrk="1" hangingPunct="1">
              <a:buFontTx/>
              <a:buChar char="•"/>
            </a:pPr>
            <a:r>
              <a:rPr lang="en-US" sz="1600" u="none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600" u="none" dirty="0" smtClean="0">
                <a:solidFill>
                  <a:srgbClr val="FF0000"/>
                </a:solidFill>
                <a:latin typeface="+mn-lt"/>
              </a:rPr>
              <a:t>UHV </a:t>
            </a:r>
            <a:r>
              <a:rPr lang="en-US" sz="1600" u="none" dirty="0">
                <a:solidFill>
                  <a:srgbClr val="FF0000"/>
                </a:solidFill>
                <a:latin typeface="+mn-lt"/>
              </a:rPr>
              <a:t>and clean walls important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xmlns="" val="4018804599"/>
              </p:ext>
            </p:extLst>
          </p:nvPr>
        </p:nvGraphicFramePr>
        <p:xfrm>
          <a:off x="251520" y="977528"/>
          <a:ext cx="2606932" cy="2307150"/>
        </p:xfrm>
        <a:graphic>
          <a:graphicData uri="http://schemas.openxmlformats.org/drawingml/2006/table">
            <a:tbl>
              <a:tblPr>
                <a:effectLst>
                  <a:outerShdw blurRad="215900" dist="38100" dir="8100000" sx="104000" sy="104000" algn="tr" rotWithShape="0">
                    <a:schemeClr val="tx1">
                      <a:alpha val="40000"/>
                    </a:schemeClr>
                  </a:outerShdw>
                </a:effectLst>
              </a:tblPr>
              <a:tblGrid>
                <a:gridCol w="1504325"/>
                <a:gridCol w="1102607"/>
              </a:tblGrid>
              <a:tr h="711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Substrate</a:t>
                      </a:r>
                    </a:p>
                  </a:txBody>
                  <a:tcPr marL="137160" marR="137160" marT="137160" marB="13716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RRR</a:t>
                      </a:r>
                    </a:p>
                  </a:txBody>
                  <a:tcPr marL="137160" marR="137160" marT="137160" marB="13716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6876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600" b="1" dirty="0" smtClean="0">
                          <a:latin typeface="+mj-lt"/>
                        </a:rPr>
                        <a:t>Single crystal insulator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687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600" b="1" dirty="0" smtClean="0">
                          <a:latin typeface="+mj-lt"/>
                        </a:rPr>
                        <a:t>MgO (100)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176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68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MgO (110)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687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MgO (111)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197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095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600" b="1" dirty="0" smtClean="0">
                          <a:latin typeface="+mj-lt"/>
                        </a:rPr>
                        <a:t>a-Al</a:t>
                      </a:r>
                      <a:r>
                        <a:rPr lang="en-US" sz="1600" b="1" baseline="-25000" dirty="0" smtClean="0">
                          <a:latin typeface="+mj-lt"/>
                        </a:rPr>
                        <a:t>2</a:t>
                      </a:r>
                      <a:r>
                        <a:rPr lang="en-US" sz="1600" b="1" dirty="0" smtClean="0">
                          <a:latin typeface="+mj-lt"/>
                        </a:rPr>
                        <a:t>O</a:t>
                      </a:r>
                      <a:r>
                        <a:rPr lang="en-US" sz="1600" b="1" baseline="-25000" dirty="0" smtClean="0">
                          <a:latin typeface="+mj-lt"/>
                        </a:rPr>
                        <a:t>3</a:t>
                      </a:r>
                      <a:endParaRPr lang="en-US" sz="1600" b="1" baseline="-25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488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09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c-Al</a:t>
                      </a:r>
                      <a:r>
                        <a:rPr lang="en-US" sz="1600" b="1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600" b="1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247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6297248"/>
              </p:ext>
            </p:extLst>
          </p:nvPr>
        </p:nvGraphicFramePr>
        <p:xfrm>
          <a:off x="248680" y="3300934"/>
          <a:ext cx="2592288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6362"/>
                <a:gridCol w="945926"/>
              </a:tblGrid>
              <a:tr h="6400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Cu large grains</a:t>
                      </a:r>
                    </a:p>
                  </a:txBody>
                  <a:tcPr marL="137160" marR="137160" marT="137160" marB="13716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289</a:t>
                      </a:r>
                    </a:p>
                  </a:txBody>
                  <a:tcPr marL="137160" marR="137160" marT="137160" marB="137160" anchor="ctr" horzOverflow="overflow">
                    <a:solidFill>
                      <a:schemeClr val="bg1"/>
                    </a:solidFill>
                  </a:tcPr>
                </a:tc>
              </a:tr>
              <a:tr h="435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Record</a:t>
                      </a:r>
                    </a:p>
                  </a:txBody>
                  <a:tcPr marL="137160" marR="137160" marT="137160" marB="13716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585</a:t>
                      </a:r>
                    </a:p>
                  </a:txBody>
                  <a:tcPr marL="137160" marR="137160" marT="137160" marB="137160" anchor="ctr" horzOverflow="overflow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77313" y="5812072"/>
            <a:ext cx="4391000" cy="7302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sz="4000" kern="1200" spc="-150" baseline="0"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1600" u="none" dirty="0" smtClean="0">
                <a:solidFill>
                  <a:schemeClr val="tx1"/>
                </a:solidFill>
                <a:effectLst/>
              </a:rPr>
              <a:t>Nb films </a:t>
            </a:r>
            <a:r>
              <a:rPr lang="en-US" sz="1600" u="none" spc="0" dirty="0" smtClean="0">
                <a:solidFill>
                  <a:schemeClr val="tx1"/>
                </a:solidFill>
                <a:effectLst/>
              </a:rPr>
              <a:t>grown</a:t>
            </a:r>
            <a:r>
              <a:rPr lang="en-US" sz="1600" u="none" dirty="0" smtClean="0">
                <a:solidFill>
                  <a:schemeClr val="tx1"/>
                </a:solidFill>
                <a:effectLst/>
              </a:rPr>
              <a:t> by  </a:t>
            </a:r>
            <a:r>
              <a:rPr lang="en-US" sz="1600" u="none" dirty="0" err="1" smtClean="0">
                <a:solidFill>
                  <a:schemeClr val="tx1"/>
                </a:solidFill>
                <a:effectLst/>
              </a:rPr>
              <a:t>Jlab</a:t>
            </a:r>
            <a:r>
              <a:rPr lang="en-US" sz="1600" u="none" dirty="0" smtClean="0">
                <a:solidFill>
                  <a:schemeClr val="tx1"/>
                </a:solidFill>
                <a:effectLst/>
              </a:rPr>
              <a:t> and AASC  </a:t>
            </a:r>
            <a:r>
              <a:rPr lang="en-US" sz="1600" u="none" dirty="0" err="1" smtClean="0">
                <a:solidFill>
                  <a:schemeClr val="tx1"/>
                </a:solidFill>
                <a:effectLst/>
              </a:rPr>
              <a:t>Almeda</a:t>
            </a:r>
            <a:r>
              <a:rPr lang="en-US" sz="1600" u="none" dirty="0" smtClean="0">
                <a:solidFill>
                  <a:schemeClr val="tx1"/>
                </a:solidFill>
                <a:effectLst/>
              </a:rPr>
              <a:t> Applied Science Corporation. Balk like RRR values</a:t>
            </a:r>
            <a:endParaRPr lang="en-US" sz="1600" u="none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129" y="5935557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none" dirty="0" smtClean="0"/>
              <a:t>Ch. Reece; </a:t>
            </a:r>
            <a:r>
              <a:rPr lang="en-US" sz="1100" u="none" dirty="0" err="1" smtClean="0"/>
              <a:t>JLab</a:t>
            </a:r>
            <a:endParaRPr lang="en-US" sz="1100" u="none" dirty="0"/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6657985" y="3560422"/>
            <a:ext cx="1993855" cy="3088235"/>
            <a:chOff x="609599" y="990600"/>
            <a:chExt cx="3276601" cy="4968875"/>
          </a:xfrm>
        </p:grpSpPr>
        <p:pic>
          <p:nvPicPr>
            <p:cNvPr id="17" name="Picture 16" descr="CEG phot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" y="990600"/>
              <a:ext cx="3276601" cy="4435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27"/>
            <p:cNvSpPr txBox="1">
              <a:spLocks noChangeArrowheads="1"/>
            </p:cNvSpPr>
            <p:nvPr/>
          </p:nvSpPr>
          <p:spPr bwMode="auto">
            <a:xfrm>
              <a:off x="723899" y="5486400"/>
              <a:ext cx="3048000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r>
                <a:rPr kumimoji="1" lang="en-US" altLang="zh-CN" sz="1200" b="1" u="none">
                  <a:solidFill>
                    <a:srgbClr val="000099"/>
                  </a:solidFill>
                  <a:latin typeface="Arial Narrow" pitchFamily="34" charset="0"/>
                  <a:ea typeface="SimSun" pitchFamily="2" charset="-122"/>
                </a:rPr>
                <a:t>Coaxial Energetic Deposition (CED</a:t>
              </a:r>
              <a:r>
                <a:rPr kumimoji="1" lang="en-US" altLang="zh-CN" sz="1200" b="1" u="none" baseline="30000">
                  <a:solidFill>
                    <a:srgbClr val="000099"/>
                  </a:solidFill>
                  <a:latin typeface="Arial Narrow" pitchFamily="34" charset="0"/>
                  <a:ea typeface="SimSun" pitchFamily="2" charset="-122"/>
                </a:rPr>
                <a:t>TM</a:t>
              </a:r>
              <a:r>
                <a:rPr kumimoji="1" lang="en-US" altLang="zh-CN" sz="1200" b="1" u="none">
                  <a:solidFill>
                    <a:srgbClr val="000099"/>
                  </a:solidFill>
                  <a:latin typeface="Arial Narrow" pitchFamily="34" charset="0"/>
                  <a:ea typeface="SimSun" pitchFamily="2" charset="-122"/>
                </a:rPr>
                <a:t>)</a:t>
              </a:r>
              <a:endParaRPr kumimoji="1" lang="en-US" sz="1200" b="1" u="none">
                <a:solidFill>
                  <a:srgbClr val="000099"/>
                </a:solidFill>
                <a:latin typeface="Arial Narrow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148306" y="378904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none" dirty="0" err="1" smtClean="0"/>
              <a:t>Cathodic</a:t>
            </a:r>
            <a:r>
              <a:rPr lang="en-US" sz="1800" u="none" dirty="0" smtClean="0"/>
              <a:t> arc plasma. </a:t>
            </a:r>
            <a:endParaRPr lang="en-US" sz="1800" u="none" dirty="0"/>
          </a:p>
        </p:txBody>
      </p:sp>
    </p:spTree>
    <p:extLst>
      <p:ext uri="{BB962C8B-B14F-4D97-AF65-F5344CB8AC3E}">
        <p14:creationId xmlns:p14="http://schemas.microsoft.com/office/powerpoint/2010/main" xmlns="" val="27067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740352" cy="908720"/>
          </a:xfrm>
        </p:spPr>
        <p:txBody>
          <a:bodyPr/>
          <a:lstStyle/>
          <a:p>
            <a:r>
              <a:rPr lang="en-GB" sz="2800" dirty="0" smtClean="0"/>
              <a:t>Sputtered films : </a:t>
            </a:r>
            <a:br>
              <a:rPr lang="en-GB" sz="2800" dirty="0" smtClean="0"/>
            </a:br>
            <a:r>
              <a:rPr lang="en-GB" sz="2800" dirty="0" smtClean="0"/>
              <a:t>Structure </a:t>
            </a:r>
            <a:r>
              <a:rPr lang="en-GB" sz="2800" dirty="0"/>
              <a:t>zone model </a:t>
            </a:r>
            <a:r>
              <a:rPr lang="en-GB" sz="1600" b="0" dirty="0"/>
              <a:t>(</a:t>
            </a:r>
            <a:r>
              <a:rPr lang="en-GB" sz="1600" b="0" dirty="0" smtClean="0"/>
              <a:t>from </a:t>
            </a:r>
            <a:r>
              <a:rPr lang="en-GB" sz="1600" b="0" dirty="0"/>
              <a:t>A. </a:t>
            </a:r>
            <a:r>
              <a:rPr lang="en-GB" sz="1600" b="0" dirty="0" smtClean="0"/>
              <a:t>Anders)</a:t>
            </a:r>
            <a:endParaRPr lang="en-GB" sz="2800" b="0" dirty="0"/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41"/>
          <a:stretch/>
        </p:blipFill>
        <p:spPr bwMode="auto">
          <a:xfrm>
            <a:off x="683568" y="1222513"/>
            <a:ext cx="7144815" cy="506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E512-82F3-48CB-8AFE-0B1F7D45AD66}" type="slidenum">
              <a:rPr lang="en-US" u="none" smtClean="0"/>
              <a:pPr/>
              <a:t>55</a:t>
            </a:fld>
            <a:endParaRPr lang="en-US" u="non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27/04/2013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u="none" dirty="0" smtClean="0"/>
              <a:t>Claire Antoine                               CAS </a:t>
            </a:r>
            <a:r>
              <a:rPr lang="en-US" u="none" dirty="0" err="1" smtClean="0"/>
              <a:t>Erice</a:t>
            </a:r>
            <a:endParaRPr lang="en-US" u="none" dirty="0"/>
          </a:p>
        </p:txBody>
      </p:sp>
    </p:spTree>
    <p:extLst>
      <p:ext uri="{BB962C8B-B14F-4D97-AF65-F5344CB8AC3E}">
        <p14:creationId xmlns:p14="http://schemas.microsoft.com/office/powerpoint/2010/main" xmlns="" val="242163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3162261" y="955675"/>
            <a:ext cx="5981739" cy="3938389"/>
            <a:chOff x="642346" y="2522947"/>
            <a:chExt cx="4587117" cy="3020167"/>
          </a:xfrm>
        </p:grpSpPr>
        <p:sp>
          <p:nvSpPr>
            <p:cNvPr id="9225" name="Text Box 7"/>
            <p:cNvSpPr txBox="1">
              <a:spLocks noChangeArrowheads="1"/>
            </p:cNvSpPr>
            <p:nvPr/>
          </p:nvSpPr>
          <p:spPr bwMode="auto">
            <a:xfrm>
              <a:off x="3129016" y="2522947"/>
              <a:ext cx="2100447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u="none" dirty="0" smtClean="0">
                  <a:latin typeface="Symbol" pitchFamily="18" charset="2"/>
                </a:rPr>
                <a:t> </a:t>
              </a:r>
              <a:r>
                <a:rPr lang="en-US" sz="1200" b="1" u="none" dirty="0" smtClean="0"/>
                <a:t>H</a:t>
              </a:r>
              <a:r>
                <a:rPr lang="en-US" sz="1200" b="1" u="none" baseline="-25000" dirty="0" smtClean="0"/>
                <a:t>P</a:t>
              </a:r>
              <a:r>
                <a:rPr lang="en-US" sz="1200" b="1" u="none" dirty="0" smtClean="0"/>
                <a:t> </a:t>
              </a:r>
              <a:r>
                <a:rPr lang="en-US" sz="1200" b="1" u="none" dirty="0"/>
                <a:t>Nb </a:t>
              </a:r>
              <a:r>
                <a:rPr lang="en-US" sz="1200" b="1" u="none" dirty="0" smtClean="0"/>
                <a:t>0.12 T </a:t>
              </a:r>
              <a:r>
                <a:rPr lang="en-US" sz="1200" u="none" dirty="0" smtClean="0"/>
                <a:t>(H°</a:t>
              </a:r>
              <a:r>
                <a:rPr lang="en-US" sz="1200" u="none" baseline="-25000" dirty="0" smtClean="0"/>
                <a:t>C1</a:t>
              </a:r>
              <a:r>
                <a:rPr lang="en-US" sz="1200" u="none" dirty="0" smtClean="0"/>
                <a:t>=0.17 </a:t>
              </a:r>
              <a:r>
                <a:rPr lang="en-US" sz="1200" u="none" dirty="0"/>
                <a:t>T)</a:t>
              </a:r>
            </a:p>
            <a:p>
              <a:pPr eaLnBrk="0" hangingPunct="0"/>
              <a:endParaRPr lang="en-US" sz="1200" b="1" u="none" dirty="0"/>
            </a:p>
          </p:txBody>
        </p:sp>
        <p:grpSp>
          <p:nvGrpSpPr>
            <p:cNvPr id="5" name="Groupe 4"/>
            <p:cNvGrpSpPr/>
            <p:nvPr/>
          </p:nvGrpSpPr>
          <p:grpSpPr>
            <a:xfrm>
              <a:off x="642346" y="2522947"/>
              <a:ext cx="4361911" cy="3020167"/>
              <a:chOff x="642346" y="2522947"/>
              <a:chExt cx="4361911" cy="3020167"/>
            </a:xfrm>
          </p:grpSpPr>
          <p:pic>
            <p:nvPicPr>
              <p:cNvPr id="9224" name="Picture 1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585" t="4254" r="11105" b="1541"/>
              <a:stretch>
                <a:fillRect/>
              </a:stretch>
            </p:blipFill>
            <p:spPr bwMode="auto">
              <a:xfrm>
                <a:off x="649510" y="2825232"/>
                <a:ext cx="4354747" cy="2279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6" name="Text Box 8"/>
              <p:cNvSpPr txBox="1">
                <a:spLocks noChangeArrowheads="1"/>
              </p:cNvSpPr>
              <p:nvPr/>
            </p:nvSpPr>
            <p:spPr bwMode="auto">
              <a:xfrm>
                <a:off x="642346" y="2522947"/>
                <a:ext cx="2281262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1200" b="1" u="none" dirty="0" smtClean="0"/>
                  <a:t> H</a:t>
                </a:r>
                <a:r>
                  <a:rPr lang="en-US" sz="1200" b="1" u="none" baseline="-25000" dirty="0" smtClean="0"/>
                  <a:t>P</a:t>
                </a:r>
                <a:r>
                  <a:rPr lang="en-US" sz="1200" b="1" u="none" dirty="0" smtClean="0"/>
                  <a:t> Nb</a:t>
                </a:r>
                <a:r>
                  <a:rPr lang="en-US" sz="1200" b="1" u="none" baseline="-25000" dirty="0" smtClean="0"/>
                  <a:t>3</a:t>
                </a:r>
                <a:r>
                  <a:rPr lang="en-US" sz="1200" b="1" u="none" dirty="0" smtClean="0"/>
                  <a:t>Sn 0.03T  </a:t>
                </a:r>
                <a:r>
                  <a:rPr lang="en-US" sz="1200" u="none" dirty="0" smtClean="0"/>
                  <a:t>(H°</a:t>
                </a:r>
                <a:r>
                  <a:rPr lang="en-US" sz="1200" u="none" baseline="-25000" dirty="0" smtClean="0"/>
                  <a:t>C1</a:t>
                </a:r>
                <a:r>
                  <a:rPr lang="en-US" sz="1200" u="none" dirty="0" smtClean="0"/>
                  <a:t>=0.05 </a:t>
                </a:r>
                <a:r>
                  <a:rPr lang="en-US" sz="1200" u="none" dirty="0"/>
                  <a:t>T)</a:t>
                </a:r>
              </a:p>
            </p:txBody>
          </p:sp>
          <p:sp>
            <p:nvSpPr>
              <p:cNvPr id="9227" name="Text Box 9"/>
              <p:cNvSpPr txBox="1">
                <a:spLocks noChangeArrowheads="1"/>
              </p:cNvSpPr>
              <p:nvPr/>
            </p:nvSpPr>
            <p:spPr bwMode="auto">
              <a:xfrm>
                <a:off x="2135483" y="2984707"/>
                <a:ext cx="631933" cy="245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u="none">
                    <a:solidFill>
                      <a:srgbClr val="FF0066"/>
                    </a:solidFill>
                  </a:rPr>
                  <a:t>Nb</a:t>
                </a:r>
                <a:r>
                  <a:rPr lang="en-US" b="1" u="none" baseline="-25000">
                    <a:solidFill>
                      <a:srgbClr val="FF0066"/>
                    </a:solidFill>
                  </a:rPr>
                  <a:t>3</a:t>
                </a:r>
                <a:r>
                  <a:rPr lang="en-US" b="1" u="none">
                    <a:solidFill>
                      <a:srgbClr val="FF0066"/>
                    </a:solidFill>
                  </a:rPr>
                  <a:t>Sn</a:t>
                </a:r>
              </a:p>
            </p:txBody>
          </p:sp>
          <p:sp>
            <p:nvSpPr>
              <p:cNvPr id="9228" name="Text Box 10"/>
              <p:cNvSpPr txBox="1">
                <a:spLocks noChangeArrowheads="1"/>
              </p:cNvSpPr>
              <p:nvPr/>
            </p:nvSpPr>
            <p:spPr bwMode="auto">
              <a:xfrm>
                <a:off x="3220229" y="3248520"/>
                <a:ext cx="374001" cy="245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u="none" dirty="0">
                    <a:solidFill>
                      <a:srgbClr val="1076D2"/>
                    </a:solidFill>
                  </a:rPr>
                  <a:t>Nb</a:t>
                </a:r>
              </a:p>
            </p:txBody>
          </p:sp>
          <p:sp>
            <p:nvSpPr>
              <p:cNvPr id="9229" name="Freeform 12"/>
              <p:cNvSpPr>
                <a:spLocks/>
              </p:cNvSpPr>
              <p:nvPr/>
            </p:nvSpPr>
            <p:spPr bwMode="auto">
              <a:xfrm>
                <a:off x="1325864" y="3356819"/>
                <a:ext cx="1639299" cy="1138954"/>
              </a:xfrm>
              <a:custGeom>
                <a:avLst/>
                <a:gdLst>
                  <a:gd name="T0" fmla="*/ 0 w 1144"/>
                  <a:gd name="T1" fmla="*/ 45602222 h 1007"/>
                  <a:gd name="T2" fmla="*/ 891641407 w 1144"/>
                  <a:gd name="T3" fmla="*/ 204218745 h 1007"/>
                  <a:gd name="T4" fmla="*/ 1929282236 w 1144"/>
                  <a:gd name="T5" fmla="*/ 1266946521 h 1007"/>
                  <a:gd name="T6" fmla="*/ 2147483647 w 1144"/>
                  <a:gd name="T7" fmla="*/ 1996580835 h 100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4"/>
                  <a:gd name="T13" fmla="*/ 0 h 1007"/>
                  <a:gd name="T14" fmla="*/ 1144 w 1144"/>
                  <a:gd name="T15" fmla="*/ 1007 h 100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4" h="1007">
                    <a:moveTo>
                      <a:pt x="0" y="23"/>
                    </a:moveTo>
                    <a:cubicBezTo>
                      <a:pt x="57" y="36"/>
                      <a:pt x="219" y="0"/>
                      <a:pt x="342" y="103"/>
                    </a:cubicBezTo>
                    <a:cubicBezTo>
                      <a:pt x="465" y="206"/>
                      <a:pt x="606" y="488"/>
                      <a:pt x="740" y="639"/>
                    </a:cubicBezTo>
                    <a:cubicBezTo>
                      <a:pt x="874" y="790"/>
                      <a:pt x="1060" y="930"/>
                      <a:pt x="1144" y="1007"/>
                    </a:cubicBezTo>
                  </a:path>
                </a:pathLst>
              </a:custGeom>
              <a:noFill/>
              <a:ln w="38100">
                <a:solidFill>
                  <a:srgbClr val="FF0066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0" name="Line 13"/>
              <p:cNvSpPr>
                <a:spLocks noChangeShapeType="1"/>
              </p:cNvSpPr>
              <p:nvPr/>
            </p:nvSpPr>
            <p:spPr bwMode="auto">
              <a:xfrm>
                <a:off x="1782977" y="2824100"/>
                <a:ext cx="0" cy="58022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231" name="Group 15"/>
              <p:cNvGrpSpPr>
                <a:grpSpLocks/>
              </p:cNvGrpSpPr>
              <p:nvPr/>
            </p:nvGrpSpPr>
            <p:grpSpPr bwMode="auto">
              <a:xfrm>
                <a:off x="1325864" y="5141596"/>
                <a:ext cx="3321587" cy="401518"/>
                <a:chOff x="1630" y="3619"/>
                <a:chExt cx="2318" cy="355"/>
              </a:xfrm>
            </p:grpSpPr>
            <p:sp>
              <p:nvSpPr>
                <p:cNvPr id="9232" name="Rectangle 16"/>
                <p:cNvSpPr>
                  <a:spLocks noChangeArrowheads="1"/>
                </p:cNvSpPr>
                <p:nvPr/>
              </p:nvSpPr>
              <p:spPr bwMode="auto">
                <a:xfrm>
                  <a:off x="1630" y="3619"/>
                  <a:ext cx="2318" cy="35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33" name="Line 17"/>
                <p:cNvSpPr>
                  <a:spLocks noChangeShapeType="1"/>
                </p:cNvSpPr>
                <p:nvPr/>
              </p:nvSpPr>
              <p:spPr bwMode="auto">
                <a:xfrm>
                  <a:off x="1746" y="3725"/>
                  <a:ext cx="474" cy="0"/>
                </a:xfrm>
                <a:prstGeom prst="line">
                  <a:avLst/>
                </a:prstGeom>
                <a:noFill/>
                <a:ln w="38100">
                  <a:solidFill>
                    <a:srgbClr val="FF0066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234" name="Group 18"/>
                <p:cNvGrpSpPr>
                  <a:grpSpLocks noChangeAspect="1"/>
                </p:cNvGrpSpPr>
                <p:nvPr/>
              </p:nvGrpSpPr>
              <p:grpSpPr bwMode="auto">
                <a:xfrm>
                  <a:off x="1747" y="3794"/>
                  <a:ext cx="462" cy="68"/>
                  <a:chOff x="1747" y="3794"/>
                  <a:chExt cx="774" cy="114"/>
                </a:xfrm>
              </p:grpSpPr>
              <p:pic>
                <p:nvPicPr>
                  <p:cNvPr id="9236" name="Picture 19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47" y="3794"/>
                    <a:ext cx="396" cy="11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237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25" y="3794"/>
                    <a:ext cx="396" cy="11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9235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292" y="3682"/>
                  <a:ext cx="1308" cy="2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800" b="1" u="none"/>
                    <a:t>1.5 GHz Nb</a:t>
                  </a:r>
                  <a:r>
                    <a:rPr lang="en-US" sz="800" b="1" u="none" baseline="-25000"/>
                    <a:t>3</a:t>
                  </a:r>
                  <a:r>
                    <a:rPr lang="en-US" sz="800" b="1" u="none"/>
                    <a:t>Sn cavity (Wuppertal, 1985) 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800" b="1" u="none"/>
                    <a:t>1.3 GHz Nb cavity (Saclay, 1999)</a:t>
                  </a:r>
                </a:p>
              </p:txBody>
            </p:sp>
          </p:grpSp>
        </p:grpSp>
      </p:grp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</a:t>
            </a:r>
            <a:r>
              <a:rPr lang="en-US" cap="none" dirty="0" smtClean="0"/>
              <a:t>b</a:t>
            </a:r>
            <a:r>
              <a:rPr lang="en-US" cap="none" baseline="-25000" dirty="0" smtClean="0"/>
              <a:t>3</a:t>
            </a:r>
            <a:r>
              <a:rPr lang="en-US" dirty="0" smtClean="0"/>
              <a:t>S</a:t>
            </a:r>
            <a:r>
              <a:rPr lang="en-US" cap="none" dirty="0" smtClean="0"/>
              <a:t>n</a:t>
            </a:r>
            <a:r>
              <a:rPr lang="en-US" dirty="0" smtClean="0"/>
              <a:t> failure</a:t>
            </a:r>
            <a:r>
              <a:rPr lang="en-US" noProof="0" dirty="0" smtClean="0"/>
              <a:t> </a:t>
            </a:r>
            <a:r>
              <a:rPr lang="en-US" noProof="0" dirty="0"/>
              <a:t>: due to vortices ?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u="none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56</a:t>
            </a:fld>
            <a:endParaRPr lang="fr-FR" u="none"/>
          </a:p>
        </p:txBody>
      </p:sp>
      <p:sp>
        <p:nvSpPr>
          <p:cNvPr id="115726" name="Line 14"/>
          <p:cNvSpPr>
            <a:spLocks noChangeShapeType="1"/>
          </p:cNvSpPr>
          <p:nvPr/>
        </p:nvSpPr>
        <p:spPr bwMode="auto">
          <a:xfrm>
            <a:off x="7308304" y="1765412"/>
            <a:ext cx="9862" cy="80844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0" name="Picture 2" descr="http://www.matsceng.ohio-state.edu/csmm/research/topics/nb3sn/images/fig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723" y="1196752"/>
            <a:ext cx="2250507" cy="164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47751"/>
            <a:ext cx="1682754" cy="318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745082" y="5091903"/>
            <a:ext cx="6105243" cy="1167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7563" lvl="2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8"/>
              </a:buBlip>
            </a:pPr>
            <a:r>
              <a:rPr lang="en-US" sz="1600" u="none" dirty="0"/>
              <a:t>Nb : the best because of its high H</a:t>
            </a:r>
            <a:r>
              <a:rPr lang="en-US" sz="1600" u="none" baseline="-25000" dirty="0"/>
              <a:t>C1</a:t>
            </a:r>
            <a:r>
              <a:rPr lang="en-US" sz="1600" u="none" dirty="0"/>
              <a:t> </a:t>
            </a:r>
            <a:r>
              <a:rPr lang="en-US" sz="1600" u="none" dirty="0" smtClean="0"/>
              <a:t>?</a:t>
            </a:r>
          </a:p>
          <a:p>
            <a:pPr marL="817563" lvl="2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8"/>
              </a:buBlip>
            </a:pPr>
            <a:r>
              <a:rPr lang="en-US" sz="1600" u="none" dirty="0" smtClean="0"/>
              <a:t>Nevertheless it is interesting to master Nb</a:t>
            </a:r>
            <a:r>
              <a:rPr lang="en-US" sz="1600" u="none" baseline="-25000" dirty="0" smtClean="0"/>
              <a:t>3</a:t>
            </a:r>
            <a:r>
              <a:rPr lang="en-US" sz="1600" u="none" dirty="0" smtClean="0"/>
              <a:t>Sn for SRF applications =&gt; on going activities @ Cornell, (re-) starting @ CERN</a:t>
            </a:r>
            <a:endParaRPr lang="en-US" sz="1600" u="none" dirty="0"/>
          </a:p>
        </p:txBody>
      </p:sp>
    </p:spTree>
    <p:extLst>
      <p:ext uri="{BB962C8B-B14F-4D97-AF65-F5344CB8AC3E}">
        <p14:creationId xmlns:p14="http://schemas.microsoft.com/office/powerpoint/2010/main" xmlns="" val="2932565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57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835696" y="1196752"/>
            <a:ext cx="5364162" cy="4719638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US" sz="3200" noProof="0" dirty="0" smtClean="0">
                <a:solidFill>
                  <a:srgbClr val="FF0000"/>
                </a:solidFill>
              </a:rPr>
              <a:t>multilayers</a:t>
            </a:r>
            <a:endParaRPr lang="en-US" sz="1400" b="0" i="1" noProof="0" dirty="0" smtClean="0">
              <a:solidFill>
                <a:srgbClr val="FF0000"/>
              </a:solidFill>
            </a:endParaRPr>
          </a:p>
        </p:txBody>
      </p:sp>
      <p:sp>
        <p:nvSpPr>
          <p:cNvPr id="7171" name="Rectangle 12"/>
          <p:cNvSpPr>
            <a:spLocks noChangeArrowheads="1"/>
          </p:cNvSpPr>
          <p:nvPr/>
        </p:nvSpPr>
        <p:spPr bwMode="auto">
          <a:xfrm>
            <a:off x="1187450" y="1420813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7188" indent="357188" eaLnBrk="0" hangingPunct="0">
              <a:spcAft>
                <a:spcPct val="20000"/>
              </a:spcAft>
              <a:buClr>
                <a:schemeClr val="accent2"/>
              </a:buClr>
            </a:pPr>
            <a:r>
              <a:rPr kumimoji="1" lang="fr-FR" sz="1800" u="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82020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58</a:t>
            </a:fld>
            <a:endParaRPr lang="fr-FR"/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i="1" noProof="0" dirty="0" smtClean="0"/>
              <a:t>Multilayers</a:t>
            </a:r>
            <a:endParaRPr lang="en-US" altLang="zh-CN" sz="2800" i="1" noProof="0" dirty="0"/>
          </a:p>
        </p:txBody>
      </p:sp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742956" y="836713"/>
            <a:ext cx="778985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90500" algn="ctr" defTabSz="628650" eaLnBrk="0" hangingPunct="0">
              <a:spcBef>
                <a:spcPct val="20000"/>
              </a:spcBef>
            </a:pPr>
            <a:r>
              <a:rPr lang="en-US" sz="1800" i="1" u="none" dirty="0"/>
              <a:t> Overcoming niobium limits (</a:t>
            </a:r>
            <a:r>
              <a:rPr lang="en-US" sz="1800" i="1" u="none" dirty="0" err="1"/>
              <a:t>A.Gurevich</a:t>
            </a:r>
            <a:r>
              <a:rPr lang="en-US" sz="1800" i="1" u="none" dirty="0" smtClean="0"/>
              <a:t>,  </a:t>
            </a:r>
            <a:r>
              <a:rPr lang="en-US" sz="1800" i="1" u="none" dirty="0"/>
              <a:t>2006) :</a:t>
            </a:r>
          </a:p>
          <a:p>
            <a:pPr indent="190500" defTabSz="628650" eaLnBrk="0" hangingPunct="0">
              <a:spcBef>
                <a:spcPct val="20000"/>
              </a:spcBef>
            </a:pPr>
            <a:endParaRPr lang="en-US" sz="500" u="none" dirty="0"/>
          </a:p>
          <a:p>
            <a:pPr marL="360363" lvl="1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4"/>
              </a:buBlip>
            </a:pPr>
            <a:r>
              <a:rPr lang="en-US" sz="1600" b="1" u="none" dirty="0">
                <a:solidFill>
                  <a:srgbClr val="C00000"/>
                </a:solidFill>
              </a:rPr>
              <a:t>Keep niobium but shield its surface from RF field to prevent vortex penetration</a:t>
            </a:r>
          </a:p>
          <a:p>
            <a:pPr marL="360363" lvl="1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4"/>
              </a:buBlip>
            </a:pPr>
            <a:r>
              <a:rPr lang="en-US" sz="1600" u="none" dirty="0" smtClean="0"/>
              <a:t>Use</a:t>
            </a:r>
            <a:r>
              <a:rPr lang="en-US" sz="1600" u="none" dirty="0" smtClean="0">
                <a:solidFill>
                  <a:srgbClr val="0F94D7"/>
                </a:solidFill>
              </a:rPr>
              <a:t>  </a:t>
            </a:r>
            <a:r>
              <a:rPr lang="en-US" sz="1600" u="none" dirty="0"/>
              <a:t>nanometric films (w. d &lt; </a:t>
            </a:r>
            <a:r>
              <a:rPr lang="en-US" sz="1600" u="none" dirty="0">
                <a:latin typeface="Symbol" pitchFamily="18" charset="2"/>
              </a:rPr>
              <a:t>l</a:t>
            </a:r>
            <a:r>
              <a:rPr lang="en-US" sz="1600" u="none" dirty="0"/>
              <a:t>) of higher </a:t>
            </a:r>
            <a:r>
              <a:rPr lang="en-US" sz="1600" u="none" dirty="0" err="1"/>
              <a:t>Tc</a:t>
            </a:r>
            <a:r>
              <a:rPr lang="en-US" sz="1600" u="none" dirty="0"/>
              <a:t> SC : 					=&gt; </a:t>
            </a:r>
            <a:r>
              <a:rPr lang="en-US" sz="1600" b="1" u="none" dirty="0">
                <a:solidFill>
                  <a:srgbClr val="009900"/>
                </a:solidFill>
              </a:rPr>
              <a:t> </a:t>
            </a:r>
            <a:r>
              <a:rPr lang="en-US" sz="1600" b="1" u="none" dirty="0">
                <a:solidFill>
                  <a:srgbClr val="589937"/>
                </a:solidFill>
              </a:rPr>
              <a:t>H</a:t>
            </a:r>
            <a:r>
              <a:rPr lang="en-US" sz="1600" b="1" u="none" baseline="-25000" dirty="0">
                <a:solidFill>
                  <a:srgbClr val="589937"/>
                </a:solidFill>
              </a:rPr>
              <a:t>C1</a:t>
            </a:r>
            <a:r>
              <a:rPr lang="en-US" sz="1600" b="1" u="none" dirty="0">
                <a:solidFill>
                  <a:srgbClr val="589937"/>
                </a:solidFill>
              </a:rPr>
              <a:t> </a:t>
            </a:r>
            <a:r>
              <a:rPr lang="en-US" sz="1600" b="1" u="none" baseline="-25000" dirty="0" smtClean="0">
                <a:solidFill>
                  <a:srgbClr val="589937"/>
                </a:solidFill>
              </a:rPr>
              <a:t> </a:t>
            </a:r>
            <a:r>
              <a:rPr lang="en-US" sz="1600" u="none" dirty="0" smtClean="0"/>
              <a:t>enhancement</a:t>
            </a:r>
          </a:p>
          <a:p>
            <a:pPr marL="360363" lvl="1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4"/>
              </a:buBlip>
            </a:pPr>
            <a:r>
              <a:rPr lang="en-US" sz="1600" u="none" dirty="0" smtClean="0"/>
              <a:t>Example </a:t>
            </a:r>
            <a:r>
              <a:rPr lang="en-US" sz="1600" u="none" dirty="0"/>
              <a:t>:</a:t>
            </a:r>
            <a:r>
              <a:rPr lang="en-US" sz="1600" u="none" dirty="0">
                <a:sym typeface="Symbol" pitchFamily="18" charset="2"/>
              </a:rPr>
              <a:t> </a:t>
            </a:r>
          </a:p>
          <a:p>
            <a:pPr marL="742950" lvl="1" indent="-285750" defTabSz="628650">
              <a:spcBef>
                <a:spcPct val="20000"/>
              </a:spcBef>
            </a:pPr>
            <a:r>
              <a:rPr lang="en-US" sz="1600" u="none" dirty="0">
                <a:sym typeface="Symbol" pitchFamily="18" charset="2"/>
              </a:rPr>
              <a:t>	NbN</a:t>
            </a:r>
            <a:r>
              <a:rPr lang="en-US" u="none" dirty="0">
                <a:sym typeface="Symbol" pitchFamily="18" charset="2"/>
              </a:rPr>
              <a:t> , </a:t>
            </a:r>
            <a:r>
              <a:rPr lang="en-US" u="none" dirty="0">
                <a:latin typeface="Symbol" pitchFamily="18" charset="2"/>
                <a:sym typeface="Symbol" pitchFamily="18" charset="2"/>
              </a:rPr>
              <a:t>x</a:t>
            </a:r>
            <a:r>
              <a:rPr lang="en-US" u="none" dirty="0">
                <a:sym typeface="Symbol" pitchFamily="18" charset="2"/>
              </a:rPr>
              <a:t> = 5 nm,</a:t>
            </a:r>
            <a:r>
              <a:rPr lang="en-US" u="none" dirty="0">
                <a:latin typeface="Symbol" pitchFamily="18" charset="2"/>
                <a:sym typeface="Symbol" pitchFamily="18" charset="2"/>
              </a:rPr>
              <a:t> l </a:t>
            </a:r>
            <a:r>
              <a:rPr lang="en-US" u="none" dirty="0">
                <a:sym typeface="Symbol" pitchFamily="18" charset="2"/>
              </a:rPr>
              <a:t>= 200 nm	</a:t>
            </a:r>
          </a:p>
          <a:p>
            <a:pPr marL="742950" lvl="1" indent="-285750" defTabSz="628650">
              <a:spcBef>
                <a:spcPct val="20000"/>
              </a:spcBef>
            </a:pPr>
            <a:r>
              <a:rPr lang="en-US" sz="700" u="none" dirty="0">
                <a:sym typeface="Symbol" pitchFamily="18" charset="2"/>
              </a:rPr>
              <a:t>												</a:t>
            </a:r>
            <a:r>
              <a:rPr lang="en-US" sz="1100" u="none" dirty="0">
                <a:sym typeface="Symbol" pitchFamily="18" charset="2"/>
              </a:rPr>
              <a:t>		</a:t>
            </a:r>
            <a:r>
              <a:rPr lang="en-US" sz="1100" u="none" dirty="0" smtClean="0">
                <a:sym typeface="Symbol" pitchFamily="18" charset="2"/>
              </a:rPr>
              <a:t>	</a:t>
            </a:r>
            <a:r>
              <a:rPr lang="en-US" u="none" dirty="0" smtClean="0">
                <a:sym typeface="Symbol" pitchFamily="18" charset="2"/>
              </a:rPr>
              <a:t>H</a:t>
            </a:r>
            <a:r>
              <a:rPr lang="en-US" u="none" baseline="-25000" dirty="0" smtClean="0">
                <a:sym typeface="Symbol" pitchFamily="18" charset="2"/>
              </a:rPr>
              <a:t>C1</a:t>
            </a:r>
            <a:r>
              <a:rPr lang="en-US" u="none" dirty="0" smtClean="0">
                <a:sym typeface="Symbol" pitchFamily="18" charset="2"/>
              </a:rPr>
              <a:t> </a:t>
            </a:r>
            <a:r>
              <a:rPr lang="en-US" u="none" dirty="0">
                <a:sym typeface="Symbol" pitchFamily="18" charset="2"/>
              </a:rPr>
              <a:t>= </a:t>
            </a:r>
            <a:r>
              <a:rPr lang="en-US" b="1" u="none" dirty="0">
                <a:solidFill>
                  <a:srgbClr val="589937"/>
                </a:solidFill>
                <a:sym typeface="Symbol" pitchFamily="18" charset="2"/>
              </a:rPr>
              <a:t>0,02 T</a:t>
            </a:r>
            <a:r>
              <a:rPr lang="en-US" u="none" dirty="0">
                <a:solidFill>
                  <a:srgbClr val="00B050"/>
                </a:solidFill>
                <a:sym typeface="Symbol" pitchFamily="18" charset="2"/>
              </a:rPr>
              <a:t> </a:t>
            </a:r>
            <a:r>
              <a:rPr lang="en-US" u="none" dirty="0">
                <a:solidFill>
                  <a:srgbClr val="009900"/>
                </a:solidFill>
                <a:sym typeface="Symbol" pitchFamily="18" charset="2"/>
              </a:rPr>
              <a:t>		</a:t>
            </a:r>
          </a:p>
          <a:p>
            <a:pPr marL="742950" lvl="1" indent="-285750" defTabSz="628650">
              <a:spcBef>
                <a:spcPct val="20000"/>
              </a:spcBef>
            </a:pPr>
            <a:r>
              <a:rPr lang="en-US" sz="1600" u="none" dirty="0" smtClean="0">
                <a:sym typeface="Symbol" pitchFamily="18" charset="2"/>
              </a:rPr>
              <a:t>	20 </a:t>
            </a:r>
            <a:r>
              <a:rPr lang="en-US" sz="1600" u="none" dirty="0">
                <a:sym typeface="Symbol" pitchFamily="18" charset="2"/>
              </a:rPr>
              <a:t>nm</a:t>
            </a:r>
            <a:r>
              <a:rPr lang="en-US" u="none" dirty="0">
                <a:sym typeface="Symbol" pitchFamily="18" charset="2"/>
              </a:rPr>
              <a:t> </a:t>
            </a:r>
            <a:r>
              <a:rPr lang="en-US" sz="1600" u="none" dirty="0">
                <a:sym typeface="Symbol" pitchFamily="18" charset="2"/>
              </a:rPr>
              <a:t>film </a:t>
            </a:r>
            <a:r>
              <a:rPr lang="en-US" sz="1600" u="none" dirty="0" smtClean="0">
                <a:sym typeface="Symbol" pitchFamily="18" charset="2"/>
              </a:rPr>
              <a:t>	</a:t>
            </a:r>
            <a:r>
              <a:rPr lang="en-US" u="none" dirty="0" smtClean="0">
                <a:sym typeface="Symbol" pitchFamily="18" charset="2"/>
              </a:rPr>
              <a:t>=&gt;   </a:t>
            </a:r>
            <a:r>
              <a:rPr lang="en-US" u="none" dirty="0">
                <a:sym typeface="Symbol" pitchFamily="18" charset="2"/>
              </a:rPr>
              <a:t>	H’</a:t>
            </a:r>
            <a:r>
              <a:rPr lang="en-US" u="none" baseline="-25000" dirty="0">
                <a:sym typeface="Symbol" pitchFamily="18" charset="2"/>
              </a:rPr>
              <a:t>C1</a:t>
            </a:r>
            <a:r>
              <a:rPr lang="en-US" u="none" dirty="0">
                <a:sym typeface="Symbol" pitchFamily="18" charset="2"/>
              </a:rPr>
              <a:t> = </a:t>
            </a:r>
            <a:r>
              <a:rPr lang="en-US" b="1" u="none" dirty="0">
                <a:solidFill>
                  <a:srgbClr val="589937"/>
                </a:solidFill>
                <a:sym typeface="Symbol" pitchFamily="18" charset="2"/>
              </a:rPr>
              <a:t>4,2 T</a:t>
            </a:r>
            <a:r>
              <a:rPr lang="en-US" u="none" dirty="0">
                <a:solidFill>
                  <a:srgbClr val="589937"/>
                </a:solidFill>
                <a:sym typeface="Symbol" pitchFamily="18" charset="2"/>
              </a:rPr>
              <a:t> </a:t>
            </a:r>
            <a:r>
              <a:rPr lang="en-US" u="none" dirty="0">
                <a:sym typeface="Symbol" pitchFamily="18" charset="2"/>
              </a:rPr>
              <a:t>		</a:t>
            </a:r>
          </a:p>
          <a:p>
            <a:pPr marL="742950" lvl="1" indent="-285750" algn="ctr" defTabSz="628650">
              <a:spcBef>
                <a:spcPct val="20000"/>
              </a:spcBef>
            </a:pPr>
            <a:r>
              <a:rPr lang="en-US" sz="1600" u="none" dirty="0">
                <a:sym typeface="Symbol" pitchFamily="18" charset="2"/>
              </a:rPr>
              <a:t>			</a:t>
            </a:r>
            <a:endParaRPr lang="en-US" sz="2400" b="1" u="none" dirty="0">
              <a:solidFill>
                <a:srgbClr val="0F94D7"/>
              </a:solidFill>
            </a:endParaRPr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-1524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2" name="Rectangle 6"/>
          <p:cNvSpPr>
            <a:spLocks noChangeArrowheads="1"/>
          </p:cNvSpPr>
          <p:nvPr/>
        </p:nvSpPr>
        <p:spPr bwMode="auto">
          <a:xfrm>
            <a:off x="0" y="-1524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3" name="Rectangle 7"/>
          <p:cNvSpPr>
            <a:spLocks noChangeArrowheads="1"/>
          </p:cNvSpPr>
          <p:nvPr/>
        </p:nvSpPr>
        <p:spPr bwMode="auto">
          <a:xfrm>
            <a:off x="0" y="-1524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034" name="Group 4"/>
          <p:cNvGrpSpPr>
            <a:grpSpLocks/>
          </p:cNvGrpSpPr>
          <p:nvPr/>
        </p:nvGrpSpPr>
        <p:grpSpPr bwMode="auto">
          <a:xfrm>
            <a:off x="4364977" y="3158584"/>
            <a:ext cx="1265238" cy="366712"/>
            <a:chOff x="2358" y="3280"/>
            <a:chExt cx="797" cy="231"/>
          </a:xfrm>
        </p:grpSpPr>
        <p:sp>
          <p:nvSpPr>
            <p:cNvPr id="1036" name="Arc 5"/>
            <p:cNvSpPr>
              <a:spLocks noChangeAspect="1"/>
            </p:cNvSpPr>
            <p:nvPr/>
          </p:nvSpPr>
          <p:spPr bwMode="auto">
            <a:xfrm rot="2697899">
              <a:off x="2358" y="3291"/>
              <a:ext cx="163" cy="168"/>
            </a:xfrm>
            <a:custGeom>
              <a:avLst/>
              <a:gdLst>
                <a:gd name="T0" fmla="*/ 0 w 21600"/>
                <a:gd name="T1" fmla="*/ 0 h 21723"/>
                <a:gd name="T2" fmla="*/ 0 w 21600"/>
                <a:gd name="T3" fmla="*/ 0 h 21723"/>
                <a:gd name="T4" fmla="*/ 0 w 21600"/>
                <a:gd name="T5" fmla="*/ 0 h 2172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723"/>
                <a:gd name="T11" fmla="*/ 21600 w 21600"/>
                <a:gd name="T12" fmla="*/ 21723 h 217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723" fill="none" extrusionOk="0">
                  <a:moveTo>
                    <a:pt x="2566" y="-1"/>
                  </a:moveTo>
                  <a:cubicBezTo>
                    <a:pt x="13425" y="1299"/>
                    <a:pt x="21600" y="10510"/>
                    <a:pt x="21600" y="21447"/>
                  </a:cubicBezTo>
                  <a:cubicBezTo>
                    <a:pt x="21600" y="21539"/>
                    <a:pt x="21599" y="21631"/>
                    <a:pt x="21598" y="21723"/>
                  </a:cubicBezTo>
                </a:path>
                <a:path w="21600" h="21723" stroke="0" extrusionOk="0">
                  <a:moveTo>
                    <a:pt x="2566" y="-1"/>
                  </a:moveTo>
                  <a:cubicBezTo>
                    <a:pt x="13425" y="1299"/>
                    <a:pt x="21600" y="10510"/>
                    <a:pt x="21600" y="21447"/>
                  </a:cubicBezTo>
                  <a:cubicBezTo>
                    <a:pt x="21600" y="21539"/>
                    <a:pt x="21599" y="21631"/>
                    <a:pt x="21598" y="21723"/>
                  </a:cubicBezTo>
                  <a:lnTo>
                    <a:pt x="0" y="21447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Text Box 6"/>
            <p:cNvSpPr txBox="1">
              <a:spLocks noChangeArrowheads="1"/>
            </p:cNvSpPr>
            <p:nvPr/>
          </p:nvSpPr>
          <p:spPr bwMode="auto">
            <a:xfrm>
              <a:off x="2463" y="3280"/>
              <a:ext cx="6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1600" b="1" u="none" dirty="0">
                  <a:solidFill>
                    <a:srgbClr val="FF0000"/>
                  </a:solidFill>
                </a:rPr>
                <a:t> x </a:t>
              </a:r>
              <a:r>
                <a:rPr lang="fr-FR" sz="1800" b="1" u="none" dirty="0">
                  <a:solidFill>
                    <a:srgbClr val="FF0000"/>
                  </a:solidFill>
                </a:rPr>
                <a:t>200</a:t>
              </a:r>
              <a:r>
                <a:rPr lang="fr-FR" sz="1600" b="1" u="none" dirty="0">
                  <a:solidFill>
                    <a:srgbClr val="FF0000"/>
                  </a:solidFill>
                </a:rPr>
                <a:t>	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255743" y="2866822"/>
            <a:ext cx="2376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u="none" dirty="0">
                <a:solidFill>
                  <a:srgbClr val="00B050"/>
                </a:solidFill>
                <a:sym typeface="Symbol" pitchFamily="18" charset="2"/>
              </a:rPr>
              <a:t>(</a:t>
            </a:r>
            <a:r>
              <a:rPr lang="en-US" i="1" u="none" dirty="0">
                <a:solidFill>
                  <a:srgbClr val="589937"/>
                </a:solidFill>
                <a:sym typeface="Symbol" pitchFamily="18" charset="2"/>
              </a:rPr>
              <a:t>similar improvement </a:t>
            </a:r>
            <a:r>
              <a:rPr lang="en-US" i="1" u="none" dirty="0" smtClean="0">
                <a:solidFill>
                  <a:srgbClr val="589937"/>
                </a:solidFill>
                <a:sym typeface="Symbol" pitchFamily="18" charset="2"/>
              </a:rPr>
              <a:t>expected with </a:t>
            </a:r>
            <a:r>
              <a:rPr lang="en-US" i="1" u="none" dirty="0">
                <a:solidFill>
                  <a:srgbClr val="589937"/>
                </a:solidFill>
                <a:sym typeface="Symbol" pitchFamily="18" charset="2"/>
              </a:rPr>
              <a:t>MgB</a:t>
            </a:r>
            <a:r>
              <a:rPr lang="en-US" i="1" u="none" baseline="-25000" dirty="0">
                <a:solidFill>
                  <a:srgbClr val="589937"/>
                </a:solidFill>
                <a:sym typeface="Symbol" pitchFamily="18" charset="2"/>
              </a:rPr>
              <a:t>2</a:t>
            </a:r>
            <a:r>
              <a:rPr lang="en-US" i="1" u="none" dirty="0">
                <a:solidFill>
                  <a:srgbClr val="589937"/>
                </a:solidFill>
                <a:sym typeface="Symbol" pitchFamily="18" charset="2"/>
              </a:rPr>
              <a:t> or Nb</a:t>
            </a:r>
            <a:r>
              <a:rPr lang="en-US" i="1" u="none" baseline="-25000" dirty="0">
                <a:solidFill>
                  <a:srgbClr val="589937"/>
                </a:solidFill>
                <a:sym typeface="Symbol" pitchFamily="18" charset="2"/>
              </a:rPr>
              <a:t>3</a:t>
            </a:r>
            <a:r>
              <a:rPr lang="en-US" i="1" u="none" dirty="0">
                <a:solidFill>
                  <a:srgbClr val="589937"/>
                </a:solidFill>
                <a:sym typeface="Symbol" pitchFamily="18" charset="2"/>
              </a:rPr>
              <a:t>Sn)</a:t>
            </a:r>
            <a:r>
              <a:rPr lang="en-US" u="none" dirty="0">
                <a:solidFill>
                  <a:srgbClr val="589937"/>
                </a:solidFill>
                <a:sym typeface="Symbol" pitchFamily="18" charset="2"/>
              </a:rPr>
              <a:t>	</a:t>
            </a:r>
            <a:endParaRPr lang="fr-FR" dirty="0">
              <a:solidFill>
                <a:srgbClr val="589937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35895" y="3861048"/>
            <a:ext cx="5107671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3" indent="-238125" eaLnBrk="0" hangingPunct="0">
              <a:lnSpc>
                <a:spcPts val="2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5"/>
              </a:buBlip>
            </a:pPr>
            <a:r>
              <a:rPr lang="en-US" u="none" dirty="0">
                <a:solidFill>
                  <a:srgbClr val="666666"/>
                </a:solidFill>
                <a:latin typeface="Arial"/>
                <a:cs typeface="+mn-cs"/>
              </a:rPr>
              <a:t> high H</a:t>
            </a:r>
            <a:r>
              <a:rPr lang="en-US" u="none" baseline="-25000" dirty="0">
                <a:solidFill>
                  <a:srgbClr val="666666"/>
                </a:solidFill>
                <a:latin typeface="Arial"/>
                <a:cs typeface="+mn-cs"/>
              </a:rPr>
              <a:t>C1</a:t>
            </a:r>
            <a:r>
              <a:rPr lang="en-US" u="none" dirty="0">
                <a:solidFill>
                  <a:srgbClr val="666666"/>
                </a:solidFill>
                <a:latin typeface="Arial"/>
                <a:cs typeface="+mn-cs"/>
              </a:rPr>
              <a:t> =&gt; no transition, no vortex in the layer</a:t>
            </a:r>
          </a:p>
          <a:p>
            <a:pPr marL="357188" lvl="3" indent="-238125" eaLnBrk="0" hangingPunct="0">
              <a:lnSpc>
                <a:spcPts val="2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5"/>
              </a:buBlip>
            </a:pPr>
            <a:r>
              <a:rPr lang="en-US" u="none" dirty="0">
                <a:solidFill>
                  <a:srgbClr val="666666"/>
                </a:solidFill>
                <a:latin typeface="Arial"/>
                <a:cs typeface="+mn-cs"/>
              </a:rPr>
              <a:t> applied field is damped by each layer</a:t>
            </a:r>
          </a:p>
          <a:p>
            <a:pPr marL="357188" lvl="3" indent="-238125" eaLnBrk="0" hangingPunct="0">
              <a:lnSpc>
                <a:spcPts val="2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5"/>
              </a:buBlip>
            </a:pPr>
            <a:r>
              <a:rPr lang="en-US" u="none" dirty="0">
                <a:solidFill>
                  <a:srgbClr val="666666"/>
                </a:solidFill>
                <a:latin typeface="Arial"/>
                <a:cs typeface="+mn-cs"/>
              </a:rPr>
              <a:t> insulating layer prevents Josephson coupling between layers</a:t>
            </a:r>
          </a:p>
          <a:p>
            <a:pPr marL="357188" lvl="3" indent="-238125" eaLnBrk="0" hangingPunct="0">
              <a:lnSpc>
                <a:spcPts val="2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5"/>
              </a:buBlip>
            </a:pPr>
            <a:r>
              <a:rPr lang="en-US" u="none" dirty="0">
                <a:solidFill>
                  <a:srgbClr val="666666"/>
                </a:solidFill>
                <a:latin typeface="Arial"/>
                <a:cs typeface="+mn-cs"/>
              </a:rPr>
              <a:t> applied field, i.e. accelerating field can be increased without </a:t>
            </a:r>
            <a:r>
              <a:rPr lang="en-US" u="none" dirty="0">
                <a:solidFill>
                  <a:srgbClr val="FF0000"/>
                </a:solidFill>
                <a:latin typeface="Arial"/>
                <a:cs typeface="+mn-cs"/>
              </a:rPr>
              <a:t>high field</a:t>
            </a:r>
            <a:r>
              <a:rPr lang="en-US" u="none" dirty="0">
                <a:solidFill>
                  <a:srgbClr val="666666"/>
                </a:solidFill>
                <a:latin typeface="Arial"/>
                <a:cs typeface="+mn-cs"/>
              </a:rPr>
              <a:t> dissipation</a:t>
            </a:r>
          </a:p>
          <a:p>
            <a:pPr marL="357188" lvl="3" indent="-238125" eaLnBrk="0" hangingPunct="0">
              <a:lnSpc>
                <a:spcPts val="2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5"/>
              </a:buBlip>
            </a:pPr>
            <a:r>
              <a:rPr lang="en-US" u="none" dirty="0">
                <a:solidFill>
                  <a:srgbClr val="666666"/>
                </a:solidFill>
                <a:latin typeface="Arial"/>
                <a:cs typeface="+mn-cs"/>
              </a:rPr>
              <a:t> thin film w. high </a:t>
            </a:r>
            <a:r>
              <a:rPr lang="en-US" u="none" dirty="0" smtClean="0">
                <a:solidFill>
                  <a:srgbClr val="666666"/>
                </a:solidFill>
                <a:latin typeface="Arial"/>
                <a:cs typeface="+mn-cs"/>
              </a:rPr>
              <a:t>T</a:t>
            </a:r>
            <a:r>
              <a:rPr lang="en-US" u="none" baseline="-25000" dirty="0" smtClean="0">
                <a:solidFill>
                  <a:srgbClr val="666666"/>
                </a:solidFill>
                <a:latin typeface="Arial"/>
                <a:cs typeface="+mn-cs"/>
              </a:rPr>
              <a:t>C</a:t>
            </a:r>
            <a:r>
              <a:rPr lang="en-US" u="none" dirty="0" smtClean="0">
                <a:solidFill>
                  <a:srgbClr val="666666"/>
                </a:solidFill>
                <a:latin typeface="Arial"/>
                <a:cs typeface="+mn-cs"/>
              </a:rPr>
              <a:t> </a:t>
            </a:r>
            <a:r>
              <a:rPr lang="en-US" u="none" dirty="0">
                <a:solidFill>
                  <a:srgbClr val="666666"/>
                </a:solidFill>
                <a:latin typeface="Arial"/>
                <a:cs typeface="+mn-cs"/>
              </a:rPr>
              <a:t>=&gt; </a:t>
            </a:r>
            <a:r>
              <a:rPr lang="en-US" u="none" dirty="0">
                <a:solidFill>
                  <a:srgbClr val="FF0000"/>
                </a:solidFill>
                <a:latin typeface="Arial"/>
                <a:cs typeface="+mn-cs"/>
              </a:rPr>
              <a:t>low R</a:t>
            </a:r>
            <a:r>
              <a:rPr lang="en-US" u="none" baseline="-25000" dirty="0">
                <a:solidFill>
                  <a:srgbClr val="FF0000"/>
                </a:solidFill>
                <a:latin typeface="Arial"/>
                <a:cs typeface="+mn-cs"/>
              </a:rPr>
              <a:t>BCS</a:t>
            </a:r>
            <a:r>
              <a:rPr lang="en-US" u="none" dirty="0">
                <a:solidFill>
                  <a:srgbClr val="FF0000"/>
                </a:solidFill>
                <a:latin typeface="Arial"/>
                <a:cs typeface="+mn-cs"/>
              </a:rPr>
              <a:t> </a:t>
            </a:r>
            <a:r>
              <a:rPr lang="en-US" u="none" dirty="0" smtClean="0">
                <a:solidFill>
                  <a:srgbClr val="666666"/>
                </a:solidFill>
                <a:latin typeface="Arial"/>
                <a:cs typeface="+mn-cs"/>
              </a:rPr>
              <a:t>=&gt; </a:t>
            </a:r>
            <a:r>
              <a:rPr lang="en-US" u="none" dirty="0">
                <a:solidFill>
                  <a:srgbClr val="666666"/>
                </a:solidFill>
                <a:latin typeface="Arial"/>
                <a:cs typeface="+mn-cs"/>
              </a:rPr>
              <a:t>higher Q</a:t>
            </a:r>
            <a:r>
              <a:rPr lang="en-US" u="none" baseline="-25000" dirty="0">
                <a:solidFill>
                  <a:srgbClr val="666666"/>
                </a:solidFill>
                <a:latin typeface="Arial"/>
                <a:cs typeface="+mn-cs"/>
              </a:rPr>
              <a:t>0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206387" y="3789040"/>
            <a:ext cx="3210420" cy="2508858"/>
            <a:chOff x="206387" y="3673294"/>
            <a:chExt cx="3210420" cy="2508858"/>
          </a:xfrm>
        </p:grpSpPr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1042988" y="3889252"/>
              <a:ext cx="1431906" cy="1577559"/>
              <a:chOff x="3016" y="846"/>
              <a:chExt cx="981" cy="1135"/>
            </a:xfrm>
          </p:grpSpPr>
          <p:sp>
            <p:nvSpPr>
              <p:cNvPr id="15" name="Rectangle 66"/>
              <p:cNvSpPr>
                <a:spLocks noChangeArrowheads="1"/>
              </p:cNvSpPr>
              <p:nvPr/>
            </p:nvSpPr>
            <p:spPr bwMode="auto">
              <a:xfrm rot="5400000">
                <a:off x="2675" y="1187"/>
                <a:ext cx="1135" cy="45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600" u="none">
                  <a:latin typeface="Calibri" pitchFamily="34" charset="0"/>
                </a:endParaRPr>
              </a:p>
            </p:txBody>
          </p:sp>
          <p:sp>
            <p:nvSpPr>
              <p:cNvPr id="16" name="Rectangle 68"/>
              <p:cNvSpPr>
                <a:spLocks noChangeArrowheads="1"/>
              </p:cNvSpPr>
              <p:nvPr/>
            </p:nvSpPr>
            <p:spPr bwMode="auto">
              <a:xfrm rot="5400000">
                <a:off x="3091" y="1364"/>
                <a:ext cx="1133" cy="102"/>
              </a:xfrm>
              <a:prstGeom prst="rect">
                <a:avLst/>
              </a:prstGeom>
              <a:solidFill>
                <a:srgbClr val="CCFF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600" u="none">
                  <a:latin typeface="Calibri" pitchFamily="34" charset="0"/>
                </a:endParaRPr>
              </a:p>
            </p:txBody>
          </p:sp>
          <p:sp>
            <p:nvSpPr>
              <p:cNvPr id="17" name="Rectangle 69"/>
              <p:cNvSpPr>
                <a:spLocks noChangeArrowheads="1"/>
              </p:cNvSpPr>
              <p:nvPr/>
            </p:nvSpPr>
            <p:spPr bwMode="auto">
              <a:xfrm rot="5400000">
                <a:off x="2950" y="1324"/>
                <a:ext cx="1133" cy="18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600" u="none">
                  <a:latin typeface="Calibri" pitchFamily="34" charset="0"/>
                </a:endParaRPr>
              </a:p>
            </p:txBody>
          </p:sp>
          <p:sp>
            <p:nvSpPr>
              <p:cNvPr id="18" name="Rectangle 70"/>
              <p:cNvSpPr>
                <a:spLocks noChangeArrowheads="1"/>
              </p:cNvSpPr>
              <p:nvPr/>
            </p:nvSpPr>
            <p:spPr bwMode="auto">
              <a:xfrm rot="5400000">
                <a:off x="3061" y="1393"/>
                <a:ext cx="1133" cy="44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600" u="none">
                  <a:latin typeface="Calibri" pitchFamily="34" charset="0"/>
                </a:endParaRPr>
              </a:p>
            </p:txBody>
          </p:sp>
          <p:sp>
            <p:nvSpPr>
              <p:cNvPr id="19" name="Rectangle 80"/>
              <p:cNvSpPr>
                <a:spLocks noChangeArrowheads="1"/>
              </p:cNvSpPr>
              <p:nvPr/>
            </p:nvSpPr>
            <p:spPr bwMode="auto">
              <a:xfrm rot="5400000">
                <a:off x="3187" y="1364"/>
                <a:ext cx="1133" cy="102"/>
              </a:xfrm>
              <a:prstGeom prst="rect">
                <a:avLst/>
              </a:prstGeom>
              <a:solidFill>
                <a:srgbClr val="CCFF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600" u="none">
                  <a:latin typeface="Calibri" pitchFamily="34" charset="0"/>
                </a:endParaRPr>
              </a:p>
            </p:txBody>
          </p:sp>
          <p:sp>
            <p:nvSpPr>
              <p:cNvPr id="20" name="Rectangle 81"/>
              <p:cNvSpPr>
                <a:spLocks noChangeArrowheads="1"/>
              </p:cNvSpPr>
              <p:nvPr/>
            </p:nvSpPr>
            <p:spPr bwMode="auto">
              <a:xfrm rot="5400000">
                <a:off x="3157" y="1393"/>
                <a:ext cx="1133" cy="44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600" u="none">
                  <a:latin typeface="Calibri" pitchFamily="34" charset="0"/>
                </a:endParaRPr>
              </a:p>
            </p:txBody>
          </p:sp>
          <p:sp>
            <p:nvSpPr>
              <p:cNvPr id="21" name="Rectangle 82"/>
              <p:cNvSpPr>
                <a:spLocks noChangeArrowheads="1"/>
              </p:cNvSpPr>
              <p:nvPr/>
            </p:nvSpPr>
            <p:spPr bwMode="auto">
              <a:xfrm rot="5400000">
                <a:off x="3283" y="1364"/>
                <a:ext cx="1133" cy="102"/>
              </a:xfrm>
              <a:prstGeom prst="rect">
                <a:avLst/>
              </a:prstGeom>
              <a:solidFill>
                <a:srgbClr val="CCFF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600" u="none">
                  <a:latin typeface="Calibri" pitchFamily="34" charset="0"/>
                </a:endParaRPr>
              </a:p>
            </p:txBody>
          </p:sp>
          <p:sp>
            <p:nvSpPr>
              <p:cNvPr id="22" name="Rectangle 83"/>
              <p:cNvSpPr>
                <a:spLocks noChangeArrowheads="1"/>
              </p:cNvSpPr>
              <p:nvPr/>
            </p:nvSpPr>
            <p:spPr bwMode="auto">
              <a:xfrm rot="5400000">
                <a:off x="3253" y="1393"/>
                <a:ext cx="1133" cy="44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600" u="none">
                  <a:latin typeface="Calibri" pitchFamily="34" charset="0"/>
                </a:endParaRPr>
              </a:p>
            </p:txBody>
          </p:sp>
          <p:sp>
            <p:nvSpPr>
              <p:cNvPr id="23" name="Rectangle 84"/>
              <p:cNvSpPr>
                <a:spLocks noChangeArrowheads="1"/>
              </p:cNvSpPr>
              <p:nvPr/>
            </p:nvSpPr>
            <p:spPr bwMode="auto">
              <a:xfrm rot="5400000">
                <a:off x="3379" y="1364"/>
                <a:ext cx="1133" cy="102"/>
              </a:xfrm>
              <a:prstGeom prst="rect">
                <a:avLst/>
              </a:prstGeom>
              <a:solidFill>
                <a:srgbClr val="CCFF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600" u="none">
                  <a:latin typeface="Calibri" pitchFamily="34" charset="0"/>
                </a:endParaRPr>
              </a:p>
            </p:txBody>
          </p:sp>
          <p:sp>
            <p:nvSpPr>
              <p:cNvPr id="24" name="Rectangle 85"/>
              <p:cNvSpPr>
                <a:spLocks noChangeArrowheads="1"/>
              </p:cNvSpPr>
              <p:nvPr/>
            </p:nvSpPr>
            <p:spPr bwMode="auto">
              <a:xfrm rot="5400000">
                <a:off x="3349" y="1393"/>
                <a:ext cx="1133" cy="44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600" u="none">
                  <a:latin typeface="Calibri" pitchFamily="34" charset="0"/>
                </a:endParaRPr>
              </a:p>
            </p:txBody>
          </p:sp>
        </p:grp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1484307" y="4205081"/>
              <a:ext cx="1185848" cy="607852"/>
            </a:xfrm>
            <a:custGeom>
              <a:avLst/>
              <a:gdLst>
                <a:gd name="T0" fmla="*/ 2147483647 w 812"/>
                <a:gd name="T1" fmla="*/ 0 h 437"/>
                <a:gd name="T2" fmla="*/ 2147483647 w 812"/>
                <a:gd name="T3" fmla="*/ 0 h 437"/>
                <a:gd name="T4" fmla="*/ 2147483647 w 812"/>
                <a:gd name="T5" fmla="*/ 2147483647 h 437"/>
                <a:gd name="T6" fmla="*/ 2147483647 w 812"/>
                <a:gd name="T7" fmla="*/ 2147483647 h 437"/>
                <a:gd name="T8" fmla="*/ 2147483647 w 812"/>
                <a:gd name="T9" fmla="*/ 2147483647 h 437"/>
                <a:gd name="T10" fmla="*/ 2147483647 w 812"/>
                <a:gd name="T11" fmla="*/ 2147483647 h 437"/>
                <a:gd name="T12" fmla="*/ 2147483647 w 812"/>
                <a:gd name="T13" fmla="*/ 2147483647 h 437"/>
                <a:gd name="T14" fmla="*/ 2147483647 w 812"/>
                <a:gd name="T15" fmla="*/ 2147483647 h 437"/>
                <a:gd name="T16" fmla="*/ 2147483647 w 812"/>
                <a:gd name="T17" fmla="*/ 2147483647 h 437"/>
                <a:gd name="T18" fmla="*/ 2147483647 w 812"/>
                <a:gd name="T19" fmla="*/ 2147483647 h 437"/>
                <a:gd name="T20" fmla="*/ 2147483647 w 812"/>
                <a:gd name="T21" fmla="*/ 2147483647 h 437"/>
                <a:gd name="T22" fmla="*/ 0 w 812"/>
                <a:gd name="T23" fmla="*/ 2147483647 h 4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12"/>
                <a:gd name="T37" fmla="*/ 0 h 437"/>
                <a:gd name="T38" fmla="*/ 812 w 812"/>
                <a:gd name="T39" fmla="*/ 437 h 4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12" h="437">
                  <a:moveTo>
                    <a:pt x="810" y="0"/>
                  </a:moveTo>
                  <a:cubicBezTo>
                    <a:pt x="790" y="0"/>
                    <a:pt x="812" y="1"/>
                    <a:pt x="692" y="0"/>
                  </a:cubicBezTo>
                  <a:cubicBezTo>
                    <a:pt x="648" y="31"/>
                    <a:pt x="651" y="79"/>
                    <a:pt x="633" y="99"/>
                  </a:cubicBezTo>
                  <a:cubicBezTo>
                    <a:pt x="615" y="119"/>
                    <a:pt x="627" y="120"/>
                    <a:pt x="582" y="118"/>
                  </a:cubicBezTo>
                  <a:cubicBezTo>
                    <a:pt x="566" y="130"/>
                    <a:pt x="546" y="172"/>
                    <a:pt x="531" y="183"/>
                  </a:cubicBezTo>
                  <a:cubicBezTo>
                    <a:pt x="516" y="194"/>
                    <a:pt x="537" y="186"/>
                    <a:pt x="489" y="187"/>
                  </a:cubicBezTo>
                  <a:cubicBezTo>
                    <a:pt x="473" y="195"/>
                    <a:pt x="453" y="224"/>
                    <a:pt x="437" y="232"/>
                  </a:cubicBezTo>
                  <a:cubicBezTo>
                    <a:pt x="421" y="240"/>
                    <a:pt x="406" y="227"/>
                    <a:pt x="390" y="234"/>
                  </a:cubicBezTo>
                  <a:cubicBezTo>
                    <a:pt x="373" y="243"/>
                    <a:pt x="370" y="271"/>
                    <a:pt x="339" y="273"/>
                  </a:cubicBezTo>
                  <a:cubicBezTo>
                    <a:pt x="308" y="275"/>
                    <a:pt x="342" y="273"/>
                    <a:pt x="293" y="277"/>
                  </a:cubicBezTo>
                  <a:cubicBezTo>
                    <a:pt x="283" y="331"/>
                    <a:pt x="237" y="387"/>
                    <a:pt x="188" y="412"/>
                  </a:cubicBezTo>
                  <a:cubicBezTo>
                    <a:pt x="139" y="437"/>
                    <a:pt x="40" y="425"/>
                    <a:pt x="0" y="428"/>
                  </a:cubicBez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6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824545411"/>
                </p:ext>
              </p:extLst>
            </p:nvPr>
          </p:nvGraphicFramePr>
          <p:xfrm>
            <a:off x="879478" y="5720311"/>
            <a:ext cx="1855764" cy="461841"/>
          </p:xfrm>
          <a:graphic>
            <a:graphicData uri="http://schemas.openxmlformats.org/presentationml/2006/ole">
              <p:oleObj spid="_x0000_s5336" name="Equation" r:id="rId6" imgW="990170" imgH="279279" progId="Equation.3">
                <p:embed/>
              </p:oleObj>
            </a:graphicData>
          </a:graphic>
        </p:graphicFrame>
        <p:sp>
          <p:nvSpPr>
            <p:cNvPr id="27" name="Line 110"/>
            <p:cNvSpPr>
              <a:spLocks noChangeShapeType="1"/>
            </p:cNvSpPr>
            <p:nvPr/>
          </p:nvSpPr>
          <p:spPr bwMode="auto">
            <a:xfrm flipV="1">
              <a:off x="2474895" y="3801963"/>
              <a:ext cx="1588" cy="1721983"/>
            </a:xfrm>
            <a:prstGeom prst="line">
              <a:avLst/>
            </a:prstGeom>
            <a:noFill/>
            <a:ln w="19050">
              <a:solidFill>
                <a:srgbClr val="058AE5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11"/>
            <p:cNvSpPr>
              <a:spLocks noChangeShapeType="1"/>
            </p:cNvSpPr>
            <p:nvPr/>
          </p:nvSpPr>
          <p:spPr bwMode="auto">
            <a:xfrm flipH="1">
              <a:off x="879478" y="5414437"/>
              <a:ext cx="1627166" cy="1587"/>
            </a:xfrm>
            <a:prstGeom prst="line">
              <a:avLst/>
            </a:prstGeom>
            <a:noFill/>
            <a:ln w="19050">
              <a:solidFill>
                <a:srgbClr val="058AE5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Rectangle 113"/>
            <p:cNvSpPr>
              <a:spLocks noChangeArrowheads="1"/>
            </p:cNvSpPr>
            <p:nvPr/>
          </p:nvSpPr>
          <p:spPr bwMode="auto">
            <a:xfrm flipH="1">
              <a:off x="2571183" y="4812933"/>
              <a:ext cx="843490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000" u="none" dirty="0" err="1" smtClean="0">
                  <a:solidFill>
                    <a:srgbClr val="058AE5"/>
                  </a:solidFill>
                </a:rPr>
                <a:t>Cavity's</a:t>
              </a:r>
              <a:r>
                <a:rPr lang="fr-FR" sz="1000" u="none" dirty="0" smtClean="0">
                  <a:solidFill>
                    <a:srgbClr val="058AE5"/>
                  </a:solidFill>
                </a:rPr>
                <a:t> </a:t>
              </a:r>
              <a:r>
                <a:rPr lang="fr-FR" sz="1000" u="none" dirty="0" err="1" smtClean="0">
                  <a:solidFill>
                    <a:srgbClr val="058AE5"/>
                  </a:solidFill>
                </a:rPr>
                <a:t>internal</a:t>
              </a:r>
              <a:r>
                <a:rPr lang="fr-FR" sz="1000" u="none" dirty="0" smtClean="0">
                  <a:solidFill>
                    <a:srgbClr val="058AE5"/>
                  </a:solidFill>
                </a:rPr>
                <a:t> surface   →</a:t>
              </a:r>
              <a:endParaRPr lang="fr-FR" sz="1000" u="none" dirty="0">
                <a:solidFill>
                  <a:srgbClr val="058AE5"/>
                </a:solidFill>
                <a:sym typeface="Symbol" pitchFamily="18" charset="2"/>
              </a:endParaRPr>
            </a:p>
          </p:txBody>
        </p:sp>
        <p:sp>
          <p:nvSpPr>
            <p:cNvPr id="30" name="Rectangle 115"/>
            <p:cNvSpPr>
              <a:spLocks noChangeArrowheads="1"/>
            </p:cNvSpPr>
            <p:nvPr/>
          </p:nvSpPr>
          <p:spPr bwMode="auto">
            <a:xfrm flipH="1">
              <a:off x="206387" y="5123941"/>
              <a:ext cx="1073136" cy="400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000" u="none" dirty="0" err="1" smtClean="0">
                  <a:solidFill>
                    <a:srgbClr val="058AE5"/>
                  </a:solidFill>
                </a:rPr>
                <a:t>Outside</a:t>
              </a:r>
              <a:r>
                <a:rPr lang="fr-FR" sz="1000" u="none" dirty="0" smtClean="0">
                  <a:solidFill>
                    <a:srgbClr val="058AE5"/>
                  </a:solidFill>
                </a:rPr>
                <a:t> </a:t>
              </a:r>
              <a:r>
                <a:rPr lang="fr-FR" sz="1000" u="none" dirty="0" err="1" smtClean="0">
                  <a:solidFill>
                    <a:srgbClr val="058AE5"/>
                  </a:solidFill>
                </a:rPr>
                <a:t>wall</a:t>
              </a:r>
              <a:endParaRPr lang="fr-FR" sz="1000" u="none" dirty="0">
                <a:solidFill>
                  <a:srgbClr val="058AE5"/>
                </a:solidFill>
              </a:endParaRPr>
            </a:p>
            <a:p>
              <a:r>
                <a:rPr lang="fr-FR" sz="1000" u="none" dirty="0">
                  <a:solidFill>
                    <a:srgbClr val="058AE5"/>
                  </a:solidFill>
                  <a:sym typeface="Symbol" pitchFamily="18" charset="2"/>
                </a:rPr>
                <a:t></a:t>
              </a:r>
            </a:p>
          </p:txBody>
        </p:sp>
        <p:sp>
          <p:nvSpPr>
            <p:cNvPr id="31" name="Text Box 116"/>
            <p:cNvSpPr txBox="1">
              <a:spLocks noChangeArrowheads="1"/>
            </p:cNvSpPr>
            <p:nvPr/>
          </p:nvSpPr>
          <p:spPr bwMode="auto">
            <a:xfrm>
              <a:off x="2573317" y="3746536"/>
              <a:ext cx="843490" cy="369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i="1" u="none" dirty="0" err="1" smtClean="0"/>
                <a:t>H</a:t>
              </a:r>
              <a:r>
                <a:rPr lang="en-US" sz="1800" i="1" u="none" baseline="-25000" dirty="0" err="1" smtClean="0"/>
                <a:t>applied</a:t>
              </a:r>
              <a:endParaRPr lang="en-US" sz="1800" i="1" u="none" baseline="-25000" dirty="0"/>
            </a:p>
          </p:txBody>
        </p:sp>
        <p:sp>
          <p:nvSpPr>
            <p:cNvPr id="32" name="Text Box 116"/>
            <p:cNvSpPr txBox="1">
              <a:spLocks noChangeArrowheads="1"/>
            </p:cNvSpPr>
            <p:nvPr/>
          </p:nvSpPr>
          <p:spPr bwMode="auto">
            <a:xfrm>
              <a:off x="982664" y="4571697"/>
              <a:ext cx="542918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i="1" u="none" dirty="0" err="1"/>
                <a:t>H</a:t>
              </a:r>
              <a:r>
                <a:rPr lang="en-US" sz="1800" i="1" u="none" baseline="-25000" dirty="0" err="1"/>
                <a:t>Nb</a:t>
              </a:r>
              <a:endParaRPr lang="en-US" sz="1800" i="1" u="none" baseline="-25000" dirty="0"/>
            </a:p>
          </p:txBody>
        </p:sp>
        <p:sp>
          <p:nvSpPr>
            <p:cNvPr id="33" name="Text Box 116"/>
            <p:cNvSpPr txBox="1">
              <a:spLocks noChangeArrowheads="1"/>
            </p:cNvSpPr>
            <p:nvPr/>
          </p:nvSpPr>
          <p:spPr bwMode="auto">
            <a:xfrm>
              <a:off x="1039848" y="3673294"/>
              <a:ext cx="36580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i="1" u="none" dirty="0" smtClean="0"/>
                <a:t>Nb</a:t>
              </a:r>
              <a:endParaRPr lang="en-US" sz="1100" i="1" u="none" dirty="0"/>
            </a:p>
          </p:txBody>
        </p:sp>
        <p:sp>
          <p:nvSpPr>
            <p:cNvPr id="36" name="Text Box 116"/>
            <p:cNvSpPr txBox="1">
              <a:spLocks noChangeArrowheads="1"/>
            </p:cNvSpPr>
            <p:nvPr/>
          </p:nvSpPr>
          <p:spPr bwMode="auto">
            <a:xfrm>
              <a:off x="1827129" y="3677237"/>
              <a:ext cx="617477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50" i="1" u="none" dirty="0" smtClean="0"/>
                <a:t>I-S-I-S-</a:t>
              </a:r>
              <a:endParaRPr lang="en-US" sz="1050" i="1" u="none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64128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59</a:t>
            </a:fld>
            <a:endParaRPr lang="fr-FR"/>
          </a:p>
        </p:txBody>
      </p:sp>
      <p:sp>
        <p:nvSpPr>
          <p:cNvPr id="120862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CN" sz="3200" noProof="0" dirty="0" smtClean="0">
                <a:ea typeface="SimSun" pitchFamily="2" charset="-122"/>
              </a:rPr>
              <a:t>Multilayers’ H</a:t>
            </a:r>
            <a:r>
              <a:rPr lang="en-US" altLang="zh-CN" sz="3200" cap="none" baseline="-25000" noProof="0" dirty="0" smtClean="0">
                <a:ea typeface="SimSun" pitchFamily="2" charset="-122"/>
              </a:rPr>
              <a:t>C1</a:t>
            </a:r>
            <a:endParaRPr lang="en-US" altLang="zh-CN" sz="3000" b="1" cap="none" baseline="-25000" noProof="0" dirty="0" smtClean="0">
              <a:ea typeface="SimSun" pitchFamily="2" charset="-122"/>
              <a:cs typeface="+mn-cs"/>
            </a:endParaRPr>
          </a:p>
        </p:txBody>
      </p:sp>
      <p:sp>
        <p:nvSpPr>
          <p:cNvPr id="21509" name="Rectangle 2409"/>
          <p:cNvSpPr>
            <a:spLocks noChangeArrowheads="1"/>
          </p:cNvSpPr>
          <p:nvPr/>
        </p:nvSpPr>
        <p:spPr bwMode="auto">
          <a:xfrm>
            <a:off x="1249962" y="5727911"/>
            <a:ext cx="698500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u="none" dirty="0">
                <a:sym typeface="Symbol" pitchFamily="18" charset="2"/>
              </a:rPr>
              <a:t> </a:t>
            </a:r>
            <a:r>
              <a:rPr lang="en-US" sz="1600" u="none" dirty="0" smtClean="0">
                <a:sym typeface="Symbol" pitchFamily="18" charset="2"/>
              </a:rPr>
              <a:t> </a:t>
            </a:r>
            <a:r>
              <a:rPr lang="en-US" sz="1600" b="1" u="none" dirty="0" smtClean="0">
                <a:sym typeface="Symbol" pitchFamily="18" charset="2"/>
              </a:rPr>
              <a:t>ML </a:t>
            </a:r>
            <a:r>
              <a:rPr lang="en-US" sz="1600" b="1" u="none" dirty="0">
                <a:sym typeface="Symbol" pitchFamily="18" charset="2"/>
              </a:rPr>
              <a:t>sample : </a:t>
            </a:r>
            <a:r>
              <a:rPr lang="en-US" u="none" dirty="0">
                <a:sym typeface="Symbol" pitchFamily="18" charset="2"/>
              </a:rPr>
              <a:t>250 nm  Nb + </a:t>
            </a:r>
            <a:r>
              <a:rPr lang="en-US" u="none" dirty="0" smtClean="0">
                <a:sym typeface="Symbol" pitchFamily="18" charset="2"/>
              </a:rPr>
              <a:t>(14 </a:t>
            </a:r>
            <a:r>
              <a:rPr lang="en-US" u="none" dirty="0">
                <a:sym typeface="Symbol" pitchFamily="18" charset="2"/>
              </a:rPr>
              <a:t>nm </a:t>
            </a:r>
            <a:r>
              <a:rPr lang="en-US" u="none" dirty="0" err="1">
                <a:sym typeface="Symbol" pitchFamily="18" charset="2"/>
              </a:rPr>
              <a:t>MgO</a:t>
            </a:r>
            <a:r>
              <a:rPr lang="en-US" u="none" dirty="0">
                <a:sym typeface="Symbol" pitchFamily="18" charset="2"/>
              </a:rPr>
              <a:t> + 25 nm </a:t>
            </a:r>
            <a:r>
              <a:rPr lang="en-US" u="none" dirty="0" err="1" smtClean="0">
                <a:sym typeface="Symbol" pitchFamily="18" charset="2"/>
              </a:rPr>
              <a:t>NbN</a:t>
            </a:r>
            <a:r>
              <a:rPr lang="en-US" u="none" dirty="0" smtClean="0">
                <a:sym typeface="Symbol" pitchFamily="18" charset="2"/>
              </a:rPr>
              <a:t>) x </a:t>
            </a:r>
            <a:r>
              <a:rPr lang="en-US" b="1" u="none" dirty="0" smtClean="0">
                <a:sym typeface="Symbol" pitchFamily="18" charset="2"/>
              </a:rPr>
              <a:t>4 </a:t>
            </a:r>
            <a:r>
              <a:rPr lang="en-US" u="none" dirty="0" smtClean="0">
                <a:sym typeface="Symbol" pitchFamily="18" charset="2"/>
              </a:rPr>
              <a:t> </a:t>
            </a:r>
            <a:endParaRPr lang="en-US" sz="1600" u="none" dirty="0">
              <a:sym typeface="Symbol" pitchFamily="18" charset="2"/>
            </a:endParaRPr>
          </a:p>
          <a:p>
            <a:pPr>
              <a:spcBef>
                <a:spcPts val="600"/>
              </a:spcBef>
            </a:pPr>
            <a:r>
              <a:rPr lang="en-US" sz="1600" u="none" dirty="0">
                <a:sym typeface="Symbol" pitchFamily="18" charset="2"/>
              </a:rPr>
              <a:t> </a:t>
            </a:r>
            <a:r>
              <a:rPr lang="en-US" sz="1600" u="none" dirty="0" smtClean="0">
                <a:sym typeface="Symbol" pitchFamily="18" charset="2"/>
              </a:rPr>
              <a:t> Multilayer tested for the first time B</a:t>
            </a:r>
            <a:r>
              <a:rPr lang="en-US" sz="1600" u="none" baseline="-25000" dirty="0" smtClean="0">
                <a:sym typeface="Symbol" pitchFamily="18" charset="2"/>
              </a:rPr>
              <a:t>C1</a:t>
            </a:r>
            <a:r>
              <a:rPr lang="en-US" sz="1600" u="none" dirty="0" smtClean="0">
                <a:sym typeface="Symbol" pitchFamily="18" charset="2"/>
              </a:rPr>
              <a:t> &gt; 55 </a:t>
            </a:r>
            <a:r>
              <a:rPr lang="en-US" sz="1600" u="none" dirty="0" err="1" smtClean="0">
                <a:sym typeface="Symbol" pitchFamily="18" charset="2"/>
              </a:rPr>
              <a:t>mT</a:t>
            </a:r>
            <a:r>
              <a:rPr lang="en-US" sz="1600" u="none" dirty="0" smtClean="0">
                <a:sym typeface="Symbol" pitchFamily="18" charset="2"/>
              </a:rPr>
              <a:t> @ 8K !</a:t>
            </a:r>
            <a:endParaRPr lang="en-US" sz="1600" b="1" u="none" baseline="30000" dirty="0">
              <a:solidFill>
                <a:srgbClr val="FF0000"/>
              </a:solidFill>
              <a:sym typeface="Symbol" pitchFamily="18" charset="2"/>
            </a:endParaRPr>
          </a:p>
        </p:txBody>
      </p:sp>
      <p:graphicFrame>
        <p:nvGraphicFramePr>
          <p:cNvPr id="85" name="Graphique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78076498"/>
              </p:ext>
            </p:extLst>
          </p:nvPr>
        </p:nvGraphicFramePr>
        <p:xfrm>
          <a:off x="625504" y="1221181"/>
          <a:ext cx="7516095" cy="4526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6" name="Groupe 85"/>
          <p:cNvGrpSpPr/>
          <p:nvPr/>
        </p:nvGrpSpPr>
        <p:grpSpPr>
          <a:xfrm>
            <a:off x="4750886" y="1052736"/>
            <a:ext cx="3594274" cy="1359737"/>
            <a:chOff x="4508651" y="189604"/>
            <a:chExt cx="4066412" cy="1772816"/>
          </a:xfrm>
        </p:grpSpPr>
        <p:sp>
          <p:nvSpPr>
            <p:cNvPr id="87" name="Rectangle 86"/>
            <p:cNvSpPr/>
            <p:nvPr/>
          </p:nvSpPr>
          <p:spPr>
            <a:xfrm>
              <a:off x="4515127" y="189604"/>
              <a:ext cx="4059936" cy="177281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8" name="Text Box 191"/>
            <p:cNvSpPr txBox="1">
              <a:spLocks noChangeArrowheads="1"/>
            </p:cNvSpPr>
            <p:nvPr/>
          </p:nvSpPr>
          <p:spPr bwMode="auto">
            <a:xfrm>
              <a:off x="4813628" y="1484160"/>
              <a:ext cx="1850205" cy="341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Monocrystalline sapphire</a:t>
              </a:r>
            </a:p>
          </p:txBody>
        </p:sp>
        <p:sp>
          <p:nvSpPr>
            <p:cNvPr id="89" name="Text Box 192"/>
            <p:cNvSpPr txBox="1">
              <a:spLocks noChangeArrowheads="1"/>
            </p:cNvSpPr>
            <p:nvPr/>
          </p:nvSpPr>
          <p:spPr bwMode="auto">
            <a:xfrm>
              <a:off x="4934329" y="1124745"/>
              <a:ext cx="1369608" cy="341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500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nm Nb “bulk”</a:t>
              </a:r>
            </a:p>
          </p:txBody>
        </p:sp>
        <p:sp>
          <p:nvSpPr>
            <p:cNvPr id="90" name="Text Box 193"/>
            <p:cNvSpPr txBox="1">
              <a:spLocks noChangeArrowheads="1"/>
            </p:cNvSpPr>
            <p:nvPr/>
          </p:nvSpPr>
          <p:spPr bwMode="auto">
            <a:xfrm>
              <a:off x="5035708" y="643556"/>
              <a:ext cx="1224523" cy="56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14 nm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insulator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MgO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)</a:t>
              </a:r>
            </a:p>
          </p:txBody>
        </p:sp>
        <p:sp>
          <p:nvSpPr>
            <p:cNvPr id="91" name="Text Box 194"/>
            <p:cNvSpPr txBox="1">
              <a:spLocks noChangeArrowheads="1"/>
            </p:cNvSpPr>
            <p:nvPr/>
          </p:nvSpPr>
          <p:spPr bwMode="auto">
            <a:xfrm>
              <a:off x="5096482" y="335581"/>
              <a:ext cx="1151979" cy="341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~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25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nm 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NbN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92" name="Groupe 91"/>
            <p:cNvGrpSpPr/>
            <p:nvPr/>
          </p:nvGrpSpPr>
          <p:grpSpPr>
            <a:xfrm>
              <a:off x="6611377" y="306235"/>
              <a:ext cx="1920862" cy="1555751"/>
              <a:chOff x="6263972" y="306235"/>
              <a:chExt cx="2268271" cy="1555751"/>
            </a:xfrm>
          </p:grpSpPr>
          <p:sp>
            <p:nvSpPr>
              <p:cNvPr id="95" name="Rectangle 187"/>
              <p:cNvSpPr>
                <a:spLocks noChangeArrowheads="1"/>
              </p:cNvSpPr>
              <p:nvPr/>
            </p:nvSpPr>
            <p:spPr bwMode="auto">
              <a:xfrm>
                <a:off x="6616440" y="1142848"/>
                <a:ext cx="1915803" cy="719138"/>
              </a:xfrm>
              <a:prstGeom prst="rect">
                <a:avLst/>
              </a:prstGeom>
              <a:gradFill rotWithShape="1">
                <a:gsLst>
                  <a:gs pos="0">
                    <a:srgbClr val="128AEE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Rectangle 188"/>
              <p:cNvSpPr>
                <a:spLocks noChangeArrowheads="1"/>
              </p:cNvSpPr>
              <p:nvPr/>
            </p:nvSpPr>
            <p:spPr bwMode="auto">
              <a:xfrm>
                <a:off x="6621499" y="763435"/>
                <a:ext cx="1910744" cy="161925"/>
              </a:xfrm>
              <a:prstGeom prst="rect">
                <a:avLst/>
              </a:prstGeom>
              <a:solidFill>
                <a:srgbClr val="00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Rectangle 189"/>
              <p:cNvSpPr>
                <a:spLocks noChangeArrowheads="1"/>
              </p:cNvSpPr>
              <p:nvPr/>
            </p:nvSpPr>
            <p:spPr bwMode="auto">
              <a:xfrm>
                <a:off x="6621499" y="926948"/>
                <a:ext cx="1910744" cy="287338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Rectangle 190"/>
              <p:cNvSpPr>
                <a:spLocks noChangeArrowheads="1"/>
              </p:cNvSpPr>
              <p:nvPr/>
            </p:nvSpPr>
            <p:spPr bwMode="auto">
              <a:xfrm>
                <a:off x="6621499" y="857098"/>
                <a:ext cx="1910744" cy="69850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Line 195"/>
              <p:cNvSpPr>
                <a:spLocks noChangeShapeType="1"/>
              </p:cNvSpPr>
              <p:nvPr/>
            </p:nvSpPr>
            <p:spPr bwMode="auto">
              <a:xfrm flipV="1">
                <a:off x="6496702" y="1503210"/>
                <a:ext cx="229357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Line 196"/>
              <p:cNvSpPr>
                <a:spLocks noChangeShapeType="1"/>
              </p:cNvSpPr>
              <p:nvPr/>
            </p:nvSpPr>
            <p:spPr bwMode="auto">
              <a:xfrm flipV="1">
                <a:off x="6420812" y="1071410"/>
                <a:ext cx="229357" cy="2174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Line 197"/>
              <p:cNvSpPr>
                <a:spLocks noChangeShapeType="1"/>
              </p:cNvSpPr>
              <p:nvPr/>
            </p:nvSpPr>
            <p:spPr bwMode="auto">
              <a:xfrm flipV="1">
                <a:off x="6420812" y="926948"/>
                <a:ext cx="229357" cy="1428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Line 198"/>
              <p:cNvSpPr>
                <a:spLocks noChangeShapeType="1"/>
              </p:cNvSpPr>
              <p:nvPr/>
            </p:nvSpPr>
            <p:spPr bwMode="auto">
              <a:xfrm>
                <a:off x="6263972" y="761848"/>
                <a:ext cx="462086" cy="730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Text Box 199"/>
              <p:cNvSpPr txBox="1">
                <a:spLocks noChangeArrowheads="1"/>
              </p:cNvSpPr>
              <p:nvPr/>
            </p:nvSpPr>
            <p:spPr bwMode="auto">
              <a:xfrm>
                <a:off x="7333698" y="1268067"/>
                <a:ext cx="1120471" cy="54172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47A21A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ML4</a:t>
                </a:r>
              </a:p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050" u="none" kern="0" dirty="0">
                    <a:solidFill>
                      <a:srgbClr val="0000FF"/>
                    </a:solidFill>
                    <a:cs typeface="Times New Roman" pitchFamily="18" charset="0"/>
                  </a:rPr>
                  <a:t>Tc = </a:t>
                </a:r>
                <a:r>
                  <a:rPr lang="en-US" sz="1050" u="none" kern="0" dirty="0" smtClean="0">
                    <a:solidFill>
                      <a:srgbClr val="0000FF"/>
                    </a:solidFill>
                    <a:cs typeface="Times New Roman" pitchFamily="18" charset="0"/>
                  </a:rPr>
                  <a:t>15,1K</a:t>
                </a:r>
                <a:endParaRPr lang="en-US" sz="1050" u="none" kern="0" dirty="0">
                  <a:solidFill>
                    <a:srgbClr val="0000FF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04" name="Rectangle 200"/>
              <p:cNvSpPr>
                <a:spLocks noChangeArrowheads="1"/>
              </p:cNvSpPr>
              <p:nvPr/>
            </p:nvSpPr>
            <p:spPr bwMode="auto">
              <a:xfrm>
                <a:off x="6621499" y="611035"/>
                <a:ext cx="1910744" cy="161925"/>
              </a:xfrm>
              <a:prstGeom prst="rect">
                <a:avLst/>
              </a:prstGeom>
              <a:solidFill>
                <a:srgbClr val="00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Rectangle 201"/>
              <p:cNvSpPr>
                <a:spLocks noChangeArrowheads="1"/>
              </p:cNvSpPr>
              <p:nvPr/>
            </p:nvSpPr>
            <p:spPr bwMode="auto">
              <a:xfrm>
                <a:off x="6621499" y="704698"/>
                <a:ext cx="1910744" cy="69850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Rectangle 202"/>
              <p:cNvSpPr>
                <a:spLocks noChangeArrowheads="1"/>
              </p:cNvSpPr>
              <p:nvPr/>
            </p:nvSpPr>
            <p:spPr bwMode="auto">
              <a:xfrm>
                <a:off x="6621499" y="458635"/>
                <a:ext cx="1910744" cy="161925"/>
              </a:xfrm>
              <a:prstGeom prst="rect">
                <a:avLst/>
              </a:prstGeom>
              <a:solidFill>
                <a:srgbClr val="00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Rectangle 203"/>
              <p:cNvSpPr>
                <a:spLocks noChangeArrowheads="1"/>
              </p:cNvSpPr>
              <p:nvPr/>
            </p:nvSpPr>
            <p:spPr bwMode="auto">
              <a:xfrm>
                <a:off x="6621499" y="552298"/>
                <a:ext cx="1910744" cy="69850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Rectangle 204"/>
              <p:cNvSpPr>
                <a:spLocks noChangeArrowheads="1"/>
              </p:cNvSpPr>
              <p:nvPr/>
            </p:nvSpPr>
            <p:spPr bwMode="auto">
              <a:xfrm>
                <a:off x="6621499" y="306235"/>
                <a:ext cx="1910744" cy="161925"/>
              </a:xfrm>
              <a:prstGeom prst="rect">
                <a:avLst/>
              </a:prstGeom>
              <a:solidFill>
                <a:srgbClr val="00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Rectangle 205"/>
              <p:cNvSpPr>
                <a:spLocks noChangeArrowheads="1"/>
              </p:cNvSpPr>
              <p:nvPr/>
            </p:nvSpPr>
            <p:spPr bwMode="auto">
              <a:xfrm>
                <a:off x="6621499" y="399898"/>
                <a:ext cx="1910744" cy="69850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3" name="AutoShape 206"/>
            <p:cNvSpPr>
              <a:spLocks/>
            </p:cNvSpPr>
            <p:nvPr/>
          </p:nvSpPr>
          <p:spPr bwMode="auto">
            <a:xfrm flipH="1">
              <a:off x="4916561" y="434823"/>
              <a:ext cx="179921" cy="689923"/>
            </a:xfrm>
            <a:prstGeom prst="rightBrace">
              <a:avLst>
                <a:gd name="adj1" fmla="val 57428"/>
                <a:gd name="adj2" fmla="val 50000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94" name="Text Box 207"/>
            <p:cNvSpPr txBox="1">
              <a:spLocks noChangeArrowheads="1"/>
            </p:cNvSpPr>
            <p:nvPr/>
          </p:nvSpPr>
          <p:spPr bwMode="auto">
            <a:xfrm>
              <a:off x="4508651" y="672330"/>
              <a:ext cx="395722" cy="341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 4</a:t>
              </a:r>
            </a:p>
          </p:txBody>
        </p:sp>
      </p:grpSp>
      <p:sp>
        <p:nvSpPr>
          <p:cNvPr id="110" name="Rectangle 109"/>
          <p:cNvSpPr/>
          <p:nvPr/>
        </p:nvSpPr>
        <p:spPr>
          <a:xfrm>
            <a:off x="5366775" y="4038748"/>
            <a:ext cx="3322282" cy="9385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1" name="Text Box 173"/>
          <p:cNvSpPr txBox="1">
            <a:spLocks noChangeArrowheads="1"/>
          </p:cNvSpPr>
          <p:nvPr/>
        </p:nvSpPr>
        <p:spPr bwMode="auto">
          <a:xfrm>
            <a:off x="5355716" y="4610105"/>
            <a:ext cx="180681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Monocrystalline sapphire</a:t>
            </a:r>
          </a:p>
        </p:txBody>
      </p:sp>
      <p:sp>
        <p:nvSpPr>
          <p:cNvPr id="112" name="Text Box 174"/>
          <p:cNvSpPr txBox="1">
            <a:spLocks noChangeArrowheads="1"/>
          </p:cNvSpPr>
          <p:nvPr/>
        </p:nvSpPr>
        <p:spPr bwMode="auto">
          <a:xfrm>
            <a:off x="5602295" y="4321180"/>
            <a:ext cx="137090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250 nm Nb “bulk”</a:t>
            </a:r>
          </a:p>
        </p:txBody>
      </p:sp>
      <p:sp>
        <p:nvSpPr>
          <p:cNvPr id="113" name="Text Box 175"/>
          <p:cNvSpPr txBox="1">
            <a:spLocks noChangeArrowheads="1"/>
          </p:cNvSpPr>
          <p:nvPr/>
        </p:nvSpPr>
        <p:spPr bwMode="auto">
          <a:xfrm>
            <a:off x="5393385" y="4033842"/>
            <a:ext cx="174021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~ 15 nm insulator (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MgO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</p:txBody>
      </p:sp>
      <p:grpSp>
        <p:nvGrpSpPr>
          <p:cNvPr id="114" name="Groupe 113"/>
          <p:cNvGrpSpPr/>
          <p:nvPr/>
        </p:nvGrpSpPr>
        <p:grpSpPr>
          <a:xfrm>
            <a:off x="7074476" y="4142919"/>
            <a:ext cx="1556413" cy="792468"/>
            <a:chOff x="6959698" y="4302039"/>
            <a:chExt cx="2027237" cy="1033215"/>
          </a:xfrm>
        </p:grpSpPr>
        <p:sp>
          <p:nvSpPr>
            <p:cNvPr id="115" name="Rectangle 163"/>
            <p:cNvSpPr>
              <a:spLocks noChangeArrowheads="1"/>
            </p:cNvSpPr>
            <p:nvPr/>
          </p:nvSpPr>
          <p:spPr bwMode="auto">
            <a:xfrm>
              <a:off x="7186702" y="4587788"/>
              <a:ext cx="1800224" cy="719138"/>
            </a:xfrm>
            <a:prstGeom prst="rect">
              <a:avLst/>
            </a:prstGeom>
            <a:gradFill rotWithShape="1">
              <a:gsLst>
                <a:gs pos="0">
                  <a:srgbClr val="128AEE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Rectangle 171"/>
            <p:cNvSpPr>
              <a:spLocks noChangeArrowheads="1"/>
            </p:cNvSpPr>
            <p:nvPr/>
          </p:nvSpPr>
          <p:spPr bwMode="auto">
            <a:xfrm>
              <a:off x="7186710" y="4371889"/>
              <a:ext cx="1800225" cy="28733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Rectangle 172"/>
            <p:cNvSpPr>
              <a:spLocks noChangeArrowheads="1"/>
            </p:cNvSpPr>
            <p:nvPr/>
          </p:nvSpPr>
          <p:spPr bwMode="auto">
            <a:xfrm>
              <a:off x="7186710" y="4302039"/>
              <a:ext cx="1800225" cy="69850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Line 177"/>
            <p:cNvSpPr>
              <a:spLocks noChangeShapeType="1"/>
            </p:cNvSpPr>
            <p:nvPr/>
          </p:nvSpPr>
          <p:spPr bwMode="auto">
            <a:xfrm flipV="1">
              <a:off x="7032723" y="4929101"/>
              <a:ext cx="215900" cy="714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Line 178"/>
            <p:cNvSpPr>
              <a:spLocks noChangeShapeType="1"/>
            </p:cNvSpPr>
            <p:nvPr/>
          </p:nvSpPr>
          <p:spPr bwMode="auto">
            <a:xfrm flipV="1">
              <a:off x="6959698" y="4495713"/>
              <a:ext cx="215900" cy="2174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Line 179"/>
            <p:cNvSpPr>
              <a:spLocks noChangeShapeType="1"/>
            </p:cNvSpPr>
            <p:nvPr/>
          </p:nvSpPr>
          <p:spPr bwMode="auto">
            <a:xfrm flipV="1">
              <a:off x="6959698" y="4352838"/>
              <a:ext cx="215900" cy="1428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Text Box 185"/>
            <p:cNvSpPr txBox="1">
              <a:spLocks noChangeArrowheads="1"/>
            </p:cNvSpPr>
            <p:nvPr/>
          </p:nvSpPr>
          <p:spPr bwMode="auto">
            <a:xfrm>
              <a:off x="7909234" y="4773466"/>
              <a:ext cx="954599" cy="5617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47A21A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R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cs typeface="Times New Roman" pitchFamily="18" charset="0"/>
                </a:rPr>
                <a:t>Tc = 8.9 K</a:t>
              </a:r>
              <a:endParaRPr kumimoji="0" lang="fr-FR" sz="105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2" name="Groupe 121"/>
          <p:cNvGrpSpPr/>
          <p:nvPr/>
        </p:nvGrpSpPr>
        <p:grpSpPr>
          <a:xfrm>
            <a:off x="5111333" y="2637202"/>
            <a:ext cx="3327483" cy="1087285"/>
            <a:chOff x="5076056" y="2384259"/>
            <a:chExt cx="3764575" cy="1417594"/>
          </a:xfrm>
        </p:grpSpPr>
        <p:sp>
          <p:nvSpPr>
            <p:cNvPr id="123" name="Rectangle 122"/>
            <p:cNvSpPr/>
            <p:nvPr/>
          </p:nvSpPr>
          <p:spPr>
            <a:xfrm>
              <a:off x="5081940" y="2384259"/>
              <a:ext cx="3758691" cy="141759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4" name="Text Box 173"/>
            <p:cNvSpPr txBox="1">
              <a:spLocks noChangeArrowheads="1"/>
            </p:cNvSpPr>
            <p:nvPr/>
          </p:nvSpPr>
          <p:spPr bwMode="auto">
            <a:xfrm>
              <a:off x="5076056" y="3362930"/>
              <a:ext cx="1850205" cy="341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Monocrystalline sapphire</a:t>
              </a:r>
            </a:p>
          </p:txBody>
        </p:sp>
        <p:sp>
          <p:nvSpPr>
            <p:cNvPr id="125" name="Text Box 174"/>
            <p:cNvSpPr txBox="1">
              <a:spLocks noChangeArrowheads="1"/>
            </p:cNvSpPr>
            <p:nvPr/>
          </p:nvSpPr>
          <p:spPr bwMode="auto">
            <a:xfrm>
              <a:off x="5322636" y="3074006"/>
              <a:ext cx="1550988" cy="341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250 nm Nb “bulk”</a:t>
              </a:r>
            </a:p>
          </p:txBody>
        </p:sp>
        <p:sp>
          <p:nvSpPr>
            <p:cNvPr id="126" name="Text Box 175"/>
            <p:cNvSpPr txBox="1">
              <a:spLocks noChangeArrowheads="1"/>
            </p:cNvSpPr>
            <p:nvPr/>
          </p:nvSpPr>
          <p:spPr bwMode="auto">
            <a:xfrm>
              <a:off x="5113726" y="2786667"/>
              <a:ext cx="1790356" cy="341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~ 15 nm insulator (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MgO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)</a:t>
              </a:r>
            </a:p>
          </p:txBody>
        </p:sp>
        <p:sp>
          <p:nvSpPr>
            <p:cNvPr id="127" name="Text Box 176"/>
            <p:cNvSpPr txBox="1">
              <a:spLocks noChangeArrowheads="1"/>
            </p:cNvSpPr>
            <p:nvPr/>
          </p:nvSpPr>
          <p:spPr bwMode="auto">
            <a:xfrm>
              <a:off x="5528101" y="2497742"/>
              <a:ext cx="1061301" cy="341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~ 25 nm 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NbN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8" name="Groupe 127"/>
            <p:cNvGrpSpPr/>
            <p:nvPr/>
          </p:nvGrpSpPr>
          <p:grpSpPr>
            <a:xfrm>
              <a:off x="6839101" y="2640617"/>
              <a:ext cx="1954212" cy="1128465"/>
              <a:chOff x="6521011" y="2640617"/>
              <a:chExt cx="2244725" cy="1128465"/>
            </a:xfrm>
          </p:grpSpPr>
          <p:sp>
            <p:nvSpPr>
              <p:cNvPr id="129" name="Rectangle 163"/>
              <p:cNvSpPr>
                <a:spLocks noChangeArrowheads="1"/>
              </p:cNvSpPr>
              <p:nvPr/>
            </p:nvSpPr>
            <p:spPr bwMode="auto">
              <a:xfrm>
                <a:off x="6965503" y="3021617"/>
                <a:ext cx="1800224" cy="719138"/>
              </a:xfrm>
              <a:prstGeom prst="rect">
                <a:avLst/>
              </a:prstGeom>
              <a:gradFill rotWithShape="1">
                <a:gsLst>
                  <a:gs pos="0">
                    <a:srgbClr val="128AEE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Rectangle 170"/>
              <p:cNvSpPr>
                <a:spLocks noChangeArrowheads="1"/>
              </p:cNvSpPr>
              <p:nvPr/>
            </p:nvSpPr>
            <p:spPr bwMode="auto">
              <a:xfrm>
                <a:off x="6965511" y="2642205"/>
                <a:ext cx="1800225" cy="161925"/>
              </a:xfrm>
              <a:prstGeom prst="rect">
                <a:avLst/>
              </a:prstGeom>
              <a:solidFill>
                <a:srgbClr val="00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Rectangle 171"/>
              <p:cNvSpPr>
                <a:spLocks noChangeArrowheads="1"/>
              </p:cNvSpPr>
              <p:nvPr/>
            </p:nvSpPr>
            <p:spPr bwMode="auto">
              <a:xfrm>
                <a:off x="6965511" y="2805718"/>
                <a:ext cx="1800225" cy="287338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Rectangle 172"/>
              <p:cNvSpPr>
                <a:spLocks noChangeArrowheads="1"/>
              </p:cNvSpPr>
              <p:nvPr/>
            </p:nvSpPr>
            <p:spPr bwMode="auto">
              <a:xfrm>
                <a:off x="6965511" y="2735868"/>
                <a:ext cx="1800225" cy="69850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Line 177"/>
              <p:cNvSpPr>
                <a:spLocks noChangeShapeType="1"/>
              </p:cNvSpPr>
              <p:nvPr/>
            </p:nvSpPr>
            <p:spPr bwMode="auto">
              <a:xfrm flipV="1">
                <a:off x="6811524" y="3362930"/>
                <a:ext cx="215900" cy="714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4" name="Line 178"/>
              <p:cNvSpPr>
                <a:spLocks noChangeShapeType="1"/>
              </p:cNvSpPr>
              <p:nvPr/>
            </p:nvSpPr>
            <p:spPr bwMode="auto">
              <a:xfrm flipV="1">
                <a:off x="6738499" y="2929542"/>
                <a:ext cx="215900" cy="2174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5" name="Line 179"/>
              <p:cNvSpPr>
                <a:spLocks noChangeShapeType="1"/>
              </p:cNvSpPr>
              <p:nvPr/>
            </p:nvSpPr>
            <p:spPr bwMode="auto">
              <a:xfrm flipV="1">
                <a:off x="6738499" y="2786667"/>
                <a:ext cx="215900" cy="1428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6" name="Line 180"/>
              <p:cNvSpPr>
                <a:spLocks noChangeShapeType="1"/>
              </p:cNvSpPr>
              <p:nvPr/>
            </p:nvSpPr>
            <p:spPr bwMode="auto">
              <a:xfrm>
                <a:off x="6521011" y="2640617"/>
                <a:ext cx="434975" cy="730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7" name="Text Box 185"/>
              <p:cNvSpPr txBox="1">
                <a:spLocks noChangeArrowheads="1"/>
              </p:cNvSpPr>
              <p:nvPr/>
            </p:nvSpPr>
            <p:spPr bwMode="auto">
              <a:xfrm>
                <a:off x="7595379" y="3207295"/>
                <a:ext cx="1139915" cy="56178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47A21A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SL</a:t>
                </a:r>
              </a:p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cs typeface="Times New Roman" pitchFamily="18" charset="0"/>
                  </a:rPr>
                  <a:t>Tc = 16.37 K</a:t>
                </a:r>
                <a:endParaRPr kumimoji="0" lang="fr-FR" sz="105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138" name="Connecteur droit avec flèche 137"/>
          <p:cNvCxnSpPr/>
          <p:nvPr/>
        </p:nvCxnSpPr>
        <p:spPr>
          <a:xfrm flipV="1">
            <a:off x="3779912" y="1337022"/>
            <a:ext cx="1145862" cy="281251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/>
          <p:cNvCxnSpPr/>
          <p:nvPr/>
        </p:nvCxnSpPr>
        <p:spPr>
          <a:xfrm>
            <a:off x="3779912" y="2060262"/>
            <a:ext cx="1549371" cy="773565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/>
          <p:cNvCxnSpPr/>
          <p:nvPr/>
        </p:nvCxnSpPr>
        <p:spPr>
          <a:xfrm>
            <a:off x="3635896" y="2564904"/>
            <a:ext cx="1874997" cy="17997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/>
          <p:cNvCxnSpPr/>
          <p:nvPr/>
        </p:nvCxnSpPr>
        <p:spPr>
          <a:xfrm>
            <a:off x="3029343" y="1654718"/>
            <a:ext cx="242777" cy="0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Accolade fermante 141"/>
          <p:cNvSpPr/>
          <p:nvPr/>
        </p:nvSpPr>
        <p:spPr>
          <a:xfrm rot="16200000">
            <a:off x="2328329" y="965270"/>
            <a:ext cx="218728" cy="890029"/>
          </a:xfrm>
          <a:prstGeom prst="rightBrace">
            <a:avLst>
              <a:gd name="adj1" fmla="val 33731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3" name="Rectangle 142"/>
          <p:cNvSpPr/>
          <p:nvPr/>
        </p:nvSpPr>
        <p:spPr>
          <a:xfrm>
            <a:off x="557233" y="1060023"/>
            <a:ext cx="28708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u="none" kern="0" dirty="0" smtClean="0">
                <a:solidFill>
                  <a:sysClr val="windowText" lastClr="000000"/>
                </a:solidFill>
              </a:rPr>
              <a:t>Accelerator cavities' operating range</a:t>
            </a:r>
            <a:endParaRPr lang="en-US" sz="1200" i="1" u="none" dirty="0"/>
          </a:p>
        </p:txBody>
      </p:sp>
    </p:spTree>
    <p:extLst>
      <p:ext uri="{BB962C8B-B14F-4D97-AF65-F5344CB8AC3E}">
        <p14:creationId xmlns:p14="http://schemas.microsoft.com/office/powerpoint/2010/main" xmlns="" val="249438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984876" y="2894179"/>
            <a:ext cx="3038206" cy="271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0"/>
            <a:ext cx="6984950" cy="980728"/>
          </a:xfrm>
        </p:spPr>
        <p:txBody>
          <a:bodyPr/>
          <a:lstStyle/>
          <a:p>
            <a:pPr algn="ctr" eaLnBrk="1" hangingPunct="1"/>
            <a:r>
              <a:rPr lang="en-US" sz="3200" i="1" noProof="0" dirty="0" smtClean="0"/>
              <a:t>Niobium cavities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u="none" smtClean="0"/>
              <a:t>Claire Antoine                               CAS Erice</a:t>
            </a:r>
            <a:endParaRPr lang="en-US" u="non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u="none" smtClean="0"/>
              <a:t>|  PAGE </a:t>
            </a:r>
            <a:fld id="{8CADEDB1-774E-4026-9688-CF6FA26D2D04}" type="slidenum">
              <a:rPr lang="en-US" u="none" smtClean="0"/>
              <a:pPr>
                <a:defRPr/>
              </a:pPr>
              <a:t>6</a:t>
            </a:fld>
            <a:endParaRPr lang="en-US" u="none"/>
          </a:p>
        </p:txBody>
      </p:sp>
      <p:sp>
        <p:nvSpPr>
          <p:cNvPr id="1029" name="Rectangle 3"/>
          <p:cNvSpPr>
            <a:spLocks noChangeArrowheads="1"/>
          </p:cNvSpPr>
          <p:nvPr/>
        </p:nvSpPr>
        <p:spPr bwMode="auto">
          <a:xfrm>
            <a:off x="4932363" y="1052736"/>
            <a:ext cx="403225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190500" algn="ctr">
              <a:lnSpc>
                <a:spcPct val="90000"/>
              </a:lnSpc>
              <a:spcBef>
                <a:spcPct val="20000"/>
              </a:spcBef>
            </a:pPr>
            <a:r>
              <a:rPr lang="en-US" sz="1800" u="none" dirty="0" smtClean="0"/>
              <a:t>Typical performances</a:t>
            </a:r>
          </a:p>
          <a:p>
            <a:pPr indent="190500" algn="ctr">
              <a:lnSpc>
                <a:spcPct val="90000"/>
              </a:lnSpc>
              <a:spcBef>
                <a:spcPct val="20000"/>
              </a:spcBef>
            </a:pPr>
            <a:endParaRPr lang="en-US" sz="400" u="none" dirty="0" smtClean="0"/>
          </a:p>
          <a:p>
            <a:pPr indent="190500" algn="ctr" eaLnBrk="0" hangingPunct="0">
              <a:lnSpc>
                <a:spcPct val="130000"/>
              </a:lnSpc>
            </a:pPr>
            <a:r>
              <a:rPr lang="en-US" u="none" dirty="0" smtClean="0"/>
              <a:t>(CEA/Saclay- CARE-SRF project Cavity ):</a:t>
            </a:r>
          </a:p>
          <a:p>
            <a:pPr indent="190500" algn="ctr" eaLnBrk="0" hangingPunct="0"/>
            <a:endParaRPr lang="en-US" sz="800" b="1" u="none" dirty="0" smtClean="0">
              <a:solidFill>
                <a:srgbClr val="008BEA"/>
              </a:solidFill>
            </a:endParaRPr>
          </a:p>
          <a:p>
            <a:pPr indent="190500" algn="ctr" eaLnBrk="0" hangingPunct="0">
              <a:lnSpc>
                <a:spcPct val="120000"/>
              </a:lnSpc>
            </a:pPr>
            <a:r>
              <a:rPr lang="en-US" sz="1800" b="1" u="none" dirty="0" smtClean="0">
                <a:solidFill>
                  <a:srgbClr val="FF0000"/>
                </a:solidFill>
              </a:rPr>
              <a:t>40-45 MV/m !</a:t>
            </a:r>
          </a:p>
          <a:p>
            <a:pPr indent="190500" algn="ctr" eaLnBrk="0" hangingPunct="0"/>
            <a:endParaRPr lang="en-US" sz="200" b="1" u="none" dirty="0" smtClean="0">
              <a:solidFill>
                <a:srgbClr val="008BEA"/>
              </a:solidFill>
            </a:endParaRPr>
          </a:p>
          <a:p>
            <a:pPr indent="190500" algn="ctr" eaLnBrk="0" hangingPunct="0">
              <a:lnSpc>
                <a:spcPct val="120000"/>
              </a:lnSpc>
            </a:pPr>
            <a:r>
              <a:rPr lang="en-US" sz="1800" u="none" dirty="0" smtClean="0"/>
              <a:t>Niobium: </a:t>
            </a:r>
            <a:r>
              <a:rPr lang="en-US" sz="1800" b="1" u="none" dirty="0" smtClean="0">
                <a:solidFill>
                  <a:srgbClr val="FF0000"/>
                </a:solidFill>
              </a:rPr>
              <a:t>bulk, electropolished </a:t>
            </a:r>
            <a:r>
              <a:rPr lang="en-US" sz="1800" u="none" dirty="0" smtClean="0"/>
              <a:t>and </a:t>
            </a:r>
            <a:r>
              <a:rPr lang="en-US" sz="1800" b="1" u="none" dirty="0" smtClean="0">
                <a:solidFill>
                  <a:srgbClr val="FF0000"/>
                </a:solidFill>
              </a:rPr>
              <a:t>baked</a:t>
            </a:r>
            <a:endParaRPr lang="en-US" sz="1800" b="1" u="none" dirty="0">
              <a:solidFill>
                <a:srgbClr val="FF0000"/>
              </a:solidFill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87500" y="3789040"/>
            <a:ext cx="548064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273050"/>
            <a:r>
              <a:rPr lang="en-US" sz="1800" b="1" i="1" u="none" dirty="0" smtClean="0">
                <a:solidFill>
                  <a:srgbClr val="FF0000"/>
                </a:solidFill>
              </a:rPr>
              <a:t>Practical issues</a:t>
            </a:r>
          </a:p>
          <a:p>
            <a:pPr defTabSz="273050">
              <a:spcAft>
                <a:spcPts val="600"/>
              </a:spcAft>
            </a:pPr>
            <a:r>
              <a:rPr lang="en-US" sz="1800" b="1" i="1" u="none" dirty="0" smtClean="0">
                <a:solidFill>
                  <a:srgbClr val="008BEA"/>
                </a:solidFill>
              </a:rPr>
              <a:t>	</a:t>
            </a:r>
            <a:r>
              <a:rPr lang="en-US" u="none" dirty="0" smtClean="0"/>
              <a:t>- we do not know the exact origin of the  limitation: </a:t>
            </a:r>
            <a:r>
              <a:rPr lang="en-US" sz="1100" i="1" u="none" dirty="0" smtClean="0"/>
              <a:t>classical theory (BCS) is not enough to fully predict RF observations,</a:t>
            </a:r>
            <a:endParaRPr lang="en-US" u="none" dirty="0" smtClean="0"/>
          </a:p>
          <a:p>
            <a:pPr defTabSz="273050"/>
            <a:r>
              <a:rPr lang="en-US" u="none" dirty="0" smtClean="0"/>
              <a:t>	- reproducibility not good</a:t>
            </a:r>
          </a:p>
          <a:p>
            <a:pPr defTabSz="273050">
              <a:spcBef>
                <a:spcPts val="600"/>
              </a:spcBef>
            </a:pPr>
            <a:r>
              <a:rPr lang="en-US" sz="1800" b="1" i="1" u="none" dirty="0" smtClean="0">
                <a:solidFill>
                  <a:srgbClr val="FF0000"/>
                </a:solidFill>
              </a:rPr>
              <a:t>RF  superconductivity: a surface phenomenon</a:t>
            </a:r>
          </a:p>
          <a:p>
            <a:pPr defTabSz="273050"/>
            <a:r>
              <a:rPr lang="en-US" sz="2000" u="none" dirty="0" err="1" smtClean="0">
                <a:latin typeface="Symbol" pitchFamily="18" charset="2"/>
                <a:sym typeface="Symbol" pitchFamily="18" charset="2"/>
              </a:rPr>
              <a:t>l</a:t>
            </a:r>
            <a:r>
              <a:rPr lang="en-US" sz="2000" u="none" baseline="-25000" dirty="0" err="1" smtClean="0">
                <a:sym typeface="Symbol" pitchFamily="18" charset="2"/>
              </a:rPr>
              <a:t>L</a:t>
            </a:r>
            <a:r>
              <a:rPr lang="en-US" sz="2400" u="none" dirty="0" smtClean="0">
                <a:sym typeface="Symbol" pitchFamily="18" charset="2"/>
              </a:rPr>
              <a:t> </a:t>
            </a:r>
            <a:r>
              <a:rPr lang="en-US" u="none" dirty="0" smtClean="0">
                <a:sym typeface="Symbol" pitchFamily="18" charset="2"/>
              </a:rPr>
              <a:t>=</a:t>
            </a:r>
            <a:r>
              <a:rPr lang="en-US" sz="2400" u="none" dirty="0" smtClean="0">
                <a:sym typeface="Symbol" pitchFamily="18" charset="2"/>
              </a:rPr>
              <a:t> </a:t>
            </a:r>
            <a:r>
              <a:rPr lang="en-US" u="none" dirty="0" smtClean="0">
                <a:sym typeface="Symbol" pitchFamily="18" charset="2"/>
              </a:rPr>
              <a:t>field penetration depth</a:t>
            </a:r>
          </a:p>
          <a:p>
            <a:pPr defTabSz="273050"/>
            <a:r>
              <a:rPr lang="en-US" u="none" dirty="0" smtClean="0">
                <a:sym typeface="Symbol" pitchFamily="18" charset="2"/>
              </a:rPr>
              <a:t>       = where </a:t>
            </a:r>
            <a:r>
              <a:rPr lang="en-US" b="1" u="none" dirty="0" smtClean="0">
                <a:solidFill>
                  <a:srgbClr val="FF0000"/>
                </a:solidFill>
                <a:sym typeface="Symbol" pitchFamily="18" charset="2"/>
              </a:rPr>
              <a:t>thermal dissipation </a:t>
            </a:r>
            <a:r>
              <a:rPr lang="en-US" u="none" dirty="0" smtClean="0">
                <a:sym typeface="Symbol" pitchFamily="18" charset="2"/>
              </a:rPr>
              <a:t>occurs </a:t>
            </a:r>
          </a:p>
          <a:p>
            <a:pPr defTabSz="273050">
              <a:spcBef>
                <a:spcPts val="600"/>
              </a:spcBef>
            </a:pPr>
            <a:r>
              <a:rPr lang="en-US" sz="1800" b="1" i="1" u="none" dirty="0">
                <a:solidFill>
                  <a:srgbClr val="FF0000"/>
                </a:solidFill>
              </a:rPr>
              <a:t>R&amp;D activities : </a:t>
            </a:r>
          </a:p>
          <a:p>
            <a:pPr defTabSz="273050"/>
            <a:r>
              <a:rPr lang="en-US" sz="1200" u="none" dirty="0" smtClean="0"/>
              <a:t> 	- </a:t>
            </a:r>
            <a:r>
              <a:rPr lang="en-US" u="none" dirty="0" smtClean="0"/>
              <a:t>surface , solid state physics; connection with cavities’ behavior</a:t>
            </a:r>
          </a:p>
          <a:p>
            <a:pPr algn="ctr" defTabSz="273050"/>
            <a:r>
              <a:rPr lang="en-US" sz="1600" b="1" i="1" u="none" dirty="0" smtClean="0"/>
              <a:t> </a:t>
            </a:r>
            <a:endParaRPr lang="en-US" sz="1600" b="1" i="1" u="none" dirty="0"/>
          </a:p>
        </p:txBody>
      </p:sp>
      <p:sp>
        <p:nvSpPr>
          <p:cNvPr id="1031" name="Line 5"/>
          <p:cNvSpPr>
            <a:spLocks noChangeShapeType="1"/>
          </p:cNvSpPr>
          <p:nvPr/>
        </p:nvSpPr>
        <p:spPr bwMode="auto">
          <a:xfrm flipH="1" flipV="1">
            <a:off x="4721225" y="1868488"/>
            <a:ext cx="1263650" cy="192360"/>
          </a:xfrm>
          <a:prstGeom prst="line">
            <a:avLst/>
          </a:prstGeom>
          <a:noFill/>
          <a:ln w="57150">
            <a:solidFill>
              <a:srgbClr val="58993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1032" name="Group 13"/>
          <p:cNvGrpSpPr>
            <a:grpSpLocks/>
          </p:cNvGrpSpPr>
          <p:nvPr/>
        </p:nvGrpSpPr>
        <p:grpSpPr bwMode="auto">
          <a:xfrm>
            <a:off x="1187450" y="1060506"/>
            <a:ext cx="3533775" cy="2736850"/>
            <a:chOff x="748" y="575"/>
            <a:chExt cx="2226" cy="1724"/>
          </a:xfrm>
        </p:grpSpPr>
        <p:graphicFrame>
          <p:nvGraphicFramePr>
            <p:cNvPr id="1026" name="Object 4"/>
            <p:cNvGraphicFramePr>
              <a:graphicFrameLocks noChangeAspect="1"/>
            </p:cNvGraphicFramePr>
            <p:nvPr/>
          </p:nvGraphicFramePr>
          <p:xfrm>
            <a:off x="748" y="575"/>
            <a:ext cx="2226" cy="1724"/>
          </p:xfrm>
          <a:graphic>
            <a:graphicData uri="http://schemas.openxmlformats.org/presentationml/2006/ole">
              <p:oleObj spid="_x0000_s17602" name="Chart" r:id="rId5" imgW="4648132" imgH="3600304" progId="Excel.Chart.8">
                <p:embed/>
              </p:oleObj>
            </a:graphicData>
          </a:graphic>
        </p:graphicFrame>
        <p:sp>
          <p:nvSpPr>
            <p:cNvPr id="1035" name="Freeform 10"/>
            <p:cNvSpPr>
              <a:spLocks/>
            </p:cNvSpPr>
            <p:nvPr/>
          </p:nvSpPr>
          <p:spPr bwMode="auto">
            <a:xfrm>
              <a:off x="1136" y="984"/>
              <a:ext cx="1650" cy="241"/>
            </a:xfrm>
            <a:custGeom>
              <a:avLst/>
              <a:gdLst>
                <a:gd name="T0" fmla="*/ 1650 w 1650"/>
                <a:gd name="T1" fmla="*/ 241 h 241"/>
                <a:gd name="T2" fmla="*/ 1368 w 1650"/>
                <a:gd name="T3" fmla="*/ 154 h 241"/>
                <a:gd name="T4" fmla="*/ 327 w 1650"/>
                <a:gd name="T5" fmla="*/ 13 h 241"/>
                <a:gd name="T6" fmla="*/ 0 w 1650"/>
                <a:gd name="T7" fmla="*/ 76 h 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50"/>
                <a:gd name="T13" fmla="*/ 0 h 241"/>
                <a:gd name="T14" fmla="*/ 1650 w 1650"/>
                <a:gd name="T15" fmla="*/ 241 h 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50" h="241">
                  <a:moveTo>
                    <a:pt x="1650" y="241"/>
                  </a:moveTo>
                  <a:cubicBezTo>
                    <a:pt x="1603" y="227"/>
                    <a:pt x="1588" y="192"/>
                    <a:pt x="1368" y="154"/>
                  </a:cubicBezTo>
                  <a:cubicBezTo>
                    <a:pt x="1148" y="116"/>
                    <a:pt x="555" y="26"/>
                    <a:pt x="327" y="13"/>
                  </a:cubicBezTo>
                  <a:cubicBezTo>
                    <a:pt x="99" y="0"/>
                    <a:pt x="68" y="63"/>
                    <a:pt x="0" y="76"/>
                  </a:cubicBezTo>
                </a:path>
              </a:pathLst>
            </a:custGeom>
            <a:noFill/>
            <a:ln w="57150" cap="flat" cmpd="sng">
              <a:solidFill>
                <a:srgbClr val="589937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3" name="Rectangle 12"/>
          <p:cNvSpPr>
            <a:spLocks noChangeArrowheads="1"/>
          </p:cNvSpPr>
          <p:nvPr/>
        </p:nvSpPr>
        <p:spPr bwMode="auto">
          <a:xfrm>
            <a:off x="4283968" y="5242190"/>
            <a:ext cx="1463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u="none" dirty="0" smtClean="0">
                <a:solidFill>
                  <a:srgbClr val="FF0000"/>
                </a:solidFill>
                <a:sym typeface="Symbol" pitchFamily="18" charset="2"/>
              </a:rPr>
              <a:t>Nb :  </a:t>
            </a:r>
            <a:r>
              <a:rPr lang="en-US" sz="1800" b="1" u="none" dirty="0" smtClean="0">
                <a:solidFill>
                  <a:srgbClr val="FF0000"/>
                </a:solidFill>
                <a:sym typeface="Symbol" pitchFamily="18" charset="2"/>
              </a:rPr>
              <a:t>~</a:t>
            </a:r>
            <a:r>
              <a:rPr lang="en-US" u="none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sz="1800" b="1" u="none" dirty="0" smtClean="0">
                <a:solidFill>
                  <a:srgbClr val="FF0000"/>
                </a:solidFill>
                <a:sym typeface="Symbol" pitchFamily="18" charset="2"/>
              </a:rPr>
              <a:t>50 nm</a:t>
            </a:r>
            <a:endParaRPr lang="en-US" sz="1800" b="1" u="none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1034" name="AutoShape 13"/>
          <p:cNvSpPr>
            <a:spLocks/>
          </p:cNvSpPr>
          <p:nvPr/>
        </p:nvSpPr>
        <p:spPr bwMode="auto">
          <a:xfrm>
            <a:off x="3948892" y="5248647"/>
            <a:ext cx="188912" cy="466433"/>
          </a:xfrm>
          <a:prstGeom prst="rightBrace">
            <a:avLst>
              <a:gd name="adj1" fmla="val 17507"/>
              <a:gd name="adj2" fmla="val 50000"/>
            </a:avLst>
          </a:prstGeom>
          <a:noFill/>
          <a:ln w="28575">
            <a:solidFill>
              <a:srgbClr val="5899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03318" y="5598196"/>
            <a:ext cx="324068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90500" algn="ctr" eaLnBrk="0" hangingPunct="0">
              <a:lnSpc>
                <a:spcPct val="120000"/>
              </a:lnSpc>
            </a:pPr>
            <a:r>
              <a:rPr lang="en-US" sz="1600" u="none" dirty="0" smtClean="0">
                <a:solidFill>
                  <a:prstClr val="black"/>
                </a:solidFill>
              </a:rPr>
              <a:t>…and </a:t>
            </a:r>
            <a:r>
              <a:rPr lang="en-US" sz="1600" b="1" u="none" dirty="0" smtClean="0">
                <a:solidFill>
                  <a:srgbClr val="FF0000"/>
                </a:solidFill>
              </a:rPr>
              <a:t>cleanroom </a:t>
            </a:r>
            <a:r>
              <a:rPr lang="en-US" sz="1600" u="none" dirty="0">
                <a:solidFill>
                  <a:prstClr val="black"/>
                </a:solidFill>
              </a:rPr>
              <a:t>assembled</a:t>
            </a:r>
          </a:p>
        </p:txBody>
      </p:sp>
    </p:spTree>
    <p:extLst>
      <p:ext uri="{BB962C8B-B14F-4D97-AF65-F5344CB8AC3E}">
        <p14:creationId xmlns:p14="http://schemas.microsoft.com/office/powerpoint/2010/main" xmlns="" val="17614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5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86" name="矩形 44"/>
          <p:cNvSpPr>
            <a:spLocks noChangeArrowheads="1"/>
          </p:cNvSpPr>
          <p:nvPr/>
        </p:nvSpPr>
        <p:spPr bwMode="auto">
          <a:xfrm>
            <a:off x="225908" y="3717032"/>
            <a:ext cx="3927837" cy="284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u="none" dirty="0" smtClean="0">
                <a:latin typeface="Arial" pitchFamily="34" charset="0"/>
                <a:cs typeface="Arial" pitchFamily="34" charset="0"/>
              </a:rPr>
              <a:t>Alternating MgB</a:t>
            </a:r>
            <a:r>
              <a:rPr lang="en-US" u="none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u="none" dirty="0" smtClean="0">
                <a:latin typeface="Arial" pitchFamily="34" charset="0"/>
                <a:cs typeface="Arial" pitchFamily="34" charset="0"/>
              </a:rPr>
              <a:t>-insulator structures have </a:t>
            </a:r>
            <a:r>
              <a:rPr lang="en-US" u="none" dirty="0">
                <a:latin typeface="Arial" pitchFamily="34" charset="0"/>
                <a:cs typeface="Arial" pitchFamily="34" charset="0"/>
              </a:rPr>
              <a:t>been </a:t>
            </a:r>
            <a:r>
              <a:rPr lang="en-US" u="none" dirty="0" smtClean="0">
                <a:latin typeface="Arial" pitchFamily="34" charset="0"/>
                <a:cs typeface="Arial" pitchFamily="34" charset="0"/>
              </a:rPr>
              <a:t>fabricated </a:t>
            </a:r>
            <a:r>
              <a:rPr lang="en-US" u="none" dirty="0">
                <a:latin typeface="Arial" pitchFamily="34" charset="0"/>
                <a:cs typeface="Arial" pitchFamily="34" charset="0"/>
              </a:rPr>
              <a:t>on sapphire </a:t>
            </a:r>
            <a:r>
              <a:rPr lang="en-US" u="none" dirty="0" smtClean="0">
                <a:latin typeface="Arial" pitchFamily="34" charset="0"/>
                <a:cs typeface="Arial" pitchFamily="34" charset="0"/>
              </a:rPr>
              <a:t>substrate: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en-US" u="none" dirty="0" smtClean="0">
                <a:latin typeface="Arial" pitchFamily="34" charset="0"/>
                <a:cs typeface="Arial" pitchFamily="34" charset="0"/>
              </a:rPr>
              <a:t> 40 nm </a:t>
            </a:r>
            <a:r>
              <a:rPr lang="en-US" u="none" dirty="0" err="1" smtClean="0">
                <a:latin typeface="Arial" pitchFamily="34" charset="0"/>
                <a:cs typeface="Arial" pitchFamily="34" charset="0"/>
              </a:rPr>
              <a:t>MgO</a:t>
            </a:r>
            <a:r>
              <a:rPr lang="en-US" u="none" dirty="0" smtClean="0">
                <a:latin typeface="Arial" pitchFamily="34" charset="0"/>
                <a:cs typeface="Arial" pitchFamily="34" charset="0"/>
              </a:rPr>
              <a:t> as </a:t>
            </a:r>
            <a:r>
              <a:rPr lang="en-US" u="none" dirty="0">
                <a:latin typeface="Arial" pitchFamily="34" charset="0"/>
                <a:cs typeface="Arial" pitchFamily="34" charset="0"/>
              </a:rPr>
              <a:t>insulating </a:t>
            </a:r>
            <a:r>
              <a:rPr lang="en-US" u="none" dirty="0" smtClean="0">
                <a:latin typeface="Arial" pitchFamily="34" charset="0"/>
                <a:cs typeface="Arial" pitchFamily="34" charset="0"/>
              </a:rPr>
              <a:t>layer, sputtered.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en-US" u="none" dirty="0" smtClean="0">
                <a:latin typeface="Arial" pitchFamily="34" charset="0"/>
                <a:cs typeface="Arial" pitchFamily="34" charset="0"/>
              </a:rPr>
              <a:t> MgB</a:t>
            </a:r>
            <a:r>
              <a:rPr lang="en-US" u="none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u="none" dirty="0" smtClean="0">
                <a:latin typeface="Arial" pitchFamily="34" charset="0"/>
                <a:cs typeface="Arial" pitchFamily="34" charset="0"/>
              </a:rPr>
              <a:t> deposited by HPCVD </a:t>
            </a:r>
            <a:r>
              <a:rPr lang="en-US" i="1" u="none" dirty="0" smtClean="0">
                <a:latin typeface="Arial" pitchFamily="34" charset="0"/>
                <a:cs typeface="Arial" pitchFamily="34" charset="0"/>
              </a:rPr>
              <a:t>ex situ</a:t>
            </a:r>
            <a:r>
              <a:rPr lang="en-US" u="none" dirty="0" smtClean="0">
                <a:latin typeface="Arial" pitchFamily="34" charset="0"/>
                <a:cs typeface="Arial" pitchFamily="34" charset="0"/>
              </a:rPr>
              <a:t>. 150, 100, and 75 nm in thickness.</a:t>
            </a:r>
            <a:endParaRPr lang="en-US" u="none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i="1" u="none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i="1" u="none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u="none" dirty="0" smtClean="0">
                <a:latin typeface="Arial" pitchFamily="34" charset="0"/>
                <a:cs typeface="Arial" pitchFamily="34" charset="0"/>
              </a:rPr>
              <a:t> near 40 K for 100 and 150 nm films. Lower for 75 nm film.</a:t>
            </a:r>
          </a:p>
          <a:p>
            <a:pPr>
              <a:spcAft>
                <a:spcPts val="600"/>
              </a:spcAft>
            </a:pPr>
            <a:r>
              <a:rPr lang="en-US" b="1" u="none" dirty="0">
                <a:solidFill>
                  <a:srgbClr val="C00000"/>
                </a:solidFill>
              </a:rPr>
              <a:t>Multilayer films with thin MgB</a:t>
            </a:r>
            <a:r>
              <a:rPr lang="en-US" b="1" u="none" baseline="-25000" dirty="0">
                <a:solidFill>
                  <a:srgbClr val="C00000"/>
                </a:solidFill>
              </a:rPr>
              <a:t>2</a:t>
            </a:r>
            <a:r>
              <a:rPr lang="en-US" b="1" u="none" dirty="0">
                <a:solidFill>
                  <a:srgbClr val="C00000"/>
                </a:solidFill>
              </a:rPr>
              <a:t> layers show higher </a:t>
            </a:r>
            <a:r>
              <a:rPr lang="en-US" b="1" u="none" dirty="0" smtClean="0">
                <a:solidFill>
                  <a:srgbClr val="C00000"/>
                </a:solidFill>
              </a:rPr>
              <a:t>H</a:t>
            </a:r>
            <a:r>
              <a:rPr lang="en-US" b="1" u="none" baseline="-25000" dirty="0" smtClean="0">
                <a:solidFill>
                  <a:srgbClr val="C00000"/>
                </a:solidFill>
              </a:rPr>
              <a:t>C1</a:t>
            </a:r>
            <a:r>
              <a:rPr lang="en-US" b="1" u="none" dirty="0" smtClean="0">
                <a:solidFill>
                  <a:srgbClr val="C00000"/>
                </a:solidFill>
              </a:rPr>
              <a:t> </a:t>
            </a:r>
            <a:r>
              <a:rPr lang="en-US" b="1" u="none" dirty="0">
                <a:solidFill>
                  <a:srgbClr val="C00000"/>
                </a:solidFill>
              </a:rPr>
              <a:t>than the 300 nm film even though the total thickness are the same. </a:t>
            </a:r>
          </a:p>
          <a:p>
            <a:pPr>
              <a:spcAft>
                <a:spcPts val="600"/>
              </a:spcAft>
            </a:pPr>
            <a:endParaRPr lang="en-US" u="none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95289" y="1152047"/>
            <a:ext cx="3529012" cy="1943100"/>
            <a:chOff x="395288" y="1341438"/>
            <a:chExt cx="3529012" cy="1943100"/>
          </a:xfrm>
        </p:grpSpPr>
        <p:sp>
          <p:nvSpPr>
            <p:cNvPr id="27" name="立方体 26"/>
            <p:cNvSpPr/>
            <p:nvPr/>
          </p:nvSpPr>
          <p:spPr>
            <a:xfrm>
              <a:off x="395288" y="2420938"/>
              <a:ext cx="3529012" cy="863600"/>
            </a:xfrm>
            <a:prstGeom prst="cube">
              <a:avLst>
                <a:gd name="adj" fmla="val 68113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u="none" dirty="0">
                  <a:solidFill>
                    <a:schemeClr val="tx1"/>
                  </a:solidFill>
                </a:rPr>
                <a:t>Sapphire</a:t>
              </a:r>
            </a:p>
          </p:txBody>
        </p:sp>
        <p:sp>
          <p:nvSpPr>
            <p:cNvPr id="28" name="立方体 27"/>
            <p:cNvSpPr/>
            <p:nvPr/>
          </p:nvSpPr>
          <p:spPr>
            <a:xfrm>
              <a:off x="395288" y="2205038"/>
              <a:ext cx="3529012" cy="792162"/>
            </a:xfrm>
            <a:prstGeom prst="cube">
              <a:avLst>
                <a:gd name="adj" fmla="val 73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u="none" dirty="0">
                  <a:solidFill>
                    <a:srgbClr val="FF0000"/>
                  </a:solidFill>
                </a:rPr>
                <a:t>MgB</a:t>
              </a:r>
              <a:r>
                <a:rPr lang="en-US" sz="1600" b="1" u="none" baseline="-25000" dirty="0">
                  <a:solidFill>
                    <a:srgbClr val="FF0000"/>
                  </a:solidFill>
                </a:rPr>
                <a:t>2</a:t>
              </a:r>
              <a:endParaRPr lang="en-US" sz="1600" b="1" u="none" dirty="0">
                <a:solidFill>
                  <a:srgbClr val="FF0000"/>
                </a:solidFill>
              </a:endParaRPr>
            </a:p>
          </p:txBody>
        </p:sp>
        <p:sp>
          <p:nvSpPr>
            <p:cNvPr id="29" name="立方体 28"/>
            <p:cNvSpPr/>
            <p:nvPr/>
          </p:nvSpPr>
          <p:spPr>
            <a:xfrm>
              <a:off x="395288" y="1989138"/>
              <a:ext cx="3529012" cy="792162"/>
            </a:xfrm>
            <a:prstGeom prst="cube">
              <a:avLst>
                <a:gd name="adj" fmla="val 73992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u="none" dirty="0" err="1">
                  <a:solidFill>
                    <a:srgbClr val="FFFF00"/>
                  </a:solidFill>
                </a:rPr>
                <a:t>MgO</a:t>
              </a:r>
              <a:endParaRPr lang="en-US" sz="1600" b="1" u="none" dirty="0">
                <a:solidFill>
                  <a:srgbClr val="FFFF00"/>
                </a:solidFill>
              </a:endParaRPr>
            </a:p>
          </p:txBody>
        </p:sp>
        <p:sp>
          <p:nvSpPr>
            <p:cNvPr id="30" name="立方体 29"/>
            <p:cNvSpPr/>
            <p:nvPr/>
          </p:nvSpPr>
          <p:spPr>
            <a:xfrm>
              <a:off x="395288" y="1773238"/>
              <a:ext cx="3529012" cy="792162"/>
            </a:xfrm>
            <a:prstGeom prst="cube">
              <a:avLst>
                <a:gd name="adj" fmla="val 73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u="none" dirty="0">
                  <a:solidFill>
                    <a:srgbClr val="FF0000"/>
                  </a:solidFill>
                </a:rPr>
                <a:t>MgB</a:t>
              </a:r>
              <a:r>
                <a:rPr lang="en-US" sz="1600" b="1" u="none" baseline="-25000" dirty="0">
                  <a:solidFill>
                    <a:srgbClr val="FF0000"/>
                  </a:solidFill>
                </a:rPr>
                <a:t>2</a:t>
              </a:r>
              <a:endParaRPr lang="en-US" sz="1600" b="1" u="none" dirty="0">
                <a:solidFill>
                  <a:srgbClr val="FF0000"/>
                </a:solidFill>
              </a:endParaRPr>
            </a:p>
          </p:txBody>
        </p:sp>
        <p:sp>
          <p:nvSpPr>
            <p:cNvPr id="31" name="立方体 30"/>
            <p:cNvSpPr/>
            <p:nvPr/>
          </p:nvSpPr>
          <p:spPr>
            <a:xfrm>
              <a:off x="395288" y="1557338"/>
              <a:ext cx="3529012" cy="792162"/>
            </a:xfrm>
            <a:prstGeom prst="cube">
              <a:avLst>
                <a:gd name="adj" fmla="val 73992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u="none" dirty="0" err="1">
                  <a:solidFill>
                    <a:srgbClr val="FFFF00"/>
                  </a:solidFill>
                </a:rPr>
                <a:t>MgO</a:t>
              </a:r>
              <a:endParaRPr lang="en-US" sz="1600" b="1" u="none" dirty="0">
                <a:solidFill>
                  <a:srgbClr val="FFFF00"/>
                </a:solidFill>
              </a:endParaRPr>
            </a:p>
          </p:txBody>
        </p:sp>
        <p:sp>
          <p:nvSpPr>
            <p:cNvPr id="32" name="立方体 31"/>
            <p:cNvSpPr/>
            <p:nvPr/>
          </p:nvSpPr>
          <p:spPr>
            <a:xfrm>
              <a:off x="395288" y="1341438"/>
              <a:ext cx="3529012" cy="792162"/>
            </a:xfrm>
            <a:prstGeom prst="cube">
              <a:avLst>
                <a:gd name="adj" fmla="val 73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u="none" dirty="0">
                  <a:solidFill>
                    <a:srgbClr val="FF0000"/>
                  </a:solidFill>
                </a:rPr>
                <a:t>MgB</a:t>
              </a:r>
              <a:r>
                <a:rPr lang="en-US" sz="1600" b="1" u="none" baseline="-25000" dirty="0">
                  <a:solidFill>
                    <a:srgbClr val="FF0000"/>
                  </a:solidFill>
                </a:rPr>
                <a:t>2</a:t>
              </a:r>
              <a:endParaRPr lang="en-US" sz="1600" b="1" u="none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652120" y="5511422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u="none" dirty="0" smtClean="0">
                <a:solidFill>
                  <a:srgbClr val="3333CC"/>
                </a:solidFill>
                <a:latin typeface="Arial" charset="0"/>
                <a:cs typeface="+mn-cs"/>
              </a:rPr>
              <a:t>[</a:t>
            </a:r>
            <a:r>
              <a:rPr lang="en-US" sz="1600" i="1" u="none" dirty="0" err="1" smtClean="0">
                <a:solidFill>
                  <a:srgbClr val="3333CC"/>
                </a:solidFill>
                <a:latin typeface="Arial" charset="0"/>
                <a:cs typeface="+mn-cs"/>
              </a:rPr>
              <a:t>Teng</a:t>
            </a:r>
            <a:r>
              <a:rPr lang="en-US" sz="1600" i="1" u="none" dirty="0">
                <a:solidFill>
                  <a:srgbClr val="3333CC"/>
                </a:solidFill>
                <a:latin typeface="Arial" charset="0"/>
                <a:cs typeface="+mn-cs"/>
              </a:rPr>
              <a:t>, Xi – Temple </a:t>
            </a:r>
            <a:r>
              <a:rPr lang="en-US" sz="1600" i="1" u="none" dirty="0" smtClean="0">
                <a:solidFill>
                  <a:srgbClr val="3333CC"/>
                </a:solidFill>
                <a:latin typeface="Arial" charset="0"/>
                <a:cs typeface="+mn-cs"/>
              </a:rPr>
              <a:t>University</a:t>
            </a:r>
            <a:r>
              <a:rPr lang="en-US" sz="1600" i="1" u="none" dirty="0">
                <a:solidFill>
                  <a:srgbClr val="3333CC"/>
                </a:solidFill>
                <a:latin typeface="Arial" charset="0"/>
              </a:rPr>
              <a:t>]</a:t>
            </a:r>
            <a:endParaRPr lang="en-US" sz="1600" i="1" u="none" dirty="0">
              <a:solidFill>
                <a:srgbClr val="3333CC"/>
              </a:solidFill>
              <a:latin typeface="Arial" charset="0"/>
              <a:cs typeface="+mn-cs"/>
            </a:endParaRPr>
          </a:p>
        </p:txBody>
      </p:sp>
      <p:pic>
        <p:nvPicPr>
          <p:cNvPr id="17" name="图片 3" descr="Fig4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1270001"/>
            <a:ext cx="4972717" cy="37123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99E512-82F3-48CB-8AFE-0B1F7D45AD66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0"/>
            <a:ext cx="7581528" cy="908720"/>
          </a:xfrm>
        </p:spPr>
        <p:txBody>
          <a:bodyPr/>
          <a:lstStyle/>
          <a:p>
            <a:pPr algn="ctr"/>
            <a:r>
              <a:rPr lang="en-US" sz="2800" dirty="0" smtClean="0"/>
              <a:t>M</a:t>
            </a:r>
            <a:r>
              <a:rPr lang="en-US" sz="2800" cap="none" dirty="0" smtClean="0"/>
              <a:t>g</a:t>
            </a:r>
            <a:r>
              <a:rPr lang="en-US" sz="2800" dirty="0" smtClean="0"/>
              <a:t>B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-M</a:t>
            </a:r>
            <a:r>
              <a:rPr lang="en-US" sz="2800" cap="none" dirty="0" smtClean="0"/>
              <a:t>g</a:t>
            </a:r>
            <a:r>
              <a:rPr lang="en-US" sz="2800" dirty="0" smtClean="0"/>
              <a:t>O </a:t>
            </a:r>
            <a:r>
              <a:rPr lang="en-US" sz="2800" dirty="0"/>
              <a:t>Multilayer </a:t>
            </a:r>
            <a:r>
              <a:rPr lang="en-US" sz="2800" dirty="0" smtClean="0"/>
              <a:t>Films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xmlns="" val="113270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53964" y="6303963"/>
            <a:ext cx="14509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A40AF4AB-2A90-45D1-B14C-455B828CAC88}" type="slidenum">
              <a:rPr lang="fr-FR" smtClean="0"/>
              <a:pPr>
                <a:defRPr/>
              </a:pPr>
              <a:t>61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 results 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82"/>
          <a:stretch/>
        </p:blipFill>
        <p:spPr bwMode="auto">
          <a:xfrm>
            <a:off x="4953594" y="703616"/>
            <a:ext cx="3600400" cy="528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99592" y="4437112"/>
            <a:ext cx="3643521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lvl="1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4"/>
              </a:buBlip>
            </a:pPr>
            <a:r>
              <a:rPr lang="en-US" b="1" u="none" dirty="0">
                <a:solidFill>
                  <a:srgbClr val="C00000"/>
                </a:solidFill>
              </a:rPr>
              <a:t>Compare with what is expected for</a:t>
            </a:r>
          </a:p>
          <a:p>
            <a:pPr marL="360363" lvl="1" indent="-360363" eaLnBrk="0" hangingPunct="0">
              <a:lnSpc>
                <a:spcPts val="2000"/>
              </a:lnSpc>
              <a:spcBef>
                <a:spcPct val="20000"/>
              </a:spcBef>
              <a:buSzPct val="90000"/>
              <a:buBlip>
                <a:blip r:embed="rId4"/>
              </a:buBlip>
            </a:pPr>
            <a:r>
              <a:rPr lang="en-US" b="1" u="none" dirty="0">
                <a:solidFill>
                  <a:srgbClr val="C00000"/>
                </a:solidFill>
              </a:rPr>
              <a:t>bulk Nb : ~1300 </a:t>
            </a:r>
            <a:r>
              <a:rPr lang="en-US" b="1" u="none" dirty="0" err="1">
                <a:solidFill>
                  <a:srgbClr val="C00000"/>
                </a:solidFill>
              </a:rPr>
              <a:t>Oe</a:t>
            </a:r>
            <a:r>
              <a:rPr lang="en-US" b="1" u="none" dirty="0">
                <a:solidFill>
                  <a:srgbClr val="C00000"/>
                </a:solidFill>
              </a:rPr>
              <a:t> @ 4.5 K !</a:t>
            </a:r>
          </a:p>
        </p:txBody>
      </p:sp>
      <p:sp>
        <p:nvSpPr>
          <p:cNvPr id="3" name="Rectangle 2"/>
          <p:cNvSpPr/>
          <p:nvPr/>
        </p:nvSpPr>
        <p:spPr>
          <a:xfrm>
            <a:off x="696770" y="1268760"/>
            <a:ext cx="1859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u="none" dirty="0" smtClean="0">
                <a:solidFill>
                  <a:srgbClr val="3333CC"/>
                </a:solidFill>
                <a:latin typeface="Arial" charset="0"/>
                <a:cs typeface="+mn-cs"/>
              </a:rPr>
              <a:t>[</a:t>
            </a:r>
            <a:r>
              <a:rPr lang="en-US" sz="1600" i="1" u="none" dirty="0" err="1" smtClean="0">
                <a:solidFill>
                  <a:srgbClr val="3333CC"/>
                </a:solidFill>
                <a:latin typeface="Arial" charset="0"/>
                <a:cs typeface="+mn-cs"/>
              </a:rPr>
              <a:t>Lukaszew</a:t>
            </a:r>
            <a:r>
              <a:rPr lang="en-US" sz="1600" i="1" u="none" dirty="0" smtClean="0">
                <a:solidFill>
                  <a:srgbClr val="3333CC"/>
                </a:solidFill>
                <a:latin typeface="Arial" charset="0"/>
                <a:cs typeface="+mn-cs"/>
              </a:rPr>
              <a:t>, 2012</a:t>
            </a:r>
            <a:r>
              <a:rPr lang="en-US" sz="1600" i="1" u="none" dirty="0">
                <a:solidFill>
                  <a:srgbClr val="3333CC"/>
                </a:solidFill>
                <a:latin typeface="Arial" charset="0"/>
                <a:cs typeface="+mn-cs"/>
              </a:rPr>
              <a:t>]</a:t>
            </a:r>
          </a:p>
        </p:txBody>
      </p:sp>
      <p:sp>
        <p:nvSpPr>
          <p:cNvPr id="8" name="Ellipse 7"/>
          <p:cNvSpPr/>
          <p:nvPr/>
        </p:nvSpPr>
        <p:spPr>
          <a:xfrm>
            <a:off x="6948264" y="3717032"/>
            <a:ext cx="1584176" cy="576064"/>
          </a:xfrm>
          <a:prstGeom prst="ellipse">
            <a:avLst/>
          </a:prstGeom>
          <a:noFill/>
          <a:ln w="57150">
            <a:solidFill>
              <a:srgbClr val="477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6892333" y="2204864"/>
            <a:ext cx="1584176" cy="576064"/>
          </a:xfrm>
          <a:prstGeom prst="ellipse">
            <a:avLst/>
          </a:prstGeom>
          <a:noFill/>
          <a:ln w="57150">
            <a:solidFill>
              <a:srgbClr val="477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63"/>
          <p:cNvSpPr>
            <a:spLocks noChangeArrowheads="1"/>
          </p:cNvSpPr>
          <p:nvPr/>
        </p:nvSpPr>
        <p:spPr bwMode="auto">
          <a:xfrm>
            <a:off x="2209860" y="3003855"/>
            <a:ext cx="1793731" cy="719138"/>
          </a:xfrm>
          <a:prstGeom prst="rect">
            <a:avLst/>
          </a:prstGeom>
          <a:gradFill rotWithShape="1">
            <a:gsLst>
              <a:gs pos="0">
                <a:srgbClr val="128AEE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70"/>
          <p:cNvSpPr>
            <a:spLocks noChangeArrowheads="1"/>
          </p:cNvSpPr>
          <p:nvPr/>
        </p:nvSpPr>
        <p:spPr bwMode="auto">
          <a:xfrm>
            <a:off x="2205261" y="2624443"/>
            <a:ext cx="1800225" cy="161925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71"/>
          <p:cNvSpPr>
            <a:spLocks noChangeArrowheads="1"/>
          </p:cNvSpPr>
          <p:nvPr/>
        </p:nvSpPr>
        <p:spPr bwMode="auto">
          <a:xfrm>
            <a:off x="2205261" y="2787956"/>
            <a:ext cx="1800225" cy="2873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72"/>
          <p:cNvSpPr>
            <a:spLocks noChangeArrowheads="1"/>
          </p:cNvSpPr>
          <p:nvPr/>
        </p:nvSpPr>
        <p:spPr bwMode="auto">
          <a:xfrm>
            <a:off x="2205261" y="2718106"/>
            <a:ext cx="1800225" cy="6985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73"/>
          <p:cNvSpPr txBox="1">
            <a:spLocks noChangeArrowheads="1"/>
          </p:cNvSpPr>
          <p:nvPr/>
        </p:nvSpPr>
        <p:spPr bwMode="auto">
          <a:xfrm>
            <a:off x="526914" y="3465829"/>
            <a:ext cx="13548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u="none" dirty="0" err="1" smtClean="0"/>
              <a:t>MgO</a:t>
            </a:r>
            <a:r>
              <a:rPr lang="en-US" sz="1000" u="none" dirty="0" smtClean="0"/>
              <a:t> (100) substrate</a:t>
            </a:r>
            <a:endParaRPr lang="en-US" sz="1000" u="none" dirty="0"/>
          </a:p>
        </p:txBody>
      </p:sp>
      <p:sp>
        <p:nvSpPr>
          <p:cNvPr id="17" name="Text Box 174"/>
          <p:cNvSpPr txBox="1">
            <a:spLocks noChangeArrowheads="1"/>
          </p:cNvSpPr>
          <p:nvPr/>
        </p:nvSpPr>
        <p:spPr bwMode="auto">
          <a:xfrm>
            <a:off x="371204" y="3028091"/>
            <a:ext cx="15509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u="none" dirty="0" smtClean="0"/>
              <a:t>600(</a:t>
            </a:r>
            <a:r>
              <a:rPr lang="en-US" b="1" u="none" dirty="0">
                <a:solidFill>
                  <a:srgbClr val="477C2C"/>
                </a:solidFill>
              </a:rPr>
              <a:t>*</a:t>
            </a:r>
            <a:r>
              <a:rPr lang="en-US" sz="1000" u="none" dirty="0" smtClean="0"/>
              <a:t>) / 250(</a:t>
            </a:r>
            <a:r>
              <a:rPr lang="en-US" b="1" u="none" dirty="0">
                <a:solidFill>
                  <a:srgbClr val="477C2C"/>
                </a:solidFill>
              </a:rPr>
              <a:t>**</a:t>
            </a:r>
            <a:r>
              <a:rPr lang="en-US" sz="1000" u="none" dirty="0" smtClean="0"/>
              <a:t>)  </a:t>
            </a:r>
            <a:r>
              <a:rPr lang="en-US" sz="1000" u="none" dirty="0"/>
              <a:t>nm Nb “</a:t>
            </a:r>
            <a:r>
              <a:rPr lang="en-US" sz="1000" u="none" dirty="0" smtClean="0"/>
              <a:t>bulk like”</a:t>
            </a:r>
            <a:endParaRPr lang="en-US" sz="1000" u="none" dirty="0"/>
          </a:p>
        </p:txBody>
      </p:sp>
      <p:sp>
        <p:nvSpPr>
          <p:cNvPr id="18" name="Text Box 175"/>
          <p:cNvSpPr txBox="1">
            <a:spLocks noChangeArrowheads="1"/>
          </p:cNvSpPr>
          <p:nvPr/>
        </p:nvSpPr>
        <p:spPr bwMode="auto">
          <a:xfrm>
            <a:off x="398686" y="2768905"/>
            <a:ext cx="15525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u="none"/>
              <a:t>~ 15 nm insulator (MgO)</a:t>
            </a:r>
          </a:p>
        </p:txBody>
      </p:sp>
      <p:sp>
        <p:nvSpPr>
          <p:cNvPr id="19" name="Text Box 176"/>
          <p:cNvSpPr txBox="1">
            <a:spLocks noChangeArrowheads="1"/>
          </p:cNvSpPr>
          <p:nvPr/>
        </p:nvSpPr>
        <p:spPr bwMode="auto">
          <a:xfrm>
            <a:off x="402498" y="2262063"/>
            <a:ext cx="13676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US" sz="1000" u="none" dirty="0" smtClean="0"/>
              <a:t>~30(</a:t>
            </a:r>
            <a:r>
              <a:rPr lang="en-US" b="1" u="none" dirty="0">
                <a:solidFill>
                  <a:srgbClr val="477C2C"/>
                </a:solidFill>
              </a:rPr>
              <a:t>*</a:t>
            </a:r>
            <a:r>
              <a:rPr lang="en-US" sz="1000" u="none" dirty="0" smtClean="0"/>
              <a:t>) or 50 nm (</a:t>
            </a:r>
            <a:r>
              <a:rPr lang="en-US" b="1" u="none" dirty="0">
                <a:solidFill>
                  <a:srgbClr val="477C2C"/>
                </a:solidFill>
              </a:rPr>
              <a:t>**</a:t>
            </a:r>
            <a:r>
              <a:rPr lang="en-US" sz="1000" u="none" dirty="0"/>
              <a:t>)</a:t>
            </a:r>
            <a:r>
              <a:rPr lang="en-US" b="1" u="none" dirty="0">
                <a:solidFill>
                  <a:srgbClr val="477C2C"/>
                </a:solidFill>
              </a:rPr>
              <a:t>  </a:t>
            </a:r>
            <a:r>
              <a:rPr lang="en-US" sz="1000" u="none" dirty="0" err="1"/>
              <a:t>NbN</a:t>
            </a:r>
            <a:endParaRPr lang="en-US" sz="1000" u="none" dirty="0"/>
          </a:p>
        </p:txBody>
      </p:sp>
      <p:sp>
        <p:nvSpPr>
          <p:cNvPr id="20" name="Line 177"/>
          <p:cNvSpPr>
            <a:spLocks noChangeShapeType="1"/>
          </p:cNvSpPr>
          <p:nvPr/>
        </p:nvSpPr>
        <p:spPr bwMode="auto">
          <a:xfrm flipV="1">
            <a:off x="1835696" y="3345167"/>
            <a:ext cx="431478" cy="2437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178"/>
          <p:cNvSpPr>
            <a:spLocks noChangeShapeType="1"/>
          </p:cNvSpPr>
          <p:nvPr/>
        </p:nvSpPr>
        <p:spPr bwMode="auto">
          <a:xfrm flipV="1">
            <a:off x="1881772" y="2931624"/>
            <a:ext cx="385402" cy="2813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179"/>
          <p:cNvSpPr>
            <a:spLocks noChangeShapeType="1"/>
          </p:cNvSpPr>
          <p:nvPr/>
        </p:nvSpPr>
        <p:spPr bwMode="auto">
          <a:xfrm flipV="1">
            <a:off x="1978249" y="2768905"/>
            <a:ext cx="21590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180"/>
          <p:cNvSpPr>
            <a:spLocks noChangeShapeType="1"/>
          </p:cNvSpPr>
          <p:nvPr/>
        </p:nvSpPr>
        <p:spPr bwMode="auto">
          <a:xfrm>
            <a:off x="1760761" y="2622855"/>
            <a:ext cx="4349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48064" y="1956294"/>
            <a:ext cx="27443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b="1" u="none" dirty="0" smtClean="0">
                <a:solidFill>
                  <a:srgbClr val="477C2C"/>
                </a:solidFill>
              </a:rPr>
              <a:t>*</a:t>
            </a:r>
            <a:endParaRPr lang="en-US" sz="1800" dirty="0"/>
          </a:p>
        </p:txBody>
      </p:sp>
      <p:sp>
        <p:nvSpPr>
          <p:cNvPr id="25" name="Rectangle 24"/>
          <p:cNvSpPr/>
          <p:nvPr/>
        </p:nvSpPr>
        <p:spPr>
          <a:xfrm>
            <a:off x="5074031" y="3456353"/>
            <a:ext cx="36420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b="1" u="none" dirty="0" smtClean="0">
                <a:solidFill>
                  <a:srgbClr val="477C2C"/>
                </a:solidFill>
              </a:rPr>
              <a:t>**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213177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Conclusions and 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183366" y="1196752"/>
            <a:ext cx="8352928" cy="4752504"/>
          </a:xfrm>
        </p:spPr>
        <p:txBody>
          <a:bodyPr/>
          <a:lstStyle/>
          <a:p>
            <a:pPr marL="1076325" lvl="1" indent="-2730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kumimoji="1" lang="en-US" sz="18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 Superconducting cavities are dominated by their surface quality (Niobium AND other SC !)</a:t>
            </a:r>
          </a:p>
          <a:p>
            <a:pPr marL="1076325" lvl="1" indent="-2730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kumimoji="1" lang="en-US" sz="18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 Niobium </a:t>
            </a:r>
            <a:r>
              <a:rPr kumimoji="1" lang="en-US" sz="1800" dirty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is close to its ultimate limits </a:t>
            </a:r>
            <a:r>
              <a:rPr kumimoji="1" lang="en-US" sz="18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 </a:t>
            </a:r>
          </a:p>
          <a:p>
            <a:pPr marL="1076325" lvl="1" indent="-2730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kumimoji="1" lang="en-US" sz="18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H</a:t>
            </a:r>
            <a:r>
              <a:rPr kumimoji="1" lang="en-US" sz="1800" baseline="-250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SH</a:t>
            </a:r>
            <a:r>
              <a:rPr kumimoji="1" lang="en-US" sz="18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 difficult to reach in real “accelerating  cavities” (low T,</a:t>
            </a:r>
            <a:r>
              <a:rPr kumimoji="1" lang="en-US" sz="1800" dirty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 </a:t>
            </a:r>
            <a:r>
              <a:rPr kumimoji="1" lang="en-US" sz="18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large scale cavity fabrication, surface defects,…)</a:t>
            </a:r>
          </a:p>
          <a:p>
            <a:pPr marL="1076325" lvl="1" indent="-2730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kumimoji="1" lang="en-US" sz="18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ML </a:t>
            </a:r>
            <a:r>
              <a:rPr kumimoji="1" lang="en-US" sz="1800" dirty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structures  </a:t>
            </a:r>
            <a:r>
              <a:rPr kumimoji="1" lang="en-US" sz="18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seem to be a promising </a:t>
            </a:r>
            <a:r>
              <a:rPr kumimoji="1" lang="en-US" sz="1800" dirty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way to go beyond Nb for accelerator </a:t>
            </a:r>
            <a:r>
              <a:rPr kumimoji="1" lang="en-US" sz="18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cavities </a:t>
            </a:r>
            <a:endParaRPr kumimoji="1" lang="en-US" sz="1800" dirty="0">
              <a:solidFill>
                <a:srgbClr val="000000"/>
              </a:solidFill>
              <a:ea typeface="SimSun" pitchFamily="2" charset="-122"/>
              <a:cs typeface="Times New Roman" pitchFamily="18" charset="0"/>
              <a:sym typeface="Symbol" pitchFamily="18" charset="2"/>
            </a:endParaRPr>
          </a:p>
          <a:p>
            <a:pPr marL="1076325" lvl="1" indent="-2730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kumimoji="1" lang="en-US" sz="18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Renewed activity on bulk-like Nb films (cost issues) and high H</a:t>
            </a:r>
            <a:r>
              <a:rPr kumimoji="1" lang="en-US" sz="1800" baseline="-250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SH</a:t>
            </a:r>
            <a:r>
              <a:rPr kumimoji="1" lang="en-US" sz="18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 SC e.g. Nb</a:t>
            </a:r>
            <a:r>
              <a:rPr kumimoji="1" lang="en-US" sz="1800" baseline="-250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3</a:t>
            </a:r>
            <a:r>
              <a:rPr kumimoji="1" lang="en-US" sz="18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Sn or </a:t>
            </a:r>
            <a:r>
              <a:rPr kumimoji="1" lang="en-US" sz="1800" dirty="0" err="1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NbN</a:t>
            </a:r>
            <a:r>
              <a:rPr kumimoji="1" lang="en-US" sz="18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 (higher performances) </a:t>
            </a:r>
          </a:p>
          <a:p>
            <a:pPr marL="1076325" lvl="1" indent="-2730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kumimoji="1" lang="en-US" sz="18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Look for higher Q</a:t>
            </a:r>
            <a:r>
              <a:rPr kumimoji="1" lang="en-US" sz="1800" baseline="-250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0</a:t>
            </a:r>
            <a:r>
              <a:rPr kumimoji="1" lang="en-US" sz="18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, not only </a:t>
            </a:r>
            <a:r>
              <a:rPr kumimoji="1" lang="en-US" sz="1800" dirty="0" err="1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E</a:t>
            </a:r>
            <a:r>
              <a:rPr kumimoji="1" lang="en-US" sz="1800" baseline="-25000" dirty="0" err="1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acc</a:t>
            </a:r>
            <a:r>
              <a:rPr kumimoji="1" lang="en-US" sz="18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 ! </a:t>
            </a:r>
          </a:p>
          <a:p>
            <a:pPr marL="1076325" lvl="1" indent="-2730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kumimoji="1" lang="en-US" sz="1800" dirty="0" smtClean="0">
                <a:solidFill>
                  <a:srgbClr val="000000"/>
                </a:solidFill>
                <a:ea typeface="SimSun" pitchFamily="2" charset="-122"/>
                <a:cs typeface="Times New Roman" pitchFamily="18" charset="0"/>
                <a:sym typeface="Symbol" pitchFamily="18" charset="2"/>
              </a:rPr>
              <a:t>WE ARE ON THE EVE OF A TECHNOLOGICAL REVOLUTION FOR SRF CAVITIES !</a:t>
            </a:r>
            <a:endParaRPr kumimoji="1" lang="en-US" sz="1800" dirty="0">
              <a:solidFill>
                <a:srgbClr val="00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2039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ADVERTIZING</a:t>
            </a:r>
            <a:endParaRPr lang="en-US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27/04/2013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Claire Antoine                               CAS Erice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|  PAGE </a:t>
            </a:r>
            <a:fld id="{FFB9310D-DB94-4596-9484-EF4C25B9C425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63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32770" name="Picture 2" descr="C:\Users\clairant\AppData\Local\Microsoft\Windows\Temporary Internet Files\Content.Outlook\3N9UZARX\CorrSRF2013_CS1 (3)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16" y="812527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64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noProof="0" dirty="0" smtClean="0"/>
              <a:t/>
            </a:r>
            <a:br>
              <a:rPr lang="en-US" sz="2400" noProof="0" dirty="0" smtClean="0"/>
            </a:br>
            <a:endParaRPr lang="en-US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>
          <a:xfrm>
            <a:off x="3672000" y="476671"/>
            <a:ext cx="5292488" cy="1368153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defRPr/>
            </a:pPr>
            <a:r>
              <a:rPr lang="en-US" sz="2400" b="1" cap="all" dirty="0"/>
              <a:t>ADVERTIZING</a:t>
            </a:r>
          </a:p>
          <a:p>
            <a:pPr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US" sz="2400" b="1" cap="all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11269" name="Espace réservé du pied de page 4"/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>
                <a:solidFill>
                  <a:schemeClr val="bg1"/>
                </a:solidFill>
              </a:rPr>
              <a:t>Claire Antoine                               CAS Erice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27/04/2013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|  PAGE </a:t>
            </a:r>
            <a:fld id="{FFB9310D-DB94-4596-9484-EF4C25B9C425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64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4076" y="1052736"/>
            <a:ext cx="3509405" cy="498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5537" y="1844825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none" dirty="0" smtClean="0"/>
              <a:t>EUCARD-CERN Monographs </a:t>
            </a:r>
          </a:p>
          <a:p>
            <a:r>
              <a:rPr lang="en-US" u="none" dirty="0" smtClean="0"/>
              <a:t>Volume # 12 </a:t>
            </a:r>
            <a:endParaRPr lang="en-US" u="none" dirty="0"/>
          </a:p>
        </p:txBody>
      </p:sp>
    </p:spTree>
    <p:extLst>
      <p:ext uri="{BB962C8B-B14F-4D97-AF65-F5344CB8AC3E}">
        <p14:creationId xmlns:p14="http://schemas.microsoft.com/office/powerpoint/2010/main" xmlns="" val="124390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27/04/2013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|  PAGE </a:t>
            </a:r>
            <a:fld id="{B746CFDA-B1F7-4452-B4EB-634BBCD3B7AA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65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33797" name="Espace réservé du pied de page 3"/>
          <p:cNvSpPr>
            <a:spLocks noGrp="1"/>
          </p:cNvSpPr>
          <p:nvPr>
            <p:ph type="ftr" sz="quarter" idx="12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>
                <a:solidFill>
                  <a:prstClr val="white"/>
                </a:solidFill>
              </a:rPr>
              <a:t>Claire Antoine                               CAS Erice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5"/>
          </p:nvPr>
        </p:nvSpPr>
        <p:spPr>
          <a:xfrm>
            <a:off x="554356" y="5649618"/>
            <a:ext cx="5040560" cy="1008112"/>
          </a:xfrm>
        </p:spPr>
        <p:txBody>
          <a:bodyPr rtlCol="0">
            <a:noAutofit/>
          </a:bodyPr>
          <a:lstStyle/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</a:rPr>
              <a:t>Commissariat à </a:t>
            </a:r>
            <a:r>
              <a:rPr lang="en-US" sz="1200" b="1" dirty="0" err="1">
                <a:solidFill>
                  <a:schemeClr val="tx1"/>
                </a:solidFill>
              </a:rPr>
              <a:t>l’énergie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atomique</a:t>
            </a:r>
            <a:r>
              <a:rPr lang="en-US" sz="1200" b="1" dirty="0">
                <a:solidFill>
                  <a:schemeClr val="tx1"/>
                </a:solidFill>
              </a:rPr>
              <a:t> et aux </a:t>
            </a:r>
            <a:r>
              <a:rPr lang="en-US" sz="1200" b="1" dirty="0" err="1">
                <a:solidFill>
                  <a:schemeClr val="tx1"/>
                </a:solidFill>
              </a:rPr>
              <a:t>énergies</a:t>
            </a:r>
            <a:r>
              <a:rPr lang="en-US" sz="1200" b="1" dirty="0">
                <a:solidFill>
                  <a:schemeClr val="tx1"/>
                </a:solidFill>
              </a:rPr>
              <a:t> alternatives</a:t>
            </a:r>
          </a:p>
          <a:p>
            <a:pPr eaLnBrk="1" fontAlgn="auto" hangingPunct="1">
              <a:spcBef>
                <a:spcPts val="0"/>
              </a:spcBef>
              <a:defRPr/>
            </a:pPr>
            <a:r>
              <a:rPr lang="en-US" sz="1100" noProof="0" dirty="0" smtClean="0">
                <a:solidFill>
                  <a:schemeClr val="tx1"/>
                </a:solidFill>
              </a:rPr>
              <a:t>	Centre de Saclay</a:t>
            </a:r>
            <a:r>
              <a:rPr lang="en-US" sz="400" b="1" noProof="0" dirty="0" smtClean="0">
                <a:solidFill>
                  <a:schemeClr val="tx1"/>
                </a:solidFill>
              </a:rPr>
              <a:t> | </a:t>
            </a:r>
            <a:r>
              <a:rPr lang="en-US" sz="1100" noProof="0" dirty="0" smtClean="0">
                <a:solidFill>
                  <a:schemeClr val="tx1"/>
                </a:solidFill>
              </a:rPr>
              <a:t>91191 Gif-</a:t>
            </a:r>
            <a:r>
              <a:rPr lang="en-US" sz="1100" noProof="0" dirty="0" err="1" smtClean="0">
                <a:solidFill>
                  <a:schemeClr val="tx1"/>
                </a:solidFill>
              </a:rPr>
              <a:t>sur</a:t>
            </a:r>
            <a:r>
              <a:rPr lang="en-US" sz="1100" noProof="0" dirty="0" smtClean="0">
                <a:solidFill>
                  <a:schemeClr val="tx1"/>
                </a:solidFill>
              </a:rPr>
              <a:t>-Yvette </a:t>
            </a:r>
            <a:r>
              <a:rPr lang="en-US" sz="1100" noProof="0" dirty="0" err="1" smtClean="0">
                <a:solidFill>
                  <a:schemeClr val="tx1"/>
                </a:solidFill>
              </a:rPr>
              <a:t>Cedex</a:t>
            </a:r>
            <a:endParaRPr lang="en-US" sz="1100" noProof="0" dirty="0" smtClean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defRPr/>
            </a:pPr>
            <a:r>
              <a:rPr lang="en-US" sz="1100" noProof="0" dirty="0" smtClean="0">
                <a:solidFill>
                  <a:schemeClr val="tx1"/>
                </a:solidFill>
              </a:rPr>
              <a:t>	T. +33 (0)1 69 08 73 28</a:t>
            </a:r>
            <a:r>
              <a:rPr lang="en-US" sz="400" b="1" noProof="0" dirty="0" smtClean="0">
                <a:solidFill>
                  <a:schemeClr val="tx1"/>
                </a:solidFill>
              </a:rPr>
              <a:t>|</a:t>
            </a:r>
            <a:r>
              <a:rPr lang="en-US" sz="1100" noProof="0" dirty="0" smtClean="0">
                <a:solidFill>
                  <a:schemeClr val="tx1"/>
                </a:solidFill>
              </a:rPr>
              <a:t> F. +33 (0)1 69 08 64 42</a:t>
            </a:r>
          </a:p>
          <a:p>
            <a:pPr marL="0" lvl="1" indent="0" eaLnBrk="1" fontAlgn="auto" hangingPunct="1">
              <a:spcAft>
                <a:spcPts val="0"/>
              </a:spcAft>
              <a:buNone/>
              <a:defRPr/>
            </a:pPr>
            <a:r>
              <a:rPr lang="en-US" sz="900" noProof="0" dirty="0" smtClean="0">
                <a:solidFill>
                  <a:schemeClr val="tx1"/>
                </a:solidFill>
              </a:rPr>
              <a:t>           </a:t>
            </a:r>
            <a:r>
              <a:rPr lang="en-US" sz="900" noProof="0" dirty="0" err="1" smtClean="0">
                <a:solidFill>
                  <a:schemeClr val="tx1"/>
                </a:solidFill>
              </a:rPr>
              <a:t>Etablissement</a:t>
            </a:r>
            <a:r>
              <a:rPr lang="en-US" sz="900" noProof="0" dirty="0" smtClean="0">
                <a:solidFill>
                  <a:schemeClr val="tx1"/>
                </a:solidFill>
              </a:rPr>
              <a:t> public à </a:t>
            </a:r>
            <a:r>
              <a:rPr lang="en-US" sz="900" noProof="0" dirty="0" err="1" smtClean="0">
                <a:solidFill>
                  <a:schemeClr val="tx1"/>
                </a:solidFill>
              </a:rPr>
              <a:t>caractère</a:t>
            </a:r>
            <a:r>
              <a:rPr lang="en-US" sz="900" noProof="0" dirty="0" smtClean="0">
                <a:solidFill>
                  <a:schemeClr val="tx1"/>
                </a:solidFill>
              </a:rPr>
              <a:t> </a:t>
            </a:r>
            <a:r>
              <a:rPr lang="en-US" sz="900" noProof="0" dirty="0" err="1" smtClean="0">
                <a:solidFill>
                  <a:schemeClr val="tx1"/>
                </a:solidFill>
              </a:rPr>
              <a:t>industriel</a:t>
            </a:r>
            <a:r>
              <a:rPr lang="en-US" sz="900" noProof="0" dirty="0" smtClean="0">
                <a:solidFill>
                  <a:schemeClr val="tx1"/>
                </a:solidFill>
              </a:rPr>
              <a:t> et commercial </a:t>
            </a:r>
            <a:r>
              <a:rPr lang="en-US" sz="200" b="1" noProof="0" dirty="0" smtClean="0">
                <a:solidFill>
                  <a:schemeClr val="tx1"/>
                </a:solidFill>
              </a:rPr>
              <a:t>|</a:t>
            </a:r>
            <a:r>
              <a:rPr lang="en-US" sz="900" noProof="0" dirty="0" smtClean="0">
                <a:solidFill>
                  <a:schemeClr val="tx1"/>
                </a:solidFill>
              </a:rPr>
              <a:t> RCS Paris B 775 685 019</a:t>
            </a:r>
            <a:endParaRPr lang="en-US" sz="900" noProof="0" dirty="0">
              <a:solidFill>
                <a:schemeClr val="tx1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 idx="4294967295"/>
          </p:nvPr>
        </p:nvSpPr>
        <p:spPr>
          <a:xfrm>
            <a:off x="7884368" y="5799138"/>
            <a:ext cx="1259632" cy="9429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000" b="0"/>
              <a:t> </a:t>
            </a:r>
            <a:r>
              <a:rPr lang="en-US" sz="1000" b="0" smtClean="0"/>
              <a:t>        </a:t>
            </a:r>
            <a:r>
              <a:rPr lang="en-US" sz="1000" b="0" noProof="0" smtClean="0">
                <a:solidFill>
                  <a:schemeClr val="tx1"/>
                </a:solidFill>
              </a:rPr>
              <a:t>DSM</a:t>
            </a:r>
            <a:r>
              <a:rPr lang="en-US" sz="1000" b="0" noProof="0" dirty="0" smtClean="0">
                <a:solidFill>
                  <a:schemeClr val="tx1"/>
                </a:solidFill>
              </a:rPr>
              <a:t>	</a:t>
            </a:r>
            <a:br>
              <a:rPr lang="en-US" sz="1000" b="0" noProof="0" dirty="0" smtClean="0">
                <a:solidFill>
                  <a:schemeClr val="tx1"/>
                </a:solidFill>
              </a:rPr>
            </a:br>
            <a:r>
              <a:rPr lang="en-US" sz="1000" b="0" noProof="0" dirty="0" err="1" smtClean="0">
                <a:solidFill>
                  <a:schemeClr val="tx1"/>
                </a:solidFill>
              </a:rPr>
              <a:t>Irfu</a:t>
            </a:r>
            <a:r>
              <a:rPr lang="en-US" sz="1000" b="0" noProof="0" dirty="0" smtClean="0">
                <a:solidFill>
                  <a:schemeClr val="tx1"/>
                </a:solidFill>
              </a:rPr>
              <a:t/>
            </a:r>
            <a:br>
              <a:rPr lang="en-US" sz="1000" b="0" noProof="0" dirty="0" smtClean="0">
                <a:solidFill>
                  <a:schemeClr val="tx1"/>
                </a:solidFill>
              </a:rPr>
            </a:br>
            <a:r>
              <a:rPr lang="en-US" sz="1000" b="0" noProof="0" dirty="0" smtClean="0">
                <a:solidFill>
                  <a:schemeClr val="tx1"/>
                </a:solidFill>
              </a:rPr>
              <a:t>SACM</a:t>
            </a:r>
            <a:br>
              <a:rPr lang="en-US" sz="1000" b="0" noProof="0" dirty="0" smtClean="0">
                <a:solidFill>
                  <a:schemeClr val="tx1"/>
                </a:solidFill>
              </a:rPr>
            </a:br>
            <a:r>
              <a:rPr lang="en-US" sz="1000" b="0" noProof="0" dirty="0" smtClean="0">
                <a:solidFill>
                  <a:schemeClr val="tx1"/>
                </a:solidFill>
              </a:rPr>
              <a:t>LIDC2</a:t>
            </a:r>
            <a:endParaRPr lang="en-US" sz="1000" b="0" noProof="0" dirty="0">
              <a:solidFill>
                <a:schemeClr val="tx1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979712" y="2852936"/>
            <a:ext cx="5365750" cy="296697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1200"/>
              </a:lnSpc>
              <a:spcBef>
                <a:spcPct val="0"/>
              </a:spcBef>
              <a:buNone/>
              <a:defRPr sz="850" b="0" kern="1200" cap="none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200" b="1" u="none" cap="all" dirty="0" smtClean="0">
                <a:solidFill>
                  <a:schemeClr val="tx1"/>
                </a:solidFill>
              </a:rPr>
              <a:t>Thank you for your attention</a:t>
            </a:r>
            <a:endParaRPr lang="en-US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95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Note : I won’t talk about Multipactor…</a:t>
            </a:r>
            <a:endParaRPr lang="en-US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9308" y="1772816"/>
            <a:ext cx="4824536" cy="2671192"/>
          </a:xfrm>
        </p:spPr>
        <p:txBody>
          <a:bodyPr/>
          <a:lstStyle/>
          <a:p>
            <a:r>
              <a:rPr lang="en-US" sz="2000" dirty="0" smtClean="0"/>
              <a:t>Due to resonant electron emission (secondary emission)</a:t>
            </a:r>
          </a:p>
          <a:p>
            <a:r>
              <a:rPr lang="en-US" sz="2000" dirty="0" smtClean="0"/>
              <a:t>It is influenced by adsorbed layers…</a:t>
            </a:r>
          </a:p>
          <a:p>
            <a:r>
              <a:rPr lang="en-US" sz="2000" dirty="0" smtClean="0"/>
              <a:t>But the main ways to overcome it is: </a:t>
            </a:r>
          </a:p>
          <a:p>
            <a:pPr marL="715963" lvl="1" indent="-238125">
              <a:lnSpc>
                <a:spcPct val="15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2"/>
              </a:buBlip>
            </a:pPr>
            <a:r>
              <a:rPr lang="en-US" sz="1800" dirty="0">
                <a:latin typeface="Arial"/>
                <a:cs typeface="Arial" pitchFamily="34" charset="0"/>
              </a:rPr>
              <a:t>changing the cavity’s geometry…</a:t>
            </a:r>
          </a:p>
          <a:p>
            <a:pPr marL="715963" lvl="1" indent="-238125">
              <a:lnSpc>
                <a:spcPct val="150000"/>
              </a:lnSpc>
              <a:spcAft>
                <a:spcPts val="600"/>
              </a:spcAft>
              <a:buClr>
                <a:srgbClr val="666666"/>
              </a:buClr>
              <a:buSzPct val="36000"/>
              <a:buBlip>
                <a:blip r:embed="rId2"/>
              </a:buBlip>
            </a:pPr>
            <a:r>
              <a:rPr lang="en-US" sz="1800" dirty="0">
                <a:latin typeface="Arial"/>
                <a:cs typeface="Arial" pitchFamily="34" charset="0"/>
              </a:rPr>
              <a:t>RF processing</a:t>
            </a:r>
          </a:p>
        </p:txBody>
      </p:sp>
      <p:pic>
        <p:nvPicPr>
          <p:cNvPr id="411650" name="Picture 2" descr="http://www.rni.helsinki.fi/research/em/cavitymp_full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07" r="12767"/>
          <a:stretch/>
        </p:blipFill>
        <p:spPr bwMode="auto">
          <a:xfrm>
            <a:off x="5220072" y="1383159"/>
            <a:ext cx="3582297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96136" y="5199583"/>
            <a:ext cx="2594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www.rni.helsinki.fi/research/em/EM_multipacting.html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Espace réservé de la date 2"/>
          <p:cNvSpPr>
            <a:spLocks noGrp="1"/>
          </p:cNvSpPr>
          <p:nvPr/>
        </p:nvSpPr>
        <p:spPr>
          <a:xfrm>
            <a:off x="288132" y="6454923"/>
            <a:ext cx="14509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fr-FR" sz="1000" u="none" kern="1200" cap="none" dirty="0" smtClean="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/>
              <a:t>8/04/2013</a:t>
            </a:r>
            <a:endParaRPr lang="en-US" dirty="0"/>
          </a:p>
        </p:txBody>
      </p:sp>
      <p:sp>
        <p:nvSpPr>
          <p:cNvPr id="13" name="Espace réservé du pied de page 3"/>
          <p:cNvSpPr>
            <a:spLocks noGrp="1"/>
          </p:cNvSpPr>
          <p:nvPr/>
        </p:nvSpPr>
        <p:spPr>
          <a:xfrm>
            <a:off x="1762919" y="6454923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fr-FR" smtClean="0"/>
              <a:t>Claire Antoine   ESS tutorial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/>
        </p:nvSpPr>
        <p:spPr>
          <a:xfrm>
            <a:off x="7736682" y="6453336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000" u="none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u="sng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35652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CADEDB1-774E-4026-9688-CF6FA26D2D04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Claire Antoine                               CAS Erice</a:t>
            </a:r>
            <a:endParaRPr lang="fr-FR" dirty="0"/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925638" y="1124744"/>
            <a:ext cx="5364162" cy="4719638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US" sz="3200" dirty="0">
                <a:solidFill>
                  <a:srgbClr val="FF0000"/>
                </a:solidFill>
              </a:rPr>
              <a:t>Field emission &amp; cleanliness</a:t>
            </a:r>
          </a:p>
        </p:txBody>
      </p:sp>
      <p:sp>
        <p:nvSpPr>
          <p:cNvPr id="7171" name="Rectangle 12"/>
          <p:cNvSpPr>
            <a:spLocks noChangeArrowheads="1"/>
          </p:cNvSpPr>
          <p:nvPr/>
        </p:nvSpPr>
        <p:spPr bwMode="auto">
          <a:xfrm>
            <a:off x="1187450" y="1420813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7188" indent="357188" eaLnBrk="0" hangingPunct="0">
              <a:spcAft>
                <a:spcPct val="20000"/>
              </a:spcAft>
              <a:buClr>
                <a:schemeClr val="accent2"/>
              </a:buClr>
            </a:pPr>
            <a:r>
              <a:rPr kumimoji="1" lang="fr-FR" sz="1800" u="non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94210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85874"/>
            <a:ext cx="3103562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6038"/>
            <a:ext cx="7921054" cy="909637"/>
          </a:xfrm>
        </p:spPr>
        <p:txBody>
          <a:bodyPr/>
          <a:lstStyle/>
          <a:p>
            <a:r>
              <a:rPr lang="en-US" sz="3200" i="1" noProof="0" smtClean="0"/>
              <a:t>Why do we need a clean room ?</a:t>
            </a:r>
            <a:endParaRPr lang="en-US" sz="3200" i="1" noProof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27/04/2013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u="none" smtClean="0"/>
              <a:t>Claire Antoine                               CAS Erice</a:t>
            </a:r>
            <a:endParaRPr lang="fr-FR" u="non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u="none" smtClean="0"/>
              <a:t>|  PAGE </a:t>
            </a:r>
            <a:fld id="{8CADEDB1-774E-4026-9688-CF6FA26D2D04}" type="slidenum">
              <a:rPr lang="fr-FR" u="none" smtClean="0"/>
              <a:pPr>
                <a:defRPr/>
              </a:pPr>
              <a:t>9</a:t>
            </a:fld>
            <a:endParaRPr lang="fr-FR" u="none"/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361641" y="1116598"/>
            <a:ext cx="3562287" cy="270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9388" lvl="1" indent="-179388" eaLnBrk="0" hangingPunct="0">
              <a:spcAft>
                <a:spcPts val="600"/>
              </a:spcAft>
              <a:buSzPct val="90000"/>
              <a:buBlip>
                <a:blip r:embed="rId3"/>
              </a:buBlip>
            </a:pPr>
            <a:r>
              <a:rPr kumimoji="1" lang="en-US" sz="1600" u="none" dirty="0" smtClean="0">
                <a:solidFill>
                  <a:srgbClr val="000000"/>
                </a:solidFill>
                <a:latin typeface="+mn-lt"/>
                <a:ea typeface="SimSun" pitchFamily="2" charset="-122"/>
                <a:cs typeface="Times New Roman" pitchFamily="18" charset="0"/>
              </a:rPr>
              <a:t> Emitting </a:t>
            </a:r>
            <a:r>
              <a:rPr kumimoji="1" lang="en-US" sz="1600" u="none" dirty="0">
                <a:solidFill>
                  <a:srgbClr val="000000"/>
                </a:solidFill>
                <a:latin typeface="+mn-lt"/>
                <a:ea typeface="SimSun" pitchFamily="2" charset="-122"/>
                <a:cs typeface="Times New Roman" pitchFamily="18" charset="0"/>
              </a:rPr>
              <a:t>sites = dusts, scratches near irises (</a:t>
            </a:r>
            <a:r>
              <a:rPr kumimoji="1" lang="en-US" sz="1600" u="none" dirty="0" smtClean="0">
                <a:solidFill>
                  <a:srgbClr val="000000"/>
                </a:solidFill>
                <a:latin typeface="+mn-lt"/>
                <a:ea typeface="SimSun" pitchFamily="2" charset="-122"/>
                <a:cs typeface="Times New Roman" pitchFamily="18" charset="0"/>
              </a:rPr>
              <a:t>high E field)</a:t>
            </a:r>
            <a:endParaRPr kumimoji="1" lang="en-US" sz="1600" u="none" dirty="0">
              <a:solidFill>
                <a:srgbClr val="000000"/>
              </a:solidFill>
              <a:latin typeface="+mn-lt"/>
              <a:ea typeface="SimSun" pitchFamily="2" charset="-122"/>
              <a:cs typeface="Times New Roman" pitchFamily="18" charset="0"/>
            </a:endParaRPr>
          </a:p>
          <a:p>
            <a:pPr marL="179388" lvl="1" indent="-179388" eaLnBrk="0" hangingPunct="0">
              <a:spcAft>
                <a:spcPts val="600"/>
              </a:spcAft>
              <a:buSzPct val="90000"/>
              <a:buBlip>
                <a:blip r:embed="rId3"/>
              </a:buBlip>
            </a:pPr>
            <a:r>
              <a:rPr kumimoji="1" lang="en-US" sz="1600" u="none" dirty="0">
                <a:solidFill>
                  <a:srgbClr val="000000"/>
                </a:solidFill>
                <a:latin typeface="+mn-lt"/>
                <a:ea typeface="SimSun" pitchFamily="2" charset="-122"/>
                <a:cs typeface="Times New Roman" pitchFamily="18" charset="0"/>
              </a:rPr>
              <a:t> </a:t>
            </a:r>
            <a:r>
              <a:rPr kumimoji="1" lang="en-US" sz="1600" u="none" dirty="0" smtClean="0">
                <a:solidFill>
                  <a:srgbClr val="000000"/>
                </a:solidFill>
                <a:latin typeface="+mn-lt"/>
                <a:ea typeface="SimSun" pitchFamily="2" charset="-122"/>
                <a:cs typeface="Times New Roman" pitchFamily="18" charset="0"/>
              </a:rPr>
              <a:t>Dust </a:t>
            </a:r>
            <a:r>
              <a:rPr kumimoji="1" lang="en-US" sz="1600" u="none" dirty="0">
                <a:solidFill>
                  <a:srgbClr val="000000"/>
                </a:solidFill>
                <a:latin typeface="+mn-lt"/>
                <a:ea typeface="SimSun" pitchFamily="2" charset="-122"/>
                <a:cs typeface="Times New Roman" pitchFamily="18" charset="0"/>
              </a:rPr>
              <a:t>particles gather and weld together and to surface </a:t>
            </a:r>
            <a:endParaRPr kumimoji="1" lang="en-US" sz="1600" u="none" dirty="0" smtClean="0">
              <a:solidFill>
                <a:srgbClr val="000000"/>
              </a:solidFill>
              <a:latin typeface="+mn-lt"/>
              <a:ea typeface="SimSun" pitchFamily="2" charset="-122"/>
              <a:cs typeface="Times New Roman" pitchFamily="18" charset="0"/>
            </a:endParaRPr>
          </a:p>
          <a:p>
            <a:pPr marL="179388" lvl="1" indent="-179388" eaLnBrk="0" hangingPunct="0">
              <a:spcAft>
                <a:spcPts val="600"/>
              </a:spcAft>
              <a:buSzPct val="90000"/>
              <a:buBlip>
                <a:blip r:embed="rId3"/>
              </a:buBlip>
            </a:pPr>
            <a:r>
              <a:rPr kumimoji="1" lang="en-US" sz="1600" u="none" dirty="0" smtClean="0">
                <a:solidFill>
                  <a:srgbClr val="000000"/>
                </a:solidFill>
                <a:latin typeface="+mn-lt"/>
                <a:ea typeface="SimSun" pitchFamily="2" charset="-122"/>
                <a:cs typeface="Times New Roman" pitchFamily="18" charset="0"/>
              </a:rPr>
              <a:t> Local </a:t>
            </a:r>
            <a:r>
              <a:rPr kumimoji="1" lang="en-US" sz="1600" u="none" dirty="0">
                <a:solidFill>
                  <a:srgbClr val="000000"/>
                </a:solidFill>
                <a:latin typeface="+mn-lt"/>
                <a:ea typeface="SimSun" pitchFamily="2" charset="-122"/>
                <a:cs typeface="Times New Roman" pitchFamily="18" charset="0"/>
              </a:rPr>
              <a:t>enhancement of E =&gt; </a:t>
            </a:r>
            <a:r>
              <a:rPr kumimoji="1" lang="en-US" sz="1600" b="1" u="none" dirty="0" err="1" smtClean="0">
                <a:solidFill>
                  <a:srgbClr val="477C2C"/>
                </a:solidFill>
                <a:latin typeface="Symbol" pitchFamily="18" charset="2"/>
                <a:ea typeface="SimSun" pitchFamily="2" charset="-122"/>
                <a:cs typeface="Times New Roman" pitchFamily="18" charset="0"/>
              </a:rPr>
              <a:t>b</a:t>
            </a:r>
            <a:r>
              <a:rPr kumimoji="1" lang="en-US" sz="1600" u="none" dirty="0" err="1" smtClean="0">
                <a:solidFill>
                  <a:srgbClr val="000000"/>
                </a:solidFill>
                <a:latin typeface="+mn-lt"/>
                <a:ea typeface="SimSun" pitchFamily="2" charset="-122"/>
                <a:cs typeface="Times New Roman" pitchFamily="18" charset="0"/>
              </a:rPr>
              <a:t>E</a:t>
            </a:r>
            <a:endParaRPr kumimoji="1" lang="en-US" sz="1600" u="none" dirty="0" smtClean="0">
              <a:solidFill>
                <a:srgbClr val="000000"/>
              </a:solidFill>
              <a:latin typeface="+mn-lt"/>
              <a:ea typeface="SimSun" pitchFamily="2" charset="-122"/>
              <a:cs typeface="Times New Roman" pitchFamily="18" charset="0"/>
            </a:endParaRPr>
          </a:p>
          <a:p>
            <a:pPr marL="179388" lvl="1" indent="-179388" eaLnBrk="0" hangingPunct="0">
              <a:spcAft>
                <a:spcPts val="600"/>
              </a:spcAft>
              <a:buSzPct val="90000"/>
              <a:buBlip>
                <a:blip r:embed="rId3"/>
              </a:buBlip>
            </a:pPr>
            <a:r>
              <a:rPr kumimoji="1" lang="en-US" sz="1600" u="none" dirty="0">
                <a:solidFill>
                  <a:srgbClr val="000000"/>
                </a:solidFill>
                <a:latin typeface="+mn-lt"/>
                <a:ea typeface="SimSun" pitchFamily="2" charset="-122"/>
                <a:cs typeface="Times New Roman" pitchFamily="18" charset="0"/>
              </a:rPr>
              <a:t>e- from emitting site may disrupt the beam</a:t>
            </a:r>
          </a:p>
          <a:p>
            <a:pPr marL="0" lvl="1" eaLnBrk="0" hangingPunct="0">
              <a:spcAft>
                <a:spcPts val="600"/>
              </a:spcAft>
              <a:buSzPct val="90000"/>
            </a:pPr>
            <a:endParaRPr kumimoji="1" lang="en-US" sz="1600" u="none" dirty="0" smtClean="0">
              <a:solidFill>
                <a:srgbClr val="000000"/>
              </a:solidFill>
              <a:latin typeface="+mn-lt"/>
              <a:ea typeface="SimSun" pitchFamily="2" charset="-122"/>
              <a:cs typeface="Times New Roman" pitchFamily="18" charset="0"/>
            </a:endParaRPr>
          </a:p>
          <a:p>
            <a:pPr eaLnBrk="0" hangingPunct="0">
              <a:lnSpc>
                <a:spcPts val="2000"/>
              </a:lnSpc>
              <a:spcAft>
                <a:spcPts val="600"/>
              </a:spcAft>
            </a:pPr>
            <a:endParaRPr kumimoji="1" lang="fr-FR" sz="1600" u="none" dirty="0">
              <a:solidFill>
                <a:srgbClr val="000000"/>
              </a:solidFill>
              <a:latin typeface="+mn-lt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1034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7693" y="3647107"/>
            <a:ext cx="2651125" cy="166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1277" y="3785955"/>
            <a:ext cx="2684463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95662"/>
            <a:ext cx="2535238" cy="17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3" name="Picture 9"/>
          <p:cNvPicPr>
            <a:picLocks noChangeAspect="1" noChangeArrowheads="1"/>
          </p:cNvPicPr>
          <p:nvPr/>
        </p:nvPicPr>
        <p:blipFill>
          <a:blip r:embed="rId7" cstate="print">
            <a:lum bright="24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9225" y="4343226"/>
            <a:ext cx="2232025" cy="19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878"/>
          <a:stretch/>
        </p:blipFill>
        <p:spPr bwMode="auto">
          <a:xfrm>
            <a:off x="4606555" y="4890723"/>
            <a:ext cx="2198687" cy="141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5" name="Rectangle 11"/>
          <p:cNvSpPr>
            <a:spLocks noChangeArrowheads="1"/>
          </p:cNvSpPr>
          <p:nvPr/>
        </p:nvSpPr>
        <p:spPr bwMode="auto">
          <a:xfrm>
            <a:off x="5115309" y="2521923"/>
            <a:ext cx="2158200" cy="35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5596" tIns="67798" rIns="135596" bIns="67798">
            <a:spAutoFit/>
          </a:bodyPr>
          <a:lstStyle/>
          <a:p>
            <a:pPr algn="just" defTabSz="1355725" eaLnBrk="0" hangingPunct="0"/>
            <a:endParaRPr lang="fr-FR" i="1" u="none" dirty="0">
              <a:solidFill>
                <a:srgbClr val="000000"/>
              </a:solidFill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6387" y="995924"/>
            <a:ext cx="180975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6409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6NaRw5ymHeYZYaqQjU8h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JUNkYcCnvixGxf5Eld2xF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IecQNVoRvcJnBPMI3AAC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M7Pe2z7aIiyb9ICbXf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1HoSNv9xF1Z1OLcmkWkN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ssAE2TS6CTJK6ciyU4X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5VMdXigiyDmjCIi3sGQ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lOAUoocln5VApjX0iceoI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z7wtwNiDREQqMbTy3NB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lj7bQXQoczkQoGBKxiI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a0rNGWsYRZw9YzVuFpJEI"/>
</p:tagLst>
</file>

<file path=ppt/theme/theme1.xml><?xml version="1.0" encoding="utf-8"?>
<a:theme xmlns:a="http://schemas.openxmlformats.org/drawingml/2006/main" name="normal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normal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65024</TotalTime>
  <Words>5002</Words>
  <Application>Microsoft Office PowerPoint</Application>
  <PresentationFormat>On-screen Show (4:3)</PresentationFormat>
  <Paragraphs>947</Paragraphs>
  <Slides>65</Slides>
  <Notes>37</Notes>
  <HiddenSlides>1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normal</vt:lpstr>
      <vt:lpstr>1_normal</vt:lpstr>
      <vt:lpstr>Chart</vt:lpstr>
      <vt:lpstr>Document</vt:lpstr>
      <vt:lpstr>Equation</vt:lpstr>
      <vt:lpstr>Graph</vt:lpstr>
      <vt:lpstr>(Practical) limitations &amp; Possible solutions  How achieving best SRF performances       </vt:lpstr>
      <vt:lpstr>Outlook</vt:lpstr>
      <vt:lpstr>First part: niobium  </vt:lpstr>
      <vt:lpstr>Cavities’ fabrication scheme</vt:lpstr>
      <vt:lpstr>Cavities’ fabrication scheme  vs surface and material properties</vt:lpstr>
      <vt:lpstr>Niobium cavities</vt:lpstr>
      <vt:lpstr>Note : I won’t talk about Multipactor…</vt:lpstr>
      <vt:lpstr>Field emission &amp; cleanliness</vt:lpstr>
      <vt:lpstr>Why do we need a clean room ?</vt:lpstr>
      <vt:lpstr>High pressure rinsing (HPR)  </vt:lpstr>
      <vt:lpstr>What kind of Niobium ?</vt:lpstr>
      <vt:lpstr>Why bulk niobium ?</vt:lpstr>
      <vt:lpstr>Why high RRR ?</vt:lpstr>
      <vt:lpstr>Surface state/ (electro-) chemical treatments</vt:lpstr>
      <vt:lpstr>Why Surface polishing?</vt:lpstr>
      <vt:lpstr>Short comment on surface processing (BCP vs EP) -1</vt:lpstr>
      <vt:lpstr>Short comment on surface processing (BCP vs EP) -2</vt:lpstr>
      <vt:lpstr>Surface State after polishing</vt:lpstr>
      <vt:lpstr>T-Maps &amp; Hot spots</vt:lpstr>
      <vt:lpstr>Hot spots</vt:lpstr>
      <vt:lpstr>Surface state and Damage</vt:lpstr>
      <vt:lpstr>Why Surface polishing? =&gt;Damage layer</vt:lpstr>
      <vt:lpstr>Examples of Crystalline defects</vt:lpstr>
      <vt:lpstr>Etching figures &amp; damage</vt:lpstr>
      <vt:lpstr>Damage layer seen by e- diffraction</vt:lpstr>
      <vt:lpstr>e- diffraction after Deep drawing :</vt:lpstr>
      <vt:lpstr>Centrifugal barrel polishing </vt:lpstr>
      <vt:lpstr>Recent results on cavities without long chem. Etching/EP</vt:lpstr>
      <vt:lpstr>Chemical Etching vs Electropolishing :  Surface morphology effect on Quench</vt:lpstr>
      <vt:lpstr>Morphology effect: field enhancement</vt:lpstr>
      <vt:lpstr>Replica @ the quench site – 2D simple model</vt:lpstr>
      <vt:lpstr>A topological useful tool  : conformational equivalent ellipsoids</vt:lpstr>
      <vt:lpstr>Conformal equivalent ellipsoids and demagnetization factor</vt:lpstr>
      <vt:lpstr>Surface state and roughness</vt:lpstr>
      <vt:lpstr>Other 3D modeling of holes and pits</vt:lpstr>
      <vt:lpstr>Morphology : Conclusion</vt:lpstr>
      <vt:lpstr>Slide 37</vt:lpstr>
      <vt:lpstr>Why baking ?</vt:lpstr>
      <vt:lpstr>Dislocations and Baking</vt:lpstr>
      <vt:lpstr>Slide 40</vt:lpstr>
      <vt:lpstr>High field dissipations:  PCT Results 2</vt:lpstr>
      <vt:lpstr> Baking &amp; vortex penetration ( by µSR)</vt:lpstr>
      <vt:lpstr>Slide 43</vt:lpstr>
      <vt:lpstr>surface defects and Quench (What happens if we do not work correctly…)</vt:lpstr>
      <vt:lpstr>Quench without defect ? (What happens if we do work correctly…) </vt:lpstr>
      <vt:lpstr>Second part: after niobium  </vt:lpstr>
      <vt:lpstr>Other superconductors ?</vt:lpstr>
      <vt:lpstr>SRF limits</vt:lpstr>
      <vt:lpstr>SRF limitations in (brief) summary</vt:lpstr>
      <vt:lpstr>Thin films</vt:lpstr>
      <vt:lpstr>Slide 51</vt:lpstr>
      <vt:lpstr>Slide 52</vt:lpstr>
      <vt:lpstr>Sputtered Nb films  </vt:lpstr>
      <vt:lpstr>Coaxial Energetic Deposition (CED)</vt:lpstr>
      <vt:lpstr>Sputtered films :  Structure zone model (from A. Anders)</vt:lpstr>
      <vt:lpstr>Nb3Sn failure : due to vortices ?</vt:lpstr>
      <vt:lpstr>multilayers</vt:lpstr>
      <vt:lpstr>Multilayers</vt:lpstr>
      <vt:lpstr>Multilayers’ HC1</vt:lpstr>
      <vt:lpstr>MgB2-MgO Multilayer Films</vt:lpstr>
      <vt:lpstr>Other  results </vt:lpstr>
      <vt:lpstr>Conclusions and perspectives</vt:lpstr>
      <vt:lpstr>ADVERTIZING</vt:lpstr>
      <vt:lpstr> </vt:lpstr>
      <vt:lpstr>         DSM  Irfu SACM LIDC2</vt:lpstr>
    </vt:vector>
  </TitlesOfParts>
  <Company>cea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bugeon</dc:creator>
  <cp:lastModifiedBy>EMFCSC</cp:lastModifiedBy>
  <cp:revision>529</cp:revision>
  <cp:lastPrinted>2013-04-18T14:37:19Z</cp:lastPrinted>
  <dcterms:created xsi:type="dcterms:W3CDTF">2005-03-07T11:07:51Z</dcterms:created>
  <dcterms:modified xsi:type="dcterms:W3CDTF">2013-04-27T09:20:23Z</dcterms:modified>
</cp:coreProperties>
</file>