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3.xml" ContentType="application/vnd.openxmlformats-officedocument.presentationml.notesSlide+xml"/>
  <Override PartName="/ppt/embeddings/oleObject15.bin" ContentType="application/vnd.openxmlformats-officedocument.oleObject"/>
  <Override PartName="/ppt/notesSlides/notesSlide4.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5.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6.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7.xml" ContentType="application/vnd.openxmlformats-officedocument.presentationml.notesSlide+xml"/>
  <Override PartName="/ppt/embeddings/oleObject25.bin" ContentType="application/vnd.openxmlformats-officedocument.oleObject"/>
  <Override PartName="/ppt/notesSlides/notesSlide8.xml" ContentType="application/vnd.openxmlformats-officedocument.presentationml.notesSlide+xml"/>
  <Override PartName="/ppt/embeddings/oleObject26.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notesSlides/notesSlide12.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3.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notesSlides/notesSlide14.xml" ContentType="application/vnd.openxmlformats-officedocument.presentationml.notesSlide+xml"/>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15.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charts/chart1.xml" ContentType="application/vnd.openxmlformats-officedocument.drawingml.chart+xml"/>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75.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76.bin" ContentType="application/vnd.openxmlformats-officedocument.oleObject"/>
  <Override PartName="/ppt/embeddings/oleObject77.bin" ContentType="application/vnd.openxmlformats-officedocument.oleObject"/>
  <Override PartName="/ppt/notesSlides/notesSlide22.xml" ContentType="application/vnd.openxmlformats-officedocument.presentationml.notesSlide+xml"/>
  <Override PartName="/ppt/embeddings/oleObject78.bin" ContentType="application/vnd.openxmlformats-officedocument.oleObject"/>
  <Override PartName="/ppt/embeddings/oleObject79.bin" ContentType="application/vnd.openxmlformats-officedocument.oleObject"/>
  <Override PartName="/ppt/notesSlides/notesSlide23.xml" ContentType="application/vnd.openxmlformats-officedocument.presentationml.notesSlide+xml"/>
  <Override PartName="/ppt/embeddings/oleObject80.bin" ContentType="application/vnd.openxmlformats-officedocument.oleObject"/>
  <Override PartName="/ppt/embeddings/oleObject81.bin" ContentType="application/vnd.openxmlformats-officedocument.oleObject"/>
  <Override PartName="/ppt/notesSlides/notesSlide24.xml" ContentType="application/vnd.openxmlformats-officedocument.presentationml.notesSlide+xml"/>
  <Override PartName="/ppt/embeddings/oleObject8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charts/chart2.xml" ContentType="application/vnd.openxmlformats-officedocument.drawingml.chart+xml"/>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notesSlides/notesSlide27.xml" ContentType="application/vnd.openxmlformats-officedocument.presentationml.notesSlide+xml"/>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139"/>
  </p:notesMasterIdLst>
  <p:handoutMasterIdLst>
    <p:handoutMasterId r:id="rId140"/>
  </p:handoutMasterIdLst>
  <p:sldIdLst>
    <p:sldId id="256" r:id="rId2"/>
    <p:sldId id="276" r:id="rId3"/>
    <p:sldId id="257" r:id="rId4"/>
    <p:sldId id="258" r:id="rId5"/>
    <p:sldId id="259" r:id="rId6"/>
    <p:sldId id="260" r:id="rId7"/>
    <p:sldId id="261" r:id="rId8"/>
    <p:sldId id="403" r:id="rId9"/>
    <p:sldId id="277" r:id="rId10"/>
    <p:sldId id="262" r:id="rId11"/>
    <p:sldId id="269" r:id="rId12"/>
    <p:sldId id="270" r:id="rId13"/>
    <p:sldId id="271" r:id="rId14"/>
    <p:sldId id="268" r:id="rId15"/>
    <p:sldId id="278" r:id="rId16"/>
    <p:sldId id="272" r:id="rId17"/>
    <p:sldId id="273" r:id="rId18"/>
    <p:sldId id="274" r:id="rId19"/>
    <p:sldId id="275" r:id="rId20"/>
    <p:sldId id="279" r:id="rId21"/>
    <p:sldId id="280" r:id="rId22"/>
    <p:sldId id="281" r:id="rId23"/>
    <p:sldId id="282" r:id="rId24"/>
    <p:sldId id="283" r:id="rId25"/>
    <p:sldId id="284" r:id="rId26"/>
    <p:sldId id="285" r:id="rId27"/>
    <p:sldId id="286" r:id="rId28"/>
    <p:sldId id="287" r:id="rId29"/>
    <p:sldId id="288" r:id="rId30"/>
    <p:sldId id="294" r:id="rId31"/>
    <p:sldId id="295" r:id="rId32"/>
    <p:sldId id="296" r:id="rId33"/>
    <p:sldId id="299" r:id="rId34"/>
    <p:sldId id="291" r:id="rId35"/>
    <p:sldId id="292" r:id="rId36"/>
    <p:sldId id="293" r:id="rId37"/>
    <p:sldId id="300" r:id="rId38"/>
    <p:sldId id="302" r:id="rId39"/>
    <p:sldId id="305" r:id="rId40"/>
    <p:sldId id="304" r:id="rId41"/>
    <p:sldId id="303" r:id="rId42"/>
    <p:sldId id="301" r:id="rId43"/>
    <p:sldId id="306" r:id="rId44"/>
    <p:sldId id="307" r:id="rId45"/>
    <p:sldId id="308" r:id="rId46"/>
    <p:sldId id="309" r:id="rId47"/>
    <p:sldId id="310" r:id="rId48"/>
    <p:sldId id="314" r:id="rId49"/>
    <p:sldId id="311" r:id="rId50"/>
    <p:sldId id="322" r:id="rId51"/>
    <p:sldId id="316" r:id="rId52"/>
    <p:sldId id="318" r:id="rId53"/>
    <p:sldId id="317" r:id="rId54"/>
    <p:sldId id="319" r:id="rId55"/>
    <p:sldId id="313" r:id="rId56"/>
    <p:sldId id="320" r:id="rId57"/>
    <p:sldId id="325" r:id="rId58"/>
    <p:sldId id="321" r:id="rId59"/>
    <p:sldId id="326" r:id="rId60"/>
    <p:sldId id="327" r:id="rId61"/>
    <p:sldId id="328" r:id="rId62"/>
    <p:sldId id="329" r:id="rId63"/>
    <p:sldId id="348" r:id="rId64"/>
    <p:sldId id="349" r:id="rId65"/>
    <p:sldId id="350" r:id="rId66"/>
    <p:sldId id="351" r:id="rId67"/>
    <p:sldId id="352" r:id="rId68"/>
    <p:sldId id="353" r:id="rId69"/>
    <p:sldId id="330" r:id="rId70"/>
    <p:sldId id="331" r:id="rId71"/>
    <p:sldId id="332" r:id="rId72"/>
    <p:sldId id="315" r:id="rId73"/>
    <p:sldId id="333" r:id="rId74"/>
    <p:sldId id="339" r:id="rId75"/>
    <p:sldId id="340" r:id="rId76"/>
    <p:sldId id="336" r:id="rId77"/>
    <p:sldId id="342" r:id="rId78"/>
    <p:sldId id="341" r:id="rId79"/>
    <p:sldId id="337" r:id="rId80"/>
    <p:sldId id="338" r:id="rId81"/>
    <p:sldId id="344" r:id="rId82"/>
    <p:sldId id="345" r:id="rId83"/>
    <p:sldId id="346" r:id="rId84"/>
    <p:sldId id="347" r:id="rId85"/>
    <p:sldId id="354" r:id="rId86"/>
    <p:sldId id="355" r:id="rId87"/>
    <p:sldId id="312" r:id="rId88"/>
    <p:sldId id="356" r:id="rId89"/>
    <p:sldId id="357" r:id="rId90"/>
    <p:sldId id="358" r:id="rId91"/>
    <p:sldId id="361" r:id="rId92"/>
    <p:sldId id="362" r:id="rId93"/>
    <p:sldId id="363" r:id="rId94"/>
    <p:sldId id="364" r:id="rId95"/>
    <p:sldId id="365" r:id="rId96"/>
    <p:sldId id="366"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3" r:id="rId111"/>
    <p:sldId id="382" r:id="rId112"/>
    <p:sldId id="381" r:id="rId113"/>
    <p:sldId id="384" r:id="rId114"/>
    <p:sldId id="385" r:id="rId115"/>
    <p:sldId id="386" r:id="rId116"/>
    <p:sldId id="387" r:id="rId117"/>
    <p:sldId id="388" r:id="rId118"/>
    <p:sldId id="389" r:id="rId119"/>
    <p:sldId id="390" r:id="rId120"/>
    <p:sldId id="391" r:id="rId121"/>
    <p:sldId id="392" r:id="rId122"/>
    <p:sldId id="393" r:id="rId123"/>
    <p:sldId id="394" r:id="rId124"/>
    <p:sldId id="399" r:id="rId125"/>
    <p:sldId id="398" r:id="rId126"/>
    <p:sldId id="400" r:id="rId127"/>
    <p:sldId id="401" r:id="rId128"/>
    <p:sldId id="396" r:id="rId129"/>
    <p:sldId id="397" r:id="rId130"/>
    <p:sldId id="395" r:id="rId131"/>
    <p:sldId id="402" r:id="rId132"/>
    <p:sldId id="404" r:id="rId133"/>
    <p:sldId id="409" r:id="rId134"/>
    <p:sldId id="405" r:id="rId135"/>
    <p:sldId id="406" r:id="rId136"/>
    <p:sldId id="407" r:id="rId137"/>
    <p:sldId id="408" r:id="rId13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CC00"/>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2" autoAdjust="0"/>
    <p:restoredTop sz="94720" autoAdjust="0"/>
  </p:normalViewPr>
  <p:slideViewPr>
    <p:cSldViewPr snapToGrid="0" snapToObjects="1">
      <p:cViewPr varScale="1">
        <p:scale>
          <a:sx n="108" d="100"/>
          <a:sy n="108" d="100"/>
        </p:scale>
        <p:origin x="-936" y="-112"/>
      </p:cViewPr>
      <p:guideLst>
        <p:guide orient="horz" pos="2160"/>
        <p:guide pos="2880"/>
      </p:guideLst>
    </p:cSldViewPr>
  </p:slideViewPr>
  <p:outlineViewPr>
    <p:cViewPr>
      <p:scale>
        <a:sx n="33" d="100"/>
        <a:sy n="33" d="100"/>
      </p:scale>
      <p:origin x="0" y="944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handoutMaster" Target="handoutMasters/handout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vmilton:Old%20Mac%20Milton%20Area:Schools:CERN-USPAS2011:OptimizationOfFEL.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vmilton:Old%20Mac%20Milton%20Area:Schools:CERN-USPAS2011:OptimizationOfFE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FEL</a:t>
            </a:r>
            <a:r>
              <a:rPr lang="en-US" baseline="0" dirty="0"/>
              <a:t> </a:t>
            </a:r>
            <a:r>
              <a:rPr lang="en-US" baseline="0" dirty="0" smtClean="0"/>
              <a:t>Saturation </a:t>
            </a:r>
            <a:r>
              <a:rPr lang="en-US" baseline="0" dirty="0"/>
              <a:t>Length</a:t>
            </a:r>
            <a:endParaRPr lang="en-US" dirty="0"/>
          </a:p>
        </c:rich>
      </c:tx>
      <c:layout/>
      <c:overlay val="0"/>
    </c:title>
    <c:autoTitleDeleted val="0"/>
    <c:plotArea>
      <c:layout/>
      <c:scatterChart>
        <c:scatterStyle val="smoothMarker"/>
        <c:varyColors val="0"/>
        <c:ser>
          <c:idx val="0"/>
          <c:order val="0"/>
          <c:tx>
            <c:strRef>
              <c:f>check!$S$8</c:f>
              <c:strCache>
                <c:ptCount val="1"/>
                <c:pt idx="0">
                  <c:v>Lsat</c:v>
                </c:pt>
              </c:strCache>
            </c:strRef>
          </c:tx>
          <c:spPr>
            <a:ln>
              <a:solidFill>
                <a:srgbClr val="FF0000"/>
              </a:solidFill>
            </a:ln>
          </c:spPr>
          <c:marker>
            <c:symbol val="none"/>
          </c:marker>
          <c:xVal>
            <c:numRef>
              <c:f>check!$R$9:$R$20</c:f>
              <c:numCache>
                <c:formatCode>General</c:formatCode>
                <c:ptCount val="12"/>
                <c:pt idx="0">
                  <c:v>0.5</c:v>
                </c:pt>
                <c:pt idx="1">
                  <c:v>0.4</c:v>
                </c:pt>
                <c:pt idx="2">
                  <c:v>0.3</c:v>
                </c:pt>
                <c:pt idx="3">
                  <c:v>0.2</c:v>
                </c:pt>
                <c:pt idx="4">
                  <c:v>0.1</c:v>
                </c:pt>
                <c:pt idx="5">
                  <c:v>0.07</c:v>
                </c:pt>
                <c:pt idx="6">
                  <c:v>0.05</c:v>
                </c:pt>
                <c:pt idx="7">
                  <c:v>0.04</c:v>
                </c:pt>
                <c:pt idx="8">
                  <c:v>0.03</c:v>
                </c:pt>
                <c:pt idx="9">
                  <c:v>0.02</c:v>
                </c:pt>
                <c:pt idx="10">
                  <c:v>0.01</c:v>
                </c:pt>
                <c:pt idx="11">
                  <c:v>0.005</c:v>
                </c:pt>
              </c:numCache>
            </c:numRef>
          </c:xVal>
          <c:yVal>
            <c:numRef>
              <c:f>check!$S$9:$S$20</c:f>
              <c:numCache>
                <c:formatCode>General</c:formatCode>
                <c:ptCount val="12"/>
                <c:pt idx="0" formatCode="0.0000">
                  <c:v>11.2228309601726</c:v>
                </c:pt>
                <c:pt idx="1">
                  <c:v>27.38083147840593</c:v>
                </c:pt>
                <c:pt idx="2">
                  <c:v>23.5271266103885</c:v>
                </c:pt>
                <c:pt idx="3">
                  <c:v>19.34621023811392</c:v>
                </c:pt>
                <c:pt idx="4">
                  <c:v>14.58229025033918</c:v>
                </c:pt>
                <c:pt idx="5">
                  <c:v>12.99670490658912</c:v>
                </c:pt>
                <c:pt idx="6">
                  <c:v>11.95693855558317</c:v>
                </c:pt>
                <c:pt idx="7">
                  <c:v>11.50882400661945</c:v>
                </c:pt>
                <c:pt idx="8">
                  <c:v>11.23389653777651</c:v>
                </c:pt>
                <c:pt idx="9">
                  <c:v>11.5158555765522</c:v>
                </c:pt>
                <c:pt idx="10">
                  <c:v>14.52782739839737</c:v>
                </c:pt>
                <c:pt idx="11">
                  <c:v>22.97277607551418</c:v>
                </c:pt>
              </c:numCache>
            </c:numRef>
          </c:yVal>
          <c:smooth val="1"/>
        </c:ser>
        <c:dLbls>
          <c:showLegendKey val="0"/>
          <c:showVal val="0"/>
          <c:showCatName val="0"/>
          <c:showSerName val="0"/>
          <c:showPercent val="0"/>
          <c:showBubbleSize val="0"/>
        </c:dLbls>
        <c:axId val="705278264"/>
        <c:axId val="705284328"/>
      </c:scatterChart>
      <c:valAx>
        <c:axId val="705278264"/>
        <c:scaling>
          <c:orientation val="minMax"/>
          <c:max val="0.2"/>
        </c:scaling>
        <c:delete val="0"/>
        <c:axPos val="b"/>
        <c:majorGridlines/>
        <c:title>
          <c:tx>
            <c:rich>
              <a:bodyPr/>
              <a:lstStyle/>
              <a:p>
                <a:pPr>
                  <a:defRPr/>
                </a:pPr>
                <a:r>
                  <a:rPr lang="en-US" sz="1400" dirty="0"/>
                  <a:t>Bunch</a:t>
                </a:r>
                <a:r>
                  <a:rPr lang="en-US" sz="1400" baseline="0" dirty="0"/>
                  <a:t> Length [</a:t>
                </a:r>
                <a:r>
                  <a:rPr lang="en-US" sz="1400" baseline="0" dirty="0" err="1"/>
                  <a:t>ps</a:t>
                </a:r>
                <a:r>
                  <a:rPr lang="en-US" sz="1400" baseline="0" dirty="0"/>
                  <a:t>]</a:t>
                </a:r>
                <a:endParaRPr lang="en-US" sz="1400" dirty="0"/>
              </a:p>
            </c:rich>
          </c:tx>
          <c:layout/>
          <c:overlay val="0"/>
        </c:title>
        <c:numFmt formatCode="General" sourceLinked="1"/>
        <c:majorTickMark val="cross"/>
        <c:minorTickMark val="none"/>
        <c:tickLblPos val="nextTo"/>
        <c:txPr>
          <a:bodyPr/>
          <a:lstStyle/>
          <a:p>
            <a:pPr>
              <a:defRPr sz="1400"/>
            </a:pPr>
            <a:endParaRPr lang="en-US"/>
          </a:p>
        </c:txPr>
        <c:crossAx val="705284328"/>
        <c:crosses val="autoZero"/>
        <c:crossBetween val="midCat"/>
      </c:valAx>
      <c:valAx>
        <c:axId val="705284328"/>
        <c:scaling>
          <c:orientation val="minMax"/>
        </c:scaling>
        <c:delete val="0"/>
        <c:axPos val="l"/>
        <c:majorGridlines/>
        <c:title>
          <c:tx>
            <c:rich>
              <a:bodyPr rot="-5400000" vert="horz"/>
              <a:lstStyle/>
              <a:p>
                <a:pPr>
                  <a:defRPr/>
                </a:pPr>
                <a:r>
                  <a:rPr lang="en-US" sz="1600" dirty="0" smtClean="0"/>
                  <a:t>Saturation</a:t>
                </a:r>
                <a:r>
                  <a:rPr lang="en-US" sz="1600" baseline="0" dirty="0" smtClean="0"/>
                  <a:t> </a:t>
                </a:r>
                <a:r>
                  <a:rPr lang="en-US" sz="1600" baseline="0" dirty="0"/>
                  <a:t>Length [m]</a:t>
                </a:r>
                <a:endParaRPr lang="en-US" sz="1600" dirty="0"/>
              </a:p>
            </c:rich>
          </c:tx>
          <c:layout/>
          <c:overlay val="0"/>
        </c:title>
        <c:numFmt formatCode="0" sourceLinked="0"/>
        <c:majorTickMark val="out"/>
        <c:minorTickMark val="none"/>
        <c:tickLblPos val="nextTo"/>
        <c:txPr>
          <a:bodyPr/>
          <a:lstStyle/>
          <a:p>
            <a:pPr>
              <a:defRPr sz="1400"/>
            </a:pPr>
            <a:endParaRPr lang="en-US"/>
          </a:p>
        </c:txPr>
        <c:crossAx val="705278264"/>
        <c:crosses val="autoZero"/>
        <c:crossBetween val="midCat"/>
      </c:valAx>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FEL</a:t>
            </a:r>
            <a:r>
              <a:rPr lang="en-US" baseline="0" dirty="0"/>
              <a:t> </a:t>
            </a:r>
            <a:r>
              <a:rPr lang="en-US" baseline="0" dirty="0" smtClean="0"/>
              <a:t>Saturation </a:t>
            </a:r>
            <a:r>
              <a:rPr lang="en-US" baseline="0" dirty="0"/>
              <a:t>Length</a:t>
            </a:r>
            <a:endParaRPr lang="en-US" dirty="0"/>
          </a:p>
        </c:rich>
      </c:tx>
      <c:layout/>
      <c:overlay val="0"/>
    </c:title>
    <c:autoTitleDeleted val="0"/>
    <c:plotArea>
      <c:layout/>
      <c:scatterChart>
        <c:scatterStyle val="smoothMarker"/>
        <c:varyColors val="0"/>
        <c:ser>
          <c:idx val="0"/>
          <c:order val="0"/>
          <c:tx>
            <c:strRef>
              <c:f>check!$S$8</c:f>
              <c:strCache>
                <c:ptCount val="1"/>
                <c:pt idx="0">
                  <c:v>Lsat</c:v>
                </c:pt>
              </c:strCache>
            </c:strRef>
          </c:tx>
          <c:spPr>
            <a:ln>
              <a:solidFill>
                <a:srgbClr val="FF0000"/>
              </a:solidFill>
            </a:ln>
          </c:spPr>
          <c:marker>
            <c:symbol val="none"/>
          </c:marker>
          <c:xVal>
            <c:numRef>
              <c:f>check!$R$9:$R$20</c:f>
              <c:numCache>
                <c:formatCode>General</c:formatCode>
                <c:ptCount val="12"/>
                <c:pt idx="0">
                  <c:v>0.5</c:v>
                </c:pt>
                <c:pt idx="1">
                  <c:v>0.4</c:v>
                </c:pt>
                <c:pt idx="2">
                  <c:v>0.3</c:v>
                </c:pt>
                <c:pt idx="3">
                  <c:v>0.2</c:v>
                </c:pt>
                <c:pt idx="4">
                  <c:v>0.1</c:v>
                </c:pt>
                <c:pt idx="5">
                  <c:v>0.07</c:v>
                </c:pt>
                <c:pt idx="6">
                  <c:v>0.05</c:v>
                </c:pt>
                <c:pt idx="7">
                  <c:v>0.04</c:v>
                </c:pt>
                <c:pt idx="8">
                  <c:v>0.03</c:v>
                </c:pt>
                <c:pt idx="9">
                  <c:v>0.02</c:v>
                </c:pt>
                <c:pt idx="10">
                  <c:v>0.01</c:v>
                </c:pt>
                <c:pt idx="11">
                  <c:v>0.005</c:v>
                </c:pt>
              </c:numCache>
            </c:numRef>
          </c:xVal>
          <c:yVal>
            <c:numRef>
              <c:f>check!$S$9:$S$20</c:f>
              <c:numCache>
                <c:formatCode>General</c:formatCode>
                <c:ptCount val="12"/>
                <c:pt idx="0" formatCode="0.0000">
                  <c:v>11.2228309601726</c:v>
                </c:pt>
                <c:pt idx="1">
                  <c:v>27.38083147840593</c:v>
                </c:pt>
                <c:pt idx="2">
                  <c:v>23.5271266103885</c:v>
                </c:pt>
                <c:pt idx="3">
                  <c:v>19.34621023811392</c:v>
                </c:pt>
                <c:pt idx="4">
                  <c:v>14.58229025033918</c:v>
                </c:pt>
                <c:pt idx="5">
                  <c:v>12.99670490658912</c:v>
                </c:pt>
                <c:pt idx="6">
                  <c:v>11.95693855558317</c:v>
                </c:pt>
                <c:pt idx="7">
                  <c:v>11.50882400661945</c:v>
                </c:pt>
                <c:pt idx="8">
                  <c:v>11.23389653777651</c:v>
                </c:pt>
                <c:pt idx="9">
                  <c:v>11.5158555765522</c:v>
                </c:pt>
                <c:pt idx="10">
                  <c:v>14.52782739839737</c:v>
                </c:pt>
                <c:pt idx="11">
                  <c:v>22.97277607551418</c:v>
                </c:pt>
              </c:numCache>
            </c:numRef>
          </c:yVal>
          <c:smooth val="1"/>
        </c:ser>
        <c:dLbls>
          <c:showLegendKey val="0"/>
          <c:showVal val="0"/>
          <c:showCatName val="0"/>
          <c:showSerName val="0"/>
          <c:showPercent val="0"/>
          <c:showBubbleSize val="0"/>
        </c:dLbls>
        <c:axId val="504196248"/>
        <c:axId val="504202264"/>
      </c:scatterChart>
      <c:valAx>
        <c:axId val="504196248"/>
        <c:scaling>
          <c:orientation val="minMax"/>
          <c:max val="0.2"/>
        </c:scaling>
        <c:delete val="0"/>
        <c:axPos val="b"/>
        <c:majorGridlines/>
        <c:title>
          <c:tx>
            <c:rich>
              <a:bodyPr/>
              <a:lstStyle/>
              <a:p>
                <a:pPr>
                  <a:defRPr/>
                </a:pPr>
                <a:r>
                  <a:rPr lang="en-US" sz="1400" dirty="0"/>
                  <a:t>Bunch</a:t>
                </a:r>
                <a:r>
                  <a:rPr lang="en-US" sz="1400" baseline="0" dirty="0"/>
                  <a:t> Length [</a:t>
                </a:r>
                <a:r>
                  <a:rPr lang="en-US" sz="1400" baseline="0" dirty="0" err="1"/>
                  <a:t>ps</a:t>
                </a:r>
                <a:r>
                  <a:rPr lang="en-US" sz="1400" baseline="0" dirty="0"/>
                  <a:t>]</a:t>
                </a:r>
                <a:endParaRPr lang="en-US" sz="1400" dirty="0"/>
              </a:p>
            </c:rich>
          </c:tx>
          <c:layout/>
          <c:overlay val="0"/>
        </c:title>
        <c:numFmt formatCode="General" sourceLinked="1"/>
        <c:majorTickMark val="cross"/>
        <c:minorTickMark val="none"/>
        <c:tickLblPos val="nextTo"/>
        <c:txPr>
          <a:bodyPr/>
          <a:lstStyle/>
          <a:p>
            <a:pPr>
              <a:defRPr sz="1400"/>
            </a:pPr>
            <a:endParaRPr lang="en-US"/>
          </a:p>
        </c:txPr>
        <c:crossAx val="504202264"/>
        <c:crosses val="autoZero"/>
        <c:crossBetween val="midCat"/>
      </c:valAx>
      <c:valAx>
        <c:axId val="504202264"/>
        <c:scaling>
          <c:orientation val="minMax"/>
        </c:scaling>
        <c:delete val="0"/>
        <c:axPos val="l"/>
        <c:majorGridlines/>
        <c:title>
          <c:tx>
            <c:rich>
              <a:bodyPr rot="-5400000" vert="horz"/>
              <a:lstStyle/>
              <a:p>
                <a:pPr>
                  <a:defRPr/>
                </a:pPr>
                <a:r>
                  <a:rPr lang="en-US" sz="1600" dirty="0" smtClean="0"/>
                  <a:t>Saturation</a:t>
                </a:r>
                <a:r>
                  <a:rPr lang="en-US" sz="1600" baseline="0" dirty="0" smtClean="0"/>
                  <a:t> </a:t>
                </a:r>
                <a:r>
                  <a:rPr lang="en-US" sz="1600" baseline="0" dirty="0"/>
                  <a:t>Length [m]</a:t>
                </a:r>
                <a:endParaRPr lang="en-US" sz="1600" dirty="0"/>
              </a:p>
            </c:rich>
          </c:tx>
          <c:layout/>
          <c:overlay val="0"/>
        </c:title>
        <c:numFmt formatCode="0" sourceLinked="0"/>
        <c:majorTickMark val="out"/>
        <c:minorTickMark val="none"/>
        <c:tickLblPos val="nextTo"/>
        <c:txPr>
          <a:bodyPr/>
          <a:lstStyle/>
          <a:p>
            <a:pPr>
              <a:defRPr sz="1400"/>
            </a:pPr>
            <a:endParaRPr lang="en-US"/>
          </a:p>
        </c:txPr>
        <c:crossAx val="504196248"/>
        <c:crosses val="autoZero"/>
        <c:crossBetween val="midCat"/>
      </c:valAx>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1" Type="http://schemas.openxmlformats.org/officeDocument/2006/relationships/image" Target="../media/image42.emf"/><Relationship Id="rId2"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57.emf"/><Relationship Id="rId1" Type="http://schemas.openxmlformats.org/officeDocument/2006/relationships/image" Target="../media/image50.emf"/><Relationship Id="rId2"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image" Target="../media/image58.emf"/><Relationship Id="rId2" Type="http://schemas.openxmlformats.org/officeDocument/2006/relationships/image" Target="../media/image5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64.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emf"/><Relationship Id="rId7" Type="http://schemas.openxmlformats.org/officeDocument/2006/relationships/image" Target="../media/image72.emf"/><Relationship Id="rId8" Type="http://schemas.openxmlformats.org/officeDocument/2006/relationships/image" Target="../media/image73.emf"/><Relationship Id="rId9" Type="http://schemas.openxmlformats.org/officeDocument/2006/relationships/image" Target="../media/image74.emf"/><Relationship Id="rId1" Type="http://schemas.openxmlformats.org/officeDocument/2006/relationships/image" Target="../media/image66.emf"/><Relationship Id="rId2" Type="http://schemas.openxmlformats.org/officeDocument/2006/relationships/image" Target="../media/image6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7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7.emf"/><Relationship Id="rId2" Type="http://schemas.openxmlformats.org/officeDocument/2006/relationships/image" Target="../media/image98.emf"/><Relationship Id="rId3" Type="http://schemas.openxmlformats.org/officeDocument/2006/relationships/image" Target="../media/image9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2.emf"/><Relationship Id="rId2" Type="http://schemas.openxmlformats.org/officeDocument/2006/relationships/image" Target="../media/image103.emf"/></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image" Target="../media/image17.emf"/><Relationship Id="rId13" Type="http://schemas.openxmlformats.org/officeDocument/2006/relationships/image" Target="../media/image18.emf"/><Relationship Id="rId1" Type="http://schemas.openxmlformats.org/officeDocument/2006/relationships/image" Target="../media/image6.emf"/><Relationship Id="rId2" Type="http://schemas.openxmlformats.org/officeDocument/2006/relationships/image" Target="../media/image7.emf"/><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14.emf"/><Relationship Id="rId10" Type="http://schemas.openxmlformats.org/officeDocument/2006/relationships/image" Target="../media/image1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5.emf"/><Relationship Id="rId2" Type="http://schemas.openxmlformats.org/officeDocument/2006/relationships/image" Target="../media/image10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6.emf"/><Relationship Id="rId2" Type="http://schemas.openxmlformats.org/officeDocument/2006/relationships/image" Target="../media/image11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5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2.emf"/><Relationship Id="rId2" Type="http://schemas.openxmlformats.org/officeDocument/2006/relationships/image" Target="../media/image15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5.emf"/><Relationship Id="rId2" Type="http://schemas.openxmlformats.org/officeDocument/2006/relationships/image" Target="../media/image156.emf"/><Relationship Id="rId3" Type="http://schemas.openxmlformats.org/officeDocument/2006/relationships/image" Target="../media/image15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emf"/><Relationship Id="rId2" Type="http://schemas.openxmlformats.org/officeDocument/2006/relationships/image" Target="../media/image161.emf"/><Relationship Id="rId3" Type="http://schemas.openxmlformats.org/officeDocument/2006/relationships/image" Target="../media/image16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68.emf"/><Relationship Id="rId3" Type="http://schemas.openxmlformats.org/officeDocument/2006/relationships/image" Target="../media/image16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70.emf"/><Relationship Id="rId2" Type="http://schemas.openxmlformats.org/officeDocument/2006/relationships/image" Target="../media/image171.emf"/><Relationship Id="rId3" Type="http://schemas.openxmlformats.org/officeDocument/2006/relationships/image" Target="../media/image17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79.emf"/><Relationship Id="rId4" Type="http://schemas.openxmlformats.org/officeDocument/2006/relationships/image" Target="../media/image180.emf"/><Relationship Id="rId1" Type="http://schemas.openxmlformats.org/officeDocument/2006/relationships/image" Target="../media/image177.emf"/><Relationship Id="rId2" Type="http://schemas.openxmlformats.org/officeDocument/2006/relationships/image" Target="../media/image17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image" Target="../media/image24.emf"/><Relationship Id="rId2"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 Id="rId3"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A53A401-BB3C-FA40-9132-E77386CB20AF}" type="datetimeFigureOut">
              <a:rPr lang="en-US" smtClean="0"/>
              <a:t>4/11/11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436195A-339D-2849-AE4F-AC2CFB1516DC}" type="slidenum">
              <a:rPr lang="en-US" smtClean="0"/>
              <a:t>‹#›</a:t>
            </a:fld>
            <a:endParaRPr lang="en-US"/>
          </a:p>
        </p:txBody>
      </p:sp>
    </p:spTree>
    <p:extLst>
      <p:ext uri="{BB962C8B-B14F-4D97-AF65-F5344CB8AC3E}">
        <p14:creationId xmlns:p14="http://schemas.microsoft.com/office/powerpoint/2010/main" val="12657823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0925C3EC-2C14-F640-BA61-8E71A528B989}" type="datetimeFigureOut">
              <a:rPr lang="en-US" smtClean="0"/>
              <a:t>4/11/11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0382813-C33F-174C-9647-F803AC334182}" type="slidenum">
              <a:rPr lang="en-US" smtClean="0"/>
              <a:t>‹#›</a:t>
            </a:fld>
            <a:endParaRPr lang="en-US"/>
          </a:p>
        </p:txBody>
      </p:sp>
    </p:spTree>
    <p:extLst>
      <p:ext uri="{BB962C8B-B14F-4D97-AF65-F5344CB8AC3E}">
        <p14:creationId xmlns:p14="http://schemas.microsoft.com/office/powerpoint/2010/main" val="42643558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922B81-6BC4-A548-AD5B-3B510BAE5DCA}" type="slidenum">
              <a:rPr lang="en-GB"/>
              <a:pPr/>
              <a:t>21</a:t>
            </a:fld>
            <a:endParaRPr lang="en-GB"/>
          </a:p>
        </p:txBody>
      </p:sp>
      <p:sp>
        <p:nvSpPr>
          <p:cNvPr id="5122"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784B8-BD7B-1141-905E-9A0F00F2041C}" type="slidenum">
              <a:rPr lang="en-GB"/>
              <a:pPr/>
              <a:t>30</a:t>
            </a:fld>
            <a:endParaRPr lang="en-GB"/>
          </a:p>
        </p:txBody>
      </p:sp>
      <p:sp>
        <p:nvSpPr>
          <p:cNvPr id="31746"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481C2-6AD1-6549-872D-42DA9547942D}" type="slidenum">
              <a:rPr lang="en-GB"/>
              <a:pPr/>
              <a:t>31</a:t>
            </a:fld>
            <a:endParaRPr lang="en-GB"/>
          </a:p>
        </p:txBody>
      </p:sp>
      <p:sp>
        <p:nvSpPr>
          <p:cNvPr id="3379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1E78A-15E9-404A-9DB9-EFC6382117F1}" type="slidenum">
              <a:rPr lang="en-GB"/>
              <a:pPr/>
              <a:t>32</a:t>
            </a:fld>
            <a:endParaRPr lang="en-GB"/>
          </a:p>
        </p:txBody>
      </p:sp>
      <p:sp>
        <p:nvSpPr>
          <p:cNvPr id="35842"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D7493-C6AD-E14F-8179-426B90A7C9CF}" type="slidenum">
              <a:rPr lang="en-GB"/>
              <a:pPr/>
              <a:t>33</a:t>
            </a:fld>
            <a:endParaRPr lang="en-GB"/>
          </a:p>
        </p:txBody>
      </p:sp>
      <p:sp>
        <p:nvSpPr>
          <p:cNvPr id="41986"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50963-EEE1-954D-830B-9FA69B7561D9}" type="slidenum">
              <a:rPr lang="en-GB"/>
              <a:pPr/>
              <a:t>34</a:t>
            </a:fld>
            <a:endParaRPr lang="en-GB"/>
          </a:p>
        </p:txBody>
      </p:sp>
      <p:sp>
        <p:nvSpPr>
          <p:cNvPr id="4403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B237B-FE0E-1749-982E-B976EF2426E7}" type="slidenum">
              <a:rPr lang="en-GB"/>
              <a:pPr/>
              <a:t>35</a:t>
            </a:fld>
            <a:endParaRPr lang="en-GB"/>
          </a:p>
        </p:txBody>
      </p:sp>
      <p:sp>
        <p:nvSpPr>
          <p:cNvPr id="46082"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CA90E-2098-4441-A226-BF441121E28D}" type="slidenum">
              <a:rPr lang="en-GB"/>
              <a:pPr/>
              <a:t>36</a:t>
            </a:fld>
            <a:endParaRPr lang="en-GB"/>
          </a:p>
        </p:txBody>
      </p:sp>
      <p:sp>
        <p:nvSpPr>
          <p:cNvPr id="48130"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26276-63D9-EE44-B4FE-CD617938BA85}" type="slidenum">
              <a:rPr lang="en-GB"/>
              <a:pPr/>
              <a:t>37</a:t>
            </a:fld>
            <a:endParaRPr lang="en-GB"/>
          </a:p>
        </p:txBody>
      </p:sp>
      <p:sp>
        <p:nvSpPr>
          <p:cNvPr id="109570"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988D7-1E4E-684D-97C5-33D41141F2D8}" type="slidenum">
              <a:rPr lang="en-GB"/>
              <a:pPr/>
              <a:t>76</a:t>
            </a:fld>
            <a:endParaRPr lang="en-GB"/>
          </a:p>
        </p:txBody>
      </p:sp>
      <p:sp>
        <p:nvSpPr>
          <p:cNvPr id="68610"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FE8786-58D6-1245-8E6F-BFD941D717B4}" type="slidenum">
              <a:rPr lang="en-GB"/>
              <a:pPr/>
              <a:t>79</a:t>
            </a:fld>
            <a:endParaRPr lang="en-GB"/>
          </a:p>
        </p:txBody>
      </p:sp>
      <p:sp>
        <p:nvSpPr>
          <p:cNvPr id="82946"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GB"/>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1303B171-51E9-5643-AC9D-A6C4DACF8839}" type="slidenum">
              <a:rPr lang="en-GB"/>
              <a:pPr/>
              <a:t>22</a:t>
            </a:fld>
            <a:endParaRPr lang="en-GB"/>
          </a:p>
        </p:txBody>
      </p:sp>
      <p:sp>
        <p:nvSpPr>
          <p:cNvPr id="219138" name="Rectangle 2"/>
          <p:cNvSpPr>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ECA63-FC4D-1940-A9F8-35F1969F92EC}" type="slidenum">
              <a:rPr lang="en-GB"/>
              <a:pPr/>
              <a:t>80</a:t>
            </a:fld>
            <a:endParaRPr lang="en-GB"/>
          </a:p>
        </p:txBody>
      </p:sp>
      <p:sp>
        <p:nvSpPr>
          <p:cNvPr id="84994" name="Rectangle 2"/>
          <p:cNvSpPr>
            <a:spLocks noGrp="1" noRot="1" noChangeAspect="1" noChangeArrowheads="1"/>
          </p:cNvSpPr>
          <p:nvPr>
            <p:ph type="sldImg"/>
          </p:nvPr>
        </p:nvSpPr>
        <p:spPr bwMode="auto">
          <a:xfrm>
            <a:off x="1526117" y="514350"/>
            <a:ext cx="6096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A765D-254E-BA4F-B4EB-1FE8D250B825}" type="slidenum">
              <a:rPr lang="en-GB"/>
              <a:pPr/>
              <a:t>81</a:t>
            </a:fld>
            <a:endParaRPr lang="en-GB"/>
          </a:p>
        </p:txBody>
      </p:sp>
      <p:sp>
        <p:nvSpPr>
          <p:cNvPr id="50178"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0047A-EB42-E642-9199-0385033E4D97}" type="slidenum">
              <a:rPr lang="en-GB"/>
              <a:pPr/>
              <a:t>82</a:t>
            </a:fld>
            <a:endParaRPr lang="en-GB"/>
          </a:p>
        </p:txBody>
      </p:sp>
      <p:sp>
        <p:nvSpPr>
          <p:cNvPr id="52226"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58139D-BEC5-D241-BC15-BD54468327F5}" type="slidenum">
              <a:rPr lang="en-GB"/>
              <a:pPr/>
              <a:t>83</a:t>
            </a:fld>
            <a:endParaRPr lang="en-GB"/>
          </a:p>
        </p:txBody>
      </p:sp>
      <p:sp>
        <p:nvSpPr>
          <p:cNvPr id="5427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7A60F-380F-AC4A-AD04-2D7F0B521134}" type="slidenum">
              <a:rPr lang="en-GB"/>
              <a:pPr/>
              <a:t>84</a:t>
            </a:fld>
            <a:endParaRPr lang="en-GB"/>
          </a:p>
        </p:txBody>
      </p:sp>
      <p:sp>
        <p:nvSpPr>
          <p:cNvPr id="56322"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4F581-1B00-EF40-AA11-4FBCC78076D3}" type="slidenum">
              <a:rPr lang="en-GB"/>
              <a:pPr/>
              <a:t>107</a:t>
            </a:fld>
            <a:endParaRPr lang="en-GB"/>
          </a:p>
        </p:txBody>
      </p:sp>
      <p:sp>
        <p:nvSpPr>
          <p:cNvPr id="10547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AFD8C-8224-7E48-9F80-8889B4C44A43}" type="slidenum">
              <a:rPr lang="en-GB"/>
              <a:pPr/>
              <a:t>113</a:t>
            </a:fld>
            <a:endParaRPr lang="en-GB"/>
          </a:p>
        </p:txBody>
      </p:sp>
      <p:sp>
        <p:nvSpPr>
          <p:cNvPr id="115714" name="Rectangle 2"/>
          <p:cNvSpPr>
            <a:spLocks noGrp="1" noRot="1" noChangeAspect="1" noChangeArrowheads="1"/>
          </p:cNvSpPr>
          <p:nvPr>
            <p:ph type="sldImg"/>
          </p:nvPr>
        </p:nvSpPr>
        <p:spPr bwMode="auto">
          <a:xfrm>
            <a:off x="1526117" y="514350"/>
            <a:ext cx="6096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64BBB-9D91-694C-AA1E-3FB23BE1584B}" type="slidenum">
              <a:rPr lang="en-GB"/>
              <a:pPr/>
              <a:t>125</a:t>
            </a:fld>
            <a:endParaRPr lang="en-GB"/>
          </a:p>
        </p:txBody>
      </p:sp>
      <p:sp>
        <p:nvSpPr>
          <p:cNvPr id="234498"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9CF38-7F4B-0647-886B-C631D3495364}" type="slidenum">
              <a:rPr lang="en-GB"/>
              <a:pPr/>
              <a:t>128</a:t>
            </a:fld>
            <a:endParaRPr lang="en-GB"/>
          </a:p>
        </p:txBody>
      </p:sp>
      <p:sp>
        <p:nvSpPr>
          <p:cNvPr id="37890"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A2B39-2F76-324D-BD22-54469EB374CE}" type="slidenum">
              <a:rPr lang="en-GB"/>
              <a:pPr/>
              <a:t>129</a:t>
            </a:fld>
            <a:endParaRPr lang="en-GB"/>
          </a:p>
        </p:txBody>
      </p:sp>
      <p:sp>
        <p:nvSpPr>
          <p:cNvPr id="39938"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GB"/>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FCCC721D-454B-2341-B18F-79B3FAFB217D}" type="slidenum">
              <a:rPr lang="en-GB"/>
              <a:pPr/>
              <a:t>23</a:t>
            </a:fld>
            <a:endParaRPr lang="en-GB"/>
          </a:p>
        </p:txBody>
      </p:sp>
      <p:sp>
        <p:nvSpPr>
          <p:cNvPr id="442370" name="Rectangle 2"/>
          <p:cNvSpPr>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2371"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8" rIns="91435" bIns="45718"/>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GB"/>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343D49A5-155A-DD4E-BCC1-3B29AA6C651D}" type="slidenum">
              <a:rPr lang="en-GB"/>
              <a:pPr/>
              <a:t>24</a:t>
            </a:fld>
            <a:endParaRPr lang="en-GB"/>
          </a:p>
        </p:txBody>
      </p:sp>
      <p:sp>
        <p:nvSpPr>
          <p:cNvPr id="455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56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GB"/>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C31A30A3-7C44-AE4C-9464-A28D243E62C0}" type="slidenum">
              <a:rPr lang="en-GB"/>
              <a:pPr/>
              <a:t>25</a:t>
            </a:fld>
            <a:endParaRPr lang="en-GB"/>
          </a:p>
        </p:txBody>
      </p:sp>
      <p:sp>
        <p:nvSpPr>
          <p:cNvPr id="456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67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GB"/>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A10905C5-43F2-0943-BAF8-B42FB126B2C5}" type="slidenum">
              <a:rPr lang="en-GB"/>
              <a:pPr/>
              <a:t>26</a:t>
            </a:fld>
            <a:endParaRPr lang="en-GB"/>
          </a:p>
        </p:txBody>
      </p:sp>
      <p:sp>
        <p:nvSpPr>
          <p:cNvPr id="457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77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3CBCE-0B6C-1D48-BAC4-A727957324E6}" type="slidenum">
              <a:rPr lang="en-GB"/>
              <a:pPr/>
              <a:t>27</a:t>
            </a:fld>
            <a:endParaRPr lang="en-GB"/>
          </a:p>
        </p:txBody>
      </p:sp>
      <p:sp>
        <p:nvSpPr>
          <p:cNvPr id="9218"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874B3-A735-6C4E-8A94-CC6D7988B2A4}" type="slidenum">
              <a:rPr lang="en-GB"/>
              <a:pPr/>
              <a:t>28</a:t>
            </a:fld>
            <a:endParaRPr lang="en-GB"/>
          </a:p>
        </p:txBody>
      </p:sp>
      <p:sp>
        <p:nvSpPr>
          <p:cNvPr id="11266"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228C3-E903-A340-92E3-C3B4BD4DC7F2}" type="slidenum">
              <a:rPr lang="en-GB"/>
              <a:pPr/>
              <a:t>29</a:t>
            </a:fld>
            <a:endParaRPr lang="en-GB"/>
          </a:p>
        </p:txBody>
      </p:sp>
      <p:sp>
        <p:nvSpPr>
          <p:cNvPr id="1331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93" tIns="43247" rIns="86493" bIns="43247"/>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5F563A-AE0C-D64E-9182-D7F9EC44DB33}" type="datetime1">
              <a:rPr lang="en-US" smtClean="0"/>
              <a:t>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1F7BF-2AF1-9F4A-8AC9-42CA83DBA9CF}"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5E59B1-0C23-AD46-98E9-98368F966179}" type="datetime1">
              <a:rPr lang="en-US" smtClean="0"/>
              <a:t>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8278F6-E973-C74D-BA6A-D95D74354C4C}" type="datetime1">
              <a:rPr lang="en-US" smtClean="0"/>
              <a:t>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069EC-BAEA-8E4D-A207-3401E94C0C09}" type="datetime1">
              <a:rPr lang="en-US" smtClean="0"/>
              <a:t>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1498933"/>
          </a:xfrm>
        </p:spPr>
        <p:txBody>
          <a:bodyPr anchor="b">
            <a:normAutofit/>
          </a:bodyPr>
          <a:lstStyle>
            <a:lvl1pPr algn="ctr">
              <a:defRPr sz="4800" b="0" cap="all">
                <a:solidFill>
                  <a:schemeClr val="bg2"/>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2A9D752-E0AA-724B-BA09-EEBB058C11A4}" type="datetime1">
              <a:rPr lang="en-US" smtClean="0"/>
              <a:t>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D21F7BF-2AF1-9F4A-8AC9-42CA83DBA9CF}" type="slidenum">
              <a:rPr lang="en-US" smtClean="0"/>
              <a:pPr/>
              <a:t>‹#›</a:t>
            </a:fld>
            <a:endParaRPr lang="en-US" dirty="0"/>
          </a:p>
        </p:txBody>
      </p:sp>
      <p:cxnSp>
        <p:nvCxnSpPr>
          <p:cNvPr id="7" name="Straight Connector 6"/>
          <p:cNvCxnSpPr/>
          <p:nvPr/>
        </p:nvCxnSpPr>
        <p:spPr>
          <a:xfrm>
            <a:off x="722313" y="3893910"/>
            <a:ext cx="7848600" cy="15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66762"/>
            <a:ext cx="4038600" cy="50248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66762"/>
            <a:ext cx="4038600" cy="50248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DA7A32-FDEA-7D46-A3FE-7ABD599D45A0}" type="datetime1">
              <a:rPr lang="en-US" smtClean="0"/>
              <a:t>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374025"/>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16667"/>
            <a:ext cx="3931920" cy="427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381284"/>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116667"/>
            <a:ext cx="3931920" cy="427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661EE1-85E3-8047-BFF7-E7DD9A57AE12}" type="datetime1">
              <a:rPr lang="en-US" smtClean="0"/>
              <a:t>4/11/11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1F7BF-2AF1-9F4A-8AC9-42CA83DBA9CF}"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051E9-D712-3844-B480-ECDCC0681B63}" type="datetime1">
              <a:rPr lang="en-US" smtClean="0"/>
              <a:t>4/11/11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EEB00-51B7-3740-A670-AA4EBD98271D}" type="datetime1">
              <a:rPr lang="en-US" smtClean="0"/>
              <a:t>4/11/11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E8E79E-7988-894F-8906-A2D029418A3D}" type="datetime1">
              <a:rPr lang="en-US" smtClean="0"/>
              <a:t>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1F7BF-2AF1-9F4A-8AC9-42CA83DBA9CF}"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41F41-8DE3-BE43-BD08-1C1AED874EFB}" type="datetime1">
              <a:rPr lang="en-US" smtClean="0"/>
              <a:t>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1F7BF-2AF1-9F4A-8AC9-42CA83DBA9C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g"/><Relationship Id="rId1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31754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365760"/>
          </a:xfrm>
          <a:prstGeom prst="rect">
            <a:avLst/>
          </a:prstGeom>
          <a:gradFill flip="none" rotWithShape="1">
            <a:gsLst>
              <a:gs pos="0">
                <a:srgbClr val="FFCC00"/>
              </a:gs>
              <a:gs pos="39000">
                <a:srgbClr val="408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1"/>
            <a:ext cx="8229600" cy="736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66762"/>
            <a:ext cx="8229600" cy="5110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18413A0-4D53-C946-BDB9-73163CE0F3E3}" type="datetime1">
              <a:rPr lang="en-US" smtClean="0"/>
              <a:t>4/11/11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pic>
        <p:nvPicPr>
          <p:cNvPr id="8" name="Picture 7" descr="ECE_green and gold_linear.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47425" y="6403198"/>
            <a:ext cx="1523998" cy="433658"/>
          </a:xfrm>
          <a:prstGeom prst="rect">
            <a:avLst/>
          </a:prstGeom>
        </p:spPr>
      </p:pic>
      <p:pic>
        <p:nvPicPr>
          <p:cNvPr id="9" name="Picture 8" descr="CSU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572" y="6537475"/>
            <a:ext cx="2370667" cy="250558"/>
          </a:xfrm>
          <a:prstGeom prst="rect">
            <a:avLst/>
          </a:prstGeom>
        </p:spPr>
      </p:pic>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chemeClr val="bg1"/>
                </a:solidFill>
              </a:defRPr>
            </a:lvl1pPr>
          </a:lstStyle>
          <a:p>
            <a:fld id="{577F917C-4EA7-D04D-ACAB-13CD007F05C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6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 Id="rId3" Type="http://schemas.openxmlformats.org/officeDocument/2006/relationships/image" Target="../media/image8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png"/><Relationship Id="rId3" Type="http://schemas.openxmlformats.org/officeDocument/2006/relationships/image" Target="../media/image14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83.bin"/><Relationship Id="rId4" Type="http://schemas.openxmlformats.org/officeDocument/2006/relationships/image" Target="../media/image147.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oleObject" Target="../embeddings/oleObject84.bin"/><Relationship Id="rId5" Type="http://schemas.openxmlformats.org/officeDocument/2006/relationships/image" Target="../media/image148.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85.bin"/><Relationship Id="rId4" Type="http://schemas.openxmlformats.org/officeDocument/2006/relationships/image" Target="../media/image150.emf"/><Relationship Id="rId5" Type="http://schemas.openxmlformats.org/officeDocument/2006/relationships/oleObject" Target="../embeddings/oleObject86.bin"/><Relationship Id="rId6" Type="http://schemas.openxmlformats.org/officeDocument/2006/relationships/image" Target="../media/image151.emf"/><Relationship Id="rId1" Type="http://schemas.openxmlformats.org/officeDocument/2006/relationships/vmlDrawing" Target="../drawings/vmlDrawing31.vml"/><Relationship Id="rId2"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87.bin"/><Relationship Id="rId4" Type="http://schemas.openxmlformats.org/officeDocument/2006/relationships/image" Target="../media/image152.emf"/><Relationship Id="rId5" Type="http://schemas.openxmlformats.org/officeDocument/2006/relationships/image" Target="../media/image154.png"/><Relationship Id="rId6" Type="http://schemas.openxmlformats.org/officeDocument/2006/relationships/oleObject" Target="../embeddings/oleObject88.bin"/><Relationship Id="rId7" Type="http://schemas.openxmlformats.org/officeDocument/2006/relationships/image" Target="../media/image153.emf"/><Relationship Id="rId1" Type="http://schemas.openxmlformats.org/officeDocument/2006/relationships/vmlDrawing" Target="../drawings/vmlDrawing32.vml"/><Relationship Id="rId2"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oleObject" Target="../embeddings/oleObject89.bin"/><Relationship Id="rId5" Type="http://schemas.openxmlformats.org/officeDocument/2006/relationships/image" Target="../media/image155.emf"/><Relationship Id="rId6" Type="http://schemas.openxmlformats.org/officeDocument/2006/relationships/oleObject" Target="../embeddings/oleObject90.bin"/><Relationship Id="rId7" Type="http://schemas.openxmlformats.org/officeDocument/2006/relationships/image" Target="../media/image156.emf"/><Relationship Id="rId8" Type="http://schemas.openxmlformats.org/officeDocument/2006/relationships/oleObject" Target="../embeddings/oleObject91.bin"/><Relationship Id="rId9" Type="http://schemas.openxmlformats.org/officeDocument/2006/relationships/image" Target="../media/image157.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92.bin"/><Relationship Id="rId4" Type="http://schemas.openxmlformats.org/officeDocument/2006/relationships/image" Target="../media/image159.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93.bin"/><Relationship Id="rId4" Type="http://schemas.openxmlformats.org/officeDocument/2006/relationships/image" Target="../media/image160.emf"/><Relationship Id="rId5" Type="http://schemas.openxmlformats.org/officeDocument/2006/relationships/oleObject" Target="../embeddings/oleObject94.bin"/><Relationship Id="rId6" Type="http://schemas.openxmlformats.org/officeDocument/2006/relationships/image" Target="../media/image161.emf"/><Relationship Id="rId7" Type="http://schemas.openxmlformats.org/officeDocument/2006/relationships/image" Target="../media/image163.png"/><Relationship Id="rId8" Type="http://schemas.openxmlformats.org/officeDocument/2006/relationships/oleObject" Target="../embeddings/oleObject95.bin"/><Relationship Id="rId9" Type="http://schemas.openxmlformats.org/officeDocument/2006/relationships/image" Target="../media/image162.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emf"/><Relationship Id="rId4" Type="http://schemas.openxmlformats.org/officeDocument/2006/relationships/oleObject" Target="../embeddings/oleObject96.bin"/><Relationship Id="rId5" Type="http://schemas.openxmlformats.org/officeDocument/2006/relationships/image" Target="../media/image164.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97.bin"/><Relationship Id="rId5" Type="http://schemas.openxmlformats.org/officeDocument/2006/relationships/image" Target="../media/image167.emf"/><Relationship Id="rId6" Type="http://schemas.openxmlformats.org/officeDocument/2006/relationships/oleObject" Target="../embeddings/oleObject98.bin"/><Relationship Id="rId7" Type="http://schemas.openxmlformats.org/officeDocument/2006/relationships/image" Target="../media/image168.emf"/><Relationship Id="rId8" Type="http://schemas.openxmlformats.org/officeDocument/2006/relationships/oleObject" Target="../embeddings/oleObject99.bin"/><Relationship Id="rId9" Type="http://schemas.openxmlformats.org/officeDocument/2006/relationships/image" Target="../media/image169.emf"/><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oleObject" Target="../embeddings/oleObject100.bin"/><Relationship Id="rId5" Type="http://schemas.openxmlformats.org/officeDocument/2006/relationships/image" Target="../media/image170.emf"/><Relationship Id="rId6" Type="http://schemas.openxmlformats.org/officeDocument/2006/relationships/oleObject" Target="../embeddings/oleObject101.bin"/><Relationship Id="rId7" Type="http://schemas.openxmlformats.org/officeDocument/2006/relationships/image" Target="../media/image171.emf"/><Relationship Id="rId8" Type="http://schemas.openxmlformats.org/officeDocument/2006/relationships/oleObject" Target="../embeddings/oleObject102.bin"/><Relationship Id="rId9" Type="http://schemas.openxmlformats.org/officeDocument/2006/relationships/image" Target="../media/image172.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oleObject" Target="../embeddings/oleObject103.bin"/><Relationship Id="rId5" Type="http://schemas.openxmlformats.org/officeDocument/2006/relationships/image" Target="../media/image174.emf"/><Relationship Id="rId6" Type="http://schemas.openxmlformats.org/officeDocument/2006/relationships/oleObject" Target="../embeddings/oleObject104.bin"/><Relationship Id="rId7" Type="http://schemas.openxmlformats.org/officeDocument/2006/relationships/image" Target="../media/image175.emf"/><Relationship Id="rId1" Type="http://schemas.openxmlformats.org/officeDocument/2006/relationships/vmlDrawing" Target="../drawings/vmlDrawing39.vml"/><Relationship Id="rId2"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76.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05.bin"/><Relationship Id="rId5" Type="http://schemas.openxmlformats.org/officeDocument/2006/relationships/image" Target="../media/image177.emf"/><Relationship Id="rId6" Type="http://schemas.openxmlformats.org/officeDocument/2006/relationships/oleObject" Target="../embeddings/oleObject106.bin"/><Relationship Id="rId7" Type="http://schemas.openxmlformats.org/officeDocument/2006/relationships/image" Target="../media/image178.emf"/><Relationship Id="rId8" Type="http://schemas.openxmlformats.org/officeDocument/2006/relationships/oleObject" Target="../embeddings/oleObject107.bin"/><Relationship Id="rId9" Type="http://schemas.openxmlformats.org/officeDocument/2006/relationships/image" Target="../media/image179.emf"/><Relationship Id="rId10" Type="http://schemas.openxmlformats.org/officeDocument/2006/relationships/oleObject" Target="../embeddings/oleObject108.bin"/><Relationship Id="rId11" Type="http://schemas.openxmlformats.org/officeDocument/2006/relationships/image" Target="../media/image180.emf"/><Relationship Id="rId1" Type="http://schemas.openxmlformats.org/officeDocument/2006/relationships/vmlDrawing" Target="../drawings/vmlDrawing40.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13.emf"/><Relationship Id="rId21" Type="http://schemas.openxmlformats.org/officeDocument/2006/relationships/oleObject" Target="../embeddings/oleObject10.bin"/><Relationship Id="rId22" Type="http://schemas.openxmlformats.org/officeDocument/2006/relationships/image" Target="../media/image14.emf"/><Relationship Id="rId23" Type="http://schemas.openxmlformats.org/officeDocument/2006/relationships/oleObject" Target="../embeddings/oleObject11.bin"/><Relationship Id="rId24" Type="http://schemas.openxmlformats.org/officeDocument/2006/relationships/image" Target="../media/image15.emf"/><Relationship Id="rId25" Type="http://schemas.openxmlformats.org/officeDocument/2006/relationships/oleObject" Target="../embeddings/oleObject12.bin"/><Relationship Id="rId26" Type="http://schemas.openxmlformats.org/officeDocument/2006/relationships/image" Target="../media/image16.emf"/><Relationship Id="rId27" Type="http://schemas.openxmlformats.org/officeDocument/2006/relationships/oleObject" Target="../embeddings/oleObject13.bin"/><Relationship Id="rId28" Type="http://schemas.openxmlformats.org/officeDocument/2006/relationships/image" Target="../media/image17.emf"/><Relationship Id="rId29" Type="http://schemas.openxmlformats.org/officeDocument/2006/relationships/oleObject" Target="../embeddings/oleObject14.bin"/><Relationship Id="rId30" Type="http://schemas.openxmlformats.org/officeDocument/2006/relationships/image" Target="../media/image18.emf"/><Relationship Id="rId10" Type="http://schemas.openxmlformats.org/officeDocument/2006/relationships/image" Target="../media/image8.emf"/><Relationship Id="rId11" Type="http://schemas.openxmlformats.org/officeDocument/2006/relationships/oleObject" Target="../embeddings/oleObject5.bin"/><Relationship Id="rId12" Type="http://schemas.openxmlformats.org/officeDocument/2006/relationships/image" Target="../media/image9.emf"/><Relationship Id="rId13" Type="http://schemas.openxmlformats.org/officeDocument/2006/relationships/oleObject" Target="../embeddings/oleObject6.bin"/><Relationship Id="rId14" Type="http://schemas.openxmlformats.org/officeDocument/2006/relationships/image" Target="../media/image10.emf"/><Relationship Id="rId15" Type="http://schemas.openxmlformats.org/officeDocument/2006/relationships/oleObject" Target="../embeddings/oleObject7.bin"/><Relationship Id="rId16" Type="http://schemas.openxmlformats.org/officeDocument/2006/relationships/image" Target="../media/image11.emf"/><Relationship Id="rId17" Type="http://schemas.openxmlformats.org/officeDocument/2006/relationships/oleObject" Target="../embeddings/oleObject8.bin"/><Relationship Id="rId18" Type="http://schemas.openxmlformats.org/officeDocument/2006/relationships/image" Target="../media/image12.emf"/><Relationship Id="rId19" Type="http://schemas.openxmlformats.org/officeDocument/2006/relationships/oleObject" Target="../embeddings/oleObject9.bin"/><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2.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6.emf"/><Relationship Id="rId7" Type="http://schemas.openxmlformats.org/officeDocument/2006/relationships/oleObject" Target="../embeddings/oleObject3.bin"/><Relationship Id="rId8"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1.emf"/><Relationship Id="rId5" Type="http://schemas.openxmlformats.org/officeDocument/2006/relationships/oleObject" Target="../embeddings/oleObject15.bin"/><Relationship Id="rId6"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6.bin"/><Relationship Id="rId5" Type="http://schemas.openxmlformats.org/officeDocument/2006/relationships/image" Target="../media/image22.emf"/><Relationship Id="rId6" Type="http://schemas.openxmlformats.org/officeDocument/2006/relationships/oleObject" Target="../embeddings/oleObject17.bin"/><Relationship Id="rId7" Type="http://schemas.openxmlformats.org/officeDocument/2006/relationships/image" Target="../media/image2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8.bin"/><Relationship Id="rId5" Type="http://schemas.openxmlformats.org/officeDocument/2006/relationships/image" Target="../media/image24.emf"/><Relationship Id="rId6" Type="http://schemas.openxmlformats.org/officeDocument/2006/relationships/oleObject" Target="../embeddings/oleObject19.bin"/><Relationship Id="rId7" Type="http://schemas.openxmlformats.org/officeDocument/2006/relationships/image" Target="../media/image25.emf"/><Relationship Id="rId8" Type="http://schemas.openxmlformats.org/officeDocument/2006/relationships/oleObject" Target="../embeddings/oleObject20.bin"/><Relationship Id="rId9" Type="http://schemas.openxmlformats.org/officeDocument/2006/relationships/image" Target="../media/image26.emf"/><Relationship Id="rId10" Type="http://schemas.openxmlformats.org/officeDocument/2006/relationships/oleObject" Target="../embeddings/oleObject21.bin"/><Relationship Id="rId11" Type="http://schemas.openxmlformats.org/officeDocument/2006/relationships/image" Target="../media/image2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2.bin"/><Relationship Id="rId5" Type="http://schemas.openxmlformats.org/officeDocument/2006/relationships/image" Target="../media/image28.emf"/><Relationship Id="rId6" Type="http://schemas.openxmlformats.org/officeDocument/2006/relationships/oleObject" Target="../embeddings/oleObject23.bin"/><Relationship Id="rId7" Type="http://schemas.openxmlformats.org/officeDocument/2006/relationships/image" Target="../media/image29.emf"/><Relationship Id="rId8" Type="http://schemas.openxmlformats.org/officeDocument/2006/relationships/oleObject" Target="../embeddings/oleObject24.bin"/><Relationship Id="rId9" Type="http://schemas.openxmlformats.org/officeDocument/2006/relationships/image" Target="../media/image3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5.bin"/><Relationship Id="rId5" Type="http://schemas.openxmlformats.org/officeDocument/2006/relationships/image" Target="../media/image3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oleObject" Target="../embeddings/oleObject26.bin"/><Relationship Id="rId9" Type="http://schemas.openxmlformats.org/officeDocument/2006/relationships/image" Target="../media/image32.emf"/><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7.bin"/><Relationship Id="rId5" Type="http://schemas.openxmlformats.org/officeDocument/2006/relationships/image" Target="../media/image40.emf"/><Relationship Id="rId6" Type="http://schemas.openxmlformats.org/officeDocument/2006/relationships/oleObject" Target="../embeddings/oleObject28.bin"/><Relationship Id="rId7" Type="http://schemas.openxmlformats.org/officeDocument/2006/relationships/image" Target="../media/image41.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oleObject" Target="../embeddings/oleObject33.bin"/><Relationship Id="rId13" Type="http://schemas.openxmlformats.org/officeDocument/2006/relationships/image" Target="../media/image46.emf"/><Relationship Id="rId14" Type="http://schemas.openxmlformats.org/officeDocument/2006/relationships/oleObject" Target="../embeddings/oleObject34.bin"/><Relationship Id="rId15" Type="http://schemas.openxmlformats.org/officeDocument/2006/relationships/image" Target="../media/image47.emf"/><Relationship Id="rId16" Type="http://schemas.openxmlformats.org/officeDocument/2006/relationships/oleObject" Target="../embeddings/oleObject35.bin"/><Relationship Id="rId17" Type="http://schemas.openxmlformats.org/officeDocument/2006/relationships/image" Target="../media/image48.emf"/><Relationship Id="rId18" Type="http://schemas.openxmlformats.org/officeDocument/2006/relationships/oleObject" Target="../embeddings/oleObject36.bin"/><Relationship Id="rId19" Type="http://schemas.openxmlformats.org/officeDocument/2006/relationships/image" Target="../media/image49.emf"/><Relationship Id="rId1" Type="http://schemas.openxmlformats.org/officeDocument/2006/relationships/vmlDrawing" Target="../drawings/vmlDrawing10.vml"/><Relationship Id="rId2" Type="http://schemas.openxmlformats.org/officeDocument/2006/relationships/slideLayout" Target="../slideLayouts/slideLayout6.xml"/><Relationship Id="rId3" Type="http://schemas.openxmlformats.org/officeDocument/2006/relationships/notesSlide" Target="../notesSlides/notesSlide12.xml"/><Relationship Id="rId4" Type="http://schemas.openxmlformats.org/officeDocument/2006/relationships/oleObject" Target="../embeddings/oleObject29.bin"/><Relationship Id="rId5" Type="http://schemas.openxmlformats.org/officeDocument/2006/relationships/image" Target="../media/image42.emf"/><Relationship Id="rId6" Type="http://schemas.openxmlformats.org/officeDocument/2006/relationships/oleObject" Target="../embeddings/oleObject30.bin"/><Relationship Id="rId7" Type="http://schemas.openxmlformats.org/officeDocument/2006/relationships/image" Target="../media/image43.emf"/><Relationship Id="rId8" Type="http://schemas.openxmlformats.org/officeDocument/2006/relationships/oleObject" Target="../embeddings/oleObject31.bin"/><Relationship Id="rId9" Type="http://schemas.openxmlformats.org/officeDocument/2006/relationships/image" Target="../media/image44.emf"/><Relationship Id="rId10" Type="http://schemas.openxmlformats.org/officeDocument/2006/relationships/oleObject" Target="../embeddings/oleObject32.bin"/></Relationships>
</file>

<file path=ppt/slides/_rels/slide33.xml.rels><?xml version="1.0" encoding="UTF-8" standalone="yes"?>
<Relationships xmlns="http://schemas.openxmlformats.org/package/2006/relationships"><Relationship Id="rId11" Type="http://schemas.openxmlformats.org/officeDocument/2006/relationships/image" Target="../media/image53.emf"/><Relationship Id="rId12" Type="http://schemas.openxmlformats.org/officeDocument/2006/relationships/oleObject" Target="../embeddings/oleObject41.bin"/><Relationship Id="rId13" Type="http://schemas.openxmlformats.org/officeDocument/2006/relationships/image" Target="../media/image54.emf"/><Relationship Id="rId14" Type="http://schemas.openxmlformats.org/officeDocument/2006/relationships/oleObject" Target="../embeddings/oleObject42.bin"/><Relationship Id="rId15" Type="http://schemas.openxmlformats.org/officeDocument/2006/relationships/image" Target="../media/image55.emf"/><Relationship Id="rId16" Type="http://schemas.openxmlformats.org/officeDocument/2006/relationships/oleObject" Target="../embeddings/oleObject43.bin"/><Relationship Id="rId17" Type="http://schemas.openxmlformats.org/officeDocument/2006/relationships/image" Target="../media/image56.emf"/><Relationship Id="rId18" Type="http://schemas.openxmlformats.org/officeDocument/2006/relationships/oleObject" Target="../embeddings/oleObject44.bin"/><Relationship Id="rId19" Type="http://schemas.openxmlformats.org/officeDocument/2006/relationships/image" Target="../media/image57.emf"/><Relationship Id="rId1" Type="http://schemas.openxmlformats.org/officeDocument/2006/relationships/vmlDrawing" Target="../drawings/vmlDrawing11.vml"/><Relationship Id="rId2" Type="http://schemas.openxmlformats.org/officeDocument/2006/relationships/slideLayout" Target="../slideLayouts/slideLayout6.xml"/><Relationship Id="rId3" Type="http://schemas.openxmlformats.org/officeDocument/2006/relationships/notesSlide" Target="../notesSlides/notesSlide13.xml"/><Relationship Id="rId4" Type="http://schemas.openxmlformats.org/officeDocument/2006/relationships/oleObject" Target="../embeddings/oleObject37.bin"/><Relationship Id="rId5" Type="http://schemas.openxmlformats.org/officeDocument/2006/relationships/image" Target="../media/image50.emf"/><Relationship Id="rId6" Type="http://schemas.openxmlformats.org/officeDocument/2006/relationships/oleObject" Target="../embeddings/oleObject38.bin"/><Relationship Id="rId7" Type="http://schemas.openxmlformats.org/officeDocument/2006/relationships/image" Target="../media/image51.emf"/><Relationship Id="rId8" Type="http://schemas.openxmlformats.org/officeDocument/2006/relationships/oleObject" Target="../embeddings/oleObject39.bin"/><Relationship Id="rId9" Type="http://schemas.openxmlformats.org/officeDocument/2006/relationships/image" Target="../media/image52.emf"/><Relationship Id="rId10" Type="http://schemas.openxmlformats.org/officeDocument/2006/relationships/oleObject" Target="../embeddings/oleObject40.bin"/></Relationships>
</file>

<file path=ppt/slides/_rels/slide34.xml.rels><?xml version="1.0" encoding="UTF-8" standalone="yes"?>
<Relationships xmlns="http://schemas.openxmlformats.org/package/2006/relationships"><Relationship Id="rId11" Type="http://schemas.openxmlformats.org/officeDocument/2006/relationships/image" Target="../media/image61.emf"/><Relationship Id="rId12" Type="http://schemas.openxmlformats.org/officeDocument/2006/relationships/oleObject" Target="../embeddings/oleObject49.bin"/><Relationship Id="rId13" Type="http://schemas.openxmlformats.org/officeDocument/2006/relationships/image" Target="../media/image62.emf"/><Relationship Id="rId1" Type="http://schemas.openxmlformats.org/officeDocument/2006/relationships/vmlDrawing" Target="../drawings/vmlDrawing12.vml"/><Relationship Id="rId2" Type="http://schemas.openxmlformats.org/officeDocument/2006/relationships/slideLayout" Target="../slideLayouts/slideLayout6.xml"/><Relationship Id="rId3" Type="http://schemas.openxmlformats.org/officeDocument/2006/relationships/notesSlide" Target="../notesSlides/notesSlide14.xml"/><Relationship Id="rId4" Type="http://schemas.openxmlformats.org/officeDocument/2006/relationships/oleObject" Target="../embeddings/oleObject45.bin"/><Relationship Id="rId5" Type="http://schemas.openxmlformats.org/officeDocument/2006/relationships/image" Target="../media/image58.emf"/><Relationship Id="rId6" Type="http://schemas.openxmlformats.org/officeDocument/2006/relationships/oleObject" Target="../embeddings/oleObject46.bin"/><Relationship Id="rId7" Type="http://schemas.openxmlformats.org/officeDocument/2006/relationships/image" Target="../media/image59.emf"/><Relationship Id="rId8" Type="http://schemas.openxmlformats.org/officeDocument/2006/relationships/oleObject" Target="../embeddings/oleObject47.bin"/><Relationship Id="rId9" Type="http://schemas.openxmlformats.org/officeDocument/2006/relationships/image" Target="../media/image60.emf"/><Relationship Id="rId10" Type="http://schemas.openxmlformats.org/officeDocument/2006/relationships/oleObject" Target="../embeddings/oleObject4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0.bin"/><Relationship Id="rId5" Type="http://schemas.openxmlformats.org/officeDocument/2006/relationships/image" Target="../media/image63.emf"/><Relationship Id="rId6" Type="http://schemas.openxmlformats.org/officeDocument/2006/relationships/oleObject" Target="../embeddings/oleObject51.bin"/><Relationship Id="rId7" Type="http://schemas.openxmlformats.org/officeDocument/2006/relationships/image" Target="../media/image64.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5.emf"/></Relationships>
</file>

<file path=ppt/slides/_rels/slide37.xml.rels><?xml version="1.0" encoding="UTF-8" standalone="yes"?>
<Relationships xmlns="http://schemas.openxmlformats.org/package/2006/relationships"><Relationship Id="rId9" Type="http://schemas.openxmlformats.org/officeDocument/2006/relationships/image" Target="../media/image68.emf"/><Relationship Id="rId20" Type="http://schemas.openxmlformats.org/officeDocument/2006/relationships/oleObject" Target="../embeddings/oleObject60.bin"/><Relationship Id="rId21" Type="http://schemas.openxmlformats.org/officeDocument/2006/relationships/image" Target="../media/image74.emf"/><Relationship Id="rId10" Type="http://schemas.openxmlformats.org/officeDocument/2006/relationships/oleObject" Target="../embeddings/oleObject55.bin"/><Relationship Id="rId11" Type="http://schemas.openxmlformats.org/officeDocument/2006/relationships/image" Target="../media/image69.emf"/><Relationship Id="rId12" Type="http://schemas.openxmlformats.org/officeDocument/2006/relationships/oleObject" Target="../embeddings/oleObject56.bin"/><Relationship Id="rId13" Type="http://schemas.openxmlformats.org/officeDocument/2006/relationships/image" Target="../media/image70.emf"/><Relationship Id="rId14" Type="http://schemas.openxmlformats.org/officeDocument/2006/relationships/oleObject" Target="../embeddings/oleObject57.bin"/><Relationship Id="rId15" Type="http://schemas.openxmlformats.org/officeDocument/2006/relationships/image" Target="../media/image71.emf"/><Relationship Id="rId16" Type="http://schemas.openxmlformats.org/officeDocument/2006/relationships/oleObject" Target="../embeddings/oleObject58.bin"/><Relationship Id="rId17" Type="http://schemas.openxmlformats.org/officeDocument/2006/relationships/image" Target="../media/image72.emf"/><Relationship Id="rId18" Type="http://schemas.openxmlformats.org/officeDocument/2006/relationships/oleObject" Target="../embeddings/oleObject59.bin"/><Relationship Id="rId19" Type="http://schemas.openxmlformats.org/officeDocument/2006/relationships/image" Target="../media/image73.emf"/><Relationship Id="rId1" Type="http://schemas.openxmlformats.org/officeDocument/2006/relationships/vmlDrawing" Target="../drawings/vmlDrawing14.vml"/><Relationship Id="rId2" Type="http://schemas.openxmlformats.org/officeDocument/2006/relationships/slideLayout" Target="../slideLayouts/slideLayout6.xml"/><Relationship Id="rId3" Type="http://schemas.openxmlformats.org/officeDocument/2006/relationships/notesSlide" Target="../notesSlides/notesSlide17.xml"/><Relationship Id="rId4" Type="http://schemas.openxmlformats.org/officeDocument/2006/relationships/oleObject" Target="../embeddings/oleObject52.bin"/><Relationship Id="rId5" Type="http://schemas.openxmlformats.org/officeDocument/2006/relationships/image" Target="../media/image66.emf"/><Relationship Id="rId6" Type="http://schemas.openxmlformats.org/officeDocument/2006/relationships/oleObject" Target="../embeddings/oleObject53.bin"/><Relationship Id="rId7" Type="http://schemas.openxmlformats.org/officeDocument/2006/relationships/image" Target="../media/image67.emf"/><Relationship Id="rId8" Type="http://schemas.openxmlformats.org/officeDocument/2006/relationships/oleObject" Target="../embeddings/oleObject54.bin"/></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oleObject" Target="../embeddings/oleObject61.bin"/><Relationship Id="rId5" Type="http://schemas.openxmlformats.org/officeDocument/2006/relationships/image" Target="../media/image4.emf"/><Relationship Id="rId6" Type="http://schemas.openxmlformats.org/officeDocument/2006/relationships/oleObject" Target="../embeddings/oleObject62.bin"/><Relationship Id="rId7" Type="http://schemas.openxmlformats.org/officeDocument/2006/relationships/image" Target="../media/image75.emf"/><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 Id="rId3"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oleObject" Target="../embeddings/oleObject63.bin"/><Relationship Id="rId6" Type="http://schemas.openxmlformats.org/officeDocument/2006/relationships/image" Target="../media/image87.e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4.bin"/><Relationship Id="rId4" Type="http://schemas.openxmlformats.org/officeDocument/2006/relationships/image" Target="../media/image97.emf"/><Relationship Id="rId5" Type="http://schemas.openxmlformats.org/officeDocument/2006/relationships/oleObject" Target="../embeddings/oleObject65.bin"/><Relationship Id="rId6" Type="http://schemas.openxmlformats.org/officeDocument/2006/relationships/image" Target="../media/image98.emf"/><Relationship Id="rId7" Type="http://schemas.openxmlformats.org/officeDocument/2006/relationships/oleObject" Target="../embeddings/oleObject66.bin"/><Relationship Id="rId8" Type="http://schemas.openxmlformats.org/officeDocument/2006/relationships/image" Target="../media/image99.emf"/><Relationship Id="rId9" Type="http://schemas.openxmlformats.org/officeDocument/2006/relationships/image" Target="../media/image100.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7.bin"/><Relationship Id="rId4" Type="http://schemas.openxmlformats.org/officeDocument/2006/relationships/image" Target="../media/image101.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8.bin"/><Relationship Id="rId4" Type="http://schemas.openxmlformats.org/officeDocument/2006/relationships/image" Target="../media/image102.emf"/><Relationship Id="rId5" Type="http://schemas.openxmlformats.org/officeDocument/2006/relationships/oleObject" Target="../embeddings/oleObject69.bin"/><Relationship Id="rId6" Type="http://schemas.openxmlformats.org/officeDocument/2006/relationships/image" Target="../media/image103.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0.bin"/><Relationship Id="rId4" Type="http://schemas.openxmlformats.org/officeDocument/2006/relationships/image" Target="../media/image104.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1.bin"/><Relationship Id="rId4" Type="http://schemas.openxmlformats.org/officeDocument/2006/relationships/image" Target="../media/image105.emf"/><Relationship Id="rId5" Type="http://schemas.openxmlformats.org/officeDocument/2006/relationships/oleObject" Target="../embeddings/oleObject72.bin"/><Relationship Id="rId6" Type="http://schemas.openxmlformats.org/officeDocument/2006/relationships/image" Target="../media/image106.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73.bin"/><Relationship Id="rId4" Type="http://schemas.openxmlformats.org/officeDocument/2006/relationships/image" Target="../media/image107.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4.bin"/><Relationship Id="rId4" Type="http://schemas.openxmlformats.org/officeDocument/2006/relationships/image" Target="../media/image108.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75.bin"/><Relationship Id="rId5" Type="http://schemas.openxmlformats.org/officeDocument/2006/relationships/image" Target="../media/image111.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76.bin"/><Relationship Id="rId5" Type="http://schemas.openxmlformats.org/officeDocument/2006/relationships/image" Target="../media/image112.emf"/><Relationship Id="rId6" Type="http://schemas.openxmlformats.org/officeDocument/2006/relationships/oleObject" Target="../embeddings/oleObject77.bin"/><Relationship Id="rId7" Type="http://schemas.openxmlformats.org/officeDocument/2006/relationships/image" Target="../media/image113.emf"/><Relationship Id="rId1" Type="http://schemas.openxmlformats.org/officeDocument/2006/relationships/vmlDrawing" Target="../drawings/vmlDrawing25.vml"/><Relationship Id="rId2"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78.bin"/><Relationship Id="rId5" Type="http://schemas.openxmlformats.org/officeDocument/2006/relationships/image" Target="../media/image114.emf"/><Relationship Id="rId6" Type="http://schemas.openxmlformats.org/officeDocument/2006/relationships/oleObject" Target="../embeddings/oleObject79.bin"/><Relationship Id="rId7" Type="http://schemas.openxmlformats.org/officeDocument/2006/relationships/image" Target="../media/image115.e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80.bin"/><Relationship Id="rId5" Type="http://schemas.openxmlformats.org/officeDocument/2006/relationships/image" Target="../media/image116.emf"/><Relationship Id="rId6" Type="http://schemas.openxmlformats.org/officeDocument/2006/relationships/oleObject" Target="../embeddings/oleObject81.bin"/><Relationship Id="rId7" Type="http://schemas.openxmlformats.org/officeDocument/2006/relationships/image" Target="../media/image117.emf"/><Relationship Id="rId1" Type="http://schemas.openxmlformats.org/officeDocument/2006/relationships/vmlDrawing" Target="../drawings/vmlDrawing27.v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image" Target="../media/image1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oleObject" Target="../embeddings/oleObject82.bin"/><Relationship Id="rId5" Type="http://schemas.openxmlformats.org/officeDocument/2006/relationships/image" Target="../media/image132.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4.png"/><Relationship Id="rId3" Type="http://schemas.openxmlformats.org/officeDocument/2006/relationships/image" Target="../media/image13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err="1" smtClean="0"/>
              <a:t>Linac</a:t>
            </a:r>
            <a:r>
              <a:rPr lang="en-US" sz="4800" dirty="0" smtClean="0"/>
              <a:t> design for FELs</a:t>
            </a:r>
            <a:endParaRPr lang="en-US" sz="4800" dirty="0"/>
          </a:p>
        </p:txBody>
      </p:sp>
      <p:sp>
        <p:nvSpPr>
          <p:cNvPr id="3" name="Subtitle 2"/>
          <p:cNvSpPr>
            <a:spLocks noGrp="1"/>
          </p:cNvSpPr>
          <p:nvPr>
            <p:ph type="subTitle" idx="1"/>
          </p:nvPr>
        </p:nvSpPr>
        <p:spPr>
          <a:xfrm>
            <a:off x="685800" y="3505200"/>
            <a:ext cx="6934200" cy="1752600"/>
          </a:xfrm>
        </p:spPr>
        <p:txBody>
          <a:bodyPr/>
          <a:lstStyle/>
          <a:p>
            <a:r>
              <a:rPr lang="en-US" dirty="0" smtClean="0"/>
              <a:t>Stephen V. Milton</a:t>
            </a:r>
          </a:p>
          <a:p>
            <a:r>
              <a:rPr lang="en-US" dirty="0" smtClean="0"/>
              <a:t>Synchrotron Radiation and Free-Electron Lasers</a:t>
            </a:r>
          </a:p>
          <a:p>
            <a:r>
              <a:rPr lang="en-US" dirty="0" err="1" smtClean="0"/>
              <a:t>Erice</a:t>
            </a:r>
            <a:r>
              <a:rPr lang="en-US" dirty="0" smtClean="0"/>
              <a:t>, Italy 6 – 15 April 2011</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a:t>
            </a:fld>
            <a:endParaRPr lang="en-US"/>
          </a:p>
        </p:txBody>
      </p:sp>
    </p:spTree>
    <p:extLst>
      <p:ext uri="{BB962C8B-B14F-4D97-AF65-F5344CB8AC3E}">
        <p14:creationId xmlns:p14="http://schemas.microsoft.com/office/powerpoint/2010/main" val="2064024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we build?</a:t>
            </a:r>
            <a:endParaRPr lang="en-US" dirty="0"/>
          </a:p>
        </p:txBody>
      </p:sp>
      <p:sp>
        <p:nvSpPr>
          <p:cNvPr id="3" name="Content Placeholder 2"/>
          <p:cNvSpPr>
            <a:spLocks noGrp="1"/>
          </p:cNvSpPr>
          <p:nvPr>
            <p:ph idx="1"/>
          </p:nvPr>
        </p:nvSpPr>
        <p:spPr/>
        <p:txBody>
          <a:bodyPr/>
          <a:lstStyle/>
          <a:p>
            <a:r>
              <a:rPr lang="en-US" dirty="0" smtClean="0"/>
              <a:t>The first question to ask is</a:t>
            </a:r>
          </a:p>
          <a:p>
            <a:pPr lvl="1"/>
            <a:r>
              <a:rPr lang="en-US" dirty="0" smtClean="0"/>
              <a:t>Why are we building this?</a:t>
            </a:r>
          </a:p>
          <a:p>
            <a:pPr lvl="2"/>
            <a:r>
              <a:rPr lang="en-US" dirty="0" smtClean="0"/>
              <a:t>It’s usually to provide a new light source for a broad user community.</a:t>
            </a:r>
          </a:p>
          <a:p>
            <a:pPr lvl="2"/>
            <a:r>
              <a:rPr lang="en-US" dirty="0" smtClean="0"/>
              <a:t>It’s not necessarily because it is fun (although it is) or that we are trying to develop a broad range of new </a:t>
            </a:r>
            <a:r>
              <a:rPr lang="en-US" dirty="0" err="1" smtClean="0"/>
              <a:t>linac</a:t>
            </a:r>
            <a:r>
              <a:rPr lang="en-US" dirty="0" smtClean="0"/>
              <a:t> technologies.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10</a:t>
            </a:fld>
            <a:endParaRPr lang="en-US"/>
          </a:p>
        </p:txBody>
      </p:sp>
    </p:spTree>
    <p:extLst>
      <p:ext uri="{BB962C8B-B14F-4D97-AF65-F5344CB8AC3E}">
        <p14:creationId xmlns:p14="http://schemas.microsoft.com/office/powerpoint/2010/main" val="31274249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100</a:t>
            </a:fld>
            <a:endParaRPr lang="en-US"/>
          </a:p>
        </p:txBody>
      </p:sp>
      <p:pic>
        <p:nvPicPr>
          <p:cNvPr id="3" name="Picture 2"/>
          <p:cNvPicPr>
            <a:picLocks noChangeAspect="1"/>
          </p:cNvPicPr>
          <p:nvPr/>
        </p:nvPicPr>
        <p:blipFill>
          <a:blip r:embed="rId2"/>
          <a:stretch>
            <a:fillRect/>
          </a:stretch>
        </p:blipFill>
        <p:spPr>
          <a:xfrm>
            <a:off x="955950" y="406857"/>
            <a:ext cx="6972300" cy="6110963"/>
          </a:xfrm>
          <a:prstGeom prst="rect">
            <a:avLst/>
          </a:prstGeom>
        </p:spPr>
      </p:pic>
    </p:spTree>
    <p:extLst>
      <p:ext uri="{BB962C8B-B14F-4D97-AF65-F5344CB8AC3E}">
        <p14:creationId xmlns:p14="http://schemas.microsoft.com/office/powerpoint/2010/main" val="284040012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101</a:t>
            </a:fld>
            <a:endParaRPr lang="en-US"/>
          </a:p>
        </p:txBody>
      </p:sp>
      <p:pic>
        <p:nvPicPr>
          <p:cNvPr id="3" name="Picture 2"/>
          <p:cNvPicPr>
            <a:picLocks noChangeAspect="1"/>
          </p:cNvPicPr>
          <p:nvPr/>
        </p:nvPicPr>
        <p:blipFill>
          <a:blip r:embed="rId2"/>
          <a:stretch>
            <a:fillRect/>
          </a:stretch>
        </p:blipFill>
        <p:spPr>
          <a:xfrm>
            <a:off x="603305" y="347471"/>
            <a:ext cx="7546614" cy="6209945"/>
          </a:xfrm>
          <a:prstGeom prst="rect">
            <a:avLst/>
          </a:prstGeom>
        </p:spPr>
      </p:pic>
      <p:pic>
        <p:nvPicPr>
          <p:cNvPr id="4" name="Picture 3"/>
          <p:cNvPicPr>
            <a:picLocks noChangeAspect="1"/>
          </p:cNvPicPr>
          <p:nvPr/>
        </p:nvPicPr>
        <p:blipFill>
          <a:blip r:embed="rId3"/>
          <a:stretch>
            <a:fillRect/>
          </a:stretch>
        </p:blipFill>
        <p:spPr>
          <a:xfrm rot="5400000">
            <a:off x="4760340" y="1765162"/>
            <a:ext cx="2452396" cy="6250204"/>
          </a:xfrm>
          <a:prstGeom prst="rect">
            <a:avLst/>
          </a:prstGeom>
        </p:spPr>
      </p:pic>
    </p:spTree>
    <p:extLst>
      <p:ext uri="{BB962C8B-B14F-4D97-AF65-F5344CB8AC3E}">
        <p14:creationId xmlns:p14="http://schemas.microsoft.com/office/powerpoint/2010/main" val="2702579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102</a:t>
            </a:fld>
            <a:endParaRPr lang="en-US"/>
          </a:p>
        </p:txBody>
      </p:sp>
      <p:pic>
        <p:nvPicPr>
          <p:cNvPr id="3" name="Picture 2"/>
          <p:cNvPicPr>
            <a:picLocks noChangeAspect="1"/>
          </p:cNvPicPr>
          <p:nvPr/>
        </p:nvPicPr>
        <p:blipFill>
          <a:blip r:embed="rId2"/>
          <a:stretch>
            <a:fillRect/>
          </a:stretch>
        </p:blipFill>
        <p:spPr>
          <a:xfrm>
            <a:off x="865843" y="372129"/>
            <a:ext cx="7123791" cy="6202773"/>
          </a:xfrm>
          <a:prstGeom prst="rect">
            <a:avLst/>
          </a:prstGeom>
        </p:spPr>
      </p:pic>
    </p:spTree>
    <p:extLst>
      <p:ext uri="{BB962C8B-B14F-4D97-AF65-F5344CB8AC3E}">
        <p14:creationId xmlns:p14="http://schemas.microsoft.com/office/powerpoint/2010/main" val="2344902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103</a:t>
            </a:fld>
            <a:endParaRPr lang="en-US"/>
          </a:p>
        </p:txBody>
      </p:sp>
      <p:pic>
        <p:nvPicPr>
          <p:cNvPr id="3" name="Picture 2"/>
          <p:cNvPicPr>
            <a:picLocks noChangeAspect="1"/>
          </p:cNvPicPr>
          <p:nvPr/>
        </p:nvPicPr>
        <p:blipFill>
          <a:blip r:embed="rId2"/>
          <a:stretch>
            <a:fillRect/>
          </a:stretch>
        </p:blipFill>
        <p:spPr>
          <a:xfrm>
            <a:off x="209605" y="389618"/>
            <a:ext cx="8574717" cy="5947482"/>
          </a:xfrm>
          <a:prstGeom prst="rect">
            <a:avLst/>
          </a:prstGeom>
        </p:spPr>
      </p:pic>
    </p:spTree>
    <p:extLst>
      <p:ext uri="{BB962C8B-B14F-4D97-AF65-F5344CB8AC3E}">
        <p14:creationId xmlns:p14="http://schemas.microsoft.com/office/powerpoint/2010/main" val="24815384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Rough Estimate of Total Power Needed for RF</a:t>
            </a:r>
            <a:endParaRPr lang="en-US" dirty="0"/>
          </a:p>
        </p:txBody>
      </p:sp>
      <p:sp>
        <p:nvSpPr>
          <p:cNvPr id="3" name="Content Placeholder 2"/>
          <p:cNvSpPr>
            <a:spLocks noGrp="1"/>
          </p:cNvSpPr>
          <p:nvPr>
            <p:ph idx="1"/>
          </p:nvPr>
        </p:nvSpPr>
        <p:spPr>
          <a:xfrm>
            <a:off x="457199" y="1366762"/>
            <a:ext cx="8333863" cy="5110238"/>
          </a:xfrm>
        </p:spPr>
        <p:txBody>
          <a:bodyPr>
            <a:normAutofit fontScale="92500" lnSpcReduction="10000"/>
          </a:bodyPr>
          <a:lstStyle/>
          <a:p>
            <a:r>
              <a:rPr lang="en-US" dirty="0" smtClean="0"/>
              <a:t>Klystron Power</a:t>
            </a:r>
          </a:p>
          <a:p>
            <a:pPr lvl="1"/>
            <a:r>
              <a:rPr lang="en-US" dirty="0" smtClean="0"/>
              <a:t>Output = 1.3 MW, Duration = 1.4 </a:t>
            </a:r>
            <a:r>
              <a:rPr lang="en-US" dirty="0" err="1" smtClean="0"/>
              <a:t>usec</a:t>
            </a:r>
            <a:r>
              <a:rPr lang="en-US" dirty="0" smtClean="0"/>
              <a:t>, Rep rate = 10 kHz</a:t>
            </a:r>
          </a:p>
          <a:p>
            <a:pPr lvl="1"/>
            <a:r>
              <a:rPr lang="en-US" dirty="0" smtClean="0"/>
              <a:t>Assume 60% efficient</a:t>
            </a:r>
          </a:p>
          <a:p>
            <a:pPr lvl="1"/>
            <a:r>
              <a:rPr lang="en-US" dirty="0" smtClean="0"/>
              <a:t>Average power required from modulator</a:t>
            </a:r>
          </a:p>
          <a:p>
            <a:pPr lvl="2"/>
            <a:r>
              <a:rPr lang="en-US" dirty="0" smtClean="0"/>
              <a:t>1.3 MW/0.6 * 1.4 </a:t>
            </a:r>
            <a:r>
              <a:rPr lang="en-US" dirty="0" err="1" smtClean="0"/>
              <a:t>usec</a:t>
            </a:r>
            <a:r>
              <a:rPr lang="en-US" dirty="0" smtClean="0"/>
              <a:t> * 10 kHz = 35 kW</a:t>
            </a:r>
          </a:p>
          <a:p>
            <a:pPr lvl="3"/>
            <a:r>
              <a:rPr lang="en-US" dirty="0" smtClean="0"/>
              <a:t>Note: 26 kW of that goes to the accelerating structures</a:t>
            </a:r>
          </a:p>
          <a:p>
            <a:r>
              <a:rPr lang="en-US" dirty="0" smtClean="0"/>
              <a:t>Modulator Power</a:t>
            </a:r>
          </a:p>
          <a:p>
            <a:pPr lvl="1"/>
            <a:r>
              <a:rPr lang="en-US" dirty="0" smtClean="0"/>
              <a:t>Assume 90% efficiency</a:t>
            </a:r>
          </a:p>
          <a:p>
            <a:pPr lvl="1"/>
            <a:r>
              <a:rPr lang="en-US" dirty="0" smtClean="0"/>
              <a:t>Average power for the modular = 35 kW/0.9 = 39 kW</a:t>
            </a:r>
          </a:p>
          <a:p>
            <a:r>
              <a:rPr lang="en-US" dirty="0" smtClean="0"/>
              <a:t>Using 1 klystron per 4 cavities</a:t>
            </a:r>
          </a:p>
          <a:p>
            <a:pPr lvl="1"/>
            <a:r>
              <a:rPr lang="en-US" dirty="0" smtClean="0"/>
              <a:t>Requires 79 power stations to reach 2.5 </a:t>
            </a:r>
            <a:r>
              <a:rPr lang="en-US" dirty="0" err="1" smtClean="0"/>
              <a:t>GeV</a:t>
            </a:r>
            <a:endParaRPr lang="en-US" dirty="0" smtClean="0"/>
          </a:p>
          <a:p>
            <a:pPr lvl="1"/>
            <a:r>
              <a:rPr lang="en-US" dirty="0" smtClean="0"/>
              <a:t>79 * 0.039 MW = 3.1 MW</a:t>
            </a:r>
          </a:p>
          <a:p>
            <a:r>
              <a:rPr lang="en-US" dirty="0" smtClean="0"/>
              <a:t>Injector</a:t>
            </a:r>
          </a:p>
          <a:p>
            <a:pPr lvl="1"/>
            <a:r>
              <a:rPr lang="en-US" dirty="0" smtClean="0"/>
              <a:t>No more than 0.1 MW</a:t>
            </a:r>
          </a:p>
          <a:p>
            <a:r>
              <a:rPr lang="en-US" dirty="0" smtClean="0"/>
              <a:t>Total power needed to generate the beam and RF ~ 3.2 MW</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104</a:t>
            </a:fld>
            <a:endParaRPr lang="en-US"/>
          </a:p>
        </p:txBody>
      </p:sp>
    </p:spTree>
    <p:extLst>
      <p:ext uri="{BB962C8B-B14F-4D97-AF65-F5344CB8AC3E}">
        <p14:creationId xmlns:p14="http://schemas.microsoft.com/office/powerpoint/2010/main" val="2388336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Major Power Needs</a:t>
            </a:r>
            <a:endParaRPr lang="en-US" dirty="0"/>
          </a:p>
        </p:txBody>
      </p:sp>
      <p:sp>
        <p:nvSpPr>
          <p:cNvPr id="3" name="Content Placeholder 2"/>
          <p:cNvSpPr>
            <a:spLocks noGrp="1"/>
          </p:cNvSpPr>
          <p:nvPr>
            <p:ph idx="1"/>
          </p:nvPr>
        </p:nvSpPr>
        <p:spPr/>
        <p:txBody>
          <a:bodyPr/>
          <a:lstStyle/>
          <a:p>
            <a:r>
              <a:rPr lang="en-US" dirty="0" smtClean="0"/>
              <a:t>Water Plant</a:t>
            </a:r>
          </a:p>
          <a:p>
            <a:pPr lvl="1"/>
            <a:r>
              <a:rPr lang="en-US" dirty="0" smtClean="0"/>
              <a:t>Need to cool various system and supply all the water needs</a:t>
            </a:r>
          </a:p>
          <a:p>
            <a:pPr lvl="1"/>
            <a:r>
              <a:rPr lang="en-US" dirty="0" smtClean="0"/>
              <a:t>Roughly 1 MW for a system this size</a:t>
            </a:r>
          </a:p>
          <a:p>
            <a:r>
              <a:rPr lang="en-US" dirty="0" smtClean="0"/>
              <a:t>Basic building power and HVAC needs</a:t>
            </a:r>
          </a:p>
          <a:p>
            <a:pPr lvl="1"/>
            <a:r>
              <a:rPr lang="en-US" dirty="0"/>
              <a:t>Roughly </a:t>
            </a:r>
            <a:r>
              <a:rPr lang="en-US" dirty="0" smtClean="0"/>
              <a:t>0.8 </a:t>
            </a:r>
            <a:r>
              <a:rPr lang="en-US" dirty="0"/>
              <a:t>MW for a system this </a:t>
            </a:r>
            <a:r>
              <a:rPr lang="en-US" dirty="0" smtClean="0"/>
              <a:t>size</a:t>
            </a:r>
          </a:p>
          <a:p>
            <a:r>
              <a:rPr lang="en-US" dirty="0" smtClean="0"/>
              <a:t>Magnet Systems</a:t>
            </a:r>
          </a:p>
          <a:p>
            <a:pPr lvl="1"/>
            <a:r>
              <a:rPr lang="en-US" dirty="0"/>
              <a:t>Roughly 1 MW for a system this </a:t>
            </a:r>
            <a:r>
              <a:rPr lang="en-US" dirty="0" smtClean="0"/>
              <a:t>size</a:t>
            </a:r>
          </a:p>
          <a:p>
            <a:r>
              <a:rPr lang="en-US" dirty="0" smtClean="0"/>
              <a:t>Total approximate power required for the facility</a:t>
            </a:r>
          </a:p>
          <a:p>
            <a:pPr lvl="1"/>
            <a:r>
              <a:rPr lang="en-US" dirty="0" smtClean="0"/>
              <a:t>4 to 5 MW which is really not all that bad for the repetition rate</a:t>
            </a:r>
          </a:p>
          <a:p>
            <a:r>
              <a:rPr lang="en-US" dirty="0" smtClean="0"/>
              <a:t>Spoiler</a:t>
            </a:r>
          </a:p>
          <a:p>
            <a:pPr lvl="1"/>
            <a:r>
              <a:rPr lang="en-US" dirty="0" smtClean="0"/>
              <a:t>In some areas ordinances are in place requiring that you have installed enough power to power all installed equipment at 100%. Then the number jumps up significantly.</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105</a:t>
            </a:fld>
            <a:endParaRPr lang="en-US"/>
          </a:p>
        </p:txBody>
      </p:sp>
    </p:spTree>
    <p:extLst>
      <p:ext uri="{BB962C8B-B14F-4D97-AF65-F5344CB8AC3E}">
        <p14:creationId xmlns:p14="http://schemas.microsoft.com/office/powerpoint/2010/main" val="6102571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Wakefield control</a:t>
            </a:r>
            <a:endParaRPr lang="en-US" dirty="0"/>
          </a:p>
        </p:txBody>
      </p:sp>
      <p:sp>
        <p:nvSpPr>
          <p:cNvPr id="3" name="Content Placeholder 2"/>
          <p:cNvSpPr>
            <a:spLocks noGrp="1"/>
          </p:cNvSpPr>
          <p:nvPr>
            <p:ph idx="1"/>
          </p:nvPr>
        </p:nvSpPr>
        <p:spPr/>
        <p:txBody>
          <a:bodyPr/>
          <a:lstStyle/>
          <a:p>
            <a:r>
              <a:rPr lang="en-US" dirty="0" smtClean="0"/>
              <a:t>The problem</a:t>
            </a:r>
          </a:p>
          <a:p>
            <a:pPr lvl="1"/>
            <a:r>
              <a:rPr lang="en-US" dirty="0" smtClean="0"/>
              <a:t>For the same reason that we like the x-band structures, high shunt impedance, they also present a problem, </a:t>
            </a:r>
            <a:r>
              <a:rPr lang="en-US" dirty="0" err="1" smtClean="0"/>
              <a:t>emittance</a:t>
            </a:r>
            <a:r>
              <a:rPr lang="en-US" dirty="0" smtClean="0"/>
              <a:t> growth due to the strong </a:t>
            </a:r>
            <a:r>
              <a:rPr lang="en-US" dirty="0" err="1" smtClean="0"/>
              <a:t>wakefields</a:t>
            </a:r>
            <a:r>
              <a:rPr lang="en-US" dirty="0" smtClean="0"/>
              <a:t>.</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106</a:t>
            </a:fld>
            <a:endParaRPr lang="en-US"/>
          </a:p>
        </p:txBody>
      </p:sp>
    </p:spTree>
    <p:extLst>
      <p:ext uri="{BB962C8B-B14F-4D97-AF65-F5344CB8AC3E}">
        <p14:creationId xmlns:p14="http://schemas.microsoft.com/office/powerpoint/2010/main" val="35462304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385453"/>
            <a:ext cx="8229600" cy="736600"/>
          </a:xfrm>
        </p:spPr>
        <p:txBody>
          <a:bodyPr/>
          <a:lstStyle/>
          <a:p>
            <a:r>
              <a:rPr lang="en-US" dirty="0"/>
              <a:t>Wakefield Impact on </a:t>
            </a:r>
            <a:r>
              <a:rPr lang="en-US" dirty="0" err="1"/>
              <a:t>Emittance</a:t>
            </a:r>
            <a:endParaRPr lang="en-US" dirty="0"/>
          </a:p>
        </p:txBody>
      </p:sp>
      <p:grpSp>
        <p:nvGrpSpPr>
          <p:cNvPr id="104451" name="Group 3"/>
          <p:cNvGrpSpPr>
            <a:grpSpLocks/>
          </p:cNvGrpSpPr>
          <p:nvPr/>
        </p:nvGrpSpPr>
        <p:grpSpPr bwMode="auto">
          <a:xfrm>
            <a:off x="660400" y="1051354"/>
            <a:ext cx="7620000" cy="1308100"/>
            <a:chOff x="416" y="584"/>
            <a:chExt cx="4800" cy="824"/>
          </a:xfrm>
        </p:grpSpPr>
        <p:grpSp>
          <p:nvGrpSpPr>
            <p:cNvPr id="104452" name="Group 4"/>
            <p:cNvGrpSpPr>
              <a:grpSpLocks/>
            </p:cNvGrpSpPr>
            <p:nvPr/>
          </p:nvGrpSpPr>
          <p:grpSpPr bwMode="auto">
            <a:xfrm>
              <a:off x="512" y="584"/>
              <a:ext cx="4616" cy="768"/>
              <a:chOff x="512" y="824"/>
              <a:chExt cx="4616" cy="768"/>
            </a:xfrm>
          </p:grpSpPr>
          <p:grpSp>
            <p:nvGrpSpPr>
              <p:cNvPr id="104453" name="Group 5"/>
              <p:cNvGrpSpPr>
                <a:grpSpLocks/>
              </p:cNvGrpSpPr>
              <p:nvPr/>
            </p:nvGrpSpPr>
            <p:grpSpPr bwMode="auto">
              <a:xfrm>
                <a:off x="512" y="1104"/>
                <a:ext cx="4616" cy="488"/>
                <a:chOff x="512" y="976"/>
                <a:chExt cx="4616" cy="488"/>
              </a:xfrm>
            </p:grpSpPr>
            <p:grpSp>
              <p:nvGrpSpPr>
                <p:cNvPr id="104454" name="Group 6"/>
                <p:cNvGrpSpPr>
                  <a:grpSpLocks/>
                </p:cNvGrpSpPr>
                <p:nvPr/>
              </p:nvGrpSpPr>
              <p:grpSpPr bwMode="auto">
                <a:xfrm>
                  <a:off x="712" y="976"/>
                  <a:ext cx="4224" cy="488"/>
                  <a:chOff x="712" y="976"/>
                  <a:chExt cx="4224" cy="488"/>
                </a:xfrm>
              </p:grpSpPr>
              <p:grpSp>
                <p:nvGrpSpPr>
                  <p:cNvPr id="104455" name="Group 7"/>
                  <p:cNvGrpSpPr>
                    <a:grpSpLocks/>
                  </p:cNvGrpSpPr>
                  <p:nvPr/>
                </p:nvGrpSpPr>
                <p:grpSpPr bwMode="auto">
                  <a:xfrm>
                    <a:off x="712" y="976"/>
                    <a:ext cx="2112" cy="488"/>
                    <a:chOff x="712" y="976"/>
                    <a:chExt cx="2112" cy="488"/>
                  </a:xfrm>
                </p:grpSpPr>
                <p:grpSp>
                  <p:nvGrpSpPr>
                    <p:cNvPr id="104456" name="Group 8"/>
                    <p:cNvGrpSpPr>
                      <a:grpSpLocks/>
                    </p:cNvGrpSpPr>
                    <p:nvPr/>
                  </p:nvGrpSpPr>
                  <p:grpSpPr bwMode="auto">
                    <a:xfrm>
                      <a:off x="712" y="976"/>
                      <a:ext cx="1056" cy="488"/>
                      <a:chOff x="712" y="976"/>
                      <a:chExt cx="1056" cy="488"/>
                    </a:xfrm>
                  </p:grpSpPr>
                  <p:grpSp>
                    <p:nvGrpSpPr>
                      <p:cNvPr id="104457" name="Group 9"/>
                      <p:cNvGrpSpPr>
                        <a:grpSpLocks/>
                      </p:cNvGrpSpPr>
                      <p:nvPr/>
                    </p:nvGrpSpPr>
                    <p:grpSpPr bwMode="auto">
                      <a:xfrm>
                        <a:off x="712" y="976"/>
                        <a:ext cx="528" cy="488"/>
                        <a:chOff x="712" y="976"/>
                        <a:chExt cx="528" cy="488"/>
                      </a:xfrm>
                    </p:grpSpPr>
                    <p:sp>
                      <p:nvSpPr>
                        <p:cNvPr id="104458" name="Rectangle 10"/>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59" name="Rectangle 11"/>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60" name="Group 12"/>
                      <p:cNvGrpSpPr>
                        <a:grpSpLocks/>
                      </p:cNvGrpSpPr>
                      <p:nvPr/>
                    </p:nvGrpSpPr>
                    <p:grpSpPr bwMode="auto">
                      <a:xfrm>
                        <a:off x="1240" y="976"/>
                        <a:ext cx="528" cy="488"/>
                        <a:chOff x="712" y="976"/>
                        <a:chExt cx="528" cy="488"/>
                      </a:xfrm>
                    </p:grpSpPr>
                    <p:sp>
                      <p:nvSpPr>
                        <p:cNvPr id="104461" name="Rectangle 13"/>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62" name="Rectangle 14"/>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463" name="Group 15"/>
                    <p:cNvGrpSpPr>
                      <a:grpSpLocks/>
                    </p:cNvGrpSpPr>
                    <p:nvPr/>
                  </p:nvGrpSpPr>
                  <p:grpSpPr bwMode="auto">
                    <a:xfrm>
                      <a:off x="1768" y="976"/>
                      <a:ext cx="1056" cy="488"/>
                      <a:chOff x="712" y="976"/>
                      <a:chExt cx="1056" cy="488"/>
                    </a:xfrm>
                  </p:grpSpPr>
                  <p:grpSp>
                    <p:nvGrpSpPr>
                      <p:cNvPr id="104464" name="Group 16"/>
                      <p:cNvGrpSpPr>
                        <a:grpSpLocks/>
                      </p:cNvGrpSpPr>
                      <p:nvPr/>
                    </p:nvGrpSpPr>
                    <p:grpSpPr bwMode="auto">
                      <a:xfrm>
                        <a:off x="712" y="976"/>
                        <a:ext cx="528" cy="488"/>
                        <a:chOff x="712" y="976"/>
                        <a:chExt cx="528" cy="488"/>
                      </a:xfrm>
                    </p:grpSpPr>
                    <p:sp>
                      <p:nvSpPr>
                        <p:cNvPr id="104465" name="Rectangle 17"/>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66" name="Rectangle 18"/>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67" name="Group 19"/>
                      <p:cNvGrpSpPr>
                        <a:grpSpLocks/>
                      </p:cNvGrpSpPr>
                      <p:nvPr/>
                    </p:nvGrpSpPr>
                    <p:grpSpPr bwMode="auto">
                      <a:xfrm>
                        <a:off x="1240" y="976"/>
                        <a:ext cx="528" cy="488"/>
                        <a:chOff x="712" y="976"/>
                        <a:chExt cx="528" cy="488"/>
                      </a:xfrm>
                    </p:grpSpPr>
                    <p:sp>
                      <p:nvSpPr>
                        <p:cNvPr id="104468" name="Rectangle 20"/>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69" name="Rectangle 21"/>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nvGrpSpPr>
                  <p:cNvPr id="104470" name="Group 22"/>
                  <p:cNvGrpSpPr>
                    <a:grpSpLocks/>
                  </p:cNvGrpSpPr>
                  <p:nvPr/>
                </p:nvGrpSpPr>
                <p:grpSpPr bwMode="auto">
                  <a:xfrm>
                    <a:off x="2824" y="976"/>
                    <a:ext cx="2112" cy="488"/>
                    <a:chOff x="712" y="976"/>
                    <a:chExt cx="2112" cy="488"/>
                  </a:xfrm>
                </p:grpSpPr>
                <p:grpSp>
                  <p:nvGrpSpPr>
                    <p:cNvPr id="104471" name="Group 23"/>
                    <p:cNvGrpSpPr>
                      <a:grpSpLocks/>
                    </p:cNvGrpSpPr>
                    <p:nvPr/>
                  </p:nvGrpSpPr>
                  <p:grpSpPr bwMode="auto">
                    <a:xfrm>
                      <a:off x="712" y="976"/>
                      <a:ext cx="1056" cy="488"/>
                      <a:chOff x="712" y="976"/>
                      <a:chExt cx="1056" cy="488"/>
                    </a:xfrm>
                  </p:grpSpPr>
                  <p:grpSp>
                    <p:nvGrpSpPr>
                      <p:cNvPr id="104472" name="Group 24"/>
                      <p:cNvGrpSpPr>
                        <a:grpSpLocks/>
                      </p:cNvGrpSpPr>
                      <p:nvPr/>
                    </p:nvGrpSpPr>
                    <p:grpSpPr bwMode="auto">
                      <a:xfrm>
                        <a:off x="712" y="976"/>
                        <a:ext cx="528" cy="488"/>
                        <a:chOff x="712" y="976"/>
                        <a:chExt cx="528" cy="488"/>
                      </a:xfrm>
                    </p:grpSpPr>
                    <p:sp>
                      <p:nvSpPr>
                        <p:cNvPr id="104473" name="Rectangle 25"/>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74" name="Rectangle 26"/>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75" name="Group 27"/>
                      <p:cNvGrpSpPr>
                        <a:grpSpLocks/>
                      </p:cNvGrpSpPr>
                      <p:nvPr/>
                    </p:nvGrpSpPr>
                    <p:grpSpPr bwMode="auto">
                      <a:xfrm>
                        <a:off x="1240" y="976"/>
                        <a:ext cx="528" cy="488"/>
                        <a:chOff x="712" y="976"/>
                        <a:chExt cx="528" cy="488"/>
                      </a:xfrm>
                    </p:grpSpPr>
                    <p:sp>
                      <p:nvSpPr>
                        <p:cNvPr id="104476" name="Rectangle 28"/>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77" name="Rectangle 29"/>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478" name="Group 30"/>
                    <p:cNvGrpSpPr>
                      <a:grpSpLocks/>
                    </p:cNvGrpSpPr>
                    <p:nvPr/>
                  </p:nvGrpSpPr>
                  <p:grpSpPr bwMode="auto">
                    <a:xfrm>
                      <a:off x="1768" y="976"/>
                      <a:ext cx="1056" cy="488"/>
                      <a:chOff x="712" y="976"/>
                      <a:chExt cx="1056" cy="488"/>
                    </a:xfrm>
                  </p:grpSpPr>
                  <p:grpSp>
                    <p:nvGrpSpPr>
                      <p:cNvPr id="104479" name="Group 31"/>
                      <p:cNvGrpSpPr>
                        <a:grpSpLocks/>
                      </p:cNvGrpSpPr>
                      <p:nvPr/>
                    </p:nvGrpSpPr>
                    <p:grpSpPr bwMode="auto">
                      <a:xfrm>
                        <a:off x="712" y="976"/>
                        <a:ext cx="528" cy="488"/>
                        <a:chOff x="712" y="976"/>
                        <a:chExt cx="528" cy="488"/>
                      </a:xfrm>
                    </p:grpSpPr>
                    <p:sp>
                      <p:nvSpPr>
                        <p:cNvPr id="104480" name="Rectangle 32"/>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81" name="Rectangle 33"/>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82" name="Group 34"/>
                      <p:cNvGrpSpPr>
                        <a:grpSpLocks/>
                      </p:cNvGrpSpPr>
                      <p:nvPr/>
                    </p:nvGrpSpPr>
                    <p:grpSpPr bwMode="auto">
                      <a:xfrm>
                        <a:off x="1240" y="976"/>
                        <a:ext cx="528" cy="488"/>
                        <a:chOff x="712" y="976"/>
                        <a:chExt cx="528" cy="488"/>
                      </a:xfrm>
                    </p:grpSpPr>
                    <p:sp>
                      <p:nvSpPr>
                        <p:cNvPr id="104483" name="Rectangle 35"/>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84" name="Rectangle 36"/>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sp>
              <p:nvSpPr>
                <p:cNvPr id="104485" name="Rectangle 37"/>
                <p:cNvSpPr>
                  <a:spLocks noChangeArrowheads="1"/>
                </p:cNvSpPr>
                <p:nvPr/>
              </p:nvSpPr>
              <p:spPr bwMode="auto">
                <a:xfrm>
                  <a:off x="616" y="1088"/>
                  <a:ext cx="4424" cy="272"/>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4486" name="Line 38"/>
                <p:cNvSpPr>
                  <a:spLocks noChangeShapeType="1"/>
                </p:cNvSpPr>
                <p:nvPr/>
              </p:nvSpPr>
              <p:spPr bwMode="auto">
                <a:xfrm>
                  <a:off x="512" y="1224"/>
                  <a:ext cx="4616" cy="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87" name="Oval 39"/>
                <p:cNvSpPr>
                  <a:spLocks noChangeArrowheads="1"/>
                </p:cNvSpPr>
                <p:nvPr/>
              </p:nvSpPr>
              <p:spPr bwMode="auto">
                <a:xfrm>
                  <a:off x="1032" y="1168"/>
                  <a:ext cx="536" cy="56"/>
                </a:xfrm>
                <a:prstGeom prst="ellipse">
                  <a:avLst/>
                </a:prstGeom>
                <a:solidFill>
                  <a:srgbClr val="FF3300"/>
                </a:solidFill>
                <a:ln>
                  <a:noFill/>
                </a:ln>
                <a:effectLst/>
                <a:extLst>
                  <a:ext uri="{91240B29-F687-4f45-9708-019B960494DF}">
                    <a14:hiddenLine xmlns:a14="http://schemas.microsoft.com/office/drawing/2010/main" w="12700">
                      <a:solidFill>
                        <a:srgbClr val="9900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04488" name="Text Box 40"/>
              <p:cNvSpPr txBox="1">
                <a:spLocks noChangeArrowheads="1"/>
              </p:cNvSpPr>
              <p:nvPr/>
            </p:nvSpPr>
            <p:spPr bwMode="auto">
              <a:xfrm>
                <a:off x="1064" y="824"/>
                <a:ext cx="356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Beam enters the accelerating structure off center</a:t>
                </a:r>
              </a:p>
            </p:txBody>
          </p:sp>
        </p:grpSp>
        <p:sp>
          <p:nvSpPr>
            <p:cNvPr id="104489" name="Rectangle 41"/>
            <p:cNvSpPr>
              <a:spLocks noChangeArrowheads="1"/>
            </p:cNvSpPr>
            <p:nvPr/>
          </p:nvSpPr>
          <p:spPr bwMode="auto">
            <a:xfrm>
              <a:off x="416" y="608"/>
              <a:ext cx="4800" cy="80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90" name="Group 42"/>
          <p:cNvGrpSpPr>
            <a:grpSpLocks/>
          </p:cNvGrpSpPr>
          <p:nvPr/>
        </p:nvGrpSpPr>
        <p:grpSpPr bwMode="auto">
          <a:xfrm>
            <a:off x="660400" y="2346754"/>
            <a:ext cx="7620000" cy="1498600"/>
            <a:chOff x="416" y="1400"/>
            <a:chExt cx="4800" cy="944"/>
          </a:xfrm>
        </p:grpSpPr>
        <p:grpSp>
          <p:nvGrpSpPr>
            <p:cNvPr id="104491" name="Group 43"/>
            <p:cNvGrpSpPr>
              <a:grpSpLocks/>
            </p:cNvGrpSpPr>
            <p:nvPr/>
          </p:nvGrpSpPr>
          <p:grpSpPr bwMode="auto">
            <a:xfrm>
              <a:off x="512" y="1400"/>
              <a:ext cx="4616" cy="888"/>
              <a:chOff x="512" y="1728"/>
              <a:chExt cx="4616" cy="888"/>
            </a:xfrm>
          </p:grpSpPr>
          <p:grpSp>
            <p:nvGrpSpPr>
              <p:cNvPr id="104492" name="Group 44"/>
              <p:cNvGrpSpPr>
                <a:grpSpLocks/>
              </p:cNvGrpSpPr>
              <p:nvPr/>
            </p:nvGrpSpPr>
            <p:grpSpPr bwMode="auto">
              <a:xfrm>
                <a:off x="512" y="2128"/>
                <a:ext cx="4616" cy="488"/>
                <a:chOff x="512" y="1872"/>
                <a:chExt cx="4616" cy="488"/>
              </a:xfrm>
            </p:grpSpPr>
            <p:grpSp>
              <p:nvGrpSpPr>
                <p:cNvPr id="104493" name="Group 45"/>
                <p:cNvGrpSpPr>
                  <a:grpSpLocks/>
                </p:cNvGrpSpPr>
                <p:nvPr/>
              </p:nvGrpSpPr>
              <p:grpSpPr bwMode="auto">
                <a:xfrm>
                  <a:off x="712" y="1872"/>
                  <a:ext cx="4224" cy="488"/>
                  <a:chOff x="712" y="976"/>
                  <a:chExt cx="4224" cy="488"/>
                </a:xfrm>
              </p:grpSpPr>
              <p:grpSp>
                <p:nvGrpSpPr>
                  <p:cNvPr id="104494" name="Group 46"/>
                  <p:cNvGrpSpPr>
                    <a:grpSpLocks/>
                  </p:cNvGrpSpPr>
                  <p:nvPr/>
                </p:nvGrpSpPr>
                <p:grpSpPr bwMode="auto">
                  <a:xfrm>
                    <a:off x="712" y="976"/>
                    <a:ext cx="2112" cy="488"/>
                    <a:chOff x="712" y="976"/>
                    <a:chExt cx="2112" cy="488"/>
                  </a:xfrm>
                </p:grpSpPr>
                <p:grpSp>
                  <p:nvGrpSpPr>
                    <p:cNvPr id="104495" name="Group 47"/>
                    <p:cNvGrpSpPr>
                      <a:grpSpLocks/>
                    </p:cNvGrpSpPr>
                    <p:nvPr/>
                  </p:nvGrpSpPr>
                  <p:grpSpPr bwMode="auto">
                    <a:xfrm>
                      <a:off x="712" y="976"/>
                      <a:ext cx="1056" cy="488"/>
                      <a:chOff x="712" y="976"/>
                      <a:chExt cx="1056" cy="488"/>
                    </a:xfrm>
                  </p:grpSpPr>
                  <p:grpSp>
                    <p:nvGrpSpPr>
                      <p:cNvPr id="104496" name="Group 48"/>
                      <p:cNvGrpSpPr>
                        <a:grpSpLocks/>
                      </p:cNvGrpSpPr>
                      <p:nvPr/>
                    </p:nvGrpSpPr>
                    <p:grpSpPr bwMode="auto">
                      <a:xfrm>
                        <a:off x="712" y="976"/>
                        <a:ext cx="528" cy="488"/>
                        <a:chOff x="712" y="976"/>
                        <a:chExt cx="528" cy="488"/>
                      </a:xfrm>
                    </p:grpSpPr>
                    <p:sp>
                      <p:nvSpPr>
                        <p:cNvPr id="104497" name="Rectangle 49"/>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498" name="Rectangle 50"/>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499" name="Group 51"/>
                      <p:cNvGrpSpPr>
                        <a:grpSpLocks/>
                      </p:cNvGrpSpPr>
                      <p:nvPr/>
                    </p:nvGrpSpPr>
                    <p:grpSpPr bwMode="auto">
                      <a:xfrm>
                        <a:off x="1240" y="976"/>
                        <a:ext cx="528" cy="488"/>
                        <a:chOff x="712" y="976"/>
                        <a:chExt cx="528" cy="488"/>
                      </a:xfrm>
                    </p:grpSpPr>
                    <p:sp>
                      <p:nvSpPr>
                        <p:cNvPr id="104500" name="Rectangle 52"/>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01" name="Rectangle 53"/>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502" name="Group 54"/>
                    <p:cNvGrpSpPr>
                      <a:grpSpLocks/>
                    </p:cNvGrpSpPr>
                    <p:nvPr/>
                  </p:nvGrpSpPr>
                  <p:grpSpPr bwMode="auto">
                    <a:xfrm>
                      <a:off x="1768" y="976"/>
                      <a:ext cx="1056" cy="488"/>
                      <a:chOff x="712" y="976"/>
                      <a:chExt cx="1056" cy="488"/>
                    </a:xfrm>
                  </p:grpSpPr>
                  <p:grpSp>
                    <p:nvGrpSpPr>
                      <p:cNvPr id="104503" name="Group 55"/>
                      <p:cNvGrpSpPr>
                        <a:grpSpLocks/>
                      </p:cNvGrpSpPr>
                      <p:nvPr/>
                    </p:nvGrpSpPr>
                    <p:grpSpPr bwMode="auto">
                      <a:xfrm>
                        <a:off x="712" y="976"/>
                        <a:ext cx="528" cy="488"/>
                        <a:chOff x="712" y="976"/>
                        <a:chExt cx="528" cy="488"/>
                      </a:xfrm>
                    </p:grpSpPr>
                    <p:sp>
                      <p:nvSpPr>
                        <p:cNvPr id="104504" name="Rectangle 56"/>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05" name="Rectangle 57"/>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06" name="Group 58"/>
                      <p:cNvGrpSpPr>
                        <a:grpSpLocks/>
                      </p:cNvGrpSpPr>
                      <p:nvPr/>
                    </p:nvGrpSpPr>
                    <p:grpSpPr bwMode="auto">
                      <a:xfrm>
                        <a:off x="1240" y="976"/>
                        <a:ext cx="528" cy="488"/>
                        <a:chOff x="712" y="976"/>
                        <a:chExt cx="528" cy="488"/>
                      </a:xfrm>
                    </p:grpSpPr>
                    <p:sp>
                      <p:nvSpPr>
                        <p:cNvPr id="104507" name="Rectangle 59"/>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08" name="Rectangle 60"/>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nvGrpSpPr>
                  <p:cNvPr id="104509" name="Group 61"/>
                  <p:cNvGrpSpPr>
                    <a:grpSpLocks/>
                  </p:cNvGrpSpPr>
                  <p:nvPr/>
                </p:nvGrpSpPr>
                <p:grpSpPr bwMode="auto">
                  <a:xfrm>
                    <a:off x="2824" y="976"/>
                    <a:ext cx="2112" cy="488"/>
                    <a:chOff x="712" y="976"/>
                    <a:chExt cx="2112" cy="488"/>
                  </a:xfrm>
                </p:grpSpPr>
                <p:grpSp>
                  <p:nvGrpSpPr>
                    <p:cNvPr id="104510" name="Group 62"/>
                    <p:cNvGrpSpPr>
                      <a:grpSpLocks/>
                    </p:cNvGrpSpPr>
                    <p:nvPr/>
                  </p:nvGrpSpPr>
                  <p:grpSpPr bwMode="auto">
                    <a:xfrm>
                      <a:off x="712" y="976"/>
                      <a:ext cx="1056" cy="488"/>
                      <a:chOff x="712" y="976"/>
                      <a:chExt cx="1056" cy="488"/>
                    </a:xfrm>
                  </p:grpSpPr>
                  <p:grpSp>
                    <p:nvGrpSpPr>
                      <p:cNvPr id="104511" name="Group 63"/>
                      <p:cNvGrpSpPr>
                        <a:grpSpLocks/>
                      </p:cNvGrpSpPr>
                      <p:nvPr/>
                    </p:nvGrpSpPr>
                    <p:grpSpPr bwMode="auto">
                      <a:xfrm>
                        <a:off x="712" y="976"/>
                        <a:ext cx="528" cy="488"/>
                        <a:chOff x="712" y="976"/>
                        <a:chExt cx="528" cy="488"/>
                      </a:xfrm>
                    </p:grpSpPr>
                    <p:sp>
                      <p:nvSpPr>
                        <p:cNvPr id="104512" name="Rectangle 64"/>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13" name="Rectangle 65"/>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14" name="Group 66"/>
                      <p:cNvGrpSpPr>
                        <a:grpSpLocks/>
                      </p:cNvGrpSpPr>
                      <p:nvPr/>
                    </p:nvGrpSpPr>
                    <p:grpSpPr bwMode="auto">
                      <a:xfrm>
                        <a:off x="1240" y="976"/>
                        <a:ext cx="528" cy="488"/>
                        <a:chOff x="712" y="976"/>
                        <a:chExt cx="528" cy="488"/>
                      </a:xfrm>
                    </p:grpSpPr>
                    <p:sp>
                      <p:nvSpPr>
                        <p:cNvPr id="104515" name="Rectangle 67"/>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16" name="Rectangle 68"/>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517" name="Group 69"/>
                    <p:cNvGrpSpPr>
                      <a:grpSpLocks/>
                    </p:cNvGrpSpPr>
                    <p:nvPr/>
                  </p:nvGrpSpPr>
                  <p:grpSpPr bwMode="auto">
                    <a:xfrm>
                      <a:off x="1768" y="976"/>
                      <a:ext cx="1056" cy="488"/>
                      <a:chOff x="712" y="976"/>
                      <a:chExt cx="1056" cy="488"/>
                    </a:xfrm>
                  </p:grpSpPr>
                  <p:grpSp>
                    <p:nvGrpSpPr>
                      <p:cNvPr id="104518" name="Group 70"/>
                      <p:cNvGrpSpPr>
                        <a:grpSpLocks/>
                      </p:cNvGrpSpPr>
                      <p:nvPr/>
                    </p:nvGrpSpPr>
                    <p:grpSpPr bwMode="auto">
                      <a:xfrm>
                        <a:off x="712" y="976"/>
                        <a:ext cx="528" cy="488"/>
                        <a:chOff x="712" y="976"/>
                        <a:chExt cx="528" cy="488"/>
                      </a:xfrm>
                    </p:grpSpPr>
                    <p:sp>
                      <p:nvSpPr>
                        <p:cNvPr id="104519" name="Rectangle 71"/>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20" name="Rectangle 72"/>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21" name="Group 73"/>
                      <p:cNvGrpSpPr>
                        <a:grpSpLocks/>
                      </p:cNvGrpSpPr>
                      <p:nvPr/>
                    </p:nvGrpSpPr>
                    <p:grpSpPr bwMode="auto">
                      <a:xfrm>
                        <a:off x="1240" y="976"/>
                        <a:ext cx="528" cy="488"/>
                        <a:chOff x="712" y="976"/>
                        <a:chExt cx="528" cy="488"/>
                      </a:xfrm>
                    </p:grpSpPr>
                    <p:sp>
                      <p:nvSpPr>
                        <p:cNvPr id="104522" name="Rectangle 74"/>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23" name="Rectangle 75"/>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sp>
              <p:nvSpPr>
                <p:cNvPr id="104524" name="Rectangle 76"/>
                <p:cNvSpPr>
                  <a:spLocks noChangeArrowheads="1"/>
                </p:cNvSpPr>
                <p:nvPr/>
              </p:nvSpPr>
              <p:spPr bwMode="auto">
                <a:xfrm>
                  <a:off x="616" y="1984"/>
                  <a:ext cx="4424" cy="272"/>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4525" name="Line 77"/>
                <p:cNvSpPr>
                  <a:spLocks noChangeShapeType="1"/>
                </p:cNvSpPr>
                <p:nvPr/>
              </p:nvSpPr>
              <p:spPr bwMode="auto">
                <a:xfrm>
                  <a:off x="512" y="2120"/>
                  <a:ext cx="4616" cy="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26" name="AutoShape 78"/>
                <p:cNvSpPr>
                  <a:spLocks noChangeArrowheads="1"/>
                </p:cNvSpPr>
                <p:nvPr/>
              </p:nvSpPr>
              <p:spPr bwMode="auto">
                <a:xfrm rot="-4734749">
                  <a:off x="2562" y="1830"/>
                  <a:ext cx="72" cy="513"/>
                </a:xfrm>
                <a:prstGeom prst="moon">
                  <a:avLst>
                    <a:gd name="adj" fmla="val 50000"/>
                  </a:avLst>
                </a:prstGeom>
                <a:solidFill>
                  <a:srgbClr val="FF3300"/>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
            <p:nvSpPr>
              <p:cNvPr id="104527" name="Text Box 79"/>
              <p:cNvSpPr txBox="1">
                <a:spLocks noChangeArrowheads="1"/>
              </p:cNvSpPr>
              <p:nvPr/>
            </p:nvSpPr>
            <p:spPr bwMode="auto">
              <a:xfrm>
                <a:off x="944" y="1728"/>
                <a:ext cx="3960"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The head of the bunch drives wakefields and these interact with the tail of the bunch</a:t>
                </a:r>
              </a:p>
            </p:txBody>
          </p:sp>
        </p:grpSp>
        <p:sp>
          <p:nvSpPr>
            <p:cNvPr id="104528" name="Rectangle 80"/>
            <p:cNvSpPr>
              <a:spLocks noChangeArrowheads="1"/>
            </p:cNvSpPr>
            <p:nvPr/>
          </p:nvSpPr>
          <p:spPr bwMode="auto">
            <a:xfrm>
              <a:off x="416" y="1408"/>
              <a:ext cx="4800" cy="936"/>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29" name="Group 81"/>
          <p:cNvGrpSpPr>
            <a:grpSpLocks/>
          </p:cNvGrpSpPr>
          <p:nvPr/>
        </p:nvGrpSpPr>
        <p:grpSpPr bwMode="auto">
          <a:xfrm>
            <a:off x="660400" y="3832654"/>
            <a:ext cx="7620000" cy="1574800"/>
            <a:chOff x="416" y="2336"/>
            <a:chExt cx="4800" cy="992"/>
          </a:xfrm>
        </p:grpSpPr>
        <p:grpSp>
          <p:nvGrpSpPr>
            <p:cNvPr id="104530" name="Group 82"/>
            <p:cNvGrpSpPr>
              <a:grpSpLocks/>
            </p:cNvGrpSpPr>
            <p:nvPr/>
          </p:nvGrpSpPr>
          <p:grpSpPr bwMode="auto">
            <a:xfrm>
              <a:off x="512" y="2336"/>
              <a:ext cx="4616" cy="928"/>
              <a:chOff x="512" y="2808"/>
              <a:chExt cx="4616" cy="928"/>
            </a:xfrm>
          </p:grpSpPr>
          <p:grpSp>
            <p:nvGrpSpPr>
              <p:cNvPr id="104531" name="Group 83"/>
              <p:cNvGrpSpPr>
                <a:grpSpLocks/>
              </p:cNvGrpSpPr>
              <p:nvPr/>
            </p:nvGrpSpPr>
            <p:grpSpPr bwMode="auto">
              <a:xfrm>
                <a:off x="512" y="3248"/>
                <a:ext cx="4616" cy="488"/>
                <a:chOff x="512" y="2768"/>
                <a:chExt cx="4616" cy="488"/>
              </a:xfrm>
            </p:grpSpPr>
            <p:grpSp>
              <p:nvGrpSpPr>
                <p:cNvPr id="104532" name="Group 84"/>
                <p:cNvGrpSpPr>
                  <a:grpSpLocks/>
                </p:cNvGrpSpPr>
                <p:nvPr/>
              </p:nvGrpSpPr>
              <p:grpSpPr bwMode="auto">
                <a:xfrm>
                  <a:off x="712" y="2768"/>
                  <a:ext cx="4224" cy="488"/>
                  <a:chOff x="712" y="976"/>
                  <a:chExt cx="4224" cy="488"/>
                </a:xfrm>
              </p:grpSpPr>
              <p:grpSp>
                <p:nvGrpSpPr>
                  <p:cNvPr id="104533" name="Group 85"/>
                  <p:cNvGrpSpPr>
                    <a:grpSpLocks/>
                  </p:cNvGrpSpPr>
                  <p:nvPr/>
                </p:nvGrpSpPr>
                <p:grpSpPr bwMode="auto">
                  <a:xfrm>
                    <a:off x="712" y="976"/>
                    <a:ext cx="2112" cy="488"/>
                    <a:chOff x="712" y="976"/>
                    <a:chExt cx="2112" cy="488"/>
                  </a:xfrm>
                </p:grpSpPr>
                <p:grpSp>
                  <p:nvGrpSpPr>
                    <p:cNvPr id="104534" name="Group 86"/>
                    <p:cNvGrpSpPr>
                      <a:grpSpLocks/>
                    </p:cNvGrpSpPr>
                    <p:nvPr/>
                  </p:nvGrpSpPr>
                  <p:grpSpPr bwMode="auto">
                    <a:xfrm>
                      <a:off x="712" y="976"/>
                      <a:ext cx="1056" cy="488"/>
                      <a:chOff x="712" y="976"/>
                      <a:chExt cx="1056" cy="488"/>
                    </a:xfrm>
                  </p:grpSpPr>
                  <p:grpSp>
                    <p:nvGrpSpPr>
                      <p:cNvPr id="104535" name="Group 87"/>
                      <p:cNvGrpSpPr>
                        <a:grpSpLocks/>
                      </p:cNvGrpSpPr>
                      <p:nvPr/>
                    </p:nvGrpSpPr>
                    <p:grpSpPr bwMode="auto">
                      <a:xfrm>
                        <a:off x="712" y="976"/>
                        <a:ext cx="528" cy="488"/>
                        <a:chOff x="712" y="976"/>
                        <a:chExt cx="528" cy="488"/>
                      </a:xfrm>
                    </p:grpSpPr>
                    <p:sp>
                      <p:nvSpPr>
                        <p:cNvPr id="104536" name="Rectangle 88"/>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37" name="Rectangle 89"/>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38" name="Group 90"/>
                      <p:cNvGrpSpPr>
                        <a:grpSpLocks/>
                      </p:cNvGrpSpPr>
                      <p:nvPr/>
                    </p:nvGrpSpPr>
                    <p:grpSpPr bwMode="auto">
                      <a:xfrm>
                        <a:off x="1240" y="976"/>
                        <a:ext cx="528" cy="488"/>
                        <a:chOff x="712" y="976"/>
                        <a:chExt cx="528" cy="488"/>
                      </a:xfrm>
                    </p:grpSpPr>
                    <p:sp>
                      <p:nvSpPr>
                        <p:cNvPr id="104539" name="Rectangle 91"/>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40" name="Rectangle 92"/>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541" name="Group 93"/>
                    <p:cNvGrpSpPr>
                      <a:grpSpLocks/>
                    </p:cNvGrpSpPr>
                    <p:nvPr/>
                  </p:nvGrpSpPr>
                  <p:grpSpPr bwMode="auto">
                    <a:xfrm>
                      <a:off x="1768" y="976"/>
                      <a:ext cx="1056" cy="488"/>
                      <a:chOff x="712" y="976"/>
                      <a:chExt cx="1056" cy="488"/>
                    </a:xfrm>
                  </p:grpSpPr>
                  <p:grpSp>
                    <p:nvGrpSpPr>
                      <p:cNvPr id="104542" name="Group 94"/>
                      <p:cNvGrpSpPr>
                        <a:grpSpLocks/>
                      </p:cNvGrpSpPr>
                      <p:nvPr/>
                    </p:nvGrpSpPr>
                    <p:grpSpPr bwMode="auto">
                      <a:xfrm>
                        <a:off x="712" y="976"/>
                        <a:ext cx="528" cy="488"/>
                        <a:chOff x="712" y="976"/>
                        <a:chExt cx="528" cy="488"/>
                      </a:xfrm>
                    </p:grpSpPr>
                    <p:sp>
                      <p:nvSpPr>
                        <p:cNvPr id="104543" name="Rectangle 95"/>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44" name="Rectangle 96"/>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45" name="Group 97"/>
                      <p:cNvGrpSpPr>
                        <a:grpSpLocks/>
                      </p:cNvGrpSpPr>
                      <p:nvPr/>
                    </p:nvGrpSpPr>
                    <p:grpSpPr bwMode="auto">
                      <a:xfrm>
                        <a:off x="1240" y="976"/>
                        <a:ext cx="528" cy="488"/>
                        <a:chOff x="712" y="976"/>
                        <a:chExt cx="528" cy="488"/>
                      </a:xfrm>
                    </p:grpSpPr>
                    <p:sp>
                      <p:nvSpPr>
                        <p:cNvPr id="104546" name="Rectangle 98"/>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47" name="Rectangle 99"/>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nvGrpSpPr>
                  <p:cNvPr id="104548" name="Group 100"/>
                  <p:cNvGrpSpPr>
                    <a:grpSpLocks/>
                  </p:cNvGrpSpPr>
                  <p:nvPr/>
                </p:nvGrpSpPr>
                <p:grpSpPr bwMode="auto">
                  <a:xfrm>
                    <a:off x="2824" y="976"/>
                    <a:ext cx="2112" cy="488"/>
                    <a:chOff x="712" y="976"/>
                    <a:chExt cx="2112" cy="488"/>
                  </a:xfrm>
                </p:grpSpPr>
                <p:grpSp>
                  <p:nvGrpSpPr>
                    <p:cNvPr id="104549" name="Group 101"/>
                    <p:cNvGrpSpPr>
                      <a:grpSpLocks/>
                    </p:cNvGrpSpPr>
                    <p:nvPr/>
                  </p:nvGrpSpPr>
                  <p:grpSpPr bwMode="auto">
                    <a:xfrm>
                      <a:off x="712" y="976"/>
                      <a:ext cx="1056" cy="488"/>
                      <a:chOff x="712" y="976"/>
                      <a:chExt cx="1056" cy="488"/>
                    </a:xfrm>
                  </p:grpSpPr>
                  <p:grpSp>
                    <p:nvGrpSpPr>
                      <p:cNvPr id="104550" name="Group 102"/>
                      <p:cNvGrpSpPr>
                        <a:grpSpLocks/>
                      </p:cNvGrpSpPr>
                      <p:nvPr/>
                    </p:nvGrpSpPr>
                    <p:grpSpPr bwMode="auto">
                      <a:xfrm>
                        <a:off x="712" y="976"/>
                        <a:ext cx="528" cy="488"/>
                        <a:chOff x="712" y="976"/>
                        <a:chExt cx="528" cy="488"/>
                      </a:xfrm>
                    </p:grpSpPr>
                    <p:sp>
                      <p:nvSpPr>
                        <p:cNvPr id="104551" name="Rectangle 103"/>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52" name="Rectangle 104"/>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53" name="Group 105"/>
                      <p:cNvGrpSpPr>
                        <a:grpSpLocks/>
                      </p:cNvGrpSpPr>
                      <p:nvPr/>
                    </p:nvGrpSpPr>
                    <p:grpSpPr bwMode="auto">
                      <a:xfrm>
                        <a:off x="1240" y="976"/>
                        <a:ext cx="528" cy="488"/>
                        <a:chOff x="712" y="976"/>
                        <a:chExt cx="528" cy="488"/>
                      </a:xfrm>
                    </p:grpSpPr>
                    <p:sp>
                      <p:nvSpPr>
                        <p:cNvPr id="104554" name="Rectangle 106"/>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55" name="Rectangle 107"/>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04556" name="Group 108"/>
                    <p:cNvGrpSpPr>
                      <a:grpSpLocks/>
                    </p:cNvGrpSpPr>
                    <p:nvPr/>
                  </p:nvGrpSpPr>
                  <p:grpSpPr bwMode="auto">
                    <a:xfrm>
                      <a:off x="1768" y="976"/>
                      <a:ext cx="1056" cy="488"/>
                      <a:chOff x="712" y="976"/>
                      <a:chExt cx="1056" cy="488"/>
                    </a:xfrm>
                  </p:grpSpPr>
                  <p:grpSp>
                    <p:nvGrpSpPr>
                      <p:cNvPr id="104557" name="Group 109"/>
                      <p:cNvGrpSpPr>
                        <a:grpSpLocks/>
                      </p:cNvGrpSpPr>
                      <p:nvPr/>
                    </p:nvGrpSpPr>
                    <p:grpSpPr bwMode="auto">
                      <a:xfrm>
                        <a:off x="712" y="976"/>
                        <a:ext cx="528" cy="488"/>
                        <a:chOff x="712" y="976"/>
                        <a:chExt cx="528" cy="488"/>
                      </a:xfrm>
                    </p:grpSpPr>
                    <p:sp>
                      <p:nvSpPr>
                        <p:cNvPr id="104558" name="Rectangle 110"/>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59" name="Rectangle 111"/>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60" name="Group 112"/>
                      <p:cNvGrpSpPr>
                        <a:grpSpLocks/>
                      </p:cNvGrpSpPr>
                      <p:nvPr/>
                    </p:nvGrpSpPr>
                    <p:grpSpPr bwMode="auto">
                      <a:xfrm>
                        <a:off x="1240" y="976"/>
                        <a:ext cx="528" cy="488"/>
                        <a:chOff x="712" y="976"/>
                        <a:chExt cx="528" cy="488"/>
                      </a:xfrm>
                    </p:grpSpPr>
                    <p:sp>
                      <p:nvSpPr>
                        <p:cNvPr id="104561" name="Rectangle 113"/>
                        <p:cNvSpPr>
                          <a:spLocks noChangeArrowheads="1"/>
                        </p:cNvSpPr>
                        <p:nvPr/>
                      </p:nvSpPr>
                      <p:spPr bwMode="auto">
                        <a:xfrm>
                          <a:off x="712"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62" name="Rectangle 114"/>
                        <p:cNvSpPr>
                          <a:spLocks noChangeArrowheads="1"/>
                        </p:cNvSpPr>
                        <p:nvPr/>
                      </p:nvSpPr>
                      <p:spPr bwMode="auto">
                        <a:xfrm>
                          <a:off x="976" y="976"/>
                          <a:ext cx="264" cy="4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grpSp>
            <p:sp>
              <p:nvSpPr>
                <p:cNvPr id="104563" name="Rectangle 115"/>
                <p:cNvSpPr>
                  <a:spLocks noChangeArrowheads="1"/>
                </p:cNvSpPr>
                <p:nvPr/>
              </p:nvSpPr>
              <p:spPr bwMode="auto">
                <a:xfrm>
                  <a:off x="616" y="2880"/>
                  <a:ext cx="4424" cy="272"/>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4564" name="Line 116"/>
                <p:cNvSpPr>
                  <a:spLocks noChangeShapeType="1"/>
                </p:cNvSpPr>
                <p:nvPr/>
              </p:nvSpPr>
              <p:spPr bwMode="auto">
                <a:xfrm>
                  <a:off x="512" y="3016"/>
                  <a:ext cx="4616" cy="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4565" name="AutoShape 117"/>
                <p:cNvSpPr>
                  <a:spLocks noChangeArrowheads="1"/>
                </p:cNvSpPr>
                <p:nvPr/>
              </p:nvSpPr>
              <p:spPr bwMode="auto">
                <a:xfrm rot="-4106829">
                  <a:off x="4084" y="2712"/>
                  <a:ext cx="114" cy="513"/>
                </a:xfrm>
                <a:prstGeom prst="moon">
                  <a:avLst>
                    <a:gd name="adj" fmla="val 50000"/>
                  </a:avLst>
                </a:prstGeom>
                <a:solidFill>
                  <a:srgbClr val="FF3300"/>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
            <p:nvSpPr>
              <p:cNvPr id="104566" name="Text Box 118"/>
              <p:cNvSpPr txBox="1">
                <a:spLocks noChangeArrowheads="1"/>
              </p:cNvSpPr>
              <p:nvPr/>
            </p:nvSpPr>
            <p:spPr bwMode="auto">
              <a:xfrm>
                <a:off x="784" y="2808"/>
                <a:ext cx="4336"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Left uncontrolled the head and tail of the bunch have different phase space distribution and the projected emittance is larger</a:t>
                </a:r>
              </a:p>
            </p:txBody>
          </p:sp>
        </p:grpSp>
        <p:sp>
          <p:nvSpPr>
            <p:cNvPr id="104567" name="Rectangle 119"/>
            <p:cNvSpPr>
              <a:spLocks noChangeArrowheads="1"/>
            </p:cNvSpPr>
            <p:nvPr/>
          </p:nvSpPr>
          <p:spPr bwMode="auto">
            <a:xfrm>
              <a:off x="416" y="2344"/>
              <a:ext cx="4800" cy="984"/>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04568" name="Group 120"/>
          <p:cNvGrpSpPr>
            <a:grpSpLocks/>
          </p:cNvGrpSpPr>
          <p:nvPr/>
        </p:nvGrpSpPr>
        <p:grpSpPr bwMode="auto">
          <a:xfrm>
            <a:off x="660400" y="5407454"/>
            <a:ext cx="7620000" cy="952500"/>
            <a:chOff x="416" y="3328"/>
            <a:chExt cx="4800" cy="600"/>
          </a:xfrm>
        </p:grpSpPr>
        <p:sp>
          <p:nvSpPr>
            <p:cNvPr id="104569" name="Text Box 121"/>
            <p:cNvSpPr txBox="1">
              <a:spLocks noChangeArrowheads="1"/>
            </p:cNvSpPr>
            <p:nvPr/>
          </p:nvSpPr>
          <p:spPr bwMode="auto">
            <a:xfrm>
              <a:off x="776" y="3344"/>
              <a:ext cx="4080" cy="577"/>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Moral of the story: Ensure the structures are straight and that the beam goes through the center of the structure. This is particularly true at low energy when the beam is not as stiff</a:t>
              </a:r>
            </a:p>
          </p:txBody>
        </p:sp>
        <p:sp>
          <p:nvSpPr>
            <p:cNvPr id="104570" name="Rectangle 122"/>
            <p:cNvSpPr>
              <a:spLocks noChangeArrowheads="1"/>
            </p:cNvSpPr>
            <p:nvPr/>
          </p:nvSpPr>
          <p:spPr bwMode="auto">
            <a:xfrm>
              <a:off x="416" y="3328"/>
              <a:ext cx="4800" cy="600"/>
            </a:xfrm>
            <a:prstGeom prst="rect">
              <a:avLst/>
            </a:prstGeom>
            <a:noFill/>
            <a:ln w="38100">
              <a:solidFill>
                <a:srgbClr val="3366FF"/>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4050447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4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45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4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Wakefields</a:t>
            </a:r>
            <a:r>
              <a:rPr lang="en-US" dirty="0" smtClean="0"/>
              <a:t> Control</a:t>
            </a:r>
            <a:endParaRPr lang="en-US" dirty="0"/>
          </a:p>
        </p:txBody>
      </p:sp>
      <p:sp>
        <p:nvSpPr>
          <p:cNvPr id="3" name="Content Placeholder 2"/>
          <p:cNvSpPr>
            <a:spLocks noGrp="1"/>
          </p:cNvSpPr>
          <p:nvPr>
            <p:ph idx="1"/>
          </p:nvPr>
        </p:nvSpPr>
        <p:spPr>
          <a:xfrm>
            <a:off x="457200" y="1366762"/>
            <a:ext cx="8229600" cy="5110238"/>
          </a:xfrm>
        </p:spPr>
        <p:txBody>
          <a:bodyPr/>
          <a:lstStyle/>
          <a:p>
            <a:r>
              <a:rPr lang="en-US" dirty="0" smtClean="0"/>
              <a:t>Build the structures straight and true</a:t>
            </a:r>
          </a:p>
        </p:txBody>
      </p:sp>
      <p:sp>
        <p:nvSpPr>
          <p:cNvPr id="4" name="Slide Number Placeholder 3"/>
          <p:cNvSpPr>
            <a:spLocks noGrp="1"/>
          </p:cNvSpPr>
          <p:nvPr>
            <p:ph type="sldNum" sz="quarter" idx="12"/>
          </p:nvPr>
        </p:nvSpPr>
        <p:spPr/>
        <p:txBody>
          <a:bodyPr/>
          <a:lstStyle/>
          <a:p>
            <a:fld id="{8D21F7BF-2AF1-9F4A-8AC9-42CA83DBA9CF}" type="slidenum">
              <a:rPr lang="en-US" smtClean="0"/>
              <a:t>108</a:t>
            </a:fld>
            <a:endParaRPr lang="en-US"/>
          </a:p>
        </p:txBody>
      </p:sp>
      <p:pic>
        <p:nvPicPr>
          <p:cNvPr id="5" name="Picture 4"/>
          <p:cNvPicPr>
            <a:picLocks noChangeAspect="1"/>
          </p:cNvPicPr>
          <p:nvPr/>
        </p:nvPicPr>
        <p:blipFill>
          <a:blip r:embed="rId2"/>
          <a:stretch>
            <a:fillRect/>
          </a:stretch>
        </p:blipFill>
        <p:spPr>
          <a:xfrm>
            <a:off x="1548932" y="1839280"/>
            <a:ext cx="6182038" cy="4541519"/>
          </a:xfrm>
          <a:prstGeom prst="rect">
            <a:avLst/>
          </a:prstGeom>
        </p:spPr>
      </p:pic>
      <p:sp>
        <p:nvSpPr>
          <p:cNvPr id="6" name="TextBox 5"/>
          <p:cNvSpPr txBox="1"/>
          <p:nvPr/>
        </p:nvSpPr>
        <p:spPr>
          <a:xfrm>
            <a:off x="6676779" y="1531503"/>
            <a:ext cx="1886441" cy="307777"/>
          </a:xfrm>
          <a:prstGeom prst="rect">
            <a:avLst/>
          </a:prstGeom>
          <a:noFill/>
        </p:spPr>
        <p:txBody>
          <a:bodyPr wrap="square" rtlCol="0">
            <a:spAutoFit/>
          </a:bodyPr>
          <a:lstStyle/>
          <a:p>
            <a:r>
              <a:rPr lang="en-US" sz="1400" dirty="0" smtClean="0"/>
              <a:t>Courtesy T. </a:t>
            </a:r>
            <a:r>
              <a:rPr lang="en-US" sz="1400" dirty="0" err="1" smtClean="0"/>
              <a:t>Shintake</a:t>
            </a:r>
            <a:endParaRPr lang="en-US" sz="1400" dirty="0"/>
          </a:p>
        </p:txBody>
      </p:sp>
    </p:spTree>
    <p:extLst>
      <p:ext uri="{BB962C8B-B14F-4D97-AF65-F5344CB8AC3E}">
        <p14:creationId xmlns:p14="http://schemas.microsoft.com/office/powerpoint/2010/main" val="37655170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Wakefield Control</a:t>
            </a:r>
            <a:endParaRPr lang="en-US" dirty="0"/>
          </a:p>
        </p:txBody>
      </p:sp>
      <p:sp>
        <p:nvSpPr>
          <p:cNvPr id="3" name="Content Placeholder 2"/>
          <p:cNvSpPr>
            <a:spLocks noGrp="1"/>
          </p:cNvSpPr>
          <p:nvPr>
            <p:ph idx="1"/>
          </p:nvPr>
        </p:nvSpPr>
        <p:spPr/>
        <p:txBody>
          <a:bodyPr/>
          <a:lstStyle/>
          <a:p>
            <a:r>
              <a:rPr lang="en-US" dirty="0" smtClean="0"/>
              <a:t>Align and position them perfectly</a:t>
            </a:r>
          </a:p>
          <a:p>
            <a:pPr lvl="1"/>
            <a:r>
              <a:rPr lang="en-US" dirty="0" err="1" smtClean="0"/>
              <a:t>Fiducialize</a:t>
            </a:r>
            <a:r>
              <a:rPr lang="en-US" dirty="0" smtClean="0"/>
              <a:t> accurately all components</a:t>
            </a:r>
          </a:p>
          <a:p>
            <a:pPr lvl="1"/>
            <a:r>
              <a:rPr lang="en-US" dirty="0" smtClean="0"/>
              <a:t>Place 4 accelerating structures on a V-block support/girder</a:t>
            </a:r>
          </a:p>
          <a:p>
            <a:pPr lvl="1"/>
            <a:r>
              <a:rPr lang="en-US" dirty="0" smtClean="0"/>
              <a:t>Install all other equipment on the girder with the aid of a coordinate measurement machine (1 to 2 micron accuracy)</a:t>
            </a:r>
          </a:p>
          <a:p>
            <a:pPr lvl="1"/>
            <a:r>
              <a:rPr lang="en-US" dirty="0" smtClean="0"/>
              <a:t>Install girder in tunnel on precision CAM mover system (1 to 2 micron accuracy)</a:t>
            </a:r>
          </a:p>
          <a:p>
            <a:pPr lvl="1"/>
            <a:r>
              <a:rPr lang="en-US" dirty="0" smtClean="0"/>
              <a:t>Use beam position monitor on one end and beam finder wire on the other end to precisely position the girder with respect to the beam</a:t>
            </a:r>
          </a:p>
          <a:p>
            <a:pPr lvl="1"/>
            <a:r>
              <a:rPr lang="en-US" dirty="0" smtClean="0"/>
              <a:t>This is what was done for the LCLS </a:t>
            </a:r>
            <a:r>
              <a:rPr lang="en-US" dirty="0" err="1" smtClean="0"/>
              <a:t>undulator</a:t>
            </a:r>
            <a:r>
              <a:rPr lang="en-US" dirty="0" smtClean="0"/>
              <a:t> system</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109</a:t>
            </a:fld>
            <a:endParaRPr lang="en-US"/>
          </a:p>
        </p:txBody>
      </p:sp>
    </p:spTree>
    <p:extLst>
      <p:ext uri="{BB962C8B-B14F-4D97-AF65-F5344CB8AC3E}">
        <p14:creationId xmlns:p14="http://schemas.microsoft.com/office/powerpoint/2010/main" val="161678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we build?</a:t>
            </a:r>
          </a:p>
        </p:txBody>
      </p:sp>
      <p:sp>
        <p:nvSpPr>
          <p:cNvPr id="3" name="Content Placeholder 2"/>
          <p:cNvSpPr>
            <a:spLocks noGrp="1"/>
          </p:cNvSpPr>
          <p:nvPr>
            <p:ph idx="1"/>
          </p:nvPr>
        </p:nvSpPr>
        <p:spPr/>
        <p:txBody>
          <a:bodyPr/>
          <a:lstStyle/>
          <a:p>
            <a:r>
              <a:rPr lang="en-US" dirty="0" smtClean="0"/>
              <a:t>What does the user community want?</a:t>
            </a:r>
          </a:p>
          <a:p>
            <a:pPr lvl="1"/>
            <a:r>
              <a:rPr lang="en-US" dirty="0" smtClean="0"/>
              <a:t>Below are my opinions</a:t>
            </a:r>
          </a:p>
          <a:p>
            <a:pPr lvl="1"/>
            <a:r>
              <a:rPr lang="en-US" dirty="0" smtClean="0"/>
              <a:t>Up to 1100 </a:t>
            </a:r>
            <a:r>
              <a:rPr lang="en-US" dirty="0" err="1" smtClean="0"/>
              <a:t>eV</a:t>
            </a:r>
            <a:r>
              <a:rPr lang="en-US" dirty="0" smtClean="0"/>
              <a:t> photons at the fundamental wavelength (1.1 nm)</a:t>
            </a:r>
          </a:p>
          <a:p>
            <a:pPr lvl="2"/>
            <a:r>
              <a:rPr lang="en-US" dirty="0" smtClean="0"/>
              <a:t>This is above </a:t>
            </a:r>
            <a:r>
              <a:rPr lang="en-US" dirty="0"/>
              <a:t>highest Ni L-edge (and just above Cu L-edge) </a:t>
            </a:r>
            <a:r>
              <a:rPr lang="en-US" dirty="0" smtClean="0"/>
              <a:t>and allows one to readily explore all the important ferromagnetic materials</a:t>
            </a:r>
          </a:p>
          <a:p>
            <a:pPr lvl="2"/>
            <a:r>
              <a:rPr lang="en-US" dirty="0" smtClean="0"/>
              <a:t>We will also assume that the FEL will be able to generate a significant amount of photons at the 5</a:t>
            </a:r>
            <a:r>
              <a:rPr lang="en-US" baseline="30000" dirty="0" smtClean="0"/>
              <a:t>th</a:t>
            </a:r>
            <a:r>
              <a:rPr lang="en-US" dirty="0" smtClean="0"/>
              <a:t> harmonic, i.e. 5500 </a:t>
            </a:r>
            <a:r>
              <a:rPr lang="en-US" dirty="0" err="1" smtClean="0"/>
              <a:t>eV</a:t>
            </a:r>
            <a:r>
              <a:rPr lang="en-US" dirty="0" smtClean="0"/>
              <a:t> (0.23 nm)</a:t>
            </a:r>
          </a:p>
          <a:p>
            <a:pPr lvl="1"/>
            <a:r>
              <a:rPr lang="en-US" dirty="0" smtClean="0"/>
              <a:t>&gt; 10 kHz operations</a:t>
            </a:r>
          </a:p>
          <a:p>
            <a:pPr lvl="2"/>
            <a:r>
              <a:rPr lang="en-US" dirty="0"/>
              <a:t>Is this even </a:t>
            </a:r>
            <a:r>
              <a:rPr lang="en-US" dirty="0" smtClean="0"/>
              <a:t>possible?</a:t>
            </a:r>
            <a:endParaRPr lang="en-US" dirty="0"/>
          </a:p>
          <a:p>
            <a:pPr lvl="3"/>
            <a:r>
              <a:rPr lang="en-US" dirty="0" smtClean="0"/>
              <a:t>Not a pulse train delivering 10 </a:t>
            </a:r>
            <a:r>
              <a:rPr lang="en-US" dirty="0" err="1" smtClean="0"/>
              <a:t>kpps</a:t>
            </a:r>
            <a:r>
              <a:rPr lang="en-US" dirty="0" smtClean="0"/>
              <a:t>, but true 10 kHz operation</a:t>
            </a:r>
          </a:p>
          <a:p>
            <a:pPr lvl="3"/>
            <a:r>
              <a:rPr lang="en-US" dirty="0" smtClean="0"/>
              <a:t>Can it be done without SCRF?</a:t>
            </a:r>
          </a:p>
          <a:p>
            <a:pPr lvl="4"/>
            <a:r>
              <a:rPr lang="en-US" dirty="0" smtClean="0"/>
              <a:t>Let’s try anyway.</a:t>
            </a:r>
          </a:p>
          <a:p>
            <a:pPr lvl="1"/>
            <a:r>
              <a:rPr lang="en-US" dirty="0" smtClean="0"/>
              <a:t>Multiple beam lines</a:t>
            </a:r>
          </a:p>
          <a:p>
            <a:pPr lvl="2"/>
            <a:r>
              <a:rPr lang="en-US" dirty="0" smtClean="0"/>
              <a:t>Rate at individual </a:t>
            </a:r>
            <a:r>
              <a:rPr lang="en-US" dirty="0" err="1" smtClean="0"/>
              <a:t>beamlines</a:t>
            </a:r>
            <a:r>
              <a:rPr lang="en-US" dirty="0" smtClean="0"/>
              <a:t> programmable</a:t>
            </a:r>
          </a:p>
          <a:p>
            <a:pPr lvl="2"/>
            <a:r>
              <a:rPr lang="en-US" dirty="0" smtClean="0"/>
              <a:t>Requires fast switching system</a:t>
            </a:r>
          </a:p>
          <a:p>
            <a:pPr lvl="2"/>
            <a:endParaRPr lang="en-US" dirty="0" smtClean="0"/>
          </a:p>
        </p:txBody>
      </p:sp>
      <p:sp>
        <p:nvSpPr>
          <p:cNvPr id="4" name="Slide Number Placeholder 3"/>
          <p:cNvSpPr>
            <a:spLocks noGrp="1"/>
          </p:cNvSpPr>
          <p:nvPr>
            <p:ph type="sldNum" sz="quarter" idx="12"/>
          </p:nvPr>
        </p:nvSpPr>
        <p:spPr/>
        <p:txBody>
          <a:bodyPr/>
          <a:lstStyle/>
          <a:p>
            <a:fld id="{8D21F7BF-2AF1-9F4A-8AC9-42CA83DBA9CF}" type="slidenum">
              <a:rPr lang="en-US" smtClean="0"/>
              <a:t>11</a:t>
            </a:fld>
            <a:endParaRPr lang="en-US"/>
          </a:p>
        </p:txBody>
      </p:sp>
    </p:spTree>
    <p:extLst>
      <p:ext uri="{BB962C8B-B14F-4D97-AF65-F5344CB8AC3E}">
        <p14:creationId xmlns:p14="http://schemas.microsoft.com/office/powerpoint/2010/main" val="32965751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Wakefield Control: Use of V-Block</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110</a:t>
            </a:fld>
            <a:endParaRPr lang="en-US"/>
          </a:p>
        </p:txBody>
      </p:sp>
      <p:pic>
        <p:nvPicPr>
          <p:cNvPr id="6" name="Picture 5"/>
          <p:cNvPicPr>
            <a:picLocks noChangeAspect="1"/>
          </p:cNvPicPr>
          <p:nvPr/>
        </p:nvPicPr>
        <p:blipFill>
          <a:blip r:embed="rId2"/>
          <a:stretch>
            <a:fillRect/>
          </a:stretch>
        </p:blipFill>
        <p:spPr>
          <a:xfrm>
            <a:off x="110101" y="1111465"/>
            <a:ext cx="5319710" cy="3979858"/>
          </a:xfrm>
          <a:prstGeom prst="rect">
            <a:avLst/>
          </a:prstGeom>
        </p:spPr>
      </p:pic>
      <p:sp>
        <p:nvSpPr>
          <p:cNvPr id="7" name="Rectangle 6"/>
          <p:cNvSpPr/>
          <p:nvPr/>
        </p:nvSpPr>
        <p:spPr>
          <a:xfrm>
            <a:off x="3950984" y="2727914"/>
            <a:ext cx="2586954" cy="2469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flipH="1">
            <a:off x="3842346" y="1481540"/>
            <a:ext cx="1696084" cy="1610880"/>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087680" y="2492859"/>
            <a:ext cx="4291992" cy="3694134"/>
          </a:xfrm>
          <a:prstGeom prst="rect">
            <a:avLst/>
          </a:prstGeom>
        </p:spPr>
      </p:pic>
    </p:spTree>
    <p:extLst>
      <p:ext uri="{BB962C8B-B14F-4D97-AF65-F5344CB8AC3E}">
        <p14:creationId xmlns:p14="http://schemas.microsoft.com/office/powerpoint/2010/main" val="35065068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Wakefield Control: CAM Movers like LCLS</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111</a:t>
            </a:fld>
            <a:endParaRPr lang="en-US"/>
          </a:p>
        </p:txBody>
      </p:sp>
      <p:pic>
        <p:nvPicPr>
          <p:cNvPr id="28" name="Picture 7" descr="assy-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1996523"/>
            <a:ext cx="7589838" cy="431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8"/>
          <p:cNvSpPr txBox="1">
            <a:spLocks noChangeArrowheads="1"/>
          </p:cNvSpPr>
          <p:nvPr/>
        </p:nvSpPr>
        <p:spPr bwMode="auto">
          <a:xfrm>
            <a:off x="5715000" y="5933523"/>
            <a:ext cx="2401888"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50000"/>
              </a:lnSpc>
              <a:spcBef>
                <a:spcPct val="50000"/>
              </a:spcBef>
            </a:pPr>
            <a:r>
              <a:rPr lang="en-US" b="1"/>
              <a:t>Fixed Supports</a:t>
            </a:r>
          </a:p>
        </p:txBody>
      </p:sp>
      <p:sp>
        <p:nvSpPr>
          <p:cNvPr id="30" name="Text Box 9"/>
          <p:cNvSpPr txBox="1">
            <a:spLocks noChangeArrowheads="1"/>
          </p:cNvSpPr>
          <p:nvPr/>
        </p:nvSpPr>
        <p:spPr bwMode="auto">
          <a:xfrm>
            <a:off x="3505200" y="1483760"/>
            <a:ext cx="24384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000204"/>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000" b="1"/>
              <a:t>Horizontal Slides</a:t>
            </a:r>
          </a:p>
        </p:txBody>
      </p:sp>
      <p:sp>
        <p:nvSpPr>
          <p:cNvPr id="31" name="Text Box 10"/>
          <p:cNvSpPr txBox="1">
            <a:spLocks noChangeArrowheads="1"/>
          </p:cNvSpPr>
          <p:nvPr/>
        </p:nvSpPr>
        <p:spPr bwMode="auto">
          <a:xfrm>
            <a:off x="1371600" y="1559960"/>
            <a:ext cx="12573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000" b="1"/>
              <a:t>Segment</a:t>
            </a:r>
          </a:p>
        </p:txBody>
      </p:sp>
      <p:sp>
        <p:nvSpPr>
          <p:cNvPr id="32" name="Line 11"/>
          <p:cNvSpPr>
            <a:spLocks noChangeShapeType="1"/>
          </p:cNvSpPr>
          <p:nvPr/>
        </p:nvSpPr>
        <p:spPr bwMode="auto">
          <a:xfrm flipH="1" flipV="1">
            <a:off x="3430588" y="3969785"/>
            <a:ext cx="836612" cy="409575"/>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3" name="Line 12"/>
          <p:cNvSpPr>
            <a:spLocks noChangeShapeType="1"/>
          </p:cNvSpPr>
          <p:nvPr/>
        </p:nvSpPr>
        <p:spPr bwMode="auto">
          <a:xfrm>
            <a:off x="2057400" y="1926673"/>
            <a:ext cx="187325" cy="928687"/>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4" name="Text Box 13"/>
          <p:cNvSpPr txBox="1">
            <a:spLocks noChangeArrowheads="1"/>
          </p:cNvSpPr>
          <p:nvPr/>
        </p:nvSpPr>
        <p:spPr bwMode="auto">
          <a:xfrm>
            <a:off x="3505200" y="4760360"/>
            <a:ext cx="18319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000" b="1"/>
              <a:t>Cam Movers</a:t>
            </a:r>
          </a:p>
        </p:txBody>
      </p:sp>
      <p:sp>
        <p:nvSpPr>
          <p:cNvPr id="35" name="Line 14"/>
          <p:cNvSpPr>
            <a:spLocks noChangeShapeType="1"/>
          </p:cNvSpPr>
          <p:nvPr/>
        </p:nvSpPr>
        <p:spPr bwMode="auto">
          <a:xfrm flipH="1" flipV="1">
            <a:off x="2667000" y="4150760"/>
            <a:ext cx="1143000" cy="6096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 name="Line 15"/>
          <p:cNvSpPr>
            <a:spLocks noChangeShapeType="1"/>
          </p:cNvSpPr>
          <p:nvPr/>
        </p:nvSpPr>
        <p:spPr bwMode="auto">
          <a:xfrm flipV="1">
            <a:off x="4876800" y="3769760"/>
            <a:ext cx="1828800" cy="10668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 name="Text Box 16"/>
          <p:cNvSpPr txBox="1">
            <a:spLocks noChangeArrowheads="1"/>
          </p:cNvSpPr>
          <p:nvPr/>
        </p:nvSpPr>
        <p:spPr bwMode="auto">
          <a:xfrm>
            <a:off x="3763963" y="5430285"/>
            <a:ext cx="1722437"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000204"/>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Manual</a:t>
            </a:r>
            <a:br>
              <a:rPr lang="en-US" sz="2000" b="1"/>
            </a:br>
            <a:r>
              <a:rPr lang="en-US" sz="2000" b="1"/>
              <a:t>Adjustments</a:t>
            </a:r>
          </a:p>
        </p:txBody>
      </p:sp>
      <p:sp>
        <p:nvSpPr>
          <p:cNvPr id="38" name="Line 17"/>
          <p:cNvSpPr>
            <a:spLocks noChangeShapeType="1"/>
          </p:cNvSpPr>
          <p:nvPr/>
        </p:nvSpPr>
        <p:spPr bwMode="auto">
          <a:xfrm flipH="1" flipV="1">
            <a:off x="2286000" y="4531760"/>
            <a:ext cx="1752600" cy="91440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18"/>
          <p:cNvSpPr>
            <a:spLocks noChangeShapeType="1"/>
          </p:cNvSpPr>
          <p:nvPr/>
        </p:nvSpPr>
        <p:spPr bwMode="auto">
          <a:xfrm flipH="1">
            <a:off x="2514600" y="1864760"/>
            <a:ext cx="1676400" cy="17526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0" name="Text Box 19"/>
          <p:cNvSpPr txBox="1">
            <a:spLocks noChangeArrowheads="1"/>
          </p:cNvSpPr>
          <p:nvPr/>
        </p:nvSpPr>
        <p:spPr bwMode="auto">
          <a:xfrm>
            <a:off x="4187825" y="4317448"/>
            <a:ext cx="18319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000" b="1"/>
              <a:t>Girder</a:t>
            </a:r>
          </a:p>
        </p:txBody>
      </p:sp>
      <p:sp>
        <p:nvSpPr>
          <p:cNvPr id="41" name="Line 20"/>
          <p:cNvSpPr>
            <a:spLocks noChangeShapeType="1"/>
          </p:cNvSpPr>
          <p:nvPr/>
        </p:nvSpPr>
        <p:spPr bwMode="auto">
          <a:xfrm>
            <a:off x="5562600" y="1864760"/>
            <a:ext cx="1143000" cy="13716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2" name="Line 21"/>
          <p:cNvSpPr>
            <a:spLocks noChangeShapeType="1"/>
          </p:cNvSpPr>
          <p:nvPr/>
        </p:nvSpPr>
        <p:spPr bwMode="auto">
          <a:xfrm flipV="1">
            <a:off x="4572000" y="3998360"/>
            <a:ext cx="2743200" cy="144780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Text Box 22"/>
          <p:cNvSpPr txBox="1">
            <a:spLocks noChangeArrowheads="1"/>
          </p:cNvSpPr>
          <p:nvPr/>
        </p:nvSpPr>
        <p:spPr bwMode="auto">
          <a:xfrm>
            <a:off x="6248400" y="1407560"/>
            <a:ext cx="2668588"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000204"/>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Manual Adjustments</a:t>
            </a:r>
          </a:p>
        </p:txBody>
      </p:sp>
      <p:sp>
        <p:nvSpPr>
          <p:cNvPr id="44" name="Line 23"/>
          <p:cNvSpPr>
            <a:spLocks noChangeShapeType="1"/>
          </p:cNvSpPr>
          <p:nvPr/>
        </p:nvSpPr>
        <p:spPr bwMode="auto">
          <a:xfrm flipH="1">
            <a:off x="7239000" y="1788560"/>
            <a:ext cx="152400" cy="9906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5" name="Line 24"/>
          <p:cNvSpPr>
            <a:spLocks noChangeShapeType="1"/>
          </p:cNvSpPr>
          <p:nvPr/>
        </p:nvSpPr>
        <p:spPr bwMode="auto">
          <a:xfrm>
            <a:off x="7467600" y="1788560"/>
            <a:ext cx="304800" cy="11430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6" name="Line 25"/>
          <p:cNvSpPr>
            <a:spLocks noChangeShapeType="1"/>
          </p:cNvSpPr>
          <p:nvPr/>
        </p:nvSpPr>
        <p:spPr bwMode="auto">
          <a:xfrm>
            <a:off x="7543800" y="1788560"/>
            <a:ext cx="457200" cy="990600"/>
          </a:xfrm>
          <a:prstGeom prst="line">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7" name="Text Box 26"/>
          <p:cNvSpPr txBox="1">
            <a:spLocks noChangeArrowheads="1"/>
          </p:cNvSpPr>
          <p:nvPr/>
        </p:nvSpPr>
        <p:spPr bwMode="auto">
          <a:xfrm>
            <a:off x="533400" y="2015573"/>
            <a:ext cx="1831975"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000" b="1"/>
              <a:t>Vacuum Chamber Support</a:t>
            </a:r>
          </a:p>
        </p:txBody>
      </p:sp>
      <p:sp>
        <p:nvSpPr>
          <p:cNvPr id="48" name="Line 27"/>
          <p:cNvSpPr>
            <a:spLocks noChangeShapeType="1"/>
          </p:cNvSpPr>
          <p:nvPr/>
        </p:nvSpPr>
        <p:spPr bwMode="auto">
          <a:xfrm>
            <a:off x="1371600" y="2855360"/>
            <a:ext cx="838200" cy="45720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4420253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Wakefield control: LCLS Example</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112</a:t>
            </a:fld>
            <a:endParaRPr lang="en-US"/>
          </a:p>
        </p:txBody>
      </p:sp>
      <p:grpSp>
        <p:nvGrpSpPr>
          <p:cNvPr id="19" name="Group 18"/>
          <p:cNvGrpSpPr>
            <a:grpSpLocks noChangeAspect="1"/>
          </p:cNvGrpSpPr>
          <p:nvPr/>
        </p:nvGrpSpPr>
        <p:grpSpPr>
          <a:xfrm>
            <a:off x="925870" y="1274849"/>
            <a:ext cx="7566025" cy="5232400"/>
            <a:chOff x="1308100" y="855663"/>
            <a:chExt cx="7566025" cy="5232400"/>
          </a:xfrm>
        </p:grpSpPr>
        <p:pic>
          <p:nvPicPr>
            <p:cNvPr id="4" name="Picture 2" descr="lcls short break vacuum dims"/>
            <p:cNvPicPr>
              <a:picLocks noChangeAspect="1" noChangeArrowheads="1"/>
            </p:cNvPicPr>
            <p:nvPr/>
          </p:nvPicPr>
          <p:blipFill>
            <a:blip r:embed="rId2">
              <a:extLst>
                <a:ext uri="{28A0092B-C50C-407E-A947-70E740481C1C}">
                  <a14:useLocalDpi xmlns:a14="http://schemas.microsoft.com/office/drawing/2010/main" val="0"/>
                </a:ext>
              </a:extLst>
            </a:blip>
            <a:srcRect t="4489" b="2740"/>
            <a:stretch>
              <a:fillRect/>
            </a:stretch>
          </p:blipFill>
          <p:spPr bwMode="auto">
            <a:xfrm>
              <a:off x="2228850" y="1892300"/>
              <a:ext cx="5216525" cy="4195763"/>
            </a:xfrm>
            <a:prstGeom prst="rect">
              <a:avLst/>
            </a:prstGeom>
            <a:noFill/>
            <a:extLst>
              <a:ext uri="{909E8E84-426E-40dd-AFC4-6F175D3DCCD1}">
                <a14:hiddenFill xmlns:a14="http://schemas.microsoft.com/office/drawing/2010/main">
                  <a:solidFill>
                    <a:srgbClr val="FFFFFF"/>
                  </a:solidFill>
                </a14:hiddenFill>
              </a:ext>
            </a:extLst>
          </p:spPr>
        </p:pic>
        <p:sp>
          <p:nvSpPr>
            <p:cNvPr id="5" name="Line 4"/>
            <p:cNvSpPr>
              <a:spLocks noChangeShapeType="1"/>
            </p:cNvSpPr>
            <p:nvPr/>
          </p:nvSpPr>
          <p:spPr bwMode="auto">
            <a:xfrm>
              <a:off x="3457575" y="2698750"/>
              <a:ext cx="500063" cy="130651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5"/>
            <p:cNvSpPr txBox="1">
              <a:spLocks noChangeArrowheads="1"/>
            </p:cNvSpPr>
            <p:nvPr/>
          </p:nvSpPr>
          <p:spPr bwMode="auto">
            <a:xfrm>
              <a:off x="1308100" y="2414588"/>
              <a:ext cx="2535238"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Quad Spool </a:t>
              </a:r>
              <a:r>
                <a:rPr lang="en-US" sz="1200">
                  <a:cs typeface="Arial" charset="0"/>
                </a:rPr>
                <a:t>Ø8mm x 158mm long</a:t>
              </a:r>
            </a:p>
          </p:txBody>
        </p:sp>
        <p:sp>
          <p:nvSpPr>
            <p:cNvPr id="7" name="Line 6"/>
            <p:cNvSpPr>
              <a:spLocks noChangeShapeType="1"/>
            </p:cNvSpPr>
            <p:nvPr/>
          </p:nvSpPr>
          <p:spPr bwMode="auto">
            <a:xfrm>
              <a:off x="4071938" y="2125663"/>
              <a:ext cx="692150" cy="187960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7"/>
            <p:cNvSpPr txBox="1">
              <a:spLocks noChangeArrowheads="1"/>
            </p:cNvSpPr>
            <p:nvPr/>
          </p:nvSpPr>
          <p:spPr bwMode="auto">
            <a:xfrm>
              <a:off x="1768475" y="1892300"/>
              <a:ext cx="230346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RFBPM </a:t>
              </a:r>
              <a:r>
                <a:rPr lang="en-US" sz="1200">
                  <a:cs typeface="Arial" charset="0"/>
                </a:rPr>
                <a:t>Ø10mm x 75mm long</a:t>
              </a:r>
            </a:p>
          </p:txBody>
        </p:sp>
        <p:sp>
          <p:nvSpPr>
            <p:cNvPr id="9" name="Line 8"/>
            <p:cNvSpPr>
              <a:spLocks noChangeShapeType="1"/>
            </p:cNvSpPr>
            <p:nvPr/>
          </p:nvSpPr>
          <p:spPr bwMode="auto">
            <a:xfrm>
              <a:off x="4495800" y="1677988"/>
              <a:ext cx="804863" cy="232727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9"/>
            <p:cNvSpPr txBox="1">
              <a:spLocks noChangeArrowheads="1"/>
            </p:cNvSpPr>
            <p:nvPr/>
          </p:nvSpPr>
          <p:spPr bwMode="auto">
            <a:xfrm>
              <a:off x="2305050" y="1393825"/>
              <a:ext cx="230346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Bellows </a:t>
              </a:r>
              <a:r>
                <a:rPr lang="en-US" sz="1200">
                  <a:cs typeface="Arial" charset="0"/>
                </a:rPr>
                <a:t>Ø10mm x 76mm long</a:t>
              </a:r>
            </a:p>
          </p:txBody>
        </p:sp>
        <p:sp>
          <p:nvSpPr>
            <p:cNvPr id="11" name="Text Box 10"/>
            <p:cNvSpPr txBox="1">
              <a:spLocks noChangeArrowheads="1"/>
            </p:cNvSpPr>
            <p:nvPr/>
          </p:nvSpPr>
          <p:spPr bwMode="auto">
            <a:xfrm>
              <a:off x="2805113" y="855663"/>
              <a:ext cx="2303462"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BFW </a:t>
              </a:r>
              <a:r>
                <a:rPr lang="en-US" sz="1200">
                  <a:cs typeface="Arial" charset="0"/>
                </a:rPr>
                <a:t>Ø10mm x 25mm long</a:t>
              </a:r>
            </a:p>
          </p:txBody>
        </p:sp>
        <p:sp>
          <p:nvSpPr>
            <p:cNvPr id="12" name="Line 11"/>
            <p:cNvSpPr>
              <a:spLocks noChangeShapeType="1"/>
            </p:cNvSpPr>
            <p:nvPr/>
          </p:nvSpPr>
          <p:spPr bwMode="auto">
            <a:xfrm>
              <a:off x="4764088" y="1139825"/>
              <a:ext cx="938212" cy="2865438"/>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12"/>
            <p:cNvSpPr txBox="1">
              <a:spLocks noChangeArrowheads="1"/>
            </p:cNvSpPr>
            <p:nvPr/>
          </p:nvSpPr>
          <p:spPr bwMode="auto">
            <a:xfrm>
              <a:off x="5416550" y="1108075"/>
              <a:ext cx="2303463"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BFW </a:t>
              </a:r>
              <a:r>
                <a:rPr lang="en-US" sz="1200">
                  <a:cs typeface="Arial" charset="0"/>
                </a:rPr>
                <a:t>Ø18mm x 19mm long</a:t>
              </a:r>
            </a:p>
          </p:txBody>
        </p:sp>
        <p:sp>
          <p:nvSpPr>
            <p:cNvPr id="14" name="Text Box 13"/>
            <p:cNvSpPr txBox="1">
              <a:spLocks noChangeArrowheads="1"/>
            </p:cNvSpPr>
            <p:nvPr/>
          </p:nvSpPr>
          <p:spPr bwMode="auto">
            <a:xfrm>
              <a:off x="6223000" y="1608138"/>
              <a:ext cx="2651125"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BLM </a:t>
              </a:r>
              <a:r>
                <a:rPr lang="en-US" sz="1200">
                  <a:cs typeface="Arial" charset="0"/>
                </a:rPr>
                <a:t>5mm x 12.5mm x 25mm long</a:t>
              </a:r>
            </a:p>
          </p:txBody>
        </p:sp>
        <p:sp>
          <p:nvSpPr>
            <p:cNvPr id="15" name="Line 14"/>
            <p:cNvSpPr>
              <a:spLocks noChangeShapeType="1"/>
            </p:cNvSpPr>
            <p:nvPr/>
          </p:nvSpPr>
          <p:spPr bwMode="auto">
            <a:xfrm flipH="1">
              <a:off x="5838825" y="1393825"/>
              <a:ext cx="153988" cy="2611438"/>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15"/>
            <p:cNvSpPr>
              <a:spLocks noChangeShapeType="1"/>
            </p:cNvSpPr>
            <p:nvPr/>
          </p:nvSpPr>
          <p:spPr bwMode="auto">
            <a:xfrm flipH="1">
              <a:off x="6108700" y="1892300"/>
              <a:ext cx="692150" cy="21129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Text Box 16"/>
            <p:cNvSpPr txBox="1">
              <a:spLocks noChangeArrowheads="1"/>
            </p:cNvSpPr>
            <p:nvPr/>
          </p:nvSpPr>
          <p:spPr bwMode="auto">
            <a:xfrm>
              <a:off x="6991350" y="2089150"/>
              <a:ext cx="1882775"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200"/>
                <a:t>Beam Guide Vacuum Chamber </a:t>
              </a:r>
              <a:r>
                <a:rPr lang="en-US" sz="1200">
                  <a:cs typeface="Arial" charset="0"/>
                </a:rPr>
                <a:t>5mm x 12.5mm x 3467mm long</a:t>
              </a:r>
            </a:p>
          </p:txBody>
        </p:sp>
        <p:sp>
          <p:nvSpPr>
            <p:cNvPr id="18" name="Line 17"/>
            <p:cNvSpPr>
              <a:spLocks noChangeShapeType="1"/>
            </p:cNvSpPr>
            <p:nvPr/>
          </p:nvSpPr>
          <p:spPr bwMode="auto">
            <a:xfrm flipH="1">
              <a:off x="7099300" y="2738438"/>
              <a:ext cx="620713" cy="126682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0777120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val 2"/>
          <p:cNvSpPr>
            <a:spLocks noChangeArrowheads="1"/>
          </p:cNvSpPr>
          <p:nvPr/>
        </p:nvSpPr>
        <p:spPr bwMode="auto">
          <a:xfrm rot="4832887" flipH="1">
            <a:off x="6134100" y="2120900"/>
            <a:ext cx="1828800" cy="381000"/>
          </a:xfrm>
          <a:prstGeom prst="ellipse">
            <a:avLst/>
          </a:prstGeom>
          <a:solidFill>
            <a:srgbClr val="FFDDFF"/>
          </a:solidFill>
          <a:ln w="12700">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1" name="Oval 3"/>
          <p:cNvSpPr>
            <a:spLocks noChangeArrowheads="1"/>
          </p:cNvSpPr>
          <p:nvPr/>
        </p:nvSpPr>
        <p:spPr bwMode="auto">
          <a:xfrm>
            <a:off x="838200" y="2133600"/>
            <a:ext cx="1828800" cy="38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2" name="Oval 4"/>
          <p:cNvSpPr>
            <a:spLocks noChangeArrowheads="1"/>
          </p:cNvSpPr>
          <p:nvPr/>
        </p:nvSpPr>
        <p:spPr bwMode="auto">
          <a:xfrm rot="-4832887">
            <a:off x="6134100" y="2128838"/>
            <a:ext cx="1828800" cy="38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3" name="Oval 5"/>
          <p:cNvSpPr>
            <a:spLocks noChangeArrowheads="1"/>
          </p:cNvSpPr>
          <p:nvPr/>
        </p:nvSpPr>
        <p:spPr bwMode="auto">
          <a:xfrm rot="-2739648">
            <a:off x="3390900" y="2166938"/>
            <a:ext cx="1828800" cy="38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4" name="Line 6"/>
          <p:cNvSpPr>
            <a:spLocks noChangeShapeType="1"/>
          </p:cNvSpPr>
          <p:nvPr/>
        </p:nvSpPr>
        <p:spPr bwMode="auto">
          <a:xfrm flipH="1">
            <a:off x="3581400" y="1638300"/>
            <a:ext cx="1447800" cy="1447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5" name="AutoShape 7"/>
          <p:cNvSpPr>
            <a:spLocks noChangeArrowheads="1"/>
          </p:cNvSpPr>
          <p:nvPr/>
        </p:nvSpPr>
        <p:spPr bwMode="auto">
          <a:xfrm>
            <a:off x="2514600" y="2057400"/>
            <a:ext cx="152400" cy="304800"/>
          </a:xfrm>
          <a:prstGeom prst="upArrow">
            <a:avLst>
              <a:gd name="adj1" fmla="val 50000"/>
              <a:gd name="adj2" fmla="val 50000"/>
            </a:avLst>
          </a:prstGeom>
          <a:solidFill>
            <a:srgbClr val="0101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900">
              <a:solidFill>
                <a:srgbClr val="0101FF"/>
              </a:solidFill>
              <a:latin typeface="Symbol" charset="0"/>
            </a:endParaRPr>
          </a:p>
        </p:txBody>
      </p:sp>
      <p:sp>
        <p:nvSpPr>
          <p:cNvPr id="114696" name="AutoShape 8"/>
          <p:cNvSpPr>
            <a:spLocks noChangeArrowheads="1"/>
          </p:cNvSpPr>
          <p:nvPr/>
        </p:nvSpPr>
        <p:spPr bwMode="auto">
          <a:xfrm flipV="1">
            <a:off x="838200" y="2357438"/>
            <a:ext cx="152400" cy="304800"/>
          </a:xfrm>
          <a:prstGeom prst="upArrow">
            <a:avLst>
              <a:gd name="adj1" fmla="val 50000"/>
              <a:gd name="adj2" fmla="val 50000"/>
            </a:avLst>
          </a:prstGeom>
          <a:solidFill>
            <a:srgbClr val="0101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endParaRPr lang="en-US" sz="1900">
              <a:solidFill>
                <a:srgbClr val="0101FF"/>
              </a:solidFill>
              <a:latin typeface="Symbol" charset="0"/>
            </a:endParaRPr>
          </a:p>
        </p:txBody>
      </p:sp>
      <p:sp>
        <p:nvSpPr>
          <p:cNvPr id="114697" name="AutoShape 9"/>
          <p:cNvSpPr>
            <a:spLocks noChangeArrowheads="1"/>
          </p:cNvSpPr>
          <p:nvPr/>
        </p:nvSpPr>
        <p:spPr bwMode="auto">
          <a:xfrm rot="5400000">
            <a:off x="3962400" y="2814638"/>
            <a:ext cx="152400" cy="304800"/>
          </a:xfrm>
          <a:prstGeom prst="upArrow">
            <a:avLst>
              <a:gd name="adj1" fmla="val 50000"/>
              <a:gd name="adj2" fmla="val 50000"/>
            </a:avLst>
          </a:prstGeom>
          <a:solidFill>
            <a:srgbClr val="0101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endParaRPr lang="en-US" sz="1900">
              <a:solidFill>
                <a:srgbClr val="0101FF"/>
              </a:solidFill>
              <a:latin typeface="Symbol" charset="0"/>
            </a:endParaRPr>
          </a:p>
        </p:txBody>
      </p:sp>
      <p:sp>
        <p:nvSpPr>
          <p:cNvPr id="114698" name="AutoShape 10"/>
          <p:cNvSpPr>
            <a:spLocks noChangeArrowheads="1"/>
          </p:cNvSpPr>
          <p:nvPr/>
        </p:nvSpPr>
        <p:spPr bwMode="auto">
          <a:xfrm rot="16200000" flipH="1">
            <a:off x="4495800" y="1595438"/>
            <a:ext cx="152400" cy="304800"/>
          </a:xfrm>
          <a:prstGeom prst="upArrow">
            <a:avLst>
              <a:gd name="adj1" fmla="val 50000"/>
              <a:gd name="adj2" fmla="val 50000"/>
            </a:avLst>
          </a:prstGeom>
          <a:solidFill>
            <a:srgbClr val="0101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endParaRPr lang="en-US" sz="1900">
              <a:solidFill>
                <a:srgbClr val="0101FF"/>
              </a:solidFill>
              <a:latin typeface="Symbol" charset="0"/>
            </a:endParaRPr>
          </a:p>
        </p:txBody>
      </p:sp>
      <p:sp>
        <p:nvSpPr>
          <p:cNvPr id="114699" name="Line 11"/>
          <p:cNvSpPr>
            <a:spLocks noChangeShapeType="1"/>
          </p:cNvSpPr>
          <p:nvPr/>
        </p:nvSpPr>
        <p:spPr bwMode="auto">
          <a:xfrm>
            <a:off x="1752600" y="1214438"/>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0" name="Line 12"/>
          <p:cNvSpPr>
            <a:spLocks noChangeShapeType="1"/>
          </p:cNvSpPr>
          <p:nvPr/>
        </p:nvSpPr>
        <p:spPr bwMode="auto">
          <a:xfrm rot="-5400000">
            <a:off x="1752600" y="1219200"/>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1" name="Text Box 13"/>
          <p:cNvSpPr txBox="1">
            <a:spLocks noChangeArrowheads="1"/>
          </p:cNvSpPr>
          <p:nvPr/>
        </p:nvSpPr>
        <p:spPr bwMode="auto">
          <a:xfrm>
            <a:off x="1371600" y="838200"/>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effectLst>
                  <a:outerShdw blurRad="38100" dist="38100" dir="2700000" algn="tl">
                    <a:srgbClr val="DDDDDD"/>
                  </a:outerShdw>
                </a:effectLst>
                <a:latin typeface="Symbol" charset="0"/>
              </a:rPr>
              <a:t>D</a:t>
            </a:r>
            <a:r>
              <a:rPr lang="en-US" sz="2000" i="1">
                <a:effectLst>
                  <a:outerShdw blurRad="38100" dist="38100" dir="2700000" algn="tl">
                    <a:srgbClr val="DDDDDD"/>
                  </a:outerShdw>
                </a:effectLst>
                <a:latin typeface="Symbol" charset="0"/>
              </a:rPr>
              <a:t>E/E</a:t>
            </a:r>
            <a:endParaRPr lang="en-US" sz="2000">
              <a:effectLst>
                <a:outerShdw blurRad="38100" dist="38100" dir="2700000" algn="tl">
                  <a:srgbClr val="DDDDDD"/>
                </a:outerShdw>
              </a:effectLst>
              <a:latin typeface="Symbol" charset="0"/>
            </a:endParaRPr>
          </a:p>
        </p:txBody>
      </p:sp>
      <p:sp>
        <p:nvSpPr>
          <p:cNvPr id="114702" name="Text Box 14"/>
          <p:cNvSpPr txBox="1">
            <a:spLocks noChangeArrowheads="1"/>
          </p:cNvSpPr>
          <p:nvPr/>
        </p:nvSpPr>
        <p:spPr bwMode="auto">
          <a:xfrm>
            <a:off x="2887663" y="2122488"/>
            <a:ext cx="291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dirty="0" smtClean="0">
                <a:effectLst>
                  <a:outerShdw blurRad="38100" dist="38100" dir="2700000" algn="tl">
                    <a:srgbClr val="DDDDDD"/>
                  </a:outerShdw>
                </a:effectLst>
                <a:latin typeface="Times" charset="0"/>
              </a:rPr>
              <a:t>t</a:t>
            </a:r>
            <a:endParaRPr lang="en-US" sz="2000" dirty="0">
              <a:effectLst>
                <a:outerShdw blurRad="38100" dist="38100" dir="2700000" algn="tl">
                  <a:srgbClr val="DDDDDD"/>
                </a:outerShdw>
              </a:effectLst>
              <a:latin typeface="Symbol" charset="0"/>
            </a:endParaRPr>
          </a:p>
        </p:txBody>
      </p:sp>
      <p:sp>
        <p:nvSpPr>
          <p:cNvPr id="114703" name="Line 15"/>
          <p:cNvSpPr>
            <a:spLocks noChangeShapeType="1"/>
          </p:cNvSpPr>
          <p:nvPr/>
        </p:nvSpPr>
        <p:spPr bwMode="auto">
          <a:xfrm>
            <a:off x="4343400" y="1214438"/>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4" name="Line 16"/>
          <p:cNvSpPr>
            <a:spLocks noChangeShapeType="1"/>
          </p:cNvSpPr>
          <p:nvPr/>
        </p:nvSpPr>
        <p:spPr bwMode="auto">
          <a:xfrm rot="-5400000">
            <a:off x="4343400" y="1214438"/>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5" name="Text Box 17"/>
          <p:cNvSpPr txBox="1">
            <a:spLocks noChangeArrowheads="1"/>
          </p:cNvSpPr>
          <p:nvPr/>
        </p:nvSpPr>
        <p:spPr bwMode="auto">
          <a:xfrm>
            <a:off x="3962400" y="838200"/>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effectLst>
                  <a:outerShdw blurRad="38100" dist="38100" dir="2700000" algn="tl">
                    <a:srgbClr val="DDDDDD"/>
                  </a:outerShdw>
                </a:effectLst>
                <a:latin typeface="Symbol" charset="0"/>
              </a:rPr>
              <a:t>D</a:t>
            </a:r>
            <a:r>
              <a:rPr lang="en-US" sz="2000" i="1">
                <a:effectLst>
                  <a:outerShdw blurRad="38100" dist="38100" dir="2700000" algn="tl">
                    <a:srgbClr val="DDDDDD"/>
                  </a:outerShdw>
                </a:effectLst>
                <a:latin typeface="Symbol" charset="0"/>
              </a:rPr>
              <a:t>E/E</a:t>
            </a:r>
            <a:endParaRPr lang="en-US" sz="2000">
              <a:effectLst>
                <a:outerShdw blurRad="38100" dist="38100" dir="2700000" algn="tl">
                  <a:srgbClr val="DDDDDD"/>
                </a:outerShdw>
              </a:effectLst>
              <a:latin typeface="Symbol" charset="0"/>
            </a:endParaRPr>
          </a:p>
        </p:txBody>
      </p:sp>
      <p:sp>
        <p:nvSpPr>
          <p:cNvPr id="114706" name="Text Box 18"/>
          <p:cNvSpPr txBox="1">
            <a:spLocks noChangeArrowheads="1"/>
          </p:cNvSpPr>
          <p:nvPr/>
        </p:nvSpPr>
        <p:spPr bwMode="auto">
          <a:xfrm>
            <a:off x="5478463" y="2122488"/>
            <a:ext cx="291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dirty="0" smtClean="0">
                <a:effectLst>
                  <a:outerShdw blurRad="38100" dist="38100" dir="2700000" algn="tl">
                    <a:srgbClr val="DDDDDD"/>
                  </a:outerShdw>
                </a:effectLst>
                <a:latin typeface="Times" charset="0"/>
              </a:rPr>
              <a:t>t</a:t>
            </a:r>
            <a:endParaRPr lang="en-US" sz="2000" dirty="0">
              <a:effectLst>
                <a:outerShdw blurRad="38100" dist="38100" dir="2700000" algn="tl">
                  <a:srgbClr val="DDDDDD"/>
                </a:outerShdw>
              </a:effectLst>
              <a:latin typeface="Symbol" charset="0"/>
            </a:endParaRPr>
          </a:p>
        </p:txBody>
      </p:sp>
      <p:sp>
        <p:nvSpPr>
          <p:cNvPr id="114707" name="Line 19"/>
          <p:cNvSpPr>
            <a:spLocks noChangeShapeType="1"/>
          </p:cNvSpPr>
          <p:nvPr/>
        </p:nvSpPr>
        <p:spPr bwMode="auto">
          <a:xfrm>
            <a:off x="7045325" y="1214438"/>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8" name="Line 20"/>
          <p:cNvSpPr>
            <a:spLocks noChangeShapeType="1"/>
          </p:cNvSpPr>
          <p:nvPr/>
        </p:nvSpPr>
        <p:spPr bwMode="auto">
          <a:xfrm rot="-5400000">
            <a:off x="7045325" y="1214438"/>
            <a:ext cx="0" cy="2286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09" name="Text Box 21"/>
          <p:cNvSpPr txBox="1">
            <a:spLocks noChangeArrowheads="1"/>
          </p:cNvSpPr>
          <p:nvPr/>
        </p:nvSpPr>
        <p:spPr bwMode="auto">
          <a:xfrm>
            <a:off x="6664325" y="838200"/>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effectLst>
                  <a:outerShdw blurRad="38100" dist="38100" dir="2700000" algn="tl">
                    <a:srgbClr val="DDDDDD"/>
                  </a:outerShdw>
                </a:effectLst>
                <a:latin typeface="Symbol" charset="0"/>
              </a:rPr>
              <a:t>D</a:t>
            </a:r>
            <a:r>
              <a:rPr lang="en-US" sz="2000" i="1">
                <a:effectLst>
                  <a:outerShdw blurRad="38100" dist="38100" dir="2700000" algn="tl">
                    <a:srgbClr val="DDDDDD"/>
                  </a:outerShdw>
                </a:effectLst>
                <a:latin typeface="Symbol" charset="0"/>
              </a:rPr>
              <a:t>E/E</a:t>
            </a:r>
            <a:endParaRPr lang="en-US" sz="2000">
              <a:effectLst>
                <a:outerShdw blurRad="38100" dist="38100" dir="2700000" algn="tl">
                  <a:srgbClr val="DDDDDD"/>
                </a:outerShdw>
              </a:effectLst>
              <a:latin typeface="Symbol" charset="0"/>
            </a:endParaRPr>
          </a:p>
        </p:txBody>
      </p:sp>
      <p:sp>
        <p:nvSpPr>
          <p:cNvPr id="114710" name="Text Box 22"/>
          <p:cNvSpPr txBox="1">
            <a:spLocks noChangeArrowheads="1"/>
          </p:cNvSpPr>
          <p:nvPr/>
        </p:nvSpPr>
        <p:spPr bwMode="auto">
          <a:xfrm>
            <a:off x="8180388" y="2122488"/>
            <a:ext cx="291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dirty="0" smtClean="0">
                <a:effectLst>
                  <a:outerShdw blurRad="38100" dist="38100" dir="2700000" algn="tl">
                    <a:srgbClr val="DDDDDD"/>
                  </a:outerShdw>
                </a:effectLst>
                <a:latin typeface="Times" charset="0"/>
              </a:rPr>
              <a:t>t</a:t>
            </a:r>
            <a:endParaRPr lang="en-US" sz="2000" dirty="0">
              <a:effectLst>
                <a:outerShdw blurRad="38100" dist="38100" dir="2700000" algn="tl">
                  <a:srgbClr val="DDDDDD"/>
                </a:outerShdw>
              </a:effectLst>
              <a:latin typeface="Symbol" charset="0"/>
            </a:endParaRPr>
          </a:p>
        </p:txBody>
      </p:sp>
      <p:sp>
        <p:nvSpPr>
          <p:cNvPr id="114711" name="AutoShape 23"/>
          <p:cNvSpPr>
            <a:spLocks noChangeArrowheads="1"/>
          </p:cNvSpPr>
          <p:nvPr/>
        </p:nvSpPr>
        <p:spPr bwMode="auto">
          <a:xfrm rot="-5400000">
            <a:off x="2573337" y="4808538"/>
            <a:ext cx="593725"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12700">
            <a:solidFill>
              <a:schemeClr val="tx1"/>
            </a:solidFill>
            <a:miter lim="800000"/>
            <a:headEnd/>
            <a:tailEnd/>
          </a:ln>
          <a:effectLst>
            <a:outerShdw blurRad="63500" dist="107763" dir="2700000" algn="ctr" rotWithShape="0">
              <a:schemeClr val="folHlink">
                <a:alpha val="74998"/>
              </a:schemeClr>
            </a:outerShdw>
          </a:effectLst>
        </p:spPr>
        <p:txBody>
          <a:bodyPr wrap="none" anchor="ctr"/>
          <a:lstStyle/>
          <a:p>
            <a:endParaRPr lang="en-US"/>
          </a:p>
        </p:txBody>
      </p:sp>
      <p:sp>
        <p:nvSpPr>
          <p:cNvPr id="114712" name="Text Box 24"/>
          <p:cNvSpPr txBox="1">
            <a:spLocks noChangeArrowheads="1"/>
          </p:cNvSpPr>
          <p:nvPr/>
        </p:nvSpPr>
        <p:spPr bwMode="auto">
          <a:xfrm>
            <a:off x="2108200" y="4327525"/>
            <a:ext cx="1598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effectLst>
                  <a:outerShdw blurRad="38100" dist="38100" dir="2700000" algn="tl">
                    <a:srgbClr val="DDDDDD"/>
                  </a:outerShdw>
                </a:effectLst>
                <a:latin typeface="Times" charset="0"/>
              </a:rPr>
              <a:t>V</a:t>
            </a:r>
            <a:r>
              <a:rPr lang="en-US" sz="2000">
                <a:effectLst>
                  <a:outerShdw blurRad="38100" dist="38100" dir="2700000" algn="tl">
                    <a:srgbClr val="DDDDDD"/>
                  </a:outerShdw>
                </a:effectLst>
                <a:latin typeface="Times" charset="0"/>
              </a:rPr>
              <a:t> = </a:t>
            </a:r>
            <a:r>
              <a:rPr lang="en-US" sz="2000" i="1">
                <a:effectLst>
                  <a:outerShdw blurRad="38100" dist="38100" dir="2700000" algn="tl">
                    <a:srgbClr val="DDDDDD"/>
                  </a:outerShdw>
                </a:effectLst>
                <a:latin typeface="Times" charset="0"/>
              </a:rPr>
              <a:t>V</a:t>
            </a:r>
            <a:r>
              <a:rPr lang="en-US" sz="2000" baseline="-25000">
                <a:effectLst>
                  <a:outerShdw blurRad="38100" dist="38100" dir="2700000" algn="tl">
                    <a:srgbClr val="DDDDDD"/>
                  </a:outerShdw>
                </a:effectLst>
                <a:latin typeface="Times" charset="0"/>
              </a:rPr>
              <a:t>0</a:t>
            </a:r>
            <a:r>
              <a:rPr lang="en-US" sz="2000">
                <a:effectLst>
                  <a:outerShdw blurRad="38100" dist="38100" dir="2700000" algn="tl">
                    <a:srgbClr val="DDDDDD"/>
                  </a:outerShdw>
                </a:effectLst>
                <a:latin typeface="Times" charset="0"/>
              </a:rPr>
              <a:t>sin(</a:t>
            </a:r>
            <a:r>
              <a:rPr lang="en-US" sz="2000" i="1">
                <a:effectLst>
                  <a:outerShdw blurRad="38100" dist="38100" dir="2700000" algn="tl">
                    <a:srgbClr val="DDDDDD"/>
                  </a:outerShdw>
                </a:effectLst>
                <a:latin typeface="Symbol" charset="0"/>
              </a:rPr>
              <a:t>wt</a:t>
            </a:r>
            <a:r>
              <a:rPr lang="en-US" sz="2000">
                <a:effectLst>
                  <a:outerShdw blurRad="38100" dist="38100" dir="2700000" algn="tl">
                    <a:srgbClr val="DDDDDD"/>
                  </a:outerShdw>
                </a:effectLst>
                <a:latin typeface="Times" charset="0"/>
              </a:rPr>
              <a:t>)</a:t>
            </a:r>
          </a:p>
        </p:txBody>
      </p:sp>
      <p:sp>
        <p:nvSpPr>
          <p:cNvPr id="114713" name="Text Box 25"/>
          <p:cNvSpPr txBox="1">
            <a:spLocks noChangeArrowheads="1"/>
          </p:cNvSpPr>
          <p:nvPr/>
        </p:nvSpPr>
        <p:spPr bwMode="auto">
          <a:xfrm>
            <a:off x="1524000" y="1524000"/>
            <a:ext cx="583471" cy="40011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effectLst>
                  <a:outerShdw blurRad="38100" dist="38100" dir="2700000" algn="tl">
                    <a:srgbClr val="DDDDDD"/>
                  </a:outerShdw>
                </a:effectLst>
                <a:latin typeface="Symbol" charset="0"/>
              </a:rPr>
              <a:t>2</a:t>
            </a:r>
            <a:r>
              <a:rPr lang="en-US" sz="2000" i="1" dirty="0" smtClean="0">
                <a:effectLst>
                  <a:outerShdw blurRad="38100" dist="38100" dir="2700000" algn="tl">
                    <a:srgbClr val="DDDDDD"/>
                  </a:outerShdw>
                </a:effectLst>
                <a:latin typeface="Symbol" charset="0"/>
              </a:rPr>
              <a:t>s</a:t>
            </a:r>
            <a:r>
              <a:rPr lang="en-US" sz="2000" i="1" baseline="-25000" dirty="0" smtClean="0">
                <a:effectLst>
                  <a:outerShdw blurRad="38100" dist="38100" dir="2700000" algn="tl">
                    <a:srgbClr val="DDDDDD"/>
                  </a:outerShdw>
                </a:effectLst>
                <a:latin typeface="Times" charset="0"/>
              </a:rPr>
              <a:t>t</a:t>
            </a:r>
            <a:r>
              <a:rPr lang="en-US" sz="1600" baseline="-25000" dirty="0" smtClean="0">
                <a:effectLst>
                  <a:outerShdw blurRad="38100" dist="38100" dir="2700000" algn="tl">
                    <a:srgbClr val="DDDDDD"/>
                  </a:outerShdw>
                </a:effectLst>
                <a:latin typeface="Times" charset="0"/>
              </a:rPr>
              <a:t>0</a:t>
            </a:r>
            <a:endParaRPr lang="en-US" sz="1900" dirty="0">
              <a:effectLst>
                <a:outerShdw blurRad="38100" dist="38100" dir="2700000" algn="tl">
                  <a:srgbClr val="DDDDDD"/>
                </a:outerShdw>
              </a:effectLst>
              <a:latin typeface="Symbol" charset="0"/>
            </a:endParaRPr>
          </a:p>
        </p:txBody>
      </p:sp>
      <p:sp>
        <p:nvSpPr>
          <p:cNvPr id="114714" name="Line 26"/>
          <p:cNvSpPr>
            <a:spLocks noChangeShapeType="1"/>
          </p:cNvSpPr>
          <p:nvPr/>
        </p:nvSpPr>
        <p:spPr bwMode="auto">
          <a:xfrm>
            <a:off x="2057400" y="1749425"/>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15" name="Line 27"/>
          <p:cNvSpPr>
            <a:spLocks noChangeShapeType="1"/>
          </p:cNvSpPr>
          <p:nvPr/>
        </p:nvSpPr>
        <p:spPr bwMode="auto">
          <a:xfrm flipH="1" flipV="1">
            <a:off x="838200" y="1749425"/>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16" name="Text Box 28"/>
          <p:cNvSpPr txBox="1">
            <a:spLocks noChangeArrowheads="1"/>
          </p:cNvSpPr>
          <p:nvPr/>
        </p:nvSpPr>
        <p:spPr bwMode="auto">
          <a:xfrm>
            <a:off x="7854950" y="2514600"/>
            <a:ext cx="518091" cy="40011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effectLst>
                  <a:outerShdw blurRad="38100" dist="38100" dir="2700000" algn="tl">
                    <a:srgbClr val="DDDDDD"/>
                  </a:outerShdw>
                </a:effectLst>
                <a:latin typeface="Symbol" charset="0"/>
              </a:rPr>
              <a:t>2</a:t>
            </a:r>
            <a:r>
              <a:rPr lang="en-US" sz="2000" i="1" dirty="0" smtClean="0">
                <a:effectLst>
                  <a:outerShdw blurRad="38100" dist="38100" dir="2700000" algn="tl">
                    <a:srgbClr val="DDDDDD"/>
                  </a:outerShdw>
                </a:effectLst>
                <a:latin typeface="Symbol" charset="0"/>
              </a:rPr>
              <a:t>s</a:t>
            </a:r>
            <a:r>
              <a:rPr lang="en-US" sz="2000" i="1" baseline="-25000" dirty="0" smtClean="0">
                <a:effectLst>
                  <a:outerShdw blurRad="38100" dist="38100" dir="2700000" algn="tl">
                    <a:srgbClr val="DDDDDD"/>
                  </a:outerShdw>
                </a:effectLst>
                <a:latin typeface="Times" charset="0"/>
              </a:rPr>
              <a:t>t</a:t>
            </a:r>
            <a:endParaRPr lang="en-US" sz="2000" dirty="0">
              <a:effectLst>
                <a:outerShdw blurRad="38100" dist="38100" dir="2700000" algn="tl">
                  <a:srgbClr val="DDDDDD"/>
                </a:outerShdw>
              </a:effectLst>
              <a:latin typeface="Symbol" charset="0"/>
            </a:endParaRPr>
          </a:p>
        </p:txBody>
      </p:sp>
      <p:sp>
        <p:nvSpPr>
          <p:cNvPr id="114717" name="Line 29"/>
          <p:cNvSpPr>
            <a:spLocks noChangeShapeType="1"/>
          </p:cNvSpPr>
          <p:nvPr/>
        </p:nvSpPr>
        <p:spPr bwMode="auto">
          <a:xfrm>
            <a:off x="6172200" y="2759075"/>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18" name="Line 30"/>
          <p:cNvSpPr>
            <a:spLocks noChangeShapeType="1"/>
          </p:cNvSpPr>
          <p:nvPr/>
        </p:nvSpPr>
        <p:spPr bwMode="auto">
          <a:xfrm flipH="1">
            <a:off x="7239000" y="2759075"/>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19" name="Line 31"/>
          <p:cNvSpPr>
            <a:spLocks noChangeShapeType="1"/>
          </p:cNvSpPr>
          <p:nvPr/>
        </p:nvSpPr>
        <p:spPr bwMode="auto">
          <a:xfrm>
            <a:off x="838200" y="1597025"/>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0" name="Line 32"/>
          <p:cNvSpPr>
            <a:spLocks noChangeShapeType="1"/>
          </p:cNvSpPr>
          <p:nvPr/>
        </p:nvSpPr>
        <p:spPr bwMode="auto">
          <a:xfrm>
            <a:off x="2667000" y="1597025"/>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4721" name="Group 33"/>
          <p:cNvGrpSpPr>
            <a:grpSpLocks/>
          </p:cNvGrpSpPr>
          <p:nvPr/>
        </p:nvGrpSpPr>
        <p:grpSpPr bwMode="auto">
          <a:xfrm flipV="1">
            <a:off x="2336800" y="3276600"/>
            <a:ext cx="1066800" cy="990600"/>
            <a:chOff x="240" y="2592"/>
            <a:chExt cx="864" cy="864"/>
          </a:xfrm>
        </p:grpSpPr>
        <p:sp>
          <p:nvSpPr>
            <p:cNvPr id="114722" name="Freeform 34"/>
            <p:cNvSpPr>
              <a:spLocks/>
            </p:cNvSpPr>
            <p:nvPr/>
          </p:nvSpPr>
          <p:spPr bwMode="auto">
            <a:xfrm>
              <a:off x="240" y="2592"/>
              <a:ext cx="432" cy="432"/>
            </a:xfrm>
            <a:custGeom>
              <a:avLst/>
              <a:gdLst>
                <a:gd name="T0" fmla="*/ 0 w 432"/>
                <a:gd name="T1" fmla="*/ 432 h 432"/>
                <a:gd name="T2" fmla="*/ 240 w 432"/>
                <a:gd name="T3" fmla="*/ 0 h 432"/>
                <a:gd name="T4" fmla="*/ 432 w 432"/>
                <a:gd name="T5" fmla="*/ 432 h 432"/>
              </a:gdLst>
              <a:ahLst/>
              <a:cxnLst>
                <a:cxn ang="0">
                  <a:pos x="T0" y="T1"/>
                </a:cxn>
                <a:cxn ang="0">
                  <a:pos x="T2" y="T3"/>
                </a:cxn>
                <a:cxn ang="0">
                  <a:pos x="T4" y="T5"/>
                </a:cxn>
              </a:cxnLst>
              <a:rect l="0" t="0" r="r" b="b"/>
              <a:pathLst>
                <a:path w="432" h="432">
                  <a:moveTo>
                    <a:pt x="0" y="432"/>
                  </a:moveTo>
                  <a:cubicBezTo>
                    <a:pt x="84" y="216"/>
                    <a:pt x="168" y="0"/>
                    <a:pt x="240" y="0"/>
                  </a:cubicBezTo>
                  <a:cubicBezTo>
                    <a:pt x="312" y="0"/>
                    <a:pt x="372" y="216"/>
                    <a:pt x="432" y="432"/>
                  </a:cubicBezTo>
                </a:path>
              </a:pathLst>
            </a:custGeom>
            <a:solidFill>
              <a:srgbClr val="C92DD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3" name="Freeform 35"/>
            <p:cNvSpPr>
              <a:spLocks/>
            </p:cNvSpPr>
            <p:nvPr/>
          </p:nvSpPr>
          <p:spPr bwMode="auto">
            <a:xfrm flipV="1">
              <a:off x="672" y="3024"/>
              <a:ext cx="432" cy="432"/>
            </a:xfrm>
            <a:custGeom>
              <a:avLst/>
              <a:gdLst>
                <a:gd name="T0" fmla="*/ 0 w 432"/>
                <a:gd name="T1" fmla="*/ 432 h 432"/>
                <a:gd name="T2" fmla="*/ 240 w 432"/>
                <a:gd name="T3" fmla="*/ 0 h 432"/>
                <a:gd name="T4" fmla="*/ 432 w 432"/>
                <a:gd name="T5" fmla="*/ 432 h 432"/>
              </a:gdLst>
              <a:ahLst/>
              <a:cxnLst>
                <a:cxn ang="0">
                  <a:pos x="T0" y="T1"/>
                </a:cxn>
                <a:cxn ang="0">
                  <a:pos x="T2" y="T3"/>
                </a:cxn>
                <a:cxn ang="0">
                  <a:pos x="T4" y="T5"/>
                </a:cxn>
              </a:cxnLst>
              <a:rect l="0" t="0" r="r" b="b"/>
              <a:pathLst>
                <a:path w="432" h="432">
                  <a:moveTo>
                    <a:pt x="0" y="432"/>
                  </a:moveTo>
                  <a:cubicBezTo>
                    <a:pt x="84" y="216"/>
                    <a:pt x="168" y="0"/>
                    <a:pt x="240" y="0"/>
                  </a:cubicBezTo>
                  <a:cubicBezTo>
                    <a:pt x="312" y="0"/>
                    <a:pt x="372" y="216"/>
                    <a:pt x="432" y="432"/>
                  </a:cubicBezTo>
                </a:path>
              </a:pathLst>
            </a:custGeom>
            <a:solidFill>
              <a:srgbClr val="C92DD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4724" name="Group 36"/>
          <p:cNvGrpSpPr>
            <a:grpSpLocks/>
          </p:cNvGrpSpPr>
          <p:nvPr/>
        </p:nvGrpSpPr>
        <p:grpSpPr bwMode="auto">
          <a:xfrm>
            <a:off x="4648200" y="3352800"/>
            <a:ext cx="2278063" cy="914400"/>
            <a:chOff x="3125" y="2496"/>
            <a:chExt cx="1104" cy="480"/>
          </a:xfrm>
        </p:grpSpPr>
        <p:sp>
          <p:nvSpPr>
            <p:cNvPr id="114725" name="AutoShape 37"/>
            <p:cNvSpPr>
              <a:spLocks noChangeArrowheads="1"/>
            </p:cNvSpPr>
            <p:nvPr/>
          </p:nvSpPr>
          <p:spPr bwMode="auto">
            <a:xfrm>
              <a:off x="3296" y="2832"/>
              <a:ext cx="144" cy="144"/>
            </a:xfrm>
            <a:prstGeom prst="triangle">
              <a:avLst>
                <a:gd name="adj" fmla="val 50000"/>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6" name="AutoShape 38"/>
            <p:cNvSpPr>
              <a:spLocks noChangeArrowheads="1"/>
            </p:cNvSpPr>
            <p:nvPr/>
          </p:nvSpPr>
          <p:spPr bwMode="auto">
            <a:xfrm>
              <a:off x="3920" y="2832"/>
              <a:ext cx="144" cy="144"/>
            </a:xfrm>
            <a:prstGeom prst="triangle">
              <a:avLst>
                <a:gd name="adj" fmla="val 50000"/>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7" name="AutoShape 39"/>
            <p:cNvSpPr>
              <a:spLocks noChangeArrowheads="1"/>
            </p:cNvSpPr>
            <p:nvPr/>
          </p:nvSpPr>
          <p:spPr bwMode="auto">
            <a:xfrm flipV="1">
              <a:off x="3696" y="2544"/>
              <a:ext cx="144" cy="144"/>
            </a:xfrm>
            <a:prstGeom prst="triangle">
              <a:avLst>
                <a:gd name="adj" fmla="val 50000"/>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8" name="AutoShape 40"/>
            <p:cNvSpPr>
              <a:spLocks noChangeArrowheads="1"/>
            </p:cNvSpPr>
            <p:nvPr/>
          </p:nvSpPr>
          <p:spPr bwMode="auto">
            <a:xfrm flipV="1">
              <a:off x="3528" y="2544"/>
              <a:ext cx="144" cy="144"/>
            </a:xfrm>
            <a:prstGeom prst="triangle">
              <a:avLst>
                <a:gd name="adj" fmla="val 50000"/>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29" name="Line 41"/>
            <p:cNvSpPr>
              <a:spLocks noChangeShapeType="1"/>
            </p:cNvSpPr>
            <p:nvPr/>
          </p:nvSpPr>
          <p:spPr bwMode="auto">
            <a:xfrm>
              <a:off x="3125" y="2928"/>
              <a:ext cx="240"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0" name="Line 42"/>
            <p:cNvSpPr>
              <a:spLocks noChangeShapeType="1"/>
            </p:cNvSpPr>
            <p:nvPr/>
          </p:nvSpPr>
          <p:spPr bwMode="auto">
            <a:xfrm flipV="1">
              <a:off x="3365" y="2688"/>
              <a:ext cx="240" cy="24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1" name="Line 43"/>
            <p:cNvSpPr>
              <a:spLocks noChangeShapeType="1"/>
            </p:cNvSpPr>
            <p:nvPr/>
          </p:nvSpPr>
          <p:spPr bwMode="auto">
            <a:xfrm>
              <a:off x="3605" y="2688"/>
              <a:ext cx="144"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2" name="Line 44"/>
            <p:cNvSpPr>
              <a:spLocks noChangeShapeType="1"/>
            </p:cNvSpPr>
            <p:nvPr/>
          </p:nvSpPr>
          <p:spPr bwMode="auto">
            <a:xfrm>
              <a:off x="3749" y="2688"/>
              <a:ext cx="240" cy="24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3" name="Line 45"/>
            <p:cNvSpPr>
              <a:spLocks noChangeShapeType="1"/>
            </p:cNvSpPr>
            <p:nvPr/>
          </p:nvSpPr>
          <p:spPr bwMode="auto">
            <a:xfrm>
              <a:off x="3989" y="2928"/>
              <a:ext cx="240"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4" name="Line 46"/>
            <p:cNvSpPr>
              <a:spLocks noChangeShapeType="1"/>
            </p:cNvSpPr>
            <p:nvPr/>
          </p:nvSpPr>
          <p:spPr bwMode="auto">
            <a:xfrm>
              <a:off x="3125" y="2928"/>
              <a:ext cx="24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5" name="Line 47"/>
            <p:cNvSpPr>
              <a:spLocks noChangeShapeType="1"/>
            </p:cNvSpPr>
            <p:nvPr/>
          </p:nvSpPr>
          <p:spPr bwMode="auto">
            <a:xfrm flipV="1">
              <a:off x="3365" y="2496"/>
              <a:ext cx="240" cy="4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6" name="Line 48"/>
            <p:cNvSpPr>
              <a:spLocks noChangeShapeType="1"/>
            </p:cNvSpPr>
            <p:nvPr/>
          </p:nvSpPr>
          <p:spPr bwMode="auto">
            <a:xfrm>
              <a:off x="3605" y="2496"/>
              <a:ext cx="14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7" name="Line 49"/>
            <p:cNvSpPr>
              <a:spLocks noChangeShapeType="1"/>
            </p:cNvSpPr>
            <p:nvPr/>
          </p:nvSpPr>
          <p:spPr bwMode="auto">
            <a:xfrm>
              <a:off x="3749" y="2496"/>
              <a:ext cx="240" cy="4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8" name="Line 50"/>
            <p:cNvSpPr>
              <a:spLocks noChangeShapeType="1"/>
            </p:cNvSpPr>
            <p:nvPr/>
          </p:nvSpPr>
          <p:spPr bwMode="auto">
            <a:xfrm>
              <a:off x="3989" y="2928"/>
              <a:ext cx="24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39" name="Line 51"/>
            <p:cNvSpPr>
              <a:spLocks noChangeShapeType="1"/>
            </p:cNvSpPr>
            <p:nvPr/>
          </p:nvSpPr>
          <p:spPr bwMode="auto">
            <a:xfrm>
              <a:off x="3125" y="2928"/>
              <a:ext cx="240"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40" name="Line 52"/>
            <p:cNvSpPr>
              <a:spLocks noChangeShapeType="1"/>
            </p:cNvSpPr>
            <p:nvPr/>
          </p:nvSpPr>
          <p:spPr bwMode="auto">
            <a:xfrm flipV="1">
              <a:off x="3365" y="2592"/>
              <a:ext cx="240" cy="336"/>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41" name="Line 53"/>
            <p:cNvSpPr>
              <a:spLocks noChangeShapeType="1"/>
            </p:cNvSpPr>
            <p:nvPr/>
          </p:nvSpPr>
          <p:spPr bwMode="auto">
            <a:xfrm>
              <a:off x="3605" y="2592"/>
              <a:ext cx="144"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42" name="Line 54"/>
            <p:cNvSpPr>
              <a:spLocks noChangeShapeType="1"/>
            </p:cNvSpPr>
            <p:nvPr/>
          </p:nvSpPr>
          <p:spPr bwMode="auto">
            <a:xfrm>
              <a:off x="3749" y="2592"/>
              <a:ext cx="240" cy="336"/>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43" name="Line 55"/>
            <p:cNvSpPr>
              <a:spLocks noChangeShapeType="1"/>
            </p:cNvSpPr>
            <p:nvPr/>
          </p:nvSpPr>
          <p:spPr bwMode="auto">
            <a:xfrm>
              <a:off x="3989" y="2928"/>
              <a:ext cx="240"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4744" name="AutoShape 56"/>
          <p:cNvSpPr>
            <a:spLocks noChangeArrowheads="1"/>
          </p:cNvSpPr>
          <p:nvPr/>
        </p:nvSpPr>
        <p:spPr bwMode="auto">
          <a:xfrm rot="-5400000">
            <a:off x="5502275" y="4808538"/>
            <a:ext cx="593725"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12700">
            <a:solidFill>
              <a:schemeClr val="tx1"/>
            </a:solidFill>
            <a:miter lim="800000"/>
            <a:headEnd/>
            <a:tailEnd/>
          </a:ln>
          <a:effectLst>
            <a:outerShdw blurRad="63500" dist="107763" dir="2700000" algn="ctr" rotWithShape="0">
              <a:schemeClr val="folHlink">
                <a:alpha val="74998"/>
              </a:schemeClr>
            </a:outerShdw>
          </a:effectLst>
        </p:spPr>
        <p:txBody>
          <a:bodyPr wrap="none" anchor="ctr"/>
          <a:lstStyle/>
          <a:p>
            <a:endParaRPr lang="en-US"/>
          </a:p>
        </p:txBody>
      </p:sp>
      <p:sp>
        <p:nvSpPr>
          <p:cNvPr id="114745" name="Text Box 57"/>
          <p:cNvSpPr txBox="1">
            <a:spLocks noChangeArrowheads="1"/>
          </p:cNvSpPr>
          <p:nvPr/>
        </p:nvSpPr>
        <p:spPr bwMode="auto">
          <a:xfrm>
            <a:off x="4960938" y="4327525"/>
            <a:ext cx="156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effectLst>
                  <a:outerShdw blurRad="38100" dist="38100" dir="2700000" algn="tl">
                    <a:srgbClr val="DDDDDD"/>
                  </a:outerShdw>
                </a:effectLst>
                <a:latin typeface="Symbol" charset="0"/>
              </a:rPr>
              <a:t>D</a:t>
            </a:r>
            <a:r>
              <a:rPr lang="en-US" sz="2000" i="1">
                <a:effectLst>
                  <a:outerShdw blurRad="38100" dist="38100" dir="2700000" algn="tl">
                    <a:srgbClr val="DDDDDD"/>
                  </a:outerShdw>
                </a:effectLst>
                <a:latin typeface="Times" charset="0"/>
              </a:rPr>
              <a:t>z</a:t>
            </a:r>
            <a:r>
              <a:rPr lang="en-US" sz="2000">
                <a:effectLst>
                  <a:outerShdw blurRad="38100" dist="38100" dir="2700000" algn="tl">
                    <a:srgbClr val="DDDDDD"/>
                  </a:outerShdw>
                </a:effectLst>
                <a:latin typeface="Times" charset="0"/>
              </a:rPr>
              <a:t> = </a:t>
            </a:r>
            <a:r>
              <a:rPr lang="en-US" sz="2000" i="1">
                <a:effectLst>
                  <a:outerShdw blurRad="38100" dist="38100" dir="2700000" algn="tl">
                    <a:srgbClr val="DDDDDD"/>
                  </a:outerShdw>
                </a:effectLst>
                <a:latin typeface="Times" charset="0"/>
              </a:rPr>
              <a:t>R</a:t>
            </a:r>
            <a:r>
              <a:rPr lang="en-US" sz="2000" baseline="-25000">
                <a:effectLst>
                  <a:outerShdw blurRad="38100" dist="38100" dir="2700000" algn="tl">
                    <a:srgbClr val="DDDDDD"/>
                  </a:outerShdw>
                </a:effectLst>
                <a:latin typeface="Times" charset="0"/>
              </a:rPr>
              <a:t>56</a:t>
            </a:r>
            <a:r>
              <a:rPr lang="en-US" sz="2000">
                <a:effectLst>
                  <a:outerShdw blurRad="38100" dist="38100" dir="2700000" algn="tl">
                    <a:srgbClr val="DDDDDD"/>
                  </a:outerShdw>
                </a:effectLst>
                <a:latin typeface="Symbol" charset="0"/>
              </a:rPr>
              <a:t>D</a:t>
            </a:r>
            <a:r>
              <a:rPr lang="en-US" sz="2000" i="1">
                <a:effectLst>
                  <a:outerShdw blurRad="38100" dist="38100" dir="2700000" algn="tl">
                    <a:srgbClr val="DDDDDD"/>
                  </a:outerShdw>
                </a:effectLst>
                <a:latin typeface="Symbol" charset="0"/>
              </a:rPr>
              <a:t>E/E</a:t>
            </a:r>
          </a:p>
        </p:txBody>
      </p:sp>
      <p:sp>
        <p:nvSpPr>
          <p:cNvPr id="114746" name="Text Box 58"/>
          <p:cNvSpPr txBox="1">
            <a:spLocks noChangeArrowheads="1"/>
          </p:cNvSpPr>
          <p:nvPr/>
        </p:nvSpPr>
        <p:spPr bwMode="auto">
          <a:xfrm>
            <a:off x="7391400" y="12192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a:solidFill>
                  <a:srgbClr val="FF0000"/>
                </a:solidFill>
                <a:effectLst>
                  <a:outerShdw blurRad="38100" dist="38100" dir="2700000" algn="tl">
                    <a:srgbClr val="DDDDDD"/>
                  </a:outerShdw>
                </a:effectLst>
                <a:latin typeface="Arial Narrow" charset="0"/>
              </a:rPr>
              <a:t>Under-compression</a:t>
            </a:r>
          </a:p>
        </p:txBody>
      </p:sp>
      <p:sp>
        <p:nvSpPr>
          <p:cNvPr id="114747" name="Text Box 59"/>
          <p:cNvSpPr txBox="1">
            <a:spLocks noChangeArrowheads="1"/>
          </p:cNvSpPr>
          <p:nvPr/>
        </p:nvSpPr>
        <p:spPr bwMode="auto">
          <a:xfrm>
            <a:off x="5562600" y="12192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a:solidFill>
                  <a:srgbClr val="FF00FF"/>
                </a:solidFill>
                <a:effectLst>
                  <a:outerShdw blurRad="38100" dist="38100" dir="2700000" algn="tl">
                    <a:srgbClr val="DDDDDD"/>
                  </a:outerShdw>
                </a:effectLst>
                <a:latin typeface="Arial Narrow" charset="0"/>
              </a:rPr>
              <a:t>Over-compression</a:t>
            </a:r>
            <a:endParaRPr lang="en-US" sz="1800">
              <a:solidFill>
                <a:srgbClr val="FF0000"/>
              </a:solidFill>
              <a:effectLst>
                <a:outerShdw blurRad="38100" dist="38100" dir="2700000" algn="tl">
                  <a:srgbClr val="DDDDDD"/>
                </a:outerShdw>
              </a:effectLst>
              <a:latin typeface="Arial Narrow" charset="0"/>
            </a:endParaRPr>
          </a:p>
        </p:txBody>
      </p:sp>
      <p:sp>
        <p:nvSpPr>
          <p:cNvPr id="114748" name="Line 60"/>
          <p:cNvSpPr>
            <a:spLocks noChangeShapeType="1"/>
          </p:cNvSpPr>
          <p:nvPr/>
        </p:nvSpPr>
        <p:spPr bwMode="auto">
          <a:xfrm>
            <a:off x="6400800" y="1447800"/>
            <a:ext cx="533400" cy="228600"/>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49" name="Line 61"/>
          <p:cNvSpPr>
            <a:spLocks noChangeShapeType="1"/>
          </p:cNvSpPr>
          <p:nvPr/>
        </p:nvSpPr>
        <p:spPr bwMode="auto">
          <a:xfrm flipH="1">
            <a:off x="7162800" y="15240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50" name="Text Box 62"/>
          <p:cNvSpPr txBox="1">
            <a:spLocks noChangeArrowheads="1"/>
          </p:cNvSpPr>
          <p:nvPr/>
        </p:nvSpPr>
        <p:spPr bwMode="auto">
          <a:xfrm>
            <a:off x="1905000" y="5445125"/>
            <a:ext cx="1881188" cy="727075"/>
          </a:xfrm>
          <a:prstGeom prst="rect">
            <a:avLst/>
          </a:prstGeom>
          <a:solidFill>
            <a:srgbClr val="FFFFCC"/>
          </a:solidFill>
          <a:ln w="25400">
            <a:solidFill>
              <a:srgbClr val="00D800"/>
            </a:solidFill>
            <a:miter lim="800000"/>
            <a:headEnd/>
            <a:tailEnd/>
          </a:ln>
          <a:effectLst>
            <a:outerShdw blurRad="63500" dist="107763" dir="2700000" algn="ctr" rotWithShape="0">
              <a:schemeClr val="folHlink">
                <a:alpha val="74998"/>
              </a:schemeClr>
            </a:outerShdw>
          </a:effectLst>
        </p:spPr>
        <p:txBody>
          <a:bodyPr wrap="none">
            <a:spAutoFit/>
          </a:bodyPr>
          <a:lstStyle/>
          <a:p>
            <a:pPr algn="ctr"/>
            <a:r>
              <a:rPr lang="en-US" sz="2000">
                <a:effectLst>
                  <a:outerShdw blurRad="38100" dist="38100" dir="2700000" algn="tl">
                    <a:srgbClr val="FFFFFF"/>
                  </a:outerShdw>
                </a:effectLst>
                <a:latin typeface="Times" charset="0"/>
              </a:rPr>
              <a:t>RF Accelerating</a:t>
            </a:r>
          </a:p>
          <a:p>
            <a:pPr algn="ctr"/>
            <a:r>
              <a:rPr lang="en-US" sz="2000">
                <a:effectLst>
                  <a:outerShdw blurRad="38100" dist="38100" dir="2700000" algn="tl">
                    <a:srgbClr val="FFFFFF"/>
                  </a:outerShdw>
                </a:effectLst>
                <a:latin typeface="Times" charset="0"/>
              </a:rPr>
              <a:t>Voltage</a:t>
            </a:r>
          </a:p>
        </p:txBody>
      </p:sp>
      <p:sp>
        <p:nvSpPr>
          <p:cNvPr id="114751" name="Text Box 63"/>
          <p:cNvSpPr txBox="1">
            <a:spLocks noChangeArrowheads="1"/>
          </p:cNvSpPr>
          <p:nvPr/>
        </p:nvSpPr>
        <p:spPr bwMode="auto">
          <a:xfrm>
            <a:off x="4665663" y="5445125"/>
            <a:ext cx="2346325" cy="727075"/>
          </a:xfrm>
          <a:prstGeom prst="rect">
            <a:avLst/>
          </a:prstGeom>
          <a:solidFill>
            <a:srgbClr val="FFFFCC"/>
          </a:solidFill>
          <a:ln w="25400">
            <a:solidFill>
              <a:srgbClr val="00D800"/>
            </a:solidFill>
            <a:miter lim="800000"/>
            <a:headEnd/>
            <a:tailEnd/>
          </a:ln>
          <a:effectLst>
            <a:outerShdw blurRad="63500" dist="107763" dir="2700000" algn="ctr" rotWithShape="0">
              <a:schemeClr val="folHlink">
                <a:alpha val="74998"/>
              </a:schemeClr>
            </a:outerShdw>
          </a:effectLst>
        </p:spPr>
        <p:txBody>
          <a:bodyPr wrap="none">
            <a:spAutoFit/>
          </a:bodyPr>
          <a:lstStyle/>
          <a:p>
            <a:pPr algn="ctr"/>
            <a:r>
              <a:rPr lang="en-US" sz="2000">
                <a:effectLst>
                  <a:outerShdw blurRad="38100" dist="38100" dir="2700000" algn="tl">
                    <a:srgbClr val="FFFFFF"/>
                  </a:outerShdw>
                </a:effectLst>
                <a:latin typeface="Times" charset="0"/>
              </a:rPr>
              <a:t>Path Length-Energy</a:t>
            </a:r>
          </a:p>
          <a:p>
            <a:pPr algn="ctr"/>
            <a:r>
              <a:rPr lang="en-US" sz="2000">
                <a:effectLst>
                  <a:outerShdw blurRad="38100" dist="38100" dir="2700000" algn="tl">
                    <a:srgbClr val="FFFFFF"/>
                  </a:outerShdw>
                </a:effectLst>
                <a:latin typeface="Times" charset="0"/>
              </a:rPr>
              <a:t>Dependent Beamline</a:t>
            </a:r>
          </a:p>
        </p:txBody>
      </p:sp>
      <p:sp>
        <p:nvSpPr>
          <p:cNvPr id="114752" name="Text Box 64"/>
          <p:cNvSpPr txBox="1">
            <a:spLocks noChangeArrowheads="1"/>
          </p:cNvSpPr>
          <p:nvPr/>
        </p:nvSpPr>
        <p:spPr bwMode="auto">
          <a:xfrm>
            <a:off x="4356100" y="6369050"/>
            <a:ext cx="294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Times" charset="0"/>
              </a:rPr>
              <a:t>Drawings from P. Emma SLAC/LCLS</a:t>
            </a:r>
          </a:p>
        </p:txBody>
      </p:sp>
      <p:sp>
        <p:nvSpPr>
          <p:cNvPr id="114753" name="Rectangle 65"/>
          <p:cNvSpPr>
            <a:spLocks noGrp="1" noChangeArrowheads="1"/>
          </p:cNvSpPr>
          <p:nvPr>
            <p:ph type="title"/>
          </p:nvPr>
        </p:nvSpPr>
        <p:spPr>
          <a:xfrm>
            <a:off x="457200" y="312240"/>
            <a:ext cx="8229600" cy="736600"/>
          </a:xfrm>
        </p:spPr>
        <p:txBody>
          <a:bodyPr/>
          <a:lstStyle/>
          <a:p>
            <a:r>
              <a:rPr lang="en-US" dirty="0"/>
              <a:t>Compressing the Electron Bunch</a:t>
            </a:r>
          </a:p>
        </p:txBody>
      </p:sp>
    </p:spTree>
    <p:extLst>
      <p:ext uri="{BB962C8B-B14F-4D97-AF65-F5344CB8AC3E}">
        <p14:creationId xmlns:p14="http://schemas.microsoft.com/office/powerpoint/2010/main" val="388754363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Bunch Compression</a:t>
            </a:r>
            <a:endParaRPr lang="en-US" dirty="0"/>
          </a:p>
        </p:txBody>
      </p:sp>
      <p:sp>
        <p:nvSpPr>
          <p:cNvPr id="5" name="Content Placeholder 4"/>
          <p:cNvSpPr>
            <a:spLocks noGrp="1"/>
          </p:cNvSpPr>
          <p:nvPr>
            <p:ph idx="1"/>
          </p:nvPr>
        </p:nvSpPr>
        <p:spPr/>
        <p:txBody>
          <a:bodyPr/>
          <a:lstStyle/>
          <a:p>
            <a:r>
              <a:rPr lang="en-US" dirty="0" smtClean="0"/>
              <a:t>Where does one place the bunch compressor chicane?</a:t>
            </a:r>
          </a:p>
          <a:p>
            <a:pPr lvl="1"/>
            <a:r>
              <a:rPr lang="en-US" dirty="0" smtClean="0"/>
              <a:t>Would like to compress the bunch as soon as possible to mitigate the </a:t>
            </a:r>
            <a:r>
              <a:rPr lang="en-US" dirty="0" err="1" smtClean="0"/>
              <a:t>rf</a:t>
            </a:r>
            <a:r>
              <a:rPr lang="en-US" dirty="0" smtClean="0"/>
              <a:t> curvature effects</a:t>
            </a:r>
          </a:p>
          <a:p>
            <a:pPr lvl="1"/>
            <a:r>
              <a:rPr lang="en-US" dirty="0" smtClean="0"/>
              <a:t>Need to also mitigate space charge</a:t>
            </a:r>
          </a:p>
          <a:p>
            <a:pPr lvl="1"/>
            <a:r>
              <a:rPr lang="en-US" dirty="0" smtClean="0"/>
              <a:t>As was seen before one can and should compress a lot for the best FEL performance (for this case).</a:t>
            </a:r>
          </a:p>
          <a:p>
            <a:r>
              <a:rPr lang="en-US" dirty="0" smtClean="0"/>
              <a:t>Decide to use two compressors</a:t>
            </a:r>
          </a:p>
          <a:p>
            <a:pPr lvl="1"/>
            <a:r>
              <a:rPr lang="en-US" dirty="0" smtClean="0"/>
              <a:t>Compress a bit to start early on</a:t>
            </a:r>
          </a:p>
          <a:p>
            <a:pPr lvl="1"/>
            <a:r>
              <a:rPr lang="en-US" dirty="0" smtClean="0"/>
              <a:t>Then compress as much as one can in the final bunch compressor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114</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546824811"/>
              </p:ext>
            </p:extLst>
          </p:nvPr>
        </p:nvGraphicFramePr>
        <p:xfrm>
          <a:off x="5055556" y="2456166"/>
          <a:ext cx="985985" cy="511954"/>
        </p:xfrm>
        <a:graphic>
          <a:graphicData uri="http://schemas.openxmlformats.org/presentationml/2006/ole">
            <mc:AlternateContent xmlns:mc="http://schemas.openxmlformats.org/markup-compatibility/2006">
              <mc:Choice xmlns:v="urn:schemas-microsoft-com:vml" Requires="v">
                <p:oleObj spid="_x0000_s133162" name="Equation" r:id="rId3" imgW="660400" imgH="342900" progId="Equation.3">
                  <p:embed/>
                </p:oleObj>
              </mc:Choice>
              <mc:Fallback>
                <p:oleObj name="Equation" r:id="rId3" imgW="660400" imgH="342900" progId="Equation.3">
                  <p:embed/>
                  <p:pic>
                    <p:nvPicPr>
                      <p:cNvPr id="0" name=""/>
                      <p:cNvPicPr/>
                      <p:nvPr/>
                    </p:nvPicPr>
                    <p:blipFill>
                      <a:blip r:embed="rId4"/>
                      <a:stretch>
                        <a:fillRect/>
                      </a:stretch>
                    </p:blipFill>
                    <p:spPr>
                      <a:xfrm>
                        <a:off x="5055556" y="2456166"/>
                        <a:ext cx="985985" cy="511954"/>
                      </a:xfrm>
                      <a:prstGeom prst="rect">
                        <a:avLst/>
                      </a:prstGeom>
                    </p:spPr>
                  </p:pic>
                </p:oleObj>
              </mc:Fallback>
            </mc:AlternateContent>
          </a:graphicData>
        </a:graphic>
      </p:graphicFrame>
    </p:spTree>
    <p:extLst>
      <p:ext uri="{BB962C8B-B14F-4D97-AF65-F5344CB8AC3E}">
        <p14:creationId xmlns:p14="http://schemas.microsoft.com/office/powerpoint/2010/main" val="4275054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Bunch Compressor</a:t>
            </a:r>
            <a:endParaRPr lang="en-US" dirty="0"/>
          </a:p>
        </p:txBody>
      </p:sp>
      <p:sp>
        <p:nvSpPr>
          <p:cNvPr id="3" name="Content Placeholder 2"/>
          <p:cNvSpPr>
            <a:spLocks noGrp="1"/>
          </p:cNvSpPr>
          <p:nvPr>
            <p:ph idx="1"/>
          </p:nvPr>
        </p:nvSpPr>
        <p:spPr/>
        <p:txBody>
          <a:bodyPr/>
          <a:lstStyle/>
          <a:p>
            <a:r>
              <a:rPr lang="en-US" dirty="0" smtClean="0"/>
              <a:t>Compress by a factor of 4 to start</a:t>
            </a:r>
          </a:p>
          <a:p>
            <a:pPr lvl="1"/>
            <a:r>
              <a:rPr lang="en-US" dirty="0" smtClean="0"/>
              <a:t>This was chosen because the beam coming out of the injectors is 0.7 </a:t>
            </a:r>
            <a:r>
              <a:rPr lang="en-US" dirty="0" err="1" smtClean="0"/>
              <a:t>ps</a:t>
            </a:r>
            <a:r>
              <a:rPr lang="en-US" dirty="0" smtClean="0"/>
              <a:t> FWHM long. That is 2.9 degrees which is long enough to see the curvature of the RF</a:t>
            </a:r>
          </a:p>
          <a:p>
            <a:pPr lvl="1"/>
            <a:r>
              <a:rPr lang="en-US" dirty="0" smtClean="0"/>
              <a:t>2.9/4 = 0.7 degrees at x-band</a:t>
            </a:r>
          </a:p>
          <a:p>
            <a:pPr lvl="1"/>
            <a:r>
              <a:rPr lang="en-US" dirty="0" smtClean="0"/>
              <a:t>For space charge reasons would like to wait until the energy is 2 times what is it was at the injector, i.e. &gt; 90 MeV</a:t>
            </a:r>
          </a:p>
          <a:p>
            <a:r>
              <a:rPr lang="en-US" dirty="0" smtClean="0"/>
              <a:t>How much do you chirp the beam?</a:t>
            </a:r>
          </a:p>
          <a:p>
            <a:pPr lvl="1"/>
            <a:r>
              <a:rPr lang="en-US" dirty="0" smtClean="0"/>
              <a:t>Energy spread of the beam at the injector was 125 </a:t>
            </a:r>
            <a:r>
              <a:rPr lang="en-US" dirty="0" err="1" smtClean="0"/>
              <a:t>keV</a:t>
            </a:r>
            <a:endParaRPr lang="en-US" dirty="0" smtClean="0"/>
          </a:p>
          <a:p>
            <a:pPr lvl="1"/>
            <a:r>
              <a:rPr lang="en-US" dirty="0" smtClean="0"/>
              <a:t>Conserving phase space I want 500 </a:t>
            </a:r>
            <a:r>
              <a:rPr lang="en-US" dirty="0" err="1" smtClean="0"/>
              <a:t>keV</a:t>
            </a:r>
            <a:r>
              <a:rPr lang="en-US" dirty="0" smtClean="0"/>
              <a:t> to compress</a:t>
            </a:r>
          </a:p>
          <a:p>
            <a:pPr marL="274320" lvl="1" indent="0">
              <a:buNone/>
            </a:pPr>
            <a:r>
              <a:rPr lang="en-US" dirty="0"/>
              <a:t> </a:t>
            </a:r>
            <a:r>
              <a:rPr lang="en-US" dirty="0" smtClean="0"/>
              <a:t>  by a factor of 4</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115</a:t>
            </a:fld>
            <a:endParaRPr lang="en-US"/>
          </a:p>
        </p:txBody>
      </p:sp>
      <p:grpSp>
        <p:nvGrpSpPr>
          <p:cNvPr id="13" name="Group 12"/>
          <p:cNvGrpSpPr/>
          <p:nvPr/>
        </p:nvGrpSpPr>
        <p:grpSpPr>
          <a:xfrm>
            <a:off x="7100236" y="4512353"/>
            <a:ext cx="1787704" cy="2046727"/>
            <a:chOff x="6557716" y="4463037"/>
            <a:chExt cx="1787704" cy="2046727"/>
          </a:xfrm>
        </p:grpSpPr>
        <p:cxnSp>
          <p:nvCxnSpPr>
            <p:cNvPr id="6" name="Straight Connector 5"/>
            <p:cNvCxnSpPr/>
            <p:nvPr/>
          </p:nvCxnSpPr>
          <p:spPr>
            <a:xfrm>
              <a:off x="7422468" y="4586384"/>
              <a:ext cx="0" cy="17877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6200000">
              <a:off x="7451568" y="4603165"/>
              <a:ext cx="0" cy="17877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805980" y="5437085"/>
              <a:ext cx="1245298" cy="123290"/>
            </a:xfrm>
            <a:prstGeom prst="ellipse">
              <a:avLst/>
            </a:prstGeom>
            <a:gradFill flip="none" rotWithShape="1">
              <a:gsLst>
                <a:gs pos="0">
                  <a:schemeClr val="accent1">
                    <a:shade val="70000"/>
                    <a:satMod val="150000"/>
                    <a:alpha val="13000"/>
                  </a:schemeClr>
                </a:gs>
                <a:gs pos="34000">
                  <a:schemeClr val="accent1">
                    <a:shade val="70000"/>
                    <a:satMod val="140000"/>
                    <a:alpha val="13000"/>
                  </a:schemeClr>
                </a:gs>
                <a:gs pos="70000">
                  <a:schemeClr val="accent1">
                    <a:tint val="100000"/>
                    <a:shade val="90000"/>
                    <a:satMod val="140000"/>
                    <a:alpha val="13000"/>
                  </a:schemeClr>
                </a:gs>
                <a:gs pos="100000">
                  <a:schemeClr val="accent1">
                    <a:tint val="100000"/>
                    <a:shade val="100000"/>
                    <a:satMod val="100000"/>
                    <a:alpha val="13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8360000">
              <a:off x="6411434" y="5437085"/>
              <a:ext cx="2046727" cy="98632"/>
            </a:xfrm>
            <a:prstGeom prst="ellipse">
              <a:avLst/>
            </a:prstGeom>
            <a:solidFill>
              <a:srgbClr val="D2533C"/>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36315" y="4683141"/>
              <a:ext cx="14963" cy="7786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49812" y="4537337"/>
              <a:ext cx="235666" cy="369332"/>
            </a:xfrm>
            <a:prstGeom prst="rect">
              <a:avLst/>
            </a:prstGeom>
            <a:noFill/>
          </p:spPr>
          <p:txBody>
            <a:bodyPr wrap="square" rtlCol="0">
              <a:spAutoFit/>
            </a:bodyPr>
            <a:lstStyle/>
            <a:p>
              <a:r>
                <a:rPr lang="en-US" dirty="0" smtClean="0">
                  <a:latin typeface="Symbol" charset="2"/>
                  <a:cs typeface="Symbol" charset="2"/>
                </a:rPr>
                <a:t>d</a:t>
              </a:r>
              <a:endParaRPr lang="en-US" dirty="0">
                <a:latin typeface="Symbol" charset="2"/>
                <a:cs typeface="Symbol" charset="2"/>
              </a:endParaRPr>
            </a:p>
          </p:txBody>
        </p:sp>
      </p:grpSp>
    </p:spTree>
    <p:extLst>
      <p:ext uri="{BB962C8B-B14F-4D97-AF65-F5344CB8AC3E}">
        <p14:creationId xmlns:p14="http://schemas.microsoft.com/office/powerpoint/2010/main" val="26765429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782"/>
            <a:ext cx="8229600" cy="736600"/>
          </a:xfrm>
        </p:spPr>
        <p:txBody>
          <a:bodyPr/>
          <a:lstStyle/>
          <a:p>
            <a:r>
              <a:rPr lang="en-US" dirty="0" smtClean="0"/>
              <a:t>1</a:t>
            </a:r>
            <a:r>
              <a:rPr lang="en-US" baseline="30000" dirty="0" smtClean="0"/>
              <a:t>st</a:t>
            </a:r>
            <a:r>
              <a:rPr lang="en-US" dirty="0" smtClean="0"/>
              <a:t> Bunch Compressor</a:t>
            </a:r>
            <a:endParaRPr lang="en-US" dirty="0"/>
          </a:p>
        </p:txBody>
      </p:sp>
      <p:sp>
        <p:nvSpPr>
          <p:cNvPr id="3" name="Content Placeholder 2"/>
          <p:cNvSpPr>
            <a:spLocks noGrp="1"/>
          </p:cNvSpPr>
          <p:nvPr>
            <p:ph idx="1"/>
          </p:nvPr>
        </p:nvSpPr>
        <p:spPr>
          <a:xfrm>
            <a:off x="457200" y="1231143"/>
            <a:ext cx="4191090" cy="2097684"/>
          </a:xfrm>
        </p:spPr>
        <p:txBody>
          <a:bodyPr>
            <a:normAutofit fontScale="92500" lnSpcReduction="10000"/>
          </a:bodyPr>
          <a:lstStyle/>
          <a:p>
            <a:r>
              <a:rPr lang="en-US" dirty="0" smtClean="0"/>
              <a:t>Need to both get the beam up to energy and put the required chirp on the beam.</a:t>
            </a:r>
          </a:p>
          <a:p>
            <a:r>
              <a:rPr lang="en-US" dirty="0" smtClean="0"/>
              <a:t>To be safe with space charge place BC1 at 200 MeV</a:t>
            </a:r>
          </a:p>
          <a:p>
            <a:pPr lvl="1"/>
            <a:r>
              <a:rPr lang="en-US" dirty="0" smtClean="0"/>
              <a:t>This also buys tuning flexibility</a:t>
            </a:r>
            <a:endParaRPr lang="en-US" dirty="0"/>
          </a:p>
        </p:txBody>
      </p:sp>
      <p:sp>
        <p:nvSpPr>
          <p:cNvPr id="4" name="Slide Number Placeholder 3"/>
          <p:cNvSpPr>
            <a:spLocks noGrp="1"/>
          </p:cNvSpPr>
          <p:nvPr>
            <p:ph type="sldNum" sz="quarter" idx="12"/>
          </p:nvPr>
        </p:nvSpPr>
        <p:spPr>
          <a:xfrm>
            <a:off x="7620000" y="-6370"/>
            <a:ext cx="1066800" cy="329184"/>
          </a:xfrm>
        </p:spPr>
        <p:txBody>
          <a:bodyPr/>
          <a:lstStyle/>
          <a:p>
            <a:fld id="{8D21F7BF-2AF1-9F4A-8AC9-42CA83DBA9CF}" type="slidenum">
              <a:rPr lang="en-US" smtClean="0"/>
              <a:t>116</a:t>
            </a:fld>
            <a:endParaRPr lang="en-US"/>
          </a:p>
        </p:txBody>
      </p:sp>
      <p:pic>
        <p:nvPicPr>
          <p:cNvPr id="5" name="Picture 4"/>
          <p:cNvPicPr>
            <a:picLocks noChangeAspect="1"/>
          </p:cNvPicPr>
          <p:nvPr/>
        </p:nvPicPr>
        <p:blipFill>
          <a:blip r:embed="rId3"/>
          <a:stretch>
            <a:fillRect/>
          </a:stretch>
        </p:blipFill>
        <p:spPr>
          <a:xfrm>
            <a:off x="4864599" y="1134382"/>
            <a:ext cx="3822201" cy="2422790"/>
          </a:xfrm>
          <a:prstGeom prst="rect">
            <a:avLst/>
          </a:prstGeom>
        </p:spPr>
      </p:pic>
      <p:sp>
        <p:nvSpPr>
          <p:cNvPr id="6" name="Oval 5"/>
          <p:cNvSpPr/>
          <p:nvPr/>
        </p:nvSpPr>
        <p:spPr>
          <a:xfrm rot="18600000">
            <a:off x="5353657" y="1380807"/>
            <a:ext cx="504474" cy="107749"/>
          </a:xfrm>
          <a:prstGeom prst="ellipse">
            <a:avLst/>
          </a:prstGeom>
          <a:solidFill>
            <a:srgbClr val="D2533C"/>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896560159"/>
              </p:ext>
            </p:extLst>
          </p:nvPr>
        </p:nvGraphicFramePr>
        <p:xfrm>
          <a:off x="876300" y="3187971"/>
          <a:ext cx="4846638" cy="3186113"/>
        </p:xfrm>
        <a:graphic>
          <a:graphicData uri="http://schemas.openxmlformats.org/presentationml/2006/ole">
            <mc:AlternateContent xmlns:mc="http://schemas.openxmlformats.org/markup-compatibility/2006">
              <mc:Choice xmlns:v="urn:schemas-microsoft-com:vml" Requires="v">
                <p:oleObj spid="_x0000_s134190" name="Equation" r:id="rId4" imgW="3670300" imgH="2413000" progId="Equation.3">
                  <p:embed/>
                </p:oleObj>
              </mc:Choice>
              <mc:Fallback>
                <p:oleObj name="Equation" r:id="rId4" imgW="3670300" imgH="2413000" progId="Equation.3">
                  <p:embed/>
                  <p:pic>
                    <p:nvPicPr>
                      <p:cNvPr id="0" name=""/>
                      <p:cNvPicPr/>
                      <p:nvPr/>
                    </p:nvPicPr>
                    <p:blipFill>
                      <a:blip r:embed="rId5"/>
                      <a:stretch>
                        <a:fillRect/>
                      </a:stretch>
                    </p:blipFill>
                    <p:spPr>
                      <a:xfrm>
                        <a:off x="876300" y="3187971"/>
                        <a:ext cx="4846638" cy="3186113"/>
                      </a:xfrm>
                      <a:prstGeom prst="rect">
                        <a:avLst/>
                      </a:prstGeom>
                    </p:spPr>
                  </p:pic>
                </p:oleObj>
              </mc:Fallback>
            </mc:AlternateContent>
          </a:graphicData>
        </a:graphic>
      </p:graphicFrame>
      <p:sp>
        <p:nvSpPr>
          <p:cNvPr id="8" name="Rectangle 7"/>
          <p:cNvSpPr/>
          <p:nvPr/>
        </p:nvSpPr>
        <p:spPr>
          <a:xfrm>
            <a:off x="728460" y="6078191"/>
            <a:ext cx="3241704" cy="3082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925422" y="4928982"/>
            <a:ext cx="3166708" cy="923330"/>
          </a:xfrm>
          <a:prstGeom prst="rect">
            <a:avLst/>
          </a:prstGeom>
          <a:noFill/>
        </p:spPr>
        <p:txBody>
          <a:bodyPr wrap="square" rtlCol="0">
            <a:spAutoFit/>
          </a:bodyPr>
          <a:lstStyle/>
          <a:p>
            <a:r>
              <a:rPr lang="en-US" dirty="0" smtClean="0"/>
              <a:t>This implies using 20 x-band sections or 5 girders prior to the BC1 chicane.</a:t>
            </a:r>
            <a:endParaRPr lang="en-US" dirty="0"/>
          </a:p>
        </p:txBody>
      </p:sp>
      <p:sp>
        <p:nvSpPr>
          <p:cNvPr id="10" name="Rectangle 9"/>
          <p:cNvSpPr/>
          <p:nvPr/>
        </p:nvSpPr>
        <p:spPr>
          <a:xfrm>
            <a:off x="5809300" y="4933433"/>
            <a:ext cx="3180138" cy="93120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1537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400000">
            <a:off x="6278727" y="2279151"/>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rot="5400000">
            <a:off x="4721953" y="1620918"/>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5400000">
            <a:off x="3723771" y="1623829"/>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5400000">
            <a:off x="2219343" y="2279150"/>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What Does the BC Look Like?</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117</a:t>
            </a:fld>
            <a:endParaRPr lang="en-US"/>
          </a:p>
        </p:txBody>
      </p:sp>
      <p:sp>
        <p:nvSpPr>
          <p:cNvPr id="11" name="Line 41"/>
          <p:cNvSpPr>
            <a:spLocks noChangeShapeType="1"/>
          </p:cNvSpPr>
          <p:nvPr/>
        </p:nvSpPr>
        <p:spPr bwMode="auto">
          <a:xfrm>
            <a:off x="961616" y="2462030"/>
            <a:ext cx="1581435"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42"/>
          <p:cNvSpPr>
            <a:spLocks noChangeShapeType="1"/>
          </p:cNvSpPr>
          <p:nvPr/>
        </p:nvSpPr>
        <p:spPr bwMode="auto">
          <a:xfrm flipV="1">
            <a:off x="2543051" y="2004830"/>
            <a:ext cx="1581435" cy="45720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43"/>
          <p:cNvSpPr>
            <a:spLocks noChangeShapeType="1"/>
          </p:cNvSpPr>
          <p:nvPr/>
        </p:nvSpPr>
        <p:spPr bwMode="auto">
          <a:xfrm>
            <a:off x="4124486" y="2004830"/>
            <a:ext cx="948861"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44"/>
          <p:cNvSpPr>
            <a:spLocks noChangeShapeType="1"/>
          </p:cNvSpPr>
          <p:nvPr/>
        </p:nvSpPr>
        <p:spPr bwMode="auto">
          <a:xfrm>
            <a:off x="5073348" y="2004830"/>
            <a:ext cx="1581435" cy="45720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45"/>
          <p:cNvSpPr>
            <a:spLocks noChangeShapeType="1"/>
          </p:cNvSpPr>
          <p:nvPr/>
        </p:nvSpPr>
        <p:spPr bwMode="auto">
          <a:xfrm>
            <a:off x="6654783" y="2462030"/>
            <a:ext cx="1581435"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46"/>
          <p:cNvSpPr>
            <a:spLocks noChangeShapeType="1"/>
          </p:cNvSpPr>
          <p:nvPr/>
        </p:nvSpPr>
        <p:spPr bwMode="auto">
          <a:xfrm>
            <a:off x="961616" y="2462030"/>
            <a:ext cx="158143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47"/>
          <p:cNvSpPr>
            <a:spLocks noChangeShapeType="1"/>
          </p:cNvSpPr>
          <p:nvPr/>
        </p:nvSpPr>
        <p:spPr bwMode="auto">
          <a:xfrm flipV="1">
            <a:off x="2543051" y="1639070"/>
            <a:ext cx="1581435" cy="8229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48"/>
          <p:cNvSpPr>
            <a:spLocks noChangeShapeType="1"/>
          </p:cNvSpPr>
          <p:nvPr/>
        </p:nvSpPr>
        <p:spPr bwMode="auto">
          <a:xfrm>
            <a:off x="4124486" y="1639070"/>
            <a:ext cx="94886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49"/>
          <p:cNvSpPr>
            <a:spLocks noChangeShapeType="1"/>
          </p:cNvSpPr>
          <p:nvPr/>
        </p:nvSpPr>
        <p:spPr bwMode="auto">
          <a:xfrm>
            <a:off x="5073348" y="1639070"/>
            <a:ext cx="1581435" cy="8229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Line 50"/>
          <p:cNvSpPr>
            <a:spLocks noChangeShapeType="1"/>
          </p:cNvSpPr>
          <p:nvPr/>
        </p:nvSpPr>
        <p:spPr bwMode="auto">
          <a:xfrm>
            <a:off x="6654783" y="2462030"/>
            <a:ext cx="158143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Line 51"/>
          <p:cNvSpPr>
            <a:spLocks noChangeShapeType="1"/>
          </p:cNvSpPr>
          <p:nvPr/>
        </p:nvSpPr>
        <p:spPr bwMode="auto">
          <a:xfrm>
            <a:off x="961616" y="2462030"/>
            <a:ext cx="1581435"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52"/>
          <p:cNvSpPr>
            <a:spLocks noChangeShapeType="1"/>
          </p:cNvSpPr>
          <p:nvPr/>
        </p:nvSpPr>
        <p:spPr bwMode="auto">
          <a:xfrm flipV="1">
            <a:off x="2543051" y="1821950"/>
            <a:ext cx="1581435" cy="64008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53"/>
          <p:cNvSpPr>
            <a:spLocks noChangeShapeType="1"/>
          </p:cNvSpPr>
          <p:nvPr/>
        </p:nvSpPr>
        <p:spPr bwMode="auto">
          <a:xfrm>
            <a:off x="4124486" y="1821950"/>
            <a:ext cx="948861"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54"/>
          <p:cNvSpPr>
            <a:spLocks noChangeShapeType="1"/>
          </p:cNvSpPr>
          <p:nvPr/>
        </p:nvSpPr>
        <p:spPr bwMode="auto">
          <a:xfrm>
            <a:off x="5073348" y="1821950"/>
            <a:ext cx="1581435" cy="64008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55"/>
          <p:cNvSpPr>
            <a:spLocks noChangeShapeType="1"/>
          </p:cNvSpPr>
          <p:nvPr/>
        </p:nvSpPr>
        <p:spPr bwMode="auto">
          <a:xfrm>
            <a:off x="6654783" y="2462030"/>
            <a:ext cx="1581435"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32" name="Straight Connector 31"/>
          <p:cNvCxnSpPr/>
          <p:nvPr/>
        </p:nvCxnSpPr>
        <p:spPr>
          <a:xfrm>
            <a:off x="2543051" y="2575057"/>
            <a:ext cx="0" cy="964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4486" y="2101216"/>
            <a:ext cx="0" cy="143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093519" y="2101215"/>
            <a:ext cx="0" cy="143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645691" y="2575056"/>
            <a:ext cx="0" cy="964177"/>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198416" y="2974839"/>
            <a:ext cx="435079" cy="369332"/>
          </a:xfrm>
          <a:prstGeom prst="rect">
            <a:avLst/>
          </a:prstGeom>
          <a:noFill/>
        </p:spPr>
        <p:txBody>
          <a:bodyPr wrap="square" rtlCol="0">
            <a:spAutoFit/>
          </a:bodyPr>
          <a:lstStyle/>
          <a:p>
            <a:r>
              <a:rPr lang="en-US" dirty="0" smtClean="0"/>
              <a:t>L</a:t>
            </a:r>
            <a:endParaRPr lang="en-US" dirty="0"/>
          </a:p>
        </p:txBody>
      </p:sp>
      <p:sp>
        <p:nvSpPr>
          <p:cNvPr id="38" name="TextBox 37"/>
          <p:cNvSpPr txBox="1"/>
          <p:nvPr/>
        </p:nvSpPr>
        <p:spPr>
          <a:xfrm>
            <a:off x="5667315" y="2974839"/>
            <a:ext cx="435079" cy="369332"/>
          </a:xfrm>
          <a:prstGeom prst="rect">
            <a:avLst/>
          </a:prstGeom>
          <a:noFill/>
        </p:spPr>
        <p:txBody>
          <a:bodyPr wrap="square" rtlCol="0">
            <a:spAutoFit/>
          </a:bodyPr>
          <a:lstStyle/>
          <a:p>
            <a:r>
              <a:rPr lang="en-US" dirty="0" smtClean="0"/>
              <a:t>L</a:t>
            </a:r>
            <a:endParaRPr lang="en-US" dirty="0"/>
          </a:p>
        </p:txBody>
      </p:sp>
      <p:cxnSp>
        <p:nvCxnSpPr>
          <p:cNvPr id="40" name="Straight Connector 39"/>
          <p:cNvCxnSpPr>
            <a:stCxn id="27" idx="0"/>
          </p:cNvCxnSpPr>
          <p:nvPr/>
        </p:nvCxnSpPr>
        <p:spPr>
          <a:xfrm flipV="1">
            <a:off x="2793519" y="2462030"/>
            <a:ext cx="1108186" cy="15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0800000" flipH="1" flipV="1">
            <a:off x="3116104" y="1751402"/>
            <a:ext cx="235178" cy="373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3351282" y="2477271"/>
            <a:ext cx="0" cy="376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210175" y="2124546"/>
            <a:ext cx="517392" cy="369332"/>
          </a:xfrm>
          <a:prstGeom prst="rect">
            <a:avLst/>
          </a:prstGeom>
          <a:noFill/>
        </p:spPr>
        <p:txBody>
          <a:bodyPr wrap="square" rtlCol="0">
            <a:spAutoFit/>
          </a:bodyPr>
          <a:lstStyle/>
          <a:p>
            <a:r>
              <a:rPr lang="en-US" dirty="0" smtClean="0">
                <a:latin typeface="Symbol" charset="2"/>
                <a:cs typeface="Symbol" charset="2"/>
              </a:rPr>
              <a:t>q</a:t>
            </a:r>
            <a:endParaRPr lang="en-US" dirty="0">
              <a:latin typeface="Symbol" charset="2"/>
              <a:cs typeface="Symbol" charset="2"/>
            </a:endParaRPr>
          </a:p>
        </p:txBody>
      </p:sp>
      <p:cxnSp>
        <p:nvCxnSpPr>
          <p:cNvPr id="47" name="Straight Connector 46"/>
          <p:cNvCxnSpPr/>
          <p:nvPr/>
        </p:nvCxnSpPr>
        <p:spPr>
          <a:xfrm>
            <a:off x="1321952" y="3604005"/>
            <a:ext cx="0" cy="17877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351052" y="3620786"/>
            <a:ext cx="0" cy="17877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rot="18360000">
            <a:off x="310918" y="4454706"/>
            <a:ext cx="2046727" cy="98632"/>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flipH="1" flipV="1">
            <a:off x="1935799" y="3700762"/>
            <a:ext cx="14963" cy="7786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049296" y="3554958"/>
            <a:ext cx="235666" cy="369332"/>
          </a:xfrm>
          <a:prstGeom prst="rect">
            <a:avLst/>
          </a:prstGeom>
          <a:noFill/>
        </p:spPr>
        <p:txBody>
          <a:bodyPr wrap="square" rtlCol="0">
            <a:spAutoFit/>
          </a:bodyPr>
          <a:lstStyle/>
          <a:p>
            <a:r>
              <a:rPr lang="en-US" dirty="0" smtClean="0">
                <a:latin typeface="Symbol" charset="2"/>
                <a:cs typeface="Symbol" charset="2"/>
              </a:rPr>
              <a:t>d</a:t>
            </a:r>
            <a:endParaRPr lang="en-US" dirty="0">
              <a:latin typeface="Symbol" charset="2"/>
              <a:cs typeface="Symbol" charset="2"/>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537343770"/>
              </p:ext>
            </p:extLst>
          </p:nvPr>
        </p:nvGraphicFramePr>
        <p:xfrm>
          <a:off x="3058810" y="3739624"/>
          <a:ext cx="2160890" cy="1353750"/>
        </p:xfrm>
        <a:graphic>
          <a:graphicData uri="http://schemas.openxmlformats.org/presentationml/2006/ole">
            <mc:AlternateContent xmlns:mc="http://schemas.openxmlformats.org/markup-compatibility/2006">
              <mc:Choice xmlns:v="urn:schemas-microsoft-com:vml" Requires="v">
                <p:oleObj spid="_x0000_s135243" name="Equation" r:id="rId3" imgW="1257300" imgH="787400" progId="Equation.3">
                  <p:embed/>
                </p:oleObj>
              </mc:Choice>
              <mc:Fallback>
                <p:oleObj name="Equation" r:id="rId3" imgW="1257300" imgH="787400" progId="Equation.3">
                  <p:embed/>
                  <p:pic>
                    <p:nvPicPr>
                      <p:cNvPr id="0" name=""/>
                      <p:cNvPicPr/>
                      <p:nvPr/>
                    </p:nvPicPr>
                    <p:blipFill>
                      <a:blip r:embed="rId4"/>
                      <a:stretch>
                        <a:fillRect/>
                      </a:stretch>
                    </p:blipFill>
                    <p:spPr>
                      <a:xfrm>
                        <a:off x="3058810" y="3739624"/>
                        <a:ext cx="2160890" cy="1353750"/>
                      </a:xfrm>
                      <a:prstGeom prst="rect">
                        <a:avLst/>
                      </a:prstGeom>
                    </p:spPr>
                  </p:pic>
                </p:oleObj>
              </mc:Fallback>
            </mc:AlternateContent>
          </a:graphicData>
        </a:graphic>
      </p:graphicFrame>
      <p:sp>
        <p:nvSpPr>
          <p:cNvPr id="55" name="TextBox 54"/>
          <p:cNvSpPr txBox="1"/>
          <p:nvPr/>
        </p:nvSpPr>
        <p:spPr>
          <a:xfrm>
            <a:off x="1787349" y="4468143"/>
            <a:ext cx="435085" cy="369332"/>
          </a:xfrm>
          <a:prstGeom prst="rect">
            <a:avLst/>
          </a:prstGeom>
          <a:noFill/>
        </p:spPr>
        <p:txBody>
          <a:bodyPr wrap="none" rtlCol="0">
            <a:spAutoFit/>
          </a:bodyPr>
          <a:lstStyle/>
          <a:p>
            <a:r>
              <a:rPr lang="en-US" i="1" dirty="0" smtClean="0"/>
              <a:t>s</a:t>
            </a:r>
            <a:r>
              <a:rPr lang="en-US" baseline="-25000" dirty="0" smtClean="0"/>
              <a:t>1</a:t>
            </a:r>
            <a:endParaRPr lang="en-US" i="1" dirty="0"/>
          </a:p>
        </p:txBody>
      </p:sp>
      <p:sp>
        <p:nvSpPr>
          <p:cNvPr id="56" name="TextBox 55"/>
          <p:cNvSpPr txBox="1"/>
          <p:nvPr/>
        </p:nvSpPr>
        <p:spPr>
          <a:xfrm>
            <a:off x="1916902" y="3494262"/>
            <a:ext cx="421580" cy="369332"/>
          </a:xfrm>
          <a:prstGeom prst="rect">
            <a:avLst/>
          </a:prstGeom>
          <a:noFill/>
        </p:spPr>
        <p:txBody>
          <a:bodyPr wrap="square" rtlCol="0">
            <a:spAutoFit/>
          </a:bodyPr>
          <a:lstStyle/>
          <a:p>
            <a:r>
              <a:rPr lang="en-US" i="1" dirty="0" smtClean="0">
                <a:latin typeface="Symbol" charset="2"/>
                <a:cs typeface="Symbol" charset="2"/>
              </a:rPr>
              <a:t>d</a:t>
            </a:r>
            <a:r>
              <a:rPr lang="en-US" baseline="-25000" dirty="0" smtClean="0">
                <a:cs typeface="Symbol" charset="2"/>
              </a:rPr>
              <a:t>1</a:t>
            </a:r>
            <a:endParaRPr lang="en-US" i="1" dirty="0">
              <a:latin typeface="Symbol" charset="2"/>
              <a:cs typeface="Symbol" charset="2"/>
            </a:endParaRPr>
          </a:p>
        </p:txBody>
      </p:sp>
      <p:sp>
        <p:nvSpPr>
          <p:cNvPr id="49" name="Oval 48"/>
          <p:cNvSpPr/>
          <p:nvPr/>
        </p:nvSpPr>
        <p:spPr>
          <a:xfrm rot="5400000">
            <a:off x="486271" y="4469200"/>
            <a:ext cx="1660166" cy="12329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6151730" y="3739624"/>
            <a:ext cx="2294166" cy="369332"/>
          </a:xfrm>
          <a:prstGeom prst="rect">
            <a:avLst/>
          </a:prstGeom>
          <a:noFill/>
        </p:spPr>
        <p:txBody>
          <a:bodyPr wrap="square" rtlCol="0">
            <a:spAutoFit/>
          </a:bodyPr>
          <a:lstStyle/>
          <a:p>
            <a:r>
              <a:rPr lang="en-US" dirty="0" smtClean="0"/>
              <a:t>In our current case</a:t>
            </a:r>
            <a:endParaRPr lang="en-US" dirty="0"/>
          </a:p>
        </p:txBody>
      </p:sp>
      <p:graphicFrame>
        <p:nvGraphicFramePr>
          <p:cNvPr id="59" name="Object 58"/>
          <p:cNvGraphicFramePr>
            <a:graphicFrameLocks noChangeAspect="1"/>
          </p:cNvGraphicFramePr>
          <p:nvPr>
            <p:extLst>
              <p:ext uri="{D42A27DB-BD31-4B8C-83A1-F6EECF244321}">
                <p14:modId xmlns:p14="http://schemas.microsoft.com/office/powerpoint/2010/main" val="4222959898"/>
              </p:ext>
            </p:extLst>
          </p:nvPr>
        </p:nvGraphicFramePr>
        <p:xfrm>
          <a:off x="6151730" y="4126626"/>
          <a:ext cx="2084488" cy="1737073"/>
        </p:xfrm>
        <a:graphic>
          <a:graphicData uri="http://schemas.openxmlformats.org/presentationml/2006/ole">
            <mc:AlternateContent xmlns:mc="http://schemas.openxmlformats.org/markup-compatibility/2006">
              <mc:Choice xmlns:v="urn:schemas-microsoft-com:vml" Requires="v">
                <p:oleObj spid="_x0000_s135244" name="Equation" r:id="rId5" imgW="1295400" imgH="1079500" progId="Equation.3">
                  <p:embed/>
                </p:oleObj>
              </mc:Choice>
              <mc:Fallback>
                <p:oleObj name="Equation" r:id="rId5" imgW="1295400" imgH="1079500" progId="Equation.3">
                  <p:embed/>
                  <p:pic>
                    <p:nvPicPr>
                      <p:cNvPr id="0" name=""/>
                      <p:cNvPicPr/>
                      <p:nvPr/>
                    </p:nvPicPr>
                    <p:blipFill>
                      <a:blip r:embed="rId6"/>
                      <a:stretch>
                        <a:fillRect/>
                      </a:stretch>
                    </p:blipFill>
                    <p:spPr>
                      <a:xfrm>
                        <a:off x="6151730" y="4126626"/>
                        <a:ext cx="2084488" cy="1737073"/>
                      </a:xfrm>
                      <a:prstGeom prst="rect">
                        <a:avLst/>
                      </a:prstGeom>
                    </p:spPr>
                  </p:pic>
                </p:oleObj>
              </mc:Fallback>
            </mc:AlternateContent>
          </a:graphicData>
        </a:graphic>
      </p:graphicFrame>
    </p:spTree>
    <p:extLst>
      <p:ext uri="{BB962C8B-B14F-4D97-AF65-F5344CB8AC3E}">
        <p14:creationId xmlns:p14="http://schemas.microsoft.com/office/powerpoint/2010/main" val="35532641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Estimate of </a:t>
            </a:r>
            <a:r>
              <a:rPr lang="en-US" i="1" dirty="0" smtClean="0">
                <a:latin typeface="Symbol" charset="2"/>
                <a:cs typeface="Symbol" charset="2"/>
              </a:rPr>
              <a:t>q</a:t>
            </a:r>
            <a:r>
              <a:rPr lang="en-US" dirty="0" smtClean="0">
                <a:latin typeface="+mn-lt"/>
                <a:cs typeface="Symbol" charset="2"/>
              </a:rPr>
              <a:t> and </a:t>
            </a:r>
            <a:r>
              <a:rPr lang="en-US" i="1" dirty="0" smtClean="0">
                <a:latin typeface="+mn-lt"/>
                <a:cs typeface="Symbol" charset="2"/>
              </a:rPr>
              <a:t>R</a:t>
            </a:r>
            <a:r>
              <a:rPr lang="en-US" baseline="-25000" dirty="0" smtClean="0">
                <a:latin typeface="+mn-lt"/>
                <a:cs typeface="Symbol" charset="2"/>
              </a:rPr>
              <a:t>56</a:t>
            </a:r>
            <a:endParaRPr lang="en-US" i="1" dirty="0"/>
          </a:p>
        </p:txBody>
      </p:sp>
      <p:sp>
        <p:nvSpPr>
          <p:cNvPr id="3" name="Slide Number Placeholder 2"/>
          <p:cNvSpPr>
            <a:spLocks noGrp="1"/>
          </p:cNvSpPr>
          <p:nvPr>
            <p:ph type="sldNum" sz="quarter" idx="12"/>
          </p:nvPr>
        </p:nvSpPr>
        <p:spPr/>
        <p:txBody>
          <a:bodyPr/>
          <a:lstStyle/>
          <a:p>
            <a:fld id="{8D21F7BF-2AF1-9F4A-8AC9-42CA83DBA9CF}" type="slidenum">
              <a:rPr lang="en-US" smtClean="0"/>
              <a:t>118</a:t>
            </a:fld>
            <a:endParaRPr lang="en-US"/>
          </a:p>
        </p:txBody>
      </p:sp>
      <p:sp>
        <p:nvSpPr>
          <p:cNvPr id="4" name="Rectangle 3"/>
          <p:cNvSpPr/>
          <p:nvPr/>
        </p:nvSpPr>
        <p:spPr>
          <a:xfrm rot="5400000">
            <a:off x="6278727" y="2279151"/>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5400000">
            <a:off x="4721953" y="1620918"/>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3723771" y="1623829"/>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2219343" y="2279150"/>
            <a:ext cx="752110" cy="39624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ine 41"/>
          <p:cNvSpPr>
            <a:spLocks noChangeShapeType="1"/>
          </p:cNvSpPr>
          <p:nvPr/>
        </p:nvSpPr>
        <p:spPr bwMode="auto">
          <a:xfrm>
            <a:off x="961616" y="2462030"/>
            <a:ext cx="1581435"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45"/>
          <p:cNvSpPr>
            <a:spLocks noChangeShapeType="1"/>
          </p:cNvSpPr>
          <p:nvPr/>
        </p:nvSpPr>
        <p:spPr bwMode="auto">
          <a:xfrm>
            <a:off x="6654783" y="2462030"/>
            <a:ext cx="1581435" cy="0"/>
          </a:xfrm>
          <a:prstGeom prst="line">
            <a:avLst/>
          </a:prstGeom>
          <a:noFill/>
          <a:ln w="38100">
            <a:solidFill>
              <a:srgbClr val="0101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46"/>
          <p:cNvSpPr>
            <a:spLocks noChangeShapeType="1"/>
          </p:cNvSpPr>
          <p:nvPr/>
        </p:nvSpPr>
        <p:spPr bwMode="auto">
          <a:xfrm>
            <a:off x="961616" y="2462030"/>
            <a:ext cx="158143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47"/>
          <p:cNvSpPr>
            <a:spLocks noChangeShapeType="1"/>
          </p:cNvSpPr>
          <p:nvPr/>
        </p:nvSpPr>
        <p:spPr bwMode="auto">
          <a:xfrm flipV="1">
            <a:off x="2543051" y="1639070"/>
            <a:ext cx="1581435" cy="8229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48"/>
          <p:cNvSpPr>
            <a:spLocks noChangeShapeType="1"/>
          </p:cNvSpPr>
          <p:nvPr/>
        </p:nvSpPr>
        <p:spPr bwMode="auto">
          <a:xfrm>
            <a:off x="4124486" y="1639070"/>
            <a:ext cx="94886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49"/>
          <p:cNvSpPr>
            <a:spLocks noChangeShapeType="1"/>
          </p:cNvSpPr>
          <p:nvPr/>
        </p:nvSpPr>
        <p:spPr bwMode="auto">
          <a:xfrm>
            <a:off x="5073348" y="1639070"/>
            <a:ext cx="1581435" cy="8229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50"/>
          <p:cNvSpPr>
            <a:spLocks noChangeShapeType="1"/>
          </p:cNvSpPr>
          <p:nvPr/>
        </p:nvSpPr>
        <p:spPr bwMode="auto">
          <a:xfrm>
            <a:off x="6654783" y="2462030"/>
            <a:ext cx="158143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51"/>
          <p:cNvSpPr>
            <a:spLocks noChangeShapeType="1"/>
          </p:cNvSpPr>
          <p:nvPr/>
        </p:nvSpPr>
        <p:spPr bwMode="auto">
          <a:xfrm>
            <a:off x="961616" y="2462030"/>
            <a:ext cx="1581435"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52"/>
          <p:cNvSpPr>
            <a:spLocks noChangeShapeType="1"/>
          </p:cNvSpPr>
          <p:nvPr/>
        </p:nvSpPr>
        <p:spPr bwMode="auto">
          <a:xfrm flipV="1">
            <a:off x="2543051" y="1821950"/>
            <a:ext cx="1581435" cy="64008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Line 53"/>
          <p:cNvSpPr>
            <a:spLocks noChangeShapeType="1"/>
          </p:cNvSpPr>
          <p:nvPr/>
        </p:nvSpPr>
        <p:spPr bwMode="auto">
          <a:xfrm>
            <a:off x="4124486" y="1821950"/>
            <a:ext cx="948861"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Line 54"/>
          <p:cNvSpPr>
            <a:spLocks noChangeShapeType="1"/>
          </p:cNvSpPr>
          <p:nvPr/>
        </p:nvSpPr>
        <p:spPr bwMode="auto">
          <a:xfrm>
            <a:off x="5073348" y="1821950"/>
            <a:ext cx="1581435" cy="64008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55"/>
          <p:cNvSpPr>
            <a:spLocks noChangeShapeType="1"/>
          </p:cNvSpPr>
          <p:nvPr/>
        </p:nvSpPr>
        <p:spPr bwMode="auto">
          <a:xfrm>
            <a:off x="6654783" y="2462030"/>
            <a:ext cx="1581435"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3" name="Straight Connector 22"/>
          <p:cNvCxnSpPr/>
          <p:nvPr/>
        </p:nvCxnSpPr>
        <p:spPr>
          <a:xfrm>
            <a:off x="2543051" y="2575057"/>
            <a:ext cx="0" cy="964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24486" y="2101216"/>
            <a:ext cx="0" cy="143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93519" y="2101215"/>
            <a:ext cx="0" cy="143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45691" y="2575056"/>
            <a:ext cx="0" cy="964177"/>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98416" y="2974839"/>
            <a:ext cx="435079" cy="369332"/>
          </a:xfrm>
          <a:prstGeom prst="rect">
            <a:avLst/>
          </a:prstGeom>
          <a:noFill/>
        </p:spPr>
        <p:txBody>
          <a:bodyPr wrap="square" rtlCol="0">
            <a:spAutoFit/>
          </a:bodyPr>
          <a:lstStyle/>
          <a:p>
            <a:r>
              <a:rPr lang="en-US" dirty="0" smtClean="0"/>
              <a:t>L</a:t>
            </a:r>
            <a:endParaRPr lang="en-US" dirty="0"/>
          </a:p>
        </p:txBody>
      </p:sp>
      <p:sp>
        <p:nvSpPr>
          <p:cNvPr id="28" name="TextBox 27"/>
          <p:cNvSpPr txBox="1"/>
          <p:nvPr/>
        </p:nvSpPr>
        <p:spPr>
          <a:xfrm>
            <a:off x="5667315" y="2974839"/>
            <a:ext cx="435079" cy="369332"/>
          </a:xfrm>
          <a:prstGeom prst="rect">
            <a:avLst/>
          </a:prstGeom>
          <a:noFill/>
        </p:spPr>
        <p:txBody>
          <a:bodyPr wrap="square" rtlCol="0">
            <a:spAutoFit/>
          </a:bodyPr>
          <a:lstStyle/>
          <a:p>
            <a:r>
              <a:rPr lang="en-US" dirty="0" smtClean="0"/>
              <a:t>L</a:t>
            </a:r>
            <a:endParaRPr lang="en-US" dirty="0"/>
          </a:p>
        </p:txBody>
      </p:sp>
      <p:cxnSp>
        <p:nvCxnSpPr>
          <p:cNvPr id="29" name="Straight Connector 28"/>
          <p:cNvCxnSpPr>
            <a:stCxn id="7" idx="0"/>
          </p:cNvCxnSpPr>
          <p:nvPr/>
        </p:nvCxnSpPr>
        <p:spPr>
          <a:xfrm flipV="1">
            <a:off x="2793519" y="2462030"/>
            <a:ext cx="1108186" cy="15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0800000" flipH="1" flipV="1">
            <a:off x="2869165" y="1821950"/>
            <a:ext cx="235178" cy="373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139620" y="2477271"/>
            <a:ext cx="0" cy="376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998513" y="2136304"/>
            <a:ext cx="517392" cy="369332"/>
          </a:xfrm>
          <a:prstGeom prst="rect">
            <a:avLst/>
          </a:prstGeom>
          <a:noFill/>
        </p:spPr>
        <p:txBody>
          <a:bodyPr wrap="square" rtlCol="0">
            <a:spAutoFit/>
          </a:bodyPr>
          <a:lstStyle/>
          <a:p>
            <a:r>
              <a:rPr lang="en-US" dirty="0" smtClean="0">
                <a:latin typeface="Symbol" charset="2"/>
                <a:cs typeface="Symbol" charset="2"/>
              </a:rPr>
              <a:t>q</a:t>
            </a:r>
            <a:endParaRPr lang="en-US" dirty="0">
              <a:latin typeface="Symbol" charset="2"/>
              <a:cs typeface="Symbol" charset="2"/>
            </a:endParaRPr>
          </a:p>
        </p:txBody>
      </p:sp>
      <p:cxnSp>
        <p:nvCxnSpPr>
          <p:cNvPr id="33" name="Straight Arrow Connector 32"/>
          <p:cNvCxnSpPr/>
          <p:nvPr/>
        </p:nvCxnSpPr>
        <p:spPr>
          <a:xfrm rot="10800000" flipH="1" flipV="1">
            <a:off x="3244986" y="1609852"/>
            <a:ext cx="235178" cy="373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3514976" y="2067960"/>
            <a:ext cx="235178" cy="373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291557" y="1448702"/>
            <a:ext cx="517392" cy="369332"/>
          </a:xfrm>
          <a:prstGeom prst="rect">
            <a:avLst/>
          </a:prstGeom>
          <a:noFill/>
        </p:spPr>
        <p:txBody>
          <a:bodyPr wrap="square" rtlCol="0">
            <a:spAutoFit/>
          </a:bodyPr>
          <a:lstStyle/>
          <a:p>
            <a:r>
              <a:rPr lang="en-US" dirty="0" err="1" smtClean="0">
                <a:latin typeface="Symbol" charset="2"/>
                <a:cs typeface="Symbol" charset="2"/>
              </a:rPr>
              <a:t>Dq</a:t>
            </a:r>
            <a:endParaRPr lang="en-US" dirty="0">
              <a:latin typeface="Symbol" charset="2"/>
              <a:cs typeface="Symbol" charset="2"/>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3443567460"/>
              </p:ext>
            </p:extLst>
          </p:nvPr>
        </p:nvGraphicFramePr>
        <p:xfrm>
          <a:off x="981075" y="3556717"/>
          <a:ext cx="2645792" cy="1969666"/>
        </p:xfrm>
        <a:graphic>
          <a:graphicData uri="http://schemas.openxmlformats.org/presentationml/2006/ole">
            <mc:AlternateContent xmlns:mc="http://schemas.openxmlformats.org/markup-compatibility/2006">
              <mc:Choice xmlns:v="urn:schemas-microsoft-com:vml" Requires="v">
                <p:oleObj spid="_x0000_s136264" name="Equation" r:id="rId3" imgW="1435100" imgH="1066800" progId="Equation.3">
                  <p:embed/>
                </p:oleObj>
              </mc:Choice>
              <mc:Fallback>
                <p:oleObj name="Equation" r:id="rId3" imgW="1435100" imgH="1066800" progId="Equation.3">
                  <p:embed/>
                  <p:pic>
                    <p:nvPicPr>
                      <p:cNvPr id="0" name=""/>
                      <p:cNvPicPr/>
                      <p:nvPr/>
                    </p:nvPicPr>
                    <p:blipFill>
                      <a:blip r:embed="rId4"/>
                      <a:stretch>
                        <a:fillRect/>
                      </a:stretch>
                    </p:blipFill>
                    <p:spPr>
                      <a:xfrm>
                        <a:off x="981075" y="3556717"/>
                        <a:ext cx="2645792" cy="1969666"/>
                      </a:xfrm>
                      <a:prstGeom prst="rect">
                        <a:avLst/>
                      </a:prstGeom>
                    </p:spPr>
                  </p:pic>
                </p:oleObj>
              </mc:Fallback>
            </mc:AlternateContent>
          </a:graphicData>
        </a:graphic>
      </p:graphicFrame>
      <p:cxnSp>
        <p:nvCxnSpPr>
          <p:cNvPr id="38" name="Straight Connector 37"/>
          <p:cNvCxnSpPr/>
          <p:nvPr/>
        </p:nvCxnSpPr>
        <p:spPr>
          <a:xfrm>
            <a:off x="3948741" y="1472218"/>
            <a:ext cx="222781" cy="534294"/>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952841" y="1339418"/>
            <a:ext cx="313923" cy="369332"/>
          </a:xfrm>
          <a:prstGeom prst="rect">
            <a:avLst/>
          </a:prstGeom>
          <a:noFill/>
        </p:spPr>
        <p:txBody>
          <a:bodyPr wrap="square" rtlCol="0">
            <a:spAutoFit/>
          </a:bodyPr>
          <a:lstStyle/>
          <a:p>
            <a:r>
              <a:rPr lang="en-US" i="1" dirty="0" smtClean="0"/>
              <a:t>l</a:t>
            </a:r>
            <a:endParaRPr lang="en-US" i="1" dirty="0"/>
          </a:p>
        </p:txBody>
      </p:sp>
      <p:cxnSp>
        <p:nvCxnSpPr>
          <p:cNvPr id="42" name="Straight Connector 41"/>
          <p:cNvCxnSpPr/>
          <p:nvPr/>
        </p:nvCxnSpPr>
        <p:spPr>
          <a:xfrm>
            <a:off x="5667315" y="1639070"/>
            <a:ext cx="24698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455131" y="1270001"/>
            <a:ext cx="0" cy="339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7455131" y="2441104"/>
            <a:ext cx="0" cy="412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290507" y="1830142"/>
            <a:ext cx="400047" cy="369332"/>
          </a:xfrm>
          <a:prstGeom prst="rect">
            <a:avLst/>
          </a:prstGeom>
          <a:noFill/>
        </p:spPr>
        <p:txBody>
          <a:bodyPr wrap="square" rtlCol="0">
            <a:spAutoFit/>
          </a:bodyPr>
          <a:lstStyle/>
          <a:p>
            <a:r>
              <a:rPr lang="en-US" i="1" dirty="0"/>
              <a:t>d</a:t>
            </a:r>
          </a:p>
        </p:txBody>
      </p:sp>
      <p:pic>
        <p:nvPicPr>
          <p:cNvPr id="48" name="Picture 47"/>
          <p:cNvPicPr>
            <a:picLocks noChangeAspect="1"/>
          </p:cNvPicPr>
          <p:nvPr/>
        </p:nvPicPr>
        <p:blipFill>
          <a:blip r:embed="rId5"/>
          <a:stretch>
            <a:fillRect/>
          </a:stretch>
        </p:blipFill>
        <p:spPr>
          <a:xfrm>
            <a:off x="3848100" y="2895600"/>
            <a:ext cx="1435100" cy="1066800"/>
          </a:xfrm>
          <a:prstGeom prst="rect">
            <a:avLst/>
          </a:prstGeom>
        </p:spPr>
      </p:pic>
      <p:sp>
        <p:nvSpPr>
          <p:cNvPr id="49" name="TextBox 48"/>
          <p:cNvSpPr txBox="1"/>
          <p:nvPr/>
        </p:nvSpPr>
        <p:spPr>
          <a:xfrm>
            <a:off x="4597723" y="3715635"/>
            <a:ext cx="3410075" cy="369332"/>
          </a:xfrm>
          <a:prstGeom prst="rect">
            <a:avLst/>
          </a:prstGeom>
          <a:noFill/>
        </p:spPr>
        <p:txBody>
          <a:bodyPr wrap="square" rtlCol="0">
            <a:spAutoFit/>
          </a:bodyPr>
          <a:lstStyle/>
          <a:p>
            <a:r>
              <a:rPr lang="en-US" dirty="0" smtClean="0"/>
              <a:t>If </a:t>
            </a:r>
            <a:r>
              <a:rPr lang="en-US" i="1" dirty="0" smtClean="0"/>
              <a:t>L</a:t>
            </a:r>
            <a:r>
              <a:rPr lang="en-US" dirty="0" smtClean="0"/>
              <a:t> = 1.5 m    </a:t>
            </a:r>
            <a:r>
              <a:rPr lang="en-US" i="1" dirty="0" smtClean="0"/>
              <a:t>R</a:t>
            </a:r>
            <a:r>
              <a:rPr lang="en-US" baseline="-25000" dirty="0" smtClean="0"/>
              <a:t>56</a:t>
            </a:r>
            <a:r>
              <a:rPr lang="en-US" dirty="0" smtClean="0"/>
              <a:t> = -31.5 mm</a:t>
            </a:r>
            <a:endParaRPr lang="en-US" dirty="0"/>
          </a:p>
        </p:txBody>
      </p:sp>
      <p:graphicFrame>
        <p:nvGraphicFramePr>
          <p:cNvPr id="50" name="Object 49"/>
          <p:cNvGraphicFramePr>
            <a:graphicFrameLocks noChangeAspect="1"/>
          </p:cNvGraphicFramePr>
          <p:nvPr>
            <p:extLst>
              <p:ext uri="{D42A27DB-BD31-4B8C-83A1-F6EECF244321}">
                <p14:modId xmlns:p14="http://schemas.microsoft.com/office/powerpoint/2010/main" val="1020564856"/>
              </p:ext>
            </p:extLst>
          </p:nvPr>
        </p:nvGraphicFramePr>
        <p:xfrm>
          <a:off x="4640263" y="4167379"/>
          <a:ext cx="3049587" cy="1131888"/>
        </p:xfrm>
        <a:graphic>
          <a:graphicData uri="http://schemas.openxmlformats.org/presentationml/2006/ole">
            <mc:AlternateContent xmlns:mc="http://schemas.openxmlformats.org/markup-compatibility/2006">
              <mc:Choice xmlns:v="urn:schemas-microsoft-com:vml" Requires="v">
                <p:oleObj spid="_x0000_s136265" name="Equation" r:id="rId6" imgW="1816100" imgH="673100" progId="Equation.3">
                  <p:embed/>
                </p:oleObj>
              </mc:Choice>
              <mc:Fallback>
                <p:oleObj name="Equation" r:id="rId6" imgW="1816100" imgH="673100" progId="Equation.3">
                  <p:embed/>
                  <p:pic>
                    <p:nvPicPr>
                      <p:cNvPr id="0" name=""/>
                      <p:cNvPicPr/>
                      <p:nvPr/>
                    </p:nvPicPr>
                    <p:blipFill>
                      <a:blip r:embed="rId7"/>
                      <a:stretch>
                        <a:fillRect/>
                      </a:stretch>
                    </p:blipFill>
                    <p:spPr>
                      <a:xfrm>
                        <a:off x="4640263" y="4167379"/>
                        <a:ext cx="3049587" cy="1131888"/>
                      </a:xfrm>
                      <a:prstGeom prst="rect">
                        <a:avLst/>
                      </a:prstGeom>
                    </p:spPr>
                  </p:pic>
                </p:oleObj>
              </mc:Fallback>
            </mc:AlternateContent>
          </a:graphicData>
        </a:graphic>
      </p:graphicFrame>
      <p:sp>
        <p:nvSpPr>
          <p:cNvPr id="51" name="TextBox 50"/>
          <p:cNvSpPr txBox="1"/>
          <p:nvPr/>
        </p:nvSpPr>
        <p:spPr>
          <a:xfrm>
            <a:off x="4604986" y="5420558"/>
            <a:ext cx="3884926" cy="369332"/>
          </a:xfrm>
          <a:prstGeom prst="rect">
            <a:avLst/>
          </a:prstGeom>
          <a:noFill/>
        </p:spPr>
        <p:txBody>
          <a:bodyPr wrap="square" rtlCol="0">
            <a:spAutoFit/>
          </a:bodyPr>
          <a:lstStyle/>
          <a:p>
            <a:r>
              <a:rPr lang="en-US" dirty="0" smtClean="0"/>
              <a:t>These are very reasonable numbers</a:t>
            </a:r>
            <a:endParaRPr lang="en-US" dirty="0"/>
          </a:p>
        </p:txBody>
      </p:sp>
    </p:spTree>
    <p:extLst>
      <p:ext uri="{BB962C8B-B14F-4D97-AF65-F5344CB8AC3E}">
        <p14:creationId xmlns:p14="http://schemas.microsoft.com/office/powerpoint/2010/main" val="4267488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2</a:t>
            </a:r>
            <a:r>
              <a:rPr lang="en-US" baseline="30000" dirty="0" smtClean="0"/>
              <a:t>nd</a:t>
            </a:r>
            <a:r>
              <a:rPr lang="en-US" dirty="0" smtClean="0"/>
              <a:t> Bunch Compressor</a:t>
            </a:r>
            <a:endParaRPr lang="en-US" dirty="0"/>
          </a:p>
        </p:txBody>
      </p:sp>
      <p:sp>
        <p:nvSpPr>
          <p:cNvPr id="5" name="Content Placeholder 4"/>
          <p:cNvSpPr>
            <a:spLocks noGrp="1"/>
          </p:cNvSpPr>
          <p:nvPr>
            <p:ph idx="1"/>
          </p:nvPr>
        </p:nvSpPr>
        <p:spPr/>
        <p:txBody>
          <a:bodyPr/>
          <a:lstStyle/>
          <a:p>
            <a:r>
              <a:rPr lang="en-US" dirty="0" smtClean="0"/>
              <a:t>Bunch as much as possible</a:t>
            </a:r>
          </a:p>
          <a:p>
            <a:pPr lvl="1"/>
            <a:r>
              <a:rPr lang="en-US" dirty="0" smtClean="0"/>
              <a:t>Higher peak currents.</a:t>
            </a:r>
          </a:p>
          <a:p>
            <a:pPr lvl="2"/>
            <a:r>
              <a:rPr lang="en-US" dirty="0" smtClean="0"/>
              <a:t>Better FEL performance</a:t>
            </a:r>
          </a:p>
          <a:p>
            <a:pPr lvl="1"/>
            <a:r>
              <a:rPr lang="en-US" dirty="0" smtClean="0"/>
              <a:t>Less problems with </a:t>
            </a:r>
            <a:r>
              <a:rPr lang="en-US" dirty="0" err="1" smtClean="0"/>
              <a:t>rf</a:t>
            </a:r>
            <a:r>
              <a:rPr lang="en-US" dirty="0" smtClean="0"/>
              <a:t> curvature</a:t>
            </a:r>
          </a:p>
          <a:p>
            <a:pPr lvl="1"/>
            <a:r>
              <a:rPr lang="en-US" dirty="0" smtClean="0"/>
              <a:t>Less problems with </a:t>
            </a:r>
            <a:r>
              <a:rPr lang="en-US" dirty="0" err="1" smtClean="0"/>
              <a:t>wakefields</a:t>
            </a:r>
            <a:endParaRPr lang="en-US" dirty="0" smtClean="0"/>
          </a:p>
          <a:p>
            <a:r>
              <a:rPr lang="en-US" dirty="0" smtClean="0"/>
              <a:t>How much do we dare compress?</a:t>
            </a:r>
          </a:p>
          <a:p>
            <a:pPr lvl="1"/>
            <a:r>
              <a:rPr lang="en-US" dirty="0" smtClean="0"/>
              <a:t>Current bunch length after BC1</a:t>
            </a:r>
          </a:p>
          <a:p>
            <a:pPr lvl="2"/>
            <a:r>
              <a:rPr lang="en-US" dirty="0" smtClean="0"/>
              <a:t>175 </a:t>
            </a:r>
            <a:r>
              <a:rPr lang="en-US" dirty="0" err="1" smtClean="0"/>
              <a:t>fsec</a:t>
            </a:r>
            <a:r>
              <a:rPr lang="en-US" dirty="0" smtClean="0"/>
              <a:t> FWHM</a:t>
            </a:r>
          </a:p>
          <a:p>
            <a:pPr lvl="1"/>
            <a:r>
              <a:rPr lang="en-US" dirty="0" smtClean="0"/>
              <a:t>For optimal FEL performance need to compress to 28 </a:t>
            </a:r>
            <a:r>
              <a:rPr lang="en-US" dirty="0" err="1" smtClean="0"/>
              <a:t>fsec</a:t>
            </a:r>
            <a:r>
              <a:rPr lang="en-US" dirty="0" smtClean="0"/>
              <a:t> FWHM</a:t>
            </a:r>
          </a:p>
          <a:p>
            <a:pPr lvl="2"/>
            <a:r>
              <a:rPr lang="en-US" dirty="0" smtClean="0"/>
              <a:t>i.e. compress by a another factor of 6.25</a:t>
            </a:r>
          </a:p>
          <a:p>
            <a:pPr lvl="2"/>
            <a:r>
              <a:rPr lang="en-US" dirty="0" smtClean="0"/>
              <a:t>Is this possible or desirable?</a:t>
            </a:r>
          </a:p>
          <a:p>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119</a:t>
            </a:fld>
            <a:endParaRPr lang="en-US"/>
          </a:p>
        </p:txBody>
      </p:sp>
      <p:graphicFrame>
        <p:nvGraphicFramePr>
          <p:cNvPr id="4" name="Chart 3"/>
          <p:cNvGraphicFramePr>
            <a:graphicFrameLocks/>
          </p:cNvGraphicFramePr>
          <p:nvPr>
            <p:extLst>
              <p:ext uri="{D42A27DB-BD31-4B8C-83A1-F6EECF244321}">
                <p14:modId xmlns:p14="http://schemas.microsoft.com/office/powerpoint/2010/main" val="2330655607"/>
              </p:ext>
            </p:extLst>
          </p:nvPr>
        </p:nvGraphicFramePr>
        <p:xfrm>
          <a:off x="4950489" y="829587"/>
          <a:ext cx="4181998" cy="25215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41687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we build?</a:t>
            </a:r>
          </a:p>
        </p:txBody>
      </p:sp>
      <p:sp>
        <p:nvSpPr>
          <p:cNvPr id="3" name="Content Placeholder 2"/>
          <p:cNvSpPr>
            <a:spLocks noGrp="1"/>
          </p:cNvSpPr>
          <p:nvPr>
            <p:ph idx="1"/>
          </p:nvPr>
        </p:nvSpPr>
        <p:spPr/>
        <p:txBody>
          <a:bodyPr/>
          <a:lstStyle/>
          <a:p>
            <a:r>
              <a:rPr lang="en-US" dirty="0" smtClean="0"/>
              <a:t>What does the user community want?</a:t>
            </a:r>
            <a:endParaRPr lang="en-US" dirty="0"/>
          </a:p>
          <a:p>
            <a:pPr lvl="1"/>
            <a:r>
              <a:rPr lang="en-US" dirty="0" smtClean="0"/>
              <a:t>Variable Autonomous Polarization</a:t>
            </a:r>
          </a:p>
          <a:p>
            <a:pPr lvl="2"/>
            <a:r>
              <a:rPr lang="en-US" dirty="0" smtClean="0"/>
              <a:t>Use APPLE-type </a:t>
            </a:r>
            <a:r>
              <a:rPr lang="en-US" dirty="0" err="1" smtClean="0"/>
              <a:t>Undulators</a:t>
            </a:r>
            <a:endParaRPr lang="en-US" dirty="0" smtClean="0"/>
          </a:p>
          <a:p>
            <a:pPr lvl="1"/>
            <a:r>
              <a:rPr lang="en-US" dirty="0" smtClean="0"/>
              <a:t>Variable Autonomous </a:t>
            </a:r>
            <a:r>
              <a:rPr lang="en-US" dirty="0"/>
              <a:t>W</a:t>
            </a:r>
            <a:r>
              <a:rPr lang="en-US" dirty="0" smtClean="0"/>
              <a:t>avelength Control</a:t>
            </a:r>
          </a:p>
          <a:p>
            <a:pPr lvl="1"/>
            <a:r>
              <a:rPr lang="en-US" dirty="0" err="1" smtClean="0"/>
              <a:t>Ultrashort</a:t>
            </a:r>
            <a:r>
              <a:rPr lang="en-US" dirty="0" smtClean="0"/>
              <a:t> pulses</a:t>
            </a:r>
          </a:p>
          <a:p>
            <a:pPr lvl="2"/>
            <a:r>
              <a:rPr lang="en-US" dirty="0" smtClean="0"/>
              <a:t>10s of </a:t>
            </a:r>
            <a:r>
              <a:rPr lang="en-US" dirty="0" err="1" smtClean="0"/>
              <a:t>fsec</a:t>
            </a:r>
            <a:r>
              <a:rPr lang="en-US" dirty="0" smtClean="0"/>
              <a:t> or better</a:t>
            </a:r>
          </a:p>
          <a:p>
            <a:pPr lvl="1"/>
            <a:r>
              <a:rPr lang="en-US" dirty="0" smtClean="0"/>
              <a:t>Shot-to-shot Stability</a:t>
            </a:r>
          </a:p>
          <a:p>
            <a:pPr lvl="2"/>
            <a:r>
              <a:rPr lang="en-US" dirty="0" smtClean="0"/>
              <a:t>Energy per pulse</a:t>
            </a:r>
          </a:p>
          <a:p>
            <a:pPr lvl="2"/>
            <a:r>
              <a:rPr lang="en-US" dirty="0" smtClean="0"/>
              <a:t>Wavelength</a:t>
            </a:r>
          </a:p>
          <a:p>
            <a:pPr lvl="1"/>
            <a:r>
              <a:rPr lang="en-US" dirty="0" smtClean="0"/>
              <a:t>Narrow, single-spike spectrum</a:t>
            </a:r>
          </a:p>
          <a:p>
            <a:pPr lvl="1"/>
            <a:r>
              <a:rPr lang="en-US" dirty="0" smtClean="0"/>
              <a:t>(Note: The above two bullets might imply the need to seed)</a:t>
            </a:r>
          </a:p>
        </p:txBody>
      </p:sp>
      <p:sp>
        <p:nvSpPr>
          <p:cNvPr id="4" name="Slide Number Placeholder 3"/>
          <p:cNvSpPr>
            <a:spLocks noGrp="1"/>
          </p:cNvSpPr>
          <p:nvPr>
            <p:ph type="sldNum" sz="quarter" idx="12"/>
          </p:nvPr>
        </p:nvSpPr>
        <p:spPr/>
        <p:txBody>
          <a:bodyPr/>
          <a:lstStyle/>
          <a:p>
            <a:fld id="{8D21F7BF-2AF1-9F4A-8AC9-42CA83DBA9CF}" type="slidenum">
              <a:rPr lang="en-US" smtClean="0"/>
              <a:t>12</a:t>
            </a:fld>
            <a:endParaRPr lang="en-US"/>
          </a:p>
        </p:txBody>
      </p:sp>
    </p:spTree>
    <p:extLst>
      <p:ext uri="{BB962C8B-B14F-4D97-AF65-F5344CB8AC3E}">
        <p14:creationId xmlns:p14="http://schemas.microsoft.com/office/powerpoint/2010/main" val="2817939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2</a:t>
            </a:r>
            <a:r>
              <a:rPr lang="en-US" baseline="30000" dirty="0" smtClean="0"/>
              <a:t>nd</a:t>
            </a:r>
            <a:r>
              <a:rPr lang="en-US" dirty="0" smtClean="0"/>
              <a:t> Bunch Compressor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Phase to run at</a:t>
            </a:r>
          </a:p>
          <a:p>
            <a:pPr lvl="1"/>
            <a:r>
              <a:rPr lang="en-US" dirty="0" smtClean="0"/>
              <a:t>Apply an additional correlated energy spread of</a:t>
            </a:r>
          </a:p>
          <a:p>
            <a:pPr lvl="2"/>
            <a:r>
              <a:rPr lang="en-US" dirty="0" smtClean="0"/>
              <a:t>500 </a:t>
            </a:r>
            <a:r>
              <a:rPr lang="en-US" dirty="0" err="1" smtClean="0"/>
              <a:t>keV</a:t>
            </a:r>
            <a:r>
              <a:rPr lang="en-US" dirty="0" smtClean="0"/>
              <a:t> * 6.25/87.5 </a:t>
            </a:r>
            <a:r>
              <a:rPr lang="en-US" dirty="0" err="1" smtClean="0"/>
              <a:t>fsec</a:t>
            </a:r>
            <a:r>
              <a:rPr lang="en-US" dirty="0" smtClean="0"/>
              <a:t> = 3.13 MeV/87.5 </a:t>
            </a:r>
            <a:r>
              <a:rPr lang="en-US" dirty="0" err="1" smtClean="0"/>
              <a:t>fsec</a:t>
            </a:r>
            <a:r>
              <a:rPr lang="en-US" dirty="0" smtClean="0"/>
              <a:t> = 83 </a:t>
            </a:r>
            <a:r>
              <a:rPr lang="en-US" dirty="0" err="1" smtClean="0"/>
              <a:t>keV</a:t>
            </a:r>
            <a:r>
              <a:rPr lang="en-US" dirty="0" smtClean="0"/>
              <a:t>/</a:t>
            </a:r>
            <a:r>
              <a:rPr lang="en-US" dirty="0" err="1" smtClean="0"/>
              <a:t>fsec</a:t>
            </a:r>
            <a:endParaRPr lang="en-US" dirty="0" smtClean="0"/>
          </a:p>
          <a:p>
            <a:pPr lvl="2"/>
            <a:r>
              <a:rPr lang="en-US" dirty="0" smtClean="0"/>
              <a:t>For                                    to exist </a:t>
            </a:r>
          </a:p>
          <a:p>
            <a:pPr lvl="2"/>
            <a:endParaRPr lang="en-US" dirty="0"/>
          </a:p>
          <a:p>
            <a:pPr lvl="2"/>
            <a:r>
              <a:rPr lang="en-US" dirty="0" smtClean="0"/>
              <a:t>i.e. </a:t>
            </a:r>
          </a:p>
          <a:p>
            <a:pPr lvl="2"/>
            <a:r>
              <a:rPr lang="en-US" dirty="0" smtClean="0"/>
              <a:t>That’s a lot of potential to give up just to put a chirp on the beam.</a:t>
            </a:r>
          </a:p>
          <a:p>
            <a:pPr lvl="2"/>
            <a:r>
              <a:rPr lang="en-US" dirty="0" smtClean="0"/>
              <a:t>It’s just very short to start with so applying a </a:t>
            </a:r>
            <a:r>
              <a:rPr lang="en-US" dirty="0" err="1" smtClean="0"/>
              <a:t>chorp</a:t>
            </a:r>
            <a:r>
              <a:rPr lang="en-US" dirty="0" smtClean="0"/>
              <a:t> is difficult</a:t>
            </a:r>
          </a:p>
          <a:p>
            <a:pPr lvl="1"/>
            <a:r>
              <a:rPr lang="en-US" dirty="0" smtClean="0"/>
              <a:t>Compromise</a:t>
            </a:r>
          </a:p>
          <a:p>
            <a:pPr lvl="2"/>
            <a:r>
              <a:rPr lang="en-US" dirty="0" smtClean="0"/>
              <a:t>Do you buy additional RF?</a:t>
            </a:r>
            <a:endParaRPr lang="en-US" dirty="0"/>
          </a:p>
          <a:p>
            <a:pPr lvl="2"/>
            <a:r>
              <a:rPr lang="en-US" dirty="0" smtClean="0"/>
              <a:t>This must be balanced with the cost of the additional </a:t>
            </a:r>
            <a:r>
              <a:rPr lang="en-US" dirty="0" err="1" smtClean="0"/>
              <a:t>undulators</a:t>
            </a:r>
            <a:r>
              <a:rPr lang="en-US" dirty="0" smtClean="0"/>
              <a:t> and accelerator length including all additional infrastructure.</a:t>
            </a:r>
          </a:p>
          <a:p>
            <a:pPr lvl="2"/>
            <a:r>
              <a:rPr lang="en-US" dirty="0" smtClean="0"/>
              <a:t>Looking at the </a:t>
            </a:r>
            <a:r>
              <a:rPr lang="en-US" i="1" dirty="0" err="1" smtClean="0"/>
              <a:t>L</a:t>
            </a:r>
            <a:r>
              <a:rPr lang="en-US" i="1" baseline="-25000" dirty="0" err="1" smtClean="0"/>
              <a:t>g</a:t>
            </a:r>
            <a:r>
              <a:rPr lang="en-US" dirty="0"/>
              <a:t> </a:t>
            </a:r>
            <a:r>
              <a:rPr lang="en-US" dirty="0" err="1" smtClean="0"/>
              <a:t>vs</a:t>
            </a:r>
            <a:r>
              <a:rPr lang="en-US" dirty="0" smtClean="0"/>
              <a:t> </a:t>
            </a:r>
            <a:r>
              <a:rPr lang="en-US" i="1" dirty="0" smtClean="0">
                <a:latin typeface="Symbol" charset="2"/>
                <a:cs typeface="Symbol" charset="2"/>
              </a:rPr>
              <a:t>t</a:t>
            </a:r>
            <a:endParaRPr lang="en-US" dirty="0"/>
          </a:p>
          <a:p>
            <a:pPr lvl="2"/>
            <a:r>
              <a:rPr lang="en-US" dirty="0" smtClean="0">
                <a:cs typeface="Symbol" charset="2"/>
              </a:rPr>
              <a:t>X2 compression shortens </a:t>
            </a:r>
            <a:r>
              <a:rPr lang="en-US" i="1" dirty="0" err="1" smtClean="0">
                <a:cs typeface="Symbol" charset="2"/>
              </a:rPr>
              <a:t>L</a:t>
            </a:r>
            <a:r>
              <a:rPr lang="en-US" i="1" baseline="-25000" dirty="0" err="1" smtClean="0">
                <a:cs typeface="Symbol" charset="2"/>
              </a:rPr>
              <a:t>g</a:t>
            </a:r>
            <a:r>
              <a:rPr lang="en-US" dirty="0" smtClean="0">
                <a:cs typeface="Symbol" charset="2"/>
              </a:rPr>
              <a:t> by 24%</a:t>
            </a:r>
          </a:p>
          <a:p>
            <a:pPr lvl="2"/>
            <a:r>
              <a:rPr lang="en-US" dirty="0" smtClean="0">
                <a:cs typeface="Symbol" charset="2"/>
              </a:rPr>
              <a:t>X3 by 32%</a:t>
            </a:r>
          </a:p>
          <a:p>
            <a:pPr lvl="2"/>
            <a:r>
              <a:rPr lang="en-US" dirty="0" smtClean="0">
                <a:cs typeface="Symbol" charset="2"/>
              </a:rPr>
              <a:t>X6 by 38%</a:t>
            </a:r>
          </a:p>
          <a:p>
            <a:pPr lvl="2"/>
            <a:r>
              <a:rPr lang="en-US" dirty="0" smtClean="0">
                <a:cs typeface="Symbol" charset="2"/>
              </a:rPr>
              <a:t>i.e. a factor of 2 to 3 is probably worth it but beyond that probably not.</a:t>
            </a:r>
          </a:p>
        </p:txBody>
      </p:sp>
      <p:sp>
        <p:nvSpPr>
          <p:cNvPr id="4" name="Slide Number Placeholder 3"/>
          <p:cNvSpPr>
            <a:spLocks noGrp="1"/>
          </p:cNvSpPr>
          <p:nvPr>
            <p:ph type="sldNum" sz="quarter" idx="12"/>
          </p:nvPr>
        </p:nvSpPr>
        <p:spPr/>
        <p:txBody>
          <a:bodyPr/>
          <a:lstStyle/>
          <a:p>
            <a:fld id="{8D21F7BF-2AF1-9F4A-8AC9-42CA83DBA9CF}" type="slidenum">
              <a:rPr lang="en-US" smtClean="0"/>
              <a:t>120</a:t>
            </a:fld>
            <a:endParaRPr lang="en-US"/>
          </a:p>
        </p:txBody>
      </p:sp>
      <p:pic>
        <p:nvPicPr>
          <p:cNvPr id="5" name="Picture 4"/>
          <p:cNvPicPr>
            <a:picLocks noChangeAspect="1"/>
          </p:cNvPicPr>
          <p:nvPr/>
        </p:nvPicPr>
        <p:blipFill>
          <a:blip r:embed="rId3"/>
          <a:stretch>
            <a:fillRect/>
          </a:stretch>
        </p:blipFill>
        <p:spPr>
          <a:xfrm>
            <a:off x="3987800" y="3200400"/>
            <a:ext cx="1155700" cy="4445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542252674"/>
              </p:ext>
            </p:extLst>
          </p:nvPr>
        </p:nvGraphicFramePr>
        <p:xfrm>
          <a:off x="1791236" y="2264052"/>
          <a:ext cx="1927845" cy="668065"/>
        </p:xfrm>
        <a:graphic>
          <a:graphicData uri="http://schemas.openxmlformats.org/presentationml/2006/ole">
            <mc:AlternateContent xmlns:mc="http://schemas.openxmlformats.org/markup-compatibility/2006">
              <mc:Choice xmlns:v="urn:schemas-microsoft-com:vml" Requires="v">
                <p:oleObj spid="_x0000_s137314" name="Equation" r:id="rId4" imgW="1282700" imgH="444500" progId="Equation.3">
                  <p:embed/>
                </p:oleObj>
              </mc:Choice>
              <mc:Fallback>
                <p:oleObj name="Equation" r:id="rId4" imgW="1282700" imgH="444500" progId="Equation.3">
                  <p:embed/>
                  <p:pic>
                    <p:nvPicPr>
                      <p:cNvPr id="0" name=""/>
                      <p:cNvPicPr/>
                      <p:nvPr/>
                    </p:nvPicPr>
                    <p:blipFill>
                      <a:blip r:embed="rId5"/>
                      <a:stretch>
                        <a:fillRect/>
                      </a:stretch>
                    </p:blipFill>
                    <p:spPr>
                      <a:xfrm>
                        <a:off x="1791236" y="2264052"/>
                        <a:ext cx="1927845" cy="66806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15379260"/>
              </p:ext>
            </p:extLst>
          </p:nvPr>
        </p:nvGraphicFramePr>
        <p:xfrm>
          <a:off x="4723567" y="2294130"/>
          <a:ext cx="2167138" cy="520774"/>
        </p:xfrm>
        <a:graphic>
          <a:graphicData uri="http://schemas.openxmlformats.org/presentationml/2006/ole">
            <mc:AlternateContent xmlns:mc="http://schemas.openxmlformats.org/markup-compatibility/2006">
              <mc:Choice xmlns:v="urn:schemas-microsoft-com:vml" Requires="v">
                <p:oleObj spid="_x0000_s137315" name="Equation" r:id="rId6" imgW="1371600" imgH="330200" progId="Equation.3">
                  <p:embed/>
                </p:oleObj>
              </mc:Choice>
              <mc:Fallback>
                <p:oleObj name="Equation" r:id="rId6" imgW="1371600" imgH="330200" progId="Equation.3">
                  <p:embed/>
                  <p:pic>
                    <p:nvPicPr>
                      <p:cNvPr id="0" name=""/>
                      <p:cNvPicPr/>
                      <p:nvPr/>
                    </p:nvPicPr>
                    <p:blipFill>
                      <a:blip r:embed="rId7"/>
                      <a:stretch>
                        <a:fillRect/>
                      </a:stretch>
                    </p:blipFill>
                    <p:spPr>
                      <a:xfrm>
                        <a:off x="4723567" y="2294130"/>
                        <a:ext cx="2167138" cy="52077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08829377"/>
              </p:ext>
            </p:extLst>
          </p:nvPr>
        </p:nvGraphicFramePr>
        <p:xfrm>
          <a:off x="1791236" y="2918207"/>
          <a:ext cx="1553606" cy="327075"/>
        </p:xfrm>
        <a:graphic>
          <a:graphicData uri="http://schemas.openxmlformats.org/presentationml/2006/ole">
            <mc:AlternateContent xmlns:mc="http://schemas.openxmlformats.org/markup-compatibility/2006">
              <mc:Choice xmlns:v="urn:schemas-microsoft-com:vml" Requires="v">
                <p:oleObj spid="_x0000_s137316" name="Equation" r:id="rId8" imgW="965200" imgH="203200" progId="Equation.3">
                  <p:embed/>
                </p:oleObj>
              </mc:Choice>
              <mc:Fallback>
                <p:oleObj name="Equation" r:id="rId8" imgW="965200" imgH="203200" progId="Equation.3">
                  <p:embed/>
                  <p:pic>
                    <p:nvPicPr>
                      <p:cNvPr id="0" name=""/>
                      <p:cNvPicPr/>
                      <p:nvPr/>
                    </p:nvPicPr>
                    <p:blipFill>
                      <a:blip r:embed="rId9"/>
                      <a:stretch>
                        <a:fillRect/>
                      </a:stretch>
                    </p:blipFill>
                    <p:spPr>
                      <a:xfrm>
                        <a:off x="1791236" y="2918207"/>
                        <a:ext cx="1553606" cy="327075"/>
                      </a:xfrm>
                      <a:prstGeom prst="rect">
                        <a:avLst/>
                      </a:prstGeom>
                    </p:spPr>
                  </p:pic>
                </p:oleObj>
              </mc:Fallback>
            </mc:AlternateContent>
          </a:graphicData>
        </a:graphic>
      </p:graphicFrame>
    </p:spTree>
    <p:extLst>
      <p:ext uri="{BB962C8B-B14F-4D97-AF65-F5344CB8AC3E}">
        <p14:creationId xmlns:p14="http://schemas.microsoft.com/office/powerpoint/2010/main" val="216029066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2</a:t>
            </a:r>
            <a:r>
              <a:rPr lang="en-US" baseline="30000" dirty="0" smtClean="0"/>
              <a:t>nd</a:t>
            </a:r>
            <a:r>
              <a:rPr lang="en-US" dirty="0" smtClean="0"/>
              <a:t> Bunch Compressor</a:t>
            </a:r>
            <a:endParaRPr lang="en-US" dirty="0"/>
          </a:p>
        </p:txBody>
      </p:sp>
      <p:sp>
        <p:nvSpPr>
          <p:cNvPr id="3" name="Content Placeholder 2"/>
          <p:cNvSpPr>
            <a:spLocks noGrp="1"/>
          </p:cNvSpPr>
          <p:nvPr>
            <p:ph idx="1"/>
          </p:nvPr>
        </p:nvSpPr>
        <p:spPr/>
        <p:txBody>
          <a:bodyPr/>
          <a:lstStyle/>
          <a:p>
            <a:r>
              <a:rPr lang="en-US" dirty="0" smtClean="0"/>
              <a:t>Where should it be placed?</a:t>
            </a:r>
          </a:p>
          <a:p>
            <a:pPr lvl="1"/>
            <a:r>
              <a:rPr lang="en-US" dirty="0" smtClean="0"/>
              <a:t>Place it at as low an energy as possible</a:t>
            </a:r>
          </a:p>
          <a:p>
            <a:pPr lvl="2"/>
            <a:r>
              <a:rPr lang="en-US" dirty="0" smtClean="0"/>
              <a:t>This helps mitigate wake field effects, </a:t>
            </a:r>
            <a:r>
              <a:rPr lang="en-US" dirty="0" err="1" smtClean="0"/>
              <a:t>rf</a:t>
            </a:r>
            <a:r>
              <a:rPr lang="en-US" dirty="0" smtClean="0"/>
              <a:t> curvature effects and reduces the integrated strength of the BC dipoles.</a:t>
            </a:r>
          </a:p>
          <a:p>
            <a:r>
              <a:rPr lang="en-US" dirty="0" smtClean="0"/>
              <a:t>The Choice</a:t>
            </a:r>
          </a:p>
          <a:p>
            <a:pPr lvl="1"/>
            <a:r>
              <a:rPr lang="en-US" dirty="0" smtClean="0"/>
              <a:t>Compress by a factor of 2</a:t>
            </a:r>
          </a:p>
          <a:p>
            <a:pPr lvl="2"/>
            <a:r>
              <a:rPr lang="en-US" dirty="0" smtClean="0"/>
              <a:t>For space charge reasons the BC2 should be installed at an energy above 212 MeV, but will occur automatically as the gradient is not sufficient to apply that amount of chirp in such a short distance.</a:t>
            </a:r>
          </a:p>
          <a:p>
            <a:pPr lvl="2"/>
            <a:r>
              <a:rPr lang="en-US" dirty="0" smtClean="0"/>
              <a:t>The minimum number of sections/girders needed is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236174699"/>
              </p:ext>
            </p:extLst>
          </p:nvPr>
        </p:nvGraphicFramePr>
        <p:xfrm>
          <a:off x="1858604" y="4849081"/>
          <a:ext cx="4775200" cy="1420812"/>
        </p:xfrm>
        <a:graphic>
          <a:graphicData uri="http://schemas.openxmlformats.org/presentationml/2006/ole">
            <mc:AlternateContent xmlns:mc="http://schemas.openxmlformats.org/markup-compatibility/2006">
              <mc:Choice xmlns:v="urn:schemas-microsoft-com:vml" Requires="v">
                <p:oleObj spid="_x0000_s138270" name="Equation" r:id="rId3" imgW="2984500" imgH="889000" progId="Equation.3">
                  <p:embed/>
                </p:oleObj>
              </mc:Choice>
              <mc:Fallback>
                <p:oleObj name="Equation" r:id="rId3" imgW="2984500" imgH="889000" progId="Equation.3">
                  <p:embed/>
                  <p:pic>
                    <p:nvPicPr>
                      <p:cNvPr id="0" name=""/>
                      <p:cNvPicPr/>
                      <p:nvPr/>
                    </p:nvPicPr>
                    <p:blipFill>
                      <a:blip r:embed="rId4"/>
                      <a:stretch>
                        <a:fillRect/>
                      </a:stretch>
                    </p:blipFill>
                    <p:spPr>
                      <a:xfrm>
                        <a:off x="1858604" y="4849081"/>
                        <a:ext cx="4775200" cy="1420812"/>
                      </a:xfrm>
                      <a:prstGeom prst="rect">
                        <a:avLst/>
                      </a:prstGeom>
                    </p:spPr>
                  </p:pic>
                </p:oleObj>
              </mc:Fallback>
            </mc:AlternateContent>
          </a:graphicData>
        </a:graphic>
      </p:graphicFrame>
    </p:spTree>
    <p:extLst>
      <p:ext uri="{BB962C8B-B14F-4D97-AF65-F5344CB8AC3E}">
        <p14:creationId xmlns:p14="http://schemas.microsoft.com/office/powerpoint/2010/main" val="216813433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2</a:t>
            </a:r>
            <a:r>
              <a:rPr lang="en-US" baseline="30000" dirty="0" smtClean="0"/>
              <a:t>nd</a:t>
            </a:r>
            <a:r>
              <a:rPr lang="en-US" dirty="0" smtClean="0"/>
              <a:t> Bunch Compressor</a:t>
            </a:r>
            <a:endParaRPr lang="en-US" dirty="0"/>
          </a:p>
        </p:txBody>
      </p:sp>
      <p:sp>
        <p:nvSpPr>
          <p:cNvPr id="3" name="Content Placeholder 2"/>
          <p:cNvSpPr>
            <a:spLocks noGrp="1"/>
          </p:cNvSpPr>
          <p:nvPr>
            <p:ph idx="1"/>
          </p:nvPr>
        </p:nvSpPr>
        <p:spPr/>
        <p:txBody>
          <a:bodyPr/>
          <a:lstStyle/>
          <a:p>
            <a:r>
              <a:rPr lang="en-US" dirty="0" smtClean="0"/>
              <a:t>The Choice (Continued)</a:t>
            </a:r>
          </a:p>
          <a:p>
            <a:pPr lvl="1"/>
            <a:r>
              <a:rPr lang="en-US" dirty="0" smtClean="0"/>
              <a:t>Use 3 times the number of structures needed only chirp the beam</a:t>
            </a:r>
          </a:p>
          <a:p>
            <a:pPr lvl="2"/>
            <a:r>
              <a:rPr lang="en-US" dirty="0" smtClean="0"/>
              <a:t>15 girders at 31 MeV per girder is 465 MeV so target 700 MeV as the energy for the second bunch compressor</a:t>
            </a:r>
          </a:p>
          <a:p>
            <a:pPr lvl="2"/>
            <a:r>
              <a:rPr lang="en-US" dirty="0" smtClean="0"/>
              <a:t>From before</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22213095"/>
              </p:ext>
            </p:extLst>
          </p:nvPr>
        </p:nvGraphicFramePr>
        <p:xfrm>
          <a:off x="1058060" y="3258699"/>
          <a:ext cx="1747948" cy="1094675"/>
        </p:xfrm>
        <a:graphic>
          <a:graphicData uri="http://schemas.openxmlformats.org/presentationml/2006/ole">
            <mc:AlternateContent xmlns:mc="http://schemas.openxmlformats.org/markup-compatibility/2006">
              <mc:Choice xmlns:v="urn:schemas-microsoft-com:vml" Requires="v">
                <p:oleObj spid="_x0000_s139351" name="Equation" r:id="rId3" imgW="1257300" imgH="787400" progId="Equation.3">
                  <p:embed/>
                </p:oleObj>
              </mc:Choice>
              <mc:Fallback>
                <p:oleObj name="Equation" r:id="rId3" imgW="1257300" imgH="787400" progId="Equation.3">
                  <p:embed/>
                  <p:pic>
                    <p:nvPicPr>
                      <p:cNvPr id="0" name=""/>
                      <p:cNvPicPr/>
                      <p:nvPr/>
                    </p:nvPicPr>
                    <p:blipFill>
                      <a:blip r:embed="rId4"/>
                      <a:stretch>
                        <a:fillRect/>
                      </a:stretch>
                    </p:blipFill>
                    <p:spPr>
                      <a:xfrm>
                        <a:off x="1058060" y="3258699"/>
                        <a:ext cx="1747948" cy="10946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88775229"/>
              </p:ext>
            </p:extLst>
          </p:nvPr>
        </p:nvGraphicFramePr>
        <p:xfrm>
          <a:off x="1042378" y="4362503"/>
          <a:ext cx="1782762" cy="1457325"/>
        </p:xfrm>
        <a:graphic>
          <a:graphicData uri="http://schemas.openxmlformats.org/presentationml/2006/ole">
            <mc:AlternateContent xmlns:mc="http://schemas.openxmlformats.org/markup-compatibility/2006">
              <mc:Choice xmlns:v="urn:schemas-microsoft-com:vml" Requires="v">
                <p:oleObj spid="_x0000_s139352" name="Equation" r:id="rId5" imgW="1320800" imgH="1079500" progId="Equation.3">
                  <p:embed/>
                </p:oleObj>
              </mc:Choice>
              <mc:Fallback>
                <p:oleObj name="Equation" r:id="rId5" imgW="1320800" imgH="1079500" progId="Equation.3">
                  <p:embed/>
                  <p:pic>
                    <p:nvPicPr>
                      <p:cNvPr id="0" name=""/>
                      <p:cNvPicPr/>
                      <p:nvPr/>
                    </p:nvPicPr>
                    <p:blipFill>
                      <a:blip r:embed="rId6"/>
                      <a:stretch>
                        <a:fillRect/>
                      </a:stretch>
                    </p:blipFill>
                    <p:spPr>
                      <a:xfrm>
                        <a:off x="1042378" y="4362503"/>
                        <a:ext cx="1782762" cy="1457325"/>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3987800" y="3200400"/>
            <a:ext cx="1155700" cy="4445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740417209"/>
              </p:ext>
            </p:extLst>
          </p:nvPr>
        </p:nvGraphicFramePr>
        <p:xfrm>
          <a:off x="3147955" y="3165126"/>
          <a:ext cx="5937250" cy="561975"/>
        </p:xfrm>
        <a:graphic>
          <a:graphicData uri="http://schemas.openxmlformats.org/presentationml/2006/ole">
            <mc:AlternateContent xmlns:mc="http://schemas.openxmlformats.org/markup-compatibility/2006">
              <mc:Choice xmlns:v="urn:schemas-microsoft-com:vml" Requires="v">
                <p:oleObj spid="_x0000_s139353" name="Equation" r:id="rId8" imgW="4140200" imgH="444500" progId="Equation.3">
                  <p:embed/>
                </p:oleObj>
              </mc:Choice>
              <mc:Fallback>
                <p:oleObj name="Equation" r:id="rId8" imgW="4140200" imgH="444500" progId="Equation.3">
                  <p:embed/>
                  <p:pic>
                    <p:nvPicPr>
                      <p:cNvPr id="0" name=""/>
                      <p:cNvPicPr/>
                      <p:nvPr/>
                    </p:nvPicPr>
                    <p:blipFill>
                      <a:blip r:embed="rId9"/>
                      <a:stretch>
                        <a:fillRect/>
                      </a:stretch>
                    </p:blipFill>
                    <p:spPr>
                      <a:xfrm>
                        <a:off x="3147955" y="3165126"/>
                        <a:ext cx="5937250" cy="561975"/>
                      </a:xfrm>
                      <a:prstGeom prst="rect">
                        <a:avLst/>
                      </a:prstGeom>
                    </p:spPr>
                  </p:pic>
                </p:oleObj>
              </mc:Fallback>
            </mc:AlternateContent>
          </a:graphicData>
        </a:graphic>
      </p:graphicFrame>
      <p:sp>
        <p:nvSpPr>
          <p:cNvPr id="9" name="TextBox 8"/>
          <p:cNvSpPr txBox="1"/>
          <p:nvPr/>
        </p:nvSpPr>
        <p:spPr>
          <a:xfrm>
            <a:off x="3445352" y="4632758"/>
            <a:ext cx="5241448" cy="369332"/>
          </a:xfrm>
          <a:prstGeom prst="rect">
            <a:avLst/>
          </a:prstGeom>
          <a:noFill/>
        </p:spPr>
        <p:txBody>
          <a:bodyPr wrap="square" rtlCol="0">
            <a:spAutoFit/>
          </a:bodyPr>
          <a:lstStyle/>
          <a:p>
            <a:r>
              <a:rPr lang="en-US" dirty="0" smtClean="0"/>
              <a:t>OK, but now what?? Need to still design the BC2</a:t>
            </a:r>
            <a:endParaRPr lang="en-US" dirty="0"/>
          </a:p>
        </p:txBody>
      </p:sp>
    </p:spTree>
    <p:extLst>
      <p:ext uri="{BB962C8B-B14F-4D97-AF65-F5344CB8AC3E}">
        <p14:creationId xmlns:p14="http://schemas.microsoft.com/office/powerpoint/2010/main" val="1697078196"/>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2</a:t>
            </a:r>
            <a:r>
              <a:rPr lang="en-US" baseline="30000" dirty="0" smtClean="0"/>
              <a:t>nd</a:t>
            </a:r>
            <a:r>
              <a:rPr lang="en-US" dirty="0" smtClean="0"/>
              <a:t> Bunch Compressor</a:t>
            </a:r>
            <a:endParaRPr lang="en-US" dirty="0"/>
          </a:p>
        </p:txBody>
      </p:sp>
      <p:sp>
        <p:nvSpPr>
          <p:cNvPr id="3" name="Content Placeholder 2"/>
          <p:cNvSpPr>
            <a:spLocks noGrp="1"/>
          </p:cNvSpPr>
          <p:nvPr>
            <p:ph idx="1"/>
          </p:nvPr>
        </p:nvSpPr>
        <p:spPr/>
        <p:txBody>
          <a:bodyPr/>
          <a:lstStyle/>
          <a:p>
            <a:r>
              <a:rPr lang="en-US" dirty="0" smtClean="0"/>
              <a:t>Assume we use the identical bunch compressor as BC1 but allow </a:t>
            </a:r>
            <a:r>
              <a:rPr lang="en-US" i="1" dirty="0" smtClean="0"/>
              <a:t>L</a:t>
            </a:r>
            <a:r>
              <a:rPr lang="en-US" dirty="0" smtClean="0"/>
              <a:t> to vary.</a:t>
            </a:r>
          </a:p>
          <a:p>
            <a:pPr lvl="1"/>
            <a:r>
              <a:rPr lang="en-US" dirty="0" smtClean="0"/>
              <a:t>This minimizes redesign of many thing and so simplifies our task</a:t>
            </a:r>
          </a:p>
          <a:p>
            <a:pPr lvl="1"/>
            <a:r>
              <a:rPr lang="en-US" dirty="0" smtClean="0"/>
              <a:t>Make the following assumption</a:t>
            </a:r>
          </a:p>
          <a:p>
            <a:pPr lvl="2"/>
            <a:r>
              <a:rPr lang="en-US" dirty="0" smtClean="0"/>
              <a:t>Dipole strengths at BC1 </a:t>
            </a:r>
            <a:r>
              <a:rPr lang="en-US" dirty="0" err="1" smtClean="0"/>
              <a:t>vs</a:t>
            </a:r>
            <a:r>
              <a:rPr lang="en-US" dirty="0" smtClean="0"/>
              <a:t> BC2</a:t>
            </a:r>
          </a:p>
          <a:p>
            <a:pPr lvl="3"/>
            <a:r>
              <a:rPr lang="en-US" dirty="0" smtClean="0"/>
              <a:t>BC2 strength is 3 times BC1</a:t>
            </a:r>
          </a:p>
          <a:p>
            <a:pPr lvl="4"/>
            <a:r>
              <a:rPr lang="en-US" dirty="0" smtClean="0"/>
              <a:t>Change power supply current but assure not saturated</a:t>
            </a:r>
          </a:p>
          <a:p>
            <a:pPr lvl="1"/>
            <a:r>
              <a:rPr lang="en-US" dirty="0" smtClean="0"/>
              <a:t>Energy difference</a:t>
            </a:r>
          </a:p>
          <a:p>
            <a:pPr lvl="2"/>
            <a:r>
              <a:rPr lang="en-US" dirty="0" smtClean="0"/>
              <a:t>150 MeV </a:t>
            </a:r>
            <a:r>
              <a:rPr lang="en-US" dirty="0" err="1" smtClean="0"/>
              <a:t>vs</a:t>
            </a:r>
            <a:r>
              <a:rPr lang="en-US" dirty="0" smtClean="0"/>
              <a:t> 700 MeV = factor of 4.7</a:t>
            </a:r>
          </a:p>
          <a:p>
            <a:pPr lvl="1"/>
            <a:r>
              <a:rPr lang="en-US" dirty="0" smtClean="0"/>
              <a:t>Implies</a:t>
            </a:r>
          </a:p>
          <a:p>
            <a:pPr lvl="2"/>
            <a:r>
              <a:rPr lang="en-US" i="1" dirty="0" smtClean="0">
                <a:latin typeface="Symbol" charset="2"/>
                <a:cs typeface="Symbol" charset="2"/>
              </a:rPr>
              <a:t>q</a:t>
            </a:r>
            <a:r>
              <a:rPr lang="en-US" dirty="0" smtClean="0">
                <a:cs typeface="Symbol" charset="2"/>
              </a:rPr>
              <a:t> chicane = 0.1 rad *3/4.7 = 0.064 rad (3.7</a:t>
            </a:r>
            <a:r>
              <a:rPr lang="en-US" baseline="30000" dirty="0" smtClean="0">
                <a:cs typeface="Symbol" charset="2"/>
              </a:rPr>
              <a:t>o</a:t>
            </a:r>
            <a:r>
              <a:rPr lang="en-US" dirty="0" smtClean="0">
                <a:cs typeface="Symbol" charset="2"/>
              </a:rPr>
              <a:t>)</a:t>
            </a:r>
          </a:p>
          <a:p>
            <a:pPr lvl="2"/>
            <a:endParaRPr lang="en-US" i="1" dirty="0">
              <a:latin typeface="Symbol" charset="2"/>
              <a:cs typeface="Symbol" charset="2"/>
            </a:endParaRPr>
          </a:p>
          <a:p>
            <a:pPr lvl="2"/>
            <a:endParaRPr lang="en-US" i="1" dirty="0" smtClean="0">
              <a:latin typeface="Symbol" charset="2"/>
              <a:cs typeface="Symbol" charset="2"/>
            </a:endParaRPr>
          </a:p>
          <a:p>
            <a:pPr lvl="2"/>
            <a:r>
              <a:rPr lang="en-US" dirty="0" smtClean="0">
                <a:cs typeface="Symbol" charset="2"/>
              </a:rPr>
              <a:t>Again all perfectly reasonable.</a:t>
            </a:r>
          </a:p>
          <a:p>
            <a:pPr lvl="1"/>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123</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867" y="2624298"/>
            <a:ext cx="2560436" cy="233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6537938" y="4973743"/>
            <a:ext cx="2469365" cy="646331"/>
          </a:xfrm>
          <a:prstGeom prst="rect">
            <a:avLst/>
          </a:prstGeom>
          <a:noFill/>
        </p:spPr>
        <p:txBody>
          <a:bodyPr wrap="square" rtlCol="0">
            <a:spAutoFit/>
          </a:bodyPr>
          <a:lstStyle/>
          <a:p>
            <a:pPr algn="ctr"/>
            <a:r>
              <a:rPr lang="en-US" dirty="0" smtClean="0"/>
              <a:t>Remember the cave man engineer</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502708258"/>
              </p:ext>
            </p:extLst>
          </p:nvPr>
        </p:nvGraphicFramePr>
        <p:xfrm>
          <a:off x="1220844" y="5204771"/>
          <a:ext cx="3576779" cy="739334"/>
        </p:xfrm>
        <a:graphic>
          <a:graphicData uri="http://schemas.openxmlformats.org/presentationml/2006/ole">
            <mc:AlternateContent xmlns:mc="http://schemas.openxmlformats.org/markup-compatibility/2006">
              <mc:Choice xmlns:v="urn:schemas-microsoft-com:vml" Requires="v">
                <p:oleObj spid="_x0000_s140314" name="Equation" r:id="rId4" imgW="2273300" imgH="469900" progId="Equation.3">
                  <p:embed/>
                </p:oleObj>
              </mc:Choice>
              <mc:Fallback>
                <p:oleObj name="Equation" r:id="rId4" imgW="2273300" imgH="469900" progId="Equation.3">
                  <p:embed/>
                  <p:pic>
                    <p:nvPicPr>
                      <p:cNvPr id="0" name=""/>
                      <p:cNvPicPr/>
                      <p:nvPr/>
                    </p:nvPicPr>
                    <p:blipFill>
                      <a:blip r:embed="rId5"/>
                      <a:stretch>
                        <a:fillRect/>
                      </a:stretch>
                    </p:blipFill>
                    <p:spPr>
                      <a:xfrm>
                        <a:off x="1220844" y="5204771"/>
                        <a:ext cx="3576779" cy="739334"/>
                      </a:xfrm>
                      <a:prstGeom prst="rect">
                        <a:avLst/>
                      </a:prstGeom>
                    </p:spPr>
                  </p:pic>
                </p:oleObj>
              </mc:Fallback>
            </mc:AlternateContent>
          </a:graphicData>
        </a:graphic>
      </p:graphicFrame>
    </p:spTree>
    <p:extLst>
      <p:ext uri="{BB962C8B-B14F-4D97-AF65-F5344CB8AC3E}">
        <p14:creationId xmlns:p14="http://schemas.microsoft.com/office/powerpoint/2010/main" val="416235807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 the Beam Along the </a:t>
            </a:r>
            <a:r>
              <a:rPr lang="en-US" dirty="0" err="1" smtClean="0"/>
              <a:t>Linac</a:t>
            </a:r>
            <a:endParaRPr lang="en-US" dirty="0"/>
          </a:p>
        </p:txBody>
      </p:sp>
      <p:sp>
        <p:nvSpPr>
          <p:cNvPr id="7" name="Content Placeholder 6"/>
          <p:cNvSpPr>
            <a:spLocks noGrp="1"/>
          </p:cNvSpPr>
          <p:nvPr>
            <p:ph idx="1"/>
          </p:nvPr>
        </p:nvSpPr>
        <p:spPr>
          <a:xfrm>
            <a:off x="457200" y="1366762"/>
            <a:ext cx="8229600" cy="1243684"/>
          </a:xfrm>
        </p:spPr>
        <p:txBody>
          <a:bodyPr/>
          <a:lstStyle/>
          <a:p>
            <a:r>
              <a:rPr lang="en-US" dirty="0" smtClean="0"/>
              <a:t>One needs to control and focus the beam along the length of the </a:t>
            </a:r>
            <a:r>
              <a:rPr lang="en-US" dirty="0" err="1" smtClean="0"/>
              <a:t>linac</a:t>
            </a:r>
            <a:r>
              <a:rPr lang="en-US" dirty="0" smtClean="0"/>
              <a:t>.</a:t>
            </a:r>
          </a:p>
          <a:p>
            <a:pPr lvl="1"/>
            <a:r>
              <a:rPr lang="en-US" dirty="0" smtClean="0"/>
              <a:t>A </a:t>
            </a:r>
            <a:r>
              <a:rPr lang="en-US" dirty="0" err="1" smtClean="0"/>
              <a:t>quadrupoles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124</a:t>
            </a:fld>
            <a:endParaRPr lang="en-US"/>
          </a:p>
        </p:txBody>
      </p:sp>
      <p:pic>
        <p:nvPicPr>
          <p:cNvPr id="6" name="Picture 5"/>
          <p:cNvPicPr>
            <a:picLocks noChangeAspect="1"/>
          </p:cNvPicPr>
          <p:nvPr/>
        </p:nvPicPr>
        <p:blipFill>
          <a:blip r:embed="rId2"/>
          <a:stretch>
            <a:fillRect/>
          </a:stretch>
        </p:blipFill>
        <p:spPr>
          <a:xfrm>
            <a:off x="0" y="2610446"/>
            <a:ext cx="9144000" cy="3668774"/>
          </a:xfrm>
          <a:prstGeom prst="rect">
            <a:avLst/>
          </a:prstGeom>
        </p:spPr>
      </p:pic>
    </p:spTree>
    <p:extLst>
      <p:ext uri="{BB962C8B-B14F-4D97-AF65-F5344CB8AC3E}">
        <p14:creationId xmlns:p14="http://schemas.microsoft.com/office/powerpoint/2010/main" val="1293713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t>Beam Focusing</a:t>
            </a:r>
          </a:p>
        </p:txBody>
      </p:sp>
      <p:sp>
        <p:nvSpPr>
          <p:cNvPr id="233475" name="Rectangle 3"/>
          <p:cNvSpPr>
            <a:spLocks noGrp="1" noChangeArrowheads="1"/>
          </p:cNvSpPr>
          <p:nvPr>
            <p:ph type="body" idx="1"/>
          </p:nvPr>
        </p:nvSpPr>
        <p:spPr>
          <a:xfrm>
            <a:off x="698500" y="1460500"/>
            <a:ext cx="8191500" cy="2132013"/>
          </a:xfrm>
        </p:spPr>
        <p:txBody>
          <a:bodyPr>
            <a:normAutofit fontScale="77500" lnSpcReduction="20000"/>
          </a:bodyPr>
          <a:lstStyle/>
          <a:p>
            <a:pPr>
              <a:lnSpc>
                <a:spcPct val="120000"/>
              </a:lnSpc>
            </a:pPr>
            <a:r>
              <a:rPr lang="en-US" sz="2800" dirty="0"/>
              <a:t>Periodically need to focus the electron beam</a:t>
            </a:r>
          </a:p>
          <a:p>
            <a:pPr lvl="1">
              <a:lnSpc>
                <a:spcPct val="120000"/>
              </a:lnSpc>
            </a:pPr>
            <a:r>
              <a:rPr lang="en-US" sz="2400" dirty="0" err="1"/>
              <a:t>Quadrupole</a:t>
            </a:r>
            <a:r>
              <a:rPr lang="en-US" sz="2400" dirty="0"/>
              <a:t>: A magnetic element similar to an optical lens, but…</a:t>
            </a:r>
          </a:p>
          <a:p>
            <a:pPr lvl="1">
              <a:lnSpc>
                <a:spcPct val="120000"/>
              </a:lnSpc>
            </a:pPr>
            <a:r>
              <a:rPr lang="en-US" sz="2400" dirty="0"/>
              <a:t>Whereas a lens can be made to radially, a </a:t>
            </a:r>
            <a:r>
              <a:rPr lang="en-US" sz="2400" dirty="0" err="1"/>
              <a:t>quadrupole</a:t>
            </a:r>
            <a:r>
              <a:rPr lang="en-US" sz="2400" dirty="0"/>
              <a:t> focuses in on </a:t>
            </a:r>
            <a:r>
              <a:rPr lang="en-US" sz="2400" dirty="0" err="1"/>
              <a:t>pland</a:t>
            </a:r>
            <a:r>
              <a:rPr lang="en-US" sz="2400" dirty="0"/>
              <a:t> and defocuses in the other</a:t>
            </a:r>
          </a:p>
          <a:p>
            <a:pPr lvl="1">
              <a:lnSpc>
                <a:spcPct val="120000"/>
              </a:lnSpc>
            </a:pPr>
            <a:r>
              <a:rPr lang="en-US" sz="2400" dirty="0"/>
              <a:t>A properly contrived “lattice” of </a:t>
            </a:r>
            <a:r>
              <a:rPr lang="en-US" sz="2400" dirty="0" err="1"/>
              <a:t>quadrupoles</a:t>
            </a:r>
            <a:r>
              <a:rPr lang="en-US" sz="2400" dirty="0"/>
              <a:t> can be made </a:t>
            </a:r>
            <a:r>
              <a:rPr lang="en-US" sz="2400" dirty="0" smtClean="0"/>
              <a:t>to, on average, </a:t>
            </a:r>
            <a:r>
              <a:rPr lang="en-US" sz="2400" dirty="0"/>
              <a:t>focus simultaneously in both directions</a:t>
            </a:r>
          </a:p>
        </p:txBody>
      </p:sp>
      <p:graphicFrame>
        <p:nvGraphicFramePr>
          <p:cNvPr id="233476" name="Object 4"/>
          <p:cNvGraphicFramePr>
            <a:graphicFrameLocks noChangeAspect="1"/>
          </p:cNvGraphicFramePr>
          <p:nvPr>
            <p:extLst>
              <p:ext uri="{D42A27DB-BD31-4B8C-83A1-F6EECF244321}">
                <p14:modId xmlns:p14="http://schemas.microsoft.com/office/powerpoint/2010/main" val="3502927144"/>
              </p:ext>
            </p:extLst>
          </p:nvPr>
        </p:nvGraphicFramePr>
        <p:xfrm>
          <a:off x="1200150" y="3768725"/>
          <a:ext cx="1651000" cy="1370013"/>
        </p:xfrm>
        <a:graphic>
          <a:graphicData uri="http://schemas.openxmlformats.org/presentationml/2006/ole">
            <mc:AlternateContent xmlns:mc="http://schemas.openxmlformats.org/markup-compatibility/2006">
              <mc:Choice xmlns:v="urn:schemas-microsoft-com:vml" Requires="v">
                <p:oleObj spid="_x0000_s145464" name="Equation" r:id="rId4" imgW="825500" imgH="685800" progId="Equation.3">
                  <p:embed/>
                </p:oleObj>
              </mc:Choice>
              <mc:Fallback>
                <p:oleObj name="Equation" r:id="rId4" imgW="825500" imgH="685800" progId="Equation.3">
                  <p:embed/>
                  <p:pic>
                    <p:nvPicPr>
                      <p:cNvPr id="0" name=""/>
                      <p:cNvPicPr>
                        <a:picLocks noChangeAspect="1" noChangeArrowheads="1"/>
                      </p:cNvPicPr>
                      <p:nvPr/>
                    </p:nvPicPr>
                    <p:blipFill>
                      <a:blip r:embed="rId5"/>
                      <a:srcRect/>
                      <a:stretch>
                        <a:fillRect/>
                      </a:stretch>
                    </p:blipFill>
                    <p:spPr bwMode="auto">
                      <a:xfrm>
                        <a:off x="1200150" y="3768725"/>
                        <a:ext cx="1651000"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33477" name="Line 5"/>
          <p:cNvSpPr>
            <a:spLocks noChangeShapeType="1"/>
          </p:cNvSpPr>
          <p:nvPr/>
        </p:nvSpPr>
        <p:spPr bwMode="auto">
          <a:xfrm flipV="1">
            <a:off x="6502400" y="3470275"/>
            <a:ext cx="0" cy="180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233478" name="Line 6"/>
          <p:cNvSpPr>
            <a:spLocks noChangeShapeType="1"/>
          </p:cNvSpPr>
          <p:nvPr/>
        </p:nvSpPr>
        <p:spPr bwMode="auto">
          <a:xfrm rot="5400000" flipV="1">
            <a:off x="6540500" y="3482975"/>
            <a:ext cx="0" cy="180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233479" name="Object 7"/>
          <p:cNvGraphicFramePr>
            <a:graphicFrameLocks noChangeAspect="1"/>
          </p:cNvGraphicFramePr>
          <p:nvPr/>
        </p:nvGraphicFramePr>
        <p:xfrm>
          <a:off x="6559550" y="3260725"/>
          <a:ext cx="393700" cy="498475"/>
        </p:xfrm>
        <a:graphic>
          <a:graphicData uri="http://schemas.openxmlformats.org/presentationml/2006/ole">
            <mc:AlternateContent xmlns:mc="http://schemas.openxmlformats.org/markup-compatibility/2006">
              <mc:Choice xmlns:v="urn:schemas-microsoft-com:vml" Requires="v">
                <p:oleObj spid="_x0000_s145465" name="Equation" r:id="rId6" imgW="190814" imgH="241592" progId="Equation.3">
                  <p:embed/>
                </p:oleObj>
              </mc:Choice>
              <mc:Fallback>
                <p:oleObj name="Equation" r:id="rId6" imgW="190814" imgH="24159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9550" y="3260725"/>
                        <a:ext cx="3937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3480" name="Object 8"/>
          <p:cNvGraphicFramePr>
            <a:graphicFrameLocks noChangeAspect="1"/>
          </p:cNvGraphicFramePr>
          <p:nvPr/>
        </p:nvGraphicFramePr>
        <p:xfrm>
          <a:off x="7264400" y="4022725"/>
          <a:ext cx="962025" cy="388938"/>
        </p:xfrm>
        <a:graphic>
          <a:graphicData uri="http://schemas.openxmlformats.org/presentationml/2006/ole">
            <mc:AlternateContent xmlns:mc="http://schemas.openxmlformats.org/markup-compatibility/2006">
              <mc:Choice xmlns:v="urn:schemas-microsoft-com:vml" Requires="v">
                <p:oleObj spid="_x0000_s145466" name="Equation" r:id="rId8" imgW="533334" imgH="216109" progId="Equation.3">
                  <p:embed/>
                </p:oleObj>
              </mc:Choice>
              <mc:Fallback>
                <p:oleObj name="Equation" r:id="rId8" imgW="533334" imgH="21610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4400" y="4022725"/>
                        <a:ext cx="962025"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33481" name="Line 9"/>
          <p:cNvSpPr>
            <a:spLocks noChangeShapeType="1"/>
          </p:cNvSpPr>
          <p:nvPr/>
        </p:nvSpPr>
        <p:spPr bwMode="auto">
          <a:xfrm>
            <a:off x="5676900" y="3749675"/>
            <a:ext cx="1651000" cy="1295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nvGrpSpPr>
          <p:cNvPr id="233482" name="Group 10"/>
          <p:cNvGrpSpPr>
            <a:grpSpLocks/>
          </p:cNvGrpSpPr>
          <p:nvPr/>
        </p:nvGrpSpPr>
        <p:grpSpPr bwMode="auto">
          <a:xfrm>
            <a:off x="3157538" y="3516313"/>
            <a:ext cx="1998662" cy="2087562"/>
            <a:chOff x="2237" y="3005"/>
            <a:chExt cx="715" cy="747"/>
          </a:xfrm>
        </p:grpSpPr>
        <p:grpSp>
          <p:nvGrpSpPr>
            <p:cNvPr id="233483" name="Group 11"/>
            <p:cNvGrpSpPr>
              <a:grpSpLocks/>
            </p:cNvGrpSpPr>
            <p:nvPr/>
          </p:nvGrpSpPr>
          <p:grpSpPr bwMode="auto">
            <a:xfrm>
              <a:off x="2237" y="3005"/>
              <a:ext cx="707" cy="331"/>
              <a:chOff x="2237" y="3005"/>
              <a:chExt cx="707" cy="331"/>
            </a:xfrm>
          </p:grpSpPr>
          <p:grpSp>
            <p:nvGrpSpPr>
              <p:cNvPr id="233484" name="Group 12"/>
              <p:cNvGrpSpPr>
                <a:grpSpLocks/>
              </p:cNvGrpSpPr>
              <p:nvPr/>
            </p:nvGrpSpPr>
            <p:grpSpPr bwMode="auto">
              <a:xfrm>
                <a:off x="2237" y="3045"/>
                <a:ext cx="331" cy="283"/>
                <a:chOff x="2237" y="3045"/>
                <a:chExt cx="331" cy="283"/>
              </a:xfrm>
            </p:grpSpPr>
            <p:sp>
              <p:nvSpPr>
                <p:cNvPr id="233485" name="Oval 13" descr="Dark upward diagonal"/>
                <p:cNvSpPr>
                  <a:spLocks noChangeArrowheads="1"/>
                </p:cNvSpPr>
                <p:nvPr/>
              </p:nvSpPr>
              <p:spPr bwMode="auto">
                <a:xfrm>
                  <a:off x="2336" y="3096"/>
                  <a:ext cx="232" cy="232"/>
                </a:xfrm>
                <a:prstGeom prst="ellipse">
                  <a:avLst/>
                </a:prstGeom>
                <a:pattFill prst="dkUpDiag">
                  <a:fgClr>
                    <a:srgbClr val="FFBF56"/>
                  </a:fgClr>
                  <a:bgClr>
                    <a:srgbClr val="FFFFFF"/>
                  </a:bgClr>
                </a:pattFill>
                <a:ln w="28575">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33486" name="Rectangle 14"/>
                <p:cNvSpPr>
                  <a:spLocks noChangeArrowheads="1"/>
                </p:cNvSpPr>
                <p:nvPr/>
              </p:nvSpPr>
              <p:spPr bwMode="auto">
                <a:xfrm rot="3004189">
                  <a:off x="2290" y="2992"/>
                  <a:ext cx="193" cy="3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233487" name="Group 15"/>
              <p:cNvGrpSpPr>
                <a:grpSpLocks/>
              </p:cNvGrpSpPr>
              <p:nvPr/>
            </p:nvGrpSpPr>
            <p:grpSpPr bwMode="auto">
              <a:xfrm rot="5400000">
                <a:off x="2637" y="3029"/>
                <a:ext cx="331" cy="283"/>
                <a:chOff x="2237" y="3045"/>
                <a:chExt cx="331" cy="283"/>
              </a:xfrm>
            </p:grpSpPr>
            <p:sp>
              <p:nvSpPr>
                <p:cNvPr id="233488" name="Oval 16" descr="Dark upward diagonal"/>
                <p:cNvSpPr>
                  <a:spLocks noChangeArrowheads="1"/>
                </p:cNvSpPr>
                <p:nvPr/>
              </p:nvSpPr>
              <p:spPr bwMode="auto">
                <a:xfrm>
                  <a:off x="2336" y="3096"/>
                  <a:ext cx="232" cy="232"/>
                </a:xfrm>
                <a:prstGeom prst="ellipse">
                  <a:avLst/>
                </a:prstGeom>
                <a:pattFill prst="dkUpDiag">
                  <a:fgClr>
                    <a:srgbClr val="FFBF56"/>
                  </a:fgClr>
                  <a:bgClr>
                    <a:srgbClr val="FFFFFF"/>
                  </a:bgClr>
                </a:pattFill>
                <a:ln w="28575">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33489" name="Rectangle 17"/>
                <p:cNvSpPr>
                  <a:spLocks noChangeArrowheads="1"/>
                </p:cNvSpPr>
                <p:nvPr/>
              </p:nvSpPr>
              <p:spPr bwMode="auto">
                <a:xfrm rot="3004189">
                  <a:off x="2290" y="2992"/>
                  <a:ext cx="193" cy="3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233490" name="Group 18"/>
            <p:cNvGrpSpPr>
              <a:grpSpLocks/>
            </p:cNvGrpSpPr>
            <p:nvPr/>
          </p:nvGrpSpPr>
          <p:grpSpPr bwMode="auto">
            <a:xfrm flipV="1">
              <a:off x="2245" y="3421"/>
              <a:ext cx="707" cy="331"/>
              <a:chOff x="2237" y="3005"/>
              <a:chExt cx="707" cy="331"/>
            </a:xfrm>
          </p:grpSpPr>
          <p:grpSp>
            <p:nvGrpSpPr>
              <p:cNvPr id="233491" name="Group 19"/>
              <p:cNvGrpSpPr>
                <a:grpSpLocks/>
              </p:cNvGrpSpPr>
              <p:nvPr/>
            </p:nvGrpSpPr>
            <p:grpSpPr bwMode="auto">
              <a:xfrm>
                <a:off x="2237" y="3045"/>
                <a:ext cx="331" cy="283"/>
                <a:chOff x="2237" y="3045"/>
                <a:chExt cx="331" cy="283"/>
              </a:xfrm>
            </p:grpSpPr>
            <p:sp>
              <p:nvSpPr>
                <p:cNvPr id="233492" name="Oval 20" descr="Dark upward diagonal"/>
                <p:cNvSpPr>
                  <a:spLocks noChangeArrowheads="1"/>
                </p:cNvSpPr>
                <p:nvPr/>
              </p:nvSpPr>
              <p:spPr bwMode="auto">
                <a:xfrm>
                  <a:off x="2336" y="3096"/>
                  <a:ext cx="232" cy="232"/>
                </a:xfrm>
                <a:prstGeom prst="ellipse">
                  <a:avLst/>
                </a:prstGeom>
                <a:pattFill prst="dkUpDiag">
                  <a:fgClr>
                    <a:srgbClr val="FFBF56"/>
                  </a:fgClr>
                  <a:bgClr>
                    <a:srgbClr val="FFFFFF"/>
                  </a:bgClr>
                </a:pattFill>
                <a:ln w="28575">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33493" name="Rectangle 21"/>
                <p:cNvSpPr>
                  <a:spLocks noChangeArrowheads="1"/>
                </p:cNvSpPr>
                <p:nvPr/>
              </p:nvSpPr>
              <p:spPr bwMode="auto">
                <a:xfrm rot="3004189">
                  <a:off x="2290" y="2992"/>
                  <a:ext cx="193" cy="3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233494" name="Group 22"/>
              <p:cNvGrpSpPr>
                <a:grpSpLocks/>
              </p:cNvGrpSpPr>
              <p:nvPr/>
            </p:nvGrpSpPr>
            <p:grpSpPr bwMode="auto">
              <a:xfrm rot="5400000">
                <a:off x="2637" y="3029"/>
                <a:ext cx="331" cy="283"/>
                <a:chOff x="2237" y="3045"/>
                <a:chExt cx="331" cy="283"/>
              </a:xfrm>
            </p:grpSpPr>
            <p:sp>
              <p:nvSpPr>
                <p:cNvPr id="233495" name="Oval 23" descr="Dark upward diagonal"/>
                <p:cNvSpPr>
                  <a:spLocks noChangeArrowheads="1"/>
                </p:cNvSpPr>
                <p:nvPr/>
              </p:nvSpPr>
              <p:spPr bwMode="auto">
                <a:xfrm>
                  <a:off x="2336" y="3096"/>
                  <a:ext cx="232" cy="232"/>
                </a:xfrm>
                <a:prstGeom prst="ellipse">
                  <a:avLst/>
                </a:prstGeom>
                <a:pattFill prst="dkUpDiag">
                  <a:fgClr>
                    <a:srgbClr val="FFBF56"/>
                  </a:fgClr>
                  <a:bgClr>
                    <a:srgbClr val="FFFFFF"/>
                  </a:bgClr>
                </a:pattFill>
                <a:ln w="28575">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33496" name="Rectangle 24"/>
                <p:cNvSpPr>
                  <a:spLocks noChangeArrowheads="1"/>
                </p:cNvSpPr>
                <p:nvPr/>
              </p:nvSpPr>
              <p:spPr bwMode="auto">
                <a:xfrm rot="3004189">
                  <a:off x="2290" y="2992"/>
                  <a:ext cx="193" cy="3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sp>
        <p:nvSpPr>
          <p:cNvPr id="233497" name="Freeform 25"/>
          <p:cNvSpPr>
            <a:spLocks/>
          </p:cNvSpPr>
          <p:nvPr/>
        </p:nvSpPr>
        <p:spPr bwMode="auto">
          <a:xfrm>
            <a:off x="3987800" y="4346575"/>
            <a:ext cx="131763" cy="406400"/>
          </a:xfrm>
          <a:custGeom>
            <a:avLst/>
            <a:gdLst>
              <a:gd name="T0" fmla="*/ 0 w 83"/>
              <a:gd name="T1" fmla="*/ 0 h 256"/>
              <a:gd name="T2" fmla="*/ 80 w 83"/>
              <a:gd name="T3" fmla="*/ 136 h 256"/>
              <a:gd name="T4" fmla="*/ 16 w 83"/>
              <a:gd name="T5" fmla="*/ 256 h 256"/>
            </a:gdLst>
            <a:ahLst/>
            <a:cxnLst>
              <a:cxn ang="0">
                <a:pos x="T0" y="T1"/>
              </a:cxn>
              <a:cxn ang="0">
                <a:pos x="T2" y="T3"/>
              </a:cxn>
              <a:cxn ang="0">
                <a:pos x="T4" y="T5"/>
              </a:cxn>
            </a:cxnLst>
            <a:rect l="0" t="0" r="r" b="b"/>
            <a:pathLst>
              <a:path w="83" h="256">
                <a:moveTo>
                  <a:pt x="0" y="0"/>
                </a:moveTo>
                <a:cubicBezTo>
                  <a:pt x="38" y="46"/>
                  <a:pt x="77" y="93"/>
                  <a:pt x="80" y="136"/>
                </a:cubicBezTo>
                <a:cubicBezTo>
                  <a:pt x="83" y="179"/>
                  <a:pt x="49" y="217"/>
                  <a:pt x="16" y="256"/>
                </a:cubicBezTo>
              </a:path>
            </a:pathLst>
          </a:custGeom>
          <a:noFill/>
          <a:ln w="3810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233498" name="Freeform 26"/>
          <p:cNvSpPr>
            <a:spLocks/>
          </p:cNvSpPr>
          <p:nvPr/>
        </p:nvSpPr>
        <p:spPr bwMode="auto">
          <a:xfrm rot="10800000">
            <a:off x="4343400" y="4384675"/>
            <a:ext cx="131763" cy="406400"/>
          </a:xfrm>
          <a:custGeom>
            <a:avLst/>
            <a:gdLst>
              <a:gd name="T0" fmla="*/ 0 w 83"/>
              <a:gd name="T1" fmla="*/ 0 h 256"/>
              <a:gd name="T2" fmla="*/ 80 w 83"/>
              <a:gd name="T3" fmla="*/ 136 h 256"/>
              <a:gd name="T4" fmla="*/ 16 w 83"/>
              <a:gd name="T5" fmla="*/ 256 h 256"/>
            </a:gdLst>
            <a:ahLst/>
            <a:cxnLst>
              <a:cxn ang="0">
                <a:pos x="T0" y="T1"/>
              </a:cxn>
              <a:cxn ang="0">
                <a:pos x="T2" y="T3"/>
              </a:cxn>
              <a:cxn ang="0">
                <a:pos x="T4" y="T5"/>
              </a:cxn>
            </a:cxnLst>
            <a:rect l="0" t="0" r="r" b="b"/>
            <a:pathLst>
              <a:path w="83" h="256">
                <a:moveTo>
                  <a:pt x="0" y="0"/>
                </a:moveTo>
                <a:cubicBezTo>
                  <a:pt x="38" y="46"/>
                  <a:pt x="77" y="93"/>
                  <a:pt x="80" y="136"/>
                </a:cubicBezTo>
                <a:cubicBezTo>
                  <a:pt x="83" y="179"/>
                  <a:pt x="49" y="217"/>
                  <a:pt x="16" y="256"/>
                </a:cubicBezTo>
              </a:path>
            </a:pathLst>
          </a:custGeom>
          <a:noFill/>
          <a:ln w="3810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233499" name="Freeform 27"/>
          <p:cNvSpPr>
            <a:spLocks/>
          </p:cNvSpPr>
          <p:nvPr/>
        </p:nvSpPr>
        <p:spPr bwMode="auto">
          <a:xfrm rot="5400000" flipV="1">
            <a:off x="4140993" y="4167982"/>
            <a:ext cx="131763" cy="406400"/>
          </a:xfrm>
          <a:custGeom>
            <a:avLst/>
            <a:gdLst>
              <a:gd name="T0" fmla="*/ 0 w 83"/>
              <a:gd name="T1" fmla="*/ 0 h 256"/>
              <a:gd name="T2" fmla="*/ 80 w 83"/>
              <a:gd name="T3" fmla="*/ 136 h 256"/>
              <a:gd name="T4" fmla="*/ 16 w 83"/>
              <a:gd name="T5" fmla="*/ 256 h 256"/>
            </a:gdLst>
            <a:ahLst/>
            <a:cxnLst>
              <a:cxn ang="0">
                <a:pos x="T0" y="T1"/>
              </a:cxn>
              <a:cxn ang="0">
                <a:pos x="T2" y="T3"/>
              </a:cxn>
              <a:cxn ang="0">
                <a:pos x="T4" y="T5"/>
              </a:cxn>
            </a:cxnLst>
            <a:rect l="0" t="0" r="r" b="b"/>
            <a:pathLst>
              <a:path w="83" h="256">
                <a:moveTo>
                  <a:pt x="0" y="0"/>
                </a:moveTo>
                <a:cubicBezTo>
                  <a:pt x="38" y="46"/>
                  <a:pt x="77" y="93"/>
                  <a:pt x="80" y="136"/>
                </a:cubicBezTo>
                <a:cubicBezTo>
                  <a:pt x="83" y="179"/>
                  <a:pt x="49" y="217"/>
                  <a:pt x="16" y="256"/>
                </a:cubicBezTo>
              </a:path>
            </a:pathLst>
          </a:custGeom>
          <a:noFill/>
          <a:ln w="3810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233500" name="Freeform 28"/>
          <p:cNvSpPr>
            <a:spLocks/>
          </p:cNvSpPr>
          <p:nvPr/>
        </p:nvSpPr>
        <p:spPr bwMode="auto">
          <a:xfrm rot="16200000" flipV="1">
            <a:off x="4179093" y="4548982"/>
            <a:ext cx="131763" cy="406400"/>
          </a:xfrm>
          <a:custGeom>
            <a:avLst/>
            <a:gdLst>
              <a:gd name="T0" fmla="*/ 0 w 83"/>
              <a:gd name="T1" fmla="*/ 0 h 256"/>
              <a:gd name="T2" fmla="*/ 80 w 83"/>
              <a:gd name="T3" fmla="*/ 136 h 256"/>
              <a:gd name="T4" fmla="*/ 16 w 83"/>
              <a:gd name="T5" fmla="*/ 256 h 256"/>
            </a:gdLst>
            <a:ahLst/>
            <a:cxnLst>
              <a:cxn ang="0">
                <a:pos x="T0" y="T1"/>
              </a:cxn>
              <a:cxn ang="0">
                <a:pos x="T2" y="T3"/>
              </a:cxn>
              <a:cxn ang="0">
                <a:pos x="T4" y="T5"/>
              </a:cxn>
            </a:cxnLst>
            <a:rect l="0" t="0" r="r" b="b"/>
            <a:pathLst>
              <a:path w="83" h="256">
                <a:moveTo>
                  <a:pt x="0" y="0"/>
                </a:moveTo>
                <a:cubicBezTo>
                  <a:pt x="38" y="46"/>
                  <a:pt x="77" y="93"/>
                  <a:pt x="80" y="136"/>
                </a:cubicBezTo>
                <a:cubicBezTo>
                  <a:pt x="83" y="179"/>
                  <a:pt x="49" y="217"/>
                  <a:pt x="16" y="256"/>
                </a:cubicBezTo>
              </a:path>
            </a:pathLst>
          </a:custGeom>
          <a:noFill/>
          <a:ln w="3810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233501" name="Text Box 29"/>
          <p:cNvSpPr txBox="1">
            <a:spLocks noChangeArrowheads="1"/>
          </p:cNvSpPr>
          <p:nvPr/>
        </p:nvSpPr>
        <p:spPr bwMode="auto">
          <a:xfrm>
            <a:off x="3641725" y="4840288"/>
            <a:ext cx="3492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N</a:t>
            </a:r>
          </a:p>
        </p:txBody>
      </p:sp>
      <p:sp>
        <p:nvSpPr>
          <p:cNvPr id="233502" name="Text Box 30"/>
          <p:cNvSpPr txBox="1">
            <a:spLocks noChangeArrowheads="1"/>
          </p:cNvSpPr>
          <p:nvPr/>
        </p:nvSpPr>
        <p:spPr bwMode="auto">
          <a:xfrm>
            <a:off x="4479925" y="3929063"/>
            <a:ext cx="3492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N</a:t>
            </a:r>
          </a:p>
        </p:txBody>
      </p:sp>
      <p:sp>
        <p:nvSpPr>
          <p:cNvPr id="233503" name="Text Box 31"/>
          <p:cNvSpPr txBox="1">
            <a:spLocks noChangeArrowheads="1"/>
          </p:cNvSpPr>
          <p:nvPr/>
        </p:nvSpPr>
        <p:spPr bwMode="auto">
          <a:xfrm>
            <a:off x="4532313" y="4819650"/>
            <a:ext cx="33655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S</a:t>
            </a:r>
          </a:p>
        </p:txBody>
      </p:sp>
      <p:sp>
        <p:nvSpPr>
          <p:cNvPr id="233504" name="Text Box 32"/>
          <p:cNvSpPr txBox="1">
            <a:spLocks noChangeArrowheads="1"/>
          </p:cNvSpPr>
          <p:nvPr/>
        </p:nvSpPr>
        <p:spPr bwMode="auto">
          <a:xfrm>
            <a:off x="3595688" y="3889375"/>
            <a:ext cx="33655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S</a:t>
            </a:r>
          </a:p>
        </p:txBody>
      </p:sp>
      <p:sp>
        <p:nvSpPr>
          <p:cNvPr id="233505" name="Text Box 33"/>
          <p:cNvSpPr txBox="1">
            <a:spLocks noChangeArrowheads="1"/>
          </p:cNvSpPr>
          <p:nvPr/>
        </p:nvSpPr>
        <p:spPr bwMode="auto">
          <a:xfrm>
            <a:off x="1123232" y="5348288"/>
            <a:ext cx="4014788" cy="915987"/>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dirty="0">
                <a:latin typeface="Times New Roman" charset="0"/>
              </a:rPr>
              <a:t>B</a:t>
            </a:r>
            <a:r>
              <a:rPr lang="en-US" sz="1800" i="1" dirty="0">
                <a:latin typeface="Symbol" charset="0"/>
              </a:rPr>
              <a:t>r</a:t>
            </a:r>
            <a:r>
              <a:rPr lang="en-US" sz="1800" dirty="0"/>
              <a:t> is referred to as the beam rigidity and is proportional to the momentum (~300 MeV = 1 Tm for electrons)</a:t>
            </a:r>
            <a:endParaRPr lang="en-US" sz="1800" i="1" dirty="0">
              <a:latin typeface="Times New Roman" charset="0"/>
            </a:endParaRPr>
          </a:p>
        </p:txBody>
      </p:sp>
    </p:spTree>
    <p:extLst>
      <p:ext uri="{BB962C8B-B14F-4D97-AF65-F5344CB8AC3E}">
        <p14:creationId xmlns:p14="http://schemas.microsoft.com/office/powerpoint/2010/main" val="14292320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Focusing</a:t>
            </a:r>
            <a:endParaRPr lang="en-US" dirty="0"/>
          </a:p>
        </p:txBody>
      </p:sp>
      <p:sp>
        <p:nvSpPr>
          <p:cNvPr id="3" name="Content Placeholder 2"/>
          <p:cNvSpPr>
            <a:spLocks noGrp="1"/>
          </p:cNvSpPr>
          <p:nvPr>
            <p:ph idx="1"/>
          </p:nvPr>
        </p:nvSpPr>
        <p:spPr/>
        <p:txBody>
          <a:bodyPr/>
          <a:lstStyle/>
          <a:p>
            <a:r>
              <a:rPr lang="en-US" dirty="0" smtClean="0"/>
              <a:t>Use Standard FODO Lattice</a:t>
            </a:r>
          </a:p>
          <a:p>
            <a:pPr marL="274320" lvl="1" indent="0">
              <a:buNone/>
            </a:pP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126</a:t>
            </a:fld>
            <a:endParaRPr lang="en-US"/>
          </a:p>
        </p:txBody>
      </p:sp>
      <p:cxnSp>
        <p:nvCxnSpPr>
          <p:cNvPr id="6" name="Straight Connector 5"/>
          <p:cNvCxnSpPr/>
          <p:nvPr/>
        </p:nvCxnSpPr>
        <p:spPr>
          <a:xfrm>
            <a:off x="1469863" y="2688705"/>
            <a:ext cx="5949993" cy="0"/>
          </a:xfrm>
          <a:prstGeom prst="line">
            <a:avLst/>
          </a:prstGeom>
          <a:ln w="12700" cmpd="sng">
            <a:solidFill>
              <a:srgbClr val="D2533C"/>
            </a:solidFill>
            <a:prstDash val="lgDashDot"/>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117093" y="2288698"/>
            <a:ext cx="1324789" cy="800015"/>
            <a:chOff x="5456121" y="3091966"/>
            <a:chExt cx="1324789" cy="800015"/>
          </a:xfrm>
        </p:grpSpPr>
        <p:sp>
          <p:nvSpPr>
            <p:cNvPr id="7" name="Arc 6"/>
            <p:cNvSpPr/>
            <p:nvPr/>
          </p:nvSpPr>
          <p:spPr>
            <a:xfrm rot="2700000">
              <a:off x="5456121" y="3115937"/>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Arc 7"/>
            <p:cNvSpPr/>
            <p:nvPr/>
          </p:nvSpPr>
          <p:spPr>
            <a:xfrm rot="18900000" flipH="1">
              <a:off x="6004866" y="3091966"/>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p:cNvGrpSpPr/>
          <p:nvPr/>
        </p:nvGrpSpPr>
        <p:grpSpPr>
          <a:xfrm>
            <a:off x="6483114" y="2288698"/>
            <a:ext cx="1324789" cy="800015"/>
            <a:chOff x="5456121" y="3091966"/>
            <a:chExt cx="1324789" cy="800015"/>
          </a:xfrm>
        </p:grpSpPr>
        <p:sp>
          <p:nvSpPr>
            <p:cNvPr id="11" name="Arc 10"/>
            <p:cNvSpPr/>
            <p:nvPr/>
          </p:nvSpPr>
          <p:spPr>
            <a:xfrm rot="2700000">
              <a:off x="5456121" y="3115937"/>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18900000" flipH="1">
              <a:off x="6004866" y="3091966"/>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3635477" y="2300683"/>
            <a:ext cx="1654041" cy="776044"/>
            <a:chOff x="3625235" y="3542438"/>
            <a:chExt cx="1654041" cy="776044"/>
          </a:xfrm>
        </p:grpSpPr>
        <p:sp>
          <p:nvSpPr>
            <p:cNvPr id="14" name="Arc 13"/>
            <p:cNvSpPr/>
            <p:nvPr/>
          </p:nvSpPr>
          <p:spPr>
            <a:xfrm rot="2700000">
              <a:off x="3625235" y="3542438"/>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rot="18900000" flipH="1">
              <a:off x="4503232" y="3542438"/>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a:stCxn id="14" idx="0"/>
              <a:endCxn id="15" idx="0"/>
            </p:cNvCxnSpPr>
            <p:nvPr/>
          </p:nvCxnSpPr>
          <p:spPr>
            <a:xfrm>
              <a:off x="4287630" y="3656087"/>
              <a:ext cx="329251" cy="0"/>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2"/>
              <a:endCxn id="15" idx="2"/>
            </p:cNvCxnSpPr>
            <p:nvPr/>
          </p:nvCxnSpPr>
          <p:spPr>
            <a:xfrm>
              <a:off x="4287630" y="4204833"/>
              <a:ext cx="329251" cy="0"/>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158742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96307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33872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4377"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1787352" y="1881324"/>
            <a:ext cx="0" cy="1916592"/>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456152" y="3104182"/>
            <a:ext cx="0" cy="693734"/>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148470" y="1881324"/>
            <a:ext cx="0" cy="1916592"/>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1787353" y="2127974"/>
            <a:ext cx="1364030" cy="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784440" y="2127470"/>
            <a:ext cx="1364030" cy="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875531" y="1955293"/>
            <a:ext cx="1252320" cy="369332"/>
          </a:xfrm>
          <a:prstGeom prst="rect">
            <a:avLst/>
          </a:prstGeom>
          <a:noFill/>
        </p:spPr>
        <p:txBody>
          <a:bodyPr wrap="square" rtlCol="0">
            <a:spAutoFit/>
          </a:bodyPr>
          <a:lstStyle/>
          <a:p>
            <a:r>
              <a:rPr lang="en-US" dirty="0" smtClean="0"/>
              <a:t>1 Period</a:t>
            </a:r>
            <a:endParaRPr lang="en-US" dirty="0"/>
          </a:p>
        </p:txBody>
      </p:sp>
      <p:sp>
        <p:nvSpPr>
          <p:cNvPr id="40" name="TextBox 39"/>
          <p:cNvSpPr txBox="1"/>
          <p:nvPr/>
        </p:nvSpPr>
        <p:spPr>
          <a:xfrm>
            <a:off x="2602606" y="3249437"/>
            <a:ext cx="1217045" cy="369332"/>
          </a:xfrm>
          <a:prstGeom prst="rect">
            <a:avLst/>
          </a:prstGeom>
          <a:noFill/>
        </p:spPr>
        <p:txBody>
          <a:bodyPr wrap="square" rtlCol="0">
            <a:spAutoFit/>
          </a:bodyPr>
          <a:lstStyle/>
          <a:p>
            <a:r>
              <a:rPr lang="en-US" dirty="0" smtClean="0"/>
              <a:t>L = 6 m</a:t>
            </a:r>
            <a:endParaRPr lang="en-US" dirty="0"/>
          </a:p>
        </p:txBody>
      </p:sp>
      <p:sp>
        <p:nvSpPr>
          <p:cNvPr id="41" name="TextBox 40"/>
          <p:cNvSpPr txBox="1"/>
          <p:nvPr/>
        </p:nvSpPr>
        <p:spPr>
          <a:xfrm>
            <a:off x="5175917" y="3249437"/>
            <a:ext cx="1217045" cy="369332"/>
          </a:xfrm>
          <a:prstGeom prst="rect">
            <a:avLst/>
          </a:prstGeom>
          <a:noFill/>
        </p:spPr>
        <p:txBody>
          <a:bodyPr wrap="square" rtlCol="0">
            <a:spAutoFit/>
          </a:bodyPr>
          <a:lstStyle/>
          <a:p>
            <a:r>
              <a:rPr lang="en-US" dirty="0" smtClean="0"/>
              <a:t>L = 6 m</a:t>
            </a:r>
            <a:endParaRPr lang="en-US" dirty="0"/>
          </a:p>
        </p:txBody>
      </p:sp>
      <p:pic>
        <p:nvPicPr>
          <p:cNvPr id="42" name="Picture 41"/>
          <p:cNvPicPr>
            <a:picLocks noChangeAspect="1"/>
          </p:cNvPicPr>
          <p:nvPr/>
        </p:nvPicPr>
        <p:blipFill>
          <a:blip r:embed="rId3"/>
          <a:stretch>
            <a:fillRect/>
          </a:stretch>
        </p:blipFill>
        <p:spPr>
          <a:xfrm>
            <a:off x="3022600" y="3022600"/>
            <a:ext cx="3098800" cy="812800"/>
          </a:xfrm>
          <a:prstGeom prst="rect">
            <a:avLst/>
          </a:prstGeom>
        </p:spPr>
      </p:pic>
      <p:graphicFrame>
        <p:nvGraphicFramePr>
          <p:cNvPr id="43" name="Object 42"/>
          <p:cNvGraphicFramePr>
            <a:graphicFrameLocks noChangeAspect="1"/>
          </p:cNvGraphicFramePr>
          <p:nvPr>
            <p:extLst>
              <p:ext uri="{D42A27DB-BD31-4B8C-83A1-F6EECF244321}">
                <p14:modId xmlns:p14="http://schemas.microsoft.com/office/powerpoint/2010/main" val="2560681165"/>
              </p:ext>
            </p:extLst>
          </p:nvPr>
        </p:nvGraphicFramePr>
        <p:xfrm>
          <a:off x="287096" y="4159712"/>
          <a:ext cx="4687888" cy="1685925"/>
        </p:xfrm>
        <a:graphic>
          <a:graphicData uri="http://schemas.openxmlformats.org/presentationml/2006/ole">
            <mc:AlternateContent xmlns:mc="http://schemas.openxmlformats.org/markup-compatibility/2006">
              <mc:Choice xmlns:v="urn:schemas-microsoft-com:vml" Requires="v">
                <p:oleObj spid="_x0000_s147503" name="Equation" r:id="rId4" imgW="3530600" imgH="1270000" progId="Equation.3">
                  <p:embed/>
                </p:oleObj>
              </mc:Choice>
              <mc:Fallback>
                <p:oleObj name="Equation" r:id="rId4" imgW="3530600" imgH="1270000" progId="Equation.3">
                  <p:embed/>
                  <p:pic>
                    <p:nvPicPr>
                      <p:cNvPr id="0" name=""/>
                      <p:cNvPicPr/>
                      <p:nvPr/>
                    </p:nvPicPr>
                    <p:blipFill>
                      <a:blip r:embed="rId5"/>
                      <a:stretch>
                        <a:fillRect/>
                      </a:stretch>
                    </p:blipFill>
                    <p:spPr>
                      <a:xfrm>
                        <a:off x="287096" y="4159712"/>
                        <a:ext cx="4687888" cy="1685925"/>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783133371"/>
              </p:ext>
            </p:extLst>
          </p:nvPr>
        </p:nvGraphicFramePr>
        <p:xfrm>
          <a:off x="5819719" y="4159712"/>
          <a:ext cx="2212206" cy="1259504"/>
        </p:xfrm>
        <a:graphic>
          <a:graphicData uri="http://schemas.openxmlformats.org/presentationml/2006/ole">
            <mc:AlternateContent xmlns:mc="http://schemas.openxmlformats.org/markup-compatibility/2006">
              <mc:Choice xmlns:v="urn:schemas-microsoft-com:vml" Requires="v">
                <p:oleObj spid="_x0000_s147504" name="Equation" r:id="rId6" imgW="1739900" imgH="990600" progId="Equation.3">
                  <p:embed/>
                </p:oleObj>
              </mc:Choice>
              <mc:Fallback>
                <p:oleObj name="Equation" r:id="rId6" imgW="1739900" imgH="990600" progId="Equation.3">
                  <p:embed/>
                  <p:pic>
                    <p:nvPicPr>
                      <p:cNvPr id="0" name=""/>
                      <p:cNvPicPr/>
                      <p:nvPr/>
                    </p:nvPicPr>
                    <p:blipFill>
                      <a:blip r:embed="rId7"/>
                      <a:stretch>
                        <a:fillRect/>
                      </a:stretch>
                    </p:blipFill>
                    <p:spPr>
                      <a:xfrm>
                        <a:off x="5819719" y="4159712"/>
                        <a:ext cx="2212206" cy="1259504"/>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797198560"/>
              </p:ext>
            </p:extLst>
          </p:nvPr>
        </p:nvGraphicFramePr>
        <p:xfrm>
          <a:off x="5819719" y="5574223"/>
          <a:ext cx="1355725" cy="711200"/>
        </p:xfrm>
        <a:graphic>
          <a:graphicData uri="http://schemas.openxmlformats.org/presentationml/2006/ole">
            <mc:AlternateContent xmlns:mc="http://schemas.openxmlformats.org/markup-compatibility/2006">
              <mc:Choice xmlns:v="urn:schemas-microsoft-com:vml" Requires="v">
                <p:oleObj spid="_x0000_s147505" name="Equation" r:id="rId8" imgW="1066800" imgH="558800" progId="Equation.3">
                  <p:embed/>
                </p:oleObj>
              </mc:Choice>
              <mc:Fallback>
                <p:oleObj name="Equation" r:id="rId8" imgW="1066800" imgH="558800" progId="Equation.3">
                  <p:embed/>
                  <p:pic>
                    <p:nvPicPr>
                      <p:cNvPr id="0" name=""/>
                      <p:cNvPicPr/>
                      <p:nvPr/>
                    </p:nvPicPr>
                    <p:blipFill>
                      <a:blip r:embed="rId9"/>
                      <a:stretch>
                        <a:fillRect/>
                      </a:stretch>
                    </p:blipFill>
                    <p:spPr>
                      <a:xfrm>
                        <a:off x="5819719" y="5574223"/>
                        <a:ext cx="1355725" cy="711200"/>
                      </a:xfrm>
                      <a:prstGeom prst="rect">
                        <a:avLst/>
                      </a:prstGeom>
                    </p:spPr>
                  </p:pic>
                </p:oleObj>
              </mc:Fallback>
            </mc:AlternateContent>
          </a:graphicData>
        </a:graphic>
      </p:graphicFrame>
    </p:spTree>
    <p:extLst>
      <p:ext uri="{BB962C8B-B14F-4D97-AF65-F5344CB8AC3E}">
        <p14:creationId xmlns:p14="http://schemas.microsoft.com/office/powerpoint/2010/main" val="15432700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Focusing</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127</a:t>
            </a:fld>
            <a:endParaRPr lang="en-US"/>
          </a:p>
        </p:txBody>
      </p:sp>
      <p:grpSp>
        <p:nvGrpSpPr>
          <p:cNvPr id="13" name="Group 12"/>
          <p:cNvGrpSpPr/>
          <p:nvPr/>
        </p:nvGrpSpPr>
        <p:grpSpPr>
          <a:xfrm>
            <a:off x="1117093" y="1387488"/>
            <a:ext cx="6690810" cy="1954076"/>
            <a:chOff x="1117093" y="1881324"/>
            <a:chExt cx="6690810" cy="1954076"/>
          </a:xfrm>
        </p:grpSpPr>
        <p:cxnSp>
          <p:nvCxnSpPr>
            <p:cNvPr id="6" name="Straight Connector 5"/>
            <p:cNvCxnSpPr/>
            <p:nvPr/>
          </p:nvCxnSpPr>
          <p:spPr>
            <a:xfrm>
              <a:off x="1469863" y="2688705"/>
              <a:ext cx="5949993" cy="0"/>
            </a:xfrm>
            <a:prstGeom prst="line">
              <a:avLst/>
            </a:prstGeom>
            <a:ln w="12700" cmpd="sng">
              <a:solidFill>
                <a:srgbClr val="D2533C"/>
              </a:solidFill>
              <a:prstDash val="lgDashDot"/>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117093" y="2288698"/>
              <a:ext cx="1324789" cy="800015"/>
              <a:chOff x="5456121" y="3091966"/>
              <a:chExt cx="1324789" cy="800015"/>
            </a:xfrm>
          </p:grpSpPr>
          <p:sp>
            <p:nvSpPr>
              <p:cNvPr id="7" name="Arc 6"/>
              <p:cNvSpPr/>
              <p:nvPr/>
            </p:nvSpPr>
            <p:spPr>
              <a:xfrm rot="2700000">
                <a:off x="5456121" y="3115937"/>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Arc 7"/>
              <p:cNvSpPr/>
              <p:nvPr/>
            </p:nvSpPr>
            <p:spPr>
              <a:xfrm rot="18900000" flipH="1">
                <a:off x="6004866" y="3091966"/>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p:cNvGrpSpPr/>
            <p:nvPr/>
          </p:nvGrpSpPr>
          <p:grpSpPr>
            <a:xfrm>
              <a:off x="6483114" y="2288698"/>
              <a:ext cx="1324789" cy="800015"/>
              <a:chOff x="5456121" y="3091966"/>
              <a:chExt cx="1324789" cy="800015"/>
            </a:xfrm>
          </p:grpSpPr>
          <p:sp>
            <p:nvSpPr>
              <p:cNvPr id="11" name="Arc 10"/>
              <p:cNvSpPr/>
              <p:nvPr/>
            </p:nvSpPr>
            <p:spPr>
              <a:xfrm rot="2700000">
                <a:off x="5456121" y="3115937"/>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18900000" flipH="1">
                <a:off x="6004866" y="3091966"/>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3635477" y="2300683"/>
              <a:ext cx="1654041" cy="776044"/>
              <a:chOff x="3625235" y="3542438"/>
              <a:chExt cx="1654041" cy="776044"/>
            </a:xfrm>
          </p:grpSpPr>
          <p:sp>
            <p:nvSpPr>
              <p:cNvPr id="14" name="Arc 13"/>
              <p:cNvSpPr/>
              <p:nvPr/>
            </p:nvSpPr>
            <p:spPr>
              <a:xfrm rot="2700000">
                <a:off x="3625235" y="3542438"/>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rot="18900000" flipH="1">
                <a:off x="4503232" y="3542438"/>
                <a:ext cx="776044" cy="77604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a:stCxn id="14" idx="0"/>
                <a:endCxn id="15" idx="0"/>
              </p:cNvCxnSpPr>
              <p:nvPr/>
            </p:nvCxnSpPr>
            <p:spPr>
              <a:xfrm>
                <a:off x="4287630" y="3656087"/>
                <a:ext cx="329251" cy="0"/>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2"/>
                <a:endCxn id="15" idx="2"/>
              </p:cNvCxnSpPr>
              <p:nvPr/>
            </p:nvCxnSpPr>
            <p:spPr>
              <a:xfrm>
                <a:off x="4287630" y="4204833"/>
                <a:ext cx="329251" cy="0"/>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158742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96307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338728"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4377" y="2603538"/>
              <a:ext cx="1269984" cy="176374"/>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1787352" y="1881324"/>
              <a:ext cx="0" cy="1916592"/>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456152" y="3104182"/>
              <a:ext cx="0" cy="693734"/>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148470" y="1881324"/>
              <a:ext cx="0" cy="1916592"/>
            </a:xfrm>
            <a:prstGeom prst="line">
              <a:avLst/>
            </a:prstGeom>
            <a:ln w="6350" cmpd="sng">
              <a:solidFill>
                <a:srgbClr val="292934"/>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1787353" y="2127974"/>
              <a:ext cx="1364030" cy="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784440" y="2127470"/>
              <a:ext cx="1364030" cy="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875531" y="1955293"/>
              <a:ext cx="1252320" cy="369332"/>
            </a:xfrm>
            <a:prstGeom prst="rect">
              <a:avLst/>
            </a:prstGeom>
            <a:noFill/>
          </p:spPr>
          <p:txBody>
            <a:bodyPr wrap="square" rtlCol="0">
              <a:spAutoFit/>
            </a:bodyPr>
            <a:lstStyle/>
            <a:p>
              <a:r>
                <a:rPr lang="en-US" dirty="0" smtClean="0"/>
                <a:t>1 Period</a:t>
              </a:r>
              <a:endParaRPr lang="en-US" dirty="0"/>
            </a:p>
          </p:txBody>
        </p:sp>
        <p:sp>
          <p:nvSpPr>
            <p:cNvPr id="40" name="TextBox 39"/>
            <p:cNvSpPr txBox="1"/>
            <p:nvPr/>
          </p:nvSpPr>
          <p:spPr>
            <a:xfrm>
              <a:off x="2602606" y="3249437"/>
              <a:ext cx="1217045" cy="369332"/>
            </a:xfrm>
            <a:prstGeom prst="rect">
              <a:avLst/>
            </a:prstGeom>
            <a:noFill/>
          </p:spPr>
          <p:txBody>
            <a:bodyPr wrap="square" rtlCol="0">
              <a:spAutoFit/>
            </a:bodyPr>
            <a:lstStyle/>
            <a:p>
              <a:r>
                <a:rPr lang="en-US" dirty="0" smtClean="0"/>
                <a:t>L = 6 m</a:t>
              </a:r>
              <a:endParaRPr lang="en-US" dirty="0"/>
            </a:p>
          </p:txBody>
        </p:sp>
        <p:sp>
          <p:nvSpPr>
            <p:cNvPr id="41" name="TextBox 40"/>
            <p:cNvSpPr txBox="1"/>
            <p:nvPr/>
          </p:nvSpPr>
          <p:spPr>
            <a:xfrm>
              <a:off x="5175917" y="3249437"/>
              <a:ext cx="1217045" cy="369332"/>
            </a:xfrm>
            <a:prstGeom prst="rect">
              <a:avLst/>
            </a:prstGeom>
            <a:noFill/>
          </p:spPr>
          <p:txBody>
            <a:bodyPr wrap="square" rtlCol="0">
              <a:spAutoFit/>
            </a:bodyPr>
            <a:lstStyle/>
            <a:p>
              <a:r>
                <a:rPr lang="en-US" dirty="0" smtClean="0"/>
                <a:t>L = 6 m</a:t>
              </a:r>
              <a:endParaRPr lang="en-US" dirty="0"/>
            </a:p>
          </p:txBody>
        </p:sp>
        <p:pic>
          <p:nvPicPr>
            <p:cNvPr id="42" name="Picture 41"/>
            <p:cNvPicPr>
              <a:picLocks noChangeAspect="1"/>
            </p:cNvPicPr>
            <p:nvPr/>
          </p:nvPicPr>
          <p:blipFill>
            <a:blip r:embed="rId3"/>
            <a:stretch>
              <a:fillRect/>
            </a:stretch>
          </p:blipFill>
          <p:spPr>
            <a:xfrm>
              <a:off x="3022600" y="3022600"/>
              <a:ext cx="3098800" cy="812800"/>
            </a:xfrm>
            <a:prstGeom prst="rect">
              <a:avLst/>
            </a:prstGeom>
          </p:spPr>
        </p:pic>
      </p:grpSp>
      <p:graphicFrame>
        <p:nvGraphicFramePr>
          <p:cNvPr id="44" name="Object 43"/>
          <p:cNvGraphicFramePr>
            <a:graphicFrameLocks noChangeAspect="1"/>
          </p:cNvGraphicFramePr>
          <p:nvPr>
            <p:extLst>
              <p:ext uri="{D42A27DB-BD31-4B8C-83A1-F6EECF244321}">
                <p14:modId xmlns:p14="http://schemas.microsoft.com/office/powerpoint/2010/main" val="955264948"/>
              </p:ext>
            </p:extLst>
          </p:nvPr>
        </p:nvGraphicFramePr>
        <p:xfrm>
          <a:off x="1185062" y="3604836"/>
          <a:ext cx="3048000" cy="1492250"/>
        </p:xfrm>
        <a:graphic>
          <a:graphicData uri="http://schemas.openxmlformats.org/presentationml/2006/ole">
            <mc:AlternateContent xmlns:mc="http://schemas.openxmlformats.org/markup-compatibility/2006">
              <mc:Choice xmlns:v="urn:schemas-microsoft-com:vml" Requires="v">
                <p:oleObj spid="_x0000_s148513" name="Equation" r:id="rId4" imgW="1689100" imgH="825500" progId="Equation.3">
                  <p:embed/>
                </p:oleObj>
              </mc:Choice>
              <mc:Fallback>
                <p:oleObj name="Equation" r:id="rId4" imgW="1689100" imgH="825500" progId="Equation.3">
                  <p:embed/>
                  <p:pic>
                    <p:nvPicPr>
                      <p:cNvPr id="0" name=""/>
                      <p:cNvPicPr/>
                      <p:nvPr/>
                    </p:nvPicPr>
                    <p:blipFill>
                      <a:blip r:embed="rId5"/>
                      <a:stretch>
                        <a:fillRect/>
                      </a:stretch>
                    </p:blipFill>
                    <p:spPr>
                      <a:xfrm>
                        <a:off x="1185062" y="3604836"/>
                        <a:ext cx="3048000" cy="149225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52953718"/>
              </p:ext>
            </p:extLst>
          </p:nvPr>
        </p:nvGraphicFramePr>
        <p:xfrm>
          <a:off x="4862513" y="3745932"/>
          <a:ext cx="2557462" cy="1581150"/>
        </p:xfrm>
        <a:graphic>
          <a:graphicData uri="http://schemas.openxmlformats.org/presentationml/2006/ole">
            <mc:AlternateContent xmlns:mc="http://schemas.openxmlformats.org/markup-compatibility/2006">
              <mc:Choice xmlns:v="urn:schemas-microsoft-com:vml" Requires="v">
                <p:oleObj spid="_x0000_s148514" name="Equation" r:id="rId6" imgW="1460500" imgH="901700" progId="Equation.3">
                  <p:embed/>
                </p:oleObj>
              </mc:Choice>
              <mc:Fallback>
                <p:oleObj name="Equation" r:id="rId6" imgW="1460500" imgH="901700" progId="Equation.3">
                  <p:embed/>
                  <p:pic>
                    <p:nvPicPr>
                      <p:cNvPr id="0" name=""/>
                      <p:cNvPicPr/>
                      <p:nvPr/>
                    </p:nvPicPr>
                    <p:blipFill>
                      <a:blip r:embed="rId7"/>
                      <a:stretch>
                        <a:fillRect/>
                      </a:stretch>
                    </p:blipFill>
                    <p:spPr>
                      <a:xfrm>
                        <a:off x="4862513" y="3745932"/>
                        <a:ext cx="2557462" cy="1581150"/>
                      </a:xfrm>
                      <a:prstGeom prst="rect">
                        <a:avLst/>
                      </a:prstGeom>
                    </p:spPr>
                  </p:pic>
                </p:oleObj>
              </mc:Fallback>
            </mc:AlternateContent>
          </a:graphicData>
        </a:graphic>
      </p:graphicFrame>
    </p:spTree>
    <p:extLst>
      <p:ext uri="{BB962C8B-B14F-4D97-AF65-F5344CB8AC3E}">
        <p14:creationId xmlns:p14="http://schemas.microsoft.com/office/powerpoint/2010/main" val="488710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3" name="Rectangle 29"/>
          <p:cNvSpPr>
            <a:spLocks noGrp="1" noChangeArrowheads="1"/>
          </p:cNvSpPr>
          <p:nvPr>
            <p:ph type="title"/>
          </p:nvPr>
        </p:nvSpPr>
        <p:spPr/>
        <p:txBody>
          <a:bodyPr>
            <a:normAutofit fontScale="90000"/>
          </a:bodyPr>
          <a:lstStyle/>
          <a:p>
            <a:r>
              <a:rPr lang="en-US"/>
              <a:t>Propagation of Phase Space in Free Space</a:t>
            </a:r>
          </a:p>
        </p:txBody>
      </p:sp>
      <p:sp>
        <p:nvSpPr>
          <p:cNvPr id="36894" name="Line 30"/>
          <p:cNvSpPr>
            <a:spLocks noChangeShapeType="1"/>
          </p:cNvSpPr>
          <p:nvPr/>
        </p:nvSpPr>
        <p:spPr bwMode="auto">
          <a:xfrm>
            <a:off x="2155825" y="4826000"/>
            <a:ext cx="0" cy="1358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895" name="Line 31"/>
          <p:cNvSpPr>
            <a:spLocks noChangeShapeType="1"/>
          </p:cNvSpPr>
          <p:nvPr/>
        </p:nvSpPr>
        <p:spPr bwMode="auto">
          <a:xfrm>
            <a:off x="1054100" y="5565775"/>
            <a:ext cx="20415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896" name="Oval 32" descr="Large confetti"/>
          <p:cNvSpPr>
            <a:spLocks noChangeArrowheads="1"/>
          </p:cNvSpPr>
          <p:nvPr/>
        </p:nvSpPr>
        <p:spPr bwMode="auto">
          <a:xfrm rot="1191399" flipH="1">
            <a:off x="1277938" y="5302250"/>
            <a:ext cx="1776412" cy="420688"/>
          </a:xfrm>
          <a:prstGeom prst="ellipse">
            <a:avLst/>
          </a:prstGeom>
          <a:pattFill prst="lgConfetti">
            <a:fgClr>
              <a:srgbClr val="FF0000"/>
            </a:fgClr>
            <a:bgClr>
              <a:srgbClr val="FFFFFF"/>
            </a:bgClr>
          </a:patt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897" name="Text Box 33"/>
          <p:cNvSpPr txBox="1">
            <a:spLocks noChangeArrowheads="1"/>
          </p:cNvSpPr>
          <p:nvPr/>
        </p:nvSpPr>
        <p:spPr bwMode="auto">
          <a:xfrm>
            <a:off x="2195513" y="4630738"/>
            <a:ext cx="5397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6898" name="Text Box 34"/>
          <p:cNvSpPr txBox="1">
            <a:spLocks noChangeArrowheads="1"/>
          </p:cNvSpPr>
          <p:nvPr/>
        </p:nvSpPr>
        <p:spPr bwMode="auto">
          <a:xfrm>
            <a:off x="2859088" y="5483225"/>
            <a:ext cx="3873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6899" name="Line 35"/>
          <p:cNvSpPr>
            <a:spLocks noChangeShapeType="1"/>
          </p:cNvSpPr>
          <p:nvPr/>
        </p:nvSpPr>
        <p:spPr bwMode="auto">
          <a:xfrm>
            <a:off x="4746625" y="4826000"/>
            <a:ext cx="0" cy="1358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0" name="Line 36"/>
          <p:cNvSpPr>
            <a:spLocks noChangeShapeType="1"/>
          </p:cNvSpPr>
          <p:nvPr/>
        </p:nvSpPr>
        <p:spPr bwMode="auto">
          <a:xfrm>
            <a:off x="3644900" y="5565775"/>
            <a:ext cx="20415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1" name="Oval 37" descr="Large confetti"/>
          <p:cNvSpPr>
            <a:spLocks noChangeArrowheads="1"/>
          </p:cNvSpPr>
          <p:nvPr/>
        </p:nvSpPr>
        <p:spPr bwMode="auto">
          <a:xfrm>
            <a:off x="4148138" y="5251450"/>
            <a:ext cx="1154112" cy="573088"/>
          </a:xfrm>
          <a:prstGeom prst="ellipse">
            <a:avLst/>
          </a:prstGeom>
          <a:pattFill prst="lgConfetti">
            <a:fgClr>
              <a:srgbClr val="FF0000"/>
            </a:fgClr>
            <a:bgClr>
              <a:srgbClr val="FFFFFF"/>
            </a:bgClr>
          </a:patt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2" name="Text Box 38"/>
          <p:cNvSpPr txBox="1">
            <a:spLocks noChangeArrowheads="1"/>
          </p:cNvSpPr>
          <p:nvPr/>
        </p:nvSpPr>
        <p:spPr bwMode="auto">
          <a:xfrm>
            <a:off x="4786313" y="4630738"/>
            <a:ext cx="5397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6903" name="Text Box 39"/>
          <p:cNvSpPr txBox="1">
            <a:spLocks noChangeArrowheads="1"/>
          </p:cNvSpPr>
          <p:nvPr/>
        </p:nvSpPr>
        <p:spPr bwMode="auto">
          <a:xfrm>
            <a:off x="5449888" y="5483225"/>
            <a:ext cx="3873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6904" name="Line 40"/>
          <p:cNvSpPr>
            <a:spLocks noChangeShapeType="1"/>
          </p:cNvSpPr>
          <p:nvPr/>
        </p:nvSpPr>
        <p:spPr bwMode="auto">
          <a:xfrm>
            <a:off x="7439025" y="4826000"/>
            <a:ext cx="0" cy="1358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5" name="Line 41"/>
          <p:cNvSpPr>
            <a:spLocks noChangeShapeType="1"/>
          </p:cNvSpPr>
          <p:nvPr/>
        </p:nvSpPr>
        <p:spPr bwMode="auto">
          <a:xfrm>
            <a:off x="6337300" y="5565775"/>
            <a:ext cx="20415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6" name="Oval 42" descr="Large confetti"/>
          <p:cNvSpPr>
            <a:spLocks noChangeArrowheads="1"/>
          </p:cNvSpPr>
          <p:nvPr/>
        </p:nvSpPr>
        <p:spPr bwMode="auto">
          <a:xfrm rot="-1191399">
            <a:off x="6561138" y="5302250"/>
            <a:ext cx="1776412" cy="420688"/>
          </a:xfrm>
          <a:prstGeom prst="ellipse">
            <a:avLst/>
          </a:prstGeom>
          <a:pattFill prst="lgConfetti">
            <a:fgClr>
              <a:srgbClr val="FF0000"/>
            </a:fgClr>
            <a:bgClr>
              <a:srgbClr val="FFFFFF"/>
            </a:bgClr>
          </a:patt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6907" name="Text Box 43"/>
          <p:cNvSpPr txBox="1">
            <a:spLocks noChangeArrowheads="1"/>
          </p:cNvSpPr>
          <p:nvPr/>
        </p:nvSpPr>
        <p:spPr bwMode="auto">
          <a:xfrm>
            <a:off x="7478713" y="4630738"/>
            <a:ext cx="5397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6908" name="Text Box 44"/>
          <p:cNvSpPr txBox="1">
            <a:spLocks noChangeArrowheads="1"/>
          </p:cNvSpPr>
          <p:nvPr/>
        </p:nvSpPr>
        <p:spPr bwMode="auto">
          <a:xfrm>
            <a:off x="8142288" y="5483225"/>
            <a:ext cx="3873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pic>
        <p:nvPicPr>
          <p:cNvPr id="3" name="Picture 2"/>
          <p:cNvPicPr>
            <a:picLocks noChangeAspect="1"/>
          </p:cNvPicPr>
          <p:nvPr/>
        </p:nvPicPr>
        <p:blipFill>
          <a:blip r:embed="rId3"/>
          <a:stretch>
            <a:fillRect/>
          </a:stretch>
        </p:blipFill>
        <p:spPr>
          <a:xfrm>
            <a:off x="329252" y="1155735"/>
            <a:ext cx="8536945" cy="3643531"/>
          </a:xfrm>
          <a:prstGeom prst="rect">
            <a:avLst/>
          </a:prstGeom>
        </p:spPr>
      </p:pic>
    </p:spTree>
    <p:extLst>
      <p:ext uri="{BB962C8B-B14F-4D97-AF65-F5344CB8AC3E}">
        <p14:creationId xmlns:p14="http://schemas.microsoft.com/office/powerpoint/2010/main" val="31608107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2286000" y="2176463"/>
            <a:ext cx="6018213" cy="1041400"/>
            <a:chOff x="1105" y="2736"/>
            <a:chExt cx="3791" cy="1104"/>
          </a:xfrm>
        </p:grpSpPr>
        <p:sp>
          <p:nvSpPr>
            <p:cNvPr id="38915" name="Rectangle 3"/>
            <p:cNvSpPr>
              <a:spLocks noChangeArrowheads="1"/>
            </p:cNvSpPr>
            <p:nvPr/>
          </p:nvSpPr>
          <p:spPr bwMode="auto">
            <a:xfrm>
              <a:off x="1105" y="2928"/>
              <a:ext cx="3791" cy="720"/>
            </a:xfrm>
            <a:prstGeom prst="rect">
              <a:avLst/>
            </a:prstGeom>
            <a:gradFill rotWithShape="0">
              <a:gsLst>
                <a:gs pos="0">
                  <a:schemeClr val="bg1"/>
                </a:gs>
                <a:gs pos="50000">
                  <a:schemeClr val="bg1">
                    <a:gamma/>
                    <a:shade val="27843"/>
                    <a:invGamma/>
                  </a:schemeClr>
                </a:gs>
                <a:gs pos="100000">
                  <a:schemeClr val="bg1"/>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16" name="Arc 4"/>
            <p:cNvSpPr>
              <a:spLocks/>
            </p:cNvSpPr>
            <p:nvPr/>
          </p:nvSpPr>
          <p:spPr bwMode="auto">
            <a:xfrm>
              <a:off x="1105" y="3312"/>
              <a:ext cx="3791" cy="528"/>
            </a:xfrm>
            <a:custGeom>
              <a:avLst/>
              <a:gdLst>
                <a:gd name="G0" fmla="+- 20028 0 0"/>
                <a:gd name="G1" fmla="+- 21600 0 0"/>
                <a:gd name="G2" fmla="+- 21600 0 0"/>
                <a:gd name="T0" fmla="*/ 0 w 40437"/>
                <a:gd name="T1" fmla="*/ 13509 h 21600"/>
                <a:gd name="T2" fmla="*/ 40437 w 40437"/>
                <a:gd name="T3" fmla="*/ 14525 h 21600"/>
                <a:gd name="T4" fmla="*/ 20028 w 40437"/>
                <a:gd name="T5" fmla="*/ 21600 h 21600"/>
              </a:gdLst>
              <a:ahLst/>
              <a:cxnLst>
                <a:cxn ang="0">
                  <a:pos x="T0" y="T1"/>
                </a:cxn>
                <a:cxn ang="0">
                  <a:pos x="T2" y="T3"/>
                </a:cxn>
                <a:cxn ang="0">
                  <a:pos x="T4" y="T5"/>
                </a:cxn>
              </a:cxnLst>
              <a:rect l="0" t="0" r="r" b="b"/>
              <a:pathLst>
                <a:path w="40437" h="21600" fill="none" extrusionOk="0">
                  <a:moveTo>
                    <a:pt x="0" y="13509"/>
                  </a:moveTo>
                  <a:cubicBezTo>
                    <a:pt x="3298" y="5344"/>
                    <a:pt x="11222" y="-1"/>
                    <a:pt x="20028" y="-1"/>
                  </a:cubicBezTo>
                  <a:cubicBezTo>
                    <a:pt x="29230" y="-1"/>
                    <a:pt x="37422" y="5830"/>
                    <a:pt x="40436" y="14525"/>
                  </a:cubicBezTo>
                </a:path>
                <a:path w="40437" h="21600" stroke="0" extrusionOk="0">
                  <a:moveTo>
                    <a:pt x="0" y="13509"/>
                  </a:moveTo>
                  <a:cubicBezTo>
                    <a:pt x="3298" y="5344"/>
                    <a:pt x="11222" y="-1"/>
                    <a:pt x="20028" y="-1"/>
                  </a:cubicBezTo>
                  <a:cubicBezTo>
                    <a:pt x="29230" y="-1"/>
                    <a:pt x="37422" y="5830"/>
                    <a:pt x="40436" y="14525"/>
                  </a:cubicBezTo>
                  <a:lnTo>
                    <a:pt x="20028" y="21600"/>
                  </a:lnTo>
                  <a:close/>
                </a:path>
              </a:pathLst>
            </a:custGeom>
            <a:solidFill>
              <a:schemeClr val="bg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17" name="Arc 5"/>
            <p:cNvSpPr>
              <a:spLocks/>
            </p:cNvSpPr>
            <p:nvPr/>
          </p:nvSpPr>
          <p:spPr bwMode="auto">
            <a:xfrm flipV="1">
              <a:off x="1105" y="2736"/>
              <a:ext cx="3791" cy="528"/>
            </a:xfrm>
            <a:custGeom>
              <a:avLst/>
              <a:gdLst>
                <a:gd name="G0" fmla="+- 20028 0 0"/>
                <a:gd name="G1" fmla="+- 21600 0 0"/>
                <a:gd name="G2" fmla="+- 21600 0 0"/>
                <a:gd name="T0" fmla="*/ 0 w 40437"/>
                <a:gd name="T1" fmla="*/ 13509 h 21600"/>
                <a:gd name="T2" fmla="*/ 40437 w 40437"/>
                <a:gd name="T3" fmla="*/ 14525 h 21600"/>
                <a:gd name="T4" fmla="*/ 20028 w 40437"/>
                <a:gd name="T5" fmla="*/ 21600 h 21600"/>
              </a:gdLst>
              <a:ahLst/>
              <a:cxnLst>
                <a:cxn ang="0">
                  <a:pos x="T0" y="T1"/>
                </a:cxn>
                <a:cxn ang="0">
                  <a:pos x="T2" y="T3"/>
                </a:cxn>
                <a:cxn ang="0">
                  <a:pos x="T4" y="T5"/>
                </a:cxn>
              </a:cxnLst>
              <a:rect l="0" t="0" r="r" b="b"/>
              <a:pathLst>
                <a:path w="40437" h="21600" fill="none" extrusionOk="0">
                  <a:moveTo>
                    <a:pt x="0" y="13509"/>
                  </a:moveTo>
                  <a:cubicBezTo>
                    <a:pt x="3298" y="5344"/>
                    <a:pt x="11222" y="-1"/>
                    <a:pt x="20028" y="-1"/>
                  </a:cubicBezTo>
                  <a:cubicBezTo>
                    <a:pt x="29230" y="-1"/>
                    <a:pt x="37422" y="5830"/>
                    <a:pt x="40436" y="14525"/>
                  </a:cubicBezTo>
                </a:path>
                <a:path w="40437" h="21600" stroke="0" extrusionOk="0">
                  <a:moveTo>
                    <a:pt x="0" y="13509"/>
                  </a:moveTo>
                  <a:cubicBezTo>
                    <a:pt x="3298" y="5344"/>
                    <a:pt x="11222" y="-1"/>
                    <a:pt x="20028" y="-1"/>
                  </a:cubicBezTo>
                  <a:cubicBezTo>
                    <a:pt x="29230" y="-1"/>
                    <a:pt x="37422" y="5830"/>
                    <a:pt x="40436" y="14525"/>
                  </a:cubicBezTo>
                  <a:lnTo>
                    <a:pt x="20028" y="21600"/>
                  </a:lnTo>
                  <a:close/>
                </a:path>
              </a:pathLst>
            </a:custGeom>
            <a:solidFill>
              <a:schemeClr val="bg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8918" name="Rectangle 6"/>
          <p:cNvSpPr>
            <a:spLocks noGrp="1" noChangeArrowheads="1"/>
          </p:cNvSpPr>
          <p:nvPr>
            <p:ph type="title"/>
          </p:nvPr>
        </p:nvSpPr>
        <p:spPr/>
        <p:txBody>
          <a:bodyPr/>
          <a:lstStyle/>
          <a:p>
            <a:r>
              <a:rPr lang="en-US"/>
              <a:t>Emittance &amp; Matching</a:t>
            </a:r>
          </a:p>
        </p:txBody>
      </p:sp>
      <p:sp>
        <p:nvSpPr>
          <p:cNvPr id="38919" name="Line 7"/>
          <p:cNvSpPr>
            <a:spLocks noChangeShapeType="1"/>
          </p:cNvSpPr>
          <p:nvPr/>
        </p:nvSpPr>
        <p:spPr bwMode="auto">
          <a:xfrm flipH="1" flipV="1">
            <a:off x="3206750" y="2406650"/>
            <a:ext cx="395288"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0" name="Line 8"/>
          <p:cNvSpPr>
            <a:spLocks noChangeShapeType="1"/>
          </p:cNvSpPr>
          <p:nvPr/>
        </p:nvSpPr>
        <p:spPr bwMode="auto">
          <a:xfrm flipH="1" flipV="1">
            <a:off x="5257800" y="2362200"/>
            <a:ext cx="395288"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1" name="Line 9"/>
          <p:cNvSpPr>
            <a:spLocks noChangeShapeType="1"/>
          </p:cNvSpPr>
          <p:nvPr/>
        </p:nvSpPr>
        <p:spPr bwMode="auto">
          <a:xfrm flipH="1" flipV="1">
            <a:off x="7502525" y="2406650"/>
            <a:ext cx="395288"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2" name="Text Box 10"/>
          <p:cNvSpPr txBox="1">
            <a:spLocks noChangeArrowheads="1"/>
          </p:cNvSpPr>
          <p:nvPr/>
        </p:nvSpPr>
        <p:spPr bwMode="auto">
          <a:xfrm>
            <a:off x="3938588" y="1905000"/>
            <a:ext cx="16103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smtClean="0">
                <a:latin typeface="Helvetica" charset="0"/>
              </a:rPr>
              <a:t>3</a:t>
            </a:r>
            <a:r>
              <a:rPr lang="en-US" sz="1600" dirty="0">
                <a:latin typeface="Helvetica" charset="0"/>
              </a:rPr>
              <a:t>-screen region</a:t>
            </a:r>
          </a:p>
        </p:txBody>
      </p:sp>
      <p:sp>
        <p:nvSpPr>
          <p:cNvPr id="38923" name="Line 11"/>
          <p:cNvSpPr>
            <a:spLocks noChangeShapeType="1"/>
          </p:cNvSpPr>
          <p:nvPr/>
        </p:nvSpPr>
        <p:spPr bwMode="auto">
          <a:xfrm>
            <a:off x="3373438" y="3260725"/>
            <a:ext cx="2133600" cy="0"/>
          </a:xfrm>
          <a:prstGeom prst="line">
            <a:avLst/>
          </a:prstGeom>
          <a:noFill/>
          <a:ln w="127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4" name="Line 12"/>
          <p:cNvSpPr>
            <a:spLocks noChangeShapeType="1"/>
          </p:cNvSpPr>
          <p:nvPr/>
        </p:nvSpPr>
        <p:spPr bwMode="auto">
          <a:xfrm>
            <a:off x="5507038" y="3260725"/>
            <a:ext cx="2133600" cy="0"/>
          </a:xfrm>
          <a:prstGeom prst="line">
            <a:avLst/>
          </a:prstGeom>
          <a:noFill/>
          <a:ln w="127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5" name="Text Box 13"/>
          <p:cNvSpPr txBox="1">
            <a:spLocks noChangeArrowheads="1"/>
          </p:cNvSpPr>
          <p:nvPr/>
        </p:nvSpPr>
        <p:spPr bwMode="auto">
          <a:xfrm>
            <a:off x="6269038" y="3092450"/>
            <a:ext cx="519193" cy="33855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Helvetica" charset="0"/>
              </a:rPr>
              <a:t>L</a:t>
            </a:r>
            <a:r>
              <a:rPr lang="en-US" sz="1600" dirty="0" smtClean="0">
                <a:latin typeface="Helvetica" charset="0"/>
              </a:rPr>
              <a:t> </a:t>
            </a:r>
            <a:r>
              <a:rPr lang="en-US" sz="1600" dirty="0">
                <a:latin typeface="Helvetica" charset="0"/>
              </a:rPr>
              <a:t>m</a:t>
            </a:r>
          </a:p>
        </p:txBody>
      </p:sp>
      <p:sp>
        <p:nvSpPr>
          <p:cNvPr id="38926" name="Text Box 14"/>
          <p:cNvSpPr txBox="1">
            <a:spLocks noChangeArrowheads="1"/>
          </p:cNvSpPr>
          <p:nvPr/>
        </p:nvSpPr>
        <p:spPr bwMode="auto">
          <a:xfrm>
            <a:off x="4211638" y="3092450"/>
            <a:ext cx="519193" cy="33855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Helvetica" charset="0"/>
              </a:rPr>
              <a:t>L</a:t>
            </a:r>
            <a:r>
              <a:rPr lang="en-US" sz="1600" dirty="0" smtClean="0">
                <a:latin typeface="Helvetica" charset="0"/>
              </a:rPr>
              <a:t> </a:t>
            </a:r>
            <a:r>
              <a:rPr lang="en-US" sz="1600" dirty="0">
                <a:latin typeface="Helvetica" charset="0"/>
              </a:rPr>
              <a:t>m</a:t>
            </a:r>
          </a:p>
        </p:txBody>
      </p:sp>
      <p:graphicFrame>
        <p:nvGraphicFramePr>
          <p:cNvPr id="38927" name="Object 15"/>
          <p:cNvGraphicFramePr>
            <a:graphicFrameLocks noChangeAspect="1"/>
          </p:cNvGraphicFramePr>
          <p:nvPr/>
        </p:nvGraphicFramePr>
        <p:xfrm>
          <a:off x="5837238" y="3336925"/>
          <a:ext cx="2741612" cy="2205038"/>
        </p:xfrm>
        <a:graphic>
          <a:graphicData uri="http://schemas.openxmlformats.org/presentationml/2006/ole">
            <mc:AlternateContent xmlns:mc="http://schemas.openxmlformats.org/markup-compatibility/2006">
              <mc:Choice xmlns:v="urn:schemas-microsoft-com:vml" Requires="v">
                <p:oleObj spid="_x0000_s143450" name="SPW 5.0 Graph" r:id="rId4" imgW="5527800" imgH="4444920" progId="SigmaPlotGraphicObject.3">
                  <p:embed/>
                </p:oleObj>
              </mc:Choice>
              <mc:Fallback>
                <p:oleObj name="SPW 5.0 Graph" r:id="rId4" imgW="5527800" imgH="4444920" progId="SigmaPlotGraphicObject.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7238" y="3336925"/>
                        <a:ext cx="2741612"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928" name="Object 16"/>
          <p:cNvGraphicFramePr>
            <a:graphicFrameLocks noChangeAspect="1"/>
          </p:cNvGraphicFramePr>
          <p:nvPr/>
        </p:nvGraphicFramePr>
        <p:xfrm>
          <a:off x="1219200" y="3335338"/>
          <a:ext cx="2743200" cy="2209800"/>
        </p:xfrm>
        <a:graphic>
          <a:graphicData uri="http://schemas.openxmlformats.org/presentationml/2006/ole">
            <mc:AlternateContent xmlns:mc="http://schemas.openxmlformats.org/markup-compatibility/2006">
              <mc:Choice xmlns:v="urn:schemas-microsoft-com:vml" Requires="v">
                <p:oleObj spid="_x0000_s143451" name="SPW 5.0 Graph" r:id="rId6" imgW="5484600" imgH="4417560" progId="SigmaPlotGraphicObject.3">
                  <p:embed/>
                </p:oleObj>
              </mc:Choice>
              <mc:Fallback>
                <p:oleObj name="SPW 5.0 Graph" r:id="rId6" imgW="5484600" imgH="4417560" progId="SigmaPlotGraphicObject.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335338"/>
                        <a:ext cx="2743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929" name="Object 17"/>
          <p:cNvGraphicFramePr>
            <a:graphicFrameLocks noChangeAspect="1"/>
          </p:cNvGraphicFramePr>
          <p:nvPr/>
        </p:nvGraphicFramePr>
        <p:xfrm>
          <a:off x="3544888" y="3336925"/>
          <a:ext cx="2741612" cy="2208213"/>
        </p:xfrm>
        <a:graphic>
          <a:graphicData uri="http://schemas.openxmlformats.org/presentationml/2006/ole">
            <mc:AlternateContent xmlns:mc="http://schemas.openxmlformats.org/markup-compatibility/2006">
              <mc:Choice xmlns:v="urn:schemas-microsoft-com:vml" Requires="v">
                <p:oleObj spid="_x0000_s143452" name="SPW 5.0 Graph" r:id="rId8" imgW="5484600" imgH="4417560" progId="SigmaPlotGraphicObject.3">
                  <p:embed/>
                </p:oleObj>
              </mc:Choice>
              <mc:Fallback>
                <p:oleObj name="SPW 5.0 Graph" r:id="rId8" imgW="5484600" imgH="4417560" progId="SigmaPlotGraphicObject.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4888" y="3336925"/>
                        <a:ext cx="2741612"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30" name="Oval 18"/>
          <p:cNvSpPr>
            <a:spLocks noChangeArrowheads="1"/>
          </p:cNvSpPr>
          <p:nvPr/>
        </p:nvSpPr>
        <p:spPr bwMode="auto">
          <a:xfrm>
            <a:off x="1087438" y="2025650"/>
            <a:ext cx="762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31" name="Oval 19"/>
          <p:cNvSpPr>
            <a:spLocks noChangeArrowheads="1"/>
          </p:cNvSpPr>
          <p:nvPr/>
        </p:nvSpPr>
        <p:spPr bwMode="auto">
          <a:xfrm>
            <a:off x="1316038" y="2025650"/>
            <a:ext cx="762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32" name="Oval 20"/>
          <p:cNvSpPr>
            <a:spLocks noChangeArrowheads="1"/>
          </p:cNvSpPr>
          <p:nvPr/>
        </p:nvSpPr>
        <p:spPr bwMode="auto">
          <a:xfrm>
            <a:off x="1544638" y="2025650"/>
            <a:ext cx="762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33" name="Oval 21"/>
          <p:cNvSpPr>
            <a:spLocks noChangeArrowheads="1"/>
          </p:cNvSpPr>
          <p:nvPr/>
        </p:nvSpPr>
        <p:spPr bwMode="auto">
          <a:xfrm>
            <a:off x="1773238" y="2025650"/>
            <a:ext cx="762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34" name="Oval 22"/>
          <p:cNvSpPr>
            <a:spLocks noChangeArrowheads="1"/>
          </p:cNvSpPr>
          <p:nvPr/>
        </p:nvSpPr>
        <p:spPr bwMode="auto">
          <a:xfrm>
            <a:off x="2001838" y="2025650"/>
            <a:ext cx="762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37" name="Rectangle 25"/>
          <p:cNvSpPr>
            <a:spLocks noChangeArrowheads="1"/>
          </p:cNvSpPr>
          <p:nvPr/>
        </p:nvSpPr>
        <p:spPr bwMode="auto">
          <a:xfrm>
            <a:off x="1143000" y="3505200"/>
            <a:ext cx="7162800" cy="2667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buFontTx/>
              <a:buChar char="•"/>
            </a:pPr>
            <a:r>
              <a:rPr lang="en-US">
                <a:latin typeface="Times New Roman" charset="0"/>
              </a:rPr>
              <a:t>  Obtain the Twiss parameters</a:t>
            </a:r>
          </a:p>
          <a:p>
            <a:pPr eaLnBrk="1" hangingPunct="1">
              <a:buFontTx/>
              <a:buChar char="•"/>
            </a:pPr>
            <a:r>
              <a:rPr lang="en-US">
                <a:latin typeface="Times New Roman" charset="0"/>
              </a:rPr>
              <a:t>  Calculate mismatch:</a:t>
            </a:r>
          </a:p>
          <a:p>
            <a:pPr eaLnBrk="1" hangingPunct="1">
              <a:buFontTx/>
              <a:buChar char="•"/>
            </a:pPr>
            <a:r>
              <a:rPr lang="en-US">
                <a:latin typeface="Times New Roman" charset="0"/>
              </a:rPr>
              <a:t>  Correct quadrupole strengths</a:t>
            </a:r>
          </a:p>
          <a:p>
            <a:pPr eaLnBrk="1" hangingPunct="1">
              <a:buFontTx/>
              <a:buChar char="•"/>
            </a:pPr>
            <a:r>
              <a:rPr lang="en-US">
                <a:latin typeface="Times New Roman" charset="0"/>
              </a:rPr>
              <a:t>  Repeat until </a:t>
            </a:r>
            <a:r>
              <a:rPr lang="en-US">
                <a:latin typeface="Symbol" charset="0"/>
              </a:rPr>
              <a:t>d</a:t>
            </a:r>
            <a:r>
              <a:rPr lang="en-US" baseline="-25000">
                <a:latin typeface="Times New Roman" charset="0"/>
              </a:rPr>
              <a:t>m</a:t>
            </a:r>
            <a:r>
              <a:rPr lang="en-US">
                <a:latin typeface="Times New Roman" charset="0"/>
              </a:rPr>
              <a:t> ~ 1</a:t>
            </a:r>
          </a:p>
        </p:txBody>
      </p:sp>
      <p:graphicFrame>
        <p:nvGraphicFramePr>
          <p:cNvPr id="38938" name="Object 26"/>
          <p:cNvGraphicFramePr>
            <a:graphicFrameLocks noChangeAspect="1"/>
          </p:cNvGraphicFramePr>
          <p:nvPr>
            <p:extLst>
              <p:ext uri="{D42A27DB-BD31-4B8C-83A1-F6EECF244321}">
                <p14:modId xmlns:p14="http://schemas.microsoft.com/office/powerpoint/2010/main" val="3700574561"/>
              </p:ext>
            </p:extLst>
          </p:nvPr>
        </p:nvGraphicFramePr>
        <p:xfrm>
          <a:off x="4211638" y="4447056"/>
          <a:ext cx="3155950" cy="532931"/>
        </p:xfrm>
        <a:graphic>
          <a:graphicData uri="http://schemas.openxmlformats.org/presentationml/2006/ole">
            <mc:AlternateContent xmlns:mc="http://schemas.openxmlformats.org/markup-compatibility/2006">
              <mc:Choice xmlns:v="urn:schemas-microsoft-com:vml" Requires="v">
                <p:oleObj spid="_x0000_s143453" name="Equation" r:id="rId10" imgW="2311400" imgH="393700" progId="Equation.3">
                  <p:embed/>
                </p:oleObj>
              </mc:Choice>
              <mc:Fallback>
                <p:oleObj name="Equation" r:id="rId10" imgW="2311400" imgH="393700" progId="Equation.3">
                  <p:embed/>
                  <p:pic>
                    <p:nvPicPr>
                      <p:cNvPr id="0" name=""/>
                      <p:cNvPicPr>
                        <a:picLocks noChangeAspect="1" noChangeArrowheads="1"/>
                      </p:cNvPicPr>
                      <p:nvPr/>
                    </p:nvPicPr>
                    <p:blipFill>
                      <a:blip r:embed="rId11"/>
                      <a:srcRect/>
                      <a:stretch>
                        <a:fillRect/>
                      </a:stretch>
                    </p:blipFill>
                    <p:spPr bwMode="auto">
                      <a:xfrm>
                        <a:off x="4211638" y="4447056"/>
                        <a:ext cx="3155950" cy="532931"/>
                      </a:xfrm>
                      <a:prstGeom prst="rect">
                        <a:avLst/>
                      </a:prstGeom>
                      <a:noFill/>
                    </p:spPr>
                  </p:pic>
                </p:oleObj>
              </mc:Fallback>
            </mc:AlternateContent>
          </a:graphicData>
        </a:graphic>
      </p:graphicFrame>
    </p:spTree>
    <p:extLst>
      <p:ext uri="{BB962C8B-B14F-4D97-AF65-F5344CB8AC3E}">
        <p14:creationId xmlns:p14="http://schemas.microsoft.com/office/powerpoint/2010/main" val="1782522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left)">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28"/>
                                        </p:tgtEl>
                                        <p:attrNameLst>
                                          <p:attrName>style.visibility</p:attrName>
                                        </p:attrNameLst>
                                      </p:cBhvr>
                                      <p:to>
                                        <p:strVal val="visible"/>
                                      </p:to>
                                    </p:set>
                                    <p:animEffect transition="in" filter="dissolve">
                                      <p:cBhvr>
                                        <p:cTn id="12" dur="500"/>
                                        <p:tgtEl>
                                          <p:spTgt spid="38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8929"/>
                                        </p:tgtEl>
                                        <p:attrNameLst>
                                          <p:attrName>style.visibility</p:attrName>
                                        </p:attrNameLst>
                                      </p:cBhvr>
                                      <p:to>
                                        <p:strVal val="visible"/>
                                      </p:to>
                                    </p:set>
                                    <p:animEffect transition="in" filter="dissolve">
                                      <p:cBhvr>
                                        <p:cTn id="17" dur="500"/>
                                        <p:tgtEl>
                                          <p:spTgt spid="389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8927"/>
                                        </p:tgtEl>
                                        <p:attrNameLst>
                                          <p:attrName>style.visibility</p:attrName>
                                        </p:attrNameLst>
                                      </p:cBhvr>
                                      <p:to>
                                        <p:strVal val="visible"/>
                                      </p:to>
                                    </p:set>
                                    <p:animEffect transition="in" filter="dissolve">
                                      <p:cBhvr>
                                        <p:cTn id="22" dur="500"/>
                                        <p:tgtEl>
                                          <p:spTgt spid="38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we build?</a:t>
            </a:r>
          </a:p>
        </p:txBody>
      </p:sp>
      <p:sp>
        <p:nvSpPr>
          <p:cNvPr id="3" name="Content Placeholder 2"/>
          <p:cNvSpPr>
            <a:spLocks noGrp="1"/>
          </p:cNvSpPr>
          <p:nvPr>
            <p:ph idx="1"/>
          </p:nvPr>
        </p:nvSpPr>
        <p:spPr/>
        <p:txBody>
          <a:bodyPr/>
          <a:lstStyle/>
          <a:p>
            <a:r>
              <a:rPr lang="en-US" dirty="0" smtClean="0"/>
              <a:t>Some other considerations</a:t>
            </a:r>
          </a:p>
          <a:p>
            <a:pPr lvl="1"/>
            <a:r>
              <a:rPr lang="en-US" dirty="0" smtClean="0"/>
              <a:t>We might not be able to simultaneously satisfy all user desires.</a:t>
            </a:r>
          </a:p>
          <a:p>
            <a:pPr lvl="1"/>
            <a:r>
              <a:rPr lang="en-US" dirty="0" smtClean="0"/>
              <a:t>In fact we might never be able to satisfy some, but that’s OK.</a:t>
            </a:r>
          </a:p>
          <a:p>
            <a:pPr lvl="1"/>
            <a:r>
              <a:rPr lang="en-US" dirty="0" smtClean="0"/>
              <a:t>It is probably is a good idea to design </a:t>
            </a:r>
            <a:r>
              <a:rPr lang="en-US" dirty="0" err="1" smtClean="0"/>
              <a:t>beamlines</a:t>
            </a:r>
            <a:r>
              <a:rPr lang="en-US" dirty="0" smtClean="0"/>
              <a:t> that are tailored for a specific wavelength range or set of optical properties rather than making all general purpose.</a:t>
            </a:r>
          </a:p>
          <a:p>
            <a:pPr lvl="2"/>
            <a:r>
              <a:rPr lang="en-US" dirty="0" smtClean="0"/>
              <a:t>One could then move the experiment to the most appropriate station.</a:t>
            </a:r>
          </a:p>
          <a:p>
            <a:pPr lvl="2"/>
            <a:r>
              <a:rPr lang="en-US" dirty="0" smtClean="0"/>
              <a:t>This can simplify the machine design and make for a source that has overall superior properties.</a:t>
            </a:r>
          </a:p>
          <a:p>
            <a:pPr lvl="1"/>
            <a:r>
              <a:rPr lang="en-US" dirty="0" smtClean="0"/>
              <a:t>Seeding could be difficult at these wavelengths and repetition rates.</a:t>
            </a:r>
          </a:p>
          <a:p>
            <a:pPr lvl="2"/>
            <a:r>
              <a:rPr lang="en-US" dirty="0" smtClean="0"/>
              <a:t>I will not concern myself with seeding at this time.</a:t>
            </a:r>
          </a:p>
          <a:p>
            <a:pPr lvl="1"/>
            <a:r>
              <a:rPr lang="en-US" dirty="0" smtClean="0"/>
              <a:t>The real “new” goal is to achieve the high repetition rate with room temperature </a:t>
            </a:r>
            <a:r>
              <a:rPr lang="en-US" dirty="0" err="1" smtClean="0"/>
              <a:t>rf</a:t>
            </a:r>
            <a:r>
              <a:rPr lang="en-US" dirty="0" smtClean="0"/>
              <a:t> systems. That will be the primary focus of this design exercise.</a:t>
            </a:r>
          </a:p>
        </p:txBody>
      </p:sp>
      <p:sp>
        <p:nvSpPr>
          <p:cNvPr id="4" name="Slide Number Placeholder 3"/>
          <p:cNvSpPr>
            <a:spLocks noGrp="1"/>
          </p:cNvSpPr>
          <p:nvPr>
            <p:ph type="sldNum" sz="quarter" idx="12"/>
          </p:nvPr>
        </p:nvSpPr>
        <p:spPr/>
        <p:txBody>
          <a:bodyPr/>
          <a:lstStyle/>
          <a:p>
            <a:fld id="{8D21F7BF-2AF1-9F4A-8AC9-42CA83DBA9CF}" type="slidenum">
              <a:rPr lang="en-US" smtClean="0"/>
              <a:t>13</a:t>
            </a:fld>
            <a:endParaRPr lang="en-US"/>
          </a:p>
        </p:txBody>
      </p:sp>
    </p:spTree>
    <p:extLst>
      <p:ext uri="{BB962C8B-B14F-4D97-AF65-F5344CB8AC3E}">
        <p14:creationId xmlns:p14="http://schemas.microsoft.com/office/powerpoint/2010/main" val="36703138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Bunch Compressor Region Layout</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130</a:t>
            </a:fld>
            <a:endParaRPr lang="en-US"/>
          </a:p>
        </p:txBody>
      </p:sp>
      <p:pic>
        <p:nvPicPr>
          <p:cNvPr id="4" name="Picture 3"/>
          <p:cNvPicPr>
            <a:picLocks noChangeAspect="1"/>
          </p:cNvPicPr>
          <p:nvPr/>
        </p:nvPicPr>
        <p:blipFill>
          <a:blip r:embed="rId2"/>
          <a:stretch>
            <a:fillRect/>
          </a:stretch>
        </p:blipFill>
        <p:spPr>
          <a:xfrm>
            <a:off x="105831" y="1213968"/>
            <a:ext cx="8830920" cy="5318287"/>
          </a:xfrm>
          <a:prstGeom prst="rect">
            <a:avLst/>
          </a:prstGeom>
        </p:spPr>
      </p:pic>
    </p:spTree>
    <p:extLst>
      <p:ext uri="{BB962C8B-B14F-4D97-AF65-F5344CB8AC3E}">
        <p14:creationId xmlns:p14="http://schemas.microsoft.com/office/powerpoint/2010/main" val="184619662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Exhaustion Sets In With Plenty More to Do</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131</a:t>
            </a:fld>
            <a:endParaRPr lang="en-US"/>
          </a:p>
        </p:txBody>
      </p:sp>
      <p:pic>
        <p:nvPicPr>
          <p:cNvPr id="4" name="Picture 3" descr="PileOpap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49" y="1199449"/>
            <a:ext cx="7101839" cy="5326379"/>
          </a:xfrm>
          <a:prstGeom prst="rect">
            <a:avLst/>
          </a:prstGeom>
        </p:spPr>
      </p:pic>
    </p:spTree>
    <p:extLst>
      <p:ext uri="{BB962C8B-B14F-4D97-AF65-F5344CB8AC3E}">
        <p14:creationId xmlns:p14="http://schemas.microsoft.com/office/powerpoint/2010/main" val="31128581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Got?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Key Features (Unique Features) of This Design</a:t>
            </a:r>
          </a:p>
          <a:p>
            <a:pPr lvl="1"/>
            <a:r>
              <a:rPr lang="en-US" dirty="0" smtClean="0"/>
              <a:t>Very High Repetition Rate</a:t>
            </a:r>
          </a:p>
          <a:p>
            <a:pPr lvl="1"/>
            <a:r>
              <a:rPr lang="en-US" dirty="0" smtClean="0"/>
              <a:t>Normal conducting, i.e. not superconducting</a:t>
            </a:r>
          </a:p>
          <a:p>
            <a:pPr lvl="1"/>
            <a:r>
              <a:rPr lang="en-US" dirty="0" smtClean="0"/>
              <a:t>Use of a Pulsed DC Gun</a:t>
            </a:r>
          </a:p>
          <a:p>
            <a:pPr lvl="1"/>
            <a:r>
              <a:rPr lang="en-US" dirty="0" smtClean="0"/>
              <a:t>No Laser Heater</a:t>
            </a:r>
          </a:p>
          <a:p>
            <a:pPr lvl="1"/>
            <a:r>
              <a:rPr lang="en-US" dirty="0" smtClean="0"/>
              <a:t>Use of X-Band Accelerator</a:t>
            </a:r>
          </a:p>
          <a:p>
            <a:pPr lvl="1"/>
            <a:r>
              <a:rPr lang="en-US" dirty="0" smtClean="0"/>
              <a:t>Relatively Compact, all things considered</a:t>
            </a:r>
          </a:p>
          <a:p>
            <a:pPr lvl="2"/>
            <a:r>
              <a:rPr lang="en-US" dirty="0" smtClean="0"/>
              <a:t>Could be argued…and should</a:t>
            </a:r>
          </a:p>
          <a:p>
            <a:r>
              <a:rPr lang="en-US" dirty="0" smtClean="0"/>
              <a:t>Overall Length</a:t>
            </a:r>
          </a:p>
          <a:p>
            <a:pPr lvl="1"/>
            <a:r>
              <a:rPr lang="en-US" dirty="0" smtClean="0"/>
              <a:t>Just a bit over 300 m</a:t>
            </a:r>
          </a:p>
          <a:p>
            <a:r>
              <a:rPr lang="en-US" dirty="0" smtClean="0"/>
              <a:t>Capability</a:t>
            </a:r>
          </a:p>
          <a:p>
            <a:pPr lvl="1"/>
            <a:r>
              <a:rPr lang="en-US" dirty="0" smtClean="0"/>
              <a:t>10 kHz operation</a:t>
            </a:r>
          </a:p>
          <a:p>
            <a:pPr lvl="2"/>
            <a:r>
              <a:rPr lang="en-US" dirty="0" smtClean="0"/>
              <a:t>Ability to service MANY </a:t>
            </a:r>
            <a:r>
              <a:rPr lang="en-US" dirty="0" err="1" smtClean="0"/>
              <a:t>beamlines</a:t>
            </a:r>
            <a:endParaRPr lang="en-US" dirty="0"/>
          </a:p>
          <a:p>
            <a:pPr lvl="3"/>
            <a:r>
              <a:rPr lang="en-US" dirty="0" smtClean="0"/>
              <a:t>If one had 100 </a:t>
            </a:r>
            <a:r>
              <a:rPr lang="en-US" dirty="0" err="1" smtClean="0"/>
              <a:t>beamlines</a:t>
            </a:r>
            <a:r>
              <a:rPr lang="en-US" dirty="0" smtClean="0"/>
              <a:t> and all were operating and being provided equal time each would have 100 Hz operation and near full autonomous tuning</a:t>
            </a:r>
            <a:endParaRPr lang="en-US" dirty="0"/>
          </a:p>
          <a:p>
            <a:pPr lvl="1"/>
            <a:r>
              <a:rPr lang="en-US" dirty="0" smtClean="0"/>
              <a:t>1.1+ </a:t>
            </a:r>
            <a:r>
              <a:rPr lang="en-US" dirty="0" err="1" smtClean="0"/>
              <a:t>keV</a:t>
            </a:r>
            <a:r>
              <a:rPr lang="en-US" dirty="0" smtClean="0"/>
              <a:t> fundamental operation with a 2.3 </a:t>
            </a:r>
            <a:r>
              <a:rPr lang="en-US" dirty="0" err="1" smtClean="0"/>
              <a:t>GeV</a:t>
            </a:r>
            <a:r>
              <a:rPr lang="en-US" dirty="0" smtClean="0"/>
              <a:t> beam </a:t>
            </a:r>
          </a:p>
        </p:txBody>
      </p:sp>
      <p:sp>
        <p:nvSpPr>
          <p:cNvPr id="4" name="Slide Number Placeholder 3"/>
          <p:cNvSpPr>
            <a:spLocks noGrp="1"/>
          </p:cNvSpPr>
          <p:nvPr>
            <p:ph type="sldNum" sz="quarter" idx="12"/>
          </p:nvPr>
        </p:nvSpPr>
        <p:spPr/>
        <p:txBody>
          <a:bodyPr/>
          <a:lstStyle/>
          <a:p>
            <a:fld id="{8D21F7BF-2AF1-9F4A-8AC9-42CA83DBA9CF}" type="slidenum">
              <a:rPr lang="en-US" smtClean="0"/>
              <a:t>132</a:t>
            </a:fld>
            <a:endParaRPr lang="en-US"/>
          </a:p>
        </p:txBody>
      </p:sp>
      <p:pic>
        <p:nvPicPr>
          <p:cNvPr id="5" name="Picture 4"/>
          <p:cNvPicPr>
            <a:picLocks noChangeAspect="1"/>
          </p:cNvPicPr>
          <p:nvPr/>
        </p:nvPicPr>
        <p:blipFill>
          <a:blip r:embed="rId2"/>
          <a:stretch>
            <a:fillRect/>
          </a:stretch>
        </p:blipFill>
        <p:spPr>
          <a:xfrm>
            <a:off x="4856420" y="3409350"/>
            <a:ext cx="4221631" cy="2187573"/>
          </a:xfrm>
          <a:prstGeom prst="rect">
            <a:avLst/>
          </a:prstGeom>
        </p:spPr>
      </p:pic>
      <p:sp>
        <p:nvSpPr>
          <p:cNvPr id="6" name="Rectangle 5"/>
          <p:cNvSpPr/>
          <p:nvPr/>
        </p:nvSpPr>
        <p:spPr>
          <a:xfrm>
            <a:off x="4785865" y="3057145"/>
            <a:ext cx="1046540" cy="2821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7" name="Rectangle 6"/>
          <p:cNvSpPr/>
          <p:nvPr/>
        </p:nvSpPr>
        <p:spPr>
          <a:xfrm>
            <a:off x="4374304" y="3950319"/>
            <a:ext cx="857934" cy="8588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8" name="TextBox 7"/>
          <p:cNvSpPr txBox="1"/>
          <p:nvPr/>
        </p:nvSpPr>
        <p:spPr>
          <a:xfrm>
            <a:off x="5009283" y="3421643"/>
            <a:ext cx="3092586" cy="307777"/>
          </a:xfrm>
          <a:prstGeom prst="rect">
            <a:avLst/>
          </a:prstGeom>
          <a:noFill/>
        </p:spPr>
        <p:txBody>
          <a:bodyPr wrap="square" rtlCol="0">
            <a:spAutoFit/>
          </a:bodyPr>
          <a:lstStyle/>
          <a:p>
            <a:r>
              <a:rPr lang="en-US" sz="1400" dirty="0" smtClean="0"/>
              <a:t>From J. </a:t>
            </a:r>
            <a:r>
              <a:rPr lang="en-US" sz="1400" dirty="0" err="1" smtClean="0"/>
              <a:t>Corlett</a:t>
            </a:r>
            <a:r>
              <a:rPr lang="en-US" sz="1400" dirty="0" smtClean="0"/>
              <a:t> LBNL and NGL CDR</a:t>
            </a:r>
            <a:endParaRPr lang="en-US" sz="1400" dirty="0"/>
          </a:p>
        </p:txBody>
      </p:sp>
    </p:spTree>
    <p:extLst>
      <p:ext uri="{BB962C8B-B14F-4D97-AF65-F5344CB8AC3E}">
        <p14:creationId xmlns:p14="http://schemas.microsoft.com/office/powerpoint/2010/main" val="24472389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 Was a Week Ago</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133</a:t>
            </a:fld>
            <a:endParaRPr lang="en-US"/>
          </a:p>
        </p:txBody>
      </p:sp>
      <p:pic>
        <p:nvPicPr>
          <p:cNvPr id="4" name="Picture 3"/>
          <p:cNvPicPr>
            <a:picLocks noChangeAspect="1"/>
          </p:cNvPicPr>
          <p:nvPr/>
        </p:nvPicPr>
        <p:blipFill>
          <a:blip r:embed="rId2"/>
          <a:stretch>
            <a:fillRect/>
          </a:stretch>
        </p:blipFill>
        <p:spPr>
          <a:xfrm>
            <a:off x="0" y="1270001"/>
            <a:ext cx="9144000" cy="5027730"/>
          </a:xfrm>
          <a:prstGeom prst="rect">
            <a:avLst/>
          </a:prstGeom>
        </p:spPr>
      </p:pic>
      <p:sp>
        <p:nvSpPr>
          <p:cNvPr id="5" name="TextBox 4"/>
          <p:cNvSpPr txBox="1"/>
          <p:nvPr/>
        </p:nvSpPr>
        <p:spPr>
          <a:xfrm>
            <a:off x="457200" y="4385828"/>
            <a:ext cx="2434089" cy="923330"/>
          </a:xfrm>
          <a:prstGeom prst="rect">
            <a:avLst/>
          </a:prstGeom>
          <a:solidFill>
            <a:schemeClr val="bg2"/>
          </a:solidFill>
          <a:ln w="38100" cmpd="sng">
            <a:solidFill>
              <a:schemeClr val="tx2"/>
            </a:solidFill>
          </a:ln>
        </p:spPr>
        <p:txBody>
          <a:bodyPr wrap="square" rtlCol="0">
            <a:spAutoFit/>
          </a:bodyPr>
          <a:lstStyle/>
          <a:p>
            <a:pPr marL="285750" indent="-285750">
              <a:buFont typeface="Arial"/>
              <a:buChar char="•"/>
            </a:pPr>
            <a:r>
              <a:rPr lang="en-US" dirty="0" smtClean="0"/>
              <a:t>Moral of the Story</a:t>
            </a:r>
          </a:p>
          <a:p>
            <a:pPr marL="742950" lvl="1" indent="-285750">
              <a:buFont typeface="Arial"/>
              <a:buChar char="•"/>
            </a:pPr>
            <a:r>
              <a:rPr lang="en-US" dirty="0" smtClean="0"/>
              <a:t>Things evolve constantly</a:t>
            </a:r>
            <a:endParaRPr lang="en-US" dirty="0"/>
          </a:p>
        </p:txBody>
      </p:sp>
    </p:spTree>
    <p:extLst>
      <p:ext uri="{BB962C8B-B14F-4D97-AF65-F5344CB8AC3E}">
        <p14:creationId xmlns:p14="http://schemas.microsoft.com/office/powerpoint/2010/main" val="738952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 is Still Lots More to Think About</a:t>
            </a:r>
            <a:endParaRPr lang="en-US" dirty="0"/>
          </a:p>
        </p:txBody>
      </p:sp>
      <p:sp>
        <p:nvSpPr>
          <p:cNvPr id="3" name="Content Placeholder 2"/>
          <p:cNvSpPr>
            <a:spLocks noGrp="1"/>
          </p:cNvSpPr>
          <p:nvPr>
            <p:ph idx="1"/>
          </p:nvPr>
        </p:nvSpPr>
        <p:spPr/>
        <p:txBody>
          <a:bodyPr>
            <a:normAutofit/>
          </a:bodyPr>
          <a:lstStyle/>
          <a:p>
            <a:r>
              <a:rPr lang="en-US" dirty="0" smtClean="0"/>
              <a:t>Ancillary Systems</a:t>
            </a:r>
          </a:p>
          <a:p>
            <a:pPr lvl="1"/>
            <a:r>
              <a:rPr lang="en-US" dirty="0" smtClean="0"/>
              <a:t>Buildings and Infrastructure</a:t>
            </a:r>
          </a:p>
          <a:p>
            <a:pPr lvl="2"/>
            <a:r>
              <a:rPr lang="en-US" dirty="0" smtClean="0"/>
              <a:t>Floor</a:t>
            </a:r>
          </a:p>
          <a:p>
            <a:pPr lvl="2"/>
            <a:r>
              <a:rPr lang="en-US" dirty="0" smtClean="0"/>
              <a:t>Radiation Enclosure</a:t>
            </a:r>
          </a:p>
          <a:p>
            <a:pPr lvl="2"/>
            <a:r>
              <a:rPr lang="en-US" dirty="0" smtClean="0"/>
              <a:t>Power System</a:t>
            </a:r>
          </a:p>
          <a:p>
            <a:pPr lvl="3"/>
            <a:r>
              <a:rPr lang="en-US" dirty="0" smtClean="0"/>
              <a:t>Primary Site Feed</a:t>
            </a:r>
          </a:p>
          <a:p>
            <a:pPr lvl="3"/>
            <a:r>
              <a:rPr lang="en-US" dirty="0" smtClean="0"/>
              <a:t>Secondary distribution to main switch boxes</a:t>
            </a:r>
          </a:p>
          <a:p>
            <a:pPr lvl="3"/>
            <a:r>
              <a:rPr lang="en-US" dirty="0" smtClean="0"/>
              <a:t>Local panel distribution</a:t>
            </a:r>
          </a:p>
          <a:p>
            <a:pPr lvl="3"/>
            <a:r>
              <a:rPr lang="en-US" dirty="0"/>
              <a:t>Distribution dictated by overall design, safety requirements and operational </a:t>
            </a:r>
            <a:r>
              <a:rPr lang="en-US" dirty="0" smtClean="0"/>
              <a:t>needs</a:t>
            </a:r>
          </a:p>
          <a:p>
            <a:pPr lvl="2"/>
            <a:r>
              <a:rPr lang="en-US" dirty="0" smtClean="0"/>
              <a:t> Waters Systems</a:t>
            </a:r>
          </a:p>
          <a:p>
            <a:pPr lvl="3"/>
            <a:r>
              <a:rPr lang="en-US" dirty="0" smtClean="0"/>
              <a:t>Primary Site Feed</a:t>
            </a:r>
          </a:p>
          <a:p>
            <a:pPr lvl="3"/>
            <a:r>
              <a:rPr lang="en-US" dirty="0" smtClean="0"/>
              <a:t>Secondary Distribution</a:t>
            </a:r>
            <a:endParaRPr lang="en-US" dirty="0"/>
          </a:p>
          <a:p>
            <a:pPr lvl="3"/>
            <a:r>
              <a:rPr lang="en-US" dirty="0"/>
              <a:t>Tertiary local distribution and control</a:t>
            </a:r>
          </a:p>
          <a:p>
            <a:pPr lvl="3"/>
            <a:r>
              <a:rPr lang="en-US" dirty="0"/>
              <a:t>Distribution dictated by overall design, safety requirements and operational needs </a:t>
            </a:r>
            <a:endParaRPr lang="en-US" dirty="0" smtClean="0"/>
          </a:p>
          <a:p>
            <a:pPr lvl="3"/>
            <a:endParaRPr lang="en-US" dirty="0" smtClean="0"/>
          </a:p>
        </p:txBody>
      </p:sp>
      <p:sp>
        <p:nvSpPr>
          <p:cNvPr id="4" name="Slide Number Placeholder 3"/>
          <p:cNvSpPr>
            <a:spLocks noGrp="1"/>
          </p:cNvSpPr>
          <p:nvPr>
            <p:ph type="sldNum" sz="quarter" idx="12"/>
          </p:nvPr>
        </p:nvSpPr>
        <p:spPr/>
        <p:txBody>
          <a:bodyPr/>
          <a:lstStyle/>
          <a:p>
            <a:fld id="{8D21F7BF-2AF1-9F4A-8AC9-42CA83DBA9CF}" type="slidenum">
              <a:rPr lang="en-US" smtClean="0"/>
              <a:t>134</a:t>
            </a:fld>
            <a:endParaRPr lang="en-US"/>
          </a:p>
        </p:txBody>
      </p:sp>
    </p:spTree>
    <p:extLst>
      <p:ext uri="{BB962C8B-B14F-4D97-AF65-F5344CB8AC3E}">
        <p14:creationId xmlns:p14="http://schemas.microsoft.com/office/powerpoint/2010/main" val="31851986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Still More</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Other major systems</a:t>
            </a:r>
          </a:p>
          <a:p>
            <a:pPr lvl="1"/>
            <a:r>
              <a:rPr lang="en-US" dirty="0"/>
              <a:t>Diagnostics</a:t>
            </a:r>
          </a:p>
          <a:p>
            <a:pPr lvl="1"/>
            <a:r>
              <a:rPr lang="en-US" dirty="0"/>
              <a:t>BPMs</a:t>
            </a:r>
          </a:p>
          <a:p>
            <a:pPr lvl="2"/>
            <a:r>
              <a:rPr lang="en-US" dirty="0" err="1"/>
              <a:t>Striplines</a:t>
            </a:r>
            <a:endParaRPr lang="en-US" dirty="0"/>
          </a:p>
          <a:p>
            <a:pPr lvl="2"/>
            <a:r>
              <a:rPr lang="en-US" dirty="0"/>
              <a:t>Buttons</a:t>
            </a:r>
          </a:p>
          <a:p>
            <a:pPr lvl="2"/>
            <a:r>
              <a:rPr lang="en-US" dirty="0"/>
              <a:t>Cavities</a:t>
            </a:r>
          </a:p>
          <a:p>
            <a:pPr lvl="1"/>
            <a:r>
              <a:rPr lang="en-US" dirty="0"/>
              <a:t>Screens</a:t>
            </a:r>
          </a:p>
          <a:p>
            <a:pPr lvl="2"/>
            <a:r>
              <a:rPr lang="en-US" dirty="0"/>
              <a:t>YAG</a:t>
            </a:r>
          </a:p>
          <a:p>
            <a:pPr lvl="2"/>
            <a:r>
              <a:rPr lang="en-US" dirty="0" err="1"/>
              <a:t>Chromox</a:t>
            </a:r>
            <a:endParaRPr lang="en-US" dirty="0"/>
          </a:p>
          <a:p>
            <a:pPr lvl="2"/>
            <a:r>
              <a:rPr lang="en-US" dirty="0"/>
              <a:t>OTR</a:t>
            </a:r>
          </a:p>
          <a:p>
            <a:pPr lvl="1"/>
            <a:r>
              <a:rPr lang="en-US" dirty="0"/>
              <a:t>Wire scanners</a:t>
            </a:r>
          </a:p>
          <a:p>
            <a:pPr lvl="1"/>
            <a:r>
              <a:rPr lang="en-US" dirty="0"/>
              <a:t>Charge monitors</a:t>
            </a:r>
          </a:p>
          <a:p>
            <a:pPr lvl="1"/>
            <a:r>
              <a:rPr lang="en-US" dirty="0"/>
              <a:t>RF Deflecting cavities</a:t>
            </a:r>
          </a:p>
          <a:p>
            <a:pPr lvl="1"/>
            <a:r>
              <a:rPr lang="en-US" dirty="0"/>
              <a:t>Spectrometer</a:t>
            </a:r>
          </a:p>
          <a:p>
            <a:pPr lvl="1"/>
            <a:r>
              <a:rPr lang="en-US" dirty="0"/>
              <a:t>Bunch Arrival Monitor</a:t>
            </a:r>
          </a:p>
          <a:p>
            <a:pPr lvl="1"/>
            <a:r>
              <a:rPr lang="en-US" dirty="0"/>
              <a:t>EO sampling system</a:t>
            </a:r>
          </a:p>
          <a:p>
            <a:pPr lvl="1"/>
            <a:r>
              <a:rPr lang="en-US" dirty="0"/>
              <a:t>CSR monitor</a:t>
            </a:r>
          </a:p>
          <a:p>
            <a:pPr lvl="1"/>
            <a:r>
              <a:rPr lang="en-US" dirty="0"/>
              <a:t>Coherent signal </a:t>
            </a:r>
            <a:r>
              <a:rPr lang="en-US" dirty="0" smtClean="0"/>
              <a:t>bunch length monitor </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135</a:t>
            </a:fld>
            <a:endParaRPr lang="en-US"/>
          </a:p>
        </p:txBody>
      </p:sp>
    </p:spTree>
    <p:extLst>
      <p:ext uri="{BB962C8B-B14F-4D97-AF65-F5344CB8AC3E}">
        <p14:creationId xmlns:p14="http://schemas.microsoft.com/office/powerpoint/2010/main" val="41214408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Still More…To Name Just a Few</a:t>
            </a:r>
            <a:endParaRPr lang="en-US" dirty="0"/>
          </a:p>
        </p:txBody>
      </p:sp>
      <p:sp>
        <p:nvSpPr>
          <p:cNvPr id="5" name="Content Placeholder 4"/>
          <p:cNvSpPr>
            <a:spLocks noGrp="1"/>
          </p:cNvSpPr>
          <p:nvPr>
            <p:ph sz="half" idx="1"/>
          </p:nvPr>
        </p:nvSpPr>
        <p:spPr/>
        <p:txBody>
          <a:bodyPr>
            <a:normAutofit fontScale="70000" lnSpcReduction="20000"/>
          </a:bodyPr>
          <a:lstStyle/>
          <a:p>
            <a:r>
              <a:rPr lang="en-US" dirty="0" smtClean="0"/>
              <a:t>Controls</a:t>
            </a:r>
            <a:endParaRPr lang="en-US" dirty="0"/>
          </a:p>
          <a:p>
            <a:pPr lvl="1"/>
            <a:r>
              <a:rPr lang="en-US" dirty="0"/>
              <a:t>Basic</a:t>
            </a:r>
          </a:p>
          <a:p>
            <a:pPr lvl="1"/>
            <a:r>
              <a:rPr lang="en-US" dirty="0"/>
              <a:t>Some additional features required</a:t>
            </a:r>
          </a:p>
          <a:p>
            <a:pPr lvl="2"/>
            <a:r>
              <a:rPr lang="en-US" dirty="0"/>
              <a:t>Single shot time stamping</a:t>
            </a:r>
          </a:p>
          <a:p>
            <a:r>
              <a:rPr lang="en-US" dirty="0"/>
              <a:t>Magnets</a:t>
            </a:r>
          </a:p>
          <a:p>
            <a:pPr lvl="1"/>
            <a:r>
              <a:rPr lang="en-US" dirty="0"/>
              <a:t>Desired strength and properties</a:t>
            </a:r>
          </a:p>
          <a:p>
            <a:pPr lvl="2"/>
            <a:r>
              <a:rPr lang="en-US" dirty="0"/>
              <a:t>Voltage and current ranges desired</a:t>
            </a:r>
          </a:p>
          <a:p>
            <a:pPr lvl="2"/>
            <a:r>
              <a:rPr lang="en-US" dirty="0"/>
              <a:t>Water or air cooled</a:t>
            </a:r>
          </a:p>
          <a:p>
            <a:pPr lvl="2"/>
            <a:r>
              <a:rPr lang="en-US" dirty="0"/>
              <a:t>Solid or laminated</a:t>
            </a:r>
          </a:p>
          <a:p>
            <a:pPr lvl="2"/>
            <a:r>
              <a:rPr lang="en-US" dirty="0"/>
              <a:t>Strive for commonality</a:t>
            </a:r>
          </a:p>
          <a:p>
            <a:pPr lvl="1"/>
            <a:r>
              <a:rPr lang="en-US" dirty="0" err="1"/>
              <a:t>Quadrupoles</a:t>
            </a:r>
            <a:endParaRPr lang="en-US" dirty="0"/>
          </a:p>
          <a:p>
            <a:pPr lvl="1"/>
            <a:r>
              <a:rPr lang="en-US" dirty="0"/>
              <a:t>Dipoles</a:t>
            </a:r>
          </a:p>
          <a:p>
            <a:pPr lvl="1"/>
            <a:r>
              <a:rPr lang="en-US" dirty="0"/>
              <a:t>Correctors</a:t>
            </a:r>
          </a:p>
          <a:p>
            <a:pPr lvl="1"/>
            <a:r>
              <a:rPr lang="en-US" dirty="0" err="1"/>
              <a:t>Sextupoles</a:t>
            </a:r>
            <a:r>
              <a:rPr lang="en-US" dirty="0"/>
              <a:t>?</a:t>
            </a:r>
          </a:p>
          <a:p>
            <a:r>
              <a:rPr lang="en-US" dirty="0"/>
              <a:t>Power Supplies</a:t>
            </a:r>
          </a:p>
          <a:p>
            <a:pPr lvl="1"/>
            <a:r>
              <a:rPr lang="en-US" dirty="0"/>
              <a:t>Unipolar</a:t>
            </a:r>
          </a:p>
          <a:p>
            <a:pPr lvl="1"/>
            <a:r>
              <a:rPr lang="en-US" dirty="0"/>
              <a:t>Bipolar</a:t>
            </a:r>
          </a:p>
          <a:p>
            <a:pPr lvl="1"/>
            <a:r>
              <a:rPr lang="en-US" dirty="0" smtClean="0"/>
              <a:t>Resolution</a:t>
            </a:r>
            <a:endParaRPr lang="en-US" dirty="0"/>
          </a:p>
        </p:txBody>
      </p:sp>
      <p:sp>
        <p:nvSpPr>
          <p:cNvPr id="6" name="Content Placeholder 5"/>
          <p:cNvSpPr>
            <a:spLocks noGrp="1"/>
          </p:cNvSpPr>
          <p:nvPr>
            <p:ph sz="half" idx="2"/>
          </p:nvPr>
        </p:nvSpPr>
        <p:spPr/>
        <p:txBody>
          <a:bodyPr>
            <a:normAutofit fontScale="70000" lnSpcReduction="20000"/>
          </a:bodyPr>
          <a:lstStyle/>
          <a:p>
            <a:pPr lvl="1"/>
            <a:r>
              <a:rPr lang="en-US" dirty="0"/>
              <a:t>Vacuum system</a:t>
            </a:r>
          </a:p>
          <a:p>
            <a:pPr lvl="2"/>
            <a:r>
              <a:rPr lang="en-US" dirty="0"/>
              <a:t>Pressure requirements</a:t>
            </a:r>
          </a:p>
          <a:p>
            <a:pPr lvl="2"/>
            <a:r>
              <a:rPr lang="en-US" dirty="0"/>
              <a:t>Ion pumps</a:t>
            </a:r>
          </a:p>
          <a:p>
            <a:pPr lvl="2"/>
            <a:r>
              <a:rPr lang="en-US" dirty="0"/>
              <a:t>Pump out ports</a:t>
            </a:r>
          </a:p>
          <a:p>
            <a:pPr lvl="2"/>
            <a:r>
              <a:rPr lang="en-US" dirty="0"/>
              <a:t>Diagnostics</a:t>
            </a:r>
          </a:p>
          <a:p>
            <a:pPr lvl="3"/>
            <a:r>
              <a:rPr lang="en-US" dirty="0"/>
              <a:t>Ion gauge</a:t>
            </a:r>
          </a:p>
          <a:p>
            <a:pPr lvl="3"/>
            <a:r>
              <a:rPr lang="en-US" dirty="0"/>
              <a:t>RGAs</a:t>
            </a:r>
          </a:p>
          <a:p>
            <a:pPr lvl="2"/>
            <a:r>
              <a:rPr lang="en-US" dirty="0"/>
              <a:t>Vacuum pipe</a:t>
            </a:r>
          </a:p>
          <a:p>
            <a:pPr lvl="3"/>
            <a:r>
              <a:rPr lang="en-US" dirty="0"/>
              <a:t>Size</a:t>
            </a:r>
          </a:p>
          <a:p>
            <a:pPr lvl="4"/>
            <a:r>
              <a:rPr lang="en-US" dirty="0"/>
              <a:t>Effects </a:t>
            </a:r>
            <a:r>
              <a:rPr lang="en-US" dirty="0" err="1"/>
              <a:t>wakefield</a:t>
            </a:r>
            <a:endParaRPr lang="en-US" dirty="0"/>
          </a:p>
          <a:p>
            <a:pPr lvl="4"/>
            <a:r>
              <a:rPr lang="en-US" dirty="0"/>
              <a:t>Effects Pumping conductivity</a:t>
            </a:r>
          </a:p>
          <a:p>
            <a:pPr lvl="3"/>
            <a:r>
              <a:rPr lang="en-US" dirty="0"/>
              <a:t>Material</a:t>
            </a:r>
          </a:p>
          <a:p>
            <a:pPr lvl="4"/>
            <a:r>
              <a:rPr lang="en-US" dirty="0"/>
              <a:t>304L</a:t>
            </a:r>
          </a:p>
          <a:p>
            <a:pPr lvl="4"/>
            <a:r>
              <a:rPr lang="en-US" dirty="0"/>
              <a:t>316L, 316LN</a:t>
            </a:r>
          </a:p>
          <a:p>
            <a:pPr lvl="4"/>
            <a:r>
              <a:rPr lang="en-US" dirty="0"/>
              <a:t>Aluminum?</a:t>
            </a:r>
          </a:p>
          <a:p>
            <a:pPr lvl="5"/>
            <a:r>
              <a:rPr lang="en-US" dirty="0"/>
              <a:t>Resistive wall issues needs checking</a:t>
            </a:r>
          </a:p>
          <a:p>
            <a:pPr lvl="3"/>
            <a:r>
              <a:rPr lang="en-US" dirty="0"/>
              <a:t>Flanges</a:t>
            </a:r>
          </a:p>
          <a:p>
            <a:pPr lvl="1"/>
            <a:r>
              <a:rPr lang="en-US" dirty="0"/>
              <a:t>Timing and Synchronization</a:t>
            </a:r>
          </a:p>
          <a:p>
            <a:pPr lvl="1"/>
            <a:r>
              <a:rPr lang="en-US" dirty="0"/>
              <a:t>Support structures</a:t>
            </a:r>
          </a:p>
          <a:p>
            <a:endParaRPr lang="en-US" dirty="0"/>
          </a:p>
          <a:p>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136</a:t>
            </a:fld>
            <a:endParaRPr lang="en-US"/>
          </a:p>
        </p:txBody>
      </p:sp>
    </p:spTree>
    <p:extLst>
      <p:ext uri="{BB962C8B-B14F-4D97-AF65-F5344CB8AC3E}">
        <p14:creationId xmlns:p14="http://schemas.microsoft.com/office/powerpoint/2010/main" val="14784082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r>
              <a:rPr lang="en-US" dirty="0" smtClean="0"/>
              <a:t>What was that all about?</a:t>
            </a:r>
          </a:p>
          <a:p>
            <a:pPr lvl="1"/>
            <a:r>
              <a:rPr lang="en-US" dirty="0" smtClean="0"/>
              <a:t>The goal really was to walk you through a design example</a:t>
            </a:r>
          </a:p>
          <a:p>
            <a:pPr lvl="2"/>
            <a:r>
              <a:rPr lang="en-US" dirty="0" smtClean="0"/>
              <a:t>The choice of the design was purposely chosen to be a little unique just to show that there is still plenty out there to do…be creative.</a:t>
            </a:r>
          </a:p>
          <a:p>
            <a:pPr lvl="1"/>
            <a:r>
              <a:rPr lang="en-US" dirty="0" smtClean="0"/>
              <a:t>A initial point design of a 10 kHz, normal conducting somewhat compact machine capable of providing many </a:t>
            </a:r>
            <a:r>
              <a:rPr lang="en-US" dirty="0" err="1" smtClean="0"/>
              <a:t>beamlines</a:t>
            </a:r>
            <a:r>
              <a:rPr lang="en-US" dirty="0" smtClean="0"/>
              <a:t> with photons on the fundamental of 1.1+ </a:t>
            </a:r>
            <a:r>
              <a:rPr lang="en-US" dirty="0" err="1" smtClean="0"/>
              <a:t>keV</a:t>
            </a:r>
            <a:r>
              <a:rPr lang="en-US" dirty="0" smtClean="0"/>
              <a:t>.</a:t>
            </a:r>
          </a:p>
          <a:p>
            <a:r>
              <a:rPr lang="en-US" dirty="0" smtClean="0"/>
              <a:t>As a reminder</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137</a:t>
            </a:fld>
            <a:endParaRPr lang="en-US"/>
          </a:p>
        </p:txBody>
      </p:sp>
      <p:sp>
        <p:nvSpPr>
          <p:cNvPr id="7" name="TextBox 6"/>
          <p:cNvSpPr txBox="1"/>
          <p:nvPr/>
        </p:nvSpPr>
        <p:spPr>
          <a:xfrm>
            <a:off x="917193" y="4310382"/>
            <a:ext cx="7243471" cy="954107"/>
          </a:xfrm>
          <a:prstGeom prst="rect">
            <a:avLst/>
          </a:prstGeom>
          <a:noFill/>
        </p:spPr>
        <p:txBody>
          <a:bodyPr wrap="square" rtlCol="0">
            <a:spAutoFit/>
          </a:bodyPr>
          <a:lstStyle/>
          <a:p>
            <a:pPr algn="just"/>
            <a:r>
              <a:rPr lang="en-US" sz="2800" i="1" dirty="0" smtClean="0">
                <a:latin typeface="Times"/>
                <a:cs typeface="Times"/>
              </a:rPr>
              <a:t>…And yet, problems awaiting solution exist in every field.</a:t>
            </a:r>
            <a:endParaRPr lang="en-US" sz="2800" i="1" dirty="0">
              <a:latin typeface="Times"/>
              <a:cs typeface="Times"/>
            </a:endParaRPr>
          </a:p>
        </p:txBody>
      </p:sp>
      <p:sp>
        <p:nvSpPr>
          <p:cNvPr id="8" name="TextBox 7"/>
          <p:cNvSpPr txBox="1"/>
          <p:nvPr/>
        </p:nvSpPr>
        <p:spPr>
          <a:xfrm>
            <a:off x="6255726" y="4938281"/>
            <a:ext cx="1904938" cy="369332"/>
          </a:xfrm>
          <a:prstGeom prst="rect">
            <a:avLst/>
          </a:prstGeom>
          <a:noFill/>
        </p:spPr>
        <p:txBody>
          <a:bodyPr wrap="square" rtlCol="0">
            <a:spAutoFit/>
          </a:bodyPr>
          <a:lstStyle/>
          <a:p>
            <a:r>
              <a:rPr lang="en-US" i="1" dirty="0" err="1" smtClean="0">
                <a:latin typeface="Times"/>
                <a:cs typeface="Times"/>
              </a:rPr>
              <a:t>Antonino</a:t>
            </a:r>
            <a:r>
              <a:rPr lang="en-US" i="1" dirty="0" smtClean="0">
                <a:latin typeface="Times"/>
                <a:cs typeface="Times"/>
              </a:rPr>
              <a:t> </a:t>
            </a:r>
            <a:r>
              <a:rPr lang="en-US" i="1" dirty="0" err="1" smtClean="0">
                <a:latin typeface="Times"/>
                <a:cs typeface="Times"/>
              </a:rPr>
              <a:t>Zichichi</a:t>
            </a:r>
            <a:endParaRPr lang="en-US" i="1" dirty="0">
              <a:latin typeface="Times"/>
              <a:cs typeface="Times"/>
            </a:endParaRPr>
          </a:p>
        </p:txBody>
      </p:sp>
    </p:spTree>
    <p:extLst>
      <p:ext uri="{BB962C8B-B14F-4D97-AF65-F5344CB8AC3E}">
        <p14:creationId xmlns:p14="http://schemas.microsoft.com/office/powerpoint/2010/main" val="3695505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Design Will Be</a:t>
            </a:r>
            <a:endParaRPr lang="en-US" dirty="0"/>
          </a:p>
        </p:txBody>
      </p:sp>
      <p:sp>
        <p:nvSpPr>
          <p:cNvPr id="3" name="Content Placeholder 2"/>
          <p:cNvSpPr>
            <a:spLocks noGrp="1"/>
          </p:cNvSpPr>
          <p:nvPr>
            <p:ph idx="1"/>
          </p:nvPr>
        </p:nvSpPr>
        <p:spPr/>
        <p:txBody>
          <a:bodyPr/>
          <a:lstStyle/>
          <a:p>
            <a:r>
              <a:rPr lang="en-US" dirty="0"/>
              <a:t>I will go through the thought process of generating an initial rough design for a </a:t>
            </a:r>
            <a:r>
              <a:rPr lang="en-US" dirty="0" err="1" smtClean="0"/>
              <a:t>linac</a:t>
            </a:r>
            <a:r>
              <a:rPr lang="en-US" dirty="0" smtClean="0"/>
              <a:t> system </a:t>
            </a:r>
            <a:r>
              <a:rPr lang="en-US" dirty="0"/>
              <a:t>that will be used to drive a single pass VUV to soft x-ray </a:t>
            </a:r>
            <a:r>
              <a:rPr lang="en-US" dirty="0" smtClean="0"/>
              <a:t>FEL</a:t>
            </a:r>
          </a:p>
          <a:p>
            <a:pPr lvl="1"/>
            <a:r>
              <a:rPr lang="en-US" dirty="0" smtClean="0"/>
              <a:t>Up to 1.1 </a:t>
            </a:r>
            <a:r>
              <a:rPr lang="en-US" dirty="0" err="1" smtClean="0"/>
              <a:t>keV</a:t>
            </a:r>
            <a:r>
              <a:rPr lang="en-US" dirty="0" smtClean="0"/>
              <a:t> photons at the fundamental</a:t>
            </a:r>
          </a:p>
          <a:p>
            <a:pPr lvl="1"/>
            <a:r>
              <a:rPr lang="en-US" dirty="0" smtClean="0"/>
              <a:t>10 kHz operation if possible</a:t>
            </a:r>
          </a:p>
          <a:p>
            <a:pPr lvl="1"/>
            <a:r>
              <a:rPr lang="en-US" dirty="0" smtClean="0"/>
              <a:t>Room temperature (i.e. not superconducting)</a:t>
            </a:r>
          </a:p>
          <a:p>
            <a:pPr lvl="1"/>
            <a:r>
              <a:rPr lang="en-US" dirty="0" smtClean="0"/>
              <a:t>Compact and efficient (i.e. hopefully low cost)</a:t>
            </a:r>
          </a:p>
          <a:p>
            <a:r>
              <a:rPr lang="en-US" dirty="0" smtClean="0"/>
              <a:t>The design will draw upon other designs whenever possible, but will at the same time be unique.</a:t>
            </a:r>
            <a:endParaRPr lang="en-US" dirty="0"/>
          </a:p>
          <a:p>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14</a:t>
            </a:fld>
            <a:endParaRPr lang="en-US"/>
          </a:p>
        </p:txBody>
      </p:sp>
    </p:spTree>
    <p:extLst>
      <p:ext uri="{BB962C8B-B14F-4D97-AF65-F5344CB8AC3E}">
        <p14:creationId xmlns:p14="http://schemas.microsoft.com/office/powerpoint/2010/main" val="205356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basics before proceeding</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15</a:t>
            </a:fld>
            <a:endParaRPr lang="en-US" dirty="0"/>
          </a:p>
        </p:txBody>
      </p:sp>
    </p:spTree>
    <p:extLst>
      <p:ext uri="{BB962C8B-B14F-4D97-AF65-F5344CB8AC3E}">
        <p14:creationId xmlns:p14="http://schemas.microsoft.com/office/powerpoint/2010/main" val="292502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Additional Possible Constraints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Money</a:t>
            </a:r>
          </a:p>
          <a:p>
            <a:pPr lvl="1"/>
            <a:r>
              <a:rPr lang="en-US" dirty="0" smtClean="0"/>
              <a:t>This amount available might be based upon the initial estimate.</a:t>
            </a:r>
          </a:p>
          <a:p>
            <a:pPr lvl="1"/>
            <a:r>
              <a:rPr lang="en-US" dirty="0" smtClean="0"/>
              <a:t>It could be based on what the system will bear.</a:t>
            </a:r>
          </a:p>
          <a:p>
            <a:pPr lvl="1"/>
            <a:r>
              <a:rPr lang="en-US" dirty="0" smtClean="0"/>
              <a:t>It might be based on what the sponsor has decided they will provide.</a:t>
            </a:r>
          </a:p>
          <a:p>
            <a:pPr lvl="1"/>
            <a:r>
              <a:rPr lang="en-US" dirty="0" smtClean="0"/>
              <a:t>Contingency</a:t>
            </a:r>
          </a:p>
          <a:p>
            <a:pPr lvl="2"/>
            <a:r>
              <a:rPr lang="en-US" dirty="0" smtClean="0"/>
              <a:t>Even with the best effort you should always (if possible) consider some sensible amount of contingency</a:t>
            </a:r>
          </a:p>
          <a:p>
            <a:r>
              <a:rPr lang="en-US" dirty="0" smtClean="0"/>
              <a:t>Real Estate</a:t>
            </a:r>
          </a:p>
          <a:p>
            <a:pPr lvl="1"/>
            <a:r>
              <a:rPr lang="en-US" dirty="0" smtClean="0"/>
              <a:t>This could be defined by existing property boundaries.</a:t>
            </a:r>
          </a:p>
          <a:p>
            <a:pPr lvl="1"/>
            <a:r>
              <a:rPr lang="en-US" dirty="0" smtClean="0"/>
              <a:t>It could be driven by costs</a:t>
            </a:r>
          </a:p>
          <a:p>
            <a:pPr lvl="2"/>
            <a:r>
              <a:rPr lang="en-US" dirty="0" smtClean="0"/>
              <a:t>Many times the property is provided as an in-kind contribution</a:t>
            </a:r>
          </a:p>
          <a:p>
            <a:pPr lvl="1"/>
            <a:r>
              <a:rPr lang="en-US" dirty="0" smtClean="0"/>
              <a:t>One must also be aware of the soil/geology conditions</a:t>
            </a:r>
          </a:p>
          <a:p>
            <a:r>
              <a:rPr lang="en-US" dirty="0"/>
              <a:t>Existing Infrastructure</a:t>
            </a:r>
          </a:p>
          <a:p>
            <a:pPr lvl="1"/>
            <a:r>
              <a:rPr lang="en-US" dirty="0"/>
              <a:t>Power availability</a:t>
            </a:r>
          </a:p>
          <a:p>
            <a:pPr lvl="1"/>
            <a:r>
              <a:rPr lang="en-US" dirty="0"/>
              <a:t>Water </a:t>
            </a:r>
            <a:r>
              <a:rPr lang="en-US" dirty="0" smtClean="0"/>
              <a:t>availability</a:t>
            </a:r>
          </a:p>
          <a:p>
            <a:pPr lvl="1"/>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16</a:t>
            </a:fld>
            <a:endParaRPr lang="en-US"/>
          </a:p>
        </p:txBody>
      </p:sp>
    </p:spTree>
    <p:extLst>
      <p:ext uri="{BB962C8B-B14F-4D97-AF65-F5344CB8AC3E}">
        <p14:creationId xmlns:p14="http://schemas.microsoft.com/office/powerpoint/2010/main" val="3072333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a:t>
            </a:r>
            <a:endParaRPr lang="en-US" dirty="0"/>
          </a:p>
        </p:txBody>
      </p:sp>
      <p:sp>
        <p:nvSpPr>
          <p:cNvPr id="3" name="Content Placeholder 2"/>
          <p:cNvSpPr>
            <a:spLocks noGrp="1"/>
          </p:cNvSpPr>
          <p:nvPr>
            <p:ph idx="1"/>
          </p:nvPr>
        </p:nvSpPr>
        <p:spPr/>
        <p:txBody>
          <a:bodyPr/>
          <a:lstStyle/>
          <a:p>
            <a:r>
              <a:rPr lang="en-US" dirty="0" smtClean="0"/>
              <a:t>Keep focus on the initial primary goals</a:t>
            </a:r>
          </a:p>
          <a:p>
            <a:pPr lvl="1"/>
            <a:r>
              <a:rPr lang="en-US" dirty="0" smtClean="0"/>
              <a:t>Ignore some of these other possible constraints for the time begin, but keep them in the back of your mind.</a:t>
            </a:r>
          </a:p>
          <a:p>
            <a:pPr lvl="1"/>
            <a:r>
              <a:rPr lang="en-US" dirty="0" smtClean="0"/>
              <a:t>You might find that your initial design meets all the essential constraints without need to compromise.</a:t>
            </a:r>
          </a:p>
          <a:p>
            <a:pPr lvl="1"/>
            <a:r>
              <a:rPr lang="en-US" dirty="0" smtClean="0"/>
              <a:t>If not then compromise…or start all over if there is a real problem.</a:t>
            </a:r>
          </a:p>
          <a:p>
            <a:r>
              <a:rPr lang="en-US" dirty="0" smtClean="0"/>
              <a:t>Some of this designs goals will be</a:t>
            </a:r>
          </a:p>
          <a:p>
            <a:pPr lvl="1"/>
            <a:r>
              <a:rPr lang="en-US" dirty="0" smtClean="0"/>
              <a:t>Keep the overall system short, compact</a:t>
            </a:r>
          </a:p>
          <a:p>
            <a:pPr lvl="1"/>
            <a:r>
              <a:rPr lang="en-US" dirty="0" smtClean="0"/>
              <a:t>Try to keep the costs under control</a:t>
            </a:r>
          </a:p>
          <a:p>
            <a:pPr lvl="2"/>
            <a:r>
              <a:rPr lang="en-US" dirty="0"/>
              <a:t>I won’t do a cost estimate, but </a:t>
            </a:r>
            <a:r>
              <a:rPr lang="en-US" dirty="0" smtClean="0"/>
              <a:t>will, </a:t>
            </a:r>
            <a:r>
              <a:rPr lang="en-US" dirty="0"/>
              <a:t>when I think of </a:t>
            </a:r>
            <a:r>
              <a:rPr lang="en-US" dirty="0" smtClean="0"/>
              <a:t>it, </a:t>
            </a:r>
            <a:r>
              <a:rPr lang="en-US" dirty="0"/>
              <a:t>point out where costs can be </a:t>
            </a:r>
            <a:r>
              <a:rPr lang="en-US" dirty="0" smtClean="0"/>
              <a:t>controlled.</a:t>
            </a:r>
          </a:p>
        </p:txBody>
      </p:sp>
      <p:sp>
        <p:nvSpPr>
          <p:cNvPr id="4" name="Slide Number Placeholder 3"/>
          <p:cNvSpPr>
            <a:spLocks noGrp="1"/>
          </p:cNvSpPr>
          <p:nvPr>
            <p:ph type="sldNum" sz="quarter" idx="12"/>
          </p:nvPr>
        </p:nvSpPr>
        <p:spPr/>
        <p:txBody>
          <a:bodyPr/>
          <a:lstStyle/>
          <a:p>
            <a:fld id="{8D21F7BF-2AF1-9F4A-8AC9-42CA83DBA9CF}" type="slidenum">
              <a:rPr lang="en-US" smtClean="0"/>
              <a:t>17</a:t>
            </a:fld>
            <a:endParaRPr lang="en-US"/>
          </a:p>
        </p:txBody>
      </p:sp>
    </p:spTree>
    <p:extLst>
      <p:ext uri="{BB962C8B-B14F-4D97-AF65-F5344CB8AC3E}">
        <p14:creationId xmlns:p14="http://schemas.microsoft.com/office/powerpoint/2010/main" val="75071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Technology Considerations</a:t>
            </a:r>
            <a:endParaRPr lang="en-US" dirty="0"/>
          </a:p>
        </p:txBody>
      </p:sp>
      <p:sp>
        <p:nvSpPr>
          <p:cNvPr id="3" name="Content Placeholder 2"/>
          <p:cNvSpPr>
            <a:spLocks noGrp="1"/>
          </p:cNvSpPr>
          <p:nvPr>
            <p:ph idx="1"/>
          </p:nvPr>
        </p:nvSpPr>
        <p:spPr/>
        <p:txBody>
          <a:bodyPr/>
          <a:lstStyle/>
          <a:p>
            <a:r>
              <a:rPr lang="en-US" dirty="0" smtClean="0"/>
              <a:t>Obviously driven by the above constraints</a:t>
            </a:r>
          </a:p>
          <a:p>
            <a:r>
              <a:rPr lang="en-US" dirty="0" smtClean="0"/>
              <a:t>SC vs. Room Temperature RF accelerator </a:t>
            </a:r>
            <a:r>
              <a:rPr lang="en-US" dirty="0" smtClean="0">
                <a:solidFill>
                  <a:schemeClr val="tx2"/>
                </a:solidFill>
              </a:rPr>
              <a:t>(Big decision 1)</a:t>
            </a:r>
          </a:p>
          <a:p>
            <a:pPr lvl="1"/>
            <a:r>
              <a:rPr lang="en-US" dirty="0" smtClean="0"/>
              <a:t>The typical choice for high pulse per second count is SC</a:t>
            </a:r>
          </a:p>
          <a:p>
            <a:pPr lvl="2"/>
            <a:r>
              <a:rPr lang="en-US" dirty="0" smtClean="0"/>
              <a:t>The European XFEL</a:t>
            </a:r>
          </a:p>
          <a:p>
            <a:pPr lvl="2"/>
            <a:r>
              <a:rPr lang="en-US" dirty="0" smtClean="0"/>
              <a:t>The Berkeley Next Light Source</a:t>
            </a:r>
          </a:p>
          <a:p>
            <a:pPr lvl="2"/>
            <a:r>
              <a:rPr lang="en-US" dirty="0" smtClean="0"/>
              <a:t>i.e. common wisdom would say to design using a SC </a:t>
            </a:r>
            <a:r>
              <a:rPr lang="en-US" dirty="0" err="1" smtClean="0"/>
              <a:t>rf</a:t>
            </a:r>
            <a:r>
              <a:rPr lang="en-US" dirty="0" smtClean="0"/>
              <a:t> system</a:t>
            </a:r>
          </a:p>
          <a:p>
            <a:pPr lvl="1"/>
            <a:r>
              <a:rPr lang="en-US" dirty="0" smtClean="0"/>
              <a:t>So we will choose a room temperature design just to be sporty</a:t>
            </a:r>
          </a:p>
          <a:p>
            <a:pPr lvl="2"/>
            <a:r>
              <a:rPr lang="en-US" dirty="0" smtClean="0"/>
              <a:t>It is also considered to be the cheaper solution</a:t>
            </a:r>
          </a:p>
          <a:p>
            <a:pPr lvl="3"/>
            <a:r>
              <a:rPr lang="en-US" dirty="0" smtClean="0"/>
              <a:t>Again, people will argue that point as well</a:t>
            </a:r>
          </a:p>
        </p:txBody>
      </p:sp>
      <p:sp>
        <p:nvSpPr>
          <p:cNvPr id="4" name="Slide Number Placeholder 3"/>
          <p:cNvSpPr>
            <a:spLocks noGrp="1"/>
          </p:cNvSpPr>
          <p:nvPr>
            <p:ph type="sldNum" sz="quarter" idx="12"/>
          </p:nvPr>
        </p:nvSpPr>
        <p:spPr/>
        <p:txBody>
          <a:bodyPr/>
          <a:lstStyle/>
          <a:p>
            <a:fld id="{8D21F7BF-2AF1-9F4A-8AC9-42CA83DBA9CF}" type="slidenum">
              <a:rPr lang="en-US" smtClean="0"/>
              <a:t>18</a:t>
            </a:fld>
            <a:endParaRPr lang="en-US"/>
          </a:p>
        </p:txBody>
      </p:sp>
    </p:spTree>
    <p:extLst>
      <p:ext uri="{BB962C8B-B14F-4D97-AF65-F5344CB8AC3E}">
        <p14:creationId xmlns:p14="http://schemas.microsoft.com/office/powerpoint/2010/main" val="100891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Technology Considerations</a:t>
            </a:r>
            <a:endParaRPr lang="en-US" dirty="0"/>
          </a:p>
        </p:txBody>
      </p:sp>
      <p:sp>
        <p:nvSpPr>
          <p:cNvPr id="3" name="Content Placeholder 2"/>
          <p:cNvSpPr>
            <a:spLocks noGrp="1"/>
          </p:cNvSpPr>
          <p:nvPr>
            <p:ph idx="1"/>
          </p:nvPr>
        </p:nvSpPr>
        <p:spPr/>
        <p:txBody>
          <a:bodyPr/>
          <a:lstStyle/>
          <a:p>
            <a:r>
              <a:rPr lang="en-US" dirty="0" smtClean="0"/>
              <a:t>Type of Injector System to Use</a:t>
            </a:r>
          </a:p>
          <a:p>
            <a:pPr lvl="1"/>
            <a:r>
              <a:rPr lang="en-US" dirty="0" smtClean="0"/>
              <a:t>Two primary types</a:t>
            </a:r>
          </a:p>
          <a:p>
            <a:pPr lvl="2"/>
            <a:r>
              <a:rPr lang="en-US" dirty="0" smtClean="0"/>
              <a:t>Photocathode injector based systems</a:t>
            </a:r>
          </a:p>
          <a:p>
            <a:pPr lvl="2"/>
            <a:r>
              <a:rPr lang="en-US" dirty="0" smtClean="0"/>
              <a:t>Thermionic cathode injector based systems</a:t>
            </a:r>
          </a:p>
          <a:p>
            <a:pPr lvl="1"/>
            <a:r>
              <a:rPr lang="en-US" dirty="0" smtClean="0"/>
              <a:t>Need to consider</a:t>
            </a:r>
          </a:p>
          <a:p>
            <a:pPr lvl="2"/>
            <a:r>
              <a:rPr lang="en-US" dirty="0" err="1" smtClean="0"/>
              <a:t>Emittance</a:t>
            </a:r>
            <a:r>
              <a:rPr lang="en-US" dirty="0" smtClean="0"/>
              <a:t> achievable</a:t>
            </a:r>
          </a:p>
          <a:p>
            <a:pPr lvl="3"/>
            <a:r>
              <a:rPr lang="en-US" dirty="0" smtClean="0"/>
              <a:t>This has a direct impact on the final energy required</a:t>
            </a:r>
          </a:p>
          <a:p>
            <a:pPr lvl="2"/>
            <a:r>
              <a:rPr lang="en-US" dirty="0" smtClean="0"/>
              <a:t>Repetition rate</a:t>
            </a:r>
          </a:p>
          <a:p>
            <a:pPr lvl="2"/>
            <a:r>
              <a:rPr lang="en-US" dirty="0" smtClean="0"/>
              <a:t>Reliability</a:t>
            </a:r>
          </a:p>
          <a:p>
            <a:pPr lvl="1"/>
            <a:r>
              <a:rPr lang="en-US" dirty="0" smtClean="0"/>
              <a:t>We’ll leave this decision for little later</a:t>
            </a:r>
          </a:p>
          <a:p>
            <a:r>
              <a:rPr lang="en-US" dirty="0" err="1" smtClean="0"/>
              <a:t>Undulator</a:t>
            </a:r>
            <a:r>
              <a:rPr lang="en-US" dirty="0" smtClean="0"/>
              <a:t> Technologies</a:t>
            </a:r>
          </a:p>
          <a:p>
            <a:pPr lvl="1"/>
            <a:r>
              <a:rPr lang="en-US" dirty="0" smtClean="0"/>
              <a:t>This also has a direct impact on the energy required</a:t>
            </a:r>
          </a:p>
          <a:p>
            <a:pPr lvl="1"/>
            <a:r>
              <a:rPr lang="en-US" dirty="0" smtClean="0"/>
              <a:t>Again this decision will be left for a little later. </a:t>
            </a:r>
          </a:p>
        </p:txBody>
      </p:sp>
      <p:sp>
        <p:nvSpPr>
          <p:cNvPr id="4" name="Slide Number Placeholder 3"/>
          <p:cNvSpPr>
            <a:spLocks noGrp="1"/>
          </p:cNvSpPr>
          <p:nvPr>
            <p:ph type="sldNum" sz="quarter" idx="12"/>
          </p:nvPr>
        </p:nvSpPr>
        <p:spPr/>
        <p:txBody>
          <a:bodyPr/>
          <a:lstStyle/>
          <a:p>
            <a:fld id="{8D21F7BF-2AF1-9F4A-8AC9-42CA83DBA9CF}" type="slidenum">
              <a:rPr lang="en-US" smtClean="0"/>
              <a:t>19</a:t>
            </a:fld>
            <a:endParaRPr lang="en-US"/>
          </a:p>
        </p:txBody>
      </p:sp>
    </p:spTree>
    <p:extLst>
      <p:ext uri="{BB962C8B-B14F-4D97-AF65-F5344CB8AC3E}">
        <p14:creationId xmlns:p14="http://schemas.microsoft.com/office/powerpoint/2010/main" val="1688684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2</a:t>
            </a:fld>
            <a:endParaRPr lang="en-US"/>
          </a:p>
        </p:txBody>
      </p:sp>
    </p:spTree>
    <p:extLst>
      <p:ext uri="{BB962C8B-B14F-4D97-AF65-F5344CB8AC3E}">
        <p14:creationId xmlns:p14="http://schemas.microsoft.com/office/powerpoint/2010/main" val="7720084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 refresher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20</a:t>
            </a:fld>
            <a:endParaRPr lang="en-US" dirty="0"/>
          </a:p>
        </p:txBody>
      </p:sp>
    </p:spTree>
    <p:extLst>
      <p:ext uri="{BB962C8B-B14F-4D97-AF65-F5344CB8AC3E}">
        <p14:creationId xmlns:p14="http://schemas.microsoft.com/office/powerpoint/2010/main" val="25625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err="1"/>
              <a:t>Undulator</a:t>
            </a:r>
            <a:r>
              <a:rPr lang="en-US" dirty="0"/>
              <a:t> Magnets: Resonant Condition</a:t>
            </a:r>
          </a:p>
        </p:txBody>
      </p:sp>
      <p:pic>
        <p:nvPicPr>
          <p:cNvPr id="3075" name="Picture 3"/>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830513" y="1214724"/>
            <a:ext cx="6313487" cy="4735512"/>
          </a:xfrm>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6" name="Text Box 4"/>
          <p:cNvSpPr txBox="1">
            <a:spLocks noChangeArrowheads="1"/>
          </p:cNvSpPr>
          <p:nvPr/>
        </p:nvSpPr>
        <p:spPr bwMode="auto">
          <a:xfrm>
            <a:off x="260350" y="1331913"/>
            <a:ext cx="3124200" cy="15589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“Resonance” occurs when the light wavefront “slips” ahead of the electron by one optical period in the time that it took the electron to traverse the distance of one undulator period</a:t>
            </a:r>
          </a:p>
        </p:txBody>
      </p:sp>
      <p:graphicFrame>
        <p:nvGraphicFramePr>
          <p:cNvPr id="3077" name="Object 5"/>
          <p:cNvGraphicFramePr>
            <a:graphicFrameLocks noGrp="1" noChangeAspect="1"/>
          </p:cNvGraphicFramePr>
          <p:nvPr>
            <p:ph sz="half" idx="4294967295"/>
            <p:extLst>
              <p:ext uri="{D42A27DB-BD31-4B8C-83A1-F6EECF244321}">
                <p14:modId xmlns:p14="http://schemas.microsoft.com/office/powerpoint/2010/main" val="835611653"/>
              </p:ext>
            </p:extLst>
          </p:nvPr>
        </p:nvGraphicFramePr>
        <p:xfrm>
          <a:off x="390525" y="3079750"/>
          <a:ext cx="2528888" cy="868363"/>
        </p:xfrm>
        <a:graphic>
          <a:graphicData uri="http://schemas.openxmlformats.org/presentationml/2006/ole">
            <mc:AlternateContent xmlns:mc="http://schemas.openxmlformats.org/markup-compatibility/2006">
              <mc:Choice xmlns:v="urn:schemas-microsoft-com:vml" Requires="v">
                <p:oleObj spid="_x0000_s1162" name="Equation" r:id="rId5" imgW="1257300" imgH="431800" progId="Equation.3">
                  <p:embed/>
                </p:oleObj>
              </mc:Choice>
              <mc:Fallback>
                <p:oleObj name="Equation" r:id="rId5" imgW="1257300" imgH="431800" progId="Equation.3">
                  <p:embed/>
                  <p:pic>
                    <p:nvPicPr>
                      <p:cNvPr id="0" name=""/>
                      <p:cNvPicPr>
                        <a:picLocks noChangeAspect="1" noChangeArrowheads="1"/>
                      </p:cNvPicPr>
                      <p:nvPr/>
                    </p:nvPicPr>
                    <p:blipFill>
                      <a:blip r:embed="rId6"/>
                      <a:srcRect/>
                      <a:stretch>
                        <a:fillRect/>
                      </a:stretch>
                    </p:blipFill>
                    <p:spPr bwMode="auto">
                      <a:xfrm>
                        <a:off x="390525" y="3079750"/>
                        <a:ext cx="2528888"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3078" name="Text Box 6"/>
          <p:cNvSpPr txBox="1">
            <a:spLocks noChangeArrowheads="1"/>
          </p:cNvSpPr>
          <p:nvPr/>
        </p:nvSpPr>
        <p:spPr bwMode="auto">
          <a:xfrm>
            <a:off x="325438" y="4040188"/>
            <a:ext cx="2682875" cy="8858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Where </a:t>
            </a:r>
            <a:r>
              <a:rPr lang="en-US" sz="2000" i="1">
                <a:latin typeface="Symbol" charset="0"/>
              </a:rPr>
              <a:t>g </a:t>
            </a:r>
            <a:r>
              <a:rPr lang="en-US" sz="1600"/>
              <a:t>is the normalized electron beam total energy and</a:t>
            </a:r>
          </a:p>
        </p:txBody>
      </p:sp>
      <p:sp>
        <p:nvSpPr>
          <p:cNvPr id="3079" name="Text Box 7"/>
          <p:cNvSpPr txBox="1">
            <a:spLocks noChangeArrowheads="1"/>
          </p:cNvSpPr>
          <p:nvPr/>
        </p:nvSpPr>
        <p:spPr bwMode="auto">
          <a:xfrm>
            <a:off x="377825" y="4964113"/>
            <a:ext cx="2925763" cy="3968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dirty="0"/>
              <a:t>K</a:t>
            </a:r>
            <a:r>
              <a:rPr lang="en-US" sz="1800" dirty="0"/>
              <a:t> = 0.934 </a:t>
            </a:r>
            <a:r>
              <a:rPr lang="en-US" sz="2000" i="1" dirty="0" err="1">
                <a:latin typeface="Symbol" charset="0"/>
              </a:rPr>
              <a:t>l</a:t>
            </a:r>
            <a:r>
              <a:rPr lang="en-US" sz="1800" i="1" baseline="-25000" dirty="0" err="1"/>
              <a:t>rad</a:t>
            </a:r>
            <a:r>
              <a:rPr lang="en-US" sz="1800" i="1" baseline="-25000" dirty="0"/>
              <a:t> </a:t>
            </a:r>
            <a:r>
              <a:rPr lang="en-US" sz="1800" dirty="0"/>
              <a:t>[cm] </a:t>
            </a:r>
            <a:r>
              <a:rPr lang="en-US" sz="1800" i="1" dirty="0" err="1"/>
              <a:t>B</a:t>
            </a:r>
            <a:r>
              <a:rPr lang="en-US" sz="1800" i="1" baseline="-25000" dirty="0" err="1"/>
              <a:t>max</a:t>
            </a:r>
            <a:r>
              <a:rPr lang="en-US" sz="1800" i="1" dirty="0"/>
              <a:t> </a:t>
            </a:r>
            <a:r>
              <a:rPr lang="en-US" sz="1800" dirty="0"/>
              <a:t>[T]</a:t>
            </a:r>
          </a:p>
        </p:txBody>
      </p:sp>
      <p:sp>
        <p:nvSpPr>
          <p:cNvPr id="3080" name="Text Box 8"/>
          <p:cNvSpPr txBox="1">
            <a:spLocks noChangeArrowheads="1"/>
          </p:cNvSpPr>
          <p:nvPr/>
        </p:nvSpPr>
        <p:spPr bwMode="auto">
          <a:xfrm>
            <a:off x="379413" y="5416550"/>
            <a:ext cx="2682875" cy="5810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Is the normalized undulator field strength parameter</a:t>
            </a:r>
          </a:p>
        </p:txBody>
      </p:sp>
      <p:sp>
        <p:nvSpPr>
          <p:cNvPr id="9"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21</a:t>
            </a:fld>
            <a:endParaRPr lang="en-GB" dirty="0"/>
          </a:p>
        </p:txBody>
      </p:sp>
    </p:spTree>
    <p:extLst>
      <p:ext uri="{BB962C8B-B14F-4D97-AF65-F5344CB8AC3E}">
        <p14:creationId xmlns:p14="http://schemas.microsoft.com/office/powerpoint/2010/main" val="26478398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22</a:t>
            </a:fld>
            <a:endParaRPr lang="en-GB" dirty="0"/>
          </a:p>
        </p:txBody>
      </p:sp>
      <p:sp>
        <p:nvSpPr>
          <p:cNvPr id="218114" name="Rectangle 2"/>
          <p:cNvSpPr>
            <a:spLocks noChangeArrowheads="1"/>
          </p:cNvSpPr>
          <p:nvPr/>
        </p:nvSpPr>
        <p:spPr bwMode="auto">
          <a:xfrm>
            <a:off x="4022725" y="5123523"/>
            <a:ext cx="4156075" cy="1219200"/>
          </a:xfrm>
          <a:prstGeom prst="rect">
            <a:avLst/>
          </a:prstGeom>
          <a:solidFill>
            <a:srgbClr val="FFFF66"/>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15" name="Rectangle 3"/>
          <p:cNvSpPr>
            <a:spLocks noGrp="1" noChangeArrowheads="1"/>
          </p:cNvSpPr>
          <p:nvPr>
            <p:ph type="title"/>
          </p:nvPr>
        </p:nvSpPr>
        <p:spPr>
          <a:xfrm>
            <a:off x="457200" y="332881"/>
            <a:ext cx="8229600" cy="736600"/>
          </a:xfrm>
        </p:spPr>
        <p:txBody>
          <a:bodyPr>
            <a:normAutofit/>
          </a:bodyPr>
          <a:lstStyle/>
          <a:p>
            <a:r>
              <a:rPr lang="en-US" sz="2800" dirty="0"/>
              <a:t>Simple Calculation of the </a:t>
            </a:r>
            <a:r>
              <a:rPr lang="ja-JP" altLang="en-US" sz="2800" dirty="0">
                <a:latin typeface="Arial"/>
              </a:rPr>
              <a:t>“</a:t>
            </a:r>
            <a:r>
              <a:rPr lang="en-US" sz="2800" dirty="0"/>
              <a:t>Resonant Wavelength</a:t>
            </a:r>
            <a:r>
              <a:rPr lang="ja-JP" altLang="en-US" sz="2800" dirty="0">
                <a:latin typeface="Arial"/>
              </a:rPr>
              <a:t>”</a:t>
            </a:r>
            <a:endParaRPr lang="en-US" sz="2800" dirty="0"/>
          </a:p>
        </p:txBody>
      </p:sp>
      <p:pic>
        <p:nvPicPr>
          <p:cNvPr id="2181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1635"/>
            <a:ext cx="6392863"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8117" name="Line 5"/>
          <p:cNvSpPr>
            <a:spLocks noChangeShapeType="1"/>
          </p:cNvSpPr>
          <p:nvPr/>
        </p:nvSpPr>
        <p:spPr bwMode="auto">
          <a:xfrm flipV="1">
            <a:off x="669925" y="1097623"/>
            <a:ext cx="0" cy="487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18" name="Line 6"/>
          <p:cNvSpPr>
            <a:spLocks noChangeShapeType="1"/>
          </p:cNvSpPr>
          <p:nvPr/>
        </p:nvSpPr>
        <p:spPr bwMode="auto">
          <a:xfrm flipV="1">
            <a:off x="4773613" y="1035710"/>
            <a:ext cx="0" cy="2124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19" name="Line 7"/>
          <p:cNvSpPr>
            <a:spLocks noChangeShapeType="1"/>
          </p:cNvSpPr>
          <p:nvPr/>
        </p:nvSpPr>
        <p:spPr bwMode="auto">
          <a:xfrm flipH="1">
            <a:off x="669925" y="1300823"/>
            <a:ext cx="12906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20" name="Line 8"/>
          <p:cNvSpPr>
            <a:spLocks noChangeShapeType="1"/>
          </p:cNvSpPr>
          <p:nvPr/>
        </p:nvSpPr>
        <p:spPr bwMode="auto">
          <a:xfrm>
            <a:off x="3475038" y="1315110"/>
            <a:ext cx="12906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18121" name="Object 9"/>
          <p:cNvGraphicFramePr>
            <a:graphicFrameLocks noChangeAspect="1"/>
          </p:cNvGraphicFramePr>
          <p:nvPr>
            <p:extLst>
              <p:ext uri="{D42A27DB-BD31-4B8C-83A1-F6EECF244321}">
                <p14:modId xmlns:p14="http://schemas.microsoft.com/office/powerpoint/2010/main" val="2433899948"/>
              </p:ext>
            </p:extLst>
          </p:nvPr>
        </p:nvGraphicFramePr>
        <p:xfrm>
          <a:off x="2559050" y="1115085"/>
          <a:ext cx="382588" cy="412750"/>
        </p:xfrm>
        <a:graphic>
          <a:graphicData uri="http://schemas.openxmlformats.org/presentationml/2006/ole">
            <mc:AlternateContent xmlns:mc="http://schemas.openxmlformats.org/markup-compatibility/2006">
              <mc:Choice xmlns:v="urn:schemas-microsoft-com:vml" Requires="v">
                <p:oleObj spid="_x0000_s100024" name="Equation" r:id="rId5" imgW="165100" imgH="177800" progId="Equation.3">
                  <p:embed/>
                </p:oleObj>
              </mc:Choice>
              <mc:Fallback>
                <p:oleObj name="Equation" r:id="rId5" imgW="1651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050" y="1115085"/>
                        <a:ext cx="3825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22" name="Line 10"/>
          <p:cNvSpPr>
            <a:spLocks noChangeShapeType="1"/>
          </p:cNvSpPr>
          <p:nvPr/>
        </p:nvSpPr>
        <p:spPr bwMode="auto">
          <a:xfrm>
            <a:off x="5170488" y="2246973"/>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23" name="Line 11"/>
          <p:cNvSpPr>
            <a:spLocks noChangeShapeType="1"/>
          </p:cNvSpPr>
          <p:nvPr/>
        </p:nvSpPr>
        <p:spPr bwMode="auto">
          <a:xfrm>
            <a:off x="4438650" y="3058185"/>
            <a:ext cx="3349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24" name="Line 12"/>
          <p:cNvSpPr>
            <a:spLocks noChangeShapeType="1"/>
          </p:cNvSpPr>
          <p:nvPr/>
        </p:nvSpPr>
        <p:spPr bwMode="auto">
          <a:xfrm flipH="1">
            <a:off x="5170488" y="3058185"/>
            <a:ext cx="3349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18125" name="Object 13"/>
          <p:cNvGraphicFramePr>
            <a:graphicFrameLocks noChangeAspect="1"/>
          </p:cNvGraphicFramePr>
          <p:nvPr>
            <p:extLst>
              <p:ext uri="{D42A27DB-BD31-4B8C-83A1-F6EECF244321}">
                <p14:modId xmlns:p14="http://schemas.microsoft.com/office/powerpoint/2010/main" val="826274820"/>
              </p:ext>
            </p:extLst>
          </p:nvPr>
        </p:nvGraphicFramePr>
        <p:xfrm>
          <a:off x="4803775" y="2842285"/>
          <a:ext cx="382588" cy="412750"/>
        </p:xfrm>
        <a:graphic>
          <a:graphicData uri="http://schemas.openxmlformats.org/presentationml/2006/ole">
            <mc:AlternateContent xmlns:mc="http://schemas.openxmlformats.org/markup-compatibility/2006">
              <mc:Choice xmlns:v="urn:schemas-microsoft-com:vml" Requires="v">
                <p:oleObj spid="_x0000_s100025" name="Equation" r:id="rId7" imgW="165100" imgH="177800" progId="Equation.3">
                  <p:embed/>
                </p:oleObj>
              </mc:Choice>
              <mc:Fallback>
                <p:oleObj name="Equation" r:id="rId7" imgW="1651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3775" y="2842285"/>
                        <a:ext cx="3825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26" name="Line 14"/>
          <p:cNvSpPr>
            <a:spLocks noChangeShapeType="1"/>
          </p:cNvSpPr>
          <p:nvPr/>
        </p:nvSpPr>
        <p:spPr bwMode="auto">
          <a:xfrm>
            <a:off x="2509838" y="2072348"/>
            <a:ext cx="903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18127" name="Object 15"/>
          <p:cNvGraphicFramePr>
            <a:graphicFrameLocks noChangeAspect="1"/>
          </p:cNvGraphicFramePr>
          <p:nvPr>
            <p:extLst>
              <p:ext uri="{D42A27DB-BD31-4B8C-83A1-F6EECF244321}">
                <p14:modId xmlns:p14="http://schemas.microsoft.com/office/powerpoint/2010/main" val="805597352"/>
              </p:ext>
            </p:extLst>
          </p:nvPr>
        </p:nvGraphicFramePr>
        <p:xfrm>
          <a:off x="2703513" y="1631023"/>
          <a:ext cx="525462" cy="442912"/>
        </p:xfrm>
        <a:graphic>
          <a:graphicData uri="http://schemas.openxmlformats.org/presentationml/2006/ole">
            <mc:AlternateContent xmlns:mc="http://schemas.openxmlformats.org/markup-compatibility/2006">
              <mc:Choice xmlns:v="urn:schemas-microsoft-com:vml" Requires="v">
                <p:oleObj spid="_x0000_s100026" name="Equation" r:id="rId9" imgW="241300" imgH="203200" progId="Equation.3">
                  <p:embed/>
                </p:oleObj>
              </mc:Choice>
              <mc:Fallback>
                <p:oleObj name="Equation" r:id="rId9" imgW="2413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3513" y="1631023"/>
                        <a:ext cx="5254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28" name="Line 16"/>
          <p:cNvSpPr>
            <a:spLocks noChangeShapeType="1"/>
          </p:cNvSpPr>
          <p:nvPr/>
        </p:nvSpPr>
        <p:spPr bwMode="auto">
          <a:xfrm>
            <a:off x="6184900" y="2335873"/>
            <a:ext cx="630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18129" name="Object 17"/>
          <p:cNvGraphicFramePr>
            <a:graphicFrameLocks noChangeAspect="1"/>
          </p:cNvGraphicFramePr>
          <p:nvPr>
            <p:extLst>
              <p:ext uri="{D42A27DB-BD31-4B8C-83A1-F6EECF244321}">
                <p14:modId xmlns:p14="http://schemas.microsoft.com/office/powerpoint/2010/main" val="3564719068"/>
              </p:ext>
            </p:extLst>
          </p:nvPr>
        </p:nvGraphicFramePr>
        <p:xfrm>
          <a:off x="6332538" y="2054885"/>
          <a:ext cx="230187" cy="230188"/>
        </p:xfrm>
        <a:graphic>
          <a:graphicData uri="http://schemas.openxmlformats.org/presentationml/2006/ole">
            <mc:AlternateContent xmlns:mc="http://schemas.openxmlformats.org/markup-compatibility/2006">
              <mc:Choice xmlns:v="urn:schemas-microsoft-com:vml" Requires="v">
                <p:oleObj spid="_x0000_s100027" name="Equation" r:id="rId11" imgW="101600" imgH="101600" progId="Equation.3">
                  <p:embed/>
                </p:oleObj>
              </mc:Choice>
              <mc:Fallback>
                <p:oleObj name="Equation" r:id="rId11" imgW="101600" imgH="101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2538" y="2054885"/>
                        <a:ext cx="230187"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0" name="Object 18"/>
          <p:cNvGraphicFramePr>
            <a:graphicFrameLocks noChangeAspect="1"/>
          </p:cNvGraphicFramePr>
          <p:nvPr>
            <p:extLst>
              <p:ext uri="{D42A27DB-BD31-4B8C-83A1-F6EECF244321}">
                <p14:modId xmlns:p14="http://schemas.microsoft.com/office/powerpoint/2010/main" val="3737102012"/>
              </p:ext>
            </p:extLst>
          </p:nvPr>
        </p:nvGraphicFramePr>
        <p:xfrm>
          <a:off x="7394575" y="1223035"/>
          <a:ext cx="882650" cy="739775"/>
        </p:xfrm>
        <a:graphic>
          <a:graphicData uri="http://schemas.openxmlformats.org/presentationml/2006/ole">
            <mc:AlternateContent xmlns:mc="http://schemas.openxmlformats.org/markup-compatibility/2006">
              <mc:Choice xmlns:v="urn:schemas-microsoft-com:vml" Requires="v">
                <p:oleObj spid="_x0000_s100028" name="Equation" r:id="rId13" imgW="469900" imgH="393700" progId="Equation.3">
                  <p:embed/>
                </p:oleObj>
              </mc:Choice>
              <mc:Fallback>
                <p:oleObj name="Equation" r:id="rId13" imgW="4699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1223035"/>
                        <a:ext cx="8826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1" name="Object 19"/>
          <p:cNvGraphicFramePr>
            <a:graphicFrameLocks noChangeAspect="1"/>
          </p:cNvGraphicFramePr>
          <p:nvPr>
            <p:extLst>
              <p:ext uri="{D42A27DB-BD31-4B8C-83A1-F6EECF244321}">
                <p14:modId xmlns:p14="http://schemas.microsoft.com/office/powerpoint/2010/main" val="2487783422"/>
              </p:ext>
            </p:extLst>
          </p:nvPr>
        </p:nvGraphicFramePr>
        <p:xfrm>
          <a:off x="7277100" y="2273960"/>
          <a:ext cx="1181100" cy="771525"/>
        </p:xfrm>
        <a:graphic>
          <a:graphicData uri="http://schemas.openxmlformats.org/presentationml/2006/ole">
            <mc:AlternateContent xmlns:mc="http://schemas.openxmlformats.org/markup-compatibility/2006">
              <mc:Choice xmlns:v="urn:schemas-microsoft-com:vml" Requires="v">
                <p:oleObj spid="_x0000_s100029" name="Equation" r:id="rId15" imgW="622300" imgH="406400" progId="Equation.3">
                  <p:embed/>
                </p:oleObj>
              </mc:Choice>
              <mc:Fallback>
                <p:oleObj name="Equation" r:id="rId15" imgW="622300" imgH="4064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77100" y="2273960"/>
                        <a:ext cx="11811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32" name="Text Box 20"/>
          <p:cNvSpPr txBox="1">
            <a:spLocks noChangeArrowheads="1"/>
          </p:cNvSpPr>
          <p:nvPr/>
        </p:nvSpPr>
        <p:spPr bwMode="auto">
          <a:xfrm>
            <a:off x="244475" y="3556660"/>
            <a:ext cx="835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a:latin typeface="Arial" charset="0"/>
                <a:cs typeface="ＭＳ Ｐゴシック" charset="0"/>
              </a:rPr>
              <a:t>To be resonant the light should out race the electron by one optical wavelength       (2</a:t>
            </a:r>
            <a:r>
              <a:rPr lang="en-US" sz="1800" i="1">
                <a:latin typeface="Symbol" charset="0"/>
                <a:cs typeface="ＭＳ Ｐゴシック" charset="0"/>
                <a:sym typeface="Symbol" charset="0"/>
              </a:rPr>
              <a:t></a:t>
            </a:r>
            <a:r>
              <a:rPr lang="en-US" sz="1800">
                <a:latin typeface="Arial" charset="0"/>
                <a:cs typeface="ＭＳ Ｐゴシック" charset="0"/>
              </a:rPr>
              <a:t> in phase) after the electron has traveled one full cycle, i.e. </a:t>
            </a:r>
          </a:p>
        </p:txBody>
      </p:sp>
      <p:graphicFrame>
        <p:nvGraphicFramePr>
          <p:cNvPr id="218133" name="Object 21"/>
          <p:cNvGraphicFramePr>
            <a:graphicFrameLocks noChangeAspect="1"/>
          </p:cNvGraphicFramePr>
          <p:nvPr>
            <p:extLst>
              <p:ext uri="{D42A27DB-BD31-4B8C-83A1-F6EECF244321}">
                <p14:modId xmlns:p14="http://schemas.microsoft.com/office/powerpoint/2010/main" val="446266228"/>
              </p:ext>
            </p:extLst>
          </p:nvPr>
        </p:nvGraphicFramePr>
        <p:xfrm>
          <a:off x="8358188" y="3564598"/>
          <a:ext cx="315912" cy="341312"/>
        </p:xfrm>
        <a:graphic>
          <a:graphicData uri="http://schemas.openxmlformats.org/presentationml/2006/ole">
            <mc:AlternateContent xmlns:mc="http://schemas.openxmlformats.org/markup-compatibility/2006">
              <mc:Choice xmlns:v="urn:schemas-microsoft-com:vml" Requires="v">
                <p:oleObj spid="_x0000_s100030" name="Equation" r:id="rId17" imgW="165100" imgH="177800" progId="Equation.3">
                  <p:embed/>
                </p:oleObj>
              </mc:Choice>
              <mc:Fallback>
                <p:oleObj name="Equation" r:id="rId17" imgW="165100" imgH="1778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58188" y="3564598"/>
                        <a:ext cx="31591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4" name="Object 22"/>
          <p:cNvGraphicFramePr>
            <a:graphicFrameLocks noChangeAspect="1"/>
          </p:cNvGraphicFramePr>
          <p:nvPr>
            <p:extLst>
              <p:ext uri="{D42A27DB-BD31-4B8C-83A1-F6EECF244321}">
                <p14:modId xmlns:p14="http://schemas.microsoft.com/office/powerpoint/2010/main" val="638541450"/>
              </p:ext>
            </p:extLst>
          </p:nvPr>
        </p:nvGraphicFramePr>
        <p:xfrm>
          <a:off x="6623050" y="3877335"/>
          <a:ext cx="293688" cy="315913"/>
        </p:xfrm>
        <a:graphic>
          <a:graphicData uri="http://schemas.openxmlformats.org/presentationml/2006/ole">
            <mc:AlternateContent xmlns:mc="http://schemas.openxmlformats.org/markup-compatibility/2006">
              <mc:Choice xmlns:v="urn:schemas-microsoft-com:vml" Requires="v">
                <p:oleObj spid="_x0000_s100031" name="Equation" r:id="rId19" imgW="165100" imgH="177800" progId="Equation.3">
                  <p:embed/>
                </p:oleObj>
              </mc:Choice>
              <mc:Fallback>
                <p:oleObj name="Equation" r:id="rId19" imgW="165100" imgH="1778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23050" y="3877335"/>
                        <a:ext cx="293688"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5" name="Object 23"/>
          <p:cNvGraphicFramePr>
            <a:graphicFrameLocks noChangeAspect="1"/>
          </p:cNvGraphicFramePr>
          <p:nvPr>
            <p:extLst>
              <p:ext uri="{D42A27DB-BD31-4B8C-83A1-F6EECF244321}">
                <p14:modId xmlns:p14="http://schemas.microsoft.com/office/powerpoint/2010/main" val="3005710862"/>
              </p:ext>
            </p:extLst>
          </p:nvPr>
        </p:nvGraphicFramePr>
        <p:xfrm>
          <a:off x="428625" y="4385335"/>
          <a:ext cx="3638550" cy="708025"/>
        </p:xfrm>
        <a:graphic>
          <a:graphicData uri="http://schemas.openxmlformats.org/presentationml/2006/ole">
            <mc:AlternateContent xmlns:mc="http://schemas.openxmlformats.org/markup-compatibility/2006">
              <mc:Choice xmlns:v="urn:schemas-microsoft-com:vml" Requires="v">
                <p:oleObj spid="_x0000_s100032" name="Equation" r:id="rId21" imgW="2222500" imgH="431800" progId="Equation.3">
                  <p:embed/>
                </p:oleObj>
              </mc:Choice>
              <mc:Fallback>
                <p:oleObj name="Equation" r:id="rId21" imgW="2222500" imgH="4318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8625" y="4385335"/>
                        <a:ext cx="36385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6" name="Object 24"/>
          <p:cNvGraphicFramePr>
            <a:graphicFrameLocks noChangeAspect="1"/>
          </p:cNvGraphicFramePr>
          <p:nvPr>
            <p:extLst>
              <p:ext uri="{D42A27DB-BD31-4B8C-83A1-F6EECF244321}">
                <p14:modId xmlns:p14="http://schemas.microsoft.com/office/powerpoint/2010/main" val="2870207128"/>
              </p:ext>
            </p:extLst>
          </p:nvPr>
        </p:nvGraphicFramePr>
        <p:xfrm>
          <a:off x="4422775" y="4504398"/>
          <a:ext cx="2078038" cy="441325"/>
        </p:xfrm>
        <a:graphic>
          <a:graphicData uri="http://schemas.openxmlformats.org/presentationml/2006/ole">
            <mc:AlternateContent xmlns:mc="http://schemas.openxmlformats.org/markup-compatibility/2006">
              <mc:Choice xmlns:v="urn:schemas-microsoft-com:vml" Requires="v">
                <p:oleObj spid="_x0000_s100033" name="Equation" r:id="rId23" imgW="1193800" imgH="254000" progId="Equation.3">
                  <p:embed/>
                </p:oleObj>
              </mc:Choice>
              <mc:Fallback>
                <p:oleObj name="Equation" r:id="rId23" imgW="1193800" imgH="2540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22775" y="4504398"/>
                        <a:ext cx="2078038"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8137" name="Object 25"/>
          <p:cNvGraphicFramePr>
            <a:graphicFrameLocks noChangeAspect="1"/>
          </p:cNvGraphicFramePr>
          <p:nvPr>
            <p:extLst>
              <p:ext uri="{D42A27DB-BD31-4B8C-83A1-F6EECF244321}">
                <p14:modId xmlns:p14="http://schemas.microsoft.com/office/powerpoint/2010/main" val="3144223665"/>
              </p:ext>
            </p:extLst>
          </p:nvPr>
        </p:nvGraphicFramePr>
        <p:xfrm>
          <a:off x="7210425" y="4509160"/>
          <a:ext cx="1027113" cy="349250"/>
        </p:xfrm>
        <a:graphic>
          <a:graphicData uri="http://schemas.openxmlformats.org/presentationml/2006/ole">
            <mc:AlternateContent xmlns:mc="http://schemas.openxmlformats.org/markup-compatibility/2006">
              <mc:Choice xmlns:v="urn:schemas-microsoft-com:vml" Requires="v">
                <p:oleObj spid="_x0000_s100034" name="Equation" r:id="rId25" imgW="596900" imgH="203200" progId="Equation.3">
                  <p:embed/>
                </p:oleObj>
              </mc:Choice>
              <mc:Fallback>
                <p:oleObj name="Equation" r:id="rId25" imgW="596900" imgH="2032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210425" y="4509160"/>
                        <a:ext cx="1027113"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38" name="Text Box 26"/>
          <p:cNvSpPr txBox="1">
            <a:spLocks noChangeArrowheads="1"/>
          </p:cNvSpPr>
          <p:nvPr/>
        </p:nvSpPr>
        <p:spPr bwMode="auto">
          <a:xfrm>
            <a:off x="284163" y="5145748"/>
            <a:ext cx="76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800">
                <a:latin typeface="Arial" charset="0"/>
                <a:cs typeface="ＭＳ Ｐゴシック" charset="0"/>
              </a:rPr>
              <a:t>Using</a:t>
            </a:r>
          </a:p>
        </p:txBody>
      </p:sp>
      <p:graphicFrame>
        <p:nvGraphicFramePr>
          <p:cNvPr id="218139" name="Object 27"/>
          <p:cNvGraphicFramePr>
            <a:graphicFrameLocks noChangeAspect="1"/>
          </p:cNvGraphicFramePr>
          <p:nvPr>
            <p:extLst>
              <p:ext uri="{D42A27DB-BD31-4B8C-83A1-F6EECF244321}">
                <p14:modId xmlns:p14="http://schemas.microsoft.com/office/powerpoint/2010/main" val="846874829"/>
              </p:ext>
            </p:extLst>
          </p:nvPr>
        </p:nvGraphicFramePr>
        <p:xfrm>
          <a:off x="1082675" y="5407685"/>
          <a:ext cx="2435225" cy="742950"/>
        </p:xfrm>
        <a:graphic>
          <a:graphicData uri="http://schemas.openxmlformats.org/presentationml/2006/ole">
            <mc:AlternateContent xmlns:mc="http://schemas.openxmlformats.org/markup-compatibility/2006">
              <mc:Choice xmlns:v="urn:schemas-microsoft-com:vml" Requires="v">
                <p:oleObj spid="_x0000_s100035" name="Equation" r:id="rId27" imgW="1498600" imgH="457200" progId="Equation.3">
                  <p:embed/>
                </p:oleObj>
              </mc:Choice>
              <mc:Fallback>
                <p:oleObj name="Equation" r:id="rId27" imgW="1498600" imgH="45720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2675" y="5407685"/>
                        <a:ext cx="24352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8140" name="Text Box 28"/>
          <p:cNvSpPr txBox="1">
            <a:spLocks noChangeArrowheads="1"/>
          </p:cNvSpPr>
          <p:nvPr/>
        </p:nvSpPr>
        <p:spPr bwMode="auto">
          <a:xfrm>
            <a:off x="4127500" y="5223535"/>
            <a:ext cx="16875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a:latin typeface="Arial" charset="0"/>
                <a:cs typeface="ＭＳ Ｐゴシック" charset="0"/>
              </a:rPr>
              <a:t>Gives the resonant wavelength</a:t>
            </a:r>
          </a:p>
        </p:txBody>
      </p:sp>
      <p:graphicFrame>
        <p:nvGraphicFramePr>
          <p:cNvPr id="218141" name="Object 29"/>
          <p:cNvGraphicFramePr>
            <a:graphicFrameLocks noChangeAspect="1"/>
          </p:cNvGraphicFramePr>
          <p:nvPr>
            <p:extLst>
              <p:ext uri="{D42A27DB-BD31-4B8C-83A1-F6EECF244321}">
                <p14:modId xmlns:p14="http://schemas.microsoft.com/office/powerpoint/2010/main" val="3272072199"/>
              </p:ext>
            </p:extLst>
          </p:nvPr>
        </p:nvGraphicFramePr>
        <p:xfrm>
          <a:off x="5681663" y="5174323"/>
          <a:ext cx="2212975" cy="960437"/>
        </p:xfrm>
        <a:graphic>
          <a:graphicData uri="http://schemas.openxmlformats.org/presentationml/2006/ole">
            <mc:AlternateContent xmlns:mc="http://schemas.openxmlformats.org/markup-compatibility/2006">
              <mc:Choice xmlns:v="urn:schemas-microsoft-com:vml" Requires="v">
                <p:oleObj spid="_x0000_s100036" name="Equation" r:id="rId29" imgW="1054100" imgH="457200" progId="Equation.3">
                  <p:embed/>
                </p:oleObj>
              </mc:Choice>
              <mc:Fallback>
                <p:oleObj name="Equation" r:id="rId29" imgW="1054100" imgH="4572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81663" y="5174323"/>
                        <a:ext cx="2212975"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955867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457200" y="274638"/>
            <a:ext cx="8229600" cy="563562"/>
          </a:xfrm>
          <a:ln/>
        </p:spPr>
        <p:txBody>
          <a:bodyPr rIns="182880" anchor="b">
            <a:normAutofit fontScale="90000"/>
          </a:bodyPr>
          <a:lstStyle/>
          <a:p>
            <a:pPr marL="90488"/>
            <a:r>
              <a:rPr lang="en-US"/>
              <a:t>Multiple Electrons</a:t>
            </a:r>
          </a:p>
        </p:txBody>
      </p:sp>
      <p:sp>
        <p:nvSpPr>
          <p:cNvPr id="441347" name="Rectangle 3"/>
          <p:cNvSpPr>
            <a:spLocks/>
          </p:cNvSpPr>
          <p:nvPr/>
        </p:nvSpPr>
        <p:spPr bwMode="auto">
          <a:xfrm>
            <a:off x="2692400" y="5257800"/>
            <a:ext cx="607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40639" bIns="0"/>
          <a:lstStyle/>
          <a:p>
            <a:pPr marL="39688" algn="just"/>
            <a:r>
              <a:rPr lang="en-US" sz="1800" dirty="0">
                <a:latin typeface="Arial" charset="0"/>
                <a:cs typeface="Arial" charset="0"/>
                <a:sym typeface="Arial" charset="0"/>
              </a:rPr>
              <a:t>The light consists of several coherent regions, also </a:t>
            </a:r>
            <a:r>
              <a:rPr lang="en-US" sz="1800" dirty="0" smtClean="0">
                <a:latin typeface="Arial" charset="0"/>
                <a:cs typeface="Arial" charset="0"/>
                <a:sym typeface="Arial" charset="0"/>
              </a:rPr>
              <a:t>referred </a:t>
            </a:r>
            <a:r>
              <a:rPr lang="en-US" dirty="0" smtClean="0">
                <a:latin typeface="Arial" charset="0"/>
                <a:cs typeface="Arial" charset="0"/>
                <a:sym typeface="Arial" charset="0"/>
              </a:rPr>
              <a:t>to </a:t>
            </a:r>
            <a:r>
              <a:rPr lang="en-US" sz="1800" dirty="0" smtClean="0">
                <a:latin typeface="Arial" charset="0"/>
                <a:cs typeface="Arial" charset="0"/>
                <a:sym typeface="Arial" charset="0"/>
              </a:rPr>
              <a:t>as </a:t>
            </a:r>
            <a:r>
              <a:rPr lang="en-US" sz="1800" dirty="0">
                <a:latin typeface="Arial" charset="0"/>
                <a:cs typeface="Arial" charset="0"/>
                <a:sym typeface="Arial" charset="0"/>
              </a:rPr>
              <a:t>spikes, randomly distributed over the pulse length of the electron beam.</a:t>
            </a:r>
          </a:p>
        </p:txBody>
      </p:sp>
      <p:sp>
        <p:nvSpPr>
          <p:cNvPr id="441349" name="Rectangle 5"/>
          <p:cNvSpPr>
            <a:spLocks/>
          </p:cNvSpPr>
          <p:nvPr/>
        </p:nvSpPr>
        <p:spPr bwMode="auto">
          <a:xfrm>
            <a:off x="149225" y="2076450"/>
            <a:ext cx="2498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39" bIns="0">
            <a:spAutoFit/>
          </a:bodyPr>
          <a:lstStyle/>
          <a:p>
            <a:pPr marL="39688" algn="ctr"/>
            <a:r>
              <a:rPr lang="en-US" sz="1800">
                <a:latin typeface="Times New Roman" charset="0"/>
                <a:cs typeface="Times New Roman" charset="0"/>
                <a:sym typeface="Times New Roman" charset="0"/>
              </a:rPr>
              <a:t>Coherent sum of</a:t>
            </a:r>
          </a:p>
          <a:p>
            <a:pPr marL="39688" algn="ctr"/>
            <a:r>
              <a:rPr lang="en-US" sz="1800">
                <a:latin typeface="Times New Roman" charset="0"/>
                <a:cs typeface="Times New Roman" charset="0"/>
                <a:sym typeface="Times New Roman" charset="0"/>
              </a:rPr>
              <a:t>radiation from N electrons</a:t>
            </a:r>
          </a:p>
        </p:txBody>
      </p:sp>
      <p:pic>
        <p:nvPicPr>
          <p:cNvPr id="4413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981200"/>
            <a:ext cx="6400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23</a:t>
            </a:fld>
            <a:endParaRPr lang="en-GB" dirty="0"/>
          </a:p>
        </p:txBody>
      </p:sp>
      <p:graphicFrame>
        <p:nvGraphicFramePr>
          <p:cNvPr id="8" name="Object 6"/>
          <p:cNvGraphicFramePr>
            <a:graphicFrameLocks noChangeAspect="1"/>
          </p:cNvGraphicFramePr>
          <p:nvPr/>
        </p:nvGraphicFramePr>
        <p:xfrm>
          <a:off x="327025" y="1052513"/>
          <a:ext cx="3368675" cy="912812"/>
        </p:xfrm>
        <a:graphic>
          <a:graphicData uri="http://schemas.openxmlformats.org/presentationml/2006/ole">
            <mc:AlternateContent xmlns:mc="http://schemas.openxmlformats.org/markup-compatibility/2006">
              <mc:Choice xmlns:v="urn:schemas-microsoft-com:vml" Requires="v">
                <p:oleObj spid="_x0000_s5254" name="Equation" r:id="rId5" imgW="1613296" imgH="444897" progId="Equation.3">
                  <p:embed/>
                </p:oleObj>
              </mc:Choice>
              <mc:Fallback>
                <p:oleObj name="Equation" r:id="rId5" imgW="1613296" imgH="4448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5" y="1052513"/>
                        <a:ext cx="3368675" cy="912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60132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a:t>Multiple Electrons</a:t>
            </a:r>
          </a:p>
        </p:txBody>
      </p:sp>
      <p:graphicFrame>
        <p:nvGraphicFramePr>
          <p:cNvPr id="430083" name="Object 3"/>
          <p:cNvGraphicFramePr>
            <a:graphicFrameLocks noChangeAspect="1"/>
          </p:cNvGraphicFramePr>
          <p:nvPr/>
        </p:nvGraphicFramePr>
        <p:xfrm>
          <a:off x="333375" y="1549400"/>
          <a:ext cx="4905375" cy="962025"/>
        </p:xfrm>
        <a:graphic>
          <a:graphicData uri="http://schemas.openxmlformats.org/presentationml/2006/ole">
            <mc:AlternateContent xmlns:mc="http://schemas.openxmlformats.org/markup-compatibility/2006">
              <mc:Choice xmlns:v="urn:schemas-microsoft-com:vml" Requires="v">
                <p:oleObj spid="_x0000_s7434" name="Drawing" r:id="rId4" imgW="4905375" imgH="962025" progId="Canvas.Drawing.7">
                  <p:embed/>
                </p:oleObj>
              </mc:Choice>
              <mc:Fallback>
                <p:oleObj name="Drawing" r:id="rId4" imgW="4905375" imgH="962025" progId="Canvas.Drawing.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1549400"/>
                        <a:ext cx="4905375" cy="9620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0084" name="Object 4"/>
          <p:cNvGraphicFramePr>
            <a:graphicFrameLocks noChangeAspect="1"/>
          </p:cNvGraphicFramePr>
          <p:nvPr/>
        </p:nvGraphicFramePr>
        <p:xfrm>
          <a:off x="481013" y="3970338"/>
          <a:ext cx="4305300" cy="1209675"/>
        </p:xfrm>
        <a:graphic>
          <a:graphicData uri="http://schemas.openxmlformats.org/presentationml/2006/ole">
            <mc:AlternateContent xmlns:mc="http://schemas.openxmlformats.org/markup-compatibility/2006">
              <mc:Choice xmlns:v="urn:schemas-microsoft-com:vml" Requires="v">
                <p:oleObj spid="_x0000_s7435" name="Drawing" r:id="rId6" imgW="4305300" imgH="1209675" progId="Canvas.Drawing.7">
                  <p:embed/>
                </p:oleObj>
              </mc:Choice>
              <mc:Fallback>
                <p:oleObj name="Drawing" r:id="rId6" imgW="4305300" imgH="1209675" progId="Canvas.Drawing.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3970338"/>
                        <a:ext cx="4305300" cy="12096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0085" name="Text Box 5"/>
          <p:cNvSpPr txBox="1">
            <a:spLocks noChangeArrowheads="1"/>
          </p:cNvSpPr>
          <p:nvPr/>
        </p:nvSpPr>
        <p:spPr bwMode="auto">
          <a:xfrm>
            <a:off x="5713413" y="1352550"/>
            <a:ext cx="3192462" cy="20478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Arial" charset="0"/>
              </a:rPr>
              <a:t>If the electrons are independently radiating then the phase of their electric fields are random with respect to one another. The electric field then scale as the square root of the number of electrons and the power linearly with the number of electrons.</a:t>
            </a:r>
          </a:p>
        </p:txBody>
      </p:sp>
      <p:sp>
        <p:nvSpPr>
          <p:cNvPr id="430086" name="Text Box 6"/>
          <p:cNvSpPr txBox="1">
            <a:spLocks noChangeArrowheads="1"/>
          </p:cNvSpPr>
          <p:nvPr/>
        </p:nvSpPr>
        <p:spPr bwMode="auto">
          <a:xfrm>
            <a:off x="5699125" y="3409950"/>
            <a:ext cx="3192463" cy="27813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Arial" charset="0"/>
              </a:rPr>
              <a:t>If the electrons are in lock synch and radiate coherently then the electric field grows linear with the number of electrons</a:t>
            </a:r>
          </a:p>
          <a:p>
            <a:pPr eaLnBrk="0" hangingPunct="0">
              <a:spcBef>
                <a:spcPct val="50000"/>
              </a:spcBef>
            </a:pPr>
            <a:r>
              <a:rPr lang="en-US" sz="1600">
                <a:latin typeface="Arial" charset="0"/>
              </a:rPr>
              <a:t>As power goes as the square of the field, if N is very large one can get an enormous gain in power emitted.</a:t>
            </a:r>
          </a:p>
          <a:p>
            <a:pPr eaLnBrk="0" hangingPunct="0">
              <a:spcBef>
                <a:spcPct val="50000"/>
              </a:spcBef>
            </a:pPr>
            <a:r>
              <a:rPr lang="en-US" sz="1600">
                <a:latin typeface="Arial" charset="0"/>
              </a:rPr>
              <a:t>This is the essence of the Free-electron laser.</a:t>
            </a:r>
          </a:p>
        </p:txBody>
      </p:sp>
      <p:sp>
        <p:nvSpPr>
          <p:cNvPr id="430087" name="Text Box 7"/>
          <p:cNvSpPr txBox="1">
            <a:spLocks noChangeArrowheads="1"/>
          </p:cNvSpPr>
          <p:nvPr/>
        </p:nvSpPr>
        <p:spPr bwMode="auto">
          <a:xfrm>
            <a:off x="709613" y="2681288"/>
            <a:ext cx="2946400" cy="4572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2400">
                <a:solidFill>
                  <a:srgbClr val="ED181E"/>
                </a:solidFill>
                <a:latin typeface="Arial" charset="0"/>
              </a:rPr>
              <a:t>Incoherent Emission</a:t>
            </a:r>
          </a:p>
        </p:txBody>
      </p:sp>
      <p:sp>
        <p:nvSpPr>
          <p:cNvPr id="430088" name="Text Box 8"/>
          <p:cNvSpPr txBox="1">
            <a:spLocks noChangeArrowheads="1"/>
          </p:cNvSpPr>
          <p:nvPr/>
        </p:nvSpPr>
        <p:spPr bwMode="auto">
          <a:xfrm>
            <a:off x="701675" y="5454650"/>
            <a:ext cx="2759075" cy="4572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2400">
                <a:solidFill>
                  <a:srgbClr val="ED181E"/>
                </a:solidFill>
                <a:latin typeface="Arial" charset="0"/>
              </a:rPr>
              <a:t>Coherent Emission</a:t>
            </a:r>
          </a:p>
        </p:txBody>
      </p:sp>
      <p:sp>
        <p:nvSpPr>
          <p:cNvPr id="10"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24</a:t>
            </a:fld>
            <a:endParaRPr lang="en-GB" dirty="0"/>
          </a:p>
        </p:txBody>
      </p:sp>
    </p:spTree>
    <p:extLst>
      <p:ext uri="{BB962C8B-B14F-4D97-AF65-F5344CB8AC3E}">
        <p14:creationId xmlns:p14="http://schemas.microsoft.com/office/powerpoint/2010/main" val="34498917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a:t>Coherent Radiation</a:t>
            </a:r>
          </a:p>
        </p:txBody>
      </p:sp>
      <p:sp>
        <p:nvSpPr>
          <p:cNvPr id="431107" name="Rectangle 3"/>
          <p:cNvSpPr>
            <a:spLocks noGrp="1" noChangeArrowheads="1"/>
          </p:cNvSpPr>
          <p:nvPr>
            <p:ph type="body" idx="1"/>
          </p:nvPr>
        </p:nvSpPr>
        <p:spPr>
          <a:xfrm>
            <a:off x="698500" y="1146175"/>
            <a:ext cx="3343275" cy="396875"/>
          </a:xfrm>
        </p:spPr>
        <p:txBody>
          <a:bodyPr>
            <a:normAutofit fontScale="92500" lnSpcReduction="10000"/>
          </a:bodyPr>
          <a:lstStyle/>
          <a:p>
            <a:r>
              <a:rPr lang="en-US"/>
              <a:t>Intensity of radiation</a:t>
            </a:r>
          </a:p>
        </p:txBody>
      </p:sp>
      <p:graphicFrame>
        <p:nvGraphicFramePr>
          <p:cNvPr id="431108" name="Object 4"/>
          <p:cNvGraphicFramePr>
            <a:graphicFrameLocks noChangeAspect="1"/>
          </p:cNvGraphicFramePr>
          <p:nvPr>
            <p:extLst>
              <p:ext uri="{D42A27DB-BD31-4B8C-83A1-F6EECF244321}">
                <p14:modId xmlns:p14="http://schemas.microsoft.com/office/powerpoint/2010/main" val="3878377296"/>
              </p:ext>
            </p:extLst>
          </p:nvPr>
        </p:nvGraphicFramePr>
        <p:xfrm>
          <a:off x="4078288" y="1055688"/>
          <a:ext cx="1731962" cy="585787"/>
        </p:xfrm>
        <a:graphic>
          <a:graphicData uri="http://schemas.openxmlformats.org/presentationml/2006/ole">
            <mc:AlternateContent xmlns:mc="http://schemas.openxmlformats.org/markup-compatibility/2006">
              <mc:Choice xmlns:v="urn:schemas-microsoft-com:vml" Requires="v">
                <p:oleObj spid="_x0000_s9744" name="Equation" r:id="rId4" imgW="901700" imgH="304800" progId="Equation.3">
                  <p:embed/>
                </p:oleObj>
              </mc:Choice>
              <mc:Fallback>
                <p:oleObj name="Equation" r:id="rId4" imgW="901700" imgH="304800" progId="Equation.3">
                  <p:embed/>
                  <p:pic>
                    <p:nvPicPr>
                      <p:cNvPr id="0" name=""/>
                      <p:cNvPicPr>
                        <a:picLocks noChangeAspect="1" noChangeArrowheads="1"/>
                      </p:cNvPicPr>
                      <p:nvPr/>
                    </p:nvPicPr>
                    <p:blipFill>
                      <a:blip r:embed="rId5"/>
                      <a:srcRect/>
                      <a:stretch>
                        <a:fillRect/>
                      </a:stretch>
                    </p:blipFill>
                    <p:spPr bwMode="auto">
                      <a:xfrm>
                        <a:off x="4078288" y="1055688"/>
                        <a:ext cx="173196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31109" name="Oval 5"/>
          <p:cNvSpPr>
            <a:spLocks noChangeArrowheads="1"/>
          </p:cNvSpPr>
          <p:nvPr/>
        </p:nvSpPr>
        <p:spPr bwMode="auto">
          <a:xfrm>
            <a:off x="1047750" y="1943100"/>
            <a:ext cx="2276475" cy="68580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10" name="Line 6"/>
          <p:cNvSpPr>
            <a:spLocks noChangeShapeType="1"/>
          </p:cNvSpPr>
          <p:nvPr/>
        </p:nvSpPr>
        <p:spPr bwMode="auto">
          <a:xfrm flipV="1">
            <a:off x="2162175" y="2105025"/>
            <a:ext cx="228600" cy="161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11" name="Oval 7"/>
          <p:cNvSpPr>
            <a:spLocks noChangeArrowheads="1"/>
          </p:cNvSpPr>
          <p:nvPr/>
        </p:nvSpPr>
        <p:spPr bwMode="auto">
          <a:xfrm>
            <a:off x="2114550" y="2219325"/>
            <a:ext cx="88900" cy="88900"/>
          </a:xfrm>
          <a:prstGeom prst="ellipse">
            <a:avLst/>
          </a:prstGeom>
          <a:solidFill>
            <a:schemeClr val="tx1"/>
          </a:solidFill>
          <a:ln>
            <a:noFill/>
          </a:ln>
          <a:effectLst/>
          <a:extLst>
            <a:ext uri="{91240B29-F687-4f45-9708-019B960494DF}">
              <a14:hiddenLine xmlns:a14="http://schemas.microsoft.com/office/drawing/2010/main" w="12700">
                <a:solidFill>
                  <a:srgbClr val="9900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1112" name="Oval 8"/>
          <p:cNvSpPr>
            <a:spLocks noChangeArrowheads="1"/>
          </p:cNvSpPr>
          <p:nvPr/>
        </p:nvSpPr>
        <p:spPr bwMode="auto">
          <a:xfrm>
            <a:off x="2381250" y="2038350"/>
            <a:ext cx="88900" cy="88900"/>
          </a:xfrm>
          <a:prstGeom prst="ellipse">
            <a:avLst/>
          </a:prstGeom>
          <a:solidFill>
            <a:schemeClr val="tx1"/>
          </a:solidFill>
          <a:ln>
            <a:noFill/>
          </a:ln>
          <a:effectLst/>
          <a:extLst>
            <a:ext uri="{91240B29-F687-4f45-9708-019B960494DF}">
              <a14:hiddenLine xmlns:a14="http://schemas.microsoft.com/office/drawing/2010/main" w="12700">
                <a:solidFill>
                  <a:srgbClr val="9900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1113" name="Rectangle 9"/>
          <p:cNvSpPr>
            <a:spLocks noChangeArrowheads="1"/>
          </p:cNvSpPr>
          <p:nvPr/>
        </p:nvSpPr>
        <p:spPr bwMode="auto">
          <a:xfrm>
            <a:off x="7372350" y="2038350"/>
            <a:ext cx="171450" cy="428625"/>
          </a:xfrm>
          <a:prstGeom prst="rect">
            <a:avLst/>
          </a:prstGeom>
          <a:solidFill>
            <a:schemeClr val="tx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1114" name="Text Box 10"/>
          <p:cNvSpPr txBox="1">
            <a:spLocks noChangeArrowheads="1"/>
          </p:cNvSpPr>
          <p:nvPr/>
        </p:nvSpPr>
        <p:spPr bwMode="auto">
          <a:xfrm>
            <a:off x="7108825" y="2506663"/>
            <a:ext cx="796925"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a:latin typeface="Times New Roman" charset="0"/>
              </a:rPr>
              <a:t>Detector</a:t>
            </a:r>
          </a:p>
        </p:txBody>
      </p:sp>
      <p:sp>
        <p:nvSpPr>
          <p:cNvPr id="431115" name="Line 11"/>
          <p:cNvSpPr>
            <a:spLocks noChangeShapeType="1"/>
          </p:cNvSpPr>
          <p:nvPr/>
        </p:nvSpPr>
        <p:spPr bwMode="auto">
          <a:xfrm>
            <a:off x="2152650" y="2257425"/>
            <a:ext cx="5229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16" name="Line 12"/>
          <p:cNvSpPr>
            <a:spLocks noChangeShapeType="1"/>
          </p:cNvSpPr>
          <p:nvPr/>
        </p:nvSpPr>
        <p:spPr bwMode="auto">
          <a:xfrm>
            <a:off x="2419350" y="2076450"/>
            <a:ext cx="4953000" cy="171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17" name="Line 13"/>
          <p:cNvSpPr>
            <a:spLocks noChangeShapeType="1"/>
          </p:cNvSpPr>
          <p:nvPr/>
        </p:nvSpPr>
        <p:spPr bwMode="auto">
          <a:xfrm flipH="1" flipV="1">
            <a:off x="5705475" y="2190750"/>
            <a:ext cx="1657350" cy="571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18" name="Text Box 14"/>
          <p:cNvSpPr txBox="1">
            <a:spLocks noChangeArrowheads="1"/>
          </p:cNvSpPr>
          <p:nvPr/>
        </p:nvSpPr>
        <p:spPr bwMode="auto">
          <a:xfrm>
            <a:off x="1584325" y="1639888"/>
            <a:ext cx="129540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a:latin typeface="Times New Roman" charset="0"/>
              </a:rPr>
              <a:t>Electron Bunch</a:t>
            </a:r>
          </a:p>
        </p:txBody>
      </p:sp>
      <p:sp>
        <p:nvSpPr>
          <p:cNvPr id="431119" name="Text Box 15"/>
          <p:cNvSpPr txBox="1">
            <a:spLocks noChangeArrowheads="1"/>
          </p:cNvSpPr>
          <p:nvPr/>
        </p:nvSpPr>
        <p:spPr bwMode="auto">
          <a:xfrm>
            <a:off x="1879600" y="2220913"/>
            <a:ext cx="312738"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b="1" i="1">
                <a:latin typeface="Times New Roman" charset="0"/>
              </a:rPr>
              <a:t>O</a:t>
            </a:r>
          </a:p>
        </p:txBody>
      </p:sp>
      <p:sp>
        <p:nvSpPr>
          <p:cNvPr id="431120" name="Text Box 16"/>
          <p:cNvSpPr txBox="1">
            <a:spLocks noChangeArrowheads="1"/>
          </p:cNvSpPr>
          <p:nvPr/>
        </p:nvSpPr>
        <p:spPr bwMode="auto">
          <a:xfrm>
            <a:off x="2051050" y="1849438"/>
            <a:ext cx="31115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b="1" i="1">
                <a:latin typeface="Times New Roman" charset="0"/>
              </a:rPr>
              <a:t>r</a:t>
            </a:r>
            <a:r>
              <a:rPr lang="en-US" sz="1400" b="1" i="1" baseline="-25000">
                <a:latin typeface="Times New Roman" charset="0"/>
              </a:rPr>
              <a:t>k</a:t>
            </a:r>
            <a:endParaRPr lang="en-US" sz="1400" b="1" i="1">
              <a:latin typeface="Times New Roman" charset="0"/>
            </a:endParaRPr>
          </a:p>
        </p:txBody>
      </p:sp>
      <p:sp>
        <p:nvSpPr>
          <p:cNvPr id="431121" name="Text Box 17"/>
          <p:cNvSpPr txBox="1">
            <a:spLocks noChangeArrowheads="1"/>
          </p:cNvSpPr>
          <p:nvPr/>
        </p:nvSpPr>
        <p:spPr bwMode="auto">
          <a:xfrm>
            <a:off x="6451600" y="1887538"/>
            <a:ext cx="339725"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b="1" i="1">
                <a:latin typeface="Times New Roman" charset="0"/>
              </a:rPr>
              <a:t>n</a:t>
            </a:r>
            <a:r>
              <a:rPr lang="en-US" sz="1400" b="1" i="1" baseline="-25000">
                <a:latin typeface="Times New Roman" charset="0"/>
              </a:rPr>
              <a:t>k</a:t>
            </a:r>
            <a:endParaRPr lang="en-US" sz="1400" b="1" i="1">
              <a:latin typeface="Times New Roman" charset="0"/>
            </a:endParaRPr>
          </a:p>
        </p:txBody>
      </p:sp>
      <p:sp>
        <p:nvSpPr>
          <p:cNvPr id="431122" name="Line 18"/>
          <p:cNvSpPr>
            <a:spLocks noChangeShapeType="1"/>
          </p:cNvSpPr>
          <p:nvPr/>
        </p:nvSpPr>
        <p:spPr bwMode="auto">
          <a:xfrm>
            <a:off x="2143125" y="2800350"/>
            <a:ext cx="0" cy="4762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3" name="Line 19"/>
          <p:cNvSpPr>
            <a:spLocks noChangeShapeType="1"/>
          </p:cNvSpPr>
          <p:nvPr/>
        </p:nvSpPr>
        <p:spPr bwMode="auto">
          <a:xfrm>
            <a:off x="7372350" y="2800350"/>
            <a:ext cx="0" cy="4762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4" name="Line 20"/>
          <p:cNvSpPr>
            <a:spLocks noChangeShapeType="1"/>
          </p:cNvSpPr>
          <p:nvPr/>
        </p:nvSpPr>
        <p:spPr bwMode="auto">
          <a:xfrm flipH="1">
            <a:off x="2143125" y="3038475"/>
            <a:ext cx="20288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5" name="Line 21"/>
          <p:cNvSpPr>
            <a:spLocks noChangeShapeType="1"/>
          </p:cNvSpPr>
          <p:nvPr/>
        </p:nvSpPr>
        <p:spPr bwMode="auto">
          <a:xfrm>
            <a:off x="5334000" y="3038475"/>
            <a:ext cx="20288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6" name="Text Box 22"/>
          <p:cNvSpPr txBox="1">
            <a:spLocks noChangeArrowheads="1"/>
          </p:cNvSpPr>
          <p:nvPr/>
        </p:nvSpPr>
        <p:spPr bwMode="auto">
          <a:xfrm>
            <a:off x="4565650" y="2878138"/>
            <a:ext cx="29210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i="1">
                <a:latin typeface="Times New Roman" charset="0"/>
              </a:rPr>
              <a:t>R</a:t>
            </a:r>
          </a:p>
        </p:txBody>
      </p:sp>
      <p:sp>
        <p:nvSpPr>
          <p:cNvPr id="431127" name="Line 23"/>
          <p:cNvSpPr>
            <a:spLocks noChangeShapeType="1"/>
          </p:cNvSpPr>
          <p:nvPr/>
        </p:nvSpPr>
        <p:spPr bwMode="auto">
          <a:xfrm flipV="1">
            <a:off x="7105650" y="990600"/>
            <a:ext cx="0" cy="542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8" name="Line 24"/>
          <p:cNvSpPr>
            <a:spLocks noChangeShapeType="1"/>
          </p:cNvSpPr>
          <p:nvPr/>
        </p:nvSpPr>
        <p:spPr bwMode="auto">
          <a:xfrm rot="5400000" flipV="1">
            <a:off x="7381876" y="1266825"/>
            <a:ext cx="0" cy="542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29" name="Line 25"/>
          <p:cNvSpPr>
            <a:spLocks noChangeShapeType="1"/>
          </p:cNvSpPr>
          <p:nvPr/>
        </p:nvSpPr>
        <p:spPr bwMode="auto">
          <a:xfrm rot="13386397" flipV="1">
            <a:off x="6923088" y="1458913"/>
            <a:ext cx="1587" cy="542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1130" name="Text Box 26"/>
          <p:cNvSpPr txBox="1">
            <a:spLocks noChangeArrowheads="1"/>
          </p:cNvSpPr>
          <p:nvPr/>
        </p:nvSpPr>
        <p:spPr bwMode="auto">
          <a:xfrm>
            <a:off x="7099300" y="858838"/>
            <a:ext cx="27305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a:latin typeface="Times New Roman" charset="0"/>
              </a:rPr>
              <a:t>x</a:t>
            </a:r>
          </a:p>
        </p:txBody>
      </p:sp>
      <p:sp>
        <p:nvSpPr>
          <p:cNvPr id="431131" name="Text Box 27"/>
          <p:cNvSpPr txBox="1">
            <a:spLocks noChangeArrowheads="1"/>
          </p:cNvSpPr>
          <p:nvPr/>
        </p:nvSpPr>
        <p:spPr bwMode="auto">
          <a:xfrm>
            <a:off x="7594600" y="1354138"/>
            <a:ext cx="263525"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a:latin typeface="Times New Roman" charset="0"/>
              </a:rPr>
              <a:t>z</a:t>
            </a:r>
          </a:p>
        </p:txBody>
      </p:sp>
      <p:sp>
        <p:nvSpPr>
          <p:cNvPr id="431132" name="Text Box 28"/>
          <p:cNvSpPr txBox="1">
            <a:spLocks noChangeArrowheads="1"/>
          </p:cNvSpPr>
          <p:nvPr/>
        </p:nvSpPr>
        <p:spPr bwMode="auto">
          <a:xfrm>
            <a:off x="6546850" y="1601788"/>
            <a:ext cx="27305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50000"/>
              </a:spcBef>
            </a:pPr>
            <a:r>
              <a:rPr lang="en-US" sz="1400">
                <a:latin typeface="Times New Roman" charset="0"/>
              </a:rPr>
              <a:t>y</a:t>
            </a:r>
          </a:p>
        </p:txBody>
      </p:sp>
      <p:sp>
        <p:nvSpPr>
          <p:cNvPr id="431133" name="Rectangle 29"/>
          <p:cNvSpPr>
            <a:spLocks noChangeArrowheads="1"/>
          </p:cNvSpPr>
          <p:nvPr/>
        </p:nvSpPr>
        <p:spPr bwMode="auto">
          <a:xfrm>
            <a:off x="698500" y="3232150"/>
            <a:ext cx="4543425"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spcBef>
                <a:spcPct val="20000"/>
              </a:spcBef>
              <a:buClr>
                <a:srgbClr val="1F497D"/>
              </a:buClr>
              <a:buFont typeface="Wingdings" charset="0"/>
              <a:buChar char="§"/>
            </a:pPr>
            <a:r>
              <a:rPr lang="en-US" sz="1800"/>
              <a:t>The component of the electric field from an electron seen by the detector at wavelength </a:t>
            </a:r>
            <a:r>
              <a:rPr lang="en-US" sz="1800" i="1">
                <a:latin typeface="Symbol" charset="0"/>
              </a:rPr>
              <a:t>l</a:t>
            </a:r>
            <a:r>
              <a:rPr lang="en-US" sz="1800"/>
              <a:t> is</a:t>
            </a:r>
          </a:p>
          <a:p>
            <a:pPr marL="342900" indent="-342900">
              <a:spcBef>
                <a:spcPct val="20000"/>
              </a:spcBef>
              <a:buClr>
                <a:srgbClr val="1F497D"/>
              </a:buClr>
              <a:buFont typeface="Wingdings" charset="0"/>
              <a:buChar char="§"/>
            </a:pPr>
            <a:r>
              <a:rPr lang="en-US" sz="1800"/>
              <a:t>The total field of all electrons is</a:t>
            </a:r>
          </a:p>
          <a:p>
            <a:pPr marL="342900" indent="-342900">
              <a:spcBef>
                <a:spcPct val="20000"/>
              </a:spcBef>
              <a:buClr>
                <a:srgbClr val="1F497D"/>
              </a:buClr>
              <a:buFont typeface="Wingdings" charset="0"/>
              <a:buChar char="§"/>
            </a:pPr>
            <a:r>
              <a:rPr lang="en-US" sz="1800"/>
              <a:t>And the total intensity is</a:t>
            </a:r>
            <a:endParaRPr lang="en-US" sz="1800" i="1"/>
          </a:p>
        </p:txBody>
      </p:sp>
      <p:graphicFrame>
        <p:nvGraphicFramePr>
          <p:cNvPr id="431134" name="Object 30"/>
          <p:cNvGraphicFramePr>
            <a:graphicFrameLocks noChangeAspect="1"/>
          </p:cNvGraphicFramePr>
          <p:nvPr>
            <p:extLst>
              <p:ext uri="{D42A27DB-BD31-4B8C-83A1-F6EECF244321}">
                <p14:modId xmlns:p14="http://schemas.microsoft.com/office/powerpoint/2010/main" val="736766515"/>
              </p:ext>
            </p:extLst>
          </p:nvPr>
        </p:nvGraphicFramePr>
        <p:xfrm>
          <a:off x="5183188" y="3419475"/>
          <a:ext cx="2886075" cy="523875"/>
        </p:xfrm>
        <a:graphic>
          <a:graphicData uri="http://schemas.openxmlformats.org/presentationml/2006/ole">
            <mc:AlternateContent xmlns:mc="http://schemas.openxmlformats.org/markup-compatibility/2006">
              <mc:Choice xmlns:v="urn:schemas-microsoft-com:vml" Requires="v">
                <p:oleObj spid="_x0000_s9745" name="Equation" r:id="rId6" imgW="1397000" imgH="254000" progId="Equation.3">
                  <p:embed/>
                </p:oleObj>
              </mc:Choice>
              <mc:Fallback>
                <p:oleObj name="Equation" r:id="rId6" imgW="1397000" imgH="254000" progId="Equation.3">
                  <p:embed/>
                  <p:pic>
                    <p:nvPicPr>
                      <p:cNvPr id="0" name=""/>
                      <p:cNvPicPr>
                        <a:picLocks noChangeAspect="1" noChangeArrowheads="1"/>
                      </p:cNvPicPr>
                      <p:nvPr/>
                    </p:nvPicPr>
                    <p:blipFill>
                      <a:blip r:embed="rId7"/>
                      <a:srcRect/>
                      <a:stretch>
                        <a:fillRect/>
                      </a:stretch>
                    </p:blipFill>
                    <p:spPr bwMode="auto">
                      <a:xfrm>
                        <a:off x="5183188" y="3419475"/>
                        <a:ext cx="28860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31135" name="Object 31"/>
          <p:cNvGraphicFramePr>
            <a:graphicFrameLocks noChangeAspect="1"/>
          </p:cNvGraphicFramePr>
          <p:nvPr>
            <p:extLst>
              <p:ext uri="{D42A27DB-BD31-4B8C-83A1-F6EECF244321}">
                <p14:modId xmlns:p14="http://schemas.microsoft.com/office/powerpoint/2010/main" val="1094141544"/>
              </p:ext>
            </p:extLst>
          </p:nvPr>
        </p:nvGraphicFramePr>
        <p:xfrm>
          <a:off x="5164138" y="4027488"/>
          <a:ext cx="3057525" cy="728662"/>
        </p:xfrm>
        <a:graphic>
          <a:graphicData uri="http://schemas.openxmlformats.org/presentationml/2006/ole">
            <mc:AlternateContent xmlns:mc="http://schemas.openxmlformats.org/markup-compatibility/2006">
              <mc:Choice xmlns:v="urn:schemas-microsoft-com:vml" Requires="v">
                <p:oleObj spid="_x0000_s9746" name="Equation" r:id="rId8" imgW="1600200" imgH="381000" progId="Equation.3">
                  <p:embed/>
                </p:oleObj>
              </mc:Choice>
              <mc:Fallback>
                <p:oleObj name="Equation" r:id="rId8" imgW="1600200" imgH="381000" progId="Equation.3">
                  <p:embed/>
                  <p:pic>
                    <p:nvPicPr>
                      <p:cNvPr id="0" name=""/>
                      <p:cNvPicPr>
                        <a:picLocks noChangeAspect="1" noChangeArrowheads="1"/>
                      </p:cNvPicPr>
                      <p:nvPr/>
                    </p:nvPicPr>
                    <p:blipFill>
                      <a:blip r:embed="rId9"/>
                      <a:srcRect/>
                      <a:stretch>
                        <a:fillRect/>
                      </a:stretch>
                    </p:blipFill>
                    <p:spPr bwMode="auto">
                      <a:xfrm>
                        <a:off x="5164138" y="4027488"/>
                        <a:ext cx="3057525" cy="728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31136" name="Object 32"/>
          <p:cNvGraphicFramePr>
            <a:graphicFrameLocks noChangeAspect="1"/>
          </p:cNvGraphicFramePr>
          <p:nvPr>
            <p:extLst>
              <p:ext uri="{D42A27DB-BD31-4B8C-83A1-F6EECF244321}">
                <p14:modId xmlns:p14="http://schemas.microsoft.com/office/powerpoint/2010/main" val="28863095"/>
              </p:ext>
            </p:extLst>
          </p:nvPr>
        </p:nvGraphicFramePr>
        <p:xfrm>
          <a:off x="1028700" y="4846638"/>
          <a:ext cx="7221538" cy="1014412"/>
        </p:xfrm>
        <a:graphic>
          <a:graphicData uri="http://schemas.openxmlformats.org/presentationml/2006/ole">
            <mc:AlternateContent xmlns:mc="http://schemas.openxmlformats.org/markup-compatibility/2006">
              <mc:Choice xmlns:v="urn:schemas-microsoft-com:vml" Requires="v">
                <p:oleObj spid="_x0000_s9747" name="Equation" r:id="rId10" imgW="3708400" imgH="520700" progId="Equation.3">
                  <p:embed/>
                </p:oleObj>
              </mc:Choice>
              <mc:Fallback>
                <p:oleObj name="Equation" r:id="rId10" imgW="3708400" imgH="520700" progId="Equation.3">
                  <p:embed/>
                  <p:pic>
                    <p:nvPicPr>
                      <p:cNvPr id="0" name=""/>
                      <p:cNvPicPr>
                        <a:picLocks noChangeAspect="1" noChangeArrowheads="1"/>
                      </p:cNvPicPr>
                      <p:nvPr/>
                    </p:nvPicPr>
                    <p:blipFill>
                      <a:blip r:embed="rId11"/>
                      <a:srcRect/>
                      <a:stretch>
                        <a:fillRect/>
                      </a:stretch>
                    </p:blipFill>
                    <p:spPr bwMode="auto">
                      <a:xfrm>
                        <a:off x="1028700" y="4846638"/>
                        <a:ext cx="7221538" cy="101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31137" name="Rectangle 33"/>
          <p:cNvSpPr>
            <a:spLocks noChangeArrowheads="1"/>
          </p:cNvSpPr>
          <p:nvPr/>
        </p:nvSpPr>
        <p:spPr bwMode="auto">
          <a:xfrm>
            <a:off x="679450" y="5794375"/>
            <a:ext cx="7962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spcBef>
                <a:spcPct val="20000"/>
              </a:spcBef>
              <a:buClr>
                <a:srgbClr val="1F497D"/>
              </a:buClr>
              <a:buFont typeface="Wingdings" charset="0"/>
              <a:buChar char="§"/>
            </a:pPr>
            <a:r>
              <a:rPr lang="en-US" sz="1800"/>
              <a:t>The 1</a:t>
            </a:r>
            <a:r>
              <a:rPr lang="en-US" sz="1800" baseline="30000"/>
              <a:t>st</a:t>
            </a:r>
            <a:r>
              <a:rPr lang="en-US" sz="1800"/>
              <a:t> is the incoherent term and the 2nd is the coherent </a:t>
            </a:r>
          </a:p>
        </p:txBody>
      </p:sp>
      <p:sp>
        <p:nvSpPr>
          <p:cNvPr id="431138" name="Text Box 34"/>
          <p:cNvSpPr txBox="1">
            <a:spLocks noChangeArrowheads="1"/>
          </p:cNvSpPr>
          <p:nvPr/>
        </p:nvSpPr>
        <p:spPr bwMode="auto">
          <a:xfrm>
            <a:off x="5695950" y="590550"/>
            <a:ext cx="3019425" cy="2444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000">
                <a:latin typeface="Times New Roman" charset="0"/>
              </a:rPr>
              <a:t>Nodvick and Saxon, Phys. Rev. </a:t>
            </a:r>
            <a:r>
              <a:rPr lang="en-US" sz="1000" b="1">
                <a:latin typeface="Times New Roman" charset="0"/>
              </a:rPr>
              <a:t>96</a:t>
            </a:r>
            <a:r>
              <a:rPr lang="en-US" sz="1000">
                <a:latin typeface="Times New Roman" charset="0"/>
              </a:rPr>
              <a:t> (1954) 180.</a:t>
            </a:r>
          </a:p>
        </p:txBody>
      </p:sp>
      <p:sp>
        <p:nvSpPr>
          <p:cNvPr id="36"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25</a:t>
            </a:fld>
            <a:endParaRPr lang="en-GB" dirty="0"/>
          </a:p>
        </p:txBody>
      </p:sp>
    </p:spTree>
    <p:extLst>
      <p:ext uri="{BB962C8B-B14F-4D97-AF65-F5344CB8AC3E}">
        <p14:creationId xmlns:p14="http://schemas.microsoft.com/office/powerpoint/2010/main" val="38409412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en-US"/>
              <a:t>Coherent Radiation</a:t>
            </a:r>
          </a:p>
        </p:txBody>
      </p:sp>
      <p:sp>
        <p:nvSpPr>
          <p:cNvPr id="432131" name="Rectangle 3"/>
          <p:cNvSpPr>
            <a:spLocks noGrp="1" noChangeArrowheads="1"/>
          </p:cNvSpPr>
          <p:nvPr>
            <p:ph type="body" idx="1"/>
          </p:nvPr>
        </p:nvSpPr>
        <p:spPr>
          <a:xfrm>
            <a:off x="457200" y="1600200"/>
            <a:ext cx="8229600" cy="1682750"/>
          </a:xfrm>
        </p:spPr>
        <p:txBody>
          <a:bodyPr/>
          <a:lstStyle/>
          <a:p>
            <a:r>
              <a:rPr lang="en-US"/>
              <a:t>Replace the sum with an integral and assume a normalized distribution symmetric about </a:t>
            </a:r>
            <a:r>
              <a:rPr lang="en-US" i="1"/>
              <a:t>r</a:t>
            </a:r>
            <a:r>
              <a:rPr lang="en-US"/>
              <a:t> = 0</a:t>
            </a:r>
          </a:p>
        </p:txBody>
      </p:sp>
      <p:graphicFrame>
        <p:nvGraphicFramePr>
          <p:cNvPr id="432132" name="Object 4"/>
          <p:cNvGraphicFramePr>
            <a:graphicFrameLocks noChangeAspect="1"/>
          </p:cNvGraphicFramePr>
          <p:nvPr>
            <p:extLst>
              <p:ext uri="{D42A27DB-BD31-4B8C-83A1-F6EECF244321}">
                <p14:modId xmlns:p14="http://schemas.microsoft.com/office/powerpoint/2010/main" val="4210378554"/>
              </p:ext>
            </p:extLst>
          </p:nvPr>
        </p:nvGraphicFramePr>
        <p:xfrm>
          <a:off x="2065338" y="2443163"/>
          <a:ext cx="4344987" cy="1112837"/>
        </p:xfrm>
        <a:graphic>
          <a:graphicData uri="http://schemas.openxmlformats.org/presentationml/2006/ole">
            <mc:AlternateContent xmlns:mc="http://schemas.openxmlformats.org/markup-compatibility/2006">
              <mc:Choice xmlns:v="urn:schemas-microsoft-com:vml" Requires="v">
                <p:oleObj spid="_x0000_s11661" name="Equation" r:id="rId4" imgW="2133600" imgH="546100" progId="Equation.3">
                  <p:embed/>
                </p:oleObj>
              </mc:Choice>
              <mc:Fallback>
                <p:oleObj name="Equation" r:id="rId4" imgW="2133600" imgH="546100" progId="Equation.3">
                  <p:embed/>
                  <p:pic>
                    <p:nvPicPr>
                      <p:cNvPr id="0" name=""/>
                      <p:cNvPicPr>
                        <a:picLocks noChangeAspect="1" noChangeArrowheads="1"/>
                      </p:cNvPicPr>
                      <p:nvPr/>
                    </p:nvPicPr>
                    <p:blipFill>
                      <a:blip r:embed="rId5"/>
                      <a:srcRect/>
                      <a:stretch>
                        <a:fillRect/>
                      </a:stretch>
                    </p:blipFill>
                    <p:spPr bwMode="auto">
                      <a:xfrm>
                        <a:off x="2065338" y="2443163"/>
                        <a:ext cx="4344987" cy="111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32133" name="Object 5"/>
          <p:cNvGraphicFramePr>
            <a:graphicFrameLocks noChangeAspect="1"/>
          </p:cNvGraphicFramePr>
          <p:nvPr>
            <p:extLst>
              <p:ext uri="{D42A27DB-BD31-4B8C-83A1-F6EECF244321}">
                <p14:modId xmlns:p14="http://schemas.microsoft.com/office/powerpoint/2010/main" val="983221742"/>
              </p:ext>
            </p:extLst>
          </p:nvPr>
        </p:nvGraphicFramePr>
        <p:xfrm>
          <a:off x="2130425" y="3749675"/>
          <a:ext cx="2109788" cy="482600"/>
        </p:xfrm>
        <a:graphic>
          <a:graphicData uri="http://schemas.openxmlformats.org/presentationml/2006/ole">
            <mc:AlternateContent xmlns:mc="http://schemas.openxmlformats.org/markup-compatibility/2006">
              <mc:Choice xmlns:v="urn:schemas-microsoft-com:vml" Requires="v">
                <p:oleObj spid="_x0000_s11662" name="Equation" r:id="rId6" imgW="1054100" imgH="241300" progId="Equation.3">
                  <p:embed/>
                </p:oleObj>
              </mc:Choice>
              <mc:Fallback>
                <p:oleObj name="Equation" r:id="rId6" imgW="1054100" imgH="241300" progId="Equation.3">
                  <p:embed/>
                  <p:pic>
                    <p:nvPicPr>
                      <p:cNvPr id="0" name=""/>
                      <p:cNvPicPr>
                        <a:picLocks noChangeAspect="1" noChangeArrowheads="1"/>
                      </p:cNvPicPr>
                      <p:nvPr/>
                    </p:nvPicPr>
                    <p:blipFill>
                      <a:blip r:embed="rId7"/>
                      <a:srcRect/>
                      <a:stretch>
                        <a:fillRect/>
                      </a:stretch>
                    </p:blipFill>
                    <p:spPr bwMode="auto">
                      <a:xfrm>
                        <a:off x="2130425" y="3749675"/>
                        <a:ext cx="2109788"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32134" name="Text Box 6"/>
          <p:cNvSpPr txBox="1">
            <a:spLocks noChangeArrowheads="1"/>
          </p:cNvSpPr>
          <p:nvPr/>
        </p:nvSpPr>
        <p:spPr bwMode="auto">
          <a:xfrm>
            <a:off x="5019675" y="3743325"/>
            <a:ext cx="3276600" cy="5492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Times New Roman" charset="0"/>
              </a:rPr>
              <a:t>is the</a:t>
            </a:r>
            <a:r>
              <a:rPr lang="en-US" sz="1400">
                <a:latin typeface="Times New Roman" charset="0"/>
              </a:rPr>
              <a:t> total incoherent intensity emitted by the bunch of N particles</a:t>
            </a:r>
          </a:p>
        </p:txBody>
      </p:sp>
      <p:sp>
        <p:nvSpPr>
          <p:cNvPr id="432135" name="Text Box 7"/>
          <p:cNvSpPr txBox="1">
            <a:spLocks noChangeArrowheads="1"/>
          </p:cNvSpPr>
          <p:nvPr/>
        </p:nvSpPr>
        <p:spPr bwMode="auto">
          <a:xfrm>
            <a:off x="1295400" y="3790950"/>
            <a:ext cx="83820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Times New Roman" charset="0"/>
              </a:rPr>
              <a:t>Where</a:t>
            </a:r>
          </a:p>
        </p:txBody>
      </p:sp>
      <p:graphicFrame>
        <p:nvGraphicFramePr>
          <p:cNvPr id="432136" name="Object 8"/>
          <p:cNvGraphicFramePr>
            <a:graphicFrameLocks noChangeAspect="1"/>
          </p:cNvGraphicFramePr>
          <p:nvPr>
            <p:extLst>
              <p:ext uri="{D42A27DB-BD31-4B8C-83A1-F6EECF244321}">
                <p14:modId xmlns:p14="http://schemas.microsoft.com/office/powerpoint/2010/main" val="3839866349"/>
              </p:ext>
            </p:extLst>
          </p:nvPr>
        </p:nvGraphicFramePr>
        <p:xfrm>
          <a:off x="2049463" y="4697413"/>
          <a:ext cx="2938462" cy="644525"/>
        </p:xfrm>
        <a:graphic>
          <a:graphicData uri="http://schemas.openxmlformats.org/presentationml/2006/ole">
            <mc:AlternateContent xmlns:mc="http://schemas.openxmlformats.org/markup-compatibility/2006">
              <mc:Choice xmlns:v="urn:schemas-microsoft-com:vml" Requires="v">
                <p:oleObj spid="_x0000_s11663" name="Equation" r:id="rId8" imgW="1511300" imgH="330200" progId="Equation.3">
                  <p:embed/>
                </p:oleObj>
              </mc:Choice>
              <mc:Fallback>
                <p:oleObj name="Equation" r:id="rId8" imgW="1511300" imgH="330200" progId="Equation.3">
                  <p:embed/>
                  <p:pic>
                    <p:nvPicPr>
                      <p:cNvPr id="0" name=""/>
                      <p:cNvPicPr>
                        <a:picLocks noChangeAspect="1" noChangeArrowheads="1"/>
                      </p:cNvPicPr>
                      <p:nvPr/>
                    </p:nvPicPr>
                    <p:blipFill>
                      <a:blip r:embed="rId9"/>
                      <a:srcRect/>
                      <a:stretch>
                        <a:fillRect/>
                      </a:stretch>
                    </p:blipFill>
                    <p:spPr bwMode="auto">
                      <a:xfrm>
                        <a:off x="2049463" y="4697413"/>
                        <a:ext cx="2938462"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32137" name="Text Box 9"/>
          <p:cNvSpPr txBox="1">
            <a:spLocks noChangeArrowheads="1"/>
          </p:cNvSpPr>
          <p:nvPr/>
        </p:nvSpPr>
        <p:spPr bwMode="auto">
          <a:xfrm>
            <a:off x="1295400" y="4486275"/>
            <a:ext cx="83820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Times New Roman" charset="0"/>
              </a:rPr>
              <a:t>and</a:t>
            </a:r>
          </a:p>
        </p:txBody>
      </p:sp>
      <p:sp>
        <p:nvSpPr>
          <p:cNvPr id="432138" name="Text Box 10"/>
          <p:cNvSpPr txBox="1">
            <a:spLocks noChangeArrowheads="1"/>
          </p:cNvSpPr>
          <p:nvPr/>
        </p:nvSpPr>
        <p:spPr bwMode="auto">
          <a:xfrm>
            <a:off x="5019675" y="4476750"/>
            <a:ext cx="3276600" cy="11874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a:latin typeface="Times New Roman" charset="0"/>
              </a:rPr>
              <a:t>is the</a:t>
            </a:r>
            <a:r>
              <a:rPr lang="en-US" sz="1400">
                <a:latin typeface="Times New Roman" charset="0"/>
              </a:rPr>
              <a:t> form factor for the normalized bunch distribution </a:t>
            </a:r>
            <a:r>
              <a:rPr lang="en-US" sz="1400" i="1">
                <a:latin typeface="Times New Roman" charset="0"/>
              </a:rPr>
              <a:t>S </a:t>
            </a:r>
            <a:r>
              <a:rPr lang="en-US" sz="1400">
                <a:latin typeface="Times New Roman" charset="0"/>
              </a:rPr>
              <a:t>(</a:t>
            </a:r>
            <a:r>
              <a:rPr lang="en-US" sz="1400" i="1">
                <a:latin typeface="Times New Roman" charset="0"/>
              </a:rPr>
              <a:t>z</a:t>
            </a:r>
            <a:r>
              <a:rPr lang="en-US" sz="1400">
                <a:latin typeface="Times New Roman" charset="0"/>
              </a:rPr>
              <a:t>). Here we have assumed that the detector is located at a distance much larger than the length of the electron bunch.</a:t>
            </a:r>
          </a:p>
        </p:txBody>
      </p:sp>
      <p:sp>
        <p:nvSpPr>
          <p:cNvPr id="12"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26</a:t>
            </a:fld>
            <a:endParaRPr lang="en-GB" dirty="0"/>
          </a:p>
        </p:txBody>
      </p:sp>
    </p:spTree>
    <p:extLst>
      <p:ext uri="{BB962C8B-B14F-4D97-AF65-F5344CB8AC3E}">
        <p14:creationId xmlns:p14="http://schemas.microsoft.com/office/powerpoint/2010/main" val="38433130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64371"/>
            <a:ext cx="8229600" cy="736600"/>
          </a:xfrm>
        </p:spPr>
        <p:txBody>
          <a:bodyPr>
            <a:normAutofit fontScale="90000"/>
          </a:bodyPr>
          <a:lstStyle/>
          <a:p>
            <a:r>
              <a:rPr lang="en-US" dirty="0"/>
              <a:t>Interaction Between the Electron and EM Field</a:t>
            </a:r>
          </a:p>
        </p:txBody>
      </p:sp>
      <p:sp>
        <p:nvSpPr>
          <p:cNvPr id="8195" name="Text Box 3"/>
          <p:cNvSpPr txBox="1">
            <a:spLocks noChangeArrowheads="1"/>
          </p:cNvSpPr>
          <p:nvPr/>
        </p:nvSpPr>
        <p:spPr bwMode="auto">
          <a:xfrm>
            <a:off x="4687888" y="1346200"/>
            <a:ext cx="3551237" cy="2903538"/>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If the electron oscillates in phase with a co-propagating EM field of the correct frequency it can pick up or lose a net amount of momentum. Whether it picks up momentum or loses some is depended on the phase relationship.</a:t>
            </a:r>
          </a:p>
          <a:p>
            <a:pPr>
              <a:spcBef>
                <a:spcPct val="50000"/>
              </a:spcBef>
            </a:pPr>
            <a:r>
              <a:rPr lang="en-US" sz="1600"/>
              <a:t>In an assemble of electrons this process can create microbunching within the macroscopic electron bunch.</a:t>
            </a:r>
          </a:p>
        </p:txBody>
      </p:sp>
      <p:graphicFrame>
        <p:nvGraphicFramePr>
          <p:cNvPr id="8196" name="Object 4"/>
          <p:cNvGraphicFramePr>
            <a:graphicFrameLocks noGrp="1" noChangeAspect="1"/>
          </p:cNvGraphicFramePr>
          <p:nvPr>
            <p:ph idx="1"/>
          </p:nvPr>
        </p:nvGraphicFramePr>
        <p:xfrm>
          <a:off x="1035050" y="1055688"/>
          <a:ext cx="2687638" cy="5080000"/>
        </p:xfrm>
        <a:graphic>
          <a:graphicData uri="http://schemas.openxmlformats.org/presentationml/2006/ole">
            <mc:AlternateContent xmlns:mc="http://schemas.openxmlformats.org/markup-compatibility/2006">
              <mc:Choice xmlns:v="urn:schemas-microsoft-com:vml" Requires="v">
                <p:oleObj spid="_x0000_s25734" name="Drawing" r:id="rId4" imgW="2997200" imgH="5651500" progId="Canvas.Drawing.7">
                  <p:embed/>
                </p:oleObj>
              </mc:Choice>
              <mc:Fallback>
                <p:oleObj name="Drawing" r:id="rId4" imgW="2997200" imgH="5651500" progId="Canvas.Drawing.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1055688"/>
                        <a:ext cx="2687638" cy="50800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cap="flat" cmpd="sng">
                            <a:solidFill>
                              <a:srgbClr val="990033"/>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5"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27</a:t>
            </a:fld>
            <a:endParaRPr lang="en-GB" dirty="0"/>
          </a:p>
        </p:txBody>
      </p:sp>
    </p:spTree>
    <p:extLst>
      <p:ext uri="{BB962C8B-B14F-4D97-AF65-F5344CB8AC3E}">
        <p14:creationId xmlns:p14="http://schemas.microsoft.com/office/powerpoint/2010/main" val="20680425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635000" y="2686050"/>
            <a:ext cx="782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8125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150" y="2438400"/>
            <a:ext cx="19812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0245" name="Group 5"/>
          <p:cNvGrpSpPr>
            <a:grpSpLocks/>
          </p:cNvGrpSpPr>
          <p:nvPr/>
        </p:nvGrpSpPr>
        <p:grpSpPr bwMode="auto">
          <a:xfrm>
            <a:off x="3508375" y="2381250"/>
            <a:ext cx="2260600" cy="2495550"/>
            <a:chOff x="2210" y="1500"/>
            <a:chExt cx="1424" cy="1572"/>
          </a:xfrm>
        </p:grpSpPr>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0" y="1500"/>
              <a:ext cx="124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0247" name="Group 7"/>
            <p:cNvGrpSpPr>
              <a:grpSpLocks/>
            </p:cNvGrpSpPr>
            <p:nvPr/>
          </p:nvGrpSpPr>
          <p:grpSpPr bwMode="auto">
            <a:xfrm>
              <a:off x="2333" y="2028"/>
              <a:ext cx="970" cy="448"/>
              <a:chOff x="2414" y="2464"/>
              <a:chExt cx="865" cy="448"/>
            </a:xfrm>
          </p:grpSpPr>
          <p:pic>
            <p:nvPicPr>
              <p:cNvPr id="10248"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11" t="44733" r="78012" b="38002"/>
              <a:stretch>
                <a:fillRect/>
              </a:stretch>
            </p:blipFill>
            <p:spPr bwMode="auto">
              <a:xfrm>
                <a:off x="2414" y="2464"/>
                <a:ext cx="346" cy="448"/>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11" t="44733" r="78012" b="38002"/>
              <a:stretch>
                <a:fillRect/>
              </a:stretch>
            </p:blipFill>
            <p:spPr bwMode="auto">
              <a:xfrm>
                <a:off x="2587" y="2464"/>
                <a:ext cx="346" cy="44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11" t="44733" r="78012" b="38002"/>
              <a:stretch>
                <a:fillRect/>
              </a:stretch>
            </p:blipFill>
            <p:spPr bwMode="auto">
              <a:xfrm>
                <a:off x="2933" y="2464"/>
                <a:ext cx="346" cy="448"/>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11" t="44733" r="78012" b="38002"/>
              <a:stretch>
                <a:fillRect/>
              </a:stretch>
            </p:blipFill>
            <p:spPr bwMode="auto">
              <a:xfrm>
                <a:off x="2760" y="2464"/>
                <a:ext cx="346" cy="448"/>
              </a:xfrm>
              <a:prstGeom prst="rect">
                <a:avLst/>
              </a:prstGeom>
              <a:noFill/>
              <a:extLst>
                <a:ext uri="{909E8E84-426E-40dd-AFC4-6F175D3DCCD1}">
                  <a14:hiddenFill xmlns:a14="http://schemas.microsoft.com/office/drawing/2010/main">
                    <a:solidFill>
                      <a:srgbClr val="FFFFFF"/>
                    </a:solidFill>
                  </a14:hiddenFill>
                </a:ext>
              </a:extLst>
            </p:spPr>
          </p:pic>
        </p:grpSp>
        <p:sp>
          <p:nvSpPr>
            <p:cNvPr id="10252" name="Text Box 12"/>
            <p:cNvSpPr txBox="1">
              <a:spLocks noChangeArrowheads="1"/>
            </p:cNvSpPr>
            <p:nvPr/>
          </p:nvSpPr>
          <p:spPr bwMode="auto">
            <a:xfrm>
              <a:off x="2262" y="2880"/>
              <a:ext cx="13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imes" charset="0"/>
                </a:rPr>
                <a:t>E</a:t>
              </a:r>
              <a:r>
                <a:rPr lang="en-US" sz="1400" baseline="-25000">
                  <a:latin typeface="Times" charset="0"/>
                </a:rPr>
                <a:t>u </a:t>
              </a:r>
              <a:r>
                <a:rPr lang="en-US" sz="1400">
                  <a:latin typeface="Times" charset="0"/>
                </a:rPr>
                <a:t>+ E</a:t>
              </a:r>
              <a:r>
                <a:rPr lang="en-US" sz="1400" baseline="-25000">
                  <a:latin typeface="Times" charset="0"/>
                </a:rPr>
                <a:t>R</a:t>
              </a:r>
              <a:r>
                <a:rPr lang="en-US" sz="1400">
                  <a:latin typeface="Times" charset="0"/>
                </a:rPr>
                <a:t> </a:t>
              </a:r>
              <a:r>
                <a:rPr lang="en-US" sz="1400">
                  <a:latin typeface="Times" charset="0"/>
                  <a:sym typeface="Symbol" charset="0"/>
                </a:rPr>
                <a:t>potential wells</a:t>
              </a:r>
              <a:endParaRPr lang="en-US" sz="1400">
                <a:latin typeface="Times" charset="0"/>
              </a:endParaRPr>
            </a:p>
          </p:txBody>
        </p:sp>
      </p:grpSp>
      <p:grpSp>
        <p:nvGrpSpPr>
          <p:cNvPr id="10253" name="Group 13"/>
          <p:cNvGrpSpPr>
            <a:grpSpLocks/>
          </p:cNvGrpSpPr>
          <p:nvPr/>
        </p:nvGrpSpPr>
        <p:grpSpPr bwMode="auto">
          <a:xfrm>
            <a:off x="6162675" y="1752600"/>
            <a:ext cx="2236788" cy="3324225"/>
            <a:chOff x="3882" y="1104"/>
            <a:chExt cx="1409" cy="2094"/>
          </a:xfrm>
        </p:grpSpPr>
        <p:sp>
          <p:nvSpPr>
            <p:cNvPr id="10254" name="Line 14"/>
            <p:cNvSpPr>
              <a:spLocks noChangeShapeType="1"/>
            </p:cNvSpPr>
            <p:nvPr/>
          </p:nvSpPr>
          <p:spPr bwMode="auto">
            <a:xfrm flipV="1">
              <a:off x="4384" y="1273"/>
              <a:ext cx="0" cy="24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5" name="Line 15"/>
            <p:cNvSpPr>
              <a:spLocks noChangeShapeType="1"/>
            </p:cNvSpPr>
            <p:nvPr/>
          </p:nvSpPr>
          <p:spPr bwMode="auto">
            <a:xfrm flipV="1">
              <a:off x="4483" y="1273"/>
              <a:ext cx="0" cy="24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6" name="Line 16"/>
            <p:cNvSpPr>
              <a:spLocks noChangeShapeType="1"/>
            </p:cNvSpPr>
            <p:nvPr/>
          </p:nvSpPr>
          <p:spPr bwMode="auto">
            <a:xfrm>
              <a:off x="4034" y="1345"/>
              <a:ext cx="347" cy="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7" name="Line 17"/>
            <p:cNvSpPr>
              <a:spLocks noChangeShapeType="1"/>
            </p:cNvSpPr>
            <p:nvPr/>
          </p:nvSpPr>
          <p:spPr bwMode="auto">
            <a:xfrm>
              <a:off x="4485" y="1342"/>
              <a:ext cx="158" cy="0"/>
            </a:xfrm>
            <a:prstGeom prst="line">
              <a:avLst/>
            </a:prstGeom>
            <a:noFill/>
            <a:ln w="31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0258" name="Object 18"/>
            <p:cNvGraphicFramePr>
              <a:graphicFrameLocks noChangeAspect="1"/>
            </p:cNvGraphicFramePr>
            <p:nvPr/>
          </p:nvGraphicFramePr>
          <p:xfrm>
            <a:off x="4092" y="1104"/>
            <a:ext cx="136" cy="168"/>
          </p:xfrm>
          <a:graphic>
            <a:graphicData uri="http://schemas.openxmlformats.org/presentationml/2006/ole">
              <mc:AlternateContent xmlns:mc="http://schemas.openxmlformats.org/markup-compatibility/2006">
                <mc:Choice xmlns:v="urn:schemas-microsoft-com:vml" Requires="v">
                  <p:oleObj spid="_x0000_s27782" name="Equation" r:id="rId8" imgW="215900" imgH="266700" progId="Equation.3">
                    <p:embed/>
                  </p:oleObj>
                </mc:Choice>
                <mc:Fallback>
                  <p:oleObj name="Equation" r:id="rId8" imgW="215900" imgH="266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2" y="1104"/>
                          <a:ext cx="136"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59" name="Picture 1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2" y="1533"/>
              <a:ext cx="997"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0" name="Text Box 20"/>
            <p:cNvSpPr txBox="1">
              <a:spLocks noChangeArrowheads="1"/>
            </p:cNvSpPr>
            <p:nvPr/>
          </p:nvSpPr>
          <p:spPr bwMode="auto">
            <a:xfrm>
              <a:off x="4034" y="2188"/>
              <a:ext cx="11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latin typeface="Times" charset="0"/>
                </a:rPr>
                <a:t>P~N</a:t>
              </a:r>
              <a:r>
                <a:rPr lang="en-US" i="1" baseline="-25000">
                  <a:latin typeface="Times" charset="0"/>
                </a:rPr>
                <a:t>e </a:t>
              </a:r>
              <a:r>
                <a:rPr lang="en-US" i="1">
                  <a:latin typeface="Times" charset="0"/>
                </a:rPr>
                <a:t>•N</a:t>
              </a:r>
              <a:r>
                <a:rPr lang="en-US" i="1" baseline="-25000">
                  <a:latin typeface="Times" charset="0"/>
                </a:rPr>
                <a:t>l</a:t>
              </a:r>
              <a:r>
                <a:rPr lang="en-US" sz="1800" i="1" baseline="-50000">
                  <a:latin typeface="Times" charset="0"/>
                </a:rPr>
                <a:t>c</a:t>
              </a:r>
              <a:endParaRPr lang="en-US" i="1">
                <a:latin typeface="Times" charset="0"/>
              </a:endParaRPr>
            </a:p>
          </p:txBody>
        </p:sp>
        <p:sp>
          <p:nvSpPr>
            <p:cNvPr id="10261" name="Text Box 21"/>
            <p:cNvSpPr txBox="1">
              <a:spLocks noChangeArrowheads="1"/>
            </p:cNvSpPr>
            <p:nvPr/>
          </p:nvSpPr>
          <p:spPr bwMode="auto">
            <a:xfrm>
              <a:off x="3995" y="2872"/>
              <a:ext cx="129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i="1">
                  <a:latin typeface="Times" charset="0"/>
                </a:rPr>
                <a:t>N</a:t>
              </a:r>
              <a:r>
                <a:rPr lang="en-US" sz="1400" i="1" baseline="-25000">
                  <a:latin typeface="Times" charset="0"/>
                </a:rPr>
                <a:t>l</a:t>
              </a:r>
              <a:r>
                <a:rPr lang="en-US" sz="1400" i="1" baseline="-50000">
                  <a:latin typeface="Times" charset="0"/>
                </a:rPr>
                <a:t>c</a:t>
              </a:r>
              <a:r>
                <a:rPr lang="en-US" sz="1400" baseline="-50000">
                  <a:latin typeface="Times" charset="0"/>
                </a:rPr>
                <a:t> </a:t>
              </a:r>
              <a:r>
                <a:rPr lang="en-US" sz="1400">
                  <a:latin typeface="Times" charset="0"/>
                </a:rPr>
                <a:t> -  Number of particles in coherence volume</a:t>
              </a:r>
            </a:p>
          </p:txBody>
        </p:sp>
      </p:grpSp>
      <p:grpSp>
        <p:nvGrpSpPr>
          <p:cNvPr id="10262" name="Group 22"/>
          <p:cNvGrpSpPr>
            <a:grpSpLocks/>
          </p:cNvGrpSpPr>
          <p:nvPr/>
        </p:nvGrpSpPr>
        <p:grpSpPr bwMode="auto">
          <a:xfrm>
            <a:off x="1047750" y="2406650"/>
            <a:ext cx="2146300" cy="2928938"/>
            <a:chOff x="660" y="1516"/>
            <a:chExt cx="1352" cy="1845"/>
          </a:xfrm>
        </p:grpSpPr>
        <p:grpSp>
          <p:nvGrpSpPr>
            <p:cNvPr id="10263" name="Group 23"/>
            <p:cNvGrpSpPr>
              <a:grpSpLocks/>
            </p:cNvGrpSpPr>
            <p:nvPr/>
          </p:nvGrpSpPr>
          <p:grpSpPr bwMode="auto">
            <a:xfrm>
              <a:off x="776" y="1516"/>
              <a:ext cx="1008" cy="353"/>
              <a:chOff x="688" y="1941"/>
              <a:chExt cx="1008" cy="353"/>
            </a:xfrm>
          </p:grpSpPr>
          <p:pic>
            <p:nvPicPr>
              <p:cNvPr id="10264" name="Picture 2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 y="2063"/>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5" name="Picture 2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 y="1966"/>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6" name="Picture 2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 y="2089"/>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7" name="Picture 2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 y="2159"/>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8" name="Picture 28"/>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 y="1941"/>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9" name="Picture 2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0" y="2153"/>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70" name="Picture 30"/>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8" y="2069"/>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71" name="Picture 31"/>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2" y="2033"/>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72" name="Picture 3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 y="2166"/>
                <a:ext cx="22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0273" name="Text Box 33"/>
            <p:cNvSpPr txBox="1">
              <a:spLocks noChangeArrowheads="1"/>
            </p:cNvSpPr>
            <p:nvPr/>
          </p:nvSpPr>
          <p:spPr bwMode="auto">
            <a:xfrm>
              <a:off x="660" y="2834"/>
              <a:ext cx="1352"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i="1">
                  <a:latin typeface="Times" charset="0"/>
                </a:rPr>
                <a:t>P</a:t>
              </a:r>
              <a:r>
                <a:rPr lang="en-US" sz="1400">
                  <a:latin typeface="Times" charset="0"/>
                </a:rPr>
                <a:t> - Radiation Power</a:t>
              </a:r>
            </a:p>
            <a:p>
              <a:pPr>
                <a:spcBef>
                  <a:spcPct val="50000"/>
                </a:spcBef>
              </a:pPr>
              <a:r>
                <a:rPr lang="en-US" sz="1400" i="1">
                  <a:latin typeface="Times" charset="0"/>
                </a:rPr>
                <a:t>N</a:t>
              </a:r>
              <a:r>
                <a:rPr lang="en-US" sz="1400" i="1" baseline="-25000">
                  <a:latin typeface="Times" charset="0"/>
                </a:rPr>
                <a:t>e</a:t>
              </a:r>
              <a:r>
                <a:rPr lang="en-US" sz="1400" baseline="-25000">
                  <a:latin typeface="Times" charset="0"/>
                </a:rPr>
                <a:t> </a:t>
              </a:r>
              <a:r>
                <a:rPr lang="en-US" sz="1400">
                  <a:latin typeface="Times" charset="0"/>
                </a:rPr>
                <a:t> -  Number of particles in  the bunch</a:t>
              </a:r>
            </a:p>
          </p:txBody>
        </p:sp>
        <p:sp>
          <p:nvSpPr>
            <p:cNvPr id="10274" name="Text Box 34"/>
            <p:cNvSpPr txBox="1">
              <a:spLocks noChangeArrowheads="1"/>
            </p:cNvSpPr>
            <p:nvPr/>
          </p:nvSpPr>
          <p:spPr bwMode="auto">
            <a:xfrm>
              <a:off x="864" y="21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latin typeface="Times" charset="0"/>
                </a:rPr>
                <a:t>P~ N</a:t>
              </a:r>
              <a:r>
                <a:rPr lang="en-US" i="1" baseline="-25000">
                  <a:latin typeface="Times" charset="0"/>
                </a:rPr>
                <a:t>e</a:t>
              </a:r>
              <a:endParaRPr lang="en-US" i="1">
                <a:latin typeface="Times" charset="0"/>
              </a:endParaRPr>
            </a:p>
          </p:txBody>
        </p:sp>
      </p:grpSp>
      <p:sp>
        <p:nvSpPr>
          <p:cNvPr id="10275" name="Rectangle 35"/>
          <p:cNvSpPr>
            <a:spLocks noGrp="1" noChangeArrowheads="1"/>
          </p:cNvSpPr>
          <p:nvPr>
            <p:ph type="title"/>
          </p:nvPr>
        </p:nvSpPr>
        <p:spPr/>
        <p:txBody>
          <a:bodyPr/>
          <a:lstStyle/>
          <a:p>
            <a:r>
              <a:rPr lang="en-US"/>
              <a:t>e-Beam Microbunching</a:t>
            </a:r>
          </a:p>
        </p:txBody>
      </p:sp>
      <p:sp>
        <p:nvSpPr>
          <p:cNvPr id="36"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28</a:t>
            </a:fld>
            <a:endParaRPr lang="en-GB" dirty="0"/>
          </a:p>
        </p:txBody>
      </p:sp>
    </p:spTree>
    <p:extLst>
      <p:ext uri="{BB962C8B-B14F-4D97-AF65-F5344CB8AC3E}">
        <p14:creationId xmlns:p14="http://schemas.microsoft.com/office/powerpoint/2010/main" val="33197459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0-#ppt_w/2"/>
                                          </p:val>
                                        </p:tav>
                                        <p:tav tm="100000">
                                          <p:val>
                                            <p:strVal val="#ppt_x"/>
                                          </p:val>
                                        </p:tav>
                                      </p:tavLst>
                                    </p:anim>
                                    <p:anim calcmode="lin" valueType="num">
                                      <p:cBhvr additive="base">
                                        <p:cTn id="8"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262"/>
                                        </p:tgtEl>
                                        <p:attrNameLst>
                                          <p:attrName>style.visibility</p:attrName>
                                        </p:attrNameLst>
                                      </p:cBhvr>
                                      <p:to>
                                        <p:strVal val="visible"/>
                                      </p:to>
                                    </p:set>
                                    <p:anim calcmode="lin" valueType="num">
                                      <p:cBhvr additive="base">
                                        <p:cTn id="13" dur="500" fill="hold"/>
                                        <p:tgtEl>
                                          <p:spTgt spid="10262"/>
                                        </p:tgtEl>
                                        <p:attrNameLst>
                                          <p:attrName>ppt_x</p:attrName>
                                        </p:attrNameLst>
                                      </p:cBhvr>
                                      <p:tavLst>
                                        <p:tav tm="0">
                                          <p:val>
                                            <p:strVal val="0-#ppt_w/2"/>
                                          </p:val>
                                        </p:tav>
                                        <p:tav tm="100000">
                                          <p:val>
                                            <p:strVal val="#ppt_x"/>
                                          </p:val>
                                        </p:tav>
                                      </p:tavLst>
                                    </p:anim>
                                    <p:anim calcmode="lin" valueType="num">
                                      <p:cBhvr additive="base">
                                        <p:cTn id="14" dur="500" fill="hold"/>
                                        <p:tgtEl>
                                          <p:spTgt spid="102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additive="base">
                                        <p:cTn id="19" dur="500" fill="hold"/>
                                        <p:tgtEl>
                                          <p:spTgt spid="10245"/>
                                        </p:tgtEl>
                                        <p:attrNameLst>
                                          <p:attrName>ppt_x</p:attrName>
                                        </p:attrNameLst>
                                      </p:cBhvr>
                                      <p:tavLst>
                                        <p:tav tm="0">
                                          <p:val>
                                            <p:strVal val="0-#ppt_w/2"/>
                                          </p:val>
                                        </p:tav>
                                        <p:tav tm="100000">
                                          <p:val>
                                            <p:strVal val="#ppt_x"/>
                                          </p:val>
                                        </p:tav>
                                      </p:tavLst>
                                    </p:anim>
                                    <p:anim calcmode="lin" valueType="num">
                                      <p:cBhvr additive="base">
                                        <p:cTn id="20"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 calcmode="lin" valueType="num">
                                      <p:cBhvr additive="base">
                                        <p:cTn id="25" dur="500" fill="hold"/>
                                        <p:tgtEl>
                                          <p:spTgt spid="10244"/>
                                        </p:tgtEl>
                                        <p:attrNameLst>
                                          <p:attrName>ppt_x</p:attrName>
                                        </p:attrNameLst>
                                      </p:cBhvr>
                                      <p:tavLst>
                                        <p:tav tm="0">
                                          <p:val>
                                            <p:strVal val="0-#ppt_w/2"/>
                                          </p:val>
                                        </p:tav>
                                        <p:tav tm="100000">
                                          <p:val>
                                            <p:strVal val="#ppt_x"/>
                                          </p:val>
                                        </p:tav>
                                      </p:tavLst>
                                    </p:anim>
                                    <p:anim calcmode="lin" valueType="num">
                                      <p:cBhvr additive="base">
                                        <p:cTn id="26"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0253"/>
                                        </p:tgtEl>
                                        <p:attrNameLst>
                                          <p:attrName>style.visibility</p:attrName>
                                        </p:attrNameLst>
                                      </p:cBhvr>
                                      <p:to>
                                        <p:strVal val="visible"/>
                                      </p:to>
                                    </p:set>
                                    <p:anim calcmode="lin" valueType="num">
                                      <p:cBhvr additive="base">
                                        <p:cTn id="31" dur="500" fill="hold"/>
                                        <p:tgtEl>
                                          <p:spTgt spid="10253"/>
                                        </p:tgtEl>
                                        <p:attrNameLst>
                                          <p:attrName>ppt_x</p:attrName>
                                        </p:attrNameLst>
                                      </p:cBhvr>
                                      <p:tavLst>
                                        <p:tav tm="0">
                                          <p:val>
                                            <p:strVal val="0-#ppt_w/2"/>
                                          </p:val>
                                        </p:tav>
                                        <p:tav tm="100000">
                                          <p:val>
                                            <p:strVal val="#ppt_x"/>
                                          </p:val>
                                        </p:tav>
                                      </p:tavLst>
                                    </p:anim>
                                    <p:anim calcmode="lin" valueType="num">
                                      <p:cBhvr additive="base">
                                        <p:cTn id="32" dur="500" fill="hold"/>
                                        <p:tgtEl>
                                          <p:spTgt spid="102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870" y="542922"/>
            <a:ext cx="4633171" cy="5820439"/>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ChangeArrowheads="1"/>
          </p:cNvSpPr>
          <p:nvPr/>
        </p:nvSpPr>
        <p:spPr bwMode="auto">
          <a:xfrm>
            <a:off x="3136900" y="393700"/>
            <a:ext cx="3098800" cy="5080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2292" name="Rectangle 4"/>
          <p:cNvSpPr>
            <a:spLocks noGrp="1" noChangeArrowheads="1"/>
          </p:cNvSpPr>
          <p:nvPr>
            <p:ph type="title"/>
          </p:nvPr>
        </p:nvSpPr>
        <p:spPr>
          <a:xfrm>
            <a:off x="457200" y="275029"/>
            <a:ext cx="8229600" cy="736600"/>
          </a:xfrm>
        </p:spPr>
        <p:txBody>
          <a:bodyPr>
            <a:normAutofit fontScale="90000"/>
          </a:bodyPr>
          <a:lstStyle/>
          <a:p>
            <a:r>
              <a:rPr lang="en-US" dirty="0"/>
              <a:t>FEL Types: Oscillator, Seeded FEL, SASE</a:t>
            </a:r>
          </a:p>
        </p:txBody>
      </p:sp>
      <p:sp>
        <p:nvSpPr>
          <p:cNvPr id="5"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29</a:t>
            </a:fld>
            <a:endParaRPr lang="en-GB" dirty="0"/>
          </a:p>
        </p:txBody>
      </p:sp>
    </p:spTree>
    <p:extLst>
      <p:ext uri="{BB962C8B-B14F-4D97-AF65-F5344CB8AC3E}">
        <p14:creationId xmlns:p14="http://schemas.microsoft.com/office/powerpoint/2010/main" val="684848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Some initial comments</a:t>
            </a:r>
          </a:p>
          <a:p>
            <a:r>
              <a:rPr lang="en-US" dirty="0" smtClean="0"/>
              <a:t>Goals of this design</a:t>
            </a:r>
          </a:p>
          <a:p>
            <a:r>
              <a:rPr lang="en-US" dirty="0" smtClean="0"/>
              <a:t>Basics such as</a:t>
            </a:r>
          </a:p>
          <a:p>
            <a:pPr lvl="1"/>
            <a:r>
              <a:rPr lang="en-US" dirty="0" smtClean="0"/>
              <a:t>Discussion about constraints</a:t>
            </a:r>
          </a:p>
          <a:p>
            <a:pPr lvl="1"/>
            <a:r>
              <a:rPr lang="en-US" dirty="0" smtClean="0"/>
              <a:t>Technology considerations</a:t>
            </a:r>
          </a:p>
          <a:p>
            <a:r>
              <a:rPr lang="en-US" dirty="0" smtClean="0"/>
              <a:t>FEL Refresher</a:t>
            </a:r>
          </a:p>
          <a:p>
            <a:r>
              <a:rPr lang="en-US" dirty="0" err="1" smtClean="0"/>
              <a:t>Linac</a:t>
            </a:r>
            <a:r>
              <a:rPr lang="en-US" dirty="0" smtClean="0"/>
              <a:t> Refresher</a:t>
            </a:r>
          </a:p>
          <a:p>
            <a:r>
              <a:rPr lang="en-US" dirty="0" smtClean="0"/>
              <a:t>Primary Design Considerations</a:t>
            </a:r>
          </a:p>
          <a:p>
            <a:r>
              <a:rPr lang="en-US" dirty="0" smtClean="0"/>
              <a:t>Other Design Considerations</a:t>
            </a:r>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D21F7BF-2AF1-9F4A-8AC9-42CA83DBA9CF}" type="slidenum">
              <a:rPr lang="en-US" smtClean="0"/>
              <a:t>3</a:t>
            </a:fld>
            <a:endParaRPr lang="en-US"/>
          </a:p>
        </p:txBody>
      </p:sp>
    </p:spTree>
    <p:extLst>
      <p:ext uri="{BB962C8B-B14F-4D97-AF65-F5344CB8AC3E}">
        <p14:creationId xmlns:p14="http://schemas.microsoft.com/office/powerpoint/2010/main" val="20895901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609600"/>
            <a:ext cx="7526338" cy="1143000"/>
          </a:xfrm>
          <a:noFill/>
          <a:ln/>
        </p:spPr>
        <p:txBody>
          <a:bodyPr>
            <a:normAutofit fontScale="90000"/>
          </a:bodyPr>
          <a:lstStyle/>
          <a:p>
            <a:r>
              <a:rPr lang="en-US" sz="4000"/>
              <a:t>Beam Properties Required for Efficient FEL Action</a:t>
            </a:r>
          </a:p>
        </p:txBody>
      </p:sp>
      <p:sp>
        <p:nvSpPr>
          <p:cNvPr id="30723" name="Rectangle 3"/>
          <p:cNvSpPr>
            <a:spLocks noGrp="1" noChangeArrowheads="1"/>
          </p:cNvSpPr>
          <p:nvPr>
            <p:ph type="body" idx="1"/>
          </p:nvPr>
        </p:nvSpPr>
        <p:spPr>
          <a:xfrm>
            <a:off x="698500" y="1805650"/>
            <a:ext cx="8191500" cy="3140666"/>
          </a:xfrm>
        </p:spPr>
        <p:txBody>
          <a:bodyPr>
            <a:normAutofit/>
          </a:bodyPr>
          <a:lstStyle/>
          <a:p>
            <a:pPr>
              <a:lnSpc>
                <a:spcPct val="110000"/>
              </a:lnSpc>
            </a:pPr>
            <a:r>
              <a:rPr lang="en-US" sz="2800" dirty="0"/>
              <a:t>Good overlap of the electron beam with the optical beam</a:t>
            </a:r>
          </a:p>
          <a:p>
            <a:pPr>
              <a:lnSpc>
                <a:spcPct val="110000"/>
              </a:lnSpc>
            </a:pPr>
            <a:r>
              <a:rPr lang="en-US" sz="2800" dirty="0"/>
              <a:t>Electron beam </a:t>
            </a:r>
            <a:r>
              <a:rPr lang="en-US" sz="2800" dirty="0" err="1"/>
              <a:t>emittance</a:t>
            </a:r>
            <a:r>
              <a:rPr lang="en-US" sz="2800" dirty="0"/>
              <a:t> better than the optical beam mode “</a:t>
            </a:r>
            <a:r>
              <a:rPr lang="en-US" sz="2800" dirty="0" err="1"/>
              <a:t>emittance</a:t>
            </a:r>
            <a:r>
              <a:rPr lang="en-US" sz="2800" dirty="0"/>
              <a:t>”</a:t>
            </a:r>
          </a:p>
          <a:p>
            <a:pPr>
              <a:lnSpc>
                <a:spcPct val="110000"/>
              </a:lnSpc>
            </a:pPr>
            <a:r>
              <a:rPr lang="en-US" sz="2800" dirty="0" smtClean="0"/>
              <a:t>Electron </a:t>
            </a:r>
            <a:r>
              <a:rPr lang="en-US" sz="2800" dirty="0"/>
              <a:t>beam energy spread less than the width of the driving optical “</a:t>
            </a:r>
            <a:r>
              <a:rPr lang="en-US" sz="2800" dirty="0" err="1"/>
              <a:t>rf</a:t>
            </a:r>
            <a:r>
              <a:rPr lang="en-US" sz="2800" dirty="0"/>
              <a:t> bucket</a:t>
            </a:r>
            <a:r>
              <a:rPr lang="en-US" sz="2800" dirty="0" smtClean="0"/>
              <a:t>”</a:t>
            </a:r>
            <a:endParaRPr lang="en-US" sz="2800" dirty="0"/>
          </a:p>
        </p:txBody>
      </p:sp>
      <p:sp>
        <p:nvSpPr>
          <p:cNvPr id="4"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30</a:t>
            </a:fld>
            <a:endParaRPr lang="en-GB" dirty="0"/>
          </a:p>
        </p:txBody>
      </p:sp>
    </p:spTree>
    <p:extLst>
      <p:ext uri="{BB962C8B-B14F-4D97-AF65-F5344CB8AC3E}">
        <p14:creationId xmlns:p14="http://schemas.microsoft.com/office/powerpoint/2010/main" val="220886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316885"/>
            <a:ext cx="8229600" cy="736600"/>
          </a:xfrm>
        </p:spPr>
        <p:txBody>
          <a:bodyPr/>
          <a:lstStyle/>
          <a:p>
            <a:r>
              <a:rPr lang="en-US" dirty="0" err="1"/>
              <a:t>Emittance</a:t>
            </a:r>
            <a:endParaRPr lang="en-US" dirty="0"/>
          </a:p>
        </p:txBody>
      </p:sp>
      <p:grpSp>
        <p:nvGrpSpPr>
          <p:cNvPr id="32771" name="Group 3"/>
          <p:cNvGrpSpPr>
            <a:grpSpLocks/>
          </p:cNvGrpSpPr>
          <p:nvPr/>
        </p:nvGrpSpPr>
        <p:grpSpPr bwMode="auto">
          <a:xfrm>
            <a:off x="355600" y="1176338"/>
            <a:ext cx="3238500" cy="2455862"/>
            <a:chOff x="224" y="741"/>
            <a:chExt cx="2040" cy="1547"/>
          </a:xfrm>
        </p:grpSpPr>
        <p:sp>
          <p:nvSpPr>
            <p:cNvPr id="32772" name="Line 4"/>
            <p:cNvSpPr>
              <a:spLocks noChangeShapeType="1"/>
            </p:cNvSpPr>
            <p:nvPr/>
          </p:nvSpPr>
          <p:spPr bwMode="auto">
            <a:xfrm>
              <a:off x="1320" y="936"/>
              <a:ext cx="0" cy="13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73" name="Line 5"/>
            <p:cNvSpPr>
              <a:spLocks noChangeShapeType="1"/>
            </p:cNvSpPr>
            <p:nvPr/>
          </p:nvSpPr>
          <p:spPr bwMode="auto">
            <a:xfrm>
              <a:off x="224" y="1672"/>
              <a:ext cx="20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74" name="Oval 6" descr="Large confetti"/>
            <p:cNvSpPr>
              <a:spLocks noChangeArrowheads="1"/>
            </p:cNvSpPr>
            <p:nvPr/>
          </p:nvSpPr>
          <p:spPr bwMode="auto">
            <a:xfrm rot="-1191399">
              <a:off x="447" y="1409"/>
              <a:ext cx="1768" cy="419"/>
            </a:xfrm>
            <a:prstGeom prst="ellipse">
              <a:avLst/>
            </a:prstGeom>
            <a:pattFill prst="lgConfetti">
              <a:fgClr>
                <a:srgbClr val="FF0000"/>
              </a:fgClr>
              <a:bgClr>
                <a:srgbClr val="FFFFFF"/>
              </a:bgClr>
            </a:patt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75" name="Text Box 7"/>
            <p:cNvSpPr txBox="1">
              <a:spLocks noChangeArrowheads="1"/>
            </p:cNvSpPr>
            <p:nvPr/>
          </p:nvSpPr>
          <p:spPr bwMode="auto">
            <a:xfrm>
              <a:off x="1360" y="741"/>
              <a:ext cx="340"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2776" name="Text Box 8"/>
            <p:cNvSpPr txBox="1">
              <a:spLocks noChangeArrowheads="1"/>
            </p:cNvSpPr>
            <p:nvPr/>
          </p:nvSpPr>
          <p:spPr bwMode="auto">
            <a:xfrm>
              <a:off x="2020" y="1589"/>
              <a:ext cx="244"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grpSp>
      <p:sp>
        <p:nvSpPr>
          <p:cNvPr id="32777" name="Text Box 9"/>
          <p:cNvSpPr txBox="1">
            <a:spLocks noChangeArrowheads="1"/>
          </p:cNvSpPr>
          <p:nvPr/>
        </p:nvSpPr>
        <p:spPr bwMode="auto">
          <a:xfrm>
            <a:off x="266700" y="876300"/>
            <a:ext cx="2743200" cy="579438"/>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dirty="0"/>
              <a:t>Phase space</a:t>
            </a:r>
          </a:p>
        </p:txBody>
      </p:sp>
      <p:sp>
        <p:nvSpPr>
          <p:cNvPr id="32778" name="Freeform 10"/>
          <p:cNvSpPr>
            <a:spLocks/>
          </p:cNvSpPr>
          <p:nvPr/>
        </p:nvSpPr>
        <p:spPr bwMode="auto">
          <a:xfrm>
            <a:off x="533400" y="4084638"/>
            <a:ext cx="2933700" cy="1387475"/>
          </a:xfrm>
          <a:custGeom>
            <a:avLst/>
            <a:gdLst>
              <a:gd name="T0" fmla="*/ 0 w 1472"/>
              <a:gd name="T1" fmla="*/ 867 h 874"/>
              <a:gd name="T2" fmla="*/ 376 w 1472"/>
              <a:gd name="T3" fmla="*/ 715 h 874"/>
              <a:gd name="T4" fmla="*/ 800 w 1472"/>
              <a:gd name="T5" fmla="*/ 3 h 874"/>
              <a:gd name="T6" fmla="*/ 1136 w 1472"/>
              <a:gd name="T7" fmla="*/ 731 h 874"/>
              <a:gd name="T8" fmla="*/ 1472 w 1472"/>
              <a:gd name="T9" fmla="*/ 859 h 874"/>
            </a:gdLst>
            <a:ahLst/>
            <a:cxnLst>
              <a:cxn ang="0">
                <a:pos x="T0" y="T1"/>
              </a:cxn>
              <a:cxn ang="0">
                <a:pos x="T2" y="T3"/>
              </a:cxn>
              <a:cxn ang="0">
                <a:pos x="T4" y="T5"/>
              </a:cxn>
              <a:cxn ang="0">
                <a:pos x="T6" y="T7"/>
              </a:cxn>
              <a:cxn ang="0">
                <a:pos x="T8" y="T9"/>
              </a:cxn>
            </a:cxnLst>
            <a:rect l="0" t="0" r="r" b="b"/>
            <a:pathLst>
              <a:path w="1472" h="874">
                <a:moveTo>
                  <a:pt x="0" y="867"/>
                </a:moveTo>
                <a:cubicBezTo>
                  <a:pt x="121" y="863"/>
                  <a:pt x="243" y="859"/>
                  <a:pt x="376" y="715"/>
                </a:cubicBezTo>
                <a:cubicBezTo>
                  <a:pt x="509" y="571"/>
                  <a:pt x="673" y="0"/>
                  <a:pt x="800" y="3"/>
                </a:cubicBezTo>
                <a:cubicBezTo>
                  <a:pt x="927" y="6"/>
                  <a:pt x="1024" y="588"/>
                  <a:pt x="1136" y="731"/>
                </a:cubicBezTo>
                <a:cubicBezTo>
                  <a:pt x="1248" y="874"/>
                  <a:pt x="1416" y="836"/>
                  <a:pt x="1472" y="859"/>
                </a:cubicBezTo>
              </a:path>
            </a:pathLst>
          </a:custGeom>
          <a:gradFill rotWithShape="1">
            <a:gsLst>
              <a:gs pos="0">
                <a:srgbClr val="00FFFF">
                  <a:gamma/>
                  <a:shade val="46275"/>
                  <a:invGamma/>
                </a:srgbClr>
              </a:gs>
              <a:gs pos="50000">
                <a:srgbClr val="00FFFF"/>
              </a:gs>
              <a:gs pos="100000">
                <a:srgbClr val="00FFFF">
                  <a:gamma/>
                  <a:shade val="46275"/>
                  <a:invGamma/>
                </a:srgbClr>
              </a:gs>
            </a:gsLst>
            <a:lin ang="0" scaled="1"/>
          </a:gradFill>
          <a:ln w="38100" cap="flat" cmpd="sng">
            <a:solidFill>
              <a:srgbClr val="0000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32779" name="Rectangle 11"/>
          <p:cNvSpPr>
            <a:spLocks noChangeArrowheads="1"/>
          </p:cNvSpPr>
          <p:nvPr/>
        </p:nvSpPr>
        <p:spPr bwMode="auto">
          <a:xfrm>
            <a:off x="3857625" y="4211638"/>
            <a:ext cx="5073650" cy="8223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t>The Phase Space of an ensemble of particles occupies an area of</a:t>
            </a:r>
          </a:p>
        </p:txBody>
      </p:sp>
      <p:sp>
        <p:nvSpPr>
          <p:cNvPr id="32780" name="Line 12"/>
          <p:cNvSpPr>
            <a:spLocks noChangeShapeType="1"/>
          </p:cNvSpPr>
          <p:nvPr/>
        </p:nvSpPr>
        <p:spPr bwMode="auto">
          <a:xfrm>
            <a:off x="2095500" y="3797300"/>
            <a:ext cx="0" cy="2146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81" name="Line 13"/>
          <p:cNvSpPr>
            <a:spLocks noChangeShapeType="1"/>
          </p:cNvSpPr>
          <p:nvPr/>
        </p:nvSpPr>
        <p:spPr bwMode="auto">
          <a:xfrm>
            <a:off x="355600" y="5486400"/>
            <a:ext cx="3225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82" name="Text Box 14"/>
          <p:cNvSpPr txBox="1">
            <a:spLocks noChangeArrowheads="1"/>
          </p:cNvSpPr>
          <p:nvPr/>
        </p:nvSpPr>
        <p:spPr bwMode="auto">
          <a:xfrm>
            <a:off x="3194050" y="5329238"/>
            <a:ext cx="3873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2783" name="Text Box 15"/>
          <p:cNvSpPr txBox="1">
            <a:spLocks noChangeArrowheads="1"/>
          </p:cNvSpPr>
          <p:nvPr/>
        </p:nvSpPr>
        <p:spPr bwMode="auto">
          <a:xfrm>
            <a:off x="2165350" y="3475038"/>
            <a:ext cx="4889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N</a:t>
            </a:r>
          </a:p>
        </p:txBody>
      </p:sp>
      <p:sp>
        <p:nvSpPr>
          <p:cNvPr id="32784" name="Freeform 16"/>
          <p:cNvSpPr>
            <a:spLocks/>
          </p:cNvSpPr>
          <p:nvPr/>
        </p:nvSpPr>
        <p:spPr bwMode="auto">
          <a:xfrm rot="-5400000">
            <a:off x="4060826" y="2005012"/>
            <a:ext cx="1955800" cy="1387475"/>
          </a:xfrm>
          <a:custGeom>
            <a:avLst/>
            <a:gdLst>
              <a:gd name="T0" fmla="*/ 0 w 1472"/>
              <a:gd name="T1" fmla="*/ 867 h 874"/>
              <a:gd name="T2" fmla="*/ 376 w 1472"/>
              <a:gd name="T3" fmla="*/ 715 h 874"/>
              <a:gd name="T4" fmla="*/ 800 w 1472"/>
              <a:gd name="T5" fmla="*/ 3 h 874"/>
              <a:gd name="T6" fmla="*/ 1136 w 1472"/>
              <a:gd name="T7" fmla="*/ 731 h 874"/>
              <a:gd name="T8" fmla="*/ 1472 w 1472"/>
              <a:gd name="T9" fmla="*/ 859 h 874"/>
            </a:gdLst>
            <a:ahLst/>
            <a:cxnLst>
              <a:cxn ang="0">
                <a:pos x="T0" y="T1"/>
              </a:cxn>
              <a:cxn ang="0">
                <a:pos x="T2" y="T3"/>
              </a:cxn>
              <a:cxn ang="0">
                <a:pos x="T4" y="T5"/>
              </a:cxn>
              <a:cxn ang="0">
                <a:pos x="T6" y="T7"/>
              </a:cxn>
              <a:cxn ang="0">
                <a:pos x="T8" y="T9"/>
              </a:cxn>
            </a:cxnLst>
            <a:rect l="0" t="0" r="r" b="b"/>
            <a:pathLst>
              <a:path w="1472" h="874">
                <a:moveTo>
                  <a:pt x="0" y="867"/>
                </a:moveTo>
                <a:cubicBezTo>
                  <a:pt x="121" y="863"/>
                  <a:pt x="243" y="859"/>
                  <a:pt x="376" y="715"/>
                </a:cubicBezTo>
                <a:cubicBezTo>
                  <a:pt x="509" y="571"/>
                  <a:pt x="673" y="0"/>
                  <a:pt x="800" y="3"/>
                </a:cubicBezTo>
                <a:cubicBezTo>
                  <a:pt x="927" y="6"/>
                  <a:pt x="1024" y="588"/>
                  <a:pt x="1136" y="731"/>
                </a:cubicBezTo>
                <a:cubicBezTo>
                  <a:pt x="1248" y="874"/>
                  <a:pt x="1416" y="836"/>
                  <a:pt x="1472" y="859"/>
                </a:cubicBezTo>
              </a:path>
            </a:pathLst>
          </a:custGeom>
          <a:gradFill rotWithShape="1">
            <a:gsLst>
              <a:gs pos="0">
                <a:srgbClr val="00FFFF">
                  <a:gamma/>
                  <a:shade val="46275"/>
                  <a:invGamma/>
                </a:srgbClr>
              </a:gs>
              <a:gs pos="50000">
                <a:srgbClr val="00FFFF"/>
              </a:gs>
              <a:gs pos="100000">
                <a:srgbClr val="00FFFF">
                  <a:gamma/>
                  <a:shade val="46275"/>
                  <a:invGamma/>
                </a:srgbClr>
              </a:gs>
            </a:gsLst>
            <a:lin ang="0" scaled="1"/>
          </a:gradFill>
          <a:ln w="38100" cap="flat" cmpd="sng">
            <a:solidFill>
              <a:srgbClr val="0000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32785" name="Line 17"/>
          <p:cNvSpPr>
            <a:spLocks noChangeShapeType="1"/>
          </p:cNvSpPr>
          <p:nvPr/>
        </p:nvSpPr>
        <p:spPr bwMode="auto">
          <a:xfrm rot="-5400000">
            <a:off x="5130800" y="1600200"/>
            <a:ext cx="0" cy="2146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86" name="Line 18"/>
          <p:cNvSpPr>
            <a:spLocks noChangeShapeType="1"/>
          </p:cNvSpPr>
          <p:nvPr/>
        </p:nvSpPr>
        <p:spPr bwMode="auto">
          <a:xfrm rot="-5400000">
            <a:off x="4490244" y="2685256"/>
            <a:ext cx="2514600"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87" name="Text Box 19"/>
          <p:cNvSpPr txBox="1">
            <a:spLocks noChangeArrowheads="1"/>
          </p:cNvSpPr>
          <p:nvPr/>
        </p:nvSpPr>
        <p:spPr bwMode="auto">
          <a:xfrm>
            <a:off x="3816350" y="1976438"/>
            <a:ext cx="4889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N</a:t>
            </a:r>
          </a:p>
        </p:txBody>
      </p:sp>
      <p:sp>
        <p:nvSpPr>
          <p:cNvPr id="32788" name="Text Box 20"/>
          <p:cNvSpPr txBox="1">
            <a:spLocks noChangeArrowheads="1"/>
          </p:cNvSpPr>
          <p:nvPr/>
        </p:nvSpPr>
        <p:spPr bwMode="auto">
          <a:xfrm>
            <a:off x="5753100" y="1176338"/>
            <a:ext cx="5397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2789" name="Text Box 21"/>
          <p:cNvSpPr txBox="1">
            <a:spLocks noChangeArrowheads="1"/>
          </p:cNvSpPr>
          <p:nvPr/>
        </p:nvSpPr>
        <p:spPr bwMode="auto">
          <a:xfrm>
            <a:off x="3581400" y="950913"/>
            <a:ext cx="389890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Projection on to the “transverse velocity” coordinate</a:t>
            </a:r>
          </a:p>
        </p:txBody>
      </p:sp>
      <p:sp>
        <p:nvSpPr>
          <p:cNvPr id="32790" name="Text Box 22"/>
          <p:cNvSpPr txBox="1">
            <a:spLocks noChangeArrowheads="1"/>
          </p:cNvSpPr>
          <p:nvPr/>
        </p:nvSpPr>
        <p:spPr bwMode="auto">
          <a:xfrm>
            <a:off x="419100" y="5918200"/>
            <a:ext cx="44577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Projection on to the “space” coordinate</a:t>
            </a:r>
          </a:p>
        </p:txBody>
      </p:sp>
      <p:graphicFrame>
        <p:nvGraphicFramePr>
          <p:cNvPr id="32791" name="Object 23"/>
          <p:cNvGraphicFramePr>
            <a:graphicFrameLocks noChangeAspect="1"/>
          </p:cNvGraphicFramePr>
          <p:nvPr/>
        </p:nvGraphicFramePr>
        <p:xfrm>
          <a:off x="4379913" y="5170488"/>
          <a:ext cx="4179887" cy="501650"/>
        </p:xfrm>
        <a:graphic>
          <a:graphicData uri="http://schemas.openxmlformats.org/presentationml/2006/ole">
            <mc:AlternateContent xmlns:mc="http://schemas.openxmlformats.org/markup-compatibility/2006">
              <mc:Choice xmlns:v="urn:schemas-microsoft-com:vml" Requires="v">
                <p:oleObj spid="_x0000_s44290" name="Equation" r:id="rId4" imgW="1905396" imgH="228997" progId="Equation.3">
                  <p:embed/>
                </p:oleObj>
              </mc:Choice>
              <mc:Fallback>
                <p:oleObj name="Equation" r:id="rId4" imgW="1905396" imgH="2289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913" y="5170488"/>
                        <a:ext cx="41798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792" name="Object 24"/>
          <p:cNvGraphicFramePr>
            <a:graphicFrameLocks noChangeAspect="1"/>
          </p:cNvGraphicFramePr>
          <p:nvPr/>
        </p:nvGraphicFramePr>
        <p:xfrm>
          <a:off x="5599113" y="5800725"/>
          <a:ext cx="1730375" cy="373063"/>
        </p:xfrm>
        <a:graphic>
          <a:graphicData uri="http://schemas.openxmlformats.org/presentationml/2006/ole">
            <mc:AlternateContent xmlns:mc="http://schemas.openxmlformats.org/markup-compatibility/2006">
              <mc:Choice xmlns:v="urn:schemas-microsoft-com:vml" Requires="v">
                <p:oleObj spid="_x0000_s44291" name="Equation" r:id="rId6" imgW="648097" imgH="140097" progId="Equation.3">
                  <p:embed/>
                </p:oleObj>
              </mc:Choice>
              <mc:Fallback>
                <p:oleObj name="Equation" r:id="rId6" imgW="648097" imgH="1400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9113" y="5800725"/>
                        <a:ext cx="173037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793" name="Line 25"/>
          <p:cNvSpPr>
            <a:spLocks noChangeShapeType="1"/>
          </p:cNvSpPr>
          <p:nvPr/>
        </p:nvSpPr>
        <p:spPr bwMode="auto">
          <a:xfrm>
            <a:off x="7607300" y="2057400"/>
            <a:ext cx="0" cy="1231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4" name="Line 26"/>
          <p:cNvSpPr>
            <a:spLocks noChangeShapeType="1"/>
          </p:cNvSpPr>
          <p:nvPr/>
        </p:nvSpPr>
        <p:spPr bwMode="auto">
          <a:xfrm>
            <a:off x="6464300" y="2667000"/>
            <a:ext cx="23495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5" name="Line 27"/>
          <p:cNvSpPr>
            <a:spLocks noChangeShapeType="1"/>
          </p:cNvSpPr>
          <p:nvPr/>
        </p:nvSpPr>
        <p:spPr bwMode="auto">
          <a:xfrm flipV="1">
            <a:off x="7366000" y="2336800"/>
            <a:ext cx="1333500" cy="1143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6" name="Line 28"/>
          <p:cNvSpPr>
            <a:spLocks noChangeShapeType="1"/>
          </p:cNvSpPr>
          <p:nvPr/>
        </p:nvSpPr>
        <p:spPr bwMode="auto">
          <a:xfrm>
            <a:off x="7162800" y="2908300"/>
            <a:ext cx="1409700" cy="127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7" name="Line 29"/>
          <p:cNvSpPr>
            <a:spLocks noChangeShapeType="1"/>
          </p:cNvSpPr>
          <p:nvPr/>
        </p:nvSpPr>
        <p:spPr bwMode="auto">
          <a:xfrm>
            <a:off x="6985000" y="2387600"/>
            <a:ext cx="647700" cy="5080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8" name="Line 30"/>
          <p:cNvSpPr>
            <a:spLocks noChangeShapeType="1"/>
          </p:cNvSpPr>
          <p:nvPr/>
        </p:nvSpPr>
        <p:spPr bwMode="auto">
          <a:xfrm flipV="1">
            <a:off x="7213600" y="2616200"/>
            <a:ext cx="977900" cy="889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799" name="Line 31"/>
          <p:cNvSpPr>
            <a:spLocks noChangeShapeType="1"/>
          </p:cNvSpPr>
          <p:nvPr/>
        </p:nvSpPr>
        <p:spPr bwMode="auto">
          <a:xfrm flipV="1">
            <a:off x="7937500" y="2552700"/>
            <a:ext cx="431800" cy="2794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0" name="Line 32"/>
          <p:cNvSpPr>
            <a:spLocks noChangeShapeType="1"/>
          </p:cNvSpPr>
          <p:nvPr/>
        </p:nvSpPr>
        <p:spPr bwMode="auto">
          <a:xfrm>
            <a:off x="7353300" y="2222500"/>
            <a:ext cx="660400" cy="1143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1" name="Line 33"/>
          <p:cNvSpPr>
            <a:spLocks noChangeShapeType="1"/>
          </p:cNvSpPr>
          <p:nvPr/>
        </p:nvSpPr>
        <p:spPr bwMode="auto">
          <a:xfrm flipV="1">
            <a:off x="8001000" y="2120900"/>
            <a:ext cx="355600" cy="1270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2" name="Line 34"/>
          <p:cNvSpPr>
            <a:spLocks noChangeShapeType="1"/>
          </p:cNvSpPr>
          <p:nvPr/>
        </p:nvSpPr>
        <p:spPr bwMode="auto">
          <a:xfrm>
            <a:off x="6896100" y="2425700"/>
            <a:ext cx="482600" cy="2667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3" name="Line 35"/>
          <p:cNvSpPr>
            <a:spLocks noChangeShapeType="1"/>
          </p:cNvSpPr>
          <p:nvPr/>
        </p:nvSpPr>
        <p:spPr bwMode="auto">
          <a:xfrm>
            <a:off x="7124700" y="2819400"/>
            <a:ext cx="419100" cy="1143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4" name="Line 36"/>
          <p:cNvSpPr>
            <a:spLocks noChangeShapeType="1"/>
          </p:cNvSpPr>
          <p:nvPr/>
        </p:nvSpPr>
        <p:spPr bwMode="auto">
          <a:xfrm flipV="1">
            <a:off x="7404100" y="3022600"/>
            <a:ext cx="495300" cy="762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5" name="Line 37"/>
          <p:cNvSpPr>
            <a:spLocks noChangeShapeType="1"/>
          </p:cNvSpPr>
          <p:nvPr/>
        </p:nvSpPr>
        <p:spPr bwMode="auto">
          <a:xfrm flipV="1">
            <a:off x="8051800" y="2222500"/>
            <a:ext cx="431800" cy="2921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6" name="Line 38"/>
          <p:cNvSpPr>
            <a:spLocks noChangeShapeType="1"/>
          </p:cNvSpPr>
          <p:nvPr/>
        </p:nvSpPr>
        <p:spPr bwMode="auto">
          <a:xfrm flipV="1">
            <a:off x="6858000" y="2349500"/>
            <a:ext cx="355600" cy="4826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2807" name="Line 39"/>
          <p:cNvSpPr>
            <a:spLocks noChangeShapeType="1"/>
          </p:cNvSpPr>
          <p:nvPr/>
        </p:nvSpPr>
        <p:spPr bwMode="auto">
          <a:xfrm>
            <a:off x="7708900" y="2794000"/>
            <a:ext cx="850900" cy="355600"/>
          </a:xfrm>
          <a:prstGeom prst="line">
            <a:avLst/>
          </a:prstGeom>
          <a:noFill/>
          <a:ln w="28575">
            <a:solidFill>
              <a:srgbClr val="0000FF"/>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31</a:t>
            </a:fld>
            <a:endParaRPr lang="en-GB" dirty="0"/>
          </a:p>
        </p:txBody>
      </p:sp>
    </p:spTree>
    <p:extLst>
      <p:ext uri="{BB962C8B-B14F-4D97-AF65-F5344CB8AC3E}">
        <p14:creationId xmlns:p14="http://schemas.microsoft.com/office/powerpoint/2010/main" val="10121525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Emittance</a:t>
            </a:r>
          </a:p>
        </p:txBody>
      </p:sp>
      <p:sp>
        <p:nvSpPr>
          <p:cNvPr id="34819" name="Oval 3" descr="Large confetti"/>
          <p:cNvSpPr>
            <a:spLocks noChangeArrowheads="1"/>
          </p:cNvSpPr>
          <p:nvPr/>
        </p:nvSpPr>
        <p:spPr bwMode="auto">
          <a:xfrm rot="-2766478">
            <a:off x="1070769" y="2996406"/>
            <a:ext cx="4159250" cy="1004888"/>
          </a:xfrm>
          <a:prstGeom prst="ellipse">
            <a:avLst/>
          </a:prstGeom>
          <a:pattFill prst="lgConfetti">
            <a:fgClr>
              <a:srgbClr val="FF0000"/>
            </a:fgClr>
            <a:bgClr>
              <a:srgbClr val="FFFFFF"/>
            </a:bgClr>
          </a:patt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20" name="Text Box 4"/>
          <p:cNvSpPr txBox="1">
            <a:spLocks noChangeArrowheads="1"/>
          </p:cNvSpPr>
          <p:nvPr/>
        </p:nvSpPr>
        <p:spPr bwMode="auto">
          <a:xfrm>
            <a:off x="3219450" y="909638"/>
            <a:ext cx="5397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4821" name="Text Box 5"/>
          <p:cNvSpPr txBox="1">
            <a:spLocks noChangeArrowheads="1"/>
          </p:cNvSpPr>
          <p:nvPr/>
        </p:nvSpPr>
        <p:spPr bwMode="auto">
          <a:xfrm>
            <a:off x="5407025" y="3427413"/>
            <a:ext cx="38735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3600" i="1">
                <a:latin typeface="Times New Roman" charset="0"/>
              </a:rPr>
              <a:t>x</a:t>
            </a:r>
          </a:p>
        </p:txBody>
      </p:sp>
      <p:sp>
        <p:nvSpPr>
          <p:cNvPr id="34822" name="Line 6"/>
          <p:cNvSpPr>
            <a:spLocks noChangeShapeType="1"/>
          </p:cNvSpPr>
          <p:nvPr/>
        </p:nvSpPr>
        <p:spPr bwMode="auto">
          <a:xfrm>
            <a:off x="4648200" y="2108200"/>
            <a:ext cx="0" cy="15240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23" name="Line 7"/>
          <p:cNvSpPr>
            <a:spLocks noChangeShapeType="1"/>
          </p:cNvSpPr>
          <p:nvPr/>
        </p:nvSpPr>
        <p:spPr bwMode="auto">
          <a:xfrm flipV="1">
            <a:off x="3098800" y="2120900"/>
            <a:ext cx="1536700" cy="14986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24" name="Line 8"/>
          <p:cNvSpPr>
            <a:spLocks noChangeShapeType="1"/>
          </p:cNvSpPr>
          <p:nvPr/>
        </p:nvSpPr>
        <p:spPr bwMode="auto">
          <a:xfrm>
            <a:off x="3125788" y="1263650"/>
            <a:ext cx="0" cy="4552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25" name="Line 9"/>
          <p:cNvSpPr>
            <a:spLocks noChangeShapeType="1"/>
          </p:cNvSpPr>
          <p:nvPr/>
        </p:nvSpPr>
        <p:spPr bwMode="auto">
          <a:xfrm>
            <a:off x="546100" y="3627438"/>
            <a:ext cx="51879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26" name="Line 10"/>
          <p:cNvSpPr>
            <a:spLocks noChangeShapeType="1"/>
          </p:cNvSpPr>
          <p:nvPr/>
        </p:nvSpPr>
        <p:spPr bwMode="auto">
          <a:xfrm>
            <a:off x="3111500" y="1955800"/>
            <a:ext cx="13970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34827" name="Object 11"/>
          <p:cNvGraphicFramePr>
            <a:graphicFrameLocks noChangeAspect="1"/>
          </p:cNvGraphicFramePr>
          <p:nvPr>
            <p:extLst>
              <p:ext uri="{D42A27DB-BD31-4B8C-83A1-F6EECF244321}">
                <p14:modId xmlns:p14="http://schemas.microsoft.com/office/powerpoint/2010/main" val="3073566942"/>
              </p:ext>
            </p:extLst>
          </p:nvPr>
        </p:nvGraphicFramePr>
        <p:xfrm>
          <a:off x="4832350" y="5143500"/>
          <a:ext cx="4291013" cy="557213"/>
        </p:xfrm>
        <a:graphic>
          <a:graphicData uri="http://schemas.openxmlformats.org/presentationml/2006/ole">
            <mc:AlternateContent xmlns:mc="http://schemas.openxmlformats.org/markup-compatibility/2006">
              <mc:Choice xmlns:v="urn:schemas-microsoft-com:vml" Requires="v">
                <p:oleObj spid="_x0000_s47100" name="Equation" r:id="rId4" imgW="1955800" imgH="254000" progId="Equation.3">
                  <p:embed/>
                </p:oleObj>
              </mc:Choice>
              <mc:Fallback>
                <p:oleObj name="Equation" r:id="rId4" imgW="1955800" imgH="254000" progId="Equation.3">
                  <p:embed/>
                  <p:pic>
                    <p:nvPicPr>
                      <p:cNvPr id="0" name=""/>
                      <p:cNvPicPr>
                        <a:picLocks noChangeAspect="1" noChangeArrowheads="1"/>
                      </p:cNvPicPr>
                      <p:nvPr/>
                    </p:nvPicPr>
                    <p:blipFill>
                      <a:blip r:embed="rId5"/>
                      <a:srcRect/>
                      <a:stretch>
                        <a:fillRect/>
                      </a:stretch>
                    </p:blipFill>
                    <p:spPr bwMode="auto">
                      <a:xfrm>
                        <a:off x="4832350" y="5143500"/>
                        <a:ext cx="4291013" cy="55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4828" name="Object 12"/>
          <p:cNvGraphicFramePr>
            <a:graphicFrameLocks noChangeAspect="1"/>
          </p:cNvGraphicFramePr>
          <p:nvPr/>
        </p:nvGraphicFramePr>
        <p:xfrm>
          <a:off x="6107113" y="5800725"/>
          <a:ext cx="1730375" cy="373063"/>
        </p:xfrm>
        <a:graphic>
          <a:graphicData uri="http://schemas.openxmlformats.org/presentationml/2006/ole">
            <mc:AlternateContent xmlns:mc="http://schemas.openxmlformats.org/markup-compatibility/2006">
              <mc:Choice xmlns:v="urn:schemas-microsoft-com:vml" Requires="v">
                <p:oleObj spid="_x0000_s47101" name="Equation" r:id="rId6" imgW="648097" imgH="140097" progId="Equation.3">
                  <p:embed/>
                </p:oleObj>
              </mc:Choice>
              <mc:Fallback>
                <p:oleObj name="Equation" r:id="rId6" imgW="648097" imgH="1400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113" y="5800725"/>
                        <a:ext cx="173037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4829" name="Object 13"/>
          <p:cNvGraphicFramePr>
            <a:graphicFrameLocks noChangeAspect="1"/>
          </p:cNvGraphicFramePr>
          <p:nvPr/>
        </p:nvGraphicFramePr>
        <p:xfrm>
          <a:off x="1219200" y="1536700"/>
          <a:ext cx="1778000" cy="635000"/>
        </p:xfrm>
        <a:graphic>
          <a:graphicData uri="http://schemas.openxmlformats.org/presentationml/2006/ole">
            <mc:AlternateContent xmlns:mc="http://schemas.openxmlformats.org/markup-compatibility/2006">
              <mc:Choice xmlns:v="urn:schemas-microsoft-com:vml" Requires="v">
                <p:oleObj spid="_x0000_s47102" name="Equation" r:id="rId8" imgW="711288" imgH="254287" progId="Equation.3">
                  <p:embed/>
                </p:oleObj>
              </mc:Choice>
              <mc:Fallback>
                <p:oleObj name="Equation" r:id="rId8" imgW="711288" imgH="25428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1536700"/>
                        <a:ext cx="17780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30" name="Line 14"/>
          <p:cNvSpPr>
            <a:spLocks noChangeShapeType="1"/>
          </p:cNvSpPr>
          <p:nvPr/>
        </p:nvSpPr>
        <p:spPr bwMode="auto">
          <a:xfrm>
            <a:off x="2133600" y="2806700"/>
            <a:ext cx="9525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34831" name="Object 15"/>
          <p:cNvGraphicFramePr>
            <a:graphicFrameLocks noChangeAspect="1"/>
          </p:cNvGraphicFramePr>
          <p:nvPr/>
        </p:nvGraphicFramePr>
        <p:xfrm>
          <a:off x="406400" y="2203450"/>
          <a:ext cx="1574800" cy="1163638"/>
        </p:xfrm>
        <a:graphic>
          <a:graphicData uri="http://schemas.openxmlformats.org/presentationml/2006/ole">
            <mc:AlternateContent xmlns:mc="http://schemas.openxmlformats.org/markup-compatibility/2006">
              <mc:Choice xmlns:v="urn:schemas-microsoft-com:vml" Requires="v">
                <p:oleObj spid="_x0000_s47103" name="Equation" r:id="rId10" imgW="635121" imgH="470093" progId="Equation.3">
                  <p:embed/>
                </p:oleObj>
              </mc:Choice>
              <mc:Fallback>
                <p:oleObj name="Equation" r:id="rId10" imgW="635121" imgH="47009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400" y="2203450"/>
                        <a:ext cx="1574800" cy="116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32" name="Line 16"/>
          <p:cNvSpPr>
            <a:spLocks noChangeShapeType="1"/>
          </p:cNvSpPr>
          <p:nvPr/>
        </p:nvSpPr>
        <p:spPr bwMode="auto">
          <a:xfrm>
            <a:off x="4648200" y="2120900"/>
            <a:ext cx="83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4833" name="Line 17"/>
          <p:cNvSpPr>
            <a:spLocks noChangeShapeType="1"/>
          </p:cNvSpPr>
          <p:nvPr/>
        </p:nvSpPr>
        <p:spPr bwMode="auto">
          <a:xfrm>
            <a:off x="5080000" y="2120900"/>
            <a:ext cx="0" cy="15113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34834" name="Object 18"/>
          <p:cNvGraphicFramePr>
            <a:graphicFrameLocks noChangeAspect="1"/>
          </p:cNvGraphicFramePr>
          <p:nvPr/>
        </p:nvGraphicFramePr>
        <p:xfrm>
          <a:off x="5194300" y="2463800"/>
          <a:ext cx="1223963" cy="647700"/>
        </p:xfrm>
        <a:graphic>
          <a:graphicData uri="http://schemas.openxmlformats.org/presentationml/2006/ole">
            <mc:AlternateContent xmlns:mc="http://schemas.openxmlformats.org/markup-compatibility/2006">
              <mc:Choice xmlns:v="urn:schemas-microsoft-com:vml" Requires="v">
                <p:oleObj spid="_x0000_s177152" name="Equation" r:id="rId12" imgW="432009" imgH="228898" progId="Equation.3">
                  <p:embed/>
                </p:oleObj>
              </mc:Choice>
              <mc:Fallback>
                <p:oleObj name="Equation" r:id="rId12" imgW="432009" imgH="228898"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4300" y="2463800"/>
                        <a:ext cx="12239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35" name="Line 19"/>
          <p:cNvSpPr>
            <a:spLocks noChangeShapeType="1"/>
          </p:cNvSpPr>
          <p:nvPr/>
        </p:nvSpPr>
        <p:spPr bwMode="auto">
          <a:xfrm flipV="1">
            <a:off x="3721100" y="3606800"/>
            <a:ext cx="0" cy="69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34836" name="Object 20"/>
          <p:cNvGraphicFramePr>
            <a:graphicFrameLocks noChangeAspect="1"/>
          </p:cNvGraphicFramePr>
          <p:nvPr/>
        </p:nvGraphicFramePr>
        <p:xfrm>
          <a:off x="3149600" y="4121150"/>
          <a:ext cx="1685925" cy="873125"/>
        </p:xfrm>
        <a:graphic>
          <a:graphicData uri="http://schemas.openxmlformats.org/presentationml/2006/ole">
            <mc:AlternateContent xmlns:mc="http://schemas.openxmlformats.org/markup-compatibility/2006">
              <mc:Choice xmlns:v="urn:schemas-microsoft-com:vml" Requires="v">
                <p:oleObj spid="_x0000_s177153" name="Equation" r:id="rId14" imgW="711597" imgH="368697" progId="Equation.3">
                  <p:embed/>
                </p:oleObj>
              </mc:Choice>
              <mc:Fallback>
                <p:oleObj name="Equation" r:id="rId14" imgW="711597" imgH="368697"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9600" y="4121150"/>
                        <a:ext cx="1685925"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37" name="Line 21"/>
          <p:cNvSpPr>
            <a:spLocks noChangeShapeType="1"/>
          </p:cNvSpPr>
          <p:nvPr/>
        </p:nvSpPr>
        <p:spPr bwMode="auto">
          <a:xfrm flipH="1" flipV="1">
            <a:off x="4648200" y="3632200"/>
            <a:ext cx="66040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34838" name="Object 22"/>
          <p:cNvGraphicFramePr>
            <a:graphicFrameLocks noChangeAspect="1"/>
          </p:cNvGraphicFramePr>
          <p:nvPr/>
        </p:nvGraphicFramePr>
        <p:xfrm>
          <a:off x="5403850" y="4025900"/>
          <a:ext cx="1833563" cy="620713"/>
        </p:xfrm>
        <a:graphic>
          <a:graphicData uri="http://schemas.openxmlformats.org/presentationml/2006/ole">
            <mc:AlternateContent xmlns:mc="http://schemas.openxmlformats.org/markup-compatibility/2006">
              <mc:Choice xmlns:v="urn:schemas-microsoft-com:vml" Requires="v">
                <p:oleObj spid="_x0000_s177154" name="Equation" r:id="rId16" imgW="749372" imgH="254287" progId="Equation.3">
                  <p:embed/>
                </p:oleObj>
              </mc:Choice>
              <mc:Fallback>
                <p:oleObj name="Equation" r:id="rId16" imgW="749372" imgH="254287"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3850" y="4025900"/>
                        <a:ext cx="1833563"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39" name="Freeform 23"/>
          <p:cNvSpPr>
            <a:spLocks/>
          </p:cNvSpPr>
          <p:nvPr/>
        </p:nvSpPr>
        <p:spPr bwMode="auto">
          <a:xfrm>
            <a:off x="4114800" y="1598613"/>
            <a:ext cx="1231900" cy="954087"/>
          </a:xfrm>
          <a:custGeom>
            <a:avLst/>
            <a:gdLst>
              <a:gd name="T0" fmla="*/ 776 w 776"/>
              <a:gd name="T1" fmla="*/ 17 h 601"/>
              <a:gd name="T2" fmla="*/ 240 w 776"/>
              <a:gd name="T3" fmla="*/ 97 h 601"/>
              <a:gd name="T4" fmla="*/ 0 w 776"/>
              <a:gd name="T5" fmla="*/ 601 h 601"/>
            </a:gdLst>
            <a:ahLst/>
            <a:cxnLst>
              <a:cxn ang="0">
                <a:pos x="T0" y="T1"/>
              </a:cxn>
              <a:cxn ang="0">
                <a:pos x="T2" y="T3"/>
              </a:cxn>
              <a:cxn ang="0">
                <a:pos x="T4" y="T5"/>
              </a:cxn>
            </a:cxnLst>
            <a:rect l="0" t="0" r="r" b="b"/>
            <a:pathLst>
              <a:path w="776" h="601">
                <a:moveTo>
                  <a:pt x="776" y="17"/>
                </a:moveTo>
                <a:cubicBezTo>
                  <a:pt x="572" y="8"/>
                  <a:pt x="369" y="0"/>
                  <a:pt x="240" y="97"/>
                </a:cubicBezTo>
                <a:cubicBezTo>
                  <a:pt x="111" y="194"/>
                  <a:pt x="55" y="397"/>
                  <a:pt x="0" y="601"/>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aphicFrame>
        <p:nvGraphicFramePr>
          <p:cNvPr id="34840" name="Object 24"/>
          <p:cNvGraphicFramePr>
            <a:graphicFrameLocks noChangeAspect="1"/>
          </p:cNvGraphicFramePr>
          <p:nvPr/>
        </p:nvGraphicFramePr>
        <p:xfrm>
          <a:off x="5429250" y="1352550"/>
          <a:ext cx="2227263" cy="533400"/>
        </p:xfrm>
        <a:graphic>
          <a:graphicData uri="http://schemas.openxmlformats.org/presentationml/2006/ole">
            <mc:AlternateContent xmlns:mc="http://schemas.openxmlformats.org/markup-compatibility/2006">
              <mc:Choice xmlns:v="urn:schemas-microsoft-com:vml" Requires="v">
                <p:oleObj spid="_x0000_s177155" name="Equation" r:id="rId18" imgW="901705" imgH="216203" progId="Equation.3">
                  <p:embed/>
                </p:oleObj>
              </mc:Choice>
              <mc:Fallback>
                <p:oleObj name="Equation" r:id="rId18" imgW="901705" imgH="216203"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29250" y="1352550"/>
                        <a:ext cx="222726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32</a:t>
            </a:fld>
            <a:endParaRPr lang="en-GB" dirty="0"/>
          </a:p>
        </p:txBody>
      </p:sp>
    </p:spTree>
    <p:extLst>
      <p:ext uri="{BB962C8B-B14F-4D97-AF65-F5344CB8AC3E}">
        <p14:creationId xmlns:p14="http://schemas.microsoft.com/office/powerpoint/2010/main" val="32717910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40117"/>
            <a:ext cx="8229600" cy="736600"/>
          </a:xfrm>
        </p:spPr>
        <p:txBody>
          <a:bodyPr/>
          <a:lstStyle/>
          <a:p>
            <a:r>
              <a:rPr lang="en-US" dirty="0"/>
              <a:t>Energy Spread Effects</a:t>
            </a:r>
          </a:p>
        </p:txBody>
      </p:sp>
      <p:grpSp>
        <p:nvGrpSpPr>
          <p:cNvPr id="40963" name="Group 3"/>
          <p:cNvGrpSpPr>
            <a:grpSpLocks/>
          </p:cNvGrpSpPr>
          <p:nvPr/>
        </p:nvGrpSpPr>
        <p:grpSpPr bwMode="auto">
          <a:xfrm>
            <a:off x="330200" y="1016000"/>
            <a:ext cx="8610600" cy="2552700"/>
            <a:chOff x="208" y="640"/>
            <a:chExt cx="5424" cy="1608"/>
          </a:xfrm>
        </p:grpSpPr>
        <p:sp>
          <p:nvSpPr>
            <p:cNvPr id="40964" name="Line 4"/>
            <p:cNvSpPr>
              <a:spLocks noChangeShapeType="1"/>
            </p:cNvSpPr>
            <p:nvPr/>
          </p:nvSpPr>
          <p:spPr bwMode="auto">
            <a:xfrm>
              <a:off x="544" y="1320"/>
              <a:ext cx="1288" cy="0"/>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nvGrpSpPr>
            <p:cNvPr id="40965" name="Group 5"/>
            <p:cNvGrpSpPr>
              <a:grpSpLocks/>
            </p:cNvGrpSpPr>
            <p:nvPr/>
          </p:nvGrpSpPr>
          <p:grpSpPr bwMode="auto">
            <a:xfrm>
              <a:off x="408" y="900"/>
              <a:ext cx="1699" cy="1309"/>
              <a:chOff x="1400" y="812"/>
              <a:chExt cx="2720" cy="2012"/>
            </a:xfrm>
          </p:grpSpPr>
          <p:sp>
            <p:nvSpPr>
              <p:cNvPr id="40966" name="Freeform 6"/>
              <p:cNvSpPr>
                <a:spLocks/>
              </p:cNvSpPr>
              <p:nvPr/>
            </p:nvSpPr>
            <p:spPr bwMode="auto">
              <a:xfrm>
                <a:off x="1576" y="1220"/>
                <a:ext cx="2192" cy="988"/>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67" name="Freeform 7"/>
              <p:cNvSpPr>
                <a:spLocks/>
              </p:cNvSpPr>
              <p:nvPr/>
            </p:nvSpPr>
            <p:spPr bwMode="auto">
              <a:xfrm flipV="1">
                <a:off x="1576" y="1628"/>
                <a:ext cx="2192" cy="988"/>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68" name="Line 8"/>
              <p:cNvSpPr>
                <a:spLocks noChangeShapeType="1"/>
              </p:cNvSpPr>
              <p:nvPr/>
            </p:nvSpPr>
            <p:spPr bwMode="auto">
              <a:xfrm>
                <a:off x="1400" y="1920"/>
                <a:ext cx="2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969" name="Line 9"/>
              <p:cNvSpPr>
                <a:spLocks noChangeShapeType="1"/>
              </p:cNvSpPr>
              <p:nvPr/>
            </p:nvSpPr>
            <p:spPr bwMode="auto">
              <a:xfrm rot="5400000">
                <a:off x="1752" y="1864"/>
                <a:ext cx="19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40970" name="Object 10"/>
              <p:cNvGraphicFramePr>
                <a:graphicFrameLocks noChangeAspect="1"/>
              </p:cNvGraphicFramePr>
              <p:nvPr/>
            </p:nvGraphicFramePr>
            <p:xfrm>
              <a:off x="2760" y="812"/>
              <a:ext cx="661" cy="512"/>
            </p:xfrm>
            <a:graphic>
              <a:graphicData uri="http://schemas.openxmlformats.org/presentationml/2006/ole">
                <mc:AlternateContent xmlns:mc="http://schemas.openxmlformats.org/markup-compatibility/2006">
                  <mc:Choice xmlns:v="urn:schemas-microsoft-com:vml" Requires="v">
                    <p:oleObj spid="_x0000_s53244" name="Equation" r:id="rId4" imgW="508176" imgH="393926" progId="Equation.3">
                      <p:embed/>
                    </p:oleObj>
                  </mc:Choice>
                  <mc:Fallback>
                    <p:oleObj name="Equation" r:id="rId4" imgW="508176"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 y="812"/>
                            <a:ext cx="661" cy="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0971" name="Object 11"/>
              <p:cNvGraphicFramePr>
                <a:graphicFrameLocks noChangeAspect="1"/>
              </p:cNvGraphicFramePr>
              <p:nvPr/>
            </p:nvGraphicFramePr>
            <p:xfrm>
              <a:off x="3844" y="1924"/>
              <a:ext cx="276" cy="337"/>
            </p:xfrm>
            <a:graphic>
              <a:graphicData uri="http://schemas.openxmlformats.org/presentationml/2006/ole">
                <mc:AlternateContent xmlns:mc="http://schemas.openxmlformats.org/markup-compatibility/2006">
                  <mc:Choice xmlns:v="urn:schemas-microsoft-com:vml" Requires="v">
                    <p:oleObj spid="_x0000_s53245" name="Equation" r:id="rId6" imgW="114597" imgH="139975" progId="Equation.3">
                      <p:embed/>
                    </p:oleObj>
                  </mc:Choice>
                  <mc:Fallback>
                    <p:oleObj name="Equation" r:id="rId6" imgW="114597" imgH="13997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4" y="1924"/>
                            <a:ext cx="276" cy="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40972" name="Group 12"/>
            <p:cNvGrpSpPr>
              <a:grpSpLocks/>
            </p:cNvGrpSpPr>
            <p:nvPr/>
          </p:nvGrpSpPr>
          <p:grpSpPr bwMode="auto">
            <a:xfrm>
              <a:off x="2301" y="900"/>
              <a:ext cx="1699" cy="1309"/>
              <a:chOff x="1400" y="812"/>
              <a:chExt cx="2720" cy="2012"/>
            </a:xfrm>
          </p:grpSpPr>
          <p:sp>
            <p:nvSpPr>
              <p:cNvPr id="40973" name="Freeform 13"/>
              <p:cNvSpPr>
                <a:spLocks/>
              </p:cNvSpPr>
              <p:nvPr/>
            </p:nvSpPr>
            <p:spPr bwMode="auto">
              <a:xfrm>
                <a:off x="1576" y="1220"/>
                <a:ext cx="2192" cy="988"/>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74" name="Freeform 14"/>
              <p:cNvSpPr>
                <a:spLocks/>
              </p:cNvSpPr>
              <p:nvPr/>
            </p:nvSpPr>
            <p:spPr bwMode="auto">
              <a:xfrm flipV="1">
                <a:off x="1576" y="1628"/>
                <a:ext cx="2192" cy="988"/>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75" name="Line 15"/>
              <p:cNvSpPr>
                <a:spLocks noChangeShapeType="1"/>
              </p:cNvSpPr>
              <p:nvPr/>
            </p:nvSpPr>
            <p:spPr bwMode="auto">
              <a:xfrm>
                <a:off x="1400" y="1920"/>
                <a:ext cx="2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976" name="Line 16"/>
              <p:cNvSpPr>
                <a:spLocks noChangeShapeType="1"/>
              </p:cNvSpPr>
              <p:nvPr/>
            </p:nvSpPr>
            <p:spPr bwMode="auto">
              <a:xfrm rot="5400000">
                <a:off x="1752" y="1864"/>
                <a:ext cx="19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40977" name="Object 17"/>
              <p:cNvGraphicFramePr>
                <a:graphicFrameLocks noChangeAspect="1"/>
              </p:cNvGraphicFramePr>
              <p:nvPr/>
            </p:nvGraphicFramePr>
            <p:xfrm>
              <a:off x="2760" y="812"/>
              <a:ext cx="661" cy="512"/>
            </p:xfrm>
            <a:graphic>
              <a:graphicData uri="http://schemas.openxmlformats.org/presentationml/2006/ole">
                <mc:AlternateContent xmlns:mc="http://schemas.openxmlformats.org/markup-compatibility/2006">
                  <mc:Choice xmlns:v="urn:schemas-microsoft-com:vml" Requires="v">
                    <p:oleObj spid="_x0000_s53246" name="Equation" r:id="rId8" imgW="508176" imgH="393926" progId="Equation.3">
                      <p:embed/>
                    </p:oleObj>
                  </mc:Choice>
                  <mc:Fallback>
                    <p:oleObj name="Equation" r:id="rId8" imgW="508176" imgH="39392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0" y="812"/>
                            <a:ext cx="661" cy="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0978" name="Object 18"/>
              <p:cNvGraphicFramePr>
                <a:graphicFrameLocks noChangeAspect="1"/>
              </p:cNvGraphicFramePr>
              <p:nvPr/>
            </p:nvGraphicFramePr>
            <p:xfrm>
              <a:off x="3844" y="1924"/>
              <a:ext cx="276" cy="337"/>
            </p:xfrm>
            <a:graphic>
              <a:graphicData uri="http://schemas.openxmlformats.org/presentationml/2006/ole">
                <mc:AlternateContent xmlns:mc="http://schemas.openxmlformats.org/markup-compatibility/2006">
                  <mc:Choice xmlns:v="urn:schemas-microsoft-com:vml" Requires="v">
                    <p:oleObj spid="_x0000_s53247" name="Equation" r:id="rId10" imgW="114597" imgH="139975" progId="Equation.3">
                      <p:embed/>
                    </p:oleObj>
                  </mc:Choice>
                  <mc:Fallback>
                    <p:oleObj name="Equation" r:id="rId10" imgW="114597" imgH="139975"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4" y="1924"/>
                            <a:ext cx="276" cy="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40979" name="Freeform 19"/>
            <p:cNvSpPr>
              <a:spLocks/>
            </p:cNvSpPr>
            <p:nvPr/>
          </p:nvSpPr>
          <p:spPr bwMode="auto">
            <a:xfrm>
              <a:off x="2968" y="1260"/>
              <a:ext cx="492" cy="620"/>
            </a:xfrm>
            <a:custGeom>
              <a:avLst/>
              <a:gdLst>
                <a:gd name="T0" fmla="*/ 0 w 492"/>
                <a:gd name="T1" fmla="*/ 36 h 620"/>
                <a:gd name="T2" fmla="*/ 344 w 492"/>
                <a:gd name="T3" fmla="*/ 68 h 620"/>
                <a:gd name="T4" fmla="*/ 448 w 492"/>
                <a:gd name="T5" fmla="*/ 444 h 620"/>
                <a:gd name="T6" fmla="*/ 80 w 492"/>
                <a:gd name="T7" fmla="*/ 620 h 620"/>
                <a:gd name="T8" fmla="*/ 16 w 492"/>
                <a:gd name="T9" fmla="*/ 444 h 620"/>
              </a:gdLst>
              <a:ahLst/>
              <a:cxnLst>
                <a:cxn ang="0">
                  <a:pos x="T0" y="T1"/>
                </a:cxn>
                <a:cxn ang="0">
                  <a:pos x="T2" y="T3"/>
                </a:cxn>
                <a:cxn ang="0">
                  <a:pos x="T4" y="T5"/>
                </a:cxn>
                <a:cxn ang="0">
                  <a:pos x="T6" y="T7"/>
                </a:cxn>
                <a:cxn ang="0">
                  <a:pos x="T8" y="T9"/>
                </a:cxn>
              </a:cxnLst>
              <a:rect l="0" t="0" r="r" b="b"/>
              <a:pathLst>
                <a:path w="492" h="620">
                  <a:moveTo>
                    <a:pt x="0" y="36"/>
                  </a:moveTo>
                  <a:cubicBezTo>
                    <a:pt x="134" y="18"/>
                    <a:pt x="269" y="0"/>
                    <a:pt x="344" y="68"/>
                  </a:cubicBezTo>
                  <a:cubicBezTo>
                    <a:pt x="419" y="136"/>
                    <a:pt x="492" y="352"/>
                    <a:pt x="448" y="444"/>
                  </a:cubicBezTo>
                  <a:cubicBezTo>
                    <a:pt x="404" y="536"/>
                    <a:pt x="152" y="620"/>
                    <a:pt x="80" y="620"/>
                  </a:cubicBezTo>
                  <a:cubicBezTo>
                    <a:pt x="8" y="620"/>
                    <a:pt x="12" y="532"/>
                    <a:pt x="16" y="444"/>
                  </a:cubicBezTo>
                </a:path>
              </a:pathLst>
            </a:custGeom>
            <a:noFill/>
            <a:ln w="127000" cap="flat" cmpd="sng">
              <a:solidFill>
                <a:srgbClr val="FF0000"/>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80" name="Freeform 20"/>
            <p:cNvSpPr>
              <a:spLocks/>
            </p:cNvSpPr>
            <p:nvPr/>
          </p:nvSpPr>
          <p:spPr bwMode="auto">
            <a:xfrm>
              <a:off x="3576" y="1168"/>
              <a:ext cx="344" cy="159"/>
            </a:xfrm>
            <a:custGeom>
              <a:avLst/>
              <a:gdLst>
                <a:gd name="T0" fmla="*/ 0 w 344"/>
                <a:gd name="T1" fmla="*/ 0 h 159"/>
                <a:gd name="T2" fmla="*/ 152 w 344"/>
                <a:gd name="T3" fmla="*/ 136 h 159"/>
                <a:gd name="T4" fmla="*/ 344 w 344"/>
                <a:gd name="T5" fmla="*/ 136 h 159"/>
              </a:gdLst>
              <a:ahLst/>
              <a:cxnLst>
                <a:cxn ang="0">
                  <a:pos x="T0" y="T1"/>
                </a:cxn>
                <a:cxn ang="0">
                  <a:pos x="T2" y="T3"/>
                </a:cxn>
                <a:cxn ang="0">
                  <a:pos x="T4" y="T5"/>
                </a:cxn>
              </a:cxnLst>
              <a:rect l="0" t="0" r="r" b="b"/>
              <a:pathLst>
                <a:path w="344" h="159">
                  <a:moveTo>
                    <a:pt x="0" y="0"/>
                  </a:moveTo>
                  <a:cubicBezTo>
                    <a:pt x="47" y="56"/>
                    <a:pt x="95" y="113"/>
                    <a:pt x="152" y="136"/>
                  </a:cubicBezTo>
                  <a:cubicBezTo>
                    <a:pt x="209" y="159"/>
                    <a:pt x="312" y="139"/>
                    <a:pt x="344" y="136"/>
                  </a:cubicBezTo>
                </a:path>
              </a:pathLst>
            </a:custGeom>
            <a:noFill/>
            <a:ln w="127000" cap="flat" cmpd="sng">
              <a:solidFill>
                <a:srgbClr val="FF0000"/>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81" name="Freeform 21"/>
            <p:cNvSpPr>
              <a:spLocks/>
            </p:cNvSpPr>
            <p:nvPr/>
          </p:nvSpPr>
          <p:spPr bwMode="auto">
            <a:xfrm>
              <a:off x="2736" y="1001"/>
              <a:ext cx="312" cy="159"/>
            </a:xfrm>
            <a:custGeom>
              <a:avLst/>
              <a:gdLst>
                <a:gd name="T0" fmla="*/ 0 w 312"/>
                <a:gd name="T1" fmla="*/ 159 h 159"/>
                <a:gd name="T2" fmla="*/ 176 w 312"/>
                <a:gd name="T3" fmla="*/ 23 h 159"/>
                <a:gd name="T4" fmla="*/ 312 w 312"/>
                <a:gd name="T5" fmla="*/ 23 h 159"/>
              </a:gdLst>
              <a:ahLst/>
              <a:cxnLst>
                <a:cxn ang="0">
                  <a:pos x="T0" y="T1"/>
                </a:cxn>
                <a:cxn ang="0">
                  <a:pos x="T2" y="T3"/>
                </a:cxn>
                <a:cxn ang="0">
                  <a:pos x="T4" y="T5"/>
                </a:cxn>
              </a:cxnLst>
              <a:rect l="0" t="0" r="r" b="b"/>
              <a:pathLst>
                <a:path w="312" h="159">
                  <a:moveTo>
                    <a:pt x="0" y="159"/>
                  </a:moveTo>
                  <a:cubicBezTo>
                    <a:pt x="62" y="102"/>
                    <a:pt x="124" y="46"/>
                    <a:pt x="176" y="23"/>
                  </a:cubicBezTo>
                  <a:cubicBezTo>
                    <a:pt x="228" y="0"/>
                    <a:pt x="270" y="11"/>
                    <a:pt x="312" y="23"/>
                  </a:cubicBezTo>
                </a:path>
              </a:pathLst>
            </a:custGeom>
            <a:noFill/>
            <a:ln w="127000" cap="flat" cmpd="sng">
              <a:solidFill>
                <a:srgbClr val="FF0000"/>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82" name="Text Box 22"/>
            <p:cNvSpPr txBox="1">
              <a:spLocks noChangeArrowheads="1"/>
            </p:cNvSpPr>
            <p:nvPr/>
          </p:nvSpPr>
          <p:spPr bwMode="auto">
            <a:xfrm>
              <a:off x="1272" y="640"/>
              <a:ext cx="1992"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Small Energy Spread Beam</a:t>
              </a:r>
            </a:p>
          </p:txBody>
        </p:sp>
        <p:sp>
          <p:nvSpPr>
            <p:cNvPr id="40983" name="Rectangle 23"/>
            <p:cNvSpPr>
              <a:spLocks noChangeArrowheads="1"/>
            </p:cNvSpPr>
            <p:nvPr/>
          </p:nvSpPr>
          <p:spPr bwMode="auto">
            <a:xfrm>
              <a:off x="208" y="672"/>
              <a:ext cx="5424" cy="157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984" name="Text Box 24"/>
            <p:cNvSpPr txBox="1">
              <a:spLocks noChangeArrowheads="1"/>
            </p:cNvSpPr>
            <p:nvPr/>
          </p:nvSpPr>
          <p:spPr bwMode="auto">
            <a:xfrm>
              <a:off x="4096" y="880"/>
              <a:ext cx="1456" cy="92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Favorable conditions to allow exchange of energy between the electron beam and the optical field</a:t>
              </a:r>
            </a:p>
          </p:txBody>
        </p:sp>
        <p:sp>
          <p:nvSpPr>
            <p:cNvPr id="40985" name="Rectangle 25"/>
            <p:cNvSpPr>
              <a:spLocks noChangeArrowheads="1"/>
            </p:cNvSpPr>
            <p:nvPr/>
          </p:nvSpPr>
          <p:spPr bwMode="auto">
            <a:xfrm>
              <a:off x="4096" y="872"/>
              <a:ext cx="1440" cy="976"/>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40986" name="Group 26"/>
          <p:cNvGrpSpPr>
            <a:grpSpLocks/>
          </p:cNvGrpSpPr>
          <p:nvPr/>
        </p:nvGrpSpPr>
        <p:grpSpPr bwMode="auto">
          <a:xfrm>
            <a:off x="330200" y="3708400"/>
            <a:ext cx="8610600" cy="2527300"/>
            <a:chOff x="208" y="2336"/>
            <a:chExt cx="5424" cy="1592"/>
          </a:xfrm>
        </p:grpSpPr>
        <p:sp>
          <p:nvSpPr>
            <p:cNvPr id="40987" name="Rectangle 27"/>
            <p:cNvSpPr>
              <a:spLocks noChangeArrowheads="1"/>
            </p:cNvSpPr>
            <p:nvPr/>
          </p:nvSpPr>
          <p:spPr bwMode="auto">
            <a:xfrm>
              <a:off x="2456" y="2824"/>
              <a:ext cx="1256" cy="976"/>
            </a:xfrm>
            <a:prstGeom prst="re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0988" name="Rectangle 28"/>
            <p:cNvSpPr>
              <a:spLocks noChangeArrowheads="1"/>
            </p:cNvSpPr>
            <p:nvPr/>
          </p:nvSpPr>
          <p:spPr bwMode="auto">
            <a:xfrm>
              <a:off x="560" y="2816"/>
              <a:ext cx="1256" cy="976"/>
            </a:xfrm>
            <a:prstGeom prst="re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0989" name="Freeform 29"/>
            <p:cNvSpPr>
              <a:spLocks/>
            </p:cNvSpPr>
            <p:nvPr/>
          </p:nvSpPr>
          <p:spPr bwMode="auto">
            <a:xfrm>
              <a:off x="518" y="2852"/>
              <a:ext cx="1369" cy="643"/>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90" name="Freeform 30"/>
            <p:cNvSpPr>
              <a:spLocks/>
            </p:cNvSpPr>
            <p:nvPr/>
          </p:nvSpPr>
          <p:spPr bwMode="auto">
            <a:xfrm flipV="1">
              <a:off x="518" y="3118"/>
              <a:ext cx="1369" cy="643"/>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91" name="Line 31"/>
            <p:cNvSpPr>
              <a:spLocks noChangeShapeType="1"/>
            </p:cNvSpPr>
            <p:nvPr/>
          </p:nvSpPr>
          <p:spPr bwMode="auto">
            <a:xfrm>
              <a:off x="408" y="3308"/>
              <a:ext cx="163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992" name="Line 32"/>
            <p:cNvSpPr>
              <a:spLocks noChangeShapeType="1"/>
            </p:cNvSpPr>
            <p:nvPr/>
          </p:nvSpPr>
          <p:spPr bwMode="auto">
            <a:xfrm rot="5400000">
              <a:off x="603" y="3272"/>
              <a:ext cx="124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40993" name="Object 33"/>
            <p:cNvGraphicFramePr>
              <a:graphicFrameLocks noChangeAspect="1"/>
            </p:cNvGraphicFramePr>
            <p:nvPr/>
          </p:nvGraphicFramePr>
          <p:xfrm>
            <a:off x="1258" y="2499"/>
            <a:ext cx="412" cy="333"/>
          </p:xfrm>
          <a:graphic>
            <a:graphicData uri="http://schemas.openxmlformats.org/presentationml/2006/ole">
              <mc:AlternateContent xmlns:mc="http://schemas.openxmlformats.org/markup-compatibility/2006">
                <mc:Choice xmlns:v="urn:schemas-microsoft-com:vml" Requires="v">
                  <p:oleObj spid="_x0000_s178176" name="Equation" r:id="rId12" imgW="508176" imgH="393926" progId="Equation.3">
                    <p:embed/>
                  </p:oleObj>
                </mc:Choice>
                <mc:Fallback>
                  <p:oleObj name="Equation" r:id="rId12" imgW="508176" imgH="39392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8" y="2499"/>
                          <a:ext cx="412" cy="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0994" name="Object 34"/>
            <p:cNvGraphicFramePr>
              <a:graphicFrameLocks noChangeAspect="1"/>
            </p:cNvGraphicFramePr>
            <p:nvPr/>
          </p:nvGraphicFramePr>
          <p:xfrm>
            <a:off x="1935" y="3310"/>
            <a:ext cx="172" cy="220"/>
          </p:xfrm>
          <a:graphic>
            <a:graphicData uri="http://schemas.openxmlformats.org/presentationml/2006/ole">
              <mc:AlternateContent xmlns:mc="http://schemas.openxmlformats.org/markup-compatibility/2006">
                <mc:Choice xmlns:v="urn:schemas-microsoft-com:vml" Requires="v">
                  <p:oleObj spid="_x0000_s178177" name="Equation" r:id="rId14" imgW="114597" imgH="139975" progId="Equation.3">
                    <p:embed/>
                  </p:oleObj>
                </mc:Choice>
                <mc:Fallback>
                  <p:oleObj name="Equation" r:id="rId14" imgW="114597" imgH="139975"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5" y="3310"/>
                          <a:ext cx="172"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0995" name="Freeform 35"/>
            <p:cNvSpPr>
              <a:spLocks/>
            </p:cNvSpPr>
            <p:nvPr/>
          </p:nvSpPr>
          <p:spPr bwMode="auto">
            <a:xfrm>
              <a:off x="2411" y="2852"/>
              <a:ext cx="1369" cy="643"/>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96" name="Freeform 36"/>
            <p:cNvSpPr>
              <a:spLocks/>
            </p:cNvSpPr>
            <p:nvPr/>
          </p:nvSpPr>
          <p:spPr bwMode="auto">
            <a:xfrm flipV="1">
              <a:off x="2411" y="3118"/>
              <a:ext cx="1369" cy="643"/>
            </a:xfrm>
            <a:custGeom>
              <a:avLst/>
              <a:gdLst>
                <a:gd name="T0" fmla="*/ 0 w 2192"/>
                <a:gd name="T1" fmla="*/ 964 h 988"/>
                <a:gd name="T2" fmla="*/ 1144 w 2192"/>
                <a:gd name="T3" fmla="*/ 4 h 988"/>
                <a:gd name="T4" fmla="*/ 2192 w 2192"/>
                <a:gd name="T5" fmla="*/ 988 h 988"/>
              </a:gdLst>
              <a:ahLst/>
              <a:cxnLst>
                <a:cxn ang="0">
                  <a:pos x="T0" y="T1"/>
                </a:cxn>
                <a:cxn ang="0">
                  <a:pos x="T2" y="T3"/>
                </a:cxn>
                <a:cxn ang="0">
                  <a:pos x="T4" y="T5"/>
                </a:cxn>
              </a:cxnLst>
              <a:rect l="0" t="0" r="r" b="b"/>
              <a:pathLst>
                <a:path w="2192" h="988">
                  <a:moveTo>
                    <a:pt x="0" y="964"/>
                  </a:moveTo>
                  <a:cubicBezTo>
                    <a:pt x="389" y="482"/>
                    <a:pt x="779" y="0"/>
                    <a:pt x="1144" y="4"/>
                  </a:cubicBezTo>
                  <a:cubicBezTo>
                    <a:pt x="1509" y="8"/>
                    <a:pt x="1850" y="498"/>
                    <a:pt x="2192" y="988"/>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40997" name="Line 37"/>
            <p:cNvSpPr>
              <a:spLocks noChangeShapeType="1"/>
            </p:cNvSpPr>
            <p:nvPr/>
          </p:nvSpPr>
          <p:spPr bwMode="auto">
            <a:xfrm>
              <a:off x="2301" y="3308"/>
              <a:ext cx="163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0998" name="Line 38"/>
            <p:cNvSpPr>
              <a:spLocks noChangeShapeType="1"/>
            </p:cNvSpPr>
            <p:nvPr/>
          </p:nvSpPr>
          <p:spPr bwMode="auto">
            <a:xfrm rot="5400000">
              <a:off x="2496" y="3272"/>
              <a:ext cx="124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40999" name="Object 39"/>
            <p:cNvGraphicFramePr>
              <a:graphicFrameLocks noChangeAspect="1"/>
            </p:cNvGraphicFramePr>
            <p:nvPr/>
          </p:nvGraphicFramePr>
          <p:xfrm>
            <a:off x="3151" y="2491"/>
            <a:ext cx="412" cy="333"/>
          </p:xfrm>
          <a:graphic>
            <a:graphicData uri="http://schemas.openxmlformats.org/presentationml/2006/ole">
              <mc:AlternateContent xmlns:mc="http://schemas.openxmlformats.org/markup-compatibility/2006">
                <mc:Choice xmlns:v="urn:schemas-microsoft-com:vml" Requires="v">
                  <p:oleObj spid="_x0000_s178178" name="Equation" r:id="rId16" imgW="508176" imgH="393926" progId="Equation.3">
                    <p:embed/>
                  </p:oleObj>
                </mc:Choice>
                <mc:Fallback>
                  <p:oleObj name="Equation" r:id="rId16" imgW="508176" imgH="39392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1" y="2491"/>
                          <a:ext cx="412" cy="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000" name="Object 40"/>
            <p:cNvGraphicFramePr>
              <a:graphicFrameLocks noChangeAspect="1"/>
            </p:cNvGraphicFramePr>
            <p:nvPr/>
          </p:nvGraphicFramePr>
          <p:xfrm>
            <a:off x="3828" y="3310"/>
            <a:ext cx="172" cy="220"/>
          </p:xfrm>
          <a:graphic>
            <a:graphicData uri="http://schemas.openxmlformats.org/presentationml/2006/ole">
              <mc:AlternateContent xmlns:mc="http://schemas.openxmlformats.org/markup-compatibility/2006">
                <mc:Choice xmlns:v="urn:schemas-microsoft-com:vml" Requires="v">
                  <p:oleObj spid="_x0000_s178179" name="Equation" r:id="rId18" imgW="114597" imgH="139975" progId="Equation.3">
                    <p:embed/>
                  </p:oleObj>
                </mc:Choice>
                <mc:Fallback>
                  <p:oleObj name="Equation" r:id="rId18" imgW="114597" imgH="139975"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28" y="3310"/>
                          <a:ext cx="172"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1001" name="Text Box 41"/>
            <p:cNvSpPr txBox="1">
              <a:spLocks noChangeArrowheads="1"/>
            </p:cNvSpPr>
            <p:nvPr/>
          </p:nvSpPr>
          <p:spPr bwMode="auto">
            <a:xfrm>
              <a:off x="1248" y="2336"/>
              <a:ext cx="1992"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Large Energy Spread Beam</a:t>
              </a:r>
            </a:p>
          </p:txBody>
        </p:sp>
        <p:sp>
          <p:nvSpPr>
            <p:cNvPr id="41002" name="Rectangle 42"/>
            <p:cNvSpPr>
              <a:spLocks noChangeArrowheads="1"/>
            </p:cNvSpPr>
            <p:nvPr/>
          </p:nvSpPr>
          <p:spPr bwMode="auto">
            <a:xfrm>
              <a:off x="208" y="2352"/>
              <a:ext cx="5424" cy="157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1003" name="Text Box 43"/>
            <p:cNvSpPr txBox="1">
              <a:spLocks noChangeArrowheads="1"/>
            </p:cNvSpPr>
            <p:nvPr/>
          </p:nvSpPr>
          <p:spPr bwMode="auto">
            <a:xfrm>
              <a:off x="4096" y="2552"/>
              <a:ext cx="1456" cy="1096"/>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Unfavorable conditions. No net exchange of energy between the electron beam and the optical field</a:t>
              </a:r>
            </a:p>
          </p:txBody>
        </p:sp>
        <p:sp>
          <p:nvSpPr>
            <p:cNvPr id="41004" name="Rectangle 44"/>
            <p:cNvSpPr>
              <a:spLocks noChangeArrowheads="1"/>
            </p:cNvSpPr>
            <p:nvPr/>
          </p:nvSpPr>
          <p:spPr bwMode="auto">
            <a:xfrm>
              <a:off x="4096" y="2552"/>
              <a:ext cx="1440" cy="1136"/>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
        <p:nvSpPr>
          <p:cNvPr id="45"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33</a:t>
            </a:fld>
            <a:endParaRPr lang="en-GB" dirty="0"/>
          </a:p>
        </p:txBody>
      </p:sp>
    </p:spTree>
    <p:extLst>
      <p:ext uri="{BB962C8B-B14F-4D97-AF65-F5344CB8AC3E}">
        <p14:creationId xmlns:p14="http://schemas.microsoft.com/office/powerpoint/2010/main" val="2083817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26457"/>
            <a:ext cx="8229600" cy="736600"/>
          </a:xfrm>
        </p:spPr>
        <p:txBody>
          <a:bodyPr/>
          <a:lstStyle/>
          <a:p>
            <a:r>
              <a:rPr lang="en-US" dirty="0"/>
              <a:t>Required Conditions</a:t>
            </a:r>
          </a:p>
        </p:txBody>
      </p:sp>
      <p:grpSp>
        <p:nvGrpSpPr>
          <p:cNvPr id="43011" name="Group 3"/>
          <p:cNvGrpSpPr>
            <a:grpSpLocks/>
          </p:cNvGrpSpPr>
          <p:nvPr/>
        </p:nvGrpSpPr>
        <p:grpSpPr bwMode="auto">
          <a:xfrm>
            <a:off x="762000" y="1212850"/>
            <a:ext cx="7632700" cy="4762500"/>
            <a:chOff x="600" y="872"/>
            <a:chExt cx="4808" cy="3000"/>
          </a:xfrm>
        </p:grpSpPr>
        <p:sp>
          <p:nvSpPr>
            <p:cNvPr id="43012" name="Rectangle 4"/>
            <p:cNvSpPr>
              <a:spLocks noChangeArrowheads="1"/>
            </p:cNvSpPr>
            <p:nvPr/>
          </p:nvSpPr>
          <p:spPr bwMode="auto">
            <a:xfrm>
              <a:off x="600" y="872"/>
              <a:ext cx="4808" cy="3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013" name="Group 5"/>
            <p:cNvGrpSpPr>
              <a:grpSpLocks/>
            </p:cNvGrpSpPr>
            <p:nvPr/>
          </p:nvGrpSpPr>
          <p:grpSpPr bwMode="auto">
            <a:xfrm>
              <a:off x="896" y="924"/>
              <a:ext cx="4400" cy="539"/>
              <a:chOff x="896" y="924"/>
              <a:chExt cx="4400" cy="539"/>
            </a:xfrm>
          </p:grpSpPr>
          <p:sp>
            <p:nvSpPr>
              <p:cNvPr id="43014" name="Text Box 6"/>
              <p:cNvSpPr txBox="1">
                <a:spLocks noChangeArrowheads="1"/>
              </p:cNvSpPr>
              <p:nvPr/>
            </p:nvSpPr>
            <p:spPr bwMode="auto">
              <a:xfrm>
                <a:off x="2230" y="1039"/>
                <a:ext cx="306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Times" charset="0"/>
                  </a:rPr>
                  <a:t>Want the beam emittance to be less than the optical mode</a:t>
                </a:r>
              </a:p>
              <a:p>
                <a:r>
                  <a:rPr lang="en-US" sz="1600">
                    <a:latin typeface="Times" charset="0"/>
                  </a:rPr>
                  <a:t>Phase space size.</a:t>
                </a:r>
              </a:p>
            </p:txBody>
          </p:sp>
          <p:grpSp>
            <p:nvGrpSpPr>
              <p:cNvPr id="43015" name="Group 7"/>
              <p:cNvGrpSpPr>
                <a:grpSpLocks/>
              </p:cNvGrpSpPr>
              <p:nvPr/>
            </p:nvGrpSpPr>
            <p:grpSpPr bwMode="auto">
              <a:xfrm>
                <a:off x="896" y="924"/>
                <a:ext cx="1256" cy="539"/>
                <a:chOff x="896" y="924"/>
                <a:chExt cx="1256" cy="539"/>
              </a:xfrm>
            </p:grpSpPr>
            <p:graphicFrame>
              <p:nvGraphicFramePr>
                <p:cNvPr id="43016" name="Object 8"/>
                <p:cNvGraphicFramePr>
                  <a:graphicFrameLocks noChangeAspect="1"/>
                </p:cNvGraphicFramePr>
                <p:nvPr/>
              </p:nvGraphicFramePr>
              <p:xfrm>
                <a:off x="896" y="924"/>
                <a:ext cx="892" cy="539"/>
              </p:xfrm>
              <a:graphic>
                <a:graphicData uri="http://schemas.openxmlformats.org/presentationml/2006/ole">
                  <mc:AlternateContent xmlns:mc="http://schemas.openxmlformats.org/markup-compatibility/2006">
                    <mc:Choice xmlns:v="urn:schemas-microsoft-com:vml" Requires="v">
                      <p:oleObj spid="_x0000_s36484" name="Equation" r:id="rId4" imgW="609600" imgH="368300" progId="Equation.3">
                        <p:embed/>
                      </p:oleObj>
                    </mc:Choice>
                    <mc:Fallback>
                      <p:oleObj name="Equation" r:id="rId4" imgW="6096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 y="924"/>
                              <a:ext cx="892" cy="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017" name="AutoShape 9"/>
                <p:cNvSpPr>
                  <a:spLocks noChangeArrowheads="1"/>
                </p:cNvSpPr>
                <p:nvPr/>
              </p:nvSpPr>
              <p:spPr bwMode="auto">
                <a:xfrm>
                  <a:off x="1880" y="1149"/>
                  <a:ext cx="272" cy="13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43018" name="Group 10"/>
          <p:cNvGrpSpPr>
            <a:grpSpLocks/>
          </p:cNvGrpSpPr>
          <p:nvPr/>
        </p:nvGrpSpPr>
        <p:grpSpPr bwMode="auto">
          <a:xfrm>
            <a:off x="1250950" y="4552950"/>
            <a:ext cx="7107238" cy="844550"/>
            <a:chOff x="908" y="2976"/>
            <a:chExt cx="4477" cy="532"/>
          </a:xfrm>
        </p:grpSpPr>
        <p:graphicFrame>
          <p:nvGraphicFramePr>
            <p:cNvPr id="43019" name="Object 11"/>
            <p:cNvGraphicFramePr>
              <a:graphicFrameLocks noChangeAspect="1"/>
            </p:cNvGraphicFramePr>
            <p:nvPr/>
          </p:nvGraphicFramePr>
          <p:xfrm>
            <a:off x="908" y="2976"/>
            <a:ext cx="1080" cy="532"/>
          </p:xfrm>
          <a:graphic>
            <a:graphicData uri="http://schemas.openxmlformats.org/presentationml/2006/ole">
              <mc:AlternateContent xmlns:mc="http://schemas.openxmlformats.org/markup-compatibility/2006">
                <mc:Choice xmlns:v="urn:schemas-microsoft-com:vml" Requires="v">
                  <p:oleObj spid="_x0000_s36485" name="Equation" r:id="rId6" imgW="825500" imgH="406400" progId="Equation.3">
                    <p:embed/>
                  </p:oleObj>
                </mc:Choice>
                <mc:Fallback>
                  <p:oleObj name="Equation" r:id="rId6" imgW="8255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 y="2976"/>
                          <a:ext cx="1080"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020" name="Text Box 12"/>
            <p:cNvSpPr txBox="1">
              <a:spLocks noChangeArrowheads="1"/>
            </p:cNvSpPr>
            <p:nvPr/>
          </p:nvSpPr>
          <p:spPr bwMode="auto">
            <a:xfrm>
              <a:off x="2406" y="3101"/>
              <a:ext cx="297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latin typeface="Times" charset="0"/>
                </a:rPr>
                <a:t>Want a Minimum gain length so want </a:t>
              </a:r>
              <a:r>
                <a:rPr lang="en-US" sz="1600" i="1">
                  <a:latin typeface="Symbol" charset="0"/>
                </a:rPr>
                <a:t>r</a:t>
              </a:r>
              <a:r>
                <a:rPr lang="en-US" sz="1600">
                  <a:latin typeface="Times" charset="0"/>
                </a:rPr>
                <a:t> to be as large a possible. i.e Want large </a:t>
              </a:r>
              <a:r>
                <a:rPr lang="en-US" sz="1600" i="1">
                  <a:latin typeface="Times" charset="0"/>
                </a:rPr>
                <a:t>I</a:t>
              </a:r>
              <a:r>
                <a:rPr lang="en-US" sz="1600" i="1" baseline="-25000">
                  <a:latin typeface="Times" charset="0"/>
                </a:rPr>
                <a:t>pk</a:t>
              </a:r>
              <a:r>
                <a:rPr lang="en-US" sz="1600">
                  <a:latin typeface="Times" charset="0"/>
                </a:rPr>
                <a:t> and a small beam emittance.</a:t>
              </a:r>
            </a:p>
          </p:txBody>
        </p:sp>
        <p:sp>
          <p:nvSpPr>
            <p:cNvPr id="43021" name="AutoShape 13"/>
            <p:cNvSpPr>
              <a:spLocks noChangeArrowheads="1"/>
            </p:cNvSpPr>
            <p:nvPr/>
          </p:nvSpPr>
          <p:spPr bwMode="auto">
            <a:xfrm>
              <a:off x="2096" y="3173"/>
              <a:ext cx="272" cy="13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3022" name="Group 14"/>
          <p:cNvGrpSpPr>
            <a:grpSpLocks/>
          </p:cNvGrpSpPr>
          <p:nvPr/>
        </p:nvGrpSpPr>
        <p:grpSpPr bwMode="auto">
          <a:xfrm>
            <a:off x="1130300" y="2305050"/>
            <a:ext cx="7208838" cy="1079500"/>
            <a:chOff x="832" y="1560"/>
            <a:chExt cx="4541" cy="680"/>
          </a:xfrm>
        </p:grpSpPr>
        <p:graphicFrame>
          <p:nvGraphicFramePr>
            <p:cNvPr id="43023" name="Object 15"/>
            <p:cNvGraphicFramePr>
              <a:graphicFrameLocks noChangeAspect="1"/>
            </p:cNvGraphicFramePr>
            <p:nvPr/>
          </p:nvGraphicFramePr>
          <p:xfrm>
            <a:off x="832" y="1560"/>
            <a:ext cx="2365" cy="680"/>
          </p:xfrm>
          <a:graphic>
            <a:graphicData uri="http://schemas.openxmlformats.org/presentationml/2006/ole">
              <mc:AlternateContent xmlns:mc="http://schemas.openxmlformats.org/markup-compatibility/2006">
                <mc:Choice xmlns:v="urn:schemas-microsoft-com:vml" Requires="v">
                  <p:oleObj spid="_x0000_s36486" name="Equation" r:id="rId8" imgW="2032000" imgH="584200" progId="Equation.3">
                    <p:embed/>
                  </p:oleObj>
                </mc:Choice>
                <mc:Fallback>
                  <p:oleObj name="Equation" r:id="rId8" imgW="2032000" imgH="584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 y="1560"/>
                          <a:ext cx="2365" cy="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024" name="Text Box 16"/>
            <p:cNvSpPr txBox="1">
              <a:spLocks noChangeArrowheads="1"/>
            </p:cNvSpPr>
            <p:nvPr/>
          </p:nvSpPr>
          <p:spPr bwMode="auto">
            <a:xfrm>
              <a:off x="3470" y="1629"/>
              <a:ext cx="190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Times" charset="0"/>
                </a:rPr>
                <a:t>The Pierce parameter, </a:t>
              </a:r>
              <a:r>
                <a:rPr lang="en-US" sz="1600" i="1">
                  <a:latin typeface="Symbol" charset="0"/>
                </a:rPr>
                <a:t>r</a:t>
              </a:r>
              <a:r>
                <a:rPr lang="en-US" sz="1600">
                  <a:latin typeface="Times" charset="0"/>
                </a:rPr>
                <a:t>, should be</a:t>
              </a:r>
            </a:p>
            <a:p>
              <a:r>
                <a:rPr lang="en-US" sz="1600">
                  <a:latin typeface="Times" charset="0"/>
                </a:rPr>
                <a:t>large and the beam energy spread</a:t>
              </a:r>
            </a:p>
            <a:p>
              <a:r>
                <a:rPr lang="en-US" sz="1600">
                  <a:latin typeface="Times" charset="0"/>
                </a:rPr>
                <a:t>should be smaller than </a:t>
              </a:r>
              <a:r>
                <a:rPr lang="en-US" sz="1600" i="1">
                  <a:latin typeface="Symbol" charset="0"/>
                </a:rPr>
                <a:t>r</a:t>
              </a:r>
              <a:r>
                <a:rPr lang="en-US" sz="1600">
                  <a:latin typeface="Times" charset="0"/>
                </a:rPr>
                <a:t>. </a:t>
              </a:r>
            </a:p>
          </p:txBody>
        </p:sp>
        <p:sp>
          <p:nvSpPr>
            <p:cNvPr id="43025" name="AutoShape 17"/>
            <p:cNvSpPr>
              <a:spLocks noChangeArrowheads="1"/>
            </p:cNvSpPr>
            <p:nvPr/>
          </p:nvSpPr>
          <p:spPr bwMode="auto">
            <a:xfrm>
              <a:off x="3168" y="1837"/>
              <a:ext cx="272" cy="13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3026" name="Group 18"/>
          <p:cNvGrpSpPr>
            <a:grpSpLocks/>
          </p:cNvGrpSpPr>
          <p:nvPr/>
        </p:nvGrpSpPr>
        <p:grpSpPr bwMode="auto">
          <a:xfrm>
            <a:off x="1270000" y="3536950"/>
            <a:ext cx="6938963" cy="862013"/>
            <a:chOff x="920" y="2336"/>
            <a:chExt cx="4371" cy="543"/>
          </a:xfrm>
        </p:grpSpPr>
        <p:graphicFrame>
          <p:nvGraphicFramePr>
            <p:cNvPr id="43027" name="Object 19"/>
            <p:cNvGraphicFramePr>
              <a:graphicFrameLocks noChangeAspect="1"/>
            </p:cNvGraphicFramePr>
            <p:nvPr/>
          </p:nvGraphicFramePr>
          <p:xfrm>
            <a:off x="920" y="2472"/>
            <a:ext cx="672" cy="283"/>
          </p:xfrm>
          <a:graphic>
            <a:graphicData uri="http://schemas.openxmlformats.org/presentationml/2006/ole">
              <mc:AlternateContent xmlns:mc="http://schemas.openxmlformats.org/markup-compatibility/2006">
                <mc:Choice xmlns:v="urn:schemas-microsoft-com:vml" Requires="v">
                  <p:oleObj spid="_x0000_s36487" name="Equation" r:id="rId10" imgW="482600" imgH="203200" progId="Equation.3">
                    <p:embed/>
                  </p:oleObj>
                </mc:Choice>
                <mc:Fallback>
                  <p:oleObj name="Equation" r:id="rId10" imgW="4826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 y="2472"/>
                          <a:ext cx="67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028" name="Object 20"/>
            <p:cNvGraphicFramePr>
              <a:graphicFrameLocks noChangeAspect="1"/>
            </p:cNvGraphicFramePr>
            <p:nvPr/>
          </p:nvGraphicFramePr>
          <p:xfrm>
            <a:off x="1900" y="2336"/>
            <a:ext cx="878" cy="543"/>
          </p:xfrm>
          <a:graphic>
            <a:graphicData uri="http://schemas.openxmlformats.org/presentationml/2006/ole">
              <mc:AlternateContent xmlns:mc="http://schemas.openxmlformats.org/markup-compatibility/2006">
                <mc:Choice xmlns:v="urn:schemas-microsoft-com:vml" Requires="v">
                  <p:oleObj spid="_x0000_s36488" name="Equation" r:id="rId12" imgW="698500" imgH="431800" progId="Equation.3">
                    <p:embed/>
                  </p:oleObj>
                </mc:Choice>
                <mc:Fallback>
                  <p:oleObj name="Equation" r:id="rId12" imgW="6985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0" y="2336"/>
                          <a:ext cx="878"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029" name="Text Box 21"/>
            <p:cNvSpPr txBox="1">
              <a:spLocks noChangeArrowheads="1"/>
            </p:cNvSpPr>
            <p:nvPr/>
          </p:nvSpPr>
          <p:spPr bwMode="auto">
            <a:xfrm>
              <a:off x="3238" y="2423"/>
              <a:ext cx="205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Times" charset="0"/>
                </a:rPr>
                <a:t>The optical intensity should grow fast</a:t>
              </a:r>
            </a:p>
            <a:p>
              <a:r>
                <a:rPr lang="en-US" sz="1600">
                  <a:latin typeface="Times" charset="0"/>
                </a:rPr>
                <a:t>enough to counter diffraction loss.</a:t>
              </a:r>
            </a:p>
          </p:txBody>
        </p:sp>
        <p:sp>
          <p:nvSpPr>
            <p:cNvPr id="43030" name="AutoShape 22"/>
            <p:cNvSpPr>
              <a:spLocks noChangeArrowheads="1"/>
            </p:cNvSpPr>
            <p:nvPr/>
          </p:nvSpPr>
          <p:spPr bwMode="auto">
            <a:xfrm>
              <a:off x="2912" y="2533"/>
              <a:ext cx="272" cy="13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031" name="Line 23"/>
          <p:cNvSpPr>
            <a:spLocks noChangeShapeType="1"/>
          </p:cNvSpPr>
          <p:nvPr/>
        </p:nvSpPr>
        <p:spPr bwMode="auto">
          <a:xfrm>
            <a:off x="765175" y="4446588"/>
            <a:ext cx="762317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24"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34</a:t>
            </a:fld>
            <a:endParaRPr lang="en-GB" dirty="0"/>
          </a:p>
        </p:txBody>
      </p:sp>
    </p:spTree>
    <p:extLst>
      <p:ext uri="{BB962C8B-B14F-4D97-AF65-F5344CB8AC3E}">
        <p14:creationId xmlns:p14="http://schemas.microsoft.com/office/powerpoint/2010/main" val="3039075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30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3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0" name="Object 4"/>
          <p:cNvGraphicFramePr>
            <a:graphicFrameLocks noChangeAspect="1"/>
          </p:cNvGraphicFramePr>
          <p:nvPr/>
        </p:nvGraphicFramePr>
        <p:xfrm>
          <a:off x="2324100" y="1219200"/>
          <a:ext cx="1524000" cy="746125"/>
        </p:xfrm>
        <a:graphic>
          <a:graphicData uri="http://schemas.openxmlformats.org/presentationml/2006/ole">
            <mc:AlternateContent xmlns:mc="http://schemas.openxmlformats.org/markup-compatibility/2006">
              <mc:Choice xmlns:v="urn:schemas-microsoft-com:vml" Requires="v">
                <p:oleObj spid="_x0000_s38148" r:id="rId4" imgW="876697" imgH="432197" progId="Equation.3">
                  <p:embed/>
                </p:oleObj>
              </mc:Choice>
              <mc:Fallback>
                <p:oleObj r:id="rId4" imgW="876697" imgH="4321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1219200"/>
                        <a:ext cx="1524000"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1" name="Text Box 5"/>
          <p:cNvSpPr txBox="1">
            <a:spLocks noChangeArrowheads="1"/>
          </p:cNvSpPr>
          <p:nvPr/>
        </p:nvSpPr>
        <p:spPr bwMode="auto">
          <a:xfrm>
            <a:off x="4953000" y="1279525"/>
            <a:ext cx="1716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atin typeface="Times New Roman" charset="0"/>
              </a:rPr>
              <a:t>Gain Length</a:t>
            </a:r>
          </a:p>
        </p:txBody>
      </p:sp>
      <p:graphicFrame>
        <p:nvGraphicFramePr>
          <p:cNvPr id="45063" name="Object 7"/>
          <p:cNvGraphicFramePr>
            <a:graphicFrameLocks noChangeAspect="1"/>
          </p:cNvGraphicFramePr>
          <p:nvPr>
            <p:extLst>
              <p:ext uri="{D42A27DB-BD31-4B8C-83A1-F6EECF244321}">
                <p14:modId xmlns:p14="http://schemas.microsoft.com/office/powerpoint/2010/main" val="49412737"/>
              </p:ext>
            </p:extLst>
          </p:nvPr>
        </p:nvGraphicFramePr>
        <p:xfrm>
          <a:off x="1411288" y="2192338"/>
          <a:ext cx="6784975" cy="1443037"/>
        </p:xfrm>
        <a:graphic>
          <a:graphicData uri="http://schemas.openxmlformats.org/presentationml/2006/ole">
            <mc:AlternateContent xmlns:mc="http://schemas.openxmlformats.org/markup-compatibility/2006">
              <mc:Choice xmlns:v="urn:schemas-microsoft-com:vml" Requires="v">
                <p:oleObj spid="_x0000_s38149" name="Equation" r:id="rId6" imgW="3810000" imgH="812800" progId="Equation.3">
                  <p:embed/>
                </p:oleObj>
              </mc:Choice>
              <mc:Fallback>
                <p:oleObj name="Equation" r:id="rId6" imgW="3810000" imgH="812800" progId="Equation.3">
                  <p:embed/>
                  <p:pic>
                    <p:nvPicPr>
                      <p:cNvPr id="0" name=""/>
                      <p:cNvPicPr>
                        <a:picLocks noChangeAspect="1" noChangeArrowheads="1"/>
                      </p:cNvPicPr>
                      <p:nvPr/>
                    </p:nvPicPr>
                    <p:blipFill>
                      <a:blip r:embed="rId7"/>
                      <a:srcRect/>
                      <a:stretch>
                        <a:fillRect/>
                      </a:stretch>
                    </p:blipFill>
                    <p:spPr bwMode="auto">
                      <a:xfrm>
                        <a:off x="1411288" y="2192338"/>
                        <a:ext cx="6784975" cy="1443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4" name="Text Box 8"/>
          <p:cNvSpPr txBox="1">
            <a:spLocks noChangeArrowheads="1"/>
          </p:cNvSpPr>
          <p:nvPr/>
        </p:nvSpPr>
        <p:spPr bwMode="auto">
          <a:xfrm>
            <a:off x="1206500" y="4254500"/>
            <a:ext cx="67516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i="1">
                <a:latin typeface="Symbol" charset="0"/>
              </a:rPr>
              <a:t>r</a:t>
            </a:r>
            <a:r>
              <a:rPr lang="en-US" i="1">
                <a:latin typeface="Times New Roman" charset="0"/>
              </a:rPr>
              <a:t> </a:t>
            </a:r>
            <a:r>
              <a:rPr lang="en-US">
                <a:latin typeface="Times New Roman" charset="0"/>
              </a:rPr>
              <a:t>is typically of the order 0.001 for visible and shorter wavelengths; therefore, the gain length is of the order of 100 undulator periods</a:t>
            </a:r>
            <a:endParaRPr lang="en-US" i="1">
              <a:latin typeface="Symbol" charset="0"/>
            </a:endParaRPr>
          </a:p>
        </p:txBody>
      </p:sp>
      <p:sp>
        <p:nvSpPr>
          <p:cNvPr id="45065" name="Rectangle 9"/>
          <p:cNvSpPr>
            <a:spLocks noGrp="1" noChangeArrowheads="1"/>
          </p:cNvSpPr>
          <p:nvPr>
            <p:ph type="title"/>
          </p:nvPr>
        </p:nvSpPr>
        <p:spPr/>
        <p:txBody>
          <a:bodyPr>
            <a:normAutofit fontScale="90000"/>
          </a:bodyPr>
          <a:lstStyle/>
          <a:p>
            <a:r>
              <a:rPr lang="en-US"/>
              <a:t>More Accurately and for a Planar Undulator</a:t>
            </a:r>
          </a:p>
        </p:txBody>
      </p:sp>
      <p:sp>
        <p:nvSpPr>
          <p:cNvPr id="10"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35</a:t>
            </a:fld>
            <a:endParaRPr lang="en-GB" dirty="0"/>
          </a:p>
        </p:txBody>
      </p:sp>
    </p:spTree>
    <p:extLst>
      <p:ext uri="{BB962C8B-B14F-4D97-AF65-F5344CB8AC3E}">
        <p14:creationId xmlns:p14="http://schemas.microsoft.com/office/powerpoint/2010/main" val="20355297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6548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107" name="Rectangle 3"/>
          <p:cNvSpPr>
            <a:spLocks noGrp="1" noChangeArrowheads="1"/>
          </p:cNvSpPr>
          <p:nvPr>
            <p:ph type="title"/>
          </p:nvPr>
        </p:nvSpPr>
        <p:spPr/>
        <p:txBody>
          <a:bodyPr/>
          <a:lstStyle/>
          <a:p>
            <a:r>
              <a:rPr lang="en-US"/>
              <a:t>Beam Requirements</a:t>
            </a:r>
          </a:p>
        </p:txBody>
      </p:sp>
      <p:sp>
        <p:nvSpPr>
          <p:cNvPr id="4"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36</a:t>
            </a:fld>
            <a:endParaRPr lang="en-GB" dirty="0"/>
          </a:p>
        </p:txBody>
      </p:sp>
      <p:sp>
        <p:nvSpPr>
          <p:cNvPr id="2" name="TextBox 1"/>
          <p:cNvSpPr txBox="1"/>
          <p:nvPr/>
        </p:nvSpPr>
        <p:spPr>
          <a:xfrm>
            <a:off x="7721600" y="2406317"/>
            <a:ext cx="1288716" cy="2308324"/>
          </a:xfrm>
          <a:prstGeom prst="rect">
            <a:avLst/>
          </a:prstGeom>
          <a:noFill/>
        </p:spPr>
        <p:txBody>
          <a:bodyPr wrap="square" rtlCol="0">
            <a:spAutoFit/>
          </a:bodyPr>
          <a:lstStyle/>
          <a:p>
            <a:r>
              <a:rPr lang="en-US" dirty="0" smtClean="0"/>
              <a:t>An old slide circa 1998.</a:t>
            </a:r>
          </a:p>
          <a:p>
            <a:endParaRPr lang="en-US" dirty="0"/>
          </a:p>
          <a:p>
            <a:r>
              <a:rPr lang="en-US" dirty="0" smtClean="0"/>
              <a:t>Difficult has now been achieved.</a:t>
            </a:r>
            <a:endParaRPr lang="en-US" dirty="0"/>
          </a:p>
        </p:txBody>
      </p:sp>
    </p:spTree>
    <p:extLst>
      <p:ext uri="{BB962C8B-B14F-4D97-AF65-F5344CB8AC3E}">
        <p14:creationId xmlns:p14="http://schemas.microsoft.com/office/powerpoint/2010/main" val="1703076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28588" y="231775"/>
            <a:ext cx="8761412" cy="703263"/>
          </a:xfrm>
        </p:spPr>
        <p:txBody>
          <a:bodyPr>
            <a:noAutofit/>
          </a:bodyPr>
          <a:lstStyle/>
          <a:p>
            <a:r>
              <a:rPr lang="en-US" sz="2400" dirty="0" smtClean="0"/>
              <a:t>Digressing About </a:t>
            </a:r>
            <a:r>
              <a:rPr lang="en-US" sz="2400" dirty="0" err="1" smtClean="0"/>
              <a:t>Emittance</a:t>
            </a:r>
            <a:r>
              <a:rPr lang="en-US" sz="2400" dirty="0" smtClean="0"/>
              <a:t>, Energy Spread, and </a:t>
            </a:r>
            <a:r>
              <a:rPr lang="en-US" sz="2400" dirty="0" err="1" smtClean="0"/>
              <a:t>Undulators</a:t>
            </a:r>
            <a:endParaRPr lang="en-US" sz="2400" dirty="0"/>
          </a:p>
        </p:txBody>
      </p:sp>
      <p:graphicFrame>
        <p:nvGraphicFramePr>
          <p:cNvPr id="108547" name="Object 3"/>
          <p:cNvGraphicFramePr>
            <a:graphicFrameLocks noChangeAspect="1"/>
          </p:cNvGraphicFramePr>
          <p:nvPr/>
        </p:nvGraphicFramePr>
        <p:xfrm>
          <a:off x="4114800" y="1046163"/>
          <a:ext cx="1901825" cy="741362"/>
        </p:xfrm>
        <a:graphic>
          <a:graphicData uri="http://schemas.openxmlformats.org/presentationml/2006/ole">
            <mc:AlternateContent xmlns:mc="http://schemas.openxmlformats.org/markup-compatibility/2006">
              <mc:Choice xmlns:v="urn:schemas-microsoft-com:vml" Requires="v">
                <p:oleObj spid="_x0000_s149618" name="Equation" r:id="rId4" imgW="1689496" imgH="660797" progId="Equation.3">
                  <p:embed/>
                </p:oleObj>
              </mc:Choice>
              <mc:Fallback>
                <p:oleObj name="Equation" r:id="rId4" imgW="1689496" imgH="6607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046163"/>
                        <a:ext cx="1901825"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48" name="Rectangle 4"/>
          <p:cNvSpPr>
            <a:spLocks noChangeArrowheads="1"/>
          </p:cNvSpPr>
          <p:nvPr/>
        </p:nvSpPr>
        <p:spPr bwMode="auto">
          <a:xfrm>
            <a:off x="774700" y="1192213"/>
            <a:ext cx="384175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r>
              <a:rPr lang="en-US" sz="1600">
                <a:cs typeface="Times New Roman" charset="0"/>
              </a:rPr>
              <a:t>Undulator Resonant Condition:	</a:t>
            </a:r>
            <a:endParaRPr lang="en-US" sz="1800">
              <a:ea typeface="Times New Roman" charset="0"/>
              <a:cs typeface="Times New Roman" charset="0"/>
            </a:endParaRPr>
          </a:p>
        </p:txBody>
      </p:sp>
      <p:sp>
        <p:nvSpPr>
          <p:cNvPr id="108549" name="Rectangle 5"/>
          <p:cNvSpPr>
            <a:spLocks noChangeArrowheads="1"/>
          </p:cNvSpPr>
          <p:nvPr/>
        </p:nvSpPr>
        <p:spPr bwMode="auto">
          <a:xfrm>
            <a:off x="774700" y="1995488"/>
            <a:ext cx="292735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r>
              <a:rPr lang="en-US" sz="1600">
                <a:cs typeface="Times New Roman" charset="0"/>
              </a:rPr>
              <a:t>Diffraction Limit Requirement:	</a:t>
            </a:r>
            <a:endParaRPr lang="en-US" sz="1800">
              <a:ea typeface="Times New Roman" charset="0"/>
              <a:cs typeface="Times New Roman" charset="0"/>
            </a:endParaRPr>
          </a:p>
        </p:txBody>
      </p:sp>
      <p:graphicFrame>
        <p:nvGraphicFramePr>
          <p:cNvPr id="108550" name="Object 6"/>
          <p:cNvGraphicFramePr>
            <a:graphicFrameLocks noChangeAspect="1"/>
          </p:cNvGraphicFramePr>
          <p:nvPr/>
        </p:nvGraphicFramePr>
        <p:xfrm>
          <a:off x="4330700" y="1900238"/>
          <a:ext cx="1616075" cy="552450"/>
        </p:xfrm>
        <a:graphic>
          <a:graphicData uri="http://schemas.openxmlformats.org/presentationml/2006/ole">
            <mc:AlternateContent xmlns:mc="http://schemas.openxmlformats.org/markup-compatibility/2006">
              <mc:Choice xmlns:v="urn:schemas-microsoft-com:vml" Requires="v">
                <p:oleObj spid="_x0000_s149619" name="Equation" r:id="rId6" imgW="1473596" imgH="508397" progId="Equation.3">
                  <p:embed/>
                </p:oleObj>
              </mc:Choice>
              <mc:Fallback>
                <p:oleObj name="Equation" r:id="rId6" imgW="1473596" imgH="5083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0700" y="1900238"/>
                        <a:ext cx="16160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51" name="Rectangle 7"/>
          <p:cNvSpPr>
            <a:spLocks noChangeArrowheads="1"/>
          </p:cNvSpPr>
          <p:nvPr/>
        </p:nvSpPr>
        <p:spPr bwMode="auto">
          <a:xfrm>
            <a:off x="0" y="3281363"/>
            <a:ext cx="9144000" cy="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08552" name="Object 8"/>
          <p:cNvGraphicFramePr>
            <a:graphicFrameLocks noChangeAspect="1"/>
          </p:cNvGraphicFramePr>
          <p:nvPr/>
        </p:nvGraphicFramePr>
        <p:xfrm>
          <a:off x="6896100" y="1096963"/>
          <a:ext cx="771525" cy="581025"/>
        </p:xfrm>
        <a:graphic>
          <a:graphicData uri="http://schemas.openxmlformats.org/presentationml/2006/ole">
            <mc:AlternateContent xmlns:mc="http://schemas.openxmlformats.org/markup-compatibility/2006">
              <mc:Choice xmlns:v="urn:schemas-microsoft-com:vml" Requires="v">
                <p:oleObj spid="_x0000_s149620" name="Equation" r:id="rId8" imgW="774761" imgH="584343" progId="Equation.3">
                  <p:embed/>
                </p:oleObj>
              </mc:Choice>
              <mc:Fallback>
                <p:oleObj name="Equation" r:id="rId8" imgW="774761" imgH="58434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6100" y="1096963"/>
                        <a:ext cx="7715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53" name="Rectangle 9"/>
          <p:cNvSpPr>
            <a:spLocks noChangeArrowheads="1"/>
          </p:cNvSpPr>
          <p:nvPr/>
        </p:nvSpPr>
        <p:spPr bwMode="auto">
          <a:xfrm>
            <a:off x="774700" y="2947988"/>
            <a:ext cx="292735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r>
              <a:rPr lang="en-US" sz="1600"/>
              <a:t>Linac Emittance Scaling:	</a:t>
            </a:r>
            <a:endParaRPr lang="en-US" sz="1800"/>
          </a:p>
        </p:txBody>
      </p:sp>
      <p:graphicFrame>
        <p:nvGraphicFramePr>
          <p:cNvPr id="108554" name="Object 10"/>
          <p:cNvGraphicFramePr>
            <a:graphicFrameLocks noChangeAspect="1"/>
          </p:cNvGraphicFramePr>
          <p:nvPr/>
        </p:nvGraphicFramePr>
        <p:xfrm>
          <a:off x="4330700" y="2763838"/>
          <a:ext cx="673100" cy="650875"/>
        </p:xfrm>
        <a:graphic>
          <a:graphicData uri="http://schemas.openxmlformats.org/presentationml/2006/ole">
            <mc:AlternateContent xmlns:mc="http://schemas.openxmlformats.org/markup-compatibility/2006">
              <mc:Choice xmlns:v="urn:schemas-microsoft-com:vml" Requires="v">
                <p:oleObj spid="_x0000_s149621" name="Equation" r:id="rId10" imgW="584343" imgH="558954" progId="Equation.3">
                  <p:embed/>
                </p:oleObj>
              </mc:Choice>
              <mc:Fallback>
                <p:oleObj name="Equation" r:id="rId10" imgW="584343" imgH="55895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0700" y="2763838"/>
                        <a:ext cx="673100"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55" name="Line 11"/>
          <p:cNvSpPr>
            <a:spLocks noChangeShapeType="1"/>
          </p:cNvSpPr>
          <p:nvPr/>
        </p:nvSpPr>
        <p:spPr bwMode="auto">
          <a:xfrm>
            <a:off x="6362700" y="2438400"/>
            <a:ext cx="0" cy="1282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56" name="Line 12"/>
          <p:cNvSpPr>
            <a:spLocks noChangeShapeType="1"/>
          </p:cNvSpPr>
          <p:nvPr/>
        </p:nvSpPr>
        <p:spPr bwMode="auto">
          <a:xfrm>
            <a:off x="6121400" y="3492500"/>
            <a:ext cx="2743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57" name="Line 13"/>
          <p:cNvSpPr>
            <a:spLocks noChangeShapeType="1"/>
          </p:cNvSpPr>
          <p:nvPr/>
        </p:nvSpPr>
        <p:spPr bwMode="auto">
          <a:xfrm flipV="1">
            <a:off x="6362700" y="2882900"/>
            <a:ext cx="140970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58" name="Line 14"/>
          <p:cNvSpPr>
            <a:spLocks noChangeShapeType="1"/>
          </p:cNvSpPr>
          <p:nvPr/>
        </p:nvSpPr>
        <p:spPr bwMode="auto">
          <a:xfrm flipV="1">
            <a:off x="6350000" y="2933700"/>
            <a:ext cx="2349500" cy="558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59" name="Line 15"/>
          <p:cNvSpPr>
            <a:spLocks noChangeShapeType="1"/>
          </p:cNvSpPr>
          <p:nvPr/>
        </p:nvSpPr>
        <p:spPr bwMode="auto">
          <a:xfrm>
            <a:off x="7747000" y="2908300"/>
            <a:ext cx="939800"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60" name="Line 16"/>
          <p:cNvSpPr>
            <a:spLocks noChangeShapeType="1"/>
          </p:cNvSpPr>
          <p:nvPr/>
        </p:nvSpPr>
        <p:spPr bwMode="auto">
          <a:xfrm flipV="1">
            <a:off x="7734300" y="2933700"/>
            <a:ext cx="0" cy="54610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8561" name="Line 17"/>
          <p:cNvSpPr>
            <a:spLocks noChangeShapeType="1"/>
          </p:cNvSpPr>
          <p:nvPr/>
        </p:nvSpPr>
        <p:spPr bwMode="auto">
          <a:xfrm>
            <a:off x="6350000" y="3492500"/>
            <a:ext cx="1384300" cy="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108562" name="Object 18"/>
          <p:cNvGraphicFramePr>
            <a:graphicFrameLocks noChangeAspect="1"/>
          </p:cNvGraphicFramePr>
          <p:nvPr/>
        </p:nvGraphicFramePr>
        <p:xfrm>
          <a:off x="7277100" y="2601913"/>
          <a:ext cx="307975" cy="395287"/>
        </p:xfrm>
        <a:graphic>
          <a:graphicData uri="http://schemas.openxmlformats.org/presentationml/2006/ole">
            <mc:AlternateContent xmlns:mc="http://schemas.openxmlformats.org/markup-compatibility/2006">
              <mc:Choice xmlns:v="urn:schemas-microsoft-com:vml" Requires="v">
                <p:oleObj spid="_x0000_s149622" name="Equation" r:id="rId12" imgW="178042" imgH="228798" progId="Equation.3">
                  <p:embed/>
                </p:oleObj>
              </mc:Choice>
              <mc:Fallback>
                <p:oleObj name="Equation" r:id="rId12" imgW="178042" imgH="228798"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7100" y="2601913"/>
                        <a:ext cx="307975"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8563" name="Object 19"/>
          <p:cNvGraphicFramePr>
            <a:graphicFrameLocks noChangeAspect="1"/>
          </p:cNvGraphicFramePr>
          <p:nvPr/>
        </p:nvGraphicFramePr>
        <p:xfrm>
          <a:off x="8402638" y="2874963"/>
          <a:ext cx="374650" cy="417512"/>
        </p:xfrm>
        <a:graphic>
          <a:graphicData uri="http://schemas.openxmlformats.org/presentationml/2006/ole">
            <mc:AlternateContent xmlns:mc="http://schemas.openxmlformats.org/markup-compatibility/2006">
              <mc:Choice xmlns:v="urn:schemas-microsoft-com:vml" Requires="v">
                <p:oleObj spid="_x0000_s149623" name="Equation" r:id="rId14" imgW="216109" imgH="241487" progId="Equation.3">
                  <p:embed/>
                </p:oleObj>
              </mc:Choice>
              <mc:Fallback>
                <p:oleObj name="Equation" r:id="rId14" imgW="216109" imgH="241487"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02638" y="2874963"/>
                        <a:ext cx="374650"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8564" name="Object 20"/>
          <p:cNvGraphicFramePr>
            <a:graphicFrameLocks noChangeAspect="1"/>
          </p:cNvGraphicFramePr>
          <p:nvPr/>
        </p:nvGraphicFramePr>
        <p:xfrm>
          <a:off x="7045325" y="3443288"/>
          <a:ext cx="307975" cy="417512"/>
        </p:xfrm>
        <a:graphic>
          <a:graphicData uri="http://schemas.openxmlformats.org/presentationml/2006/ole">
            <mc:AlternateContent xmlns:mc="http://schemas.openxmlformats.org/markup-compatibility/2006">
              <mc:Choice xmlns:v="urn:schemas-microsoft-com:vml" Requires="v">
                <p:oleObj spid="_x0000_s149624" name="Equation" r:id="rId16" imgW="178042" imgH="241487" progId="Equation.3">
                  <p:embed/>
                </p:oleObj>
              </mc:Choice>
              <mc:Fallback>
                <p:oleObj name="Equation" r:id="rId16" imgW="178042" imgH="241487"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5325" y="3443288"/>
                        <a:ext cx="307975"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8565" name="Object 21"/>
          <p:cNvGraphicFramePr>
            <a:graphicFrameLocks noChangeAspect="1"/>
          </p:cNvGraphicFramePr>
          <p:nvPr/>
        </p:nvGraphicFramePr>
        <p:xfrm>
          <a:off x="7570788" y="2165350"/>
          <a:ext cx="1123950" cy="679450"/>
        </p:xfrm>
        <a:graphic>
          <a:graphicData uri="http://schemas.openxmlformats.org/presentationml/2006/ole">
            <mc:AlternateContent xmlns:mc="http://schemas.openxmlformats.org/markup-compatibility/2006">
              <mc:Choice xmlns:v="urn:schemas-microsoft-com:vml" Requires="v">
                <p:oleObj spid="_x0000_s149625" name="Equation" r:id="rId18" imgW="647816" imgH="393926" progId="Equation.3">
                  <p:embed/>
                </p:oleObj>
              </mc:Choice>
              <mc:Fallback>
                <p:oleObj name="Equation" r:id="rId18" imgW="647816" imgH="393926"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0788" y="2165350"/>
                        <a:ext cx="1123950"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8566" name="Rectangle 22"/>
          <p:cNvSpPr>
            <a:spLocks noChangeArrowheads="1"/>
          </p:cNvSpPr>
          <p:nvPr/>
        </p:nvSpPr>
        <p:spPr bwMode="auto">
          <a:xfrm>
            <a:off x="784225" y="3805238"/>
            <a:ext cx="292735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r>
              <a:rPr lang="en-US" sz="1600"/>
              <a:t>Relevant Energy Spread:	</a:t>
            </a:r>
            <a:endParaRPr lang="en-US" sz="1800"/>
          </a:p>
        </p:txBody>
      </p:sp>
      <p:graphicFrame>
        <p:nvGraphicFramePr>
          <p:cNvPr id="108567" name="Object 23"/>
          <p:cNvGraphicFramePr>
            <a:graphicFrameLocks noChangeAspect="1"/>
          </p:cNvGraphicFramePr>
          <p:nvPr/>
        </p:nvGraphicFramePr>
        <p:xfrm>
          <a:off x="4195763" y="3673475"/>
          <a:ext cx="1346200" cy="625475"/>
        </p:xfrm>
        <a:graphic>
          <a:graphicData uri="http://schemas.openxmlformats.org/presentationml/2006/ole">
            <mc:AlternateContent xmlns:mc="http://schemas.openxmlformats.org/markup-compatibility/2006">
              <mc:Choice xmlns:v="urn:schemas-microsoft-com:vml" Requires="v">
                <p:oleObj spid="_x0000_s149626" name="Equation" r:id="rId20" imgW="939789" imgH="432009" progId="Equation.3">
                  <p:embed/>
                </p:oleObj>
              </mc:Choice>
              <mc:Fallback>
                <p:oleObj name="Equation" r:id="rId20" imgW="939789" imgH="432009"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5763" y="3673475"/>
                        <a:ext cx="1346200"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68" name="Text Box 24"/>
          <p:cNvSpPr txBox="1">
            <a:spLocks noChangeArrowheads="1"/>
          </p:cNvSpPr>
          <p:nvPr/>
        </p:nvSpPr>
        <p:spPr bwMode="auto">
          <a:xfrm>
            <a:off x="630238" y="4592638"/>
            <a:ext cx="7945437" cy="146526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The geometric emittance and the energy spread scale inversely with the energy so as you go higher in energy the relevant beam properties should improve, but since the undulator resonance scales inversely with the square of the energy the “equivalent” undulator needed to achieve a certain wavelength gets longer.</a:t>
            </a:r>
          </a:p>
        </p:txBody>
      </p:sp>
      <p:sp>
        <p:nvSpPr>
          <p:cNvPr id="25" name="Slide Number Placeholder 3"/>
          <p:cNvSpPr>
            <a:spLocks noGrp="1"/>
          </p:cNvSpPr>
          <p:nvPr>
            <p:ph type="sldNum" sz="quarter" idx="11"/>
          </p:nvPr>
        </p:nvSpPr>
        <p:spPr>
          <a:xfrm>
            <a:off x="7267494" y="13272"/>
            <a:ext cx="993775" cy="329184"/>
          </a:xfrm>
        </p:spPr>
        <p:txBody>
          <a:bodyPr/>
          <a:lstStyle/>
          <a:p>
            <a:fld id="{6C06DFBC-FC02-FD4A-91C2-5FDE023855CC}" type="slidenum">
              <a:rPr lang="en-GB"/>
              <a:pPr/>
              <a:t>37</a:t>
            </a:fld>
            <a:endParaRPr lang="en-GB" dirty="0"/>
          </a:p>
        </p:txBody>
      </p:sp>
    </p:spTree>
    <p:extLst>
      <p:ext uri="{BB962C8B-B14F-4D97-AF65-F5344CB8AC3E}">
        <p14:creationId xmlns:p14="http://schemas.microsoft.com/office/powerpoint/2010/main" val="36018963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and </a:t>
            </a:r>
            <a:r>
              <a:rPr lang="en-US" dirty="0" err="1" smtClean="0"/>
              <a:t>Undulator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38</a:t>
            </a:fld>
            <a:endParaRPr lang="en-US"/>
          </a:p>
        </p:txBody>
      </p:sp>
      <p:pic>
        <p:nvPicPr>
          <p:cNvPr id="4" name="Picture 2" descr="rhoK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3054"/>
            <a:ext cx="5965310" cy="38501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63579" y="2874211"/>
            <a:ext cx="2646947" cy="369332"/>
          </a:xfrm>
          <a:prstGeom prst="rect">
            <a:avLst/>
          </a:prstGeom>
          <a:noFill/>
        </p:spPr>
        <p:txBody>
          <a:bodyPr wrap="square" rtlCol="0">
            <a:spAutoFit/>
          </a:bodyPr>
          <a:lstStyle/>
          <a:p>
            <a:r>
              <a:rPr lang="en-US" dirty="0" smtClean="0"/>
              <a:t>Want K large</a:t>
            </a:r>
            <a:endParaRPr lang="en-US" dirty="0"/>
          </a:p>
        </p:txBody>
      </p:sp>
      <p:graphicFrame>
        <p:nvGraphicFramePr>
          <p:cNvPr id="7" name="Object 5"/>
          <p:cNvGraphicFramePr>
            <a:graphicFrameLocks noChangeAspect="1"/>
          </p:cNvGraphicFramePr>
          <p:nvPr>
            <p:extLst>
              <p:ext uri="{D42A27DB-BD31-4B8C-83A1-F6EECF244321}">
                <p14:modId xmlns:p14="http://schemas.microsoft.com/office/powerpoint/2010/main" val="4165782796"/>
              </p:ext>
            </p:extLst>
          </p:nvPr>
        </p:nvGraphicFramePr>
        <p:xfrm>
          <a:off x="5831473" y="2753898"/>
          <a:ext cx="2336632" cy="802347"/>
        </p:xfrm>
        <a:graphic>
          <a:graphicData uri="http://schemas.openxmlformats.org/presentationml/2006/ole">
            <mc:AlternateContent xmlns:mc="http://schemas.openxmlformats.org/markup-compatibility/2006">
              <mc:Choice xmlns:v="urn:schemas-microsoft-com:vml" Requires="v">
                <p:oleObj spid="_x0000_s57594" name="Equation" r:id="rId4" imgW="1257300" imgH="431800" progId="Equation.3">
                  <p:embed/>
                </p:oleObj>
              </mc:Choice>
              <mc:Fallback>
                <p:oleObj name="Equation" r:id="rId4" imgW="1257300" imgH="431800" progId="Equation.3">
                  <p:embed/>
                  <p:pic>
                    <p:nvPicPr>
                      <p:cNvPr id="0" name=""/>
                      <p:cNvPicPr>
                        <a:picLocks noChangeAspect="1" noChangeArrowheads="1"/>
                      </p:cNvPicPr>
                      <p:nvPr/>
                    </p:nvPicPr>
                    <p:blipFill>
                      <a:blip r:embed="rId5"/>
                      <a:srcRect/>
                      <a:stretch>
                        <a:fillRect/>
                      </a:stretch>
                    </p:blipFill>
                    <p:spPr bwMode="auto">
                      <a:xfrm>
                        <a:off x="5831473" y="2753898"/>
                        <a:ext cx="2336632" cy="802347"/>
                      </a:xfrm>
                      <a:prstGeom prst="rect">
                        <a:avLst/>
                      </a:prstGeom>
                      <a:noFill/>
                      <a:ln>
                        <a:noFill/>
                      </a:ln>
                      <a:effec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1141308233"/>
              </p:ext>
            </p:extLst>
          </p:nvPr>
        </p:nvGraphicFramePr>
        <p:xfrm>
          <a:off x="457200" y="1168485"/>
          <a:ext cx="6540500" cy="1298575"/>
        </p:xfrm>
        <a:graphic>
          <a:graphicData uri="http://schemas.openxmlformats.org/presentationml/2006/ole">
            <mc:AlternateContent xmlns:mc="http://schemas.openxmlformats.org/markup-compatibility/2006">
              <mc:Choice xmlns:v="urn:schemas-microsoft-com:vml" Requires="v">
                <p:oleObj spid="_x0000_s57595" name="Equation" r:id="rId6" imgW="4076700" imgH="812800" progId="Equation.3">
                  <p:embed/>
                </p:oleObj>
              </mc:Choice>
              <mc:Fallback>
                <p:oleObj name="Equation" r:id="rId6" imgW="4076700" imgH="812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168485"/>
                        <a:ext cx="6540500"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824120" y="3480426"/>
            <a:ext cx="3140739" cy="369332"/>
          </a:xfrm>
          <a:prstGeom prst="rect">
            <a:avLst/>
          </a:prstGeom>
          <a:noFill/>
        </p:spPr>
        <p:txBody>
          <a:bodyPr wrap="square" rtlCol="0">
            <a:spAutoFit/>
          </a:bodyPr>
          <a:lstStyle/>
          <a:p>
            <a:r>
              <a:rPr lang="en-US" dirty="0" smtClean="0">
                <a:solidFill>
                  <a:srgbClr val="292934"/>
                </a:solidFill>
              </a:rPr>
              <a:t>Want </a:t>
            </a:r>
            <a:r>
              <a:rPr lang="en-US" i="1" dirty="0" smtClean="0">
                <a:solidFill>
                  <a:srgbClr val="292934"/>
                </a:solidFill>
                <a:latin typeface="Symbol" charset="2"/>
                <a:cs typeface="Symbol" charset="2"/>
              </a:rPr>
              <a:t>l</a:t>
            </a:r>
            <a:r>
              <a:rPr lang="en-US" i="1" baseline="-25000" dirty="0" smtClean="0">
                <a:solidFill>
                  <a:srgbClr val="292934"/>
                </a:solidFill>
                <a:latin typeface="Symbol" charset="2"/>
                <a:cs typeface="Symbol" charset="2"/>
              </a:rPr>
              <a:t>o</a:t>
            </a:r>
            <a:r>
              <a:rPr lang="en-US" dirty="0" smtClean="0">
                <a:solidFill>
                  <a:srgbClr val="292934"/>
                </a:solidFill>
                <a:cs typeface="Symbol" charset="2"/>
              </a:rPr>
              <a:t> small to keep </a:t>
            </a:r>
            <a:r>
              <a:rPr lang="en-US" i="1" dirty="0" smtClean="0">
                <a:solidFill>
                  <a:srgbClr val="292934"/>
                </a:solidFill>
                <a:latin typeface="Symbol" charset="2"/>
                <a:cs typeface="Symbol" charset="2"/>
              </a:rPr>
              <a:t>g</a:t>
            </a:r>
            <a:r>
              <a:rPr lang="en-US" dirty="0" smtClean="0">
                <a:solidFill>
                  <a:srgbClr val="292934"/>
                </a:solidFill>
                <a:cs typeface="Symbol" charset="2"/>
              </a:rPr>
              <a:t> small </a:t>
            </a:r>
            <a:endParaRPr lang="en-US" dirty="0">
              <a:solidFill>
                <a:srgbClr val="292934"/>
              </a:solidFill>
            </a:endParaRPr>
          </a:p>
        </p:txBody>
      </p:sp>
      <p:sp>
        <p:nvSpPr>
          <p:cNvPr id="10" name="Text Box 7"/>
          <p:cNvSpPr txBox="1">
            <a:spLocks noChangeArrowheads="1"/>
          </p:cNvSpPr>
          <p:nvPr/>
        </p:nvSpPr>
        <p:spPr bwMode="auto">
          <a:xfrm>
            <a:off x="5831473" y="4219090"/>
            <a:ext cx="2925763" cy="3968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dirty="0"/>
              <a:t>K</a:t>
            </a:r>
            <a:r>
              <a:rPr lang="en-US" sz="1800" dirty="0"/>
              <a:t> = 0.934 </a:t>
            </a:r>
            <a:r>
              <a:rPr lang="en-US" sz="2000" i="1" dirty="0" smtClean="0">
                <a:latin typeface="Symbol" charset="0"/>
              </a:rPr>
              <a:t>l</a:t>
            </a:r>
            <a:r>
              <a:rPr lang="en-US" i="1" baseline="-25000" dirty="0"/>
              <a:t>o</a:t>
            </a:r>
            <a:r>
              <a:rPr lang="en-US" sz="1800" i="1" baseline="-25000" dirty="0" smtClean="0"/>
              <a:t> </a:t>
            </a:r>
            <a:r>
              <a:rPr lang="en-US" sz="1800" dirty="0"/>
              <a:t>[cm] </a:t>
            </a:r>
            <a:r>
              <a:rPr lang="en-US" sz="1800" i="1" dirty="0" err="1"/>
              <a:t>B</a:t>
            </a:r>
            <a:r>
              <a:rPr lang="en-US" sz="1800" i="1" baseline="-25000" dirty="0" err="1"/>
              <a:t>max</a:t>
            </a:r>
            <a:r>
              <a:rPr lang="en-US" sz="1800" i="1" dirty="0"/>
              <a:t> </a:t>
            </a:r>
            <a:r>
              <a:rPr lang="en-US" sz="1800" dirty="0"/>
              <a:t>[T]</a:t>
            </a:r>
          </a:p>
        </p:txBody>
      </p:sp>
      <p:sp>
        <p:nvSpPr>
          <p:cNvPr id="11" name="TextBox 10"/>
          <p:cNvSpPr txBox="1"/>
          <p:nvPr/>
        </p:nvSpPr>
        <p:spPr>
          <a:xfrm>
            <a:off x="5829472" y="3849758"/>
            <a:ext cx="3140739" cy="369332"/>
          </a:xfrm>
          <a:prstGeom prst="rect">
            <a:avLst/>
          </a:prstGeom>
          <a:noFill/>
        </p:spPr>
        <p:txBody>
          <a:bodyPr wrap="square" rtlCol="0">
            <a:spAutoFit/>
          </a:bodyPr>
          <a:lstStyle/>
          <a:p>
            <a:r>
              <a:rPr lang="en-US" dirty="0" smtClean="0">
                <a:solidFill>
                  <a:srgbClr val="292934"/>
                </a:solidFill>
              </a:rPr>
              <a:t>But there are practical limits.</a:t>
            </a:r>
            <a:endParaRPr lang="en-US" dirty="0">
              <a:solidFill>
                <a:srgbClr val="292934"/>
              </a:solidFill>
            </a:endParaRPr>
          </a:p>
        </p:txBody>
      </p:sp>
      <p:sp>
        <p:nvSpPr>
          <p:cNvPr id="12" name="TextBox 11"/>
          <p:cNvSpPr txBox="1"/>
          <p:nvPr/>
        </p:nvSpPr>
        <p:spPr>
          <a:xfrm>
            <a:off x="5834824" y="4617086"/>
            <a:ext cx="3140739" cy="1200329"/>
          </a:xfrm>
          <a:prstGeom prst="rect">
            <a:avLst/>
          </a:prstGeom>
          <a:noFill/>
        </p:spPr>
        <p:txBody>
          <a:bodyPr wrap="square" rtlCol="0">
            <a:spAutoFit/>
          </a:bodyPr>
          <a:lstStyle/>
          <a:p>
            <a:r>
              <a:rPr lang="en-US" dirty="0" smtClean="0">
                <a:solidFill>
                  <a:srgbClr val="292934"/>
                </a:solidFill>
              </a:rPr>
              <a:t>It becomes difficult to achieve the high fields required when </a:t>
            </a:r>
            <a:r>
              <a:rPr lang="en-US" i="1" dirty="0">
                <a:solidFill>
                  <a:srgbClr val="292934"/>
                </a:solidFill>
                <a:latin typeface="Symbol" charset="2"/>
                <a:cs typeface="Symbol" charset="2"/>
              </a:rPr>
              <a:t>l</a:t>
            </a:r>
            <a:r>
              <a:rPr lang="en-US" i="1" baseline="-25000" dirty="0">
                <a:solidFill>
                  <a:srgbClr val="292934"/>
                </a:solidFill>
                <a:latin typeface="Symbol" charset="2"/>
                <a:cs typeface="Symbol" charset="2"/>
              </a:rPr>
              <a:t>o</a:t>
            </a:r>
            <a:r>
              <a:rPr lang="en-US" dirty="0">
                <a:solidFill>
                  <a:srgbClr val="292934"/>
                </a:solidFill>
                <a:cs typeface="Symbol" charset="2"/>
              </a:rPr>
              <a:t> </a:t>
            </a:r>
            <a:r>
              <a:rPr lang="en-US" dirty="0" smtClean="0">
                <a:solidFill>
                  <a:srgbClr val="292934"/>
                </a:solidFill>
                <a:cs typeface="Symbol" charset="2"/>
              </a:rPr>
              <a:t>becomes small. </a:t>
            </a:r>
            <a:endParaRPr lang="en-US" dirty="0">
              <a:solidFill>
                <a:srgbClr val="292934"/>
              </a:solidFill>
            </a:endParaRPr>
          </a:p>
        </p:txBody>
      </p:sp>
    </p:spTree>
    <p:extLst>
      <p:ext uri="{BB962C8B-B14F-4D97-AF65-F5344CB8AC3E}">
        <p14:creationId xmlns:p14="http://schemas.microsoft.com/office/powerpoint/2010/main" val="246789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39</a:t>
            </a:fld>
            <a:endParaRPr lang="en-US"/>
          </a:p>
        </p:txBody>
      </p:sp>
      <p:pic>
        <p:nvPicPr>
          <p:cNvPr id="3" name="Picture 2"/>
          <p:cNvPicPr>
            <a:picLocks noChangeAspect="1"/>
          </p:cNvPicPr>
          <p:nvPr/>
        </p:nvPicPr>
        <p:blipFill>
          <a:blip r:embed="rId2"/>
          <a:stretch>
            <a:fillRect/>
          </a:stretch>
        </p:blipFill>
        <p:spPr>
          <a:xfrm>
            <a:off x="0" y="0"/>
            <a:ext cx="9144000" cy="6846180"/>
          </a:xfrm>
          <a:prstGeom prst="rect">
            <a:avLst/>
          </a:prstGeom>
        </p:spPr>
      </p:pic>
      <p:sp>
        <p:nvSpPr>
          <p:cNvPr id="4" name="TextBox 3"/>
          <p:cNvSpPr txBox="1"/>
          <p:nvPr/>
        </p:nvSpPr>
        <p:spPr>
          <a:xfrm>
            <a:off x="6443583" y="1403684"/>
            <a:ext cx="2419684" cy="307777"/>
          </a:xfrm>
          <a:prstGeom prst="rect">
            <a:avLst/>
          </a:prstGeom>
          <a:noFill/>
        </p:spPr>
        <p:txBody>
          <a:bodyPr wrap="square" rtlCol="0">
            <a:spAutoFit/>
          </a:bodyPr>
          <a:lstStyle/>
          <a:p>
            <a:r>
              <a:rPr lang="en-US" sz="1400" dirty="0" smtClean="0"/>
              <a:t>Courtesy T. </a:t>
            </a:r>
            <a:r>
              <a:rPr lang="en-US" sz="1400" dirty="0" err="1" smtClean="0"/>
              <a:t>Shintake</a:t>
            </a:r>
            <a:endParaRPr lang="en-US" sz="1400" dirty="0"/>
          </a:p>
        </p:txBody>
      </p:sp>
    </p:spTree>
    <p:extLst>
      <p:ext uri="{BB962C8B-B14F-4D97-AF65-F5344CB8AC3E}">
        <p14:creationId xmlns:p14="http://schemas.microsoft.com/office/powerpoint/2010/main" val="372112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course about?</a:t>
            </a:r>
            <a:endParaRPr lang="en-US" dirty="0"/>
          </a:p>
        </p:txBody>
      </p:sp>
      <p:sp>
        <p:nvSpPr>
          <p:cNvPr id="3" name="Content Placeholder 2"/>
          <p:cNvSpPr>
            <a:spLocks noGrp="1"/>
          </p:cNvSpPr>
          <p:nvPr>
            <p:ph idx="1"/>
          </p:nvPr>
        </p:nvSpPr>
        <p:spPr/>
        <p:txBody>
          <a:bodyPr/>
          <a:lstStyle/>
          <a:p>
            <a:r>
              <a:rPr lang="en-US" dirty="0" smtClean="0"/>
              <a:t>It’s about the </a:t>
            </a:r>
            <a:r>
              <a:rPr lang="en-US" b="1" dirty="0" smtClean="0"/>
              <a:t>thought process</a:t>
            </a:r>
            <a:r>
              <a:rPr lang="en-US" dirty="0" smtClean="0"/>
              <a:t> for designing a </a:t>
            </a:r>
            <a:r>
              <a:rPr lang="en-US" dirty="0" err="1" smtClean="0"/>
              <a:t>linac</a:t>
            </a:r>
            <a:r>
              <a:rPr lang="en-US" dirty="0" smtClean="0"/>
              <a:t> and </a:t>
            </a:r>
            <a:r>
              <a:rPr lang="en-US" dirty="0" err="1" smtClean="0"/>
              <a:t>linac</a:t>
            </a:r>
            <a:r>
              <a:rPr lang="en-US" dirty="0" smtClean="0"/>
              <a:t> system</a:t>
            </a:r>
          </a:p>
          <a:p>
            <a:r>
              <a:rPr lang="en-US" dirty="0" smtClean="0"/>
              <a:t>This will lead to a basic “point design”, a starting point, for the scientists and engineers to begin the preliminary design of the overall system.</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4</a:t>
            </a:fld>
            <a:endParaRPr lang="en-US"/>
          </a:p>
        </p:txBody>
      </p:sp>
    </p:spTree>
    <p:extLst>
      <p:ext uri="{BB962C8B-B14F-4D97-AF65-F5344CB8AC3E}">
        <p14:creationId xmlns:p14="http://schemas.microsoft.com/office/powerpoint/2010/main" val="36264109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Spring-8 XFEL </a:t>
            </a:r>
            <a:r>
              <a:rPr lang="en-US" dirty="0" err="1" smtClean="0"/>
              <a:t>Undulator</a:t>
            </a:r>
            <a:r>
              <a:rPr lang="en-US" dirty="0" smtClean="0"/>
              <a:t> Parameters</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40</a:t>
            </a:fld>
            <a:endParaRPr lang="en-US"/>
          </a:p>
        </p:txBody>
      </p:sp>
      <p:pic>
        <p:nvPicPr>
          <p:cNvPr id="4" name="Picture 3"/>
          <p:cNvPicPr>
            <a:picLocks noChangeAspect="1"/>
          </p:cNvPicPr>
          <p:nvPr/>
        </p:nvPicPr>
        <p:blipFill>
          <a:blip r:embed="rId2"/>
          <a:stretch>
            <a:fillRect/>
          </a:stretch>
        </p:blipFill>
        <p:spPr>
          <a:xfrm>
            <a:off x="1296065" y="1270001"/>
            <a:ext cx="6483991" cy="5173578"/>
          </a:xfrm>
          <a:prstGeom prst="rect">
            <a:avLst/>
          </a:prstGeom>
        </p:spPr>
      </p:pic>
      <p:sp>
        <p:nvSpPr>
          <p:cNvPr id="5" name="TextBox 4"/>
          <p:cNvSpPr txBox="1"/>
          <p:nvPr/>
        </p:nvSpPr>
        <p:spPr>
          <a:xfrm>
            <a:off x="6577263" y="1403684"/>
            <a:ext cx="2419684" cy="307777"/>
          </a:xfrm>
          <a:prstGeom prst="rect">
            <a:avLst/>
          </a:prstGeom>
          <a:noFill/>
        </p:spPr>
        <p:txBody>
          <a:bodyPr wrap="square" rtlCol="0">
            <a:spAutoFit/>
          </a:bodyPr>
          <a:lstStyle/>
          <a:p>
            <a:r>
              <a:rPr lang="en-US" sz="1400" dirty="0" smtClean="0"/>
              <a:t>Courtesy T. </a:t>
            </a:r>
            <a:r>
              <a:rPr lang="en-US" sz="1400" dirty="0" err="1" smtClean="0"/>
              <a:t>Shintake</a:t>
            </a:r>
            <a:endParaRPr lang="en-US" sz="1400" dirty="0"/>
          </a:p>
        </p:txBody>
      </p:sp>
    </p:spTree>
    <p:extLst>
      <p:ext uri="{BB962C8B-B14F-4D97-AF65-F5344CB8AC3E}">
        <p14:creationId xmlns:p14="http://schemas.microsoft.com/office/powerpoint/2010/main" val="401228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41</a:t>
            </a:fld>
            <a:endParaRPr lang="en-US"/>
          </a:p>
        </p:txBody>
      </p:sp>
      <p:pic>
        <p:nvPicPr>
          <p:cNvPr id="3" name="Picture 2"/>
          <p:cNvPicPr>
            <a:picLocks noChangeAspect="1"/>
          </p:cNvPicPr>
          <p:nvPr/>
        </p:nvPicPr>
        <p:blipFill>
          <a:blip r:embed="rId2"/>
          <a:stretch>
            <a:fillRect/>
          </a:stretch>
        </p:blipFill>
        <p:spPr>
          <a:xfrm>
            <a:off x="0" y="469224"/>
            <a:ext cx="9144000" cy="6382139"/>
          </a:xfrm>
          <a:prstGeom prst="rect">
            <a:avLst/>
          </a:prstGeom>
        </p:spPr>
      </p:pic>
    </p:spTree>
    <p:extLst>
      <p:ext uri="{BB962C8B-B14F-4D97-AF65-F5344CB8AC3E}">
        <p14:creationId xmlns:p14="http://schemas.microsoft.com/office/powerpoint/2010/main" val="92278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21F7BF-2AF1-9F4A-8AC9-42CA83DBA9CF}" type="slidenum">
              <a:rPr lang="en-US" smtClean="0"/>
              <a:t>42</a:t>
            </a:fld>
            <a:endParaRPr lang="en-US"/>
          </a:p>
        </p:txBody>
      </p:sp>
      <p:pic>
        <p:nvPicPr>
          <p:cNvPr id="6" name="Picture 7" descr="Jo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86" y="63500"/>
            <a:ext cx="7600950" cy="67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619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Now we are getting somewhere with the design</a:t>
            </a:r>
            <a:endParaRPr lang="en-US" dirty="0"/>
          </a:p>
        </p:txBody>
      </p:sp>
      <p:sp>
        <p:nvSpPr>
          <p:cNvPr id="3" name="Content Placeholder 2"/>
          <p:cNvSpPr>
            <a:spLocks noGrp="1"/>
          </p:cNvSpPr>
          <p:nvPr>
            <p:ph idx="1"/>
          </p:nvPr>
        </p:nvSpPr>
        <p:spPr/>
        <p:txBody>
          <a:bodyPr/>
          <a:lstStyle/>
          <a:p>
            <a:r>
              <a:rPr lang="en-US" dirty="0" err="1" smtClean="0"/>
              <a:t>Linac</a:t>
            </a:r>
            <a:r>
              <a:rPr lang="en-US" dirty="0" smtClean="0"/>
              <a:t> Energy</a:t>
            </a:r>
          </a:p>
          <a:p>
            <a:pPr lvl="1"/>
            <a:r>
              <a:rPr lang="en-US" dirty="0" smtClean="0"/>
              <a:t>We want a </a:t>
            </a:r>
            <a:r>
              <a:rPr lang="en-US" dirty="0" err="1" smtClean="0"/>
              <a:t>linac</a:t>
            </a:r>
            <a:r>
              <a:rPr lang="en-US" dirty="0" smtClean="0"/>
              <a:t> energy that is stable over the range 1.3 </a:t>
            </a:r>
            <a:r>
              <a:rPr lang="en-US" dirty="0" err="1" smtClean="0"/>
              <a:t>GeV</a:t>
            </a:r>
            <a:r>
              <a:rPr lang="en-US" dirty="0" smtClean="0"/>
              <a:t> to 2.5 </a:t>
            </a:r>
            <a:r>
              <a:rPr lang="en-US" dirty="0" err="1" smtClean="0"/>
              <a:t>GeV</a:t>
            </a:r>
            <a:r>
              <a:rPr lang="en-US" dirty="0" smtClean="0"/>
              <a:t> with a nominal working point energy of 2.3 </a:t>
            </a:r>
            <a:r>
              <a:rPr lang="en-US" dirty="0" err="1" smtClean="0"/>
              <a:t>GeV</a:t>
            </a:r>
            <a:r>
              <a:rPr lang="en-US" dirty="0" smtClean="0"/>
              <a:t>.</a:t>
            </a:r>
          </a:p>
          <a:p>
            <a:r>
              <a:rPr lang="en-US" dirty="0" err="1" smtClean="0"/>
              <a:t>Emittance</a:t>
            </a:r>
            <a:endParaRPr lang="en-US" dirty="0" smtClean="0"/>
          </a:p>
          <a:p>
            <a:pPr lvl="1"/>
            <a:r>
              <a:rPr lang="en-US" dirty="0" smtClean="0"/>
              <a:t>We will need a normalized </a:t>
            </a:r>
            <a:r>
              <a:rPr lang="en-US" dirty="0" err="1" smtClean="0"/>
              <a:t>emittance</a:t>
            </a:r>
            <a:r>
              <a:rPr lang="en-US" dirty="0" smtClean="0"/>
              <a:t> that is very good</a:t>
            </a:r>
          </a:p>
          <a:p>
            <a:pPr lvl="1"/>
            <a:r>
              <a:rPr lang="en-US" dirty="0" smtClean="0"/>
              <a:t>i.e. </a:t>
            </a:r>
            <a:r>
              <a:rPr lang="en-US" sz="2200" i="1" dirty="0" err="1" smtClean="0">
                <a:latin typeface="Symbol"/>
              </a:rPr>
              <a:t>e</a:t>
            </a:r>
            <a:r>
              <a:rPr lang="en-US" i="1" baseline="-25000" dirty="0" err="1" smtClean="0"/>
              <a:t>o</a:t>
            </a:r>
            <a:r>
              <a:rPr lang="en-US" dirty="0" smtClean="0"/>
              <a:t> &lt; 1 mm-</a:t>
            </a:r>
            <a:r>
              <a:rPr lang="en-US" dirty="0" err="1" smtClean="0"/>
              <a:t>mrad</a:t>
            </a:r>
            <a:r>
              <a:rPr lang="en-US" dirty="0" smtClean="0"/>
              <a:t>. Assume 0.8 mm-</a:t>
            </a:r>
            <a:r>
              <a:rPr lang="en-US" dirty="0" err="1" smtClean="0"/>
              <a:t>mrad</a:t>
            </a:r>
            <a:r>
              <a:rPr lang="en-US" dirty="0" smtClean="0"/>
              <a:t> slice </a:t>
            </a:r>
            <a:r>
              <a:rPr lang="en-US" dirty="0" err="1" smtClean="0"/>
              <a:t>emittance</a:t>
            </a:r>
            <a:r>
              <a:rPr lang="en-US" dirty="0" smtClean="0"/>
              <a:t>.</a:t>
            </a:r>
          </a:p>
          <a:p>
            <a:r>
              <a:rPr lang="en-US" dirty="0" smtClean="0"/>
              <a:t>We will need an </a:t>
            </a:r>
            <a:r>
              <a:rPr lang="en-US" dirty="0" err="1" smtClean="0"/>
              <a:t>undulator</a:t>
            </a:r>
            <a:r>
              <a:rPr lang="en-US" dirty="0" smtClean="0"/>
              <a:t> with short period and relatively high </a:t>
            </a:r>
            <a:r>
              <a:rPr lang="en-US" i="1" dirty="0" smtClean="0"/>
              <a:t>K</a:t>
            </a:r>
            <a:r>
              <a:rPr lang="en-US" dirty="0" smtClean="0"/>
              <a:t> value.</a:t>
            </a:r>
          </a:p>
          <a:p>
            <a:pPr lvl="1"/>
            <a:r>
              <a:rPr lang="en-US" dirty="0" smtClean="0"/>
              <a:t>18 mm period, </a:t>
            </a:r>
            <a:r>
              <a:rPr lang="en-US" i="1" dirty="0" smtClean="0"/>
              <a:t>K</a:t>
            </a:r>
            <a:r>
              <a:rPr lang="en-US" dirty="0" smtClean="0"/>
              <a:t> roughly 1.8.</a:t>
            </a:r>
          </a:p>
          <a:p>
            <a:pPr lvl="2"/>
            <a:r>
              <a:rPr lang="en-US" i="1" dirty="0" smtClean="0"/>
              <a:t>K</a:t>
            </a:r>
            <a:r>
              <a:rPr lang="en-US" dirty="0" smtClean="0"/>
              <a:t> is 1.75 to achieve with 2.3 </a:t>
            </a:r>
            <a:r>
              <a:rPr lang="en-US" dirty="0" err="1" smtClean="0"/>
              <a:t>GeV</a:t>
            </a:r>
            <a:r>
              <a:rPr lang="en-US" dirty="0" smtClean="0"/>
              <a:t> a photon energy of 1.1 </a:t>
            </a:r>
            <a:r>
              <a:rPr lang="en-US" dirty="0" err="1" smtClean="0"/>
              <a:t>keV</a:t>
            </a:r>
            <a:r>
              <a:rPr lang="en-US" dirty="0" smtClean="0"/>
              <a:t>.</a:t>
            </a:r>
          </a:p>
        </p:txBody>
      </p:sp>
      <p:sp>
        <p:nvSpPr>
          <p:cNvPr id="4" name="Slide Number Placeholder 3"/>
          <p:cNvSpPr>
            <a:spLocks noGrp="1"/>
          </p:cNvSpPr>
          <p:nvPr>
            <p:ph type="sldNum" sz="quarter" idx="12"/>
          </p:nvPr>
        </p:nvSpPr>
        <p:spPr/>
        <p:txBody>
          <a:bodyPr/>
          <a:lstStyle/>
          <a:p>
            <a:fld id="{8D21F7BF-2AF1-9F4A-8AC9-42CA83DBA9CF}" type="slidenum">
              <a:rPr lang="en-US" smtClean="0"/>
              <a:t>43</a:t>
            </a:fld>
            <a:endParaRPr lang="en-US"/>
          </a:p>
        </p:txBody>
      </p:sp>
    </p:spTree>
    <p:extLst>
      <p:ext uri="{BB962C8B-B14F-4D97-AF65-F5344CB8AC3E}">
        <p14:creationId xmlns:p14="http://schemas.microsoft.com/office/powerpoint/2010/main" val="2262877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rse-c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560" y="1120107"/>
            <a:ext cx="2481716" cy="1647157"/>
          </a:xfrm>
          <a:prstGeom prst="rect">
            <a:avLst/>
          </a:prstGeom>
        </p:spPr>
      </p:pic>
      <p:sp>
        <p:nvSpPr>
          <p:cNvPr id="2" name="Title 1"/>
          <p:cNvSpPr>
            <a:spLocks noGrp="1"/>
          </p:cNvSpPr>
          <p:nvPr>
            <p:ph type="title"/>
          </p:nvPr>
        </p:nvSpPr>
        <p:spPr/>
        <p:txBody>
          <a:bodyPr>
            <a:normAutofit/>
          </a:bodyPr>
          <a:lstStyle/>
          <a:p>
            <a:r>
              <a:rPr lang="en-US" dirty="0" smtClean="0"/>
              <a:t>Bunch length and energy spread</a:t>
            </a:r>
            <a:endParaRPr lang="en-US" dirty="0"/>
          </a:p>
        </p:txBody>
      </p:sp>
      <p:sp>
        <p:nvSpPr>
          <p:cNvPr id="3" name="Content Placeholder 2"/>
          <p:cNvSpPr>
            <a:spLocks noGrp="1"/>
          </p:cNvSpPr>
          <p:nvPr>
            <p:ph idx="1"/>
          </p:nvPr>
        </p:nvSpPr>
        <p:spPr/>
        <p:txBody>
          <a:bodyPr/>
          <a:lstStyle/>
          <a:p>
            <a:r>
              <a:rPr lang="en-US" dirty="0" smtClean="0"/>
              <a:t>Let’s start by putting the cart before the horse</a:t>
            </a:r>
          </a:p>
          <a:p>
            <a:r>
              <a:rPr lang="en-US" dirty="0" smtClean="0"/>
              <a:t>Assume an initial longitudinal phase space</a:t>
            </a:r>
          </a:p>
          <a:p>
            <a:pPr lvl="1"/>
            <a:r>
              <a:rPr lang="en-US" dirty="0" smtClean="0"/>
              <a:t>FWHM Bunch length = 0.7 </a:t>
            </a:r>
            <a:r>
              <a:rPr lang="en-US" dirty="0" err="1" smtClean="0"/>
              <a:t>psec</a:t>
            </a:r>
            <a:endParaRPr lang="en-US" dirty="0" smtClean="0"/>
          </a:p>
          <a:p>
            <a:pPr lvl="1"/>
            <a:r>
              <a:rPr lang="en-US" dirty="0" smtClean="0">
                <a:cs typeface="Symbol" charset="2"/>
              </a:rPr>
              <a:t>Energy Spread: </a:t>
            </a:r>
            <a:r>
              <a:rPr lang="en-US" i="1" dirty="0" err="1" smtClean="0">
                <a:latin typeface="Symbol" charset="2"/>
                <a:cs typeface="Symbol" charset="2"/>
              </a:rPr>
              <a:t>s</a:t>
            </a:r>
            <a:r>
              <a:rPr lang="en-US" i="1" baseline="-25000" dirty="0" err="1" smtClean="0">
                <a:latin typeface="Symbol" charset="2"/>
                <a:cs typeface="Symbol" charset="2"/>
              </a:rPr>
              <a:t>D</a:t>
            </a:r>
            <a:r>
              <a:rPr lang="en-US" i="1" baseline="-25000" dirty="0" err="1" smtClean="0">
                <a:cs typeface="Symbol" charset="2"/>
              </a:rPr>
              <a:t>E</a:t>
            </a:r>
            <a:r>
              <a:rPr lang="en-US" i="1" baseline="-25000" dirty="0" smtClean="0">
                <a:cs typeface="Symbol" charset="2"/>
              </a:rPr>
              <a:t>/E</a:t>
            </a:r>
            <a:r>
              <a:rPr lang="en-US" dirty="0">
                <a:cs typeface="Symbol" charset="2"/>
              </a:rPr>
              <a:t> </a:t>
            </a:r>
            <a:r>
              <a:rPr lang="en-US" dirty="0" smtClean="0">
                <a:cs typeface="Symbol" charset="2"/>
              </a:rPr>
              <a:t>= 125 </a:t>
            </a:r>
            <a:r>
              <a:rPr lang="en-US" dirty="0" err="1" smtClean="0">
                <a:cs typeface="Symbol" charset="2"/>
              </a:rPr>
              <a:t>keV</a:t>
            </a:r>
            <a:endParaRPr lang="en-US" dirty="0" smtClean="0">
              <a:cs typeface="Symbol" charset="2"/>
            </a:endParaRPr>
          </a:p>
          <a:p>
            <a:pPr lvl="1"/>
            <a:r>
              <a:rPr lang="en-US" dirty="0" smtClean="0">
                <a:cs typeface="Symbol" charset="2"/>
              </a:rPr>
              <a:t>The longitudinal </a:t>
            </a:r>
            <a:r>
              <a:rPr lang="en-US" dirty="0" err="1" smtClean="0">
                <a:cs typeface="Symbol" charset="2"/>
              </a:rPr>
              <a:t>emittance</a:t>
            </a:r>
            <a:r>
              <a:rPr lang="en-US" dirty="0" smtClean="0">
                <a:cs typeface="Symbol" charset="2"/>
              </a:rPr>
              <a:t> is thus </a:t>
            </a:r>
            <a:r>
              <a:rPr lang="en-US" i="1" dirty="0" err="1" smtClean="0">
                <a:latin typeface="Symbol" charset="2"/>
                <a:cs typeface="Symbol" charset="2"/>
              </a:rPr>
              <a:t>e</a:t>
            </a:r>
            <a:r>
              <a:rPr lang="en-US" i="1" baseline="-25000" dirty="0" err="1" smtClean="0">
                <a:cs typeface="Symbol" charset="2"/>
              </a:rPr>
              <a:t>L</a:t>
            </a:r>
            <a:r>
              <a:rPr lang="en-US" dirty="0" smtClean="0">
                <a:cs typeface="Symbol" charset="2"/>
              </a:rPr>
              <a:t> = 87.5 </a:t>
            </a:r>
            <a:r>
              <a:rPr lang="en-US" dirty="0" err="1" smtClean="0">
                <a:cs typeface="Symbol" charset="2"/>
              </a:rPr>
              <a:t>keV-psec</a:t>
            </a:r>
            <a:endParaRPr lang="en-US" dirty="0" smtClean="0">
              <a:cs typeface="Symbol" charset="2"/>
            </a:endParaRPr>
          </a:p>
          <a:p>
            <a:pPr lvl="1"/>
            <a:r>
              <a:rPr lang="en-US" dirty="0" smtClean="0">
                <a:cs typeface="Symbol" charset="2"/>
              </a:rPr>
              <a:t>This must be conserved.</a:t>
            </a:r>
          </a:p>
        </p:txBody>
      </p:sp>
      <p:sp>
        <p:nvSpPr>
          <p:cNvPr id="4" name="Slide Number Placeholder 3"/>
          <p:cNvSpPr>
            <a:spLocks noGrp="1"/>
          </p:cNvSpPr>
          <p:nvPr>
            <p:ph type="sldNum" sz="quarter" idx="12"/>
          </p:nvPr>
        </p:nvSpPr>
        <p:spPr/>
        <p:txBody>
          <a:bodyPr/>
          <a:lstStyle/>
          <a:p>
            <a:fld id="{8D21F7BF-2AF1-9F4A-8AC9-42CA83DBA9CF}" type="slidenum">
              <a:rPr lang="en-US" smtClean="0"/>
              <a:t>44</a:t>
            </a:fld>
            <a:endParaRPr lang="en-US"/>
          </a:p>
        </p:txBody>
      </p:sp>
    </p:spTree>
    <p:extLst>
      <p:ext uri="{BB962C8B-B14F-4D97-AF65-F5344CB8AC3E}">
        <p14:creationId xmlns:p14="http://schemas.microsoft.com/office/powerpoint/2010/main" val="3070219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Bunch length and energy spread</a:t>
            </a:r>
            <a:endParaRPr lang="en-US" dirty="0"/>
          </a:p>
        </p:txBody>
      </p:sp>
      <p:sp>
        <p:nvSpPr>
          <p:cNvPr id="3" name="Content Placeholder 2"/>
          <p:cNvSpPr>
            <a:spLocks noGrp="1"/>
          </p:cNvSpPr>
          <p:nvPr>
            <p:ph idx="1"/>
          </p:nvPr>
        </p:nvSpPr>
        <p:spPr>
          <a:xfrm>
            <a:off x="457200" y="1366762"/>
            <a:ext cx="8229599" cy="5110238"/>
          </a:xfrm>
        </p:spPr>
        <p:txBody>
          <a:bodyPr>
            <a:normAutofit/>
          </a:bodyPr>
          <a:lstStyle/>
          <a:p>
            <a:r>
              <a:rPr lang="en-US" dirty="0" smtClean="0">
                <a:cs typeface="Symbol" charset="2"/>
              </a:rPr>
              <a:t>Keeping the longitudinal </a:t>
            </a:r>
            <a:r>
              <a:rPr lang="en-US" dirty="0" err="1" smtClean="0">
                <a:cs typeface="Symbol" charset="2"/>
              </a:rPr>
              <a:t>emittance</a:t>
            </a:r>
            <a:r>
              <a:rPr lang="en-US" dirty="0" smtClean="0">
                <a:cs typeface="Symbol" charset="2"/>
              </a:rPr>
              <a:t> constant what is the optimal ratio of the bunch length to the energy spread.</a:t>
            </a:r>
          </a:p>
          <a:p>
            <a:pPr lvl="1"/>
            <a:r>
              <a:rPr lang="en-US" dirty="0" smtClean="0">
                <a:cs typeface="Symbol" charset="2"/>
              </a:rPr>
              <a:t>I will show you how you can make this change in a minute.</a:t>
            </a:r>
          </a:p>
          <a:p>
            <a:r>
              <a:rPr lang="en-US" dirty="0" smtClean="0">
                <a:cs typeface="Symbol" charset="2"/>
              </a:rPr>
              <a:t>As simple spreadsheet calculation of the FEL performance helps here.</a:t>
            </a:r>
          </a:p>
          <a:p>
            <a:pPr lvl="1"/>
            <a:r>
              <a:rPr lang="en-US" dirty="0" smtClean="0">
                <a:cs typeface="Symbol" charset="2"/>
              </a:rPr>
              <a:t>I have used the equations from M. </a:t>
            </a:r>
            <a:r>
              <a:rPr lang="en-US" dirty="0" err="1" smtClean="0">
                <a:cs typeface="Symbol" charset="2"/>
              </a:rPr>
              <a:t>Xie</a:t>
            </a:r>
            <a:r>
              <a:rPr lang="en-US" dirty="0" smtClean="0">
                <a:cs typeface="Symbol" charset="2"/>
              </a:rPr>
              <a:t>, “</a:t>
            </a:r>
            <a:r>
              <a:rPr lang="en-US" dirty="0">
                <a:solidFill>
                  <a:srgbClr val="000000"/>
                </a:solidFill>
                <a:latin typeface="Lucida Grande"/>
                <a:ea typeface="Lucida Grande"/>
                <a:cs typeface="Lucida Grande"/>
              </a:rPr>
              <a:t>Design Optimization for X-ray Free Electron </a:t>
            </a:r>
            <a:r>
              <a:rPr lang="en-US" dirty="0" smtClean="0">
                <a:solidFill>
                  <a:srgbClr val="000000"/>
                </a:solidFill>
                <a:latin typeface="Lucida Grande"/>
                <a:ea typeface="Lucida Grande"/>
                <a:cs typeface="Lucida Grande"/>
              </a:rPr>
              <a:t>Laser Driven by SLAC </a:t>
            </a:r>
            <a:r>
              <a:rPr lang="en-US" dirty="0" err="1" smtClean="0">
                <a:solidFill>
                  <a:srgbClr val="000000"/>
                </a:solidFill>
                <a:latin typeface="Lucida Grande"/>
                <a:ea typeface="Lucida Grande"/>
                <a:cs typeface="Lucida Grande"/>
              </a:rPr>
              <a:t>Linac</a:t>
            </a:r>
            <a:r>
              <a:rPr lang="en-US" dirty="0" smtClean="0">
                <a:solidFill>
                  <a:srgbClr val="000000"/>
                </a:solidFill>
                <a:latin typeface="Lucida Grande"/>
                <a:ea typeface="Lucida Grande"/>
                <a:cs typeface="Lucida Grande"/>
              </a:rPr>
              <a:t>”, Particle Accelerator Conference, 1995.</a:t>
            </a:r>
            <a:endParaRPr lang="en-US" dirty="0" smtClean="0">
              <a:cs typeface="Symbol" charset="2"/>
            </a:endParaRPr>
          </a:p>
        </p:txBody>
      </p:sp>
      <p:sp>
        <p:nvSpPr>
          <p:cNvPr id="4" name="Slide Number Placeholder 3"/>
          <p:cNvSpPr>
            <a:spLocks noGrp="1"/>
          </p:cNvSpPr>
          <p:nvPr>
            <p:ph type="sldNum" sz="quarter" idx="12"/>
          </p:nvPr>
        </p:nvSpPr>
        <p:spPr/>
        <p:txBody>
          <a:bodyPr/>
          <a:lstStyle/>
          <a:p>
            <a:fld id="{8D21F7BF-2AF1-9F4A-8AC9-42CA83DBA9CF}" type="slidenum">
              <a:rPr lang="en-US" smtClean="0"/>
              <a:t>45</a:t>
            </a:fld>
            <a:endParaRPr lang="en-US"/>
          </a:p>
        </p:txBody>
      </p:sp>
    </p:spTree>
    <p:extLst>
      <p:ext uri="{BB962C8B-B14F-4D97-AF65-F5344CB8AC3E}">
        <p14:creationId xmlns:p14="http://schemas.microsoft.com/office/powerpoint/2010/main" val="1947133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Bunch length and energy spread</a:t>
            </a:r>
          </a:p>
        </p:txBody>
      </p:sp>
      <p:sp>
        <p:nvSpPr>
          <p:cNvPr id="3" name="Slide Number Placeholder 2"/>
          <p:cNvSpPr>
            <a:spLocks noGrp="1"/>
          </p:cNvSpPr>
          <p:nvPr>
            <p:ph type="sldNum" sz="quarter" idx="12"/>
          </p:nvPr>
        </p:nvSpPr>
        <p:spPr/>
        <p:txBody>
          <a:bodyPr/>
          <a:lstStyle/>
          <a:p>
            <a:fld id="{8D21F7BF-2AF1-9F4A-8AC9-42CA83DBA9CF}" type="slidenum">
              <a:rPr lang="en-US" smtClean="0"/>
              <a:t>46</a:t>
            </a:fld>
            <a:endParaRPr lang="en-US"/>
          </a:p>
        </p:txBody>
      </p:sp>
      <p:graphicFrame>
        <p:nvGraphicFramePr>
          <p:cNvPr id="4" name="Chart 3"/>
          <p:cNvGraphicFramePr>
            <a:graphicFrameLocks/>
          </p:cNvGraphicFramePr>
          <p:nvPr>
            <p:extLst>
              <p:ext uri="{D42A27DB-BD31-4B8C-83A1-F6EECF244321}">
                <p14:modId xmlns:p14="http://schemas.microsoft.com/office/powerpoint/2010/main" val="1797987213"/>
              </p:ext>
            </p:extLst>
          </p:nvPr>
        </p:nvGraphicFramePr>
        <p:xfrm>
          <a:off x="457201" y="1682473"/>
          <a:ext cx="5772484" cy="478096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334000" y="1764632"/>
            <a:ext cx="3662947" cy="2308324"/>
          </a:xfrm>
          <a:prstGeom prst="rect">
            <a:avLst/>
          </a:prstGeom>
          <a:noFill/>
        </p:spPr>
        <p:txBody>
          <a:bodyPr wrap="square" rtlCol="0">
            <a:spAutoFit/>
          </a:bodyPr>
          <a:lstStyle/>
          <a:p>
            <a:pPr marL="285750" indent="-285750">
              <a:buFont typeface="Arial"/>
              <a:buChar char="•"/>
            </a:pPr>
            <a:r>
              <a:rPr lang="en-US" dirty="0" smtClean="0"/>
              <a:t>The optimum occurs when</a:t>
            </a:r>
          </a:p>
          <a:p>
            <a:pPr marL="742950" lvl="1" indent="-285750">
              <a:buFont typeface="Arial"/>
              <a:buChar char="•"/>
            </a:pPr>
            <a:r>
              <a:rPr lang="en-US" dirty="0" smtClean="0"/>
              <a:t>Bunch length = 28 </a:t>
            </a:r>
            <a:r>
              <a:rPr lang="en-US" dirty="0" err="1" smtClean="0"/>
              <a:t>fs</a:t>
            </a:r>
            <a:endParaRPr lang="en-US" dirty="0" smtClean="0"/>
          </a:p>
          <a:p>
            <a:pPr marL="742950" lvl="1" indent="-285750">
              <a:buFont typeface="Arial"/>
              <a:buChar char="•"/>
            </a:pPr>
            <a:r>
              <a:rPr lang="en-US" dirty="0" smtClean="0"/>
              <a:t>Energy spread = 3.13 MeV</a:t>
            </a:r>
          </a:p>
          <a:p>
            <a:pPr marL="285750" indent="-285750">
              <a:buFont typeface="Arial"/>
              <a:buChar char="•"/>
            </a:pPr>
            <a:r>
              <a:rPr lang="en-US" dirty="0" smtClean="0"/>
              <a:t>That’s a very short bunch with a very large energy spread!</a:t>
            </a:r>
          </a:p>
          <a:p>
            <a:pPr marL="285750" indent="-285750">
              <a:buFont typeface="Arial"/>
              <a:buChar char="•"/>
            </a:pPr>
            <a:r>
              <a:rPr lang="en-US" dirty="0" smtClean="0"/>
              <a:t>One will need to compress the beam a lot!</a:t>
            </a:r>
          </a:p>
          <a:p>
            <a:pPr marL="742950" lvl="1" indent="-285750">
              <a:buFont typeface="Arial"/>
              <a:buChar char="•"/>
            </a:pPr>
            <a:r>
              <a:rPr lang="en-US" dirty="0" smtClean="0"/>
              <a:t>We’ll do our best.</a:t>
            </a:r>
            <a:endParaRPr lang="en-US" dirty="0"/>
          </a:p>
        </p:txBody>
      </p:sp>
    </p:spTree>
    <p:extLst>
      <p:ext uri="{BB962C8B-B14F-4D97-AF65-F5344CB8AC3E}">
        <p14:creationId xmlns:p14="http://schemas.microsoft.com/office/powerpoint/2010/main" val="944893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Linac</a:t>
            </a:r>
            <a:r>
              <a:rPr lang="en-US" dirty="0" smtClean="0"/>
              <a:t> refresher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47</a:t>
            </a:fld>
            <a:endParaRPr lang="en-US" dirty="0"/>
          </a:p>
        </p:txBody>
      </p:sp>
    </p:spTree>
    <p:extLst>
      <p:ext uri="{BB962C8B-B14F-4D97-AF65-F5344CB8AC3E}">
        <p14:creationId xmlns:p14="http://schemas.microsoft.com/office/powerpoint/2010/main" val="39778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References</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48</a:t>
            </a:fld>
            <a:endParaRPr lang="en-US"/>
          </a:p>
        </p:txBody>
      </p:sp>
      <p:pic>
        <p:nvPicPr>
          <p:cNvPr id="4" name="Picture 2" descr="Book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270001"/>
            <a:ext cx="4483100" cy="448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193703" y="1270002"/>
            <a:ext cx="2948162" cy="4483100"/>
          </a:xfrm>
          <a:prstGeom prst="rect">
            <a:avLst/>
          </a:prstGeom>
        </p:spPr>
      </p:pic>
    </p:spTree>
    <p:extLst>
      <p:ext uri="{BB962C8B-B14F-4D97-AF65-F5344CB8AC3E}">
        <p14:creationId xmlns:p14="http://schemas.microsoft.com/office/powerpoint/2010/main" val="3089139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of the Basic </a:t>
            </a:r>
            <a:r>
              <a:rPr lang="en-US" dirty="0" err="1" smtClean="0"/>
              <a:t>Linac</a:t>
            </a:r>
            <a:r>
              <a:rPr lang="en-US" dirty="0" smtClean="0"/>
              <a:t> “Cell”</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49</a:t>
            </a:fld>
            <a:endParaRPr lang="en-US" dirty="0"/>
          </a:p>
        </p:txBody>
      </p:sp>
      <p:pic>
        <p:nvPicPr>
          <p:cNvPr id="5" name="Picture 4"/>
          <p:cNvPicPr>
            <a:picLocks noChangeAspect="1"/>
          </p:cNvPicPr>
          <p:nvPr/>
        </p:nvPicPr>
        <p:blipFill>
          <a:blip r:embed="rId2"/>
          <a:stretch>
            <a:fillRect/>
          </a:stretch>
        </p:blipFill>
        <p:spPr>
          <a:xfrm>
            <a:off x="788736" y="1270001"/>
            <a:ext cx="7178843" cy="5016874"/>
          </a:xfrm>
          <a:prstGeom prst="rect">
            <a:avLst/>
          </a:prstGeom>
        </p:spPr>
      </p:pic>
    </p:spTree>
    <p:extLst>
      <p:ext uri="{BB962C8B-B14F-4D97-AF65-F5344CB8AC3E}">
        <p14:creationId xmlns:p14="http://schemas.microsoft.com/office/powerpoint/2010/main" val="24780469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importantly, what this course is not</a:t>
            </a:r>
            <a:endParaRPr lang="en-US" dirty="0"/>
          </a:p>
        </p:txBody>
      </p:sp>
      <p:sp>
        <p:nvSpPr>
          <p:cNvPr id="3" name="Content Placeholder 2"/>
          <p:cNvSpPr>
            <a:spLocks noGrp="1"/>
          </p:cNvSpPr>
          <p:nvPr>
            <p:ph idx="1"/>
          </p:nvPr>
        </p:nvSpPr>
        <p:spPr/>
        <p:txBody>
          <a:bodyPr/>
          <a:lstStyle/>
          <a:p>
            <a:r>
              <a:rPr lang="en-US" dirty="0" smtClean="0"/>
              <a:t>It is not a course on how to design the details of a </a:t>
            </a:r>
            <a:r>
              <a:rPr lang="en-US" dirty="0" err="1" smtClean="0"/>
              <a:t>linac</a:t>
            </a:r>
            <a:r>
              <a:rPr lang="en-US" dirty="0" smtClean="0"/>
              <a:t> or the various items that make up a </a:t>
            </a:r>
            <a:r>
              <a:rPr lang="en-US" dirty="0" err="1" smtClean="0"/>
              <a:t>linac</a:t>
            </a:r>
            <a:endParaRPr lang="en-US" dirty="0" smtClean="0"/>
          </a:p>
          <a:p>
            <a:r>
              <a:rPr lang="en-US" dirty="0" smtClean="0"/>
              <a:t>A course on </a:t>
            </a:r>
            <a:r>
              <a:rPr lang="en-US" dirty="0" err="1" smtClean="0"/>
              <a:t>linac</a:t>
            </a:r>
            <a:r>
              <a:rPr lang="en-US" dirty="0" smtClean="0"/>
              <a:t> optics</a:t>
            </a:r>
          </a:p>
          <a:p>
            <a:r>
              <a:rPr lang="en-US" dirty="0" smtClean="0"/>
              <a:t>A course on collective effects</a:t>
            </a:r>
          </a:p>
          <a:p>
            <a:r>
              <a:rPr lang="en-US" dirty="0" smtClean="0"/>
              <a:t>A course on how to engineer various components</a:t>
            </a:r>
          </a:p>
          <a:p>
            <a:r>
              <a:rPr lang="en-US" dirty="0" smtClean="0"/>
              <a:t>Etc.</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5</a:t>
            </a:fld>
            <a:endParaRPr lang="en-US"/>
          </a:p>
        </p:txBody>
      </p:sp>
    </p:spTree>
    <p:extLst>
      <p:ext uri="{BB962C8B-B14F-4D97-AF65-F5344CB8AC3E}">
        <p14:creationId xmlns:p14="http://schemas.microsoft.com/office/powerpoint/2010/main" val="26358473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Example from SCSS CDR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50</a:t>
            </a:fld>
            <a:endParaRPr lang="en-US"/>
          </a:p>
        </p:txBody>
      </p:sp>
      <p:pic>
        <p:nvPicPr>
          <p:cNvPr id="4" name="Picture 3"/>
          <p:cNvPicPr>
            <a:picLocks noChangeAspect="1"/>
          </p:cNvPicPr>
          <p:nvPr/>
        </p:nvPicPr>
        <p:blipFill>
          <a:blip r:embed="rId2"/>
          <a:stretch>
            <a:fillRect/>
          </a:stretch>
        </p:blipFill>
        <p:spPr>
          <a:xfrm>
            <a:off x="457199" y="1378284"/>
            <a:ext cx="7898063" cy="5086594"/>
          </a:xfrm>
          <a:prstGeom prst="rect">
            <a:avLst/>
          </a:prstGeom>
        </p:spPr>
      </p:pic>
    </p:spTree>
    <p:extLst>
      <p:ext uri="{BB962C8B-B14F-4D97-AF65-F5344CB8AC3E}">
        <p14:creationId xmlns:p14="http://schemas.microsoft.com/office/powerpoint/2010/main" val="414481574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51</a:t>
            </a:fld>
            <a:endParaRPr lang="en-US"/>
          </a:p>
        </p:txBody>
      </p:sp>
      <p:pic>
        <p:nvPicPr>
          <p:cNvPr id="5" name="Picture 4"/>
          <p:cNvPicPr>
            <a:picLocks noChangeAspect="1"/>
          </p:cNvPicPr>
          <p:nvPr/>
        </p:nvPicPr>
        <p:blipFill>
          <a:blip r:embed="rId2"/>
          <a:stretch>
            <a:fillRect/>
          </a:stretch>
        </p:blipFill>
        <p:spPr>
          <a:xfrm>
            <a:off x="1322029" y="1183583"/>
            <a:ext cx="6675281" cy="5308438"/>
          </a:xfrm>
          <a:prstGeom prst="rect">
            <a:avLst/>
          </a:prstGeom>
        </p:spPr>
      </p:pic>
    </p:spTree>
    <p:extLst>
      <p:ext uri="{BB962C8B-B14F-4D97-AF65-F5344CB8AC3E}">
        <p14:creationId xmlns:p14="http://schemas.microsoft.com/office/powerpoint/2010/main" val="16960739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52</a:t>
            </a:fld>
            <a:endParaRPr lang="en-US"/>
          </a:p>
        </p:txBody>
      </p:sp>
      <p:pic>
        <p:nvPicPr>
          <p:cNvPr id="4" name="Picture 3"/>
          <p:cNvPicPr>
            <a:picLocks noChangeAspect="1"/>
          </p:cNvPicPr>
          <p:nvPr/>
        </p:nvPicPr>
        <p:blipFill>
          <a:blip r:embed="rId3"/>
          <a:stretch>
            <a:fillRect/>
          </a:stretch>
        </p:blipFill>
        <p:spPr>
          <a:xfrm rot="5400000">
            <a:off x="3518683" y="-1185141"/>
            <a:ext cx="3094045" cy="7885519"/>
          </a:xfrm>
          <a:prstGeom prst="rect">
            <a:avLst/>
          </a:prstGeom>
        </p:spPr>
      </p:pic>
      <p:sp>
        <p:nvSpPr>
          <p:cNvPr id="5" name="TextBox 4"/>
          <p:cNvSpPr txBox="1"/>
          <p:nvPr/>
        </p:nvSpPr>
        <p:spPr>
          <a:xfrm>
            <a:off x="695160" y="4331381"/>
            <a:ext cx="7991640" cy="923330"/>
          </a:xfrm>
          <a:prstGeom prst="rect">
            <a:avLst/>
          </a:prstGeom>
          <a:noFill/>
        </p:spPr>
        <p:txBody>
          <a:bodyPr wrap="square" rtlCol="0">
            <a:spAutoFit/>
          </a:bodyPr>
          <a:lstStyle/>
          <a:p>
            <a:r>
              <a:rPr lang="en-US" dirty="0" smtClean="0"/>
              <a:t>Disk loaded waveguide (Accelerating Structure). Quoting from </a:t>
            </a:r>
            <a:r>
              <a:rPr lang="en-US" dirty="0" err="1" smtClean="0"/>
              <a:t>Wille</a:t>
            </a:r>
            <a:r>
              <a:rPr lang="en-US" dirty="0" smtClean="0"/>
              <a:t>, “ Loss-free propagation can only occur if the wavelength is an integer multiple of the iris separation </a:t>
            </a:r>
            <a:r>
              <a:rPr lang="en-US" i="1" dirty="0" smtClean="0"/>
              <a:t>d</a:t>
            </a:r>
            <a:r>
              <a:rPr lang="en-US" dirty="0" smtClean="0"/>
              <a:t>, namely”</a:t>
            </a:r>
            <a:endParaRPr lang="en-US" dirty="0"/>
          </a:p>
        </p:txBody>
      </p:sp>
      <p:pic>
        <p:nvPicPr>
          <p:cNvPr id="6" name="Picture 5"/>
          <p:cNvPicPr>
            <a:picLocks noChangeAspect="1"/>
          </p:cNvPicPr>
          <p:nvPr/>
        </p:nvPicPr>
        <p:blipFill>
          <a:blip r:embed="rId4"/>
          <a:stretch>
            <a:fillRect/>
          </a:stretch>
        </p:blipFill>
        <p:spPr>
          <a:xfrm>
            <a:off x="3581400" y="2984500"/>
            <a:ext cx="1981200" cy="889000"/>
          </a:xfrm>
          <a:prstGeom prst="rect">
            <a:avLst/>
          </a:prstGeom>
        </p:spPr>
      </p:pic>
      <p:pic>
        <p:nvPicPr>
          <p:cNvPr id="7" name="Picture 6"/>
          <p:cNvPicPr>
            <a:picLocks noChangeAspect="1"/>
          </p:cNvPicPr>
          <p:nvPr/>
        </p:nvPicPr>
        <p:blipFill>
          <a:blip r:embed="rId4"/>
          <a:stretch>
            <a:fillRect/>
          </a:stretch>
        </p:blipFill>
        <p:spPr>
          <a:xfrm>
            <a:off x="3581400" y="2984500"/>
            <a:ext cx="1981200" cy="8890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229605791"/>
              </p:ext>
            </p:extLst>
          </p:nvPr>
        </p:nvGraphicFramePr>
        <p:xfrm>
          <a:off x="3487821" y="5069974"/>
          <a:ext cx="3851442" cy="1728212"/>
        </p:xfrm>
        <a:graphic>
          <a:graphicData uri="http://schemas.openxmlformats.org/presentationml/2006/ole">
            <mc:AlternateContent xmlns:mc="http://schemas.openxmlformats.org/markup-compatibility/2006">
              <mc:Choice xmlns:v="urn:schemas-microsoft-com:vml" Requires="v">
                <p:oleObj spid="_x0000_s59496" name="Equation" r:id="rId5" imgW="1981200" imgH="889000" progId="Equation.3">
                  <p:embed/>
                </p:oleObj>
              </mc:Choice>
              <mc:Fallback>
                <p:oleObj name="Equation" r:id="rId5" imgW="1981200" imgH="889000" progId="Equation.3">
                  <p:embed/>
                  <p:pic>
                    <p:nvPicPr>
                      <p:cNvPr id="0" name=""/>
                      <p:cNvPicPr/>
                      <p:nvPr/>
                    </p:nvPicPr>
                    <p:blipFill>
                      <a:blip r:embed="rId6"/>
                      <a:stretch>
                        <a:fillRect/>
                      </a:stretch>
                    </p:blipFill>
                    <p:spPr>
                      <a:xfrm>
                        <a:off x="3487821" y="5069974"/>
                        <a:ext cx="3851442" cy="1728212"/>
                      </a:xfrm>
                      <a:prstGeom prst="rect">
                        <a:avLst/>
                      </a:prstGeom>
                    </p:spPr>
                  </p:pic>
                </p:oleObj>
              </mc:Fallback>
            </mc:AlternateContent>
          </a:graphicData>
        </a:graphic>
      </p:graphicFrame>
      <p:sp>
        <p:nvSpPr>
          <p:cNvPr id="9" name="TextBox 8"/>
          <p:cNvSpPr txBox="1"/>
          <p:nvPr/>
        </p:nvSpPr>
        <p:spPr>
          <a:xfrm>
            <a:off x="6497052" y="962224"/>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308157660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53</a:t>
            </a:fld>
            <a:endParaRPr lang="en-US"/>
          </a:p>
        </p:txBody>
      </p:sp>
      <p:pic>
        <p:nvPicPr>
          <p:cNvPr id="4" name="Picture 3"/>
          <p:cNvPicPr>
            <a:picLocks noChangeAspect="1"/>
          </p:cNvPicPr>
          <p:nvPr/>
        </p:nvPicPr>
        <p:blipFill>
          <a:blip r:embed="rId2"/>
          <a:stretch>
            <a:fillRect/>
          </a:stretch>
        </p:blipFill>
        <p:spPr>
          <a:xfrm>
            <a:off x="1138984" y="1270001"/>
            <a:ext cx="6400800" cy="5159022"/>
          </a:xfrm>
          <a:prstGeom prst="rect">
            <a:avLst/>
          </a:prstGeom>
        </p:spPr>
      </p:pic>
      <p:sp>
        <p:nvSpPr>
          <p:cNvPr id="5" name="TextBox 4"/>
          <p:cNvSpPr txBox="1"/>
          <p:nvPr/>
        </p:nvSpPr>
        <p:spPr>
          <a:xfrm>
            <a:off x="6497052" y="962224"/>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42080390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54</a:t>
            </a:fld>
            <a:endParaRPr lang="en-US"/>
          </a:p>
        </p:txBody>
      </p:sp>
      <p:pic>
        <p:nvPicPr>
          <p:cNvPr id="4" name="Picture 3"/>
          <p:cNvPicPr>
            <a:picLocks noChangeAspect="1"/>
          </p:cNvPicPr>
          <p:nvPr/>
        </p:nvPicPr>
        <p:blipFill>
          <a:blip r:embed="rId2"/>
          <a:stretch>
            <a:fillRect/>
          </a:stretch>
        </p:blipFill>
        <p:spPr>
          <a:xfrm>
            <a:off x="1294737" y="1203156"/>
            <a:ext cx="4709794" cy="5374105"/>
          </a:xfrm>
          <a:prstGeom prst="rect">
            <a:avLst/>
          </a:prstGeom>
        </p:spPr>
      </p:pic>
      <p:sp>
        <p:nvSpPr>
          <p:cNvPr id="5" name="TextBox 4"/>
          <p:cNvSpPr txBox="1"/>
          <p:nvPr/>
        </p:nvSpPr>
        <p:spPr>
          <a:xfrm>
            <a:off x="5908842" y="1203156"/>
            <a:ext cx="3114842" cy="4801315"/>
          </a:xfrm>
          <a:prstGeom prst="rect">
            <a:avLst/>
          </a:prstGeom>
          <a:noFill/>
        </p:spPr>
        <p:txBody>
          <a:bodyPr wrap="square" rtlCol="0">
            <a:spAutoFit/>
          </a:bodyPr>
          <a:lstStyle/>
          <a:p>
            <a:r>
              <a:rPr lang="en-US" dirty="0" smtClean="0"/>
              <a:t>The most important modes</a:t>
            </a:r>
          </a:p>
          <a:p>
            <a:endParaRPr lang="en-US" dirty="0"/>
          </a:p>
          <a:p>
            <a:endParaRPr lang="en-US" dirty="0" smtClean="0"/>
          </a:p>
          <a:p>
            <a:r>
              <a:rPr lang="en-US" i="1" dirty="0" smtClean="0"/>
              <a:t>                p</a:t>
            </a:r>
            <a:r>
              <a:rPr lang="en-US" dirty="0" smtClean="0"/>
              <a:t> = 2</a:t>
            </a:r>
          </a:p>
          <a:p>
            <a:endParaRPr lang="en-US" i="1" dirty="0"/>
          </a:p>
          <a:p>
            <a:endParaRPr lang="en-US" i="1" dirty="0" smtClean="0"/>
          </a:p>
          <a:p>
            <a:endParaRPr lang="en-US" i="1" dirty="0"/>
          </a:p>
          <a:p>
            <a:endParaRPr lang="en-US" i="1" dirty="0" smtClean="0"/>
          </a:p>
          <a:p>
            <a:endParaRPr lang="en-US" i="1" dirty="0" smtClean="0"/>
          </a:p>
          <a:p>
            <a:r>
              <a:rPr lang="en-US" i="1" dirty="0" smtClean="0"/>
              <a:t>               p </a:t>
            </a:r>
            <a:r>
              <a:rPr lang="en-US" dirty="0" smtClean="0"/>
              <a:t>= 3</a:t>
            </a:r>
          </a:p>
          <a:p>
            <a:r>
              <a:rPr lang="en-US" dirty="0" smtClean="0"/>
              <a:t>This is arguably the most commonly used.</a:t>
            </a:r>
          </a:p>
          <a:p>
            <a:endParaRPr lang="en-US" dirty="0" smtClean="0"/>
          </a:p>
          <a:p>
            <a:endParaRPr lang="en-US" dirty="0" smtClean="0"/>
          </a:p>
          <a:p>
            <a:endParaRPr lang="en-US" dirty="0" smtClean="0"/>
          </a:p>
          <a:p>
            <a:endParaRPr lang="en-US" dirty="0"/>
          </a:p>
          <a:p>
            <a:r>
              <a:rPr lang="en-US" dirty="0" smtClean="0"/>
              <a:t>                </a:t>
            </a:r>
            <a:r>
              <a:rPr lang="en-US" i="1" dirty="0" smtClean="0"/>
              <a:t>p</a:t>
            </a:r>
            <a:r>
              <a:rPr lang="en-US" dirty="0" smtClean="0"/>
              <a:t> = 4</a:t>
            </a:r>
          </a:p>
        </p:txBody>
      </p:sp>
      <p:sp>
        <p:nvSpPr>
          <p:cNvPr id="6" name="TextBox 5"/>
          <p:cNvSpPr txBox="1"/>
          <p:nvPr/>
        </p:nvSpPr>
        <p:spPr>
          <a:xfrm>
            <a:off x="6497052" y="721600"/>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4278485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55</a:t>
            </a:fld>
            <a:endParaRPr lang="en-US"/>
          </a:p>
        </p:txBody>
      </p:sp>
      <p:pic>
        <p:nvPicPr>
          <p:cNvPr id="4" name="Picture 3"/>
          <p:cNvPicPr>
            <a:picLocks noChangeAspect="1"/>
          </p:cNvPicPr>
          <p:nvPr/>
        </p:nvPicPr>
        <p:blipFill>
          <a:blip r:embed="rId2"/>
          <a:stretch>
            <a:fillRect/>
          </a:stretch>
        </p:blipFill>
        <p:spPr>
          <a:xfrm>
            <a:off x="0" y="1219200"/>
            <a:ext cx="9144000" cy="4412717"/>
          </a:xfrm>
          <a:prstGeom prst="rect">
            <a:avLst/>
          </a:prstGeom>
        </p:spPr>
      </p:pic>
      <p:sp>
        <p:nvSpPr>
          <p:cNvPr id="5" name="TextBox 4"/>
          <p:cNvSpPr txBox="1"/>
          <p:nvPr/>
        </p:nvSpPr>
        <p:spPr>
          <a:xfrm>
            <a:off x="7285790" y="5915677"/>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
        <p:nvSpPr>
          <p:cNvPr id="6" name="TextBox 5"/>
          <p:cNvSpPr txBox="1"/>
          <p:nvPr/>
        </p:nvSpPr>
        <p:spPr>
          <a:xfrm>
            <a:off x="6497052" y="962224"/>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21720891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Review</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56</a:t>
            </a:fld>
            <a:endParaRPr lang="en-US"/>
          </a:p>
        </p:txBody>
      </p:sp>
      <p:pic>
        <p:nvPicPr>
          <p:cNvPr id="4" name="Picture 3"/>
          <p:cNvPicPr>
            <a:picLocks noChangeAspect="1"/>
          </p:cNvPicPr>
          <p:nvPr/>
        </p:nvPicPr>
        <p:blipFill>
          <a:blip r:embed="rId2"/>
          <a:stretch>
            <a:fillRect/>
          </a:stretch>
        </p:blipFill>
        <p:spPr>
          <a:xfrm rot="60000">
            <a:off x="1358406" y="1323213"/>
            <a:ext cx="6143453" cy="5221936"/>
          </a:xfrm>
          <a:prstGeom prst="rect">
            <a:avLst/>
          </a:prstGeom>
        </p:spPr>
      </p:pic>
      <p:sp>
        <p:nvSpPr>
          <p:cNvPr id="5" name="TextBox 4"/>
          <p:cNvSpPr txBox="1"/>
          <p:nvPr/>
        </p:nvSpPr>
        <p:spPr>
          <a:xfrm>
            <a:off x="6497052" y="962224"/>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3537077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Power Generation: The Modulator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57</a:t>
            </a:fld>
            <a:endParaRPr lang="en-US"/>
          </a:p>
        </p:txBody>
      </p:sp>
      <p:pic>
        <p:nvPicPr>
          <p:cNvPr id="4" name="Picture 3"/>
          <p:cNvPicPr>
            <a:picLocks noChangeAspect="1"/>
          </p:cNvPicPr>
          <p:nvPr/>
        </p:nvPicPr>
        <p:blipFill>
          <a:blip r:embed="rId2"/>
          <a:stretch>
            <a:fillRect/>
          </a:stretch>
        </p:blipFill>
        <p:spPr>
          <a:xfrm>
            <a:off x="334200" y="1161028"/>
            <a:ext cx="8464608" cy="5336005"/>
          </a:xfrm>
          <a:prstGeom prst="rect">
            <a:avLst/>
          </a:prstGeom>
        </p:spPr>
      </p:pic>
    </p:spTree>
    <p:extLst>
      <p:ext uri="{BB962C8B-B14F-4D97-AF65-F5344CB8AC3E}">
        <p14:creationId xmlns:p14="http://schemas.microsoft.com/office/powerpoint/2010/main" val="249668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Power Generation: The Klystron</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58</a:t>
            </a:fld>
            <a:endParaRPr lang="en-US"/>
          </a:p>
        </p:txBody>
      </p:sp>
      <p:pic>
        <p:nvPicPr>
          <p:cNvPr id="4" name="Picture 3"/>
          <p:cNvPicPr>
            <a:picLocks noChangeAspect="1"/>
          </p:cNvPicPr>
          <p:nvPr/>
        </p:nvPicPr>
        <p:blipFill>
          <a:blip r:embed="rId2"/>
          <a:stretch>
            <a:fillRect/>
          </a:stretch>
        </p:blipFill>
        <p:spPr>
          <a:xfrm>
            <a:off x="732589" y="1334838"/>
            <a:ext cx="7854143" cy="5015163"/>
          </a:xfrm>
          <a:prstGeom prst="rect">
            <a:avLst/>
          </a:prstGeom>
        </p:spPr>
      </p:pic>
      <p:sp>
        <p:nvSpPr>
          <p:cNvPr id="5" name="TextBox 4"/>
          <p:cNvSpPr txBox="1"/>
          <p:nvPr/>
        </p:nvSpPr>
        <p:spPr>
          <a:xfrm>
            <a:off x="3622842" y="6350001"/>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695075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Power Generation: LLRF Control</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59</a:t>
            </a:fld>
            <a:endParaRPr lang="en-US"/>
          </a:p>
        </p:txBody>
      </p:sp>
      <p:pic>
        <p:nvPicPr>
          <p:cNvPr id="4" name="Picture 3"/>
          <p:cNvPicPr>
            <a:picLocks noChangeAspect="1"/>
          </p:cNvPicPr>
          <p:nvPr/>
        </p:nvPicPr>
        <p:blipFill>
          <a:blip r:embed="rId2"/>
          <a:stretch>
            <a:fillRect/>
          </a:stretch>
        </p:blipFill>
        <p:spPr>
          <a:xfrm>
            <a:off x="854242" y="1270001"/>
            <a:ext cx="7501021" cy="4926706"/>
          </a:xfrm>
          <a:prstGeom prst="rect">
            <a:avLst/>
          </a:prstGeom>
        </p:spPr>
      </p:pic>
      <p:sp>
        <p:nvSpPr>
          <p:cNvPr id="5" name="TextBox 4"/>
          <p:cNvSpPr txBox="1"/>
          <p:nvPr/>
        </p:nvSpPr>
        <p:spPr>
          <a:xfrm>
            <a:off x="6577263" y="1229900"/>
            <a:ext cx="2419684" cy="307777"/>
          </a:xfrm>
          <a:prstGeom prst="rect">
            <a:avLst/>
          </a:prstGeom>
          <a:noFill/>
        </p:spPr>
        <p:txBody>
          <a:bodyPr wrap="square" rtlCol="0">
            <a:spAutoFit/>
          </a:bodyPr>
          <a:lstStyle/>
          <a:p>
            <a:r>
              <a:rPr lang="en-US" sz="1400" dirty="0" smtClean="0"/>
              <a:t>From SCSS CDR</a:t>
            </a:r>
            <a:endParaRPr lang="en-US" sz="1400" dirty="0"/>
          </a:p>
        </p:txBody>
      </p:sp>
    </p:spTree>
    <p:extLst>
      <p:ext uri="{BB962C8B-B14F-4D97-AF65-F5344CB8AC3E}">
        <p14:creationId xmlns:p14="http://schemas.microsoft.com/office/powerpoint/2010/main" val="46341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Will Touch Upon</a:t>
            </a:r>
            <a:endParaRPr lang="en-US" dirty="0"/>
          </a:p>
        </p:txBody>
      </p:sp>
      <p:sp>
        <p:nvSpPr>
          <p:cNvPr id="3" name="Content Placeholder 2"/>
          <p:cNvSpPr>
            <a:spLocks noGrp="1"/>
          </p:cNvSpPr>
          <p:nvPr>
            <p:ph idx="1"/>
          </p:nvPr>
        </p:nvSpPr>
        <p:spPr/>
        <p:txBody>
          <a:bodyPr>
            <a:normAutofit lnSpcReduction="10000"/>
          </a:bodyPr>
          <a:lstStyle/>
          <a:p>
            <a:r>
              <a:rPr lang="en-US" dirty="0" smtClean="0"/>
              <a:t>What are the initial goals that we would like to achieve with the </a:t>
            </a:r>
            <a:r>
              <a:rPr lang="en-US" dirty="0" err="1" smtClean="0"/>
              <a:t>linac</a:t>
            </a:r>
            <a:endParaRPr lang="en-US" dirty="0" smtClean="0"/>
          </a:p>
          <a:p>
            <a:r>
              <a:rPr lang="en-US" dirty="0" smtClean="0"/>
              <a:t>Some basics on FELs</a:t>
            </a:r>
          </a:p>
          <a:p>
            <a:r>
              <a:rPr lang="en-US" dirty="0" smtClean="0"/>
              <a:t>Some basics on </a:t>
            </a:r>
            <a:r>
              <a:rPr lang="en-US" dirty="0" err="1" smtClean="0"/>
              <a:t>linacs</a:t>
            </a:r>
            <a:r>
              <a:rPr lang="en-US" dirty="0" smtClean="0"/>
              <a:t> and </a:t>
            </a:r>
            <a:r>
              <a:rPr lang="en-US" dirty="0" err="1" smtClean="0"/>
              <a:t>linac</a:t>
            </a:r>
            <a:r>
              <a:rPr lang="en-US" dirty="0" smtClean="0"/>
              <a:t> systems</a:t>
            </a:r>
          </a:p>
          <a:p>
            <a:r>
              <a:rPr lang="en-US" dirty="0" smtClean="0"/>
              <a:t>The point design</a:t>
            </a:r>
          </a:p>
          <a:p>
            <a:pPr lvl="1"/>
            <a:r>
              <a:rPr lang="en-US" dirty="0" smtClean="0"/>
              <a:t>Coming up with the initial concept of what you want to design</a:t>
            </a:r>
          </a:p>
          <a:p>
            <a:pPr lvl="1"/>
            <a:r>
              <a:rPr lang="en-US" dirty="0" smtClean="0"/>
              <a:t>Proceeding through this design</a:t>
            </a:r>
          </a:p>
          <a:p>
            <a:pPr lvl="1"/>
            <a:r>
              <a:rPr lang="en-US" dirty="0" smtClean="0"/>
              <a:t>Refining and iterating the design</a:t>
            </a:r>
          </a:p>
          <a:p>
            <a:r>
              <a:rPr lang="en-US" dirty="0" smtClean="0"/>
              <a:t>Ancillary Items</a:t>
            </a:r>
          </a:p>
          <a:p>
            <a:pPr lvl="1"/>
            <a:r>
              <a:rPr lang="en-US" dirty="0" smtClean="0"/>
              <a:t>Buildings</a:t>
            </a:r>
          </a:p>
          <a:p>
            <a:pPr lvl="1"/>
            <a:r>
              <a:rPr lang="en-US" dirty="0" smtClean="0"/>
              <a:t>Power and water needs</a:t>
            </a:r>
          </a:p>
          <a:p>
            <a:pPr lvl="1"/>
            <a:r>
              <a:rPr lang="en-US" dirty="0" smtClean="0"/>
              <a:t>Cabling</a:t>
            </a:r>
          </a:p>
          <a:p>
            <a:pPr lvl="1"/>
            <a:r>
              <a:rPr lang="en-US" dirty="0" smtClean="0"/>
              <a:t>Basics layout of infrastructure</a:t>
            </a:r>
          </a:p>
          <a:p>
            <a:pPr lvl="1"/>
            <a:r>
              <a:rPr lang="en-US" dirty="0" smtClean="0"/>
              <a:t>Etc.</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6</a:t>
            </a:fld>
            <a:endParaRPr lang="en-US"/>
          </a:p>
        </p:txBody>
      </p:sp>
    </p:spTree>
    <p:extLst>
      <p:ext uri="{BB962C8B-B14F-4D97-AF65-F5344CB8AC3E}">
        <p14:creationId xmlns:p14="http://schemas.microsoft.com/office/powerpoint/2010/main" val="2735776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considerations</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60</a:t>
            </a:fld>
            <a:endParaRPr lang="en-US" dirty="0"/>
          </a:p>
        </p:txBody>
      </p:sp>
    </p:spTree>
    <p:extLst>
      <p:ext uri="{BB962C8B-B14F-4D97-AF65-F5344CB8AC3E}">
        <p14:creationId xmlns:p14="http://schemas.microsoft.com/office/powerpoint/2010/main" val="2002848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 of a </a:t>
            </a:r>
            <a:r>
              <a:rPr lang="en-US" dirty="0" err="1" smtClean="0"/>
              <a:t>Linac</a:t>
            </a:r>
            <a:r>
              <a:rPr lang="en-US" dirty="0" smtClean="0"/>
              <a:t> to Drive and FEL</a:t>
            </a:r>
            <a:endParaRPr lang="en-US" dirty="0"/>
          </a:p>
        </p:txBody>
      </p:sp>
      <p:sp>
        <p:nvSpPr>
          <p:cNvPr id="3" name="Content Placeholder 2"/>
          <p:cNvSpPr>
            <a:spLocks noGrp="1"/>
          </p:cNvSpPr>
          <p:nvPr>
            <p:ph idx="1"/>
          </p:nvPr>
        </p:nvSpPr>
        <p:spPr/>
        <p:txBody>
          <a:bodyPr/>
          <a:lstStyle/>
          <a:p>
            <a:r>
              <a:rPr lang="en-US" dirty="0" smtClean="0"/>
              <a:t>Need</a:t>
            </a:r>
          </a:p>
          <a:p>
            <a:pPr lvl="1"/>
            <a:r>
              <a:rPr lang="en-US" dirty="0" smtClean="0"/>
              <a:t>Low </a:t>
            </a:r>
            <a:r>
              <a:rPr lang="en-US" dirty="0" err="1" smtClean="0"/>
              <a:t>emittance</a:t>
            </a:r>
            <a:r>
              <a:rPr lang="en-US" dirty="0" smtClean="0"/>
              <a:t> injector</a:t>
            </a:r>
          </a:p>
          <a:p>
            <a:pPr lvl="2"/>
            <a:r>
              <a:rPr lang="en-US" dirty="0" smtClean="0"/>
              <a:t>The lower the </a:t>
            </a:r>
            <a:r>
              <a:rPr lang="en-US" dirty="0" err="1" smtClean="0"/>
              <a:t>emittance</a:t>
            </a:r>
            <a:r>
              <a:rPr lang="en-US" dirty="0" smtClean="0"/>
              <a:t>, the lower the final beam energy (See Joho Plot)</a:t>
            </a:r>
          </a:p>
          <a:p>
            <a:pPr lvl="1"/>
            <a:r>
              <a:rPr lang="en-US" dirty="0" smtClean="0"/>
              <a:t>High-gradient, high repetition rate accelerator</a:t>
            </a:r>
          </a:p>
          <a:p>
            <a:pPr lvl="2"/>
            <a:r>
              <a:rPr lang="en-US" dirty="0" smtClean="0"/>
              <a:t>Keeps things compact</a:t>
            </a:r>
          </a:p>
          <a:p>
            <a:pPr lvl="1"/>
            <a:r>
              <a:rPr lang="en-US" dirty="0" smtClean="0"/>
              <a:t>Short period, high efficiency </a:t>
            </a:r>
            <a:r>
              <a:rPr lang="en-US" dirty="0" err="1" smtClean="0"/>
              <a:t>undulator</a:t>
            </a:r>
            <a:endParaRPr lang="en-US" dirty="0" smtClean="0"/>
          </a:p>
          <a:p>
            <a:pPr lvl="2"/>
            <a:r>
              <a:rPr lang="en-US" dirty="0" smtClean="0"/>
              <a:t>Short wavelengths at low energies</a:t>
            </a:r>
          </a:p>
          <a:p>
            <a:pPr lvl="1"/>
            <a:r>
              <a:rPr lang="en-US" dirty="0" smtClean="0"/>
              <a:t>Beam manipulation, monitoring, and controls</a:t>
            </a:r>
          </a:p>
          <a:p>
            <a:pPr lvl="2"/>
            <a:r>
              <a:rPr lang="en-US" dirty="0" smtClean="0"/>
              <a:t>To tailor and monitor the beam properties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61</a:t>
            </a:fld>
            <a:endParaRPr lang="en-US"/>
          </a:p>
        </p:txBody>
      </p:sp>
    </p:spTree>
    <p:extLst>
      <p:ext uri="{BB962C8B-B14F-4D97-AF65-F5344CB8AC3E}">
        <p14:creationId xmlns:p14="http://schemas.microsoft.com/office/powerpoint/2010/main" val="1558738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Cartoons</a:t>
            </a:r>
            <a:endParaRPr lang="en-US" dirty="0"/>
          </a:p>
        </p:txBody>
      </p:sp>
      <p:sp>
        <p:nvSpPr>
          <p:cNvPr id="3" name="Content Placeholder 2"/>
          <p:cNvSpPr>
            <a:spLocks noGrp="1"/>
          </p:cNvSpPr>
          <p:nvPr>
            <p:ph idx="1"/>
          </p:nvPr>
        </p:nvSpPr>
        <p:spPr>
          <a:xfrm>
            <a:off x="457199" y="1366762"/>
            <a:ext cx="8325853" cy="598396"/>
          </a:xfrm>
        </p:spPr>
        <p:txBody>
          <a:bodyPr/>
          <a:lstStyle/>
          <a:p>
            <a:r>
              <a:rPr lang="en-US" dirty="0" smtClean="0"/>
              <a:t>You’ve all seen them, but how do you get there from here?</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62</a:t>
            </a:fld>
            <a:endParaRPr lang="en-US"/>
          </a:p>
        </p:txBody>
      </p:sp>
      <p:grpSp>
        <p:nvGrpSpPr>
          <p:cNvPr id="61" name="Group 60"/>
          <p:cNvGrpSpPr>
            <a:grpSpLocks noChangeAspect="1"/>
          </p:cNvGrpSpPr>
          <p:nvPr/>
        </p:nvGrpSpPr>
        <p:grpSpPr>
          <a:xfrm>
            <a:off x="161925" y="1862585"/>
            <a:ext cx="8731250" cy="4049713"/>
            <a:chOff x="182563" y="1089025"/>
            <a:chExt cx="8731250" cy="4049713"/>
          </a:xfrm>
        </p:grpSpPr>
        <p:sp>
          <p:nvSpPr>
            <p:cNvPr id="6" name="Line 4"/>
            <p:cNvSpPr>
              <a:spLocks noChangeShapeType="1"/>
            </p:cNvSpPr>
            <p:nvPr/>
          </p:nvSpPr>
          <p:spPr bwMode="auto">
            <a:xfrm>
              <a:off x="869950" y="3467100"/>
              <a:ext cx="2130425" cy="9525"/>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5"/>
            <p:cNvSpPr>
              <a:spLocks noChangeShapeType="1"/>
            </p:cNvSpPr>
            <p:nvPr/>
          </p:nvSpPr>
          <p:spPr bwMode="auto">
            <a:xfrm>
              <a:off x="7454900" y="3940175"/>
              <a:ext cx="1119188"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6" descr="Dark vertical"/>
            <p:cNvSpPr>
              <a:spLocks noChangeArrowheads="1"/>
            </p:cNvSpPr>
            <p:nvPr/>
          </p:nvSpPr>
          <p:spPr bwMode="auto">
            <a:xfrm>
              <a:off x="7731125" y="3725863"/>
              <a:ext cx="679450" cy="425450"/>
            </a:xfrm>
            <a:prstGeom prst="rect">
              <a:avLst/>
            </a:prstGeom>
            <a:pattFill prst="dkVert">
              <a:fgClr>
                <a:srgbClr val="3333CC"/>
              </a:fgClr>
              <a:bgClr>
                <a:srgbClr val="FFFFFF"/>
              </a:bgClr>
            </a:pattFill>
            <a:ln w="1905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endParaRPr lang="en-US">
                <a:latin typeface="Times New Roman" charset="0"/>
              </a:endParaRPr>
            </a:p>
          </p:txBody>
        </p:sp>
        <p:sp>
          <p:nvSpPr>
            <p:cNvPr id="9" name="Line 7"/>
            <p:cNvSpPr>
              <a:spLocks noChangeShapeType="1"/>
            </p:cNvSpPr>
            <p:nvPr/>
          </p:nvSpPr>
          <p:spPr bwMode="auto">
            <a:xfrm flipH="1">
              <a:off x="7061200" y="1089025"/>
              <a:ext cx="0" cy="402907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8"/>
            <p:cNvSpPr txBox="1">
              <a:spLocks noChangeArrowheads="1"/>
            </p:cNvSpPr>
            <p:nvPr/>
          </p:nvSpPr>
          <p:spPr bwMode="auto">
            <a:xfrm>
              <a:off x="2286000" y="4711700"/>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r>
                <a:rPr lang="en-US" sz="2000">
                  <a:solidFill>
                    <a:srgbClr val="A50021"/>
                  </a:solidFill>
                  <a:effectLst>
                    <a:outerShdw blurRad="38100" dist="38100" dir="2700000" algn="tl">
                      <a:srgbClr val="DDDDDD"/>
                    </a:outerShdw>
                  </a:effectLst>
                  <a:latin typeface="Times" charset="0"/>
                </a:rPr>
                <a:t>SLAC linac tunnel</a:t>
              </a:r>
            </a:p>
          </p:txBody>
        </p:sp>
        <p:sp>
          <p:nvSpPr>
            <p:cNvPr id="11" name="Text Box 9"/>
            <p:cNvSpPr txBox="1">
              <a:spLocks noChangeAspect="1" noChangeArrowheads="1"/>
            </p:cNvSpPr>
            <p:nvPr/>
          </p:nvSpPr>
          <p:spPr bwMode="auto">
            <a:xfrm>
              <a:off x="7134225" y="4741863"/>
              <a:ext cx="1544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r>
                <a:rPr lang="en-US" sz="2000" dirty="0">
                  <a:solidFill>
                    <a:srgbClr val="A50021"/>
                  </a:solidFill>
                  <a:effectLst>
                    <a:outerShdw blurRad="38100" dist="38100" dir="2700000" algn="tl">
                      <a:srgbClr val="DDDDDD"/>
                    </a:outerShdw>
                  </a:effectLst>
                  <a:latin typeface="Times New Roman" charset="0"/>
                </a:rPr>
                <a:t>research yard</a:t>
              </a:r>
            </a:p>
          </p:txBody>
        </p:sp>
        <p:sp>
          <p:nvSpPr>
            <p:cNvPr id="12" name="Text Box 10"/>
            <p:cNvSpPr txBox="1">
              <a:spLocks noChangeArrowheads="1"/>
            </p:cNvSpPr>
            <p:nvPr/>
          </p:nvSpPr>
          <p:spPr bwMode="auto">
            <a:xfrm>
              <a:off x="2120900" y="2857500"/>
              <a:ext cx="8509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Linac-1</a:t>
              </a:r>
              <a:endParaRPr lang="en-US" sz="1600">
                <a:effectLst>
                  <a:outerShdw blurRad="38100" dist="38100" dir="2700000" algn="tl">
                    <a:srgbClr val="DDDDDD"/>
                  </a:outerShdw>
                </a:effectLst>
                <a:latin typeface="Times" charset="0"/>
                <a:sym typeface="Symbol" charset="0"/>
              </a:endParaRPr>
            </a:p>
          </p:txBody>
        </p:sp>
        <p:sp>
          <p:nvSpPr>
            <p:cNvPr id="13" name="Text Box 11"/>
            <p:cNvSpPr txBox="1">
              <a:spLocks noChangeArrowheads="1"/>
            </p:cNvSpPr>
            <p:nvPr/>
          </p:nvSpPr>
          <p:spPr bwMode="auto">
            <a:xfrm>
              <a:off x="3956050" y="2794000"/>
              <a:ext cx="8509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Linac-2</a:t>
              </a:r>
              <a:endParaRPr lang="en-US" sz="1600">
                <a:effectLst>
                  <a:outerShdw blurRad="38100" dist="38100" dir="2700000" algn="tl">
                    <a:srgbClr val="DDDDDD"/>
                  </a:outerShdw>
                </a:effectLst>
                <a:latin typeface="Times" charset="0"/>
                <a:sym typeface="Symbol" charset="0"/>
              </a:endParaRPr>
            </a:p>
          </p:txBody>
        </p:sp>
        <p:sp>
          <p:nvSpPr>
            <p:cNvPr id="14" name="Text Box 12"/>
            <p:cNvSpPr txBox="1">
              <a:spLocks noChangeArrowheads="1"/>
            </p:cNvSpPr>
            <p:nvPr/>
          </p:nvSpPr>
          <p:spPr bwMode="auto">
            <a:xfrm>
              <a:off x="5811838" y="2844800"/>
              <a:ext cx="8509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Linac-3</a:t>
              </a:r>
              <a:endParaRPr lang="en-US" sz="1600">
                <a:effectLst>
                  <a:outerShdw blurRad="38100" dist="38100" dir="2700000" algn="tl">
                    <a:srgbClr val="DDDDDD"/>
                  </a:outerShdw>
                </a:effectLst>
                <a:latin typeface="Times" charset="0"/>
                <a:sym typeface="Symbol" charset="0"/>
              </a:endParaRPr>
            </a:p>
          </p:txBody>
        </p:sp>
        <p:sp>
          <p:nvSpPr>
            <p:cNvPr id="15" name="Text Box 13"/>
            <p:cNvSpPr txBox="1">
              <a:spLocks noChangeArrowheads="1"/>
            </p:cNvSpPr>
            <p:nvPr/>
          </p:nvSpPr>
          <p:spPr bwMode="auto">
            <a:xfrm>
              <a:off x="3205163" y="3533775"/>
              <a:ext cx="6350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BC-1</a:t>
              </a:r>
              <a:endParaRPr lang="en-US" sz="1600">
                <a:effectLst>
                  <a:outerShdw blurRad="38100" dist="38100" dir="2700000" algn="tl">
                    <a:srgbClr val="DDDDDD"/>
                  </a:outerShdw>
                </a:effectLst>
                <a:latin typeface="Times" charset="0"/>
                <a:sym typeface="Symbol" charset="0"/>
              </a:endParaRPr>
            </a:p>
          </p:txBody>
        </p:sp>
        <p:sp>
          <p:nvSpPr>
            <p:cNvPr id="16" name="Text Box 14"/>
            <p:cNvSpPr txBox="1">
              <a:spLocks noChangeArrowheads="1"/>
            </p:cNvSpPr>
            <p:nvPr/>
          </p:nvSpPr>
          <p:spPr bwMode="auto">
            <a:xfrm>
              <a:off x="4911725" y="3533775"/>
              <a:ext cx="6350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BC-2</a:t>
              </a:r>
              <a:endParaRPr lang="en-US" sz="1600">
                <a:effectLst>
                  <a:outerShdw blurRad="38100" dist="38100" dir="2700000" algn="tl">
                    <a:srgbClr val="DDDDDD"/>
                  </a:outerShdw>
                </a:effectLst>
                <a:latin typeface="Times" charset="0"/>
                <a:sym typeface="Symbol" charset="0"/>
              </a:endParaRPr>
            </a:p>
          </p:txBody>
        </p:sp>
        <p:sp>
          <p:nvSpPr>
            <p:cNvPr id="17" name="Text Box 15"/>
            <p:cNvSpPr txBox="1">
              <a:spLocks noChangeArrowheads="1"/>
            </p:cNvSpPr>
            <p:nvPr/>
          </p:nvSpPr>
          <p:spPr bwMode="auto">
            <a:xfrm>
              <a:off x="7142163" y="3968750"/>
              <a:ext cx="601662"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LTU</a:t>
              </a:r>
              <a:endParaRPr lang="en-US" sz="1600">
                <a:effectLst>
                  <a:outerShdw blurRad="38100" dist="38100" dir="2700000" algn="tl">
                    <a:srgbClr val="DDDDDD"/>
                  </a:outerShdw>
                </a:effectLst>
                <a:latin typeface="Times" charset="0"/>
                <a:sym typeface="Symbol" charset="0"/>
              </a:endParaRPr>
            </a:p>
          </p:txBody>
        </p:sp>
        <p:sp>
          <p:nvSpPr>
            <p:cNvPr id="18" name="Text Box 16"/>
            <p:cNvSpPr txBox="1">
              <a:spLocks noChangeArrowheads="1"/>
            </p:cNvSpPr>
            <p:nvPr/>
          </p:nvSpPr>
          <p:spPr bwMode="auto">
            <a:xfrm>
              <a:off x="1636713" y="3800475"/>
              <a:ext cx="6858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DL-1</a:t>
              </a:r>
              <a:r>
                <a:rPr lang="en-US" sz="1600">
                  <a:effectLst>
                    <a:outerShdw blurRad="38100" dist="38100" dir="2700000" algn="tl">
                      <a:srgbClr val="DDDDDD"/>
                    </a:outerShdw>
                  </a:effectLst>
                  <a:latin typeface="Times" charset="0"/>
                  <a:sym typeface="Symbol" charset="0"/>
                </a:rPr>
                <a:t> </a:t>
              </a:r>
            </a:p>
          </p:txBody>
        </p:sp>
        <p:sp>
          <p:nvSpPr>
            <p:cNvPr id="19" name="Text Box 17"/>
            <p:cNvSpPr txBox="1">
              <a:spLocks noChangeArrowheads="1"/>
            </p:cNvSpPr>
            <p:nvPr/>
          </p:nvSpPr>
          <p:spPr bwMode="auto">
            <a:xfrm>
              <a:off x="7575550" y="3225800"/>
              <a:ext cx="963613"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a:solidFill>
                    <a:srgbClr val="0000FF"/>
                  </a:solidFill>
                  <a:effectLst>
                    <a:outerShdw blurRad="38100" dist="38100" dir="2700000" algn="tl">
                      <a:srgbClr val="DDDDDD"/>
                    </a:outerShdw>
                  </a:effectLst>
                  <a:latin typeface="Times" charset="0"/>
                </a:rPr>
                <a:t>undulator</a:t>
              </a:r>
              <a:endParaRPr lang="en-US" sz="1600">
                <a:effectLst>
                  <a:outerShdw blurRad="38100" dist="38100" dir="2700000" algn="tl">
                    <a:srgbClr val="DDDDDD"/>
                  </a:outerShdw>
                </a:effectLst>
                <a:latin typeface="Times" charset="0"/>
                <a:sym typeface="Symbol" charset="0"/>
              </a:endParaRPr>
            </a:p>
          </p:txBody>
        </p:sp>
        <p:sp>
          <p:nvSpPr>
            <p:cNvPr id="20" name="Rectangle 18" descr="Wide upward diagonal"/>
            <p:cNvSpPr>
              <a:spLocks noChangeArrowheads="1"/>
            </p:cNvSpPr>
            <p:nvPr/>
          </p:nvSpPr>
          <p:spPr bwMode="auto">
            <a:xfrm>
              <a:off x="703263" y="3238500"/>
              <a:ext cx="1031875" cy="423863"/>
            </a:xfrm>
            <a:prstGeom prst="rect">
              <a:avLst/>
            </a:prstGeom>
            <a:pattFill prst="wdUpDiag">
              <a:fgClr>
                <a:srgbClr val="FFFF00"/>
              </a:fgClr>
              <a:bgClr>
                <a:srgbClr val="FFFFFF"/>
              </a:bgClr>
            </a:patt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endParaRPr lang="en-US" sz="1400">
                <a:solidFill>
                  <a:srgbClr val="3333CC"/>
                </a:solidFill>
                <a:latin typeface="Times New Roman" charset="0"/>
              </a:endParaRPr>
            </a:p>
          </p:txBody>
        </p:sp>
        <p:sp>
          <p:nvSpPr>
            <p:cNvPr id="21" name="Text Box 19"/>
            <p:cNvSpPr txBox="1">
              <a:spLocks noChangeArrowheads="1"/>
            </p:cNvSpPr>
            <p:nvPr/>
          </p:nvSpPr>
          <p:spPr bwMode="auto">
            <a:xfrm>
              <a:off x="647700" y="3308350"/>
              <a:ext cx="11430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9" rIns="91439">
              <a:spAutoFit/>
            </a:bodyPr>
            <a:lstStyle/>
            <a:p>
              <a:pPr algn="ctr">
                <a:lnSpc>
                  <a:spcPct val="85000"/>
                </a:lnSpc>
              </a:pPr>
              <a:r>
                <a:rPr lang="en-US" sz="1600" i="1">
                  <a:solidFill>
                    <a:srgbClr val="0000FF"/>
                  </a:solidFill>
                  <a:effectLst>
                    <a:outerShdw blurRad="38100" dist="38100" dir="2700000" algn="tl">
                      <a:srgbClr val="DDDDDD"/>
                    </a:outerShdw>
                  </a:effectLst>
                  <a:latin typeface="Times" charset="0"/>
                </a:rPr>
                <a:t>SLAC linac</a:t>
              </a:r>
              <a:endParaRPr lang="en-US" sz="1600" i="1">
                <a:effectLst>
                  <a:outerShdw blurRad="38100" dist="38100" dir="2700000" algn="tl">
                    <a:srgbClr val="DDDDDD"/>
                  </a:outerShdw>
                </a:effectLst>
                <a:latin typeface="Times" charset="0"/>
              </a:endParaRPr>
            </a:p>
          </p:txBody>
        </p:sp>
        <p:sp>
          <p:nvSpPr>
            <p:cNvPr id="22" name="Line 20"/>
            <p:cNvSpPr>
              <a:spLocks noChangeShapeType="1"/>
            </p:cNvSpPr>
            <p:nvPr/>
          </p:nvSpPr>
          <p:spPr bwMode="auto">
            <a:xfrm flipV="1">
              <a:off x="1889125" y="3308350"/>
              <a:ext cx="0" cy="492125"/>
            </a:xfrm>
            <a:prstGeom prst="line">
              <a:avLst/>
            </a:prstGeom>
            <a:noFill/>
            <a:ln w="952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3" name="Group 21"/>
            <p:cNvGrpSpPr>
              <a:grpSpLocks/>
            </p:cNvGrpSpPr>
            <p:nvPr/>
          </p:nvGrpSpPr>
          <p:grpSpPr bwMode="auto">
            <a:xfrm>
              <a:off x="4967288" y="3176588"/>
              <a:ext cx="488950" cy="287337"/>
              <a:chOff x="3320" y="2328"/>
              <a:chExt cx="182" cy="192"/>
            </a:xfrm>
          </p:grpSpPr>
          <p:sp>
            <p:nvSpPr>
              <p:cNvPr id="24" name="Line 22"/>
              <p:cNvSpPr>
                <a:spLocks noChangeShapeType="1"/>
              </p:cNvSpPr>
              <p:nvPr/>
            </p:nvSpPr>
            <p:spPr bwMode="auto">
              <a:xfrm flipV="1">
                <a:off x="3320" y="2328"/>
                <a:ext cx="61" cy="19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23"/>
              <p:cNvSpPr>
                <a:spLocks noChangeShapeType="1"/>
              </p:cNvSpPr>
              <p:nvPr/>
            </p:nvSpPr>
            <p:spPr bwMode="auto">
              <a:xfrm>
                <a:off x="3381" y="2328"/>
                <a:ext cx="6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Line 24"/>
              <p:cNvSpPr>
                <a:spLocks noChangeShapeType="1"/>
              </p:cNvSpPr>
              <p:nvPr/>
            </p:nvSpPr>
            <p:spPr bwMode="auto">
              <a:xfrm flipH="1" flipV="1">
                <a:off x="3441" y="2328"/>
                <a:ext cx="61" cy="19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 name="Line 25"/>
            <p:cNvSpPr>
              <a:spLocks noChangeShapeType="1"/>
            </p:cNvSpPr>
            <p:nvPr/>
          </p:nvSpPr>
          <p:spPr bwMode="auto">
            <a:xfrm>
              <a:off x="5440363" y="3462338"/>
              <a:ext cx="239712"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 name="Group 26"/>
            <p:cNvGrpSpPr>
              <a:grpSpLocks/>
            </p:cNvGrpSpPr>
            <p:nvPr/>
          </p:nvGrpSpPr>
          <p:grpSpPr bwMode="auto">
            <a:xfrm>
              <a:off x="3336925" y="3259138"/>
              <a:ext cx="220663" cy="217487"/>
              <a:chOff x="2309" y="2376"/>
              <a:chExt cx="129" cy="152"/>
            </a:xfrm>
          </p:grpSpPr>
          <p:sp>
            <p:nvSpPr>
              <p:cNvPr id="29" name="Line 27"/>
              <p:cNvSpPr>
                <a:spLocks noChangeShapeType="1"/>
              </p:cNvSpPr>
              <p:nvPr/>
            </p:nvSpPr>
            <p:spPr bwMode="auto">
              <a:xfrm flipV="1">
                <a:off x="2309" y="2376"/>
                <a:ext cx="40" cy="15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28"/>
              <p:cNvSpPr>
                <a:spLocks noChangeShapeType="1"/>
              </p:cNvSpPr>
              <p:nvPr/>
            </p:nvSpPr>
            <p:spPr bwMode="auto">
              <a:xfrm>
                <a:off x="2349" y="2376"/>
                <a:ext cx="58"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Line 29"/>
              <p:cNvSpPr>
                <a:spLocks noChangeShapeType="1"/>
              </p:cNvSpPr>
              <p:nvPr/>
            </p:nvSpPr>
            <p:spPr bwMode="auto">
              <a:xfrm flipH="1" flipV="1">
                <a:off x="2399" y="2376"/>
                <a:ext cx="39" cy="15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2" name="Line 30"/>
            <p:cNvSpPr>
              <a:spLocks noChangeShapeType="1"/>
            </p:cNvSpPr>
            <p:nvPr/>
          </p:nvSpPr>
          <p:spPr bwMode="auto">
            <a:xfrm>
              <a:off x="3155950" y="3476625"/>
              <a:ext cx="20320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31"/>
            <p:cNvSpPr>
              <a:spLocks noChangeShapeType="1"/>
            </p:cNvSpPr>
            <p:nvPr/>
          </p:nvSpPr>
          <p:spPr bwMode="auto">
            <a:xfrm>
              <a:off x="3540125" y="3484563"/>
              <a:ext cx="358775"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Rectangle 32"/>
            <p:cNvSpPr>
              <a:spLocks noChangeArrowheads="1"/>
            </p:cNvSpPr>
            <p:nvPr/>
          </p:nvSpPr>
          <p:spPr bwMode="auto">
            <a:xfrm>
              <a:off x="2190750" y="3254375"/>
              <a:ext cx="660400" cy="423863"/>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r>
                <a:rPr lang="en-US" sz="1200">
                  <a:solidFill>
                    <a:srgbClr val="3333CC"/>
                  </a:solidFill>
                  <a:effectLst>
                    <a:outerShdw blurRad="38100" dist="38100" dir="2700000" algn="tl">
                      <a:srgbClr val="000000"/>
                    </a:outerShdw>
                  </a:effectLst>
                  <a:latin typeface="Times New Roman" charset="0"/>
                </a:rPr>
                <a:t>21-1b</a:t>
              </a:r>
            </a:p>
            <a:p>
              <a:pPr algn="ctr"/>
              <a:r>
                <a:rPr lang="en-US" sz="1200">
                  <a:solidFill>
                    <a:srgbClr val="3333CC"/>
                  </a:solidFill>
                  <a:effectLst>
                    <a:outerShdw blurRad="38100" dist="38100" dir="2700000" algn="tl">
                      <a:srgbClr val="000000"/>
                    </a:outerShdw>
                  </a:effectLst>
                  <a:latin typeface="Times New Roman" charset="0"/>
                </a:rPr>
                <a:t>21-1d</a:t>
              </a:r>
            </a:p>
          </p:txBody>
        </p:sp>
        <p:sp>
          <p:nvSpPr>
            <p:cNvPr id="35" name="Rectangle 33"/>
            <p:cNvSpPr>
              <a:spLocks noChangeArrowheads="1"/>
            </p:cNvSpPr>
            <p:nvPr/>
          </p:nvSpPr>
          <p:spPr bwMode="auto">
            <a:xfrm>
              <a:off x="2963863" y="3259138"/>
              <a:ext cx="244475" cy="425450"/>
            </a:xfrm>
            <a:prstGeom prst="rect">
              <a:avLst/>
            </a:prstGeom>
            <a:solidFill>
              <a:srgbClr val="FF9933"/>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r>
                <a:rPr lang="en-US" sz="1600">
                  <a:solidFill>
                    <a:srgbClr val="3333CC"/>
                  </a:solidFill>
                  <a:effectLst>
                    <a:outerShdw blurRad="38100" dist="38100" dir="2700000" algn="tl">
                      <a:srgbClr val="000000"/>
                    </a:outerShdw>
                  </a:effectLst>
                  <a:latin typeface="Times New Roman" charset="0"/>
                </a:rPr>
                <a:t>X</a:t>
              </a:r>
              <a:endParaRPr lang="en-US" sz="1200">
                <a:solidFill>
                  <a:srgbClr val="3333CC"/>
                </a:solidFill>
                <a:effectLst>
                  <a:outerShdw blurRad="38100" dist="38100" dir="2700000" algn="tl">
                    <a:srgbClr val="000000"/>
                  </a:outerShdw>
                </a:effectLst>
                <a:latin typeface="Times New Roman" charset="0"/>
              </a:endParaRPr>
            </a:p>
          </p:txBody>
        </p:sp>
        <p:sp>
          <p:nvSpPr>
            <p:cNvPr id="36" name="Text Box 34"/>
            <p:cNvSpPr txBox="1">
              <a:spLocks noChangeArrowheads="1"/>
            </p:cNvSpPr>
            <p:nvPr/>
          </p:nvSpPr>
          <p:spPr bwMode="auto">
            <a:xfrm>
              <a:off x="1144588" y="1587500"/>
              <a:ext cx="879475"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5000"/>
                </a:lnSpc>
              </a:pPr>
              <a:r>
                <a:rPr lang="en-US" sz="1600" b="1" i="1">
                  <a:solidFill>
                    <a:srgbClr val="0000FF"/>
                  </a:solidFill>
                  <a:effectLst>
                    <a:outerShdw blurRad="38100" dist="38100" dir="2700000" algn="tl">
                      <a:srgbClr val="DDDDDD"/>
                    </a:outerShdw>
                  </a:effectLst>
                  <a:latin typeface="Times" charset="0"/>
                </a:rPr>
                <a:t>RF Gun</a:t>
              </a:r>
              <a:endParaRPr lang="en-US" sz="1600">
                <a:effectLst>
                  <a:outerShdw blurRad="38100" dist="38100" dir="2700000" algn="tl">
                    <a:srgbClr val="DDDDDD"/>
                  </a:outerShdw>
                </a:effectLst>
                <a:latin typeface="Symbol" charset="0"/>
                <a:sym typeface="Symbol" charset="0"/>
              </a:endParaRPr>
            </a:p>
          </p:txBody>
        </p:sp>
        <p:sp>
          <p:nvSpPr>
            <p:cNvPr id="37" name="Line 35"/>
            <p:cNvSpPr>
              <a:spLocks noChangeShapeType="1"/>
            </p:cNvSpPr>
            <p:nvPr/>
          </p:nvSpPr>
          <p:spPr bwMode="auto">
            <a:xfrm flipH="1">
              <a:off x="3082925" y="2503488"/>
              <a:ext cx="0" cy="738187"/>
            </a:xfrm>
            <a:prstGeom prst="line">
              <a:avLst/>
            </a:prstGeom>
            <a:noFill/>
            <a:ln w="952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36"/>
            <p:cNvSpPr>
              <a:spLocks noChangeShapeType="1"/>
            </p:cNvSpPr>
            <p:nvPr/>
          </p:nvSpPr>
          <p:spPr bwMode="auto">
            <a:xfrm>
              <a:off x="4764088" y="3462338"/>
              <a:ext cx="20320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Rectangle 37"/>
            <p:cNvSpPr>
              <a:spLocks noChangeArrowheads="1"/>
            </p:cNvSpPr>
            <p:nvPr/>
          </p:nvSpPr>
          <p:spPr bwMode="auto">
            <a:xfrm>
              <a:off x="3816350" y="3254375"/>
              <a:ext cx="1066800" cy="423863"/>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r>
                <a:rPr lang="en-US" sz="1200">
                  <a:solidFill>
                    <a:srgbClr val="3333CC"/>
                  </a:solidFill>
                  <a:effectLst>
                    <a:outerShdw blurRad="38100" dist="38100" dir="2700000" algn="tl">
                      <a:srgbClr val="000000"/>
                    </a:outerShdw>
                  </a:effectLst>
                  <a:latin typeface="Times New Roman" charset="0"/>
                </a:rPr>
                <a:t>21-3b</a:t>
              </a:r>
            </a:p>
            <a:p>
              <a:pPr algn="ctr"/>
              <a:r>
                <a:rPr lang="en-US" sz="1200">
                  <a:solidFill>
                    <a:srgbClr val="3333CC"/>
                  </a:solidFill>
                  <a:effectLst>
                    <a:outerShdw blurRad="38100" dist="38100" dir="2700000" algn="tl">
                      <a:srgbClr val="000000"/>
                    </a:outerShdw>
                  </a:effectLst>
                  <a:latin typeface="Times New Roman" charset="0"/>
                </a:rPr>
                <a:t>24-6d</a:t>
              </a:r>
            </a:p>
          </p:txBody>
        </p:sp>
        <p:grpSp>
          <p:nvGrpSpPr>
            <p:cNvPr id="40" name="Group 38"/>
            <p:cNvGrpSpPr>
              <a:grpSpLocks/>
            </p:cNvGrpSpPr>
            <p:nvPr/>
          </p:nvGrpSpPr>
          <p:grpSpPr bwMode="auto">
            <a:xfrm flipV="1">
              <a:off x="7262813" y="2965450"/>
              <a:ext cx="1316037" cy="496888"/>
              <a:chOff x="4605" y="2508"/>
              <a:chExt cx="771" cy="291"/>
            </a:xfrm>
          </p:grpSpPr>
          <p:sp>
            <p:nvSpPr>
              <p:cNvPr id="41" name="Line 39"/>
              <p:cNvSpPr>
                <a:spLocks noChangeShapeType="1"/>
              </p:cNvSpPr>
              <p:nvPr/>
            </p:nvSpPr>
            <p:spPr bwMode="auto">
              <a:xfrm flipH="1" flipV="1">
                <a:off x="4605" y="2508"/>
                <a:ext cx="125" cy="290"/>
              </a:xfrm>
              <a:prstGeom prst="line">
                <a:avLst/>
              </a:prstGeom>
              <a:noFill/>
              <a:ln w="50800">
                <a:solidFill>
                  <a:srgbClr val="FFCC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40"/>
              <p:cNvSpPr>
                <a:spLocks noChangeShapeType="1"/>
              </p:cNvSpPr>
              <p:nvPr/>
            </p:nvSpPr>
            <p:spPr bwMode="auto">
              <a:xfrm>
                <a:off x="4720" y="2799"/>
                <a:ext cx="656" cy="0"/>
              </a:xfrm>
              <a:prstGeom prst="line">
                <a:avLst/>
              </a:prstGeom>
              <a:noFill/>
              <a:ln w="50800">
                <a:solidFill>
                  <a:srgbClr val="FFCC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 name="Line 41"/>
            <p:cNvSpPr>
              <a:spLocks noChangeShapeType="1"/>
            </p:cNvSpPr>
            <p:nvPr/>
          </p:nvSpPr>
          <p:spPr bwMode="auto">
            <a:xfrm flipH="1" flipV="1">
              <a:off x="7258050" y="3443288"/>
              <a:ext cx="212725" cy="49530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42"/>
            <p:cNvSpPr>
              <a:spLocks noChangeShapeType="1"/>
            </p:cNvSpPr>
            <p:nvPr/>
          </p:nvSpPr>
          <p:spPr bwMode="auto">
            <a:xfrm>
              <a:off x="5883275" y="3463925"/>
              <a:ext cx="1393825"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Rectangle 43"/>
            <p:cNvSpPr>
              <a:spLocks noChangeArrowheads="1"/>
            </p:cNvSpPr>
            <p:nvPr/>
          </p:nvSpPr>
          <p:spPr bwMode="auto">
            <a:xfrm>
              <a:off x="5541963" y="3254375"/>
              <a:ext cx="1392237" cy="423863"/>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r>
                <a:rPr lang="en-US" sz="1200">
                  <a:solidFill>
                    <a:srgbClr val="3333CC"/>
                  </a:solidFill>
                  <a:effectLst>
                    <a:outerShdw blurRad="38100" dist="38100" dir="2700000" algn="tl">
                      <a:srgbClr val="000000"/>
                    </a:outerShdw>
                  </a:effectLst>
                  <a:latin typeface="Times New Roman" charset="0"/>
                </a:rPr>
                <a:t>25-1a</a:t>
              </a:r>
            </a:p>
            <a:p>
              <a:pPr algn="ctr"/>
              <a:r>
                <a:rPr lang="en-US" sz="1200">
                  <a:solidFill>
                    <a:srgbClr val="3333CC"/>
                  </a:solidFill>
                  <a:effectLst>
                    <a:outerShdw blurRad="38100" dist="38100" dir="2700000" algn="tl">
                      <a:srgbClr val="000000"/>
                    </a:outerShdw>
                  </a:effectLst>
                  <a:latin typeface="Times New Roman" charset="0"/>
                </a:rPr>
                <a:t>30-8c</a:t>
              </a:r>
            </a:p>
          </p:txBody>
        </p:sp>
        <p:sp>
          <p:nvSpPr>
            <p:cNvPr id="46" name="Rectangle 44" descr="Dark vertical"/>
            <p:cNvSpPr>
              <a:spLocks noChangeArrowheads="1"/>
            </p:cNvSpPr>
            <p:nvPr/>
          </p:nvSpPr>
          <p:spPr bwMode="auto">
            <a:xfrm>
              <a:off x="7727950" y="2752725"/>
              <a:ext cx="679450" cy="425450"/>
            </a:xfrm>
            <a:prstGeom prst="rect">
              <a:avLst/>
            </a:prstGeom>
            <a:pattFill prst="dkVert">
              <a:fgClr>
                <a:srgbClr val="CCECFF"/>
              </a:fgClr>
              <a:bgClr>
                <a:srgbClr val="FFFFFF"/>
              </a:bgClr>
            </a:pattFill>
            <a:ln w="19050">
              <a:solidFill>
                <a:schemeClr val="folHlink"/>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nchor="ctr"/>
            <a:lstStyle/>
            <a:p>
              <a:pPr algn="ctr"/>
              <a:endParaRPr lang="en-US">
                <a:latin typeface="Times New Roman" charset="0"/>
              </a:endParaRPr>
            </a:p>
          </p:txBody>
        </p:sp>
        <p:sp>
          <p:nvSpPr>
            <p:cNvPr id="47" name="Line 45"/>
            <p:cNvSpPr>
              <a:spLocks noChangeShapeType="1"/>
            </p:cNvSpPr>
            <p:nvPr/>
          </p:nvSpPr>
          <p:spPr bwMode="auto">
            <a:xfrm>
              <a:off x="8589963" y="3938588"/>
              <a:ext cx="303212" cy="1587"/>
            </a:xfrm>
            <a:prstGeom prst="line">
              <a:avLst/>
            </a:prstGeom>
            <a:noFill/>
            <a:ln w="1905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Line 46"/>
            <p:cNvSpPr>
              <a:spLocks noChangeShapeType="1"/>
            </p:cNvSpPr>
            <p:nvPr/>
          </p:nvSpPr>
          <p:spPr bwMode="auto">
            <a:xfrm>
              <a:off x="8559800" y="3935413"/>
              <a:ext cx="279400" cy="395287"/>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Line 47"/>
            <p:cNvSpPr>
              <a:spLocks noChangeShapeType="1"/>
            </p:cNvSpPr>
            <p:nvPr/>
          </p:nvSpPr>
          <p:spPr bwMode="auto">
            <a:xfrm flipV="1">
              <a:off x="8583613" y="2963863"/>
              <a:ext cx="330200" cy="4762"/>
            </a:xfrm>
            <a:prstGeom prst="line">
              <a:avLst/>
            </a:prstGeom>
            <a:noFill/>
            <a:ln w="19050" cap="rnd">
              <a:solidFill>
                <a:srgbClr val="CC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Line 48"/>
            <p:cNvSpPr>
              <a:spLocks noChangeShapeType="1"/>
            </p:cNvSpPr>
            <p:nvPr/>
          </p:nvSpPr>
          <p:spPr bwMode="auto">
            <a:xfrm>
              <a:off x="8556625" y="2955925"/>
              <a:ext cx="282575" cy="460375"/>
            </a:xfrm>
            <a:prstGeom prst="line">
              <a:avLst/>
            </a:prstGeom>
            <a:noFill/>
            <a:ln w="50800">
              <a:solidFill>
                <a:srgbClr val="FFB7B7"/>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Text Box 49"/>
            <p:cNvSpPr txBox="1">
              <a:spLocks noChangeArrowheads="1"/>
            </p:cNvSpPr>
            <p:nvPr/>
          </p:nvSpPr>
          <p:spPr bwMode="auto">
            <a:xfrm>
              <a:off x="7899400" y="4406900"/>
              <a:ext cx="92868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E-Dump</a:t>
              </a:r>
              <a:endParaRPr lang="en-US" sz="1600">
                <a:effectLst>
                  <a:outerShdw blurRad="38100" dist="38100" dir="2700000" algn="tl">
                    <a:srgbClr val="DDDDDD"/>
                  </a:outerShdw>
                </a:effectLst>
                <a:latin typeface="Times" charset="0"/>
                <a:sym typeface="Symbol" charset="0"/>
              </a:endParaRPr>
            </a:p>
          </p:txBody>
        </p:sp>
        <p:sp>
          <p:nvSpPr>
            <p:cNvPr id="52" name="Text Box 50"/>
            <p:cNvSpPr txBox="1">
              <a:spLocks noChangeArrowheads="1"/>
            </p:cNvSpPr>
            <p:nvPr/>
          </p:nvSpPr>
          <p:spPr bwMode="auto">
            <a:xfrm>
              <a:off x="182563" y="2798763"/>
              <a:ext cx="97948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1600" b="1">
                  <a:solidFill>
                    <a:srgbClr val="0000FF"/>
                  </a:solidFill>
                  <a:effectLst>
                    <a:outerShdw blurRad="38100" dist="38100" dir="2700000" algn="tl">
                      <a:srgbClr val="DDDDDD"/>
                    </a:outerShdw>
                  </a:effectLst>
                  <a:latin typeface="Times" charset="0"/>
                </a:rPr>
                <a:t>Inj Vault</a:t>
              </a:r>
              <a:endParaRPr lang="en-US" sz="1600">
                <a:effectLst>
                  <a:outerShdw blurRad="38100" dist="38100" dir="2700000" algn="tl">
                    <a:srgbClr val="DDDDDD"/>
                  </a:outerShdw>
                </a:effectLst>
                <a:latin typeface="Times" charset="0"/>
                <a:sym typeface="Symbol" charset="0"/>
              </a:endParaRPr>
            </a:p>
          </p:txBody>
        </p:sp>
        <p:sp>
          <p:nvSpPr>
            <p:cNvPr id="53" name="Line 51"/>
            <p:cNvSpPr>
              <a:spLocks noChangeShapeType="1"/>
            </p:cNvSpPr>
            <p:nvPr/>
          </p:nvSpPr>
          <p:spPr bwMode="auto">
            <a:xfrm rot="2700000" flipV="1">
              <a:off x="441325" y="2746375"/>
              <a:ext cx="2020888"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Rectangle 52"/>
            <p:cNvSpPr>
              <a:spLocks noChangeArrowheads="1"/>
            </p:cNvSpPr>
            <p:nvPr/>
          </p:nvSpPr>
          <p:spPr bwMode="auto">
            <a:xfrm rot="2700000">
              <a:off x="1119982" y="2528094"/>
              <a:ext cx="639762" cy="425450"/>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a:solidFill>
                    <a:srgbClr val="3333CC"/>
                  </a:solidFill>
                  <a:effectLst>
                    <a:outerShdw blurRad="38100" dist="38100" dir="2700000" algn="tl">
                      <a:srgbClr val="000000"/>
                    </a:outerShdw>
                  </a:effectLst>
                  <a:latin typeface="Times New Roman" charset="0"/>
                </a:rPr>
                <a:t>L0a&amp;b</a:t>
              </a:r>
            </a:p>
          </p:txBody>
        </p:sp>
        <p:sp>
          <p:nvSpPr>
            <p:cNvPr id="55" name="Rectangle 53"/>
            <p:cNvSpPr>
              <a:spLocks noChangeArrowheads="1"/>
            </p:cNvSpPr>
            <p:nvPr/>
          </p:nvSpPr>
          <p:spPr bwMode="auto">
            <a:xfrm rot="2700000">
              <a:off x="604044" y="1889919"/>
              <a:ext cx="533400" cy="531812"/>
            </a:xfrm>
            <a:prstGeom prst="rect">
              <a:avLst/>
            </a:prstGeom>
            <a:solidFill>
              <a:srgbClr val="00FFCC"/>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Text Box 54"/>
            <p:cNvSpPr txBox="1">
              <a:spLocks noChangeArrowheads="1"/>
            </p:cNvSpPr>
            <p:nvPr/>
          </p:nvSpPr>
          <p:spPr bwMode="auto">
            <a:xfrm>
              <a:off x="515938" y="1930400"/>
              <a:ext cx="709612"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60000"/>
                </a:lnSpc>
                <a:spcBef>
                  <a:spcPct val="5000"/>
                </a:spcBef>
                <a:spcAft>
                  <a:spcPct val="5000"/>
                </a:spcAft>
              </a:pPr>
              <a:r>
                <a:rPr lang="en-US" sz="1600" b="1">
                  <a:solidFill>
                    <a:srgbClr val="0000FF"/>
                  </a:solidFill>
                  <a:effectLst>
                    <a:outerShdw blurRad="38100" dist="38100" dir="2700000" algn="tl">
                      <a:srgbClr val="DDDDDD"/>
                    </a:outerShdw>
                  </a:effectLst>
                  <a:latin typeface="Times" charset="0"/>
                </a:rPr>
                <a:t>rf</a:t>
              </a:r>
            </a:p>
            <a:p>
              <a:pPr algn="ctr">
                <a:lnSpc>
                  <a:spcPct val="60000"/>
                </a:lnSpc>
                <a:spcBef>
                  <a:spcPct val="5000"/>
                </a:spcBef>
                <a:spcAft>
                  <a:spcPct val="5000"/>
                </a:spcAft>
              </a:pPr>
              <a:r>
                <a:rPr lang="en-US" sz="1600" b="1">
                  <a:solidFill>
                    <a:srgbClr val="0000FF"/>
                  </a:solidFill>
                  <a:effectLst>
                    <a:outerShdw blurRad="38100" dist="38100" dir="2700000" algn="tl">
                      <a:srgbClr val="DDDDDD"/>
                    </a:outerShdw>
                  </a:effectLst>
                  <a:latin typeface="Times" charset="0"/>
                </a:rPr>
                <a:t>gun</a:t>
              </a:r>
              <a:endParaRPr lang="en-US" sz="1600">
                <a:effectLst>
                  <a:outerShdw blurRad="38100" dist="38100" dir="2700000" algn="tl">
                    <a:srgbClr val="DDDDDD"/>
                  </a:outerShdw>
                </a:effectLst>
                <a:latin typeface="Times" charset="0"/>
              </a:endParaRPr>
            </a:p>
          </p:txBody>
        </p:sp>
        <p:grpSp>
          <p:nvGrpSpPr>
            <p:cNvPr id="57" name="Group 55"/>
            <p:cNvGrpSpPr>
              <a:grpSpLocks/>
            </p:cNvGrpSpPr>
            <p:nvPr/>
          </p:nvGrpSpPr>
          <p:grpSpPr bwMode="auto">
            <a:xfrm>
              <a:off x="952500" y="2952750"/>
              <a:ext cx="331788" cy="80963"/>
              <a:chOff x="808" y="2376"/>
              <a:chExt cx="272" cy="56"/>
            </a:xfrm>
          </p:grpSpPr>
          <p:sp>
            <p:nvSpPr>
              <p:cNvPr id="58" name="Line 56"/>
              <p:cNvSpPr>
                <a:spLocks noChangeShapeType="1"/>
              </p:cNvSpPr>
              <p:nvPr/>
            </p:nvSpPr>
            <p:spPr bwMode="auto">
              <a:xfrm flipV="1">
                <a:off x="808" y="2432"/>
                <a:ext cx="144" cy="0"/>
              </a:xfrm>
              <a:prstGeom prst="line">
                <a:avLst/>
              </a:prstGeom>
              <a:noFill/>
              <a:ln w="9525">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Line 57"/>
              <p:cNvSpPr>
                <a:spLocks noChangeShapeType="1"/>
              </p:cNvSpPr>
              <p:nvPr/>
            </p:nvSpPr>
            <p:spPr bwMode="auto">
              <a:xfrm rot="18900000">
                <a:off x="936" y="2376"/>
                <a:ext cx="144" cy="0"/>
              </a:xfrm>
              <a:prstGeom prst="line">
                <a:avLst/>
              </a:prstGeom>
              <a:noFill/>
              <a:ln w="952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0" name="Text Box 58"/>
            <p:cNvSpPr txBox="1">
              <a:spLocks noChangeArrowheads="1"/>
            </p:cNvSpPr>
            <p:nvPr/>
          </p:nvSpPr>
          <p:spPr bwMode="auto">
            <a:xfrm>
              <a:off x="2643188" y="2159000"/>
              <a:ext cx="884237"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9" rIns="91439">
              <a:spAutoFit/>
            </a:bodyPr>
            <a:lstStyle/>
            <a:p>
              <a:pPr algn="ctr">
                <a:lnSpc>
                  <a:spcPct val="85000"/>
                </a:lnSpc>
              </a:pPr>
              <a:r>
                <a:rPr lang="en-US" sz="1600" b="1">
                  <a:solidFill>
                    <a:srgbClr val="0000FF"/>
                  </a:solidFill>
                  <a:effectLst>
                    <a:outerShdw blurRad="38100" dist="38100" dir="2700000" algn="tl">
                      <a:srgbClr val="DDDDDD"/>
                    </a:outerShdw>
                  </a:effectLst>
                  <a:latin typeface="Times" charset="0"/>
                </a:rPr>
                <a:t>Linac-</a:t>
              </a:r>
              <a:r>
                <a:rPr lang="en-US" sz="1600" b="1" i="1">
                  <a:solidFill>
                    <a:srgbClr val="0000FF"/>
                  </a:solidFill>
                  <a:effectLst>
                    <a:outerShdw blurRad="38100" dist="38100" dir="2700000" algn="tl">
                      <a:srgbClr val="DDDDDD"/>
                    </a:outerShdw>
                  </a:effectLst>
                  <a:latin typeface="Times" charset="0"/>
                </a:rPr>
                <a:t>X</a:t>
              </a:r>
              <a:endParaRPr lang="en-US" sz="1600">
                <a:effectLst>
                  <a:outerShdw blurRad="38100" dist="38100" dir="2700000" algn="tl">
                    <a:srgbClr val="DDDDDD"/>
                  </a:outerShdw>
                </a:effectLst>
                <a:latin typeface="Symbol" charset="0"/>
                <a:sym typeface="Symbol" charset="0"/>
              </a:endParaRPr>
            </a:p>
          </p:txBody>
        </p:sp>
      </p:grpSp>
      <p:sp>
        <p:nvSpPr>
          <p:cNvPr id="63" name="TextBox 62"/>
          <p:cNvSpPr txBox="1"/>
          <p:nvPr/>
        </p:nvSpPr>
        <p:spPr>
          <a:xfrm>
            <a:off x="4730666" y="2188958"/>
            <a:ext cx="2182896" cy="584776"/>
          </a:xfrm>
          <a:prstGeom prst="rect">
            <a:avLst/>
          </a:prstGeom>
          <a:noFill/>
        </p:spPr>
        <p:txBody>
          <a:bodyPr wrap="square" rtlCol="0">
            <a:spAutoFit/>
          </a:bodyPr>
          <a:lstStyle/>
          <a:p>
            <a:r>
              <a:rPr lang="en-US" sz="1600" dirty="0" smtClean="0"/>
              <a:t>SLAC LCLS Example</a:t>
            </a:r>
          </a:p>
          <a:p>
            <a:r>
              <a:rPr lang="en-US" sz="1600" dirty="0" smtClean="0"/>
              <a:t>Courtesy P. Emma</a:t>
            </a:r>
            <a:endParaRPr lang="en-US" sz="1600" dirty="0"/>
          </a:p>
        </p:txBody>
      </p:sp>
    </p:spTree>
    <p:extLst>
      <p:ext uri="{BB962C8B-B14F-4D97-AF65-F5344CB8AC3E}">
        <p14:creationId xmlns:p14="http://schemas.microsoft.com/office/powerpoint/2010/main" val="3510578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rse-c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513" y="366220"/>
            <a:ext cx="2932750" cy="1946517"/>
          </a:xfrm>
          <a:prstGeom prst="rect">
            <a:avLst/>
          </a:prstGeom>
        </p:spPr>
      </p:pic>
      <p:sp>
        <p:nvSpPr>
          <p:cNvPr id="2" name="Title 1"/>
          <p:cNvSpPr>
            <a:spLocks noGrp="1"/>
          </p:cNvSpPr>
          <p:nvPr>
            <p:ph type="title"/>
          </p:nvPr>
        </p:nvSpPr>
        <p:spPr/>
        <p:txBody>
          <a:bodyPr/>
          <a:lstStyle/>
          <a:p>
            <a:r>
              <a:rPr lang="en-US" dirty="0" smtClean="0"/>
              <a:t>Starting with a Vision</a:t>
            </a:r>
            <a:endParaRPr lang="en-US" dirty="0"/>
          </a:p>
        </p:txBody>
      </p:sp>
      <p:sp>
        <p:nvSpPr>
          <p:cNvPr id="3" name="Content Placeholder 2"/>
          <p:cNvSpPr>
            <a:spLocks noGrp="1"/>
          </p:cNvSpPr>
          <p:nvPr>
            <p:ph idx="1"/>
          </p:nvPr>
        </p:nvSpPr>
        <p:spPr/>
        <p:txBody>
          <a:bodyPr/>
          <a:lstStyle/>
          <a:p>
            <a:r>
              <a:rPr lang="en-US" dirty="0" smtClean="0"/>
              <a:t>Use a robust and simple injector system</a:t>
            </a:r>
          </a:p>
          <a:p>
            <a:pPr lvl="1"/>
            <a:r>
              <a:rPr lang="en-US" dirty="0" smtClean="0"/>
              <a:t>I will choose to follow the work at Spring-8</a:t>
            </a:r>
          </a:p>
          <a:p>
            <a:pPr lvl="1"/>
            <a:r>
              <a:rPr lang="en-US" dirty="0" smtClean="0"/>
              <a:t>Pulsed DC Thermionic injector system</a:t>
            </a:r>
          </a:p>
          <a:p>
            <a:r>
              <a:rPr lang="en-US" dirty="0"/>
              <a:t>Want to minimize the overall length within reason but at the same time be able to operate at high repetition </a:t>
            </a:r>
            <a:r>
              <a:rPr lang="en-US" dirty="0" smtClean="0"/>
              <a:t>rates</a:t>
            </a:r>
          </a:p>
          <a:p>
            <a:pPr lvl="1"/>
            <a:r>
              <a:rPr lang="en-US" dirty="0" smtClean="0"/>
              <a:t>Implies high shunt impedance, high gradient structures requiring low input power</a:t>
            </a:r>
          </a:p>
        </p:txBody>
      </p:sp>
      <p:sp>
        <p:nvSpPr>
          <p:cNvPr id="4" name="Slide Number Placeholder 3"/>
          <p:cNvSpPr>
            <a:spLocks noGrp="1"/>
          </p:cNvSpPr>
          <p:nvPr>
            <p:ph type="sldNum" sz="quarter" idx="12"/>
          </p:nvPr>
        </p:nvSpPr>
        <p:spPr/>
        <p:txBody>
          <a:bodyPr/>
          <a:lstStyle/>
          <a:p>
            <a:fld id="{8D21F7BF-2AF1-9F4A-8AC9-42CA83DBA9CF}" type="slidenum">
              <a:rPr lang="en-US" smtClean="0"/>
              <a:t>63</a:t>
            </a:fld>
            <a:endParaRPr lang="en-US"/>
          </a:p>
        </p:txBody>
      </p:sp>
    </p:spTree>
    <p:extLst>
      <p:ext uri="{BB962C8B-B14F-4D97-AF65-F5344CB8AC3E}">
        <p14:creationId xmlns:p14="http://schemas.microsoft.com/office/powerpoint/2010/main" val="3255289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Starting with a Vision: Choosing the Frequency</a:t>
            </a:r>
            <a:endParaRPr lang="en-US" dirty="0"/>
          </a:p>
        </p:txBody>
      </p:sp>
      <p:sp>
        <p:nvSpPr>
          <p:cNvPr id="3" name="Content Placeholder 2"/>
          <p:cNvSpPr>
            <a:spLocks noGrp="1"/>
          </p:cNvSpPr>
          <p:nvPr>
            <p:ph idx="1"/>
          </p:nvPr>
        </p:nvSpPr>
        <p:spPr/>
        <p:txBody>
          <a:bodyPr/>
          <a:lstStyle/>
          <a:p>
            <a:r>
              <a:rPr lang="en-US" dirty="0" smtClean="0"/>
              <a:t>Shunt impedance and voltage</a:t>
            </a:r>
          </a:p>
          <a:p>
            <a:pPr lvl="1"/>
            <a:r>
              <a:rPr lang="en-US" dirty="0"/>
              <a:t>The effective voltage generated across a cavity operating on resonance and being supplied with an average power of       is</a:t>
            </a:r>
          </a:p>
          <a:p>
            <a:endParaRPr lang="en-US" dirty="0"/>
          </a:p>
          <a:p>
            <a:endParaRPr lang="en-US" dirty="0"/>
          </a:p>
          <a:p>
            <a:pPr lvl="1"/>
            <a:r>
              <a:rPr lang="en-US" dirty="0"/>
              <a:t>Where      is the cavity shunt impedance</a:t>
            </a:r>
          </a:p>
          <a:p>
            <a:pPr lvl="1"/>
            <a:r>
              <a:rPr lang="en-US" dirty="0"/>
              <a:t>Two notes:</a:t>
            </a:r>
          </a:p>
          <a:p>
            <a:pPr lvl="2"/>
            <a:r>
              <a:rPr lang="en-US" dirty="0"/>
              <a:t>I have neglected for simplicity the transit time factor</a:t>
            </a:r>
          </a:p>
          <a:p>
            <a:pPr lvl="2"/>
            <a:r>
              <a:rPr lang="en-US" dirty="0"/>
              <a:t>Sometime you find a factor of 2 in the </a:t>
            </a:r>
            <a:r>
              <a:rPr lang="en-US" dirty="0" err="1"/>
              <a:t>sqrt</a:t>
            </a:r>
            <a:endParaRPr lang="en-US" dirty="0"/>
          </a:p>
          <a:p>
            <a:pPr lvl="3"/>
            <a:r>
              <a:rPr lang="en-US" dirty="0"/>
              <a:t>Be careful</a:t>
            </a:r>
          </a:p>
          <a:p>
            <a:pPr lvl="2"/>
            <a:endParaRPr lang="en-US" dirty="0" smtClean="0"/>
          </a:p>
        </p:txBody>
      </p:sp>
      <p:sp>
        <p:nvSpPr>
          <p:cNvPr id="4" name="Slide Number Placeholder 3"/>
          <p:cNvSpPr>
            <a:spLocks noGrp="1"/>
          </p:cNvSpPr>
          <p:nvPr>
            <p:ph type="sldNum" sz="quarter" idx="12"/>
          </p:nvPr>
        </p:nvSpPr>
        <p:spPr/>
        <p:txBody>
          <a:bodyPr/>
          <a:lstStyle/>
          <a:p>
            <a:fld id="{8D21F7BF-2AF1-9F4A-8AC9-42CA83DBA9CF}" type="slidenum">
              <a:rPr lang="en-US" smtClean="0"/>
              <a:t>64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68617196"/>
              </p:ext>
            </p:extLst>
          </p:nvPr>
        </p:nvGraphicFramePr>
        <p:xfrm>
          <a:off x="7311482" y="2087950"/>
          <a:ext cx="482302" cy="406148"/>
        </p:xfrm>
        <a:graphic>
          <a:graphicData uri="http://schemas.openxmlformats.org/presentationml/2006/ole">
            <mc:AlternateContent xmlns:mc="http://schemas.openxmlformats.org/markup-compatibility/2006">
              <mc:Choice xmlns:v="urn:schemas-microsoft-com:vml" Requires="v">
                <p:oleObj spid="_x0000_s93413" name="Equation" r:id="rId3" imgW="241300" imgH="203200" progId="Equation.3">
                  <p:embed/>
                </p:oleObj>
              </mc:Choice>
              <mc:Fallback>
                <p:oleObj name="Equation" r:id="rId3" imgW="241300" imgH="203200" progId="Equation.3">
                  <p:embed/>
                  <p:pic>
                    <p:nvPicPr>
                      <p:cNvPr id="0" name=""/>
                      <p:cNvPicPr/>
                      <p:nvPr/>
                    </p:nvPicPr>
                    <p:blipFill>
                      <a:blip r:embed="rId4"/>
                      <a:stretch>
                        <a:fillRect/>
                      </a:stretch>
                    </p:blipFill>
                    <p:spPr>
                      <a:xfrm>
                        <a:off x="7311482" y="2087950"/>
                        <a:ext cx="482302" cy="40614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68021895"/>
              </p:ext>
            </p:extLst>
          </p:nvPr>
        </p:nvGraphicFramePr>
        <p:xfrm>
          <a:off x="2866690" y="2609469"/>
          <a:ext cx="1895475" cy="619125"/>
        </p:xfrm>
        <a:graphic>
          <a:graphicData uri="http://schemas.openxmlformats.org/presentationml/2006/ole">
            <mc:AlternateContent xmlns:mc="http://schemas.openxmlformats.org/markup-compatibility/2006">
              <mc:Choice xmlns:v="urn:schemas-microsoft-com:vml" Requires="v">
                <p:oleObj spid="_x0000_s93414" name="Equation" r:id="rId5" imgW="774700" imgH="254000" progId="Equation.3">
                  <p:embed/>
                </p:oleObj>
              </mc:Choice>
              <mc:Fallback>
                <p:oleObj name="Equation" r:id="rId5" imgW="774700" imgH="254000" progId="Equation.3">
                  <p:embed/>
                  <p:pic>
                    <p:nvPicPr>
                      <p:cNvPr id="0" name=""/>
                      <p:cNvPicPr/>
                      <p:nvPr/>
                    </p:nvPicPr>
                    <p:blipFill>
                      <a:blip r:embed="rId6"/>
                      <a:stretch>
                        <a:fillRect/>
                      </a:stretch>
                    </p:blipFill>
                    <p:spPr>
                      <a:xfrm>
                        <a:off x="2866690" y="2609469"/>
                        <a:ext cx="1895475" cy="6191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47528010"/>
              </p:ext>
            </p:extLst>
          </p:nvPr>
        </p:nvGraphicFramePr>
        <p:xfrm>
          <a:off x="1757664" y="3303795"/>
          <a:ext cx="408597" cy="496154"/>
        </p:xfrm>
        <a:graphic>
          <a:graphicData uri="http://schemas.openxmlformats.org/presentationml/2006/ole">
            <mc:AlternateContent xmlns:mc="http://schemas.openxmlformats.org/markup-compatibility/2006">
              <mc:Choice xmlns:v="urn:schemas-microsoft-com:vml" Requires="v">
                <p:oleObj spid="_x0000_s93415" name="Equation" r:id="rId7" imgW="177800" imgH="215900" progId="Equation.3">
                  <p:embed/>
                </p:oleObj>
              </mc:Choice>
              <mc:Fallback>
                <p:oleObj name="Equation" r:id="rId7" imgW="177800" imgH="215900" progId="Equation.3">
                  <p:embed/>
                  <p:pic>
                    <p:nvPicPr>
                      <p:cNvPr id="0" name=""/>
                      <p:cNvPicPr/>
                      <p:nvPr/>
                    </p:nvPicPr>
                    <p:blipFill>
                      <a:blip r:embed="rId8"/>
                      <a:stretch>
                        <a:fillRect/>
                      </a:stretch>
                    </p:blipFill>
                    <p:spPr>
                      <a:xfrm>
                        <a:off x="1757664" y="3303795"/>
                        <a:ext cx="408597" cy="496154"/>
                      </a:xfrm>
                      <a:prstGeom prst="rect">
                        <a:avLst/>
                      </a:prstGeom>
                    </p:spPr>
                  </p:pic>
                </p:oleObj>
              </mc:Fallback>
            </mc:AlternateContent>
          </a:graphicData>
        </a:graphic>
      </p:graphicFrame>
      <p:pic>
        <p:nvPicPr>
          <p:cNvPr id="9" name="Picture 8"/>
          <p:cNvPicPr>
            <a:picLocks noChangeAspect="1"/>
          </p:cNvPicPr>
          <p:nvPr/>
        </p:nvPicPr>
        <p:blipFill>
          <a:blip r:embed="rId9"/>
          <a:stretch>
            <a:fillRect/>
          </a:stretch>
        </p:blipFill>
        <p:spPr>
          <a:xfrm>
            <a:off x="6657479" y="2615277"/>
            <a:ext cx="2366205" cy="3387826"/>
          </a:xfrm>
          <a:prstGeom prst="rect">
            <a:avLst/>
          </a:prstGeom>
        </p:spPr>
      </p:pic>
      <p:sp>
        <p:nvSpPr>
          <p:cNvPr id="10" name="TextBox 9"/>
          <p:cNvSpPr txBox="1"/>
          <p:nvPr/>
        </p:nvSpPr>
        <p:spPr>
          <a:xfrm>
            <a:off x="5654841" y="6168921"/>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3442443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Starting with a Vision: Choosing the Frequency</a:t>
            </a:r>
          </a:p>
        </p:txBody>
      </p:sp>
      <p:sp>
        <p:nvSpPr>
          <p:cNvPr id="5" name="Content Placeholder 4"/>
          <p:cNvSpPr>
            <a:spLocks noGrp="1"/>
          </p:cNvSpPr>
          <p:nvPr>
            <p:ph idx="1"/>
          </p:nvPr>
        </p:nvSpPr>
        <p:spPr>
          <a:xfrm>
            <a:off x="457199" y="1149685"/>
            <a:ext cx="4913087" cy="5442220"/>
          </a:xfrm>
        </p:spPr>
        <p:txBody>
          <a:bodyPr>
            <a:normAutofit/>
          </a:bodyPr>
          <a:lstStyle/>
          <a:p>
            <a:r>
              <a:rPr lang="en-US" dirty="0" smtClean="0"/>
              <a:t>Scaling Laws</a:t>
            </a:r>
          </a:p>
          <a:p>
            <a:pPr lvl="1"/>
            <a:r>
              <a:rPr lang="en-US" dirty="0" smtClean="0"/>
              <a:t>Using concepts from </a:t>
            </a:r>
            <a:r>
              <a:rPr lang="en-US" dirty="0" err="1" smtClean="0"/>
              <a:t>Wangler’s</a:t>
            </a:r>
            <a:r>
              <a:rPr lang="en-US" dirty="0" smtClean="0"/>
              <a:t> book</a:t>
            </a:r>
          </a:p>
          <a:p>
            <a:pPr lvl="2"/>
            <a:r>
              <a:rPr lang="en-US" dirty="0" smtClean="0"/>
              <a:t>Hold fixed the accelerating field </a:t>
            </a:r>
            <a:r>
              <a:rPr lang="en-US" i="1" dirty="0" err="1" smtClean="0"/>
              <a:t>E</a:t>
            </a:r>
            <a:r>
              <a:rPr lang="en-US" i="1" baseline="-25000" dirty="0" err="1" smtClean="0"/>
              <a:t>o</a:t>
            </a:r>
            <a:r>
              <a:rPr lang="en-US" dirty="0" smtClean="0"/>
              <a:t> and the total energy gain </a:t>
            </a:r>
            <a:r>
              <a:rPr lang="en-US" i="1" dirty="0" smtClean="0">
                <a:latin typeface="Symbol" charset="2"/>
                <a:cs typeface="Symbol" charset="2"/>
              </a:rPr>
              <a:t>D</a:t>
            </a:r>
            <a:r>
              <a:rPr lang="en-US" i="1" dirty="0" smtClean="0">
                <a:cs typeface="Symbol" charset="2"/>
              </a:rPr>
              <a:t>W</a:t>
            </a:r>
            <a:r>
              <a:rPr lang="en-US" dirty="0" smtClean="0">
                <a:cs typeface="Symbol" charset="2"/>
              </a:rPr>
              <a:t> so that the total structure length is fixed.</a:t>
            </a:r>
          </a:p>
          <a:p>
            <a:pPr lvl="2"/>
            <a:r>
              <a:rPr lang="en-US" dirty="0" smtClean="0">
                <a:cs typeface="Symbol" charset="2"/>
              </a:rPr>
              <a:t>Scale all other dimensions as </a:t>
            </a:r>
            <a:r>
              <a:rPr lang="en-US" i="1" dirty="0" smtClean="0">
                <a:cs typeface="Symbol" charset="2"/>
              </a:rPr>
              <a:t>f</a:t>
            </a:r>
            <a:r>
              <a:rPr lang="en-US" i="1" baseline="30000" dirty="0">
                <a:cs typeface="Symbol" charset="2"/>
              </a:rPr>
              <a:t> </a:t>
            </a:r>
            <a:r>
              <a:rPr lang="en-US" i="1" baseline="30000" dirty="0" smtClean="0">
                <a:cs typeface="Symbol" charset="2"/>
              </a:rPr>
              <a:t>-1</a:t>
            </a:r>
            <a:endParaRPr lang="en-US" dirty="0" smtClean="0">
              <a:cs typeface="Symbol" charset="2"/>
            </a:endParaRPr>
          </a:p>
          <a:p>
            <a:pPr lvl="1"/>
            <a:r>
              <a:rPr lang="en-US" dirty="0" smtClean="0">
                <a:cs typeface="Symbol" charset="2"/>
              </a:rPr>
              <a:t>The surface resistance</a:t>
            </a:r>
          </a:p>
          <a:p>
            <a:pPr lvl="2"/>
            <a:r>
              <a:rPr lang="en-US" dirty="0" smtClean="0">
                <a:cs typeface="Symbol" charset="2"/>
              </a:rPr>
              <a:t>Note: there is still resistance in the superconducting case due to normal-conducting electrons at any finite temperature. (Imperfections have been neglected).</a:t>
            </a:r>
            <a:endParaRPr lang="en-US" dirty="0" smtClean="0"/>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079968081"/>
              </p:ext>
            </p:extLst>
          </p:nvPr>
        </p:nvGraphicFramePr>
        <p:xfrm>
          <a:off x="4998957" y="2857793"/>
          <a:ext cx="4043519" cy="1114560"/>
        </p:xfrm>
        <a:graphic>
          <a:graphicData uri="http://schemas.openxmlformats.org/presentationml/2006/ole">
            <mc:AlternateContent xmlns:mc="http://schemas.openxmlformats.org/markup-compatibility/2006">
              <mc:Choice xmlns:v="urn:schemas-microsoft-com:vml" Requires="v">
                <p:oleObj spid="_x0000_s94285" name="Equation" r:id="rId3" imgW="1981200" imgH="546100" progId="Equation.3">
                  <p:embed/>
                </p:oleObj>
              </mc:Choice>
              <mc:Fallback>
                <p:oleObj name="Equation" r:id="rId3" imgW="1981200" imgH="546100" progId="Equation.3">
                  <p:embed/>
                  <p:pic>
                    <p:nvPicPr>
                      <p:cNvPr id="0" name=""/>
                      <p:cNvPicPr/>
                      <p:nvPr/>
                    </p:nvPicPr>
                    <p:blipFill>
                      <a:blip r:embed="rId4"/>
                      <a:stretch>
                        <a:fillRect/>
                      </a:stretch>
                    </p:blipFill>
                    <p:spPr>
                      <a:xfrm>
                        <a:off x="4998957" y="2857793"/>
                        <a:ext cx="4043519" cy="1114560"/>
                      </a:xfrm>
                      <a:prstGeom prst="rect">
                        <a:avLst/>
                      </a:prstGeom>
                    </p:spPr>
                  </p:pic>
                </p:oleObj>
              </mc:Fallback>
            </mc:AlternateContent>
          </a:graphicData>
        </a:graphic>
      </p:graphicFrame>
      <p:sp>
        <p:nvSpPr>
          <p:cNvPr id="9" name="Slide Number Placeholder 8"/>
          <p:cNvSpPr>
            <a:spLocks noGrp="1"/>
          </p:cNvSpPr>
          <p:nvPr>
            <p:ph type="sldNum" sz="quarter" idx="12"/>
          </p:nvPr>
        </p:nvSpPr>
        <p:spPr/>
        <p:txBody>
          <a:bodyPr/>
          <a:lstStyle/>
          <a:p>
            <a:fld id="{8D21F7BF-2AF1-9F4A-8AC9-42CA83DBA9CF}" type="slidenum">
              <a:rPr lang="en-US" smtClean="0"/>
              <a:t>65</a:t>
            </a:fld>
            <a:endParaRPr lang="en-US"/>
          </a:p>
        </p:txBody>
      </p:sp>
    </p:spTree>
    <p:extLst>
      <p:ext uri="{BB962C8B-B14F-4D97-AF65-F5344CB8AC3E}">
        <p14:creationId xmlns:p14="http://schemas.microsoft.com/office/powerpoint/2010/main" val="393389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Starting with a Vision: Choosing the Frequency</a:t>
            </a:r>
          </a:p>
        </p:txBody>
      </p:sp>
      <p:sp>
        <p:nvSpPr>
          <p:cNvPr id="5" name="Content Placeholder 4"/>
          <p:cNvSpPr>
            <a:spLocks noGrp="1"/>
          </p:cNvSpPr>
          <p:nvPr>
            <p:ph idx="1"/>
          </p:nvPr>
        </p:nvSpPr>
        <p:spPr>
          <a:xfrm>
            <a:off x="457199" y="1270001"/>
            <a:ext cx="4913087" cy="5321903"/>
          </a:xfrm>
        </p:spPr>
        <p:txBody>
          <a:bodyPr>
            <a:normAutofit/>
          </a:bodyPr>
          <a:lstStyle/>
          <a:p>
            <a:r>
              <a:rPr lang="en-US" dirty="0" smtClean="0"/>
              <a:t>Scaling Laws</a:t>
            </a:r>
          </a:p>
          <a:p>
            <a:pPr lvl="1"/>
            <a:r>
              <a:rPr lang="en-US" dirty="0" smtClean="0"/>
              <a:t>RF Power Dissipation</a:t>
            </a:r>
          </a:p>
          <a:p>
            <a:pPr lvl="1"/>
            <a:endParaRPr lang="en-US" dirty="0" smtClean="0">
              <a:cs typeface="Symbol" charset="2"/>
            </a:endParaRPr>
          </a:p>
          <a:p>
            <a:pPr lvl="1"/>
            <a:endParaRPr lang="en-US" dirty="0">
              <a:cs typeface="Symbol" charset="2"/>
            </a:endParaRPr>
          </a:p>
          <a:p>
            <a:pPr lvl="1"/>
            <a:endParaRPr lang="en-US" dirty="0" smtClean="0">
              <a:cs typeface="Symbol" charset="2"/>
            </a:endParaRPr>
          </a:p>
          <a:p>
            <a:pPr lvl="2"/>
            <a:r>
              <a:rPr lang="en-US" dirty="0" smtClean="0">
                <a:cs typeface="Symbol" charset="2"/>
              </a:rPr>
              <a:t>Higher frequency gives reduced power for normal conducting, but higher power for super conducting.</a:t>
            </a:r>
          </a:p>
          <a:p>
            <a:pPr lvl="1"/>
            <a:r>
              <a:rPr lang="en-US" i="1" dirty="0" smtClean="0">
                <a:cs typeface="Symbol" charset="2"/>
              </a:rPr>
              <a:t>Q</a:t>
            </a:r>
            <a:r>
              <a:rPr lang="en-US" dirty="0" smtClean="0">
                <a:cs typeface="Symbol" charset="2"/>
              </a:rPr>
              <a:t> scales as</a:t>
            </a:r>
            <a:endParaRPr lang="en-US"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472631772"/>
              </p:ext>
            </p:extLst>
          </p:nvPr>
        </p:nvGraphicFramePr>
        <p:xfrm>
          <a:off x="1613354" y="2110907"/>
          <a:ext cx="5934075" cy="1087438"/>
        </p:xfrm>
        <a:graphic>
          <a:graphicData uri="http://schemas.openxmlformats.org/presentationml/2006/ole">
            <mc:AlternateContent xmlns:mc="http://schemas.openxmlformats.org/markup-compatibility/2006">
              <mc:Choice xmlns:v="urn:schemas-microsoft-com:vml" Requires="v">
                <p:oleObj spid="_x0000_s95382" name="Equation" r:id="rId3" imgW="2908300" imgH="533400" progId="Equation.3">
                  <p:embed/>
                </p:oleObj>
              </mc:Choice>
              <mc:Fallback>
                <p:oleObj name="Equation" r:id="rId3" imgW="2908300" imgH="533400" progId="Equation.3">
                  <p:embed/>
                  <p:pic>
                    <p:nvPicPr>
                      <p:cNvPr id="0" name=""/>
                      <p:cNvPicPr/>
                      <p:nvPr/>
                    </p:nvPicPr>
                    <p:blipFill>
                      <a:blip r:embed="rId4"/>
                      <a:stretch>
                        <a:fillRect/>
                      </a:stretch>
                    </p:blipFill>
                    <p:spPr>
                      <a:xfrm>
                        <a:off x="1613354" y="2110907"/>
                        <a:ext cx="5934075" cy="1087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08623622"/>
              </p:ext>
            </p:extLst>
          </p:nvPr>
        </p:nvGraphicFramePr>
        <p:xfrm>
          <a:off x="2105025" y="4443012"/>
          <a:ext cx="4949825" cy="1112838"/>
        </p:xfrm>
        <a:graphic>
          <a:graphicData uri="http://schemas.openxmlformats.org/presentationml/2006/ole">
            <mc:AlternateContent xmlns:mc="http://schemas.openxmlformats.org/markup-compatibility/2006">
              <mc:Choice xmlns:v="urn:schemas-microsoft-com:vml" Requires="v">
                <p:oleObj spid="_x0000_s95383" name="Equation" r:id="rId5" imgW="2425700" imgH="546100" progId="Equation.3">
                  <p:embed/>
                </p:oleObj>
              </mc:Choice>
              <mc:Fallback>
                <p:oleObj name="Equation" r:id="rId5" imgW="2425700" imgH="546100" progId="Equation.3">
                  <p:embed/>
                  <p:pic>
                    <p:nvPicPr>
                      <p:cNvPr id="0" name=""/>
                      <p:cNvPicPr/>
                      <p:nvPr/>
                    </p:nvPicPr>
                    <p:blipFill>
                      <a:blip r:embed="rId6"/>
                      <a:stretch>
                        <a:fillRect/>
                      </a:stretch>
                    </p:blipFill>
                    <p:spPr>
                      <a:xfrm>
                        <a:off x="2105025" y="4443012"/>
                        <a:ext cx="4949825" cy="1112838"/>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8D21F7BF-2AF1-9F4A-8AC9-42CA83DBA9CF}" type="slidenum">
              <a:rPr lang="en-US" smtClean="0"/>
              <a:t>66</a:t>
            </a:fld>
            <a:endParaRPr lang="en-US"/>
          </a:p>
        </p:txBody>
      </p:sp>
    </p:spTree>
    <p:extLst>
      <p:ext uri="{BB962C8B-B14F-4D97-AF65-F5344CB8AC3E}">
        <p14:creationId xmlns:p14="http://schemas.microsoft.com/office/powerpoint/2010/main" val="174401331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Starting with a Vision: Choosing the Frequency</a:t>
            </a:r>
          </a:p>
        </p:txBody>
      </p:sp>
      <p:sp>
        <p:nvSpPr>
          <p:cNvPr id="5" name="Content Placeholder 4"/>
          <p:cNvSpPr>
            <a:spLocks noGrp="1"/>
          </p:cNvSpPr>
          <p:nvPr>
            <p:ph idx="1"/>
          </p:nvPr>
        </p:nvSpPr>
        <p:spPr>
          <a:xfrm>
            <a:off x="457198" y="1270001"/>
            <a:ext cx="5916991" cy="5321903"/>
          </a:xfrm>
        </p:spPr>
        <p:txBody>
          <a:bodyPr>
            <a:normAutofit/>
          </a:bodyPr>
          <a:lstStyle/>
          <a:p>
            <a:r>
              <a:rPr lang="en-US" dirty="0" smtClean="0"/>
              <a:t>Scaling Laws</a:t>
            </a:r>
          </a:p>
          <a:p>
            <a:pPr lvl="1"/>
            <a:r>
              <a:rPr lang="en-US" dirty="0" smtClean="0"/>
              <a:t>And the effective impedance per unit length scales as</a:t>
            </a:r>
          </a:p>
          <a:p>
            <a:pPr lvl="1"/>
            <a:endParaRPr lang="en-US" dirty="0" smtClean="0">
              <a:cs typeface="Symbol" charset="2"/>
            </a:endParaRPr>
          </a:p>
          <a:p>
            <a:pPr lvl="1"/>
            <a:endParaRPr lang="en-US" dirty="0" smtClean="0">
              <a:cs typeface="Symbol" charset="2"/>
            </a:endParaRPr>
          </a:p>
          <a:p>
            <a:pPr marL="274320" lvl="1" indent="0">
              <a:buNone/>
            </a:pPr>
            <a:endParaRPr lang="en-US" dirty="0" smtClean="0">
              <a:cs typeface="Symbol" charset="2"/>
            </a:endParaRPr>
          </a:p>
          <a:p>
            <a:pPr lvl="2"/>
            <a:r>
              <a:rPr lang="en-US" dirty="0" smtClean="0">
                <a:cs typeface="Symbol" charset="2"/>
              </a:rPr>
              <a:t>Higher frequency gives higher shunt impedance for normal conducting, but lower for super conducting.</a:t>
            </a:r>
          </a:p>
        </p:txBody>
      </p:sp>
      <p:graphicFrame>
        <p:nvGraphicFramePr>
          <p:cNvPr id="8" name="Object 7"/>
          <p:cNvGraphicFramePr>
            <a:graphicFrameLocks noChangeAspect="1"/>
          </p:cNvGraphicFramePr>
          <p:nvPr>
            <p:extLst>
              <p:ext uri="{D42A27DB-BD31-4B8C-83A1-F6EECF244321}">
                <p14:modId xmlns:p14="http://schemas.microsoft.com/office/powerpoint/2010/main" val="107839802"/>
              </p:ext>
            </p:extLst>
          </p:nvPr>
        </p:nvGraphicFramePr>
        <p:xfrm>
          <a:off x="1468967" y="2308588"/>
          <a:ext cx="5881688" cy="1112838"/>
        </p:xfrm>
        <a:graphic>
          <a:graphicData uri="http://schemas.openxmlformats.org/presentationml/2006/ole">
            <mc:AlternateContent xmlns:mc="http://schemas.openxmlformats.org/markup-compatibility/2006">
              <mc:Choice xmlns:v="urn:schemas-microsoft-com:vml" Requires="v">
                <p:oleObj spid="_x0000_s96333" name="Equation" r:id="rId3" imgW="2882900" imgH="546100" progId="Equation.3">
                  <p:embed/>
                </p:oleObj>
              </mc:Choice>
              <mc:Fallback>
                <p:oleObj name="Equation" r:id="rId3" imgW="2882900" imgH="546100" progId="Equation.3">
                  <p:embed/>
                  <p:pic>
                    <p:nvPicPr>
                      <p:cNvPr id="0" name=""/>
                      <p:cNvPicPr/>
                      <p:nvPr/>
                    </p:nvPicPr>
                    <p:blipFill>
                      <a:blip r:embed="rId4"/>
                      <a:stretch>
                        <a:fillRect/>
                      </a:stretch>
                    </p:blipFill>
                    <p:spPr>
                      <a:xfrm>
                        <a:off x="1468967" y="2308588"/>
                        <a:ext cx="5881688" cy="1112838"/>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8D21F7BF-2AF1-9F4A-8AC9-42CA83DBA9CF}" type="slidenum">
              <a:rPr lang="en-US" smtClean="0"/>
              <a:t>67</a:t>
            </a:fld>
            <a:endParaRPr lang="en-US"/>
          </a:p>
        </p:txBody>
      </p:sp>
    </p:spTree>
    <p:extLst>
      <p:ext uri="{BB962C8B-B14F-4D97-AF65-F5344CB8AC3E}">
        <p14:creationId xmlns:p14="http://schemas.microsoft.com/office/powerpoint/2010/main" val="94788028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Starting with a Vision: Choosing the Frequency</a:t>
            </a:r>
          </a:p>
        </p:txBody>
      </p:sp>
      <p:sp>
        <p:nvSpPr>
          <p:cNvPr id="5" name="Content Placeholder 4"/>
          <p:cNvSpPr>
            <a:spLocks noGrp="1"/>
          </p:cNvSpPr>
          <p:nvPr>
            <p:ph idx="1"/>
          </p:nvPr>
        </p:nvSpPr>
        <p:spPr>
          <a:xfrm>
            <a:off x="457198" y="1270001"/>
            <a:ext cx="8229602" cy="5092095"/>
          </a:xfrm>
        </p:spPr>
        <p:txBody>
          <a:bodyPr>
            <a:normAutofit/>
          </a:bodyPr>
          <a:lstStyle/>
          <a:p>
            <a:r>
              <a:rPr lang="en-US" dirty="0" smtClean="0"/>
              <a:t>Scaling Laws</a:t>
            </a:r>
          </a:p>
          <a:p>
            <a:pPr lvl="1"/>
            <a:r>
              <a:rPr lang="en-US" dirty="0" smtClean="0"/>
              <a:t>And finally the              which is proportional to the energy gain achievable for a given stored energy is</a:t>
            </a:r>
          </a:p>
          <a:p>
            <a:pPr lvl="1"/>
            <a:endParaRPr lang="en-US" dirty="0" smtClean="0">
              <a:cs typeface="Symbol" charset="2"/>
            </a:endParaRPr>
          </a:p>
          <a:p>
            <a:pPr lvl="1"/>
            <a:endParaRPr lang="en-US" dirty="0" smtClean="0">
              <a:cs typeface="Symbol" charset="2"/>
            </a:endParaRPr>
          </a:p>
          <a:p>
            <a:pPr marL="274320" lvl="1" indent="0">
              <a:buNone/>
            </a:pPr>
            <a:endParaRPr lang="en-US" dirty="0" smtClean="0">
              <a:cs typeface="Symbol" charset="2"/>
            </a:endParaRPr>
          </a:p>
          <a:p>
            <a:pPr marL="274320" lvl="1" indent="0">
              <a:buNone/>
            </a:pPr>
            <a:endParaRPr lang="en-US" dirty="0" smtClean="0">
              <a:cs typeface="Symbol" charset="2"/>
            </a:endParaRPr>
          </a:p>
          <a:p>
            <a:pPr lvl="2"/>
            <a:r>
              <a:rPr lang="en-US" dirty="0" smtClean="0">
                <a:cs typeface="Symbol" charset="2"/>
              </a:rPr>
              <a:t>Which is as expected as this figure of merit is geometry dependent and independent of surface properties.</a:t>
            </a:r>
          </a:p>
        </p:txBody>
      </p:sp>
      <p:graphicFrame>
        <p:nvGraphicFramePr>
          <p:cNvPr id="8" name="Object 7"/>
          <p:cNvGraphicFramePr>
            <a:graphicFrameLocks noChangeAspect="1"/>
          </p:cNvGraphicFramePr>
          <p:nvPr>
            <p:extLst>
              <p:ext uri="{D42A27DB-BD31-4B8C-83A1-F6EECF244321}">
                <p14:modId xmlns:p14="http://schemas.microsoft.com/office/powerpoint/2010/main" val="1435830843"/>
              </p:ext>
            </p:extLst>
          </p:nvPr>
        </p:nvGraphicFramePr>
        <p:xfrm>
          <a:off x="2122488" y="2617345"/>
          <a:ext cx="4379912" cy="1035050"/>
        </p:xfrm>
        <a:graphic>
          <a:graphicData uri="http://schemas.openxmlformats.org/presentationml/2006/ole">
            <mc:AlternateContent xmlns:mc="http://schemas.openxmlformats.org/markup-compatibility/2006">
              <mc:Choice xmlns:v="urn:schemas-microsoft-com:vml" Requires="v">
                <p:oleObj spid="_x0000_s97430" name="Equation" r:id="rId3" imgW="2146300" imgH="508000" progId="Equation.3">
                  <p:embed/>
                </p:oleObj>
              </mc:Choice>
              <mc:Fallback>
                <p:oleObj name="Equation" r:id="rId3" imgW="2146300" imgH="508000" progId="Equation.3">
                  <p:embed/>
                  <p:pic>
                    <p:nvPicPr>
                      <p:cNvPr id="0" name=""/>
                      <p:cNvPicPr/>
                      <p:nvPr/>
                    </p:nvPicPr>
                    <p:blipFill>
                      <a:blip r:embed="rId4"/>
                      <a:stretch>
                        <a:fillRect/>
                      </a:stretch>
                    </p:blipFill>
                    <p:spPr>
                      <a:xfrm>
                        <a:off x="2122488" y="2617345"/>
                        <a:ext cx="4379912" cy="103505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45468916"/>
              </p:ext>
            </p:extLst>
          </p:nvPr>
        </p:nvGraphicFramePr>
        <p:xfrm>
          <a:off x="2691492" y="1747409"/>
          <a:ext cx="757561" cy="349644"/>
        </p:xfrm>
        <a:graphic>
          <a:graphicData uri="http://schemas.openxmlformats.org/presentationml/2006/ole">
            <mc:AlternateContent xmlns:mc="http://schemas.openxmlformats.org/markup-compatibility/2006">
              <mc:Choice xmlns:v="urn:schemas-microsoft-com:vml" Requires="v">
                <p:oleObj spid="_x0000_s97431" name="Equation" r:id="rId5" imgW="495300" imgH="228600" progId="Equation.3">
                  <p:embed/>
                </p:oleObj>
              </mc:Choice>
              <mc:Fallback>
                <p:oleObj name="Equation" r:id="rId5" imgW="495300" imgH="228600" progId="Equation.3">
                  <p:embed/>
                  <p:pic>
                    <p:nvPicPr>
                      <p:cNvPr id="0" name=""/>
                      <p:cNvPicPr/>
                      <p:nvPr/>
                    </p:nvPicPr>
                    <p:blipFill>
                      <a:blip r:embed="rId6"/>
                      <a:stretch>
                        <a:fillRect/>
                      </a:stretch>
                    </p:blipFill>
                    <p:spPr>
                      <a:xfrm>
                        <a:off x="2691492" y="1747409"/>
                        <a:ext cx="757561" cy="349644"/>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8D21F7BF-2AF1-9F4A-8AC9-42CA83DBA9CF}" type="slidenum">
              <a:rPr lang="en-US" smtClean="0"/>
              <a:t>68</a:t>
            </a:fld>
            <a:endParaRPr lang="en-US"/>
          </a:p>
        </p:txBody>
      </p:sp>
    </p:spTree>
    <p:extLst>
      <p:ext uri="{BB962C8B-B14F-4D97-AF65-F5344CB8AC3E}">
        <p14:creationId xmlns:p14="http://schemas.microsoft.com/office/powerpoint/2010/main" val="7934289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353"/>
            <a:ext cx="8229600" cy="736600"/>
          </a:xfrm>
        </p:spPr>
        <p:txBody>
          <a:bodyPr/>
          <a:lstStyle/>
          <a:p>
            <a:r>
              <a:rPr lang="en-US" dirty="0" smtClean="0"/>
              <a:t>The Injector: Choosing a system</a:t>
            </a:r>
            <a:endParaRPr lang="en-US" dirty="0"/>
          </a:p>
        </p:txBody>
      </p:sp>
      <p:sp>
        <p:nvSpPr>
          <p:cNvPr id="3" name="Content Placeholder 2"/>
          <p:cNvSpPr>
            <a:spLocks noGrp="1"/>
          </p:cNvSpPr>
          <p:nvPr>
            <p:ph idx="1"/>
          </p:nvPr>
        </p:nvSpPr>
        <p:spPr>
          <a:xfrm>
            <a:off x="457200" y="1219714"/>
            <a:ext cx="8229600" cy="5110238"/>
          </a:xfrm>
        </p:spPr>
        <p:txBody>
          <a:bodyPr/>
          <a:lstStyle/>
          <a:p>
            <a:r>
              <a:rPr lang="en-US" dirty="0" smtClean="0"/>
              <a:t>Rule: If you don’t have good beam here you never will</a:t>
            </a:r>
          </a:p>
          <a:p>
            <a:r>
              <a:rPr lang="en-US" dirty="0" smtClean="0"/>
              <a:t>Requirements</a:t>
            </a:r>
          </a:p>
          <a:p>
            <a:pPr lvl="1"/>
            <a:r>
              <a:rPr lang="en-US" dirty="0" smtClean="0"/>
              <a:t>Low </a:t>
            </a:r>
            <a:r>
              <a:rPr lang="en-US" dirty="0" err="1" smtClean="0"/>
              <a:t>emittance</a:t>
            </a:r>
            <a:endParaRPr lang="en-US" dirty="0" smtClean="0"/>
          </a:p>
          <a:p>
            <a:pPr lvl="1"/>
            <a:r>
              <a:rPr lang="en-US" dirty="0" smtClean="0"/>
              <a:t>High peak current</a:t>
            </a:r>
          </a:p>
          <a:p>
            <a:pPr lvl="1"/>
            <a:r>
              <a:rPr lang="en-US" dirty="0" smtClean="0"/>
              <a:t>Low energy spread</a:t>
            </a:r>
          </a:p>
          <a:p>
            <a:r>
              <a:rPr lang="en-US" dirty="0" smtClean="0"/>
              <a:t>What I call “The Injector”</a:t>
            </a:r>
          </a:p>
          <a:p>
            <a:pPr lvl="1"/>
            <a:r>
              <a:rPr lang="en-US" dirty="0" smtClean="0"/>
              <a:t>The electron source or “gun”</a:t>
            </a:r>
          </a:p>
          <a:p>
            <a:pPr lvl="1"/>
            <a:r>
              <a:rPr lang="en-US" dirty="0" smtClean="0"/>
              <a:t>Initial 6-D phase space manipulation completed</a:t>
            </a:r>
          </a:p>
          <a:p>
            <a:pPr lvl="1"/>
            <a:r>
              <a:rPr lang="en-US" dirty="0" smtClean="0"/>
              <a:t>Initial primary acceleration complete</a:t>
            </a:r>
          </a:p>
          <a:p>
            <a:pPr lvl="2"/>
            <a:r>
              <a:rPr lang="en-US" dirty="0" smtClean="0"/>
              <a:t>i.e. Out of the space charge regime</a:t>
            </a:r>
            <a:endParaRPr lang="en-US" dirty="0"/>
          </a:p>
        </p:txBody>
      </p:sp>
      <p:sp>
        <p:nvSpPr>
          <p:cNvPr id="4" name="Slide Number Placeholder 3"/>
          <p:cNvSpPr>
            <a:spLocks noGrp="1"/>
          </p:cNvSpPr>
          <p:nvPr>
            <p:ph type="sldNum" sz="quarter" idx="12"/>
          </p:nvPr>
        </p:nvSpPr>
        <p:spPr>
          <a:xfrm>
            <a:off x="7620000" y="-128760"/>
            <a:ext cx="1066800" cy="329184"/>
          </a:xfrm>
        </p:spPr>
        <p:txBody>
          <a:bodyPr/>
          <a:lstStyle/>
          <a:p>
            <a:fld id="{8D21F7BF-2AF1-9F4A-8AC9-42CA83DBA9CF}" type="slidenum">
              <a:rPr lang="en-US" smtClean="0"/>
              <a:t>69</a:t>
            </a:fld>
            <a:endParaRPr lang="en-US"/>
          </a:p>
        </p:txBody>
      </p:sp>
      <p:sp>
        <p:nvSpPr>
          <p:cNvPr id="5" name="Right Brace 4"/>
          <p:cNvSpPr/>
          <p:nvPr/>
        </p:nvSpPr>
        <p:spPr>
          <a:xfrm>
            <a:off x="3569368" y="2165689"/>
            <a:ext cx="494632" cy="922421"/>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251158" y="2433057"/>
            <a:ext cx="3756526" cy="369332"/>
          </a:xfrm>
          <a:prstGeom prst="rect">
            <a:avLst/>
          </a:prstGeom>
          <a:noFill/>
        </p:spPr>
        <p:txBody>
          <a:bodyPr wrap="square" rtlCol="0">
            <a:spAutoFit/>
          </a:bodyPr>
          <a:lstStyle/>
          <a:p>
            <a:r>
              <a:rPr lang="en-US" dirty="0" smtClean="0"/>
              <a:t>Required for the FEL to function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238406565"/>
              </p:ext>
            </p:extLst>
          </p:nvPr>
        </p:nvGraphicFramePr>
        <p:xfrm>
          <a:off x="2550025" y="5035554"/>
          <a:ext cx="4642186" cy="1595007"/>
        </p:xfrm>
        <a:graphic>
          <a:graphicData uri="http://schemas.openxmlformats.org/presentationml/2006/ole">
            <mc:AlternateContent xmlns:mc="http://schemas.openxmlformats.org/markup-compatibility/2006">
              <mc:Choice xmlns:v="urn:schemas-microsoft-com:vml" Requires="v">
                <p:oleObj spid="_x0000_s69724" name="Equation" r:id="rId3" imgW="2476500" imgH="850900" progId="Equation.3">
                  <p:embed/>
                </p:oleObj>
              </mc:Choice>
              <mc:Fallback>
                <p:oleObj name="Equation" r:id="rId3" imgW="2476500" imgH="850900" progId="Equation.3">
                  <p:embed/>
                  <p:pic>
                    <p:nvPicPr>
                      <p:cNvPr id="0" name=""/>
                      <p:cNvPicPr/>
                      <p:nvPr/>
                    </p:nvPicPr>
                    <p:blipFill>
                      <a:blip r:embed="rId4"/>
                      <a:stretch>
                        <a:fillRect/>
                      </a:stretch>
                    </p:blipFill>
                    <p:spPr>
                      <a:xfrm>
                        <a:off x="2550025" y="5035554"/>
                        <a:ext cx="4642186" cy="1595007"/>
                      </a:xfrm>
                      <a:prstGeom prst="rect">
                        <a:avLst/>
                      </a:prstGeom>
                    </p:spPr>
                  </p:pic>
                </p:oleObj>
              </mc:Fallback>
            </mc:AlternateContent>
          </a:graphicData>
        </a:graphic>
      </p:graphicFrame>
    </p:spTree>
    <p:extLst>
      <p:ext uri="{BB962C8B-B14F-4D97-AF65-F5344CB8AC3E}">
        <p14:creationId xmlns:p14="http://schemas.microsoft.com/office/powerpoint/2010/main" val="2594754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notes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This is not (yet) a real design although it might look like a design for some other machine that you might have seen or know about.</a:t>
            </a:r>
          </a:p>
          <a:p>
            <a:r>
              <a:rPr lang="en-US" dirty="0"/>
              <a:t>As always, designs take on the personality of the designer, i.e. there is no 1 perfect design. As </a:t>
            </a:r>
            <a:r>
              <a:rPr lang="en-US" dirty="0" smtClean="0"/>
              <a:t>such, </a:t>
            </a:r>
            <a:r>
              <a:rPr lang="en-US" dirty="0"/>
              <a:t>these are my </a:t>
            </a:r>
            <a:r>
              <a:rPr lang="en-US" dirty="0" smtClean="0"/>
              <a:t>thoughts, </a:t>
            </a:r>
            <a:r>
              <a:rPr lang="en-US" dirty="0"/>
              <a:t>and the compromises I have chosen to make reflect what I think might be best and </a:t>
            </a:r>
            <a:r>
              <a:rPr lang="en-US" dirty="0" smtClean="0"/>
              <a:t>these might </a:t>
            </a:r>
            <a:r>
              <a:rPr lang="en-US" dirty="0"/>
              <a:t>not coincide with other’s opinions. But, the point is to move forward with confidence…and </a:t>
            </a:r>
            <a:r>
              <a:rPr lang="en-US" dirty="0" smtClean="0"/>
              <a:t>with an </a:t>
            </a:r>
            <a:r>
              <a:rPr lang="en-US" dirty="0"/>
              <a:t>open mind to new and useful ideas</a:t>
            </a:r>
            <a:r>
              <a:rPr lang="en-US" dirty="0" smtClean="0"/>
              <a:t>.</a:t>
            </a:r>
          </a:p>
          <a:p>
            <a:r>
              <a:rPr lang="en-US" dirty="0" smtClean="0"/>
              <a:t>I am certain there are some mistakes in what I will show today, but that’s the way designs start. You just have to be both willing to expose possibly some of your weaknesses and also be willing to accept constructive criticism and then modify your design to make it even better. </a:t>
            </a:r>
          </a:p>
          <a:p>
            <a:r>
              <a:rPr lang="en-US" dirty="0" smtClean="0"/>
              <a:t>I might need more time than what is allocated. Then again, I might need less.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7</a:t>
            </a:fld>
            <a:endParaRPr lang="en-US" dirty="0"/>
          </a:p>
        </p:txBody>
      </p:sp>
    </p:spTree>
    <p:extLst>
      <p:ext uri="{BB962C8B-B14F-4D97-AF65-F5344CB8AC3E}">
        <p14:creationId xmlns:p14="http://schemas.microsoft.com/office/powerpoint/2010/main" val="1309316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Injector: Choosing the source</a:t>
            </a:r>
            <a:endParaRPr lang="en-US" dirty="0"/>
          </a:p>
        </p:txBody>
      </p:sp>
      <p:sp>
        <p:nvSpPr>
          <p:cNvPr id="3" name="Content Placeholder 2"/>
          <p:cNvSpPr>
            <a:spLocks noGrp="1"/>
          </p:cNvSpPr>
          <p:nvPr>
            <p:ph idx="1"/>
          </p:nvPr>
        </p:nvSpPr>
        <p:spPr/>
        <p:txBody>
          <a:bodyPr/>
          <a:lstStyle/>
          <a:p>
            <a:r>
              <a:rPr lang="en-US" dirty="0" smtClean="0"/>
              <a:t>Choices</a:t>
            </a:r>
          </a:p>
          <a:p>
            <a:pPr lvl="1"/>
            <a:r>
              <a:rPr lang="en-US" dirty="0" smtClean="0"/>
              <a:t>RF-based or DC (pulsed) based</a:t>
            </a:r>
          </a:p>
          <a:p>
            <a:pPr lvl="1"/>
            <a:r>
              <a:rPr lang="en-US" dirty="0" smtClean="0"/>
              <a:t>Photocathode-based or Thermionic-based (Examples)</a:t>
            </a:r>
          </a:p>
          <a:p>
            <a:pPr lvl="2"/>
            <a:r>
              <a:rPr lang="en-US" dirty="0" smtClean="0"/>
              <a:t>RF Photocathode</a:t>
            </a:r>
          </a:p>
          <a:p>
            <a:pPr lvl="3"/>
            <a:r>
              <a:rPr lang="en-US" dirty="0" smtClean="0"/>
              <a:t>LCLS, FLASH, FERMI</a:t>
            </a:r>
          </a:p>
          <a:p>
            <a:pPr lvl="2"/>
            <a:r>
              <a:rPr lang="en-US" dirty="0" smtClean="0"/>
              <a:t>DC Photocathode</a:t>
            </a:r>
          </a:p>
          <a:p>
            <a:pPr lvl="3"/>
            <a:r>
              <a:rPr lang="en-US" dirty="0" smtClean="0"/>
              <a:t>Jefferson Laboratory</a:t>
            </a:r>
          </a:p>
          <a:p>
            <a:pPr lvl="2"/>
            <a:r>
              <a:rPr lang="en-US" dirty="0" smtClean="0"/>
              <a:t>RF Thermionic</a:t>
            </a:r>
          </a:p>
          <a:p>
            <a:pPr lvl="3"/>
            <a:r>
              <a:rPr lang="en-US" dirty="0" smtClean="0"/>
              <a:t>Advanced Photon Source</a:t>
            </a:r>
          </a:p>
          <a:p>
            <a:pPr lvl="2"/>
            <a:r>
              <a:rPr lang="en-US" dirty="0" smtClean="0"/>
              <a:t>DC (pulsed) thermionic</a:t>
            </a:r>
          </a:p>
          <a:p>
            <a:pPr lvl="3"/>
            <a:r>
              <a:rPr lang="en-US" dirty="0" smtClean="0"/>
              <a:t>SCSS/XFEL</a:t>
            </a:r>
          </a:p>
        </p:txBody>
      </p:sp>
      <p:sp>
        <p:nvSpPr>
          <p:cNvPr id="4" name="Slide Number Placeholder 3"/>
          <p:cNvSpPr>
            <a:spLocks noGrp="1"/>
          </p:cNvSpPr>
          <p:nvPr>
            <p:ph type="sldNum" sz="quarter" idx="12"/>
          </p:nvPr>
        </p:nvSpPr>
        <p:spPr/>
        <p:txBody>
          <a:bodyPr/>
          <a:lstStyle/>
          <a:p>
            <a:fld id="{8D21F7BF-2AF1-9F4A-8AC9-42CA83DBA9CF}" type="slidenum">
              <a:rPr lang="en-US" smtClean="0"/>
              <a:t>70</a:t>
            </a:fld>
            <a:endParaRPr lang="en-US"/>
          </a:p>
        </p:txBody>
      </p:sp>
    </p:spTree>
    <p:extLst>
      <p:ext uri="{BB962C8B-B14F-4D97-AF65-F5344CB8AC3E}">
        <p14:creationId xmlns:p14="http://schemas.microsoft.com/office/powerpoint/2010/main" val="3812868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Injector: Choosing the source</a:t>
            </a:r>
          </a:p>
        </p:txBody>
      </p:sp>
      <p:sp>
        <p:nvSpPr>
          <p:cNvPr id="3" name="Content Placeholder 2"/>
          <p:cNvSpPr>
            <a:spLocks noGrp="1"/>
          </p:cNvSpPr>
          <p:nvPr>
            <p:ph idx="1"/>
          </p:nvPr>
        </p:nvSpPr>
        <p:spPr>
          <a:xfrm>
            <a:off x="457200" y="1366762"/>
            <a:ext cx="6767261" cy="5110238"/>
          </a:xfrm>
        </p:spPr>
        <p:txBody>
          <a:bodyPr/>
          <a:lstStyle/>
          <a:p>
            <a:r>
              <a:rPr lang="en-US" dirty="0" smtClean="0"/>
              <a:t>DC-based</a:t>
            </a:r>
          </a:p>
          <a:p>
            <a:pPr lvl="1"/>
            <a:r>
              <a:rPr lang="en-US" dirty="0" smtClean="0"/>
              <a:t>Stable (or is it?)</a:t>
            </a:r>
          </a:p>
          <a:p>
            <a:pPr lvl="2"/>
            <a:r>
              <a:rPr lang="en-US" dirty="0" smtClean="0"/>
              <a:t>Will require pulsed operation for the beam to reach high enough energy off the cathode to avoid space charge issues.</a:t>
            </a:r>
          </a:p>
          <a:p>
            <a:pPr lvl="2"/>
            <a:r>
              <a:rPr lang="en-US" dirty="0" smtClean="0"/>
              <a:t>Provides nice constant field for the duration of the beam emission and so simplifies the initial beam dynamics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71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781448273"/>
              </p:ext>
            </p:extLst>
          </p:nvPr>
        </p:nvGraphicFramePr>
        <p:xfrm>
          <a:off x="7224460" y="2043702"/>
          <a:ext cx="1358065" cy="896835"/>
        </p:xfrm>
        <a:graphic>
          <a:graphicData uri="http://schemas.openxmlformats.org/presentationml/2006/ole">
            <mc:AlternateContent xmlns:mc="http://schemas.openxmlformats.org/markup-compatibility/2006">
              <mc:Choice xmlns:v="urn:schemas-microsoft-com:vml" Requires="v">
                <p:oleObj spid="_x0000_s70745" name="Equation" r:id="rId3" imgW="673100" imgH="444500" progId="Equation.3">
                  <p:embed/>
                </p:oleObj>
              </mc:Choice>
              <mc:Fallback>
                <p:oleObj name="Equation" r:id="rId3" imgW="673100" imgH="444500" progId="Equation.3">
                  <p:embed/>
                  <p:pic>
                    <p:nvPicPr>
                      <p:cNvPr id="0" name=""/>
                      <p:cNvPicPr/>
                      <p:nvPr/>
                    </p:nvPicPr>
                    <p:blipFill>
                      <a:blip r:embed="rId4"/>
                      <a:stretch>
                        <a:fillRect/>
                      </a:stretch>
                    </p:blipFill>
                    <p:spPr>
                      <a:xfrm>
                        <a:off x="7224460" y="2043702"/>
                        <a:ext cx="1358065" cy="896835"/>
                      </a:xfrm>
                      <a:prstGeom prst="rect">
                        <a:avLst/>
                      </a:prstGeom>
                    </p:spPr>
                  </p:pic>
                </p:oleObj>
              </mc:Fallback>
            </mc:AlternateContent>
          </a:graphicData>
        </a:graphic>
      </p:graphicFrame>
    </p:spTree>
    <p:extLst>
      <p:ext uri="{BB962C8B-B14F-4D97-AF65-F5344CB8AC3E}">
        <p14:creationId xmlns:p14="http://schemas.microsoft.com/office/powerpoint/2010/main" val="303845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 Thermionic Electron Gun</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72</a:t>
            </a:fld>
            <a:endParaRPr lang="en-US"/>
          </a:p>
        </p:txBody>
      </p:sp>
      <p:pic>
        <p:nvPicPr>
          <p:cNvPr id="4" name="Picture 3"/>
          <p:cNvPicPr>
            <a:picLocks noChangeAspect="1"/>
          </p:cNvPicPr>
          <p:nvPr/>
        </p:nvPicPr>
        <p:blipFill>
          <a:blip r:embed="rId2"/>
          <a:stretch>
            <a:fillRect/>
          </a:stretch>
        </p:blipFill>
        <p:spPr>
          <a:xfrm rot="5400000">
            <a:off x="1608586" y="1262716"/>
            <a:ext cx="5202007" cy="5216578"/>
          </a:xfrm>
          <a:prstGeom prst="rect">
            <a:avLst/>
          </a:prstGeom>
        </p:spPr>
      </p:pic>
      <p:sp>
        <p:nvSpPr>
          <p:cNvPr id="5" name="TextBox 4"/>
          <p:cNvSpPr txBox="1"/>
          <p:nvPr/>
        </p:nvSpPr>
        <p:spPr>
          <a:xfrm>
            <a:off x="7002379" y="1270001"/>
            <a:ext cx="1684421" cy="307777"/>
          </a:xfrm>
          <a:prstGeom prst="rect">
            <a:avLst/>
          </a:prstGeom>
          <a:noFill/>
        </p:spPr>
        <p:txBody>
          <a:bodyPr wrap="square" rtlCol="0">
            <a:spAutoFit/>
          </a:bodyPr>
          <a:lstStyle/>
          <a:p>
            <a:r>
              <a:rPr lang="en-US" sz="1400" dirty="0" smtClean="0"/>
              <a:t>Copied from </a:t>
            </a:r>
            <a:r>
              <a:rPr lang="en-US" sz="1400" dirty="0" err="1" smtClean="0"/>
              <a:t>Wille</a:t>
            </a:r>
            <a:endParaRPr lang="en-US" sz="1400" dirty="0"/>
          </a:p>
        </p:txBody>
      </p:sp>
    </p:spTree>
    <p:extLst>
      <p:ext uri="{BB962C8B-B14F-4D97-AF65-F5344CB8AC3E}">
        <p14:creationId xmlns:p14="http://schemas.microsoft.com/office/powerpoint/2010/main" val="146414690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Injector: Choosing the source</a:t>
            </a:r>
          </a:p>
        </p:txBody>
      </p:sp>
      <p:sp>
        <p:nvSpPr>
          <p:cNvPr id="4" name="Content Placeholder 3"/>
          <p:cNvSpPr>
            <a:spLocks noGrp="1"/>
          </p:cNvSpPr>
          <p:nvPr>
            <p:ph idx="1"/>
          </p:nvPr>
        </p:nvSpPr>
        <p:spPr/>
        <p:txBody>
          <a:bodyPr>
            <a:normAutofit/>
          </a:bodyPr>
          <a:lstStyle/>
          <a:p>
            <a:r>
              <a:rPr lang="en-US" dirty="0" smtClean="0"/>
              <a:t>RF-based</a:t>
            </a:r>
          </a:p>
          <a:p>
            <a:pPr lvl="1"/>
            <a:r>
              <a:rPr lang="en-US" dirty="0" smtClean="0"/>
              <a:t>First: Room temperature of Superconducting?</a:t>
            </a:r>
          </a:p>
          <a:p>
            <a:pPr lvl="2"/>
            <a:r>
              <a:rPr lang="en-US" dirty="0"/>
              <a:t>There are no operational SC guns out there that would meet the specifications for the FEL I have in mind at the moment…but they are </a:t>
            </a:r>
            <a:r>
              <a:rPr lang="en-US" dirty="0" smtClean="0"/>
              <a:t>coming.</a:t>
            </a:r>
          </a:p>
          <a:p>
            <a:pPr lvl="2"/>
            <a:r>
              <a:rPr lang="en-US" dirty="0"/>
              <a:t>Also, SC is just yet another </a:t>
            </a:r>
            <a:r>
              <a:rPr lang="en-US" dirty="0" smtClean="0"/>
              <a:t>complication.</a:t>
            </a:r>
          </a:p>
          <a:p>
            <a:pPr lvl="1"/>
            <a:r>
              <a:rPr lang="en-US" dirty="0" smtClean="0"/>
              <a:t>Basic idea</a:t>
            </a:r>
          </a:p>
          <a:p>
            <a:pPr lvl="2"/>
            <a:r>
              <a:rPr lang="en-US" dirty="0"/>
              <a:t>Create lots of charge in a short pulse and accelerate it quickly before the space charge, or for that matter the changing </a:t>
            </a:r>
            <a:r>
              <a:rPr lang="en-US" dirty="0" err="1"/>
              <a:t>rf</a:t>
            </a:r>
            <a:r>
              <a:rPr lang="en-US" dirty="0"/>
              <a:t> fields, do </a:t>
            </a:r>
            <a:r>
              <a:rPr lang="en-US" dirty="0" smtClean="0"/>
              <a:t>damage.</a:t>
            </a:r>
          </a:p>
          <a:p>
            <a:pPr lvl="2"/>
            <a:r>
              <a:rPr lang="en-US" dirty="0"/>
              <a:t>Fix (unwind) and space charge growth issue </a:t>
            </a:r>
            <a:r>
              <a:rPr lang="en-US" dirty="0" smtClean="0"/>
              <a:t>quickly.</a:t>
            </a:r>
          </a:p>
          <a:p>
            <a:pPr lvl="2"/>
            <a:r>
              <a:rPr lang="en-US" dirty="0"/>
              <a:t>Accelerate completely out of the space charge </a:t>
            </a:r>
            <a:r>
              <a:rPr lang="en-US" dirty="0" smtClean="0"/>
              <a:t>regime.</a:t>
            </a:r>
          </a:p>
          <a:p>
            <a:pPr lvl="2"/>
            <a:r>
              <a:rPr lang="en-US" dirty="0"/>
              <a:t>Typically requires pulsed operation to achieve the high cathode fields without </a:t>
            </a:r>
            <a:r>
              <a:rPr lang="en-US" dirty="0" smtClean="0"/>
              <a:t>breakdown.</a:t>
            </a:r>
          </a:p>
          <a:p>
            <a:pPr lvl="3"/>
            <a:r>
              <a:rPr lang="en-US" dirty="0" smtClean="0"/>
              <a:t>Can </a:t>
            </a:r>
            <a:r>
              <a:rPr lang="en-US" dirty="0"/>
              <a:t>obtain very high cathode </a:t>
            </a:r>
            <a:r>
              <a:rPr lang="en-US" dirty="0" smtClean="0"/>
              <a:t>gradients </a:t>
            </a:r>
            <a:r>
              <a:rPr lang="en-US" dirty="0"/>
              <a:t>(10s to 100s of MV/m at the cathode.</a:t>
            </a:r>
            <a:r>
              <a:rPr lang="en-US" dirty="0" smtClean="0"/>
              <a:t>) </a:t>
            </a:r>
            <a:r>
              <a:rPr lang="en-US" dirty="0"/>
              <a:t>and thus quickly mitigate the issue of space charge </a:t>
            </a:r>
            <a:r>
              <a:rPr lang="en-US" dirty="0" err="1"/>
              <a:t>emittance</a:t>
            </a:r>
            <a:r>
              <a:rPr lang="en-US" dirty="0"/>
              <a:t> </a:t>
            </a:r>
            <a:r>
              <a:rPr lang="en-US" dirty="0" smtClean="0"/>
              <a:t>growth.</a:t>
            </a:r>
          </a:p>
        </p:txBody>
      </p:sp>
      <p:sp>
        <p:nvSpPr>
          <p:cNvPr id="3" name="Slide Number Placeholder 2"/>
          <p:cNvSpPr>
            <a:spLocks noGrp="1"/>
          </p:cNvSpPr>
          <p:nvPr>
            <p:ph type="sldNum" sz="quarter" idx="12"/>
          </p:nvPr>
        </p:nvSpPr>
        <p:spPr/>
        <p:txBody>
          <a:bodyPr/>
          <a:lstStyle/>
          <a:p>
            <a:fld id="{8D21F7BF-2AF1-9F4A-8AC9-42CA83DBA9CF}" type="slidenum">
              <a:rPr lang="en-US" smtClean="0"/>
              <a:t>73</a:t>
            </a:fld>
            <a:endParaRPr lang="en-US"/>
          </a:p>
        </p:txBody>
      </p:sp>
    </p:spTree>
    <p:extLst>
      <p:ext uri="{BB962C8B-B14F-4D97-AF65-F5344CB8AC3E}">
        <p14:creationId xmlns:p14="http://schemas.microsoft.com/office/powerpoint/2010/main" val="3608115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Injector: Choosing the source</a:t>
            </a:r>
          </a:p>
        </p:txBody>
      </p:sp>
      <p:sp>
        <p:nvSpPr>
          <p:cNvPr id="3" name="Content Placeholder 2"/>
          <p:cNvSpPr>
            <a:spLocks noGrp="1"/>
          </p:cNvSpPr>
          <p:nvPr>
            <p:ph idx="1"/>
          </p:nvPr>
        </p:nvSpPr>
        <p:spPr/>
        <p:txBody>
          <a:bodyPr/>
          <a:lstStyle/>
          <a:p>
            <a:r>
              <a:rPr lang="en-US" dirty="0" smtClean="0"/>
              <a:t>Thermionic RF-based source</a:t>
            </a:r>
          </a:p>
          <a:p>
            <a:pPr lvl="1"/>
            <a:r>
              <a:rPr lang="en-US" dirty="0" smtClean="0"/>
              <a:t>Simple, but…</a:t>
            </a:r>
          </a:p>
          <a:p>
            <a:pPr lvl="1"/>
            <a:r>
              <a:rPr lang="en-US" dirty="0" smtClean="0"/>
              <a:t>For a number of reasons it is </a:t>
            </a:r>
            <a:r>
              <a:rPr lang="en-US" dirty="0"/>
              <a:t>probably not capable of achieving the low </a:t>
            </a:r>
            <a:r>
              <a:rPr lang="en-US" dirty="0" err="1"/>
              <a:t>emittance</a:t>
            </a:r>
            <a:r>
              <a:rPr lang="en-US" dirty="0"/>
              <a:t> performance </a:t>
            </a:r>
            <a:r>
              <a:rPr lang="en-US" dirty="0" smtClean="0"/>
              <a:t>required.</a:t>
            </a:r>
          </a:p>
          <a:p>
            <a:pPr lvl="1"/>
            <a:r>
              <a:rPr lang="en-US" dirty="0" smtClean="0"/>
              <a:t>I won’t discuss this option and further.</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74</a:t>
            </a:fld>
            <a:endParaRPr lang="en-US"/>
          </a:p>
        </p:txBody>
      </p:sp>
    </p:spTree>
    <p:extLst>
      <p:ext uri="{BB962C8B-B14F-4D97-AF65-F5344CB8AC3E}">
        <p14:creationId xmlns:p14="http://schemas.microsoft.com/office/powerpoint/2010/main" val="3330008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Injector: Choosing the source</a:t>
            </a:r>
          </a:p>
        </p:txBody>
      </p:sp>
      <p:sp>
        <p:nvSpPr>
          <p:cNvPr id="3" name="Content Placeholder 2"/>
          <p:cNvSpPr>
            <a:spLocks noGrp="1"/>
          </p:cNvSpPr>
          <p:nvPr>
            <p:ph idx="1"/>
          </p:nvPr>
        </p:nvSpPr>
        <p:spPr>
          <a:xfrm>
            <a:off x="457200" y="1366762"/>
            <a:ext cx="8229600" cy="1280185"/>
          </a:xfrm>
        </p:spPr>
        <p:txBody>
          <a:bodyPr/>
          <a:lstStyle/>
          <a:p>
            <a:r>
              <a:rPr lang="en-US" dirty="0" smtClean="0"/>
              <a:t>RF Photocathode Version</a:t>
            </a:r>
          </a:p>
          <a:p>
            <a:pPr lvl="1"/>
            <a:r>
              <a:rPr lang="en-US" dirty="0" smtClean="0"/>
              <a:t>Requires Laser</a:t>
            </a:r>
          </a:p>
          <a:p>
            <a:pPr lvl="2"/>
            <a:r>
              <a:rPr lang="en-US" dirty="0" smtClean="0"/>
              <a:t>Complication</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75</a:t>
            </a:fld>
            <a:endParaRPr lang="en-US"/>
          </a:p>
        </p:txBody>
      </p:sp>
      <p:grpSp>
        <p:nvGrpSpPr>
          <p:cNvPr id="98" name="Group 97"/>
          <p:cNvGrpSpPr/>
          <p:nvPr/>
        </p:nvGrpSpPr>
        <p:grpSpPr>
          <a:xfrm>
            <a:off x="987253" y="2553171"/>
            <a:ext cx="7354636" cy="4112184"/>
            <a:chOff x="800100" y="1590675"/>
            <a:chExt cx="7616825" cy="4554538"/>
          </a:xfrm>
        </p:grpSpPr>
        <p:grpSp>
          <p:nvGrpSpPr>
            <p:cNvPr id="6" name="Group 2"/>
            <p:cNvGrpSpPr>
              <a:grpSpLocks/>
            </p:cNvGrpSpPr>
            <p:nvPr/>
          </p:nvGrpSpPr>
          <p:grpSpPr bwMode="auto">
            <a:xfrm>
              <a:off x="4462463" y="3476625"/>
              <a:ext cx="1404937" cy="1185863"/>
              <a:chOff x="1275" y="2130"/>
              <a:chExt cx="885" cy="747"/>
            </a:xfrm>
          </p:grpSpPr>
          <p:sp>
            <p:nvSpPr>
              <p:cNvPr id="7" name="AutoShape 3"/>
              <p:cNvSpPr>
                <a:spLocks noChangeArrowheads="1"/>
              </p:cNvSpPr>
              <p:nvPr/>
            </p:nvSpPr>
            <p:spPr bwMode="auto">
              <a:xfrm rot="5400000">
                <a:off x="1344" y="2061"/>
                <a:ext cx="747" cy="885"/>
              </a:xfrm>
              <a:prstGeom prst="can">
                <a:avLst>
                  <a:gd name="adj" fmla="val 50329"/>
                </a:avLst>
              </a:prstGeom>
              <a:solidFill>
                <a:srgbClr val="009900">
                  <a:alpha val="82001"/>
                </a:srgbClr>
              </a:solidFill>
              <a:ln w="9525">
                <a:solidFill>
                  <a:srgbClr val="99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Oval 4"/>
              <p:cNvSpPr>
                <a:spLocks noChangeArrowheads="1"/>
              </p:cNvSpPr>
              <p:nvPr/>
            </p:nvSpPr>
            <p:spPr bwMode="auto">
              <a:xfrm>
                <a:off x="1858" y="2235"/>
                <a:ext cx="245" cy="540"/>
              </a:xfrm>
              <a:prstGeom prst="ellipse">
                <a:avLst/>
              </a:prstGeom>
              <a:solidFill>
                <a:srgbClr val="000000">
                  <a:alpha val="67999"/>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 name="Oval 5"/>
            <p:cNvSpPr>
              <a:spLocks noChangeArrowheads="1"/>
            </p:cNvSpPr>
            <p:nvPr/>
          </p:nvSpPr>
          <p:spPr bwMode="auto">
            <a:xfrm>
              <a:off x="952500" y="5181600"/>
              <a:ext cx="457200" cy="485775"/>
            </a:xfrm>
            <a:prstGeom prst="ellipse">
              <a:avLst/>
            </a:prstGeom>
            <a:solidFill>
              <a:srgbClr val="FF3399"/>
            </a:solidFill>
            <a:ln w="9525">
              <a:solidFill>
                <a:srgbClr val="FF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rc 6"/>
            <p:cNvSpPr>
              <a:spLocks/>
            </p:cNvSpPr>
            <p:nvPr/>
          </p:nvSpPr>
          <p:spPr bwMode="auto">
            <a:xfrm flipV="1">
              <a:off x="1108075" y="5408613"/>
              <a:ext cx="76200" cy="77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rc 7"/>
            <p:cNvSpPr>
              <a:spLocks/>
            </p:cNvSpPr>
            <p:nvPr/>
          </p:nvSpPr>
          <p:spPr bwMode="auto">
            <a:xfrm flipH="1">
              <a:off x="1184275" y="5338763"/>
              <a:ext cx="74613" cy="77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rc 8"/>
            <p:cNvSpPr>
              <a:spLocks/>
            </p:cNvSpPr>
            <p:nvPr/>
          </p:nvSpPr>
          <p:spPr bwMode="auto">
            <a:xfrm>
              <a:off x="1258888" y="5338763"/>
              <a:ext cx="74612" cy="77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rc 9"/>
            <p:cNvSpPr>
              <a:spLocks/>
            </p:cNvSpPr>
            <p:nvPr/>
          </p:nvSpPr>
          <p:spPr bwMode="auto">
            <a:xfrm flipH="1" flipV="1">
              <a:off x="1033463" y="5408613"/>
              <a:ext cx="74612" cy="77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10"/>
            <p:cNvSpPr>
              <a:spLocks noChangeShapeType="1"/>
            </p:cNvSpPr>
            <p:nvPr/>
          </p:nvSpPr>
          <p:spPr bwMode="auto">
            <a:xfrm flipV="1">
              <a:off x="1171575" y="2343150"/>
              <a:ext cx="0" cy="2847975"/>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11"/>
            <p:cNvSpPr>
              <a:spLocks noChangeShapeType="1"/>
            </p:cNvSpPr>
            <p:nvPr/>
          </p:nvSpPr>
          <p:spPr bwMode="auto">
            <a:xfrm rot="10514182" flipH="1" flipV="1">
              <a:off x="6854825" y="3903663"/>
              <a:ext cx="438150" cy="9525"/>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AutoShape 12"/>
            <p:cNvSpPr>
              <a:spLocks noChangeArrowheads="1"/>
            </p:cNvSpPr>
            <p:nvPr/>
          </p:nvSpPr>
          <p:spPr bwMode="auto">
            <a:xfrm rot="5400000">
              <a:off x="3919537" y="3257551"/>
              <a:ext cx="823913" cy="1624012"/>
            </a:xfrm>
            <a:prstGeom prst="can">
              <a:avLst>
                <a:gd name="adj" fmla="val 49277"/>
              </a:avLst>
            </a:prstGeom>
            <a:solidFill>
              <a:srgbClr val="FFFF00">
                <a:alpha val="82001"/>
              </a:srgbClr>
            </a:solidFill>
            <a:ln w="9525">
              <a:solidFill>
                <a:srgbClr val="99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Oval 13"/>
            <p:cNvSpPr>
              <a:spLocks noChangeArrowheads="1"/>
            </p:cNvSpPr>
            <p:nvPr/>
          </p:nvSpPr>
          <p:spPr bwMode="auto">
            <a:xfrm>
              <a:off x="3529013" y="3671888"/>
              <a:ext cx="371475" cy="800100"/>
            </a:xfrm>
            <a:prstGeom prst="ellipse">
              <a:avLst/>
            </a:prstGeom>
            <a:solidFill>
              <a:srgbClr val="CC9900">
                <a:alpha val="25999"/>
              </a:srgbClr>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Oval 14"/>
            <p:cNvSpPr>
              <a:spLocks noChangeArrowheads="1"/>
            </p:cNvSpPr>
            <p:nvPr/>
          </p:nvSpPr>
          <p:spPr bwMode="auto">
            <a:xfrm rot="2440895" flipH="1">
              <a:off x="7648575" y="3679825"/>
              <a:ext cx="114300" cy="342900"/>
            </a:xfrm>
            <a:prstGeom prst="ellipse">
              <a:avLst/>
            </a:prstGeom>
            <a:solidFill>
              <a:srgbClr val="FFCCFF"/>
            </a:solidFill>
            <a:ln w="1905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Oval 15"/>
            <p:cNvSpPr>
              <a:spLocks noChangeArrowheads="1"/>
            </p:cNvSpPr>
            <p:nvPr/>
          </p:nvSpPr>
          <p:spPr bwMode="auto">
            <a:xfrm rot="2440895" flipH="1">
              <a:off x="7635875" y="3665538"/>
              <a:ext cx="114300" cy="342900"/>
            </a:xfrm>
            <a:prstGeom prst="ellipse">
              <a:avLst/>
            </a:prstGeom>
            <a:solidFill>
              <a:srgbClr val="FFCCFF"/>
            </a:solidFill>
            <a:ln w="1905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Line 16"/>
            <p:cNvSpPr>
              <a:spLocks noChangeShapeType="1"/>
            </p:cNvSpPr>
            <p:nvPr/>
          </p:nvSpPr>
          <p:spPr bwMode="auto">
            <a:xfrm flipV="1">
              <a:off x="7677150" y="1924050"/>
              <a:ext cx="0" cy="1952625"/>
            </a:xfrm>
            <a:prstGeom prst="line">
              <a:avLst/>
            </a:prstGeom>
            <a:noFill/>
            <a:ln w="571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17"/>
            <p:cNvSpPr>
              <a:spLocks noChangeShapeType="1"/>
            </p:cNvSpPr>
            <p:nvPr/>
          </p:nvSpPr>
          <p:spPr bwMode="auto">
            <a:xfrm>
              <a:off x="6838950" y="1924050"/>
              <a:ext cx="809625" cy="0"/>
            </a:xfrm>
            <a:prstGeom prst="line">
              <a:avLst/>
            </a:prstGeom>
            <a:noFill/>
            <a:ln w="571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2" name="Group 18"/>
            <p:cNvGrpSpPr>
              <a:grpSpLocks/>
            </p:cNvGrpSpPr>
            <p:nvPr/>
          </p:nvGrpSpPr>
          <p:grpSpPr bwMode="auto">
            <a:xfrm>
              <a:off x="6734175" y="1752600"/>
              <a:ext cx="122238" cy="333375"/>
              <a:chOff x="4242" y="1104"/>
              <a:chExt cx="77" cy="210"/>
            </a:xfrm>
          </p:grpSpPr>
          <p:sp>
            <p:nvSpPr>
              <p:cNvPr id="23" name="Oval 19"/>
              <p:cNvSpPr>
                <a:spLocks noChangeArrowheads="1"/>
              </p:cNvSpPr>
              <p:nvPr/>
            </p:nvSpPr>
            <p:spPr bwMode="auto">
              <a:xfrm>
                <a:off x="4242" y="1104"/>
                <a:ext cx="77" cy="210"/>
              </a:xfrm>
              <a:prstGeom prst="ellipse">
                <a:avLst/>
              </a:prstGeom>
              <a:solidFill>
                <a:srgbClr val="5F5F5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20"/>
              <p:cNvSpPr>
                <a:spLocks noChangeArrowheads="1"/>
              </p:cNvSpPr>
              <p:nvPr/>
            </p:nvSpPr>
            <p:spPr bwMode="auto">
              <a:xfrm>
                <a:off x="4265" y="1185"/>
                <a:ext cx="27" cy="5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21"/>
              <p:cNvSpPr>
                <a:spLocks noChangeShapeType="1"/>
              </p:cNvSpPr>
              <p:nvPr/>
            </p:nvSpPr>
            <p:spPr bwMode="auto">
              <a:xfrm>
                <a:off x="4262" y="1116"/>
                <a:ext cx="9" cy="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22"/>
              <p:cNvSpPr>
                <a:spLocks noChangeShapeType="1"/>
              </p:cNvSpPr>
              <p:nvPr/>
            </p:nvSpPr>
            <p:spPr bwMode="auto">
              <a:xfrm flipV="1">
                <a:off x="4271" y="1113"/>
                <a:ext cx="21" cy="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 name="Line 23"/>
              <p:cNvSpPr>
                <a:spLocks noChangeShapeType="1"/>
              </p:cNvSpPr>
              <p:nvPr/>
            </p:nvSpPr>
            <p:spPr bwMode="auto">
              <a:xfrm flipV="1">
                <a:off x="4277" y="1176"/>
                <a:ext cx="39"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Line 24"/>
              <p:cNvSpPr>
                <a:spLocks noChangeShapeType="1"/>
              </p:cNvSpPr>
              <p:nvPr/>
            </p:nvSpPr>
            <p:spPr bwMode="auto">
              <a:xfrm>
                <a:off x="4282" y="1184"/>
                <a:ext cx="34"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25"/>
              <p:cNvSpPr>
                <a:spLocks noChangeShapeType="1"/>
              </p:cNvSpPr>
              <p:nvPr/>
            </p:nvSpPr>
            <p:spPr bwMode="auto">
              <a:xfrm>
                <a:off x="4292" y="1208"/>
                <a:ext cx="6"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26"/>
              <p:cNvSpPr>
                <a:spLocks noChangeShapeType="1"/>
              </p:cNvSpPr>
              <p:nvPr/>
            </p:nvSpPr>
            <p:spPr bwMode="auto">
              <a:xfrm flipH="1">
                <a:off x="4254" y="1239"/>
                <a:ext cx="24"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27"/>
              <p:cNvSpPr>
                <a:spLocks noChangeShapeType="1"/>
              </p:cNvSpPr>
              <p:nvPr/>
            </p:nvSpPr>
            <p:spPr bwMode="auto">
              <a:xfrm flipH="1">
                <a:off x="4272" y="1230"/>
                <a:ext cx="13" cy="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28"/>
              <p:cNvSpPr>
                <a:spLocks noChangeShapeType="1"/>
              </p:cNvSpPr>
              <p:nvPr/>
            </p:nvSpPr>
            <p:spPr bwMode="auto">
              <a:xfrm flipH="1">
                <a:off x="4247" y="1238"/>
                <a:ext cx="29" cy="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29"/>
              <p:cNvSpPr>
                <a:spLocks noChangeShapeType="1"/>
              </p:cNvSpPr>
              <p:nvPr/>
            </p:nvSpPr>
            <p:spPr bwMode="auto">
              <a:xfrm>
                <a:off x="4286" y="1187"/>
                <a:ext cx="33"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30"/>
              <p:cNvSpPr>
                <a:spLocks noChangeShapeType="1"/>
              </p:cNvSpPr>
              <p:nvPr/>
            </p:nvSpPr>
            <p:spPr bwMode="auto">
              <a:xfrm flipV="1">
                <a:off x="4271" y="1143"/>
                <a:ext cx="37" cy="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Line 31"/>
              <p:cNvSpPr>
                <a:spLocks noChangeShapeType="1"/>
              </p:cNvSpPr>
              <p:nvPr/>
            </p:nvSpPr>
            <p:spPr bwMode="auto">
              <a:xfrm>
                <a:off x="4247" y="1154"/>
                <a:ext cx="22"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6" name="Line 32"/>
            <p:cNvSpPr>
              <a:spLocks noChangeShapeType="1"/>
            </p:cNvSpPr>
            <p:nvPr/>
          </p:nvSpPr>
          <p:spPr bwMode="auto">
            <a:xfrm flipV="1">
              <a:off x="3810000" y="1928813"/>
              <a:ext cx="257175" cy="9525"/>
            </a:xfrm>
            <a:prstGeom prst="line">
              <a:avLst/>
            </a:prstGeom>
            <a:noFill/>
            <a:ln w="9525">
              <a:solidFill>
                <a:srgbClr val="FF0000">
                  <a:alpha val="28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Line 33"/>
            <p:cNvSpPr>
              <a:spLocks noChangeShapeType="1"/>
            </p:cNvSpPr>
            <p:nvPr/>
          </p:nvSpPr>
          <p:spPr bwMode="auto">
            <a:xfrm>
              <a:off x="3814763" y="1914525"/>
              <a:ext cx="257175" cy="9525"/>
            </a:xfrm>
            <a:prstGeom prst="line">
              <a:avLst/>
            </a:prstGeom>
            <a:noFill/>
            <a:ln w="9525">
              <a:solidFill>
                <a:srgbClr val="FF0000">
                  <a:alpha val="28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Line 34"/>
            <p:cNvSpPr>
              <a:spLocks noChangeShapeType="1"/>
            </p:cNvSpPr>
            <p:nvPr/>
          </p:nvSpPr>
          <p:spPr bwMode="auto">
            <a:xfrm>
              <a:off x="3814763" y="1928813"/>
              <a:ext cx="257175" cy="0"/>
            </a:xfrm>
            <a:prstGeom prst="line">
              <a:avLst/>
            </a:prstGeom>
            <a:noFill/>
            <a:ln w="9525">
              <a:solidFill>
                <a:srgbClr val="FF0000">
                  <a:alpha val="28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 name="AutoShape 36"/>
            <p:cNvSpPr>
              <a:spLocks noChangeArrowheads="1"/>
            </p:cNvSpPr>
            <p:nvPr/>
          </p:nvSpPr>
          <p:spPr bwMode="auto">
            <a:xfrm>
              <a:off x="800100" y="1590675"/>
              <a:ext cx="1990725" cy="781050"/>
            </a:xfrm>
            <a:prstGeom prst="cube">
              <a:avLst>
                <a:gd name="adj" fmla="val 25000"/>
              </a:avLst>
            </a:prstGeom>
            <a:gradFill rotWithShape="1">
              <a:gsLst>
                <a:gs pos="0">
                  <a:srgbClr val="CC3300"/>
                </a:gs>
                <a:gs pos="100000">
                  <a:srgbClr val="FF99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a:latin typeface="Helvetica" charset="0"/>
                </a:rPr>
                <a:t>modelocked laser</a:t>
              </a:r>
            </a:p>
          </p:txBody>
        </p:sp>
        <p:sp>
          <p:nvSpPr>
            <p:cNvPr id="40" name="Oval 37"/>
            <p:cNvSpPr>
              <a:spLocks noChangeArrowheads="1"/>
            </p:cNvSpPr>
            <p:nvPr/>
          </p:nvSpPr>
          <p:spPr bwMode="auto">
            <a:xfrm>
              <a:off x="2676525" y="1847850"/>
              <a:ext cx="50800" cy="1428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Line 38"/>
            <p:cNvSpPr>
              <a:spLocks noChangeShapeType="1"/>
            </p:cNvSpPr>
            <p:nvPr/>
          </p:nvSpPr>
          <p:spPr bwMode="auto">
            <a:xfrm>
              <a:off x="2676525" y="1924050"/>
              <a:ext cx="1138238" cy="0"/>
            </a:xfrm>
            <a:prstGeom prst="line">
              <a:avLst/>
            </a:prstGeom>
            <a:noFill/>
            <a:ln w="38100">
              <a:solidFill>
                <a:srgbClr val="FF0000">
                  <a:alpha val="27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 name="AutoShape 39"/>
            <p:cNvSpPr>
              <a:spLocks noChangeArrowheads="1"/>
            </p:cNvSpPr>
            <p:nvPr/>
          </p:nvSpPr>
          <p:spPr bwMode="auto">
            <a:xfrm>
              <a:off x="3819525" y="1790700"/>
              <a:ext cx="314325" cy="266700"/>
            </a:xfrm>
            <a:prstGeom prst="cube">
              <a:avLst>
                <a:gd name="adj" fmla="val 25000"/>
              </a:avLst>
            </a:prstGeom>
            <a:solidFill>
              <a:srgbClr val="FFCCFF">
                <a:alpha val="42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40"/>
            <p:cNvSpPr>
              <a:spLocks noChangeShapeType="1"/>
            </p:cNvSpPr>
            <p:nvPr/>
          </p:nvSpPr>
          <p:spPr bwMode="auto">
            <a:xfrm>
              <a:off x="4095750" y="1924050"/>
              <a:ext cx="1181100" cy="0"/>
            </a:xfrm>
            <a:prstGeom prst="line">
              <a:avLst/>
            </a:prstGeom>
            <a:noFill/>
            <a:ln w="2857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41"/>
            <p:cNvSpPr>
              <a:spLocks noChangeShapeType="1"/>
            </p:cNvSpPr>
            <p:nvPr/>
          </p:nvSpPr>
          <p:spPr bwMode="auto">
            <a:xfrm>
              <a:off x="5257800" y="1924050"/>
              <a:ext cx="1247775" cy="0"/>
            </a:xfrm>
            <a:prstGeom prst="line">
              <a:avLst/>
            </a:prstGeom>
            <a:noFill/>
            <a:ln w="2857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2"/>
            <p:cNvSpPr>
              <a:spLocks noChangeShapeType="1"/>
            </p:cNvSpPr>
            <p:nvPr/>
          </p:nvSpPr>
          <p:spPr bwMode="auto">
            <a:xfrm flipV="1">
              <a:off x="3886200" y="1924050"/>
              <a:ext cx="438150" cy="0"/>
            </a:xfrm>
            <a:prstGeom prst="line">
              <a:avLst/>
            </a:prstGeom>
            <a:noFill/>
            <a:ln w="952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Line 43"/>
            <p:cNvSpPr>
              <a:spLocks noChangeShapeType="1"/>
            </p:cNvSpPr>
            <p:nvPr/>
          </p:nvSpPr>
          <p:spPr bwMode="auto">
            <a:xfrm flipV="1">
              <a:off x="3914775" y="1914525"/>
              <a:ext cx="257175" cy="9525"/>
            </a:xfrm>
            <a:prstGeom prst="line">
              <a:avLst/>
            </a:prstGeom>
            <a:noFill/>
            <a:ln w="952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 name="Line 44"/>
            <p:cNvSpPr>
              <a:spLocks noChangeShapeType="1"/>
            </p:cNvSpPr>
            <p:nvPr/>
          </p:nvSpPr>
          <p:spPr bwMode="auto">
            <a:xfrm>
              <a:off x="3924300" y="1924050"/>
              <a:ext cx="257175" cy="9525"/>
            </a:xfrm>
            <a:prstGeom prst="line">
              <a:avLst/>
            </a:prstGeom>
            <a:noFill/>
            <a:ln w="952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Oval 45"/>
            <p:cNvSpPr>
              <a:spLocks noChangeArrowheads="1"/>
            </p:cNvSpPr>
            <p:nvPr/>
          </p:nvSpPr>
          <p:spPr bwMode="auto">
            <a:xfrm>
              <a:off x="5191125" y="1752600"/>
              <a:ext cx="133350" cy="333375"/>
            </a:xfrm>
            <a:prstGeom prst="ellipse">
              <a:avLst/>
            </a:prstGeom>
            <a:solidFill>
              <a:srgbClr val="FFCCFF">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Line 46"/>
            <p:cNvSpPr>
              <a:spLocks noChangeShapeType="1"/>
            </p:cNvSpPr>
            <p:nvPr/>
          </p:nvSpPr>
          <p:spPr bwMode="auto">
            <a:xfrm>
              <a:off x="6000750" y="1924050"/>
              <a:ext cx="785813" cy="0"/>
            </a:xfrm>
            <a:prstGeom prst="line">
              <a:avLst/>
            </a:prstGeom>
            <a:noFill/>
            <a:ln w="7620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 name="Oval 47"/>
            <p:cNvSpPr>
              <a:spLocks noChangeArrowheads="1"/>
            </p:cNvSpPr>
            <p:nvPr/>
          </p:nvSpPr>
          <p:spPr bwMode="auto">
            <a:xfrm>
              <a:off x="6748463" y="1884363"/>
              <a:ext cx="55562" cy="79375"/>
            </a:xfrm>
            <a:prstGeom prst="ellipse">
              <a:avLst/>
            </a:prstGeom>
            <a:solidFill>
              <a:srgbClr val="66FF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 name="Group 48"/>
            <p:cNvGrpSpPr>
              <a:grpSpLocks/>
            </p:cNvGrpSpPr>
            <p:nvPr/>
          </p:nvGrpSpPr>
          <p:grpSpPr bwMode="auto">
            <a:xfrm>
              <a:off x="7610475" y="1746250"/>
              <a:ext cx="120650" cy="352425"/>
              <a:chOff x="4750" y="1368"/>
              <a:chExt cx="76" cy="222"/>
            </a:xfrm>
          </p:grpSpPr>
          <p:sp>
            <p:nvSpPr>
              <p:cNvPr id="52" name="Oval 49"/>
              <p:cNvSpPr>
                <a:spLocks noChangeArrowheads="1"/>
              </p:cNvSpPr>
              <p:nvPr/>
            </p:nvSpPr>
            <p:spPr bwMode="auto">
              <a:xfrm rot="-2440895">
                <a:off x="4750" y="1374"/>
                <a:ext cx="72" cy="216"/>
              </a:xfrm>
              <a:prstGeom prst="ellipse">
                <a:avLst/>
              </a:prstGeom>
              <a:solidFill>
                <a:srgbClr val="FFCCFF"/>
              </a:solidFill>
              <a:ln w="1905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Oval 50"/>
              <p:cNvSpPr>
                <a:spLocks noChangeArrowheads="1"/>
              </p:cNvSpPr>
              <p:nvPr/>
            </p:nvSpPr>
            <p:spPr bwMode="auto">
              <a:xfrm rot="-2440895">
                <a:off x="4754" y="1368"/>
                <a:ext cx="72" cy="216"/>
              </a:xfrm>
              <a:prstGeom prst="ellipse">
                <a:avLst/>
              </a:prstGeom>
              <a:solidFill>
                <a:srgbClr val="FFCCFF"/>
              </a:solidFill>
              <a:ln w="1905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4" name="Group 51"/>
            <p:cNvGrpSpPr>
              <a:grpSpLocks/>
            </p:cNvGrpSpPr>
            <p:nvPr/>
          </p:nvGrpSpPr>
          <p:grpSpPr bwMode="auto">
            <a:xfrm>
              <a:off x="5475288" y="1900238"/>
              <a:ext cx="541337" cy="74612"/>
              <a:chOff x="3449" y="1197"/>
              <a:chExt cx="341" cy="47"/>
            </a:xfrm>
          </p:grpSpPr>
          <p:sp>
            <p:nvSpPr>
              <p:cNvPr id="55" name="Line 52"/>
              <p:cNvSpPr>
                <a:spLocks noChangeShapeType="1"/>
              </p:cNvSpPr>
              <p:nvPr/>
            </p:nvSpPr>
            <p:spPr bwMode="auto">
              <a:xfrm flipV="1">
                <a:off x="3698" y="1198"/>
                <a:ext cx="84" cy="4"/>
              </a:xfrm>
              <a:prstGeom prst="line">
                <a:avLst/>
              </a:prstGeom>
              <a:noFill/>
              <a:ln w="2857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Line 53"/>
              <p:cNvSpPr>
                <a:spLocks noChangeShapeType="1"/>
              </p:cNvSpPr>
              <p:nvPr/>
            </p:nvSpPr>
            <p:spPr bwMode="auto">
              <a:xfrm>
                <a:off x="3682" y="1220"/>
                <a:ext cx="108" cy="8"/>
              </a:xfrm>
              <a:prstGeom prst="line">
                <a:avLst/>
              </a:prstGeom>
              <a:noFill/>
              <a:ln w="2857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7" name="Line 54"/>
              <p:cNvSpPr>
                <a:spLocks noChangeShapeType="1"/>
              </p:cNvSpPr>
              <p:nvPr/>
            </p:nvSpPr>
            <p:spPr bwMode="auto">
              <a:xfrm rot="10514182">
                <a:off x="3465" y="1202"/>
                <a:ext cx="321" cy="42"/>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 name="Line 55"/>
              <p:cNvSpPr>
                <a:spLocks noChangeShapeType="1"/>
              </p:cNvSpPr>
              <p:nvPr/>
            </p:nvSpPr>
            <p:spPr bwMode="auto">
              <a:xfrm rot="10514182">
                <a:off x="3449" y="1197"/>
                <a:ext cx="336" cy="10"/>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 name="Oval 56"/>
            <p:cNvSpPr>
              <a:spLocks noChangeArrowheads="1"/>
            </p:cNvSpPr>
            <p:nvPr/>
          </p:nvSpPr>
          <p:spPr bwMode="auto">
            <a:xfrm>
              <a:off x="5908675" y="1762125"/>
              <a:ext cx="133350" cy="333375"/>
            </a:xfrm>
            <a:prstGeom prst="ellipse">
              <a:avLst/>
            </a:prstGeom>
            <a:solidFill>
              <a:srgbClr val="FFCCFF">
                <a:alpha val="77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Line 57"/>
            <p:cNvSpPr>
              <a:spLocks noChangeShapeType="1"/>
            </p:cNvSpPr>
            <p:nvPr/>
          </p:nvSpPr>
          <p:spPr bwMode="auto">
            <a:xfrm rot="10514182" flipH="1" flipV="1">
              <a:off x="3713163" y="3959225"/>
              <a:ext cx="2522537" cy="98425"/>
            </a:xfrm>
            <a:prstGeom prst="line">
              <a:avLst/>
            </a:prstGeom>
            <a:noFill/>
            <a:ln w="3810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 name="Line 58"/>
            <p:cNvSpPr>
              <a:spLocks noChangeShapeType="1"/>
            </p:cNvSpPr>
            <p:nvPr/>
          </p:nvSpPr>
          <p:spPr bwMode="auto">
            <a:xfrm>
              <a:off x="3719513" y="4067175"/>
              <a:ext cx="4381500" cy="0"/>
            </a:xfrm>
            <a:prstGeom prst="line">
              <a:avLst/>
            </a:prstGeom>
            <a:noFill/>
            <a:ln w="381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 name="Oval 59"/>
            <p:cNvSpPr>
              <a:spLocks noChangeArrowheads="1"/>
            </p:cNvSpPr>
            <p:nvPr/>
          </p:nvSpPr>
          <p:spPr bwMode="auto">
            <a:xfrm>
              <a:off x="3681413" y="3981450"/>
              <a:ext cx="95250" cy="166688"/>
            </a:xfrm>
            <a:prstGeom prst="ellipse">
              <a:avLst/>
            </a:prstGeom>
            <a:solidFill>
              <a:srgbClr val="996600">
                <a:alpha val="46001"/>
              </a:srgbClr>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3" name="Group 60"/>
            <p:cNvGrpSpPr>
              <a:grpSpLocks/>
            </p:cNvGrpSpPr>
            <p:nvPr/>
          </p:nvGrpSpPr>
          <p:grpSpPr bwMode="auto">
            <a:xfrm>
              <a:off x="4000500" y="3667125"/>
              <a:ext cx="371475" cy="800100"/>
              <a:chOff x="2487" y="2310"/>
              <a:chExt cx="234" cy="504"/>
            </a:xfrm>
          </p:grpSpPr>
          <p:sp>
            <p:nvSpPr>
              <p:cNvPr id="64" name="Oval 61"/>
              <p:cNvSpPr>
                <a:spLocks noChangeArrowheads="1"/>
              </p:cNvSpPr>
              <p:nvPr/>
            </p:nvSpPr>
            <p:spPr bwMode="auto">
              <a:xfrm>
                <a:off x="2487" y="2310"/>
                <a:ext cx="234" cy="504"/>
              </a:xfrm>
              <a:prstGeom prst="ellipse">
                <a:avLst/>
              </a:prstGeom>
              <a:solidFill>
                <a:srgbClr val="CC9900">
                  <a:alpha val="25999"/>
                </a:srgbClr>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Oval 62"/>
              <p:cNvSpPr>
                <a:spLocks noChangeArrowheads="1"/>
              </p:cNvSpPr>
              <p:nvPr/>
            </p:nvSpPr>
            <p:spPr bwMode="auto">
              <a:xfrm>
                <a:off x="2574" y="2509"/>
                <a:ext cx="60" cy="105"/>
              </a:xfrm>
              <a:prstGeom prst="ellipse">
                <a:avLst/>
              </a:prstGeom>
              <a:solidFill>
                <a:srgbClr val="CC9900">
                  <a:alpha val="25999"/>
                </a:srgbClr>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 name="Oval 63"/>
            <p:cNvSpPr>
              <a:spLocks noChangeArrowheads="1"/>
            </p:cNvSpPr>
            <p:nvPr/>
          </p:nvSpPr>
          <p:spPr bwMode="auto">
            <a:xfrm>
              <a:off x="4910138" y="3967163"/>
              <a:ext cx="90487" cy="209550"/>
            </a:xfrm>
            <a:prstGeom prst="ellipse">
              <a:avLst/>
            </a:prstGeom>
            <a:gradFill rotWithShape="1">
              <a:gsLst>
                <a:gs pos="0">
                  <a:srgbClr val="996600">
                    <a:alpha val="25999"/>
                  </a:srgbClr>
                </a:gs>
                <a:gs pos="100000">
                  <a:srgbClr val="5F5F5F"/>
                </a:gs>
              </a:gsLst>
              <a:lin ang="540000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 name="Group 64"/>
            <p:cNvGrpSpPr>
              <a:grpSpLocks/>
            </p:cNvGrpSpPr>
            <p:nvPr/>
          </p:nvGrpSpPr>
          <p:grpSpPr bwMode="auto">
            <a:xfrm>
              <a:off x="6211888" y="3927475"/>
              <a:ext cx="455612" cy="25400"/>
              <a:chOff x="3913" y="2474"/>
              <a:chExt cx="287" cy="16"/>
            </a:xfrm>
          </p:grpSpPr>
          <p:sp>
            <p:nvSpPr>
              <p:cNvPr id="68" name="Line 65"/>
              <p:cNvSpPr>
                <a:spLocks noChangeShapeType="1"/>
              </p:cNvSpPr>
              <p:nvPr/>
            </p:nvSpPr>
            <p:spPr bwMode="auto">
              <a:xfrm rot="10514182">
                <a:off x="3913" y="2474"/>
                <a:ext cx="287" cy="16"/>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Line 66"/>
              <p:cNvSpPr>
                <a:spLocks noChangeShapeType="1"/>
              </p:cNvSpPr>
              <p:nvPr/>
            </p:nvSpPr>
            <p:spPr bwMode="auto">
              <a:xfrm rot="10514182">
                <a:off x="3913" y="2485"/>
                <a:ext cx="285" cy="4"/>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70" name="Line 67"/>
            <p:cNvSpPr>
              <a:spLocks noChangeShapeType="1"/>
            </p:cNvSpPr>
            <p:nvPr/>
          </p:nvSpPr>
          <p:spPr bwMode="auto">
            <a:xfrm rot="10514182" flipH="1" flipV="1">
              <a:off x="6654800" y="3913188"/>
              <a:ext cx="455613" cy="25400"/>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Line 68"/>
            <p:cNvSpPr>
              <a:spLocks noChangeShapeType="1"/>
            </p:cNvSpPr>
            <p:nvPr/>
          </p:nvSpPr>
          <p:spPr bwMode="auto">
            <a:xfrm rot="10514182" flipH="1">
              <a:off x="6656388" y="3905250"/>
              <a:ext cx="461962" cy="7938"/>
            </a:xfrm>
            <a:prstGeom prst="line">
              <a:avLst/>
            </a:prstGeom>
            <a:noFill/>
            <a:ln w="190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 name="Line 69"/>
            <p:cNvSpPr>
              <a:spLocks noChangeShapeType="1"/>
            </p:cNvSpPr>
            <p:nvPr/>
          </p:nvSpPr>
          <p:spPr bwMode="auto">
            <a:xfrm flipV="1">
              <a:off x="7110413" y="3857625"/>
              <a:ext cx="585787" cy="49213"/>
            </a:xfrm>
            <a:prstGeom prst="line">
              <a:avLst/>
            </a:prstGeom>
            <a:noFill/>
            <a:ln w="571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 name="Oval 70"/>
            <p:cNvSpPr>
              <a:spLocks noChangeArrowheads="1"/>
            </p:cNvSpPr>
            <p:nvPr/>
          </p:nvSpPr>
          <p:spPr bwMode="auto">
            <a:xfrm rot="21403770">
              <a:off x="7073900" y="3771900"/>
              <a:ext cx="104775" cy="260350"/>
            </a:xfrm>
            <a:prstGeom prst="ellipse">
              <a:avLst/>
            </a:prstGeom>
            <a:solidFill>
              <a:srgbClr val="FFCCFF">
                <a:alpha val="77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AutoShape 71"/>
            <p:cNvSpPr>
              <a:spLocks noChangeArrowheads="1"/>
            </p:cNvSpPr>
            <p:nvPr/>
          </p:nvSpPr>
          <p:spPr bwMode="auto">
            <a:xfrm rot="5400000">
              <a:off x="2262981" y="4920457"/>
              <a:ext cx="1055687" cy="990600"/>
            </a:xfrm>
            <a:prstGeom prst="triangle">
              <a:avLst>
                <a:gd name="adj" fmla="val 50000"/>
              </a:avLst>
            </a:prstGeom>
            <a:solidFill>
              <a:srgbClr val="FF3399"/>
            </a:solidFill>
            <a:ln w="9525">
              <a:solidFill>
                <a:srgbClr val="FF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Line 72"/>
            <p:cNvSpPr>
              <a:spLocks noChangeShapeType="1"/>
            </p:cNvSpPr>
            <p:nvPr/>
          </p:nvSpPr>
          <p:spPr bwMode="auto">
            <a:xfrm>
              <a:off x="1400175" y="5410200"/>
              <a:ext cx="923925" cy="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Line 73"/>
            <p:cNvSpPr>
              <a:spLocks noChangeShapeType="1"/>
            </p:cNvSpPr>
            <p:nvPr/>
          </p:nvSpPr>
          <p:spPr bwMode="auto">
            <a:xfrm>
              <a:off x="3257550" y="5410200"/>
              <a:ext cx="1276350" cy="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74"/>
            <p:cNvSpPr>
              <a:spLocks noChangeShapeType="1"/>
            </p:cNvSpPr>
            <p:nvPr/>
          </p:nvSpPr>
          <p:spPr bwMode="auto">
            <a:xfrm flipV="1">
              <a:off x="4543425" y="4452938"/>
              <a:ext cx="0" cy="957262"/>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Text Box 75"/>
            <p:cNvSpPr txBox="1">
              <a:spLocks noChangeArrowheads="1"/>
            </p:cNvSpPr>
            <p:nvPr/>
          </p:nvSpPr>
          <p:spPr bwMode="auto">
            <a:xfrm>
              <a:off x="2327275" y="5284788"/>
              <a:ext cx="7096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Helvetica" charset="0"/>
                </a:rPr>
                <a:t>klystron</a:t>
              </a:r>
            </a:p>
          </p:txBody>
        </p:sp>
        <p:sp>
          <p:nvSpPr>
            <p:cNvPr id="79" name="Freeform 76"/>
            <p:cNvSpPr>
              <a:spLocks/>
            </p:cNvSpPr>
            <p:nvPr/>
          </p:nvSpPr>
          <p:spPr bwMode="auto">
            <a:xfrm>
              <a:off x="4543425" y="4398963"/>
              <a:ext cx="68263" cy="77787"/>
            </a:xfrm>
            <a:custGeom>
              <a:avLst/>
              <a:gdLst>
                <a:gd name="T0" fmla="*/ 0 w 43"/>
                <a:gd name="T1" fmla="*/ 31 h 49"/>
                <a:gd name="T2" fmla="*/ 12 w 43"/>
                <a:gd name="T3" fmla="*/ 4 h 49"/>
                <a:gd name="T4" fmla="*/ 33 w 43"/>
                <a:gd name="T5" fmla="*/ 7 h 49"/>
                <a:gd name="T6" fmla="*/ 42 w 43"/>
                <a:gd name="T7" fmla="*/ 31 h 49"/>
                <a:gd name="T8" fmla="*/ 42 w 43"/>
                <a:gd name="T9" fmla="*/ 49 h 49"/>
              </a:gdLst>
              <a:ahLst/>
              <a:cxnLst>
                <a:cxn ang="0">
                  <a:pos x="T0" y="T1"/>
                </a:cxn>
                <a:cxn ang="0">
                  <a:pos x="T2" y="T3"/>
                </a:cxn>
                <a:cxn ang="0">
                  <a:pos x="T4" y="T5"/>
                </a:cxn>
                <a:cxn ang="0">
                  <a:pos x="T6" y="T7"/>
                </a:cxn>
                <a:cxn ang="0">
                  <a:pos x="T8" y="T9"/>
                </a:cxn>
              </a:cxnLst>
              <a:rect l="0" t="0" r="r" b="b"/>
              <a:pathLst>
                <a:path w="43" h="49">
                  <a:moveTo>
                    <a:pt x="0" y="31"/>
                  </a:moveTo>
                  <a:cubicBezTo>
                    <a:pt x="3" y="19"/>
                    <a:pt x="7" y="8"/>
                    <a:pt x="12" y="4"/>
                  </a:cubicBezTo>
                  <a:cubicBezTo>
                    <a:pt x="17" y="0"/>
                    <a:pt x="28" y="3"/>
                    <a:pt x="33" y="7"/>
                  </a:cubicBezTo>
                  <a:cubicBezTo>
                    <a:pt x="38" y="11"/>
                    <a:pt x="41" y="24"/>
                    <a:pt x="42" y="31"/>
                  </a:cubicBezTo>
                  <a:cubicBezTo>
                    <a:pt x="43" y="38"/>
                    <a:pt x="42" y="46"/>
                    <a:pt x="42" y="49"/>
                  </a:cubicBezTo>
                </a:path>
              </a:pathLst>
            </a:custGeom>
            <a:noFill/>
            <a:ln w="9525" cap="flat" cmpd="sng">
              <a:solidFill>
                <a:srgbClr val="FF3399"/>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80" name="Text Box 77"/>
            <p:cNvSpPr txBox="1">
              <a:spLocks noChangeArrowheads="1"/>
            </p:cNvSpPr>
            <p:nvPr/>
          </p:nvSpPr>
          <p:spPr bwMode="auto">
            <a:xfrm>
              <a:off x="3946525" y="3341688"/>
              <a:ext cx="674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Helvetica" charset="0"/>
                </a:rPr>
                <a:t>injector</a:t>
              </a:r>
            </a:p>
          </p:txBody>
        </p:sp>
        <p:sp>
          <p:nvSpPr>
            <p:cNvPr id="81" name="Text Box 78"/>
            <p:cNvSpPr txBox="1">
              <a:spLocks noChangeArrowheads="1"/>
            </p:cNvSpPr>
            <p:nvPr/>
          </p:nvSpPr>
          <p:spPr bwMode="auto">
            <a:xfrm>
              <a:off x="1155700" y="49133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Helvetica" charset="0"/>
                </a:rPr>
                <a:t>RF signal</a:t>
              </a:r>
            </a:p>
          </p:txBody>
        </p:sp>
        <p:sp>
          <p:nvSpPr>
            <p:cNvPr id="82" name="Text Box 79"/>
            <p:cNvSpPr txBox="1">
              <a:spLocks noChangeArrowheads="1"/>
            </p:cNvSpPr>
            <p:nvPr/>
          </p:nvSpPr>
          <p:spPr bwMode="auto">
            <a:xfrm>
              <a:off x="3536950" y="2151063"/>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Helvetica" charset="0"/>
                </a:rPr>
                <a:t>harmonic</a:t>
              </a:r>
            </a:p>
            <a:p>
              <a:pPr algn="ctr"/>
              <a:r>
                <a:rPr lang="en-US" sz="1200">
                  <a:latin typeface="Helvetica" charset="0"/>
                </a:rPr>
                <a:t>crystal</a:t>
              </a:r>
            </a:p>
          </p:txBody>
        </p:sp>
        <p:sp>
          <p:nvSpPr>
            <p:cNvPr id="83" name="Text Box 80"/>
            <p:cNvSpPr txBox="1">
              <a:spLocks noChangeArrowheads="1"/>
            </p:cNvSpPr>
            <p:nvPr/>
          </p:nvSpPr>
          <p:spPr bwMode="auto">
            <a:xfrm>
              <a:off x="5191125" y="2160588"/>
              <a:ext cx="81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Helvetica" charset="0"/>
                </a:rPr>
                <a:t>beam</a:t>
              </a:r>
            </a:p>
            <a:p>
              <a:pPr algn="ctr"/>
              <a:r>
                <a:rPr lang="en-US" sz="1200">
                  <a:latin typeface="Helvetica" charset="0"/>
                </a:rPr>
                <a:t>expander</a:t>
              </a:r>
            </a:p>
          </p:txBody>
        </p:sp>
        <p:sp>
          <p:nvSpPr>
            <p:cNvPr id="84" name="Text Box 81"/>
            <p:cNvSpPr txBox="1">
              <a:spLocks noChangeArrowheads="1"/>
            </p:cNvSpPr>
            <p:nvPr/>
          </p:nvSpPr>
          <p:spPr bwMode="auto">
            <a:xfrm>
              <a:off x="6427788" y="2141538"/>
              <a:ext cx="75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Helvetica" charset="0"/>
                </a:rPr>
                <a:t>aperture</a:t>
              </a:r>
            </a:p>
          </p:txBody>
        </p:sp>
        <p:sp>
          <p:nvSpPr>
            <p:cNvPr id="85" name="Text Box 82"/>
            <p:cNvSpPr txBox="1">
              <a:spLocks noChangeArrowheads="1"/>
            </p:cNvSpPr>
            <p:nvPr/>
          </p:nvSpPr>
          <p:spPr bwMode="auto">
            <a:xfrm>
              <a:off x="6859588" y="3475038"/>
              <a:ext cx="463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Helvetica" charset="0"/>
                </a:rPr>
                <a:t>lens</a:t>
              </a:r>
            </a:p>
          </p:txBody>
        </p:sp>
        <p:sp>
          <p:nvSpPr>
            <p:cNvPr id="86" name="Text Box 83"/>
            <p:cNvSpPr txBox="1">
              <a:spLocks noChangeArrowheads="1"/>
            </p:cNvSpPr>
            <p:nvPr/>
          </p:nvSpPr>
          <p:spPr bwMode="auto">
            <a:xfrm>
              <a:off x="4948238" y="3198813"/>
              <a:ext cx="75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Helvetica" charset="0"/>
                </a:rPr>
                <a:t>solenoid</a:t>
              </a:r>
            </a:p>
          </p:txBody>
        </p:sp>
        <p:sp>
          <p:nvSpPr>
            <p:cNvPr id="87" name="Text Box 84"/>
            <p:cNvSpPr txBox="1">
              <a:spLocks noChangeArrowheads="1"/>
            </p:cNvSpPr>
            <p:nvPr/>
          </p:nvSpPr>
          <p:spPr bwMode="auto">
            <a:xfrm>
              <a:off x="3460750" y="3817938"/>
              <a:ext cx="5461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Helvetica" charset="0"/>
                </a:rPr>
                <a:t>cathode</a:t>
              </a:r>
            </a:p>
          </p:txBody>
        </p:sp>
        <p:sp>
          <p:nvSpPr>
            <p:cNvPr id="88" name="Text Box 85"/>
            <p:cNvSpPr txBox="1">
              <a:spLocks noChangeArrowheads="1"/>
            </p:cNvSpPr>
            <p:nvPr/>
          </p:nvSpPr>
          <p:spPr bwMode="auto">
            <a:xfrm>
              <a:off x="4537075" y="4703763"/>
              <a:ext cx="1208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latin typeface="Helvetica" charset="0"/>
                </a:rPr>
                <a:t>RF coupling</a:t>
              </a:r>
            </a:p>
          </p:txBody>
        </p:sp>
        <p:sp>
          <p:nvSpPr>
            <p:cNvPr id="89" name="Text Box 86"/>
            <p:cNvSpPr txBox="1">
              <a:spLocks noChangeArrowheads="1"/>
            </p:cNvSpPr>
            <p:nvPr/>
          </p:nvSpPr>
          <p:spPr bwMode="auto">
            <a:xfrm>
              <a:off x="7267575" y="4160838"/>
              <a:ext cx="1149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Helvetica" charset="0"/>
                </a:rPr>
                <a:t>electron beam</a:t>
              </a:r>
            </a:p>
          </p:txBody>
        </p:sp>
        <p:sp>
          <p:nvSpPr>
            <p:cNvPr id="90" name="Oval 87"/>
            <p:cNvSpPr>
              <a:spLocks noChangeArrowheads="1"/>
            </p:cNvSpPr>
            <p:nvPr/>
          </p:nvSpPr>
          <p:spPr bwMode="auto">
            <a:xfrm>
              <a:off x="3714750" y="5191125"/>
              <a:ext cx="457200" cy="485775"/>
            </a:xfrm>
            <a:prstGeom prst="ellipse">
              <a:avLst/>
            </a:prstGeom>
            <a:solidFill>
              <a:srgbClr val="FF3399"/>
            </a:solidFill>
            <a:ln w="9525">
              <a:solidFill>
                <a:srgbClr val="FF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Arc 88"/>
            <p:cNvSpPr>
              <a:spLocks/>
            </p:cNvSpPr>
            <p:nvPr/>
          </p:nvSpPr>
          <p:spPr bwMode="auto">
            <a:xfrm flipH="1">
              <a:off x="3832225" y="5319713"/>
              <a:ext cx="112713" cy="1206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Arc 89"/>
            <p:cNvSpPr>
              <a:spLocks/>
            </p:cNvSpPr>
            <p:nvPr/>
          </p:nvSpPr>
          <p:spPr bwMode="auto">
            <a:xfrm>
              <a:off x="3944938" y="5319713"/>
              <a:ext cx="112712" cy="1206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Arc 90"/>
            <p:cNvSpPr>
              <a:spLocks/>
            </p:cNvSpPr>
            <p:nvPr/>
          </p:nvSpPr>
          <p:spPr bwMode="auto">
            <a:xfrm flipV="1">
              <a:off x="3946525" y="5434013"/>
              <a:ext cx="112713" cy="1206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bg1"/>
              </a:solidFill>
              <a:round/>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Line 91"/>
            <p:cNvSpPr>
              <a:spLocks noChangeShapeType="1"/>
            </p:cNvSpPr>
            <p:nvPr/>
          </p:nvSpPr>
          <p:spPr bwMode="auto">
            <a:xfrm flipH="1">
              <a:off x="3919538" y="5548313"/>
              <a:ext cx="66675" cy="0"/>
            </a:xfrm>
            <a:prstGeom prst="line">
              <a:avLst/>
            </a:prstGeom>
            <a:noFill/>
            <a:ln w="63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5" name="Text Box 92"/>
            <p:cNvSpPr txBox="1">
              <a:spLocks noChangeArrowheads="1"/>
            </p:cNvSpPr>
            <p:nvPr/>
          </p:nvSpPr>
          <p:spPr bwMode="auto">
            <a:xfrm>
              <a:off x="3608388" y="5694363"/>
              <a:ext cx="8651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latin typeface="Helvetica" charset="0"/>
                </a:rPr>
                <a:t>circulator</a:t>
              </a:r>
            </a:p>
          </p:txBody>
        </p:sp>
        <p:sp>
          <p:nvSpPr>
            <p:cNvPr id="97" name="Text Box 95"/>
            <p:cNvSpPr txBox="1">
              <a:spLocks noChangeArrowheads="1"/>
            </p:cNvSpPr>
            <p:nvPr/>
          </p:nvSpPr>
          <p:spPr bwMode="auto">
            <a:xfrm>
              <a:off x="4775200" y="5778500"/>
              <a:ext cx="28702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Courtesy of D. Nguyen</a:t>
              </a:r>
            </a:p>
          </p:txBody>
        </p:sp>
      </p:grpSp>
    </p:spTree>
    <p:extLst>
      <p:ext uri="{BB962C8B-B14F-4D97-AF65-F5344CB8AC3E}">
        <p14:creationId xmlns:p14="http://schemas.microsoft.com/office/powerpoint/2010/main" val="2170630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6634" y="428640"/>
            <a:ext cx="8931750" cy="868362"/>
          </a:xfrm>
        </p:spPr>
        <p:txBody>
          <a:bodyPr>
            <a:normAutofit/>
          </a:bodyPr>
          <a:lstStyle/>
          <a:p>
            <a:r>
              <a:rPr lang="en-US" sz="2800" dirty="0"/>
              <a:t>Generic Laser System Layout for Photocathode Systems</a:t>
            </a:r>
          </a:p>
        </p:txBody>
      </p:sp>
      <p:sp>
        <p:nvSpPr>
          <p:cNvPr id="67587" name="Text Box 3"/>
          <p:cNvSpPr txBox="1">
            <a:spLocks noChangeArrowheads="1"/>
          </p:cNvSpPr>
          <p:nvPr/>
        </p:nvSpPr>
        <p:spPr bwMode="auto">
          <a:xfrm>
            <a:off x="457200" y="1752600"/>
            <a:ext cx="1447800" cy="71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600"/>
              <a:t>Beam shaper</a:t>
            </a:r>
          </a:p>
          <a:p>
            <a:pPr eaLnBrk="1" hangingPunct="1">
              <a:spcBef>
                <a:spcPct val="50000"/>
              </a:spcBef>
            </a:pPr>
            <a:r>
              <a:rPr lang="en-US" sz="1600"/>
              <a:t>UV converter</a:t>
            </a:r>
          </a:p>
        </p:txBody>
      </p:sp>
      <p:sp>
        <p:nvSpPr>
          <p:cNvPr id="67588" name="Line 4"/>
          <p:cNvSpPr>
            <a:spLocks noChangeShapeType="1"/>
          </p:cNvSpPr>
          <p:nvPr/>
        </p:nvSpPr>
        <p:spPr bwMode="auto">
          <a:xfrm>
            <a:off x="2057400" y="16764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9" name="Line 5"/>
          <p:cNvSpPr>
            <a:spLocks noChangeShapeType="1"/>
          </p:cNvSpPr>
          <p:nvPr/>
        </p:nvSpPr>
        <p:spPr bwMode="auto">
          <a:xfrm>
            <a:off x="2057400" y="21336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0" name="Oval 6"/>
          <p:cNvSpPr>
            <a:spLocks noChangeArrowheads="1"/>
          </p:cNvSpPr>
          <p:nvPr/>
        </p:nvSpPr>
        <p:spPr bwMode="auto">
          <a:xfrm>
            <a:off x="2209800" y="1676400"/>
            <a:ext cx="152400" cy="762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1" name="Rectangle 7"/>
          <p:cNvSpPr>
            <a:spLocks noChangeArrowheads="1"/>
          </p:cNvSpPr>
          <p:nvPr/>
        </p:nvSpPr>
        <p:spPr bwMode="auto">
          <a:xfrm>
            <a:off x="2438400" y="1828800"/>
            <a:ext cx="7620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2" name="Line 8"/>
          <p:cNvSpPr>
            <a:spLocks noChangeShapeType="1"/>
          </p:cNvSpPr>
          <p:nvPr/>
        </p:nvSpPr>
        <p:spPr bwMode="auto">
          <a:xfrm>
            <a:off x="2514600" y="1828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3" name="Line 9"/>
          <p:cNvSpPr>
            <a:spLocks noChangeShapeType="1"/>
          </p:cNvSpPr>
          <p:nvPr/>
        </p:nvSpPr>
        <p:spPr bwMode="auto">
          <a:xfrm>
            <a:off x="3124200" y="1828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4" name="Line 10"/>
          <p:cNvSpPr>
            <a:spLocks noChangeShapeType="1"/>
          </p:cNvSpPr>
          <p:nvPr/>
        </p:nvSpPr>
        <p:spPr bwMode="auto">
          <a:xfrm>
            <a:off x="1905000" y="1981200"/>
            <a:ext cx="4572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5" name="Line 11"/>
          <p:cNvSpPr>
            <a:spLocks noChangeShapeType="1"/>
          </p:cNvSpPr>
          <p:nvPr/>
        </p:nvSpPr>
        <p:spPr bwMode="auto">
          <a:xfrm>
            <a:off x="1905000" y="2133600"/>
            <a:ext cx="4572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6" name="Line 12"/>
          <p:cNvSpPr>
            <a:spLocks noChangeShapeType="1"/>
          </p:cNvSpPr>
          <p:nvPr/>
        </p:nvSpPr>
        <p:spPr bwMode="auto">
          <a:xfrm>
            <a:off x="2362200" y="1981200"/>
            <a:ext cx="1371600" cy="3048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7" name="Line 13"/>
          <p:cNvSpPr>
            <a:spLocks noChangeShapeType="1"/>
          </p:cNvSpPr>
          <p:nvPr/>
        </p:nvSpPr>
        <p:spPr bwMode="auto">
          <a:xfrm flipV="1">
            <a:off x="2362200" y="1905000"/>
            <a:ext cx="1371600" cy="2286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8" name="Line 14"/>
          <p:cNvSpPr>
            <a:spLocks noChangeShapeType="1"/>
          </p:cNvSpPr>
          <p:nvPr/>
        </p:nvSpPr>
        <p:spPr bwMode="auto">
          <a:xfrm>
            <a:off x="4419600" y="16764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599" name="Group 15"/>
          <p:cNvGrpSpPr>
            <a:grpSpLocks/>
          </p:cNvGrpSpPr>
          <p:nvPr/>
        </p:nvGrpSpPr>
        <p:grpSpPr bwMode="auto">
          <a:xfrm>
            <a:off x="3505200" y="1600200"/>
            <a:ext cx="457200" cy="990600"/>
            <a:chOff x="2208" y="1008"/>
            <a:chExt cx="288" cy="672"/>
          </a:xfrm>
        </p:grpSpPr>
        <p:sp>
          <p:nvSpPr>
            <p:cNvPr id="67600" name="Oval 16"/>
            <p:cNvSpPr>
              <a:spLocks noChangeArrowheads="1"/>
            </p:cNvSpPr>
            <p:nvPr/>
          </p:nvSpPr>
          <p:spPr bwMode="auto">
            <a:xfrm>
              <a:off x="2304" y="1056"/>
              <a:ext cx="96" cy="52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1" name="Rectangle 17"/>
            <p:cNvSpPr>
              <a:spLocks noChangeArrowheads="1"/>
            </p:cNvSpPr>
            <p:nvPr/>
          </p:nvSpPr>
          <p:spPr bwMode="auto">
            <a:xfrm>
              <a:off x="2208" y="1008"/>
              <a:ext cx="288"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602" name="Group 18"/>
          <p:cNvGrpSpPr>
            <a:grpSpLocks/>
          </p:cNvGrpSpPr>
          <p:nvPr/>
        </p:nvGrpSpPr>
        <p:grpSpPr bwMode="auto">
          <a:xfrm>
            <a:off x="4267200" y="1676400"/>
            <a:ext cx="152400" cy="838200"/>
            <a:chOff x="2688" y="1056"/>
            <a:chExt cx="96" cy="528"/>
          </a:xfrm>
        </p:grpSpPr>
        <p:sp>
          <p:nvSpPr>
            <p:cNvPr id="67603" name="Line 19"/>
            <p:cNvSpPr>
              <a:spLocks noChangeShapeType="1"/>
            </p:cNvSpPr>
            <p:nvPr/>
          </p:nvSpPr>
          <p:spPr bwMode="auto">
            <a:xfrm>
              <a:off x="2688" y="105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4" name="Line 20"/>
            <p:cNvSpPr>
              <a:spLocks noChangeShapeType="1"/>
            </p:cNvSpPr>
            <p:nvPr/>
          </p:nvSpPr>
          <p:spPr bwMode="auto">
            <a:xfrm>
              <a:off x="2688" y="1584"/>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7605" name="Oval 21"/>
          <p:cNvSpPr>
            <a:spLocks noChangeArrowheads="1"/>
          </p:cNvSpPr>
          <p:nvPr/>
        </p:nvSpPr>
        <p:spPr bwMode="auto">
          <a:xfrm>
            <a:off x="4114800" y="1676400"/>
            <a:ext cx="228600" cy="838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6" name="Rectangle 22"/>
          <p:cNvSpPr>
            <a:spLocks noChangeArrowheads="1"/>
          </p:cNvSpPr>
          <p:nvPr/>
        </p:nvSpPr>
        <p:spPr bwMode="auto">
          <a:xfrm>
            <a:off x="4038600" y="1600200"/>
            <a:ext cx="228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7" name="Rectangle 23"/>
          <p:cNvSpPr>
            <a:spLocks noChangeArrowheads="1"/>
          </p:cNvSpPr>
          <p:nvPr/>
        </p:nvSpPr>
        <p:spPr bwMode="auto">
          <a:xfrm>
            <a:off x="3429000" y="1524000"/>
            <a:ext cx="1143000"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8" name="Line 24"/>
          <p:cNvSpPr>
            <a:spLocks noChangeShapeType="1"/>
          </p:cNvSpPr>
          <p:nvPr/>
        </p:nvSpPr>
        <p:spPr bwMode="auto">
          <a:xfrm flipV="1">
            <a:off x="3810000" y="1905000"/>
            <a:ext cx="33528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9" name="Line 25"/>
          <p:cNvSpPr>
            <a:spLocks noChangeShapeType="1"/>
          </p:cNvSpPr>
          <p:nvPr/>
        </p:nvSpPr>
        <p:spPr bwMode="auto">
          <a:xfrm flipV="1">
            <a:off x="3810000" y="2286000"/>
            <a:ext cx="38100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0" name="Line 26"/>
          <p:cNvSpPr>
            <a:spLocks noChangeShapeType="1"/>
          </p:cNvSpPr>
          <p:nvPr/>
        </p:nvSpPr>
        <p:spPr bwMode="auto">
          <a:xfrm>
            <a:off x="6934200" y="1676400"/>
            <a:ext cx="9144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1" name="Oval 27"/>
          <p:cNvSpPr>
            <a:spLocks noChangeArrowheads="1"/>
          </p:cNvSpPr>
          <p:nvPr/>
        </p:nvSpPr>
        <p:spPr bwMode="auto">
          <a:xfrm rot="16200000">
            <a:off x="6324600" y="1981200"/>
            <a:ext cx="914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2" name="Rectangle 28"/>
          <p:cNvSpPr>
            <a:spLocks noChangeArrowheads="1"/>
          </p:cNvSpPr>
          <p:nvPr/>
        </p:nvSpPr>
        <p:spPr bwMode="auto">
          <a:xfrm>
            <a:off x="7162800" y="2971800"/>
            <a:ext cx="457200" cy="990600"/>
          </a:xfrm>
          <a:prstGeom prst="rect">
            <a:avLst/>
          </a:prstGeom>
          <a:noFill/>
          <a:ln w="9525">
            <a:solidFill>
              <a:schemeClr val="tx1"/>
            </a:solidFill>
            <a:prstDash val="lgDashDot"/>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3" name="Line 29"/>
          <p:cNvSpPr>
            <a:spLocks noChangeShapeType="1"/>
          </p:cNvSpPr>
          <p:nvPr/>
        </p:nvSpPr>
        <p:spPr bwMode="auto">
          <a:xfrm flipH="1">
            <a:off x="7239000" y="4800600"/>
            <a:ext cx="5334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4" name="Line 30"/>
          <p:cNvSpPr>
            <a:spLocks noChangeShapeType="1"/>
          </p:cNvSpPr>
          <p:nvPr/>
        </p:nvSpPr>
        <p:spPr bwMode="auto">
          <a:xfrm flipV="1">
            <a:off x="7391400" y="2286000"/>
            <a:ext cx="152400" cy="2667000"/>
          </a:xfrm>
          <a:prstGeom prst="line">
            <a:avLst/>
          </a:prstGeom>
          <a:noFill/>
          <a:ln w="38100">
            <a:solidFill>
              <a:srgbClr val="9900FF"/>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5" name="Line 31"/>
          <p:cNvSpPr>
            <a:spLocks noChangeShapeType="1"/>
          </p:cNvSpPr>
          <p:nvPr/>
        </p:nvSpPr>
        <p:spPr bwMode="auto">
          <a:xfrm flipH="1" flipV="1">
            <a:off x="7086600" y="1828800"/>
            <a:ext cx="609600" cy="2971800"/>
          </a:xfrm>
          <a:prstGeom prst="line">
            <a:avLst/>
          </a:prstGeom>
          <a:noFill/>
          <a:ln w="38100">
            <a:solidFill>
              <a:srgbClr val="9900FF"/>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6" name="Line 32"/>
          <p:cNvSpPr>
            <a:spLocks noChangeShapeType="1"/>
          </p:cNvSpPr>
          <p:nvPr/>
        </p:nvSpPr>
        <p:spPr bwMode="auto">
          <a:xfrm flipV="1">
            <a:off x="4267200" y="4419600"/>
            <a:ext cx="35052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7" name="Line 33"/>
          <p:cNvSpPr>
            <a:spLocks noChangeShapeType="1"/>
          </p:cNvSpPr>
          <p:nvPr/>
        </p:nvSpPr>
        <p:spPr bwMode="auto">
          <a:xfrm>
            <a:off x="4343400" y="4495800"/>
            <a:ext cx="3505200" cy="1524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8" name="Oval 34"/>
          <p:cNvSpPr>
            <a:spLocks noChangeArrowheads="1"/>
          </p:cNvSpPr>
          <p:nvPr/>
        </p:nvSpPr>
        <p:spPr bwMode="auto">
          <a:xfrm flipH="1">
            <a:off x="5181600" y="4114800"/>
            <a:ext cx="76200" cy="762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9" name="Line 35"/>
          <p:cNvSpPr>
            <a:spLocks noChangeShapeType="1"/>
          </p:cNvSpPr>
          <p:nvPr/>
        </p:nvSpPr>
        <p:spPr bwMode="auto">
          <a:xfrm flipH="1" flipV="1">
            <a:off x="4191000" y="4343400"/>
            <a:ext cx="3048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0" name="Line 36"/>
          <p:cNvSpPr>
            <a:spLocks noChangeShapeType="1"/>
          </p:cNvSpPr>
          <p:nvPr/>
        </p:nvSpPr>
        <p:spPr bwMode="auto">
          <a:xfrm>
            <a:off x="4343400" y="3733800"/>
            <a:ext cx="0" cy="7620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1" name="Line 37"/>
          <p:cNvSpPr>
            <a:spLocks noChangeShapeType="1"/>
          </p:cNvSpPr>
          <p:nvPr/>
        </p:nvSpPr>
        <p:spPr bwMode="auto">
          <a:xfrm>
            <a:off x="4267200" y="3733800"/>
            <a:ext cx="0" cy="6858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2" name="Line 38"/>
          <p:cNvSpPr>
            <a:spLocks noChangeShapeType="1"/>
          </p:cNvSpPr>
          <p:nvPr/>
        </p:nvSpPr>
        <p:spPr bwMode="auto">
          <a:xfrm flipH="1">
            <a:off x="3429000" y="5105400"/>
            <a:ext cx="3048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3" name="Line 39"/>
          <p:cNvSpPr>
            <a:spLocks noChangeShapeType="1"/>
          </p:cNvSpPr>
          <p:nvPr/>
        </p:nvSpPr>
        <p:spPr bwMode="auto">
          <a:xfrm>
            <a:off x="1447800" y="5105400"/>
            <a:ext cx="0" cy="304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4" name="Line 40"/>
          <p:cNvSpPr>
            <a:spLocks noChangeShapeType="1"/>
          </p:cNvSpPr>
          <p:nvPr/>
        </p:nvSpPr>
        <p:spPr bwMode="auto">
          <a:xfrm flipH="1">
            <a:off x="3581400" y="3810000"/>
            <a:ext cx="0" cy="14478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5" name="Line 41"/>
          <p:cNvSpPr>
            <a:spLocks noChangeShapeType="1"/>
          </p:cNvSpPr>
          <p:nvPr/>
        </p:nvSpPr>
        <p:spPr bwMode="auto">
          <a:xfrm flipH="1">
            <a:off x="1447800" y="5181600"/>
            <a:ext cx="2133600" cy="762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6" name="Line 42"/>
          <p:cNvSpPr>
            <a:spLocks noChangeShapeType="1"/>
          </p:cNvSpPr>
          <p:nvPr/>
        </p:nvSpPr>
        <p:spPr bwMode="auto">
          <a:xfrm>
            <a:off x="4191000" y="3657600"/>
            <a:ext cx="2286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7" name="Line 43"/>
          <p:cNvSpPr>
            <a:spLocks noChangeShapeType="1"/>
          </p:cNvSpPr>
          <p:nvPr/>
        </p:nvSpPr>
        <p:spPr bwMode="auto">
          <a:xfrm flipH="1">
            <a:off x="3505200" y="3657600"/>
            <a:ext cx="2286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8" name="Line 44"/>
          <p:cNvSpPr>
            <a:spLocks noChangeShapeType="1"/>
          </p:cNvSpPr>
          <p:nvPr/>
        </p:nvSpPr>
        <p:spPr bwMode="auto">
          <a:xfrm>
            <a:off x="3657600" y="3733800"/>
            <a:ext cx="6096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9" name="Rectangle 45"/>
          <p:cNvSpPr>
            <a:spLocks noChangeArrowheads="1"/>
          </p:cNvSpPr>
          <p:nvPr/>
        </p:nvSpPr>
        <p:spPr bwMode="auto">
          <a:xfrm>
            <a:off x="1066800" y="4953000"/>
            <a:ext cx="27432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0" name="Line 46"/>
          <p:cNvSpPr>
            <a:spLocks noChangeShapeType="1"/>
          </p:cNvSpPr>
          <p:nvPr/>
        </p:nvSpPr>
        <p:spPr bwMode="auto">
          <a:xfrm>
            <a:off x="3505200" y="4953000"/>
            <a:ext cx="228600" cy="0"/>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1" name="Line 47"/>
          <p:cNvSpPr>
            <a:spLocks noChangeShapeType="1"/>
          </p:cNvSpPr>
          <p:nvPr/>
        </p:nvSpPr>
        <p:spPr bwMode="auto">
          <a:xfrm flipH="1">
            <a:off x="1447800" y="5257800"/>
            <a:ext cx="21336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2" name="Line 48"/>
          <p:cNvSpPr>
            <a:spLocks noChangeShapeType="1"/>
          </p:cNvSpPr>
          <p:nvPr/>
        </p:nvSpPr>
        <p:spPr bwMode="auto">
          <a:xfrm flipH="1">
            <a:off x="3581400" y="3733800"/>
            <a:ext cx="76200" cy="14478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3" name="Line 49"/>
          <p:cNvSpPr>
            <a:spLocks noChangeShapeType="1"/>
          </p:cNvSpPr>
          <p:nvPr/>
        </p:nvSpPr>
        <p:spPr bwMode="auto">
          <a:xfrm flipV="1">
            <a:off x="3581400" y="3810000"/>
            <a:ext cx="762000" cy="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4" name="Line 50"/>
          <p:cNvSpPr>
            <a:spLocks noChangeShapeType="1"/>
          </p:cNvSpPr>
          <p:nvPr/>
        </p:nvSpPr>
        <p:spPr bwMode="auto">
          <a:xfrm flipV="1">
            <a:off x="457200" y="2743200"/>
            <a:ext cx="777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5" name="Line 51"/>
          <p:cNvSpPr>
            <a:spLocks noChangeShapeType="1"/>
          </p:cNvSpPr>
          <p:nvPr/>
        </p:nvSpPr>
        <p:spPr bwMode="auto">
          <a:xfrm flipH="1">
            <a:off x="2971800" y="4343400"/>
            <a:ext cx="609600" cy="0"/>
          </a:xfrm>
          <a:prstGeom prst="line">
            <a:avLst/>
          </a:prstGeom>
          <a:noFill/>
          <a:ln w="1905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6" name="Line 52"/>
          <p:cNvSpPr>
            <a:spLocks noChangeShapeType="1"/>
          </p:cNvSpPr>
          <p:nvPr/>
        </p:nvSpPr>
        <p:spPr bwMode="auto">
          <a:xfrm flipH="1">
            <a:off x="2971800" y="3581400"/>
            <a:ext cx="0" cy="762000"/>
          </a:xfrm>
          <a:prstGeom prst="line">
            <a:avLst/>
          </a:prstGeom>
          <a:noFill/>
          <a:ln w="1905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7" name="Line 53"/>
          <p:cNvSpPr>
            <a:spLocks noChangeShapeType="1"/>
          </p:cNvSpPr>
          <p:nvPr/>
        </p:nvSpPr>
        <p:spPr bwMode="auto">
          <a:xfrm flipH="1">
            <a:off x="3505200" y="4267200"/>
            <a:ext cx="228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8" name="Line 54"/>
          <p:cNvSpPr>
            <a:spLocks noChangeShapeType="1"/>
          </p:cNvSpPr>
          <p:nvPr/>
        </p:nvSpPr>
        <p:spPr bwMode="auto">
          <a:xfrm>
            <a:off x="2895600" y="42672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9" name="Oval 55"/>
          <p:cNvSpPr>
            <a:spLocks noChangeArrowheads="1"/>
          </p:cNvSpPr>
          <p:nvPr/>
        </p:nvSpPr>
        <p:spPr bwMode="auto">
          <a:xfrm rot="16200000">
            <a:off x="6553200" y="4419600"/>
            <a:ext cx="914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0" name="Rectangle 56"/>
          <p:cNvSpPr>
            <a:spLocks noChangeArrowheads="1"/>
          </p:cNvSpPr>
          <p:nvPr/>
        </p:nvSpPr>
        <p:spPr bwMode="auto">
          <a:xfrm rot="660442">
            <a:off x="2057400" y="3581400"/>
            <a:ext cx="5867400"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1" name="Text Box 57"/>
          <p:cNvSpPr txBox="1">
            <a:spLocks noChangeArrowheads="1"/>
          </p:cNvSpPr>
          <p:nvPr/>
        </p:nvSpPr>
        <p:spPr bwMode="auto">
          <a:xfrm>
            <a:off x="2057400" y="1143000"/>
            <a:ext cx="838200" cy="517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Vacuum cell</a:t>
            </a:r>
          </a:p>
        </p:txBody>
      </p:sp>
      <p:sp>
        <p:nvSpPr>
          <p:cNvPr id="67642" name="Line 58"/>
          <p:cNvSpPr>
            <a:spLocks noChangeShapeType="1"/>
          </p:cNvSpPr>
          <p:nvPr/>
        </p:nvSpPr>
        <p:spPr bwMode="auto">
          <a:xfrm>
            <a:off x="2667000" y="15240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3" name="Text Box 59"/>
          <p:cNvSpPr txBox="1">
            <a:spLocks noChangeArrowheads="1"/>
          </p:cNvSpPr>
          <p:nvPr/>
        </p:nvSpPr>
        <p:spPr bwMode="auto">
          <a:xfrm>
            <a:off x="4724400" y="144780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Zoom</a:t>
            </a:r>
          </a:p>
        </p:txBody>
      </p:sp>
      <p:sp>
        <p:nvSpPr>
          <p:cNvPr id="67644" name="Line 60"/>
          <p:cNvSpPr>
            <a:spLocks noChangeShapeType="1"/>
          </p:cNvSpPr>
          <p:nvPr/>
        </p:nvSpPr>
        <p:spPr bwMode="auto">
          <a:xfrm flipH="1">
            <a:off x="4495800" y="16002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5" name="Text Box 61"/>
          <p:cNvSpPr txBox="1">
            <a:spLocks noChangeArrowheads="1"/>
          </p:cNvSpPr>
          <p:nvPr/>
        </p:nvSpPr>
        <p:spPr bwMode="auto">
          <a:xfrm>
            <a:off x="5867400" y="2895600"/>
            <a:ext cx="1066800" cy="517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Transport tube</a:t>
            </a:r>
          </a:p>
        </p:txBody>
      </p:sp>
      <p:sp>
        <p:nvSpPr>
          <p:cNvPr id="67646" name="Line 62"/>
          <p:cNvSpPr>
            <a:spLocks noChangeShapeType="1"/>
          </p:cNvSpPr>
          <p:nvPr/>
        </p:nvSpPr>
        <p:spPr bwMode="auto">
          <a:xfrm>
            <a:off x="6705600" y="3352800"/>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7" name="Rectangle 63"/>
          <p:cNvSpPr>
            <a:spLocks noChangeArrowheads="1"/>
          </p:cNvSpPr>
          <p:nvPr/>
        </p:nvSpPr>
        <p:spPr bwMode="auto">
          <a:xfrm rot="-1171830">
            <a:off x="2743200" y="3276600"/>
            <a:ext cx="3810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8" name="Text Box 64"/>
          <p:cNvSpPr txBox="1">
            <a:spLocks noChangeArrowheads="1"/>
          </p:cNvSpPr>
          <p:nvPr/>
        </p:nvSpPr>
        <p:spPr bwMode="auto">
          <a:xfrm>
            <a:off x="1066800" y="3048000"/>
            <a:ext cx="838200" cy="730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Table in the tunnel</a:t>
            </a:r>
          </a:p>
        </p:txBody>
      </p:sp>
      <p:sp>
        <p:nvSpPr>
          <p:cNvPr id="67649" name="Line 65"/>
          <p:cNvSpPr>
            <a:spLocks noChangeShapeType="1"/>
          </p:cNvSpPr>
          <p:nvPr/>
        </p:nvSpPr>
        <p:spPr bwMode="auto">
          <a:xfrm>
            <a:off x="1524000" y="38100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0" name="Text Box 66"/>
          <p:cNvSpPr txBox="1">
            <a:spLocks noChangeArrowheads="1"/>
          </p:cNvSpPr>
          <p:nvPr/>
        </p:nvSpPr>
        <p:spPr bwMode="auto">
          <a:xfrm>
            <a:off x="457200" y="4495800"/>
            <a:ext cx="12954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Photocathode</a:t>
            </a:r>
          </a:p>
        </p:txBody>
      </p:sp>
      <p:sp>
        <p:nvSpPr>
          <p:cNvPr id="67651" name="Line 67"/>
          <p:cNvSpPr>
            <a:spLocks noChangeShapeType="1"/>
          </p:cNvSpPr>
          <p:nvPr/>
        </p:nvSpPr>
        <p:spPr bwMode="auto">
          <a:xfrm>
            <a:off x="1295400" y="47244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2" name="Text Box 68"/>
          <p:cNvSpPr txBox="1">
            <a:spLocks noChangeArrowheads="1"/>
          </p:cNvSpPr>
          <p:nvPr/>
        </p:nvSpPr>
        <p:spPr bwMode="auto">
          <a:xfrm>
            <a:off x="2438400" y="2819400"/>
            <a:ext cx="1295400" cy="517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Virtual Cathode</a:t>
            </a:r>
          </a:p>
        </p:txBody>
      </p:sp>
      <p:sp>
        <p:nvSpPr>
          <p:cNvPr id="67653" name="Text Box 69"/>
          <p:cNvSpPr txBox="1">
            <a:spLocks noChangeArrowheads="1"/>
          </p:cNvSpPr>
          <p:nvPr/>
        </p:nvSpPr>
        <p:spPr bwMode="auto">
          <a:xfrm>
            <a:off x="4343400" y="3200400"/>
            <a:ext cx="1066800" cy="517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Steering system</a:t>
            </a:r>
          </a:p>
        </p:txBody>
      </p:sp>
      <p:sp>
        <p:nvSpPr>
          <p:cNvPr id="67654" name="Line 70"/>
          <p:cNvSpPr>
            <a:spLocks noChangeShapeType="1"/>
          </p:cNvSpPr>
          <p:nvPr/>
        </p:nvSpPr>
        <p:spPr bwMode="auto">
          <a:xfrm flipH="1">
            <a:off x="4419600" y="3657600"/>
            <a:ext cx="228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5" name="Line 71"/>
          <p:cNvSpPr>
            <a:spLocks noChangeShapeType="1"/>
          </p:cNvSpPr>
          <p:nvPr/>
        </p:nvSpPr>
        <p:spPr bwMode="auto">
          <a:xfrm>
            <a:off x="3505200" y="1676400"/>
            <a:ext cx="381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6" name="Line 72"/>
          <p:cNvSpPr>
            <a:spLocks noChangeShapeType="1"/>
          </p:cNvSpPr>
          <p:nvPr/>
        </p:nvSpPr>
        <p:spPr bwMode="auto">
          <a:xfrm>
            <a:off x="3276600" y="2667000"/>
            <a:ext cx="1447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7" name="Line 73"/>
          <p:cNvSpPr>
            <a:spLocks noChangeShapeType="1"/>
          </p:cNvSpPr>
          <p:nvPr/>
        </p:nvSpPr>
        <p:spPr bwMode="auto">
          <a:xfrm flipH="1">
            <a:off x="7391400" y="4419600"/>
            <a:ext cx="381000" cy="5334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8" name="Line 74"/>
          <p:cNvSpPr>
            <a:spLocks noChangeShapeType="1"/>
          </p:cNvSpPr>
          <p:nvPr/>
        </p:nvSpPr>
        <p:spPr bwMode="auto">
          <a:xfrm flipH="1">
            <a:off x="7696200" y="4572000"/>
            <a:ext cx="152400" cy="228600"/>
          </a:xfrm>
          <a:prstGeom prst="line">
            <a:avLst/>
          </a:prstGeom>
          <a:noFill/>
          <a:ln w="38100">
            <a:solidFill>
              <a:srgbClr val="99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9" name="Line 75"/>
          <p:cNvSpPr>
            <a:spLocks noChangeShapeType="1"/>
          </p:cNvSpPr>
          <p:nvPr/>
        </p:nvSpPr>
        <p:spPr bwMode="auto">
          <a:xfrm flipH="1" flipV="1">
            <a:off x="7772400" y="4343400"/>
            <a:ext cx="76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0" name="Text Box 76"/>
          <p:cNvSpPr txBox="1">
            <a:spLocks noChangeArrowheads="1"/>
          </p:cNvSpPr>
          <p:nvPr/>
        </p:nvSpPr>
        <p:spPr bwMode="auto">
          <a:xfrm>
            <a:off x="7772400" y="4876800"/>
            <a:ext cx="1143000" cy="730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400"/>
              <a:t>Active Steering Stabilization</a:t>
            </a:r>
          </a:p>
        </p:txBody>
      </p:sp>
      <p:sp>
        <p:nvSpPr>
          <p:cNvPr id="67661" name="Line 77"/>
          <p:cNvSpPr>
            <a:spLocks noChangeShapeType="1"/>
          </p:cNvSpPr>
          <p:nvPr/>
        </p:nvSpPr>
        <p:spPr bwMode="auto">
          <a:xfrm flipH="1" flipV="1">
            <a:off x="8001000" y="4800600"/>
            <a:ext cx="457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2" name="Line 78"/>
          <p:cNvSpPr>
            <a:spLocks noChangeShapeType="1"/>
          </p:cNvSpPr>
          <p:nvPr/>
        </p:nvSpPr>
        <p:spPr bwMode="auto">
          <a:xfrm flipH="1" flipV="1">
            <a:off x="7772400" y="2590800"/>
            <a:ext cx="99060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Text Box 95"/>
          <p:cNvSpPr txBox="1">
            <a:spLocks noChangeArrowheads="1"/>
          </p:cNvSpPr>
          <p:nvPr/>
        </p:nvSpPr>
        <p:spPr bwMode="auto">
          <a:xfrm>
            <a:off x="4775200" y="5778500"/>
            <a:ext cx="28702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Courtesy of D. Nguyen</a:t>
            </a:r>
          </a:p>
        </p:txBody>
      </p:sp>
    </p:spTree>
    <p:extLst>
      <p:ext uri="{BB962C8B-B14F-4D97-AF65-F5344CB8AC3E}">
        <p14:creationId xmlns:p14="http://schemas.microsoft.com/office/powerpoint/2010/main" val="166097584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Photocathode Drive Laser</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77</a:t>
            </a:fld>
            <a:endParaRPr lang="en-US"/>
          </a:p>
        </p:txBody>
      </p:sp>
      <p:pic>
        <p:nvPicPr>
          <p:cNvPr id="4" name="Picture 3"/>
          <p:cNvPicPr>
            <a:picLocks noChangeAspect="1"/>
          </p:cNvPicPr>
          <p:nvPr/>
        </p:nvPicPr>
        <p:blipFill>
          <a:blip r:embed="rId2"/>
          <a:stretch>
            <a:fillRect/>
          </a:stretch>
        </p:blipFill>
        <p:spPr>
          <a:xfrm rot="21480000">
            <a:off x="2371565" y="1161717"/>
            <a:ext cx="3924967" cy="5639898"/>
          </a:xfrm>
          <a:prstGeom prst="rect">
            <a:avLst/>
          </a:prstGeom>
        </p:spPr>
      </p:pic>
      <p:sp>
        <p:nvSpPr>
          <p:cNvPr id="5" name="TextBox 4"/>
          <p:cNvSpPr txBox="1"/>
          <p:nvPr/>
        </p:nvSpPr>
        <p:spPr>
          <a:xfrm>
            <a:off x="6393752" y="2272632"/>
            <a:ext cx="2456143" cy="1477328"/>
          </a:xfrm>
          <a:prstGeom prst="rect">
            <a:avLst/>
          </a:prstGeom>
          <a:noFill/>
        </p:spPr>
        <p:txBody>
          <a:bodyPr wrap="square" rtlCol="0">
            <a:spAutoFit/>
          </a:bodyPr>
          <a:lstStyle/>
          <a:p>
            <a:r>
              <a:rPr lang="en-US" dirty="0" smtClean="0"/>
              <a:t>This was the original design for the drive laser of the LCLS. The figure is from the LCLS CDR.</a:t>
            </a:r>
            <a:endParaRPr lang="en-US" dirty="0"/>
          </a:p>
        </p:txBody>
      </p:sp>
    </p:spTree>
    <p:extLst>
      <p:ext uri="{BB962C8B-B14F-4D97-AF65-F5344CB8AC3E}">
        <p14:creationId xmlns:p14="http://schemas.microsoft.com/office/powerpoint/2010/main" val="41452397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Injector: Choosing the source</a:t>
            </a:r>
          </a:p>
        </p:txBody>
      </p:sp>
      <p:sp>
        <p:nvSpPr>
          <p:cNvPr id="3" name="Content Placeholder 2"/>
          <p:cNvSpPr>
            <a:spLocks noGrp="1"/>
          </p:cNvSpPr>
          <p:nvPr>
            <p:ph idx="1"/>
          </p:nvPr>
        </p:nvSpPr>
        <p:spPr/>
        <p:txBody>
          <a:bodyPr/>
          <a:lstStyle/>
          <a:p>
            <a:r>
              <a:rPr lang="en-US" dirty="0" smtClean="0"/>
              <a:t>Cathode Materials for RF Photocathode guns</a:t>
            </a:r>
          </a:p>
          <a:p>
            <a:pPr lvl="1"/>
            <a:r>
              <a:rPr lang="en-US" dirty="0" smtClean="0"/>
              <a:t>Copper is chosen in many due to its resistance to the very high on axis fields at the cathode</a:t>
            </a:r>
          </a:p>
          <a:p>
            <a:pPr lvl="2"/>
            <a:r>
              <a:rPr lang="en-US" dirty="0" smtClean="0"/>
              <a:t>Very low quantum efficiency</a:t>
            </a:r>
          </a:p>
          <a:p>
            <a:pPr lvl="2"/>
            <a:r>
              <a:rPr lang="en-US" dirty="0" smtClean="0"/>
              <a:t>Due to the low QE the drive laser power becomes very high for high repetition rates</a:t>
            </a:r>
          </a:p>
          <a:p>
            <a:pPr lvl="1"/>
            <a:r>
              <a:rPr lang="en-US" dirty="0" smtClean="0"/>
              <a:t>Some choose high QE cathodes such as Cs</a:t>
            </a:r>
            <a:r>
              <a:rPr lang="en-US" baseline="-25000" dirty="0" smtClean="0"/>
              <a:t>2</a:t>
            </a:r>
            <a:r>
              <a:rPr lang="en-US" dirty="0" smtClean="0"/>
              <a:t>Te </a:t>
            </a:r>
            <a:r>
              <a:rPr lang="en-US" dirty="0"/>
              <a:t>or </a:t>
            </a:r>
            <a:r>
              <a:rPr lang="en-US" dirty="0" err="1"/>
              <a:t>GaAs</a:t>
            </a:r>
            <a:r>
              <a:rPr lang="en-US" dirty="0"/>
              <a:t> or </a:t>
            </a:r>
            <a:r>
              <a:rPr lang="en-US" dirty="0" smtClean="0"/>
              <a:t>K</a:t>
            </a:r>
            <a:r>
              <a:rPr lang="en-US" baseline="-25000" dirty="0" smtClean="0"/>
              <a:t>2</a:t>
            </a:r>
            <a:r>
              <a:rPr lang="en-US" dirty="0" smtClean="0"/>
              <a:t>CsSb</a:t>
            </a:r>
          </a:p>
          <a:p>
            <a:pPr lvl="2"/>
            <a:r>
              <a:rPr lang="en-US" dirty="0" smtClean="0"/>
              <a:t>One needs to operate at lower on-axis fields</a:t>
            </a:r>
          </a:p>
          <a:p>
            <a:pPr lvl="2"/>
            <a:r>
              <a:rPr lang="en-US" dirty="0" smtClean="0"/>
              <a:t> These are very susceptible to poor vacuum and can suffer short lifetimes before needing to be refreshed.</a:t>
            </a:r>
          </a:p>
          <a:p>
            <a:pPr lvl="2"/>
            <a:r>
              <a:rPr lang="en-US" dirty="0" smtClean="0"/>
              <a:t>It’s yet another complication.</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78</a:t>
            </a:fld>
            <a:endParaRPr lang="en-US"/>
          </a:p>
        </p:txBody>
      </p:sp>
    </p:spTree>
    <p:extLst>
      <p:ext uri="{BB962C8B-B14F-4D97-AF65-F5344CB8AC3E}">
        <p14:creationId xmlns:p14="http://schemas.microsoft.com/office/powerpoint/2010/main" val="161979880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dirty="0"/>
              <a:t>Effect of the </a:t>
            </a:r>
            <a:r>
              <a:rPr lang="en-US" dirty="0" smtClean="0"/>
              <a:t>Solenoid (as promised)</a:t>
            </a:r>
            <a:endParaRPr lang="en-US" dirty="0"/>
          </a:p>
        </p:txBody>
      </p:sp>
      <p:sp>
        <p:nvSpPr>
          <p:cNvPr id="81923" name="Rectangle 3"/>
          <p:cNvSpPr>
            <a:spLocks noGrp="1" noChangeArrowheads="1"/>
          </p:cNvSpPr>
          <p:nvPr>
            <p:ph type="body" idx="1"/>
          </p:nvPr>
        </p:nvSpPr>
        <p:spPr>
          <a:xfrm>
            <a:off x="698500" y="1460500"/>
            <a:ext cx="8191500" cy="4872038"/>
          </a:xfrm>
          <a:noFill/>
        </p:spPr>
        <p:txBody>
          <a:bodyPr/>
          <a:lstStyle/>
          <a:p>
            <a:pPr>
              <a:lnSpc>
                <a:spcPct val="90000"/>
              </a:lnSpc>
            </a:pPr>
            <a:r>
              <a:rPr lang="en-US" sz="2400" dirty="0"/>
              <a:t>The beam wants to diverge for 2 reasons</a:t>
            </a:r>
          </a:p>
          <a:p>
            <a:pPr lvl="1">
              <a:lnSpc>
                <a:spcPct val="90000"/>
              </a:lnSpc>
            </a:pPr>
            <a:r>
              <a:rPr lang="en-US" sz="2000" dirty="0"/>
              <a:t>Space charge</a:t>
            </a:r>
          </a:p>
          <a:p>
            <a:pPr marL="1085850" lvl="2">
              <a:lnSpc>
                <a:spcPct val="90000"/>
              </a:lnSpc>
            </a:pPr>
            <a:r>
              <a:rPr lang="en-US" sz="1800" dirty="0"/>
              <a:t>The electron bunch coming off the cathode is very dense and wants to expand violently due to the electrostatic force</a:t>
            </a:r>
          </a:p>
          <a:p>
            <a:pPr lvl="1">
              <a:lnSpc>
                <a:spcPct val="90000"/>
              </a:lnSpc>
            </a:pPr>
            <a:r>
              <a:rPr lang="en-US" sz="2000" dirty="0"/>
              <a:t>Divergent RF Fields within the RF gun</a:t>
            </a:r>
          </a:p>
          <a:p>
            <a:pPr marL="1085850" lvl="2">
              <a:lnSpc>
                <a:spcPct val="90000"/>
              </a:lnSpc>
            </a:pPr>
            <a:r>
              <a:rPr lang="en-US" sz="1800" dirty="0"/>
              <a:t>Anytime the electric field varies longitudinally there is a radial field </a:t>
            </a:r>
          </a:p>
          <a:p>
            <a:pPr>
              <a:lnSpc>
                <a:spcPct val="90000"/>
              </a:lnSpc>
            </a:pPr>
            <a:r>
              <a:rPr lang="en-US" sz="2400" dirty="0"/>
              <a:t>The solenoid focuses the low energy beam radially</a:t>
            </a:r>
          </a:p>
          <a:p>
            <a:pPr lvl="1">
              <a:lnSpc>
                <a:spcPct val="90000"/>
              </a:lnSpc>
            </a:pPr>
            <a:r>
              <a:rPr lang="en-US" sz="2000" dirty="0"/>
              <a:t>Beam enters the end radial field of the solenoid and gets a transverse kick</a:t>
            </a:r>
          </a:p>
          <a:p>
            <a:pPr lvl="1">
              <a:lnSpc>
                <a:spcPct val="90000"/>
              </a:lnSpc>
            </a:pPr>
            <a:r>
              <a:rPr lang="en-US" sz="2000" dirty="0"/>
              <a:t>This new transverse motion crosses the longitudinal field and rotates inward or outward depending on the solenoid polarization</a:t>
            </a:r>
          </a:p>
          <a:p>
            <a:pPr lvl="1">
              <a:lnSpc>
                <a:spcPct val="90000"/>
              </a:lnSpc>
            </a:pPr>
            <a:r>
              <a:rPr lang="en-US" sz="2000" dirty="0"/>
              <a:t>The particle is then closer in (assuming focusing) when passing through the end radial field at the opposite end of the solenoid and since it is further in the kick is less.</a:t>
            </a:r>
          </a:p>
          <a:p>
            <a:pPr lvl="1">
              <a:lnSpc>
                <a:spcPct val="90000"/>
              </a:lnSpc>
            </a:pPr>
            <a:r>
              <a:rPr lang="en-US" sz="2000" dirty="0"/>
              <a:t>The result is a net transverse focusing</a:t>
            </a:r>
          </a:p>
        </p:txBody>
      </p:sp>
      <p:graphicFrame>
        <p:nvGraphicFramePr>
          <p:cNvPr id="81924" name="Object 4"/>
          <p:cNvGraphicFramePr>
            <a:graphicFrameLocks noChangeAspect="1"/>
          </p:cNvGraphicFramePr>
          <p:nvPr>
            <p:extLst>
              <p:ext uri="{D42A27DB-BD31-4B8C-83A1-F6EECF244321}">
                <p14:modId xmlns:p14="http://schemas.microsoft.com/office/powerpoint/2010/main" val="3266958367"/>
              </p:ext>
            </p:extLst>
          </p:nvPr>
        </p:nvGraphicFramePr>
        <p:xfrm>
          <a:off x="3152468" y="3987462"/>
          <a:ext cx="3730625" cy="458787"/>
        </p:xfrm>
        <a:graphic>
          <a:graphicData uri="http://schemas.openxmlformats.org/presentationml/2006/ole">
            <mc:AlternateContent xmlns:mc="http://schemas.openxmlformats.org/markup-compatibility/2006">
              <mc:Choice xmlns:v="urn:schemas-microsoft-com:vml" Requires="v">
                <p:oleObj spid="_x0000_s77912" name="Equation" r:id="rId4" imgW="1968896" imgH="241697" progId="Equation.3">
                  <p:embed/>
                </p:oleObj>
              </mc:Choice>
              <mc:Fallback>
                <p:oleObj name="Equation" r:id="rId4" imgW="1968896" imgH="2416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468" y="3987462"/>
                        <a:ext cx="373062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0119279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Relevant Quote</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8</a:t>
            </a:fld>
            <a:endParaRPr lang="en-US"/>
          </a:p>
        </p:txBody>
      </p:sp>
      <p:sp>
        <p:nvSpPr>
          <p:cNvPr id="5" name="TextBox 4"/>
          <p:cNvSpPr txBox="1"/>
          <p:nvPr/>
        </p:nvSpPr>
        <p:spPr>
          <a:xfrm>
            <a:off x="917193" y="1822529"/>
            <a:ext cx="7243471" cy="2308324"/>
          </a:xfrm>
          <a:prstGeom prst="rect">
            <a:avLst/>
          </a:prstGeom>
          <a:noFill/>
        </p:spPr>
        <p:txBody>
          <a:bodyPr wrap="square" rtlCol="0">
            <a:spAutoFit/>
          </a:bodyPr>
          <a:lstStyle/>
          <a:p>
            <a:pPr algn="just"/>
            <a:r>
              <a:rPr lang="en-US" sz="2400" i="1" dirty="0" smtClean="0">
                <a:latin typeface="Times"/>
                <a:cs typeface="Times"/>
              </a:rPr>
              <a:t>When opening a University textbook, the undergraduate gets the impression that the subject concerned is a closed chapter. He is not likely to find openings for the discussion and understanding of problems still extant in the field. And yet, problems awaiting solution exist in every field</a:t>
            </a:r>
            <a:endParaRPr lang="en-US" sz="2400" i="1" dirty="0">
              <a:latin typeface="Times"/>
              <a:cs typeface="Times"/>
            </a:endParaRPr>
          </a:p>
        </p:txBody>
      </p:sp>
      <p:sp>
        <p:nvSpPr>
          <p:cNvPr id="6" name="TextBox 5"/>
          <p:cNvSpPr txBox="1"/>
          <p:nvPr/>
        </p:nvSpPr>
        <p:spPr>
          <a:xfrm>
            <a:off x="5291497" y="3974295"/>
            <a:ext cx="2704542" cy="461665"/>
          </a:xfrm>
          <a:prstGeom prst="rect">
            <a:avLst/>
          </a:prstGeom>
          <a:noFill/>
        </p:spPr>
        <p:txBody>
          <a:bodyPr wrap="square" rtlCol="0">
            <a:spAutoFit/>
          </a:bodyPr>
          <a:lstStyle/>
          <a:p>
            <a:r>
              <a:rPr lang="en-US" sz="2400" i="1" dirty="0" err="1" smtClean="0">
                <a:latin typeface="Times"/>
                <a:cs typeface="Times"/>
              </a:rPr>
              <a:t>Antonino</a:t>
            </a:r>
            <a:r>
              <a:rPr lang="en-US" sz="2400" i="1" dirty="0" smtClean="0">
                <a:latin typeface="Times"/>
                <a:cs typeface="Times"/>
              </a:rPr>
              <a:t> </a:t>
            </a:r>
            <a:r>
              <a:rPr lang="en-US" sz="2400" i="1" dirty="0" err="1" smtClean="0">
                <a:latin typeface="Times"/>
                <a:cs typeface="Times"/>
              </a:rPr>
              <a:t>Zichichi</a:t>
            </a:r>
            <a:endParaRPr lang="en-US" sz="2400" i="1" dirty="0">
              <a:latin typeface="Times"/>
              <a:cs typeface="Times"/>
            </a:endParaRPr>
          </a:p>
        </p:txBody>
      </p:sp>
    </p:spTree>
    <p:extLst>
      <p:ext uri="{BB962C8B-B14F-4D97-AF65-F5344CB8AC3E}">
        <p14:creationId xmlns:p14="http://schemas.microsoft.com/office/powerpoint/2010/main" val="1129645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8588" y="163317"/>
            <a:ext cx="8761412" cy="868363"/>
          </a:xfrm>
        </p:spPr>
        <p:txBody>
          <a:bodyPr>
            <a:normAutofit/>
          </a:bodyPr>
          <a:lstStyle/>
          <a:p>
            <a:r>
              <a:rPr lang="en-US" sz="2800" dirty="0"/>
              <a:t>Digression on the Effect of Space Charge Compensation</a:t>
            </a:r>
          </a:p>
        </p:txBody>
      </p:sp>
      <p:grpSp>
        <p:nvGrpSpPr>
          <p:cNvPr id="83971" name="Group 3"/>
          <p:cNvGrpSpPr>
            <a:grpSpLocks/>
          </p:cNvGrpSpPr>
          <p:nvPr/>
        </p:nvGrpSpPr>
        <p:grpSpPr bwMode="auto">
          <a:xfrm>
            <a:off x="520700" y="963613"/>
            <a:ext cx="3351213" cy="2236787"/>
            <a:chOff x="328" y="607"/>
            <a:chExt cx="2111" cy="1409"/>
          </a:xfrm>
        </p:grpSpPr>
        <p:sp>
          <p:nvSpPr>
            <p:cNvPr id="83972" name="Rectangle 4"/>
            <p:cNvSpPr>
              <a:spLocks noChangeArrowheads="1"/>
            </p:cNvSpPr>
            <p:nvPr/>
          </p:nvSpPr>
          <p:spPr bwMode="auto">
            <a:xfrm>
              <a:off x="783" y="1124"/>
              <a:ext cx="1165" cy="474"/>
            </a:xfrm>
            <a:prstGeom prst="rect">
              <a:avLst/>
            </a:prstGeom>
            <a:solidFill>
              <a:srgbClr val="3366FF"/>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73" name="Text Box 5"/>
            <p:cNvSpPr txBox="1">
              <a:spLocks noChangeArrowheads="1"/>
            </p:cNvSpPr>
            <p:nvPr/>
          </p:nvSpPr>
          <p:spPr bwMode="auto">
            <a:xfrm>
              <a:off x="2249" y="1150"/>
              <a:ext cx="18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z</a:t>
              </a:r>
            </a:p>
          </p:txBody>
        </p:sp>
        <p:sp>
          <p:nvSpPr>
            <p:cNvPr id="83974" name="Text Box 6"/>
            <p:cNvSpPr txBox="1">
              <a:spLocks noChangeArrowheads="1"/>
            </p:cNvSpPr>
            <p:nvPr/>
          </p:nvSpPr>
          <p:spPr bwMode="auto">
            <a:xfrm>
              <a:off x="1370" y="607"/>
              <a:ext cx="164"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sp>
          <p:nvSpPr>
            <p:cNvPr id="83975" name="Line 7"/>
            <p:cNvSpPr>
              <a:spLocks noChangeShapeType="1"/>
            </p:cNvSpPr>
            <p:nvPr/>
          </p:nvSpPr>
          <p:spPr bwMode="auto">
            <a:xfrm>
              <a:off x="1372" y="795"/>
              <a:ext cx="0" cy="122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76" name="Line 8"/>
            <p:cNvSpPr>
              <a:spLocks noChangeShapeType="1"/>
            </p:cNvSpPr>
            <p:nvPr/>
          </p:nvSpPr>
          <p:spPr bwMode="auto">
            <a:xfrm>
              <a:off x="328" y="1367"/>
              <a:ext cx="2111"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77" name="Text Box 9"/>
            <p:cNvSpPr txBox="1">
              <a:spLocks noChangeArrowheads="1"/>
            </p:cNvSpPr>
            <p:nvPr/>
          </p:nvSpPr>
          <p:spPr bwMode="auto">
            <a:xfrm>
              <a:off x="1337" y="1186"/>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a</a:t>
              </a:r>
            </a:p>
          </p:txBody>
        </p:sp>
        <p:sp>
          <p:nvSpPr>
            <p:cNvPr id="83978" name="Text Box 10"/>
            <p:cNvSpPr txBox="1">
              <a:spLocks noChangeArrowheads="1"/>
            </p:cNvSpPr>
            <p:nvPr/>
          </p:nvSpPr>
          <p:spPr bwMode="auto">
            <a:xfrm>
              <a:off x="1331" y="935"/>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b</a:t>
              </a:r>
            </a:p>
          </p:txBody>
        </p:sp>
        <p:sp>
          <p:nvSpPr>
            <p:cNvPr id="83979" name="Text Box 11"/>
            <p:cNvSpPr txBox="1">
              <a:spLocks noChangeArrowheads="1"/>
            </p:cNvSpPr>
            <p:nvPr/>
          </p:nvSpPr>
          <p:spPr bwMode="auto">
            <a:xfrm>
              <a:off x="1893" y="934"/>
              <a:ext cx="18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c</a:t>
              </a:r>
            </a:p>
          </p:txBody>
        </p:sp>
        <p:sp>
          <p:nvSpPr>
            <p:cNvPr id="83980" name="Text Box 12"/>
            <p:cNvSpPr txBox="1">
              <a:spLocks noChangeArrowheads="1"/>
            </p:cNvSpPr>
            <p:nvPr/>
          </p:nvSpPr>
          <p:spPr bwMode="auto">
            <a:xfrm>
              <a:off x="1892" y="1188"/>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d</a:t>
              </a:r>
            </a:p>
          </p:txBody>
        </p:sp>
      </p:grpSp>
      <p:sp>
        <p:nvSpPr>
          <p:cNvPr id="83981" name="Text Box 13"/>
          <p:cNvSpPr txBox="1">
            <a:spLocks noChangeArrowheads="1"/>
          </p:cNvSpPr>
          <p:nvPr/>
        </p:nvSpPr>
        <p:spPr bwMode="auto">
          <a:xfrm>
            <a:off x="304800" y="1249363"/>
            <a:ext cx="1970088"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Slug of Charge</a:t>
            </a:r>
          </a:p>
        </p:txBody>
      </p:sp>
      <p:grpSp>
        <p:nvGrpSpPr>
          <p:cNvPr id="83982" name="Group 14"/>
          <p:cNvGrpSpPr>
            <a:grpSpLocks/>
          </p:cNvGrpSpPr>
          <p:nvPr/>
        </p:nvGrpSpPr>
        <p:grpSpPr bwMode="auto">
          <a:xfrm>
            <a:off x="330200" y="3567113"/>
            <a:ext cx="2266950" cy="1911350"/>
            <a:chOff x="208" y="2247"/>
            <a:chExt cx="1428" cy="1204"/>
          </a:xfrm>
        </p:grpSpPr>
        <p:grpSp>
          <p:nvGrpSpPr>
            <p:cNvPr id="83983" name="Group 15"/>
            <p:cNvGrpSpPr>
              <a:grpSpLocks/>
            </p:cNvGrpSpPr>
            <p:nvPr/>
          </p:nvGrpSpPr>
          <p:grpSpPr bwMode="auto">
            <a:xfrm>
              <a:off x="208" y="2247"/>
              <a:ext cx="1428" cy="1204"/>
              <a:chOff x="208" y="2247"/>
              <a:chExt cx="1428" cy="1204"/>
            </a:xfrm>
          </p:grpSpPr>
          <p:grpSp>
            <p:nvGrpSpPr>
              <p:cNvPr id="83984" name="Group 16"/>
              <p:cNvGrpSpPr>
                <a:grpSpLocks/>
              </p:cNvGrpSpPr>
              <p:nvPr/>
            </p:nvGrpSpPr>
            <p:grpSpPr bwMode="auto">
              <a:xfrm>
                <a:off x="208" y="2247"/>
                <a:ext cx="1428" cy="1204"/>
                <a:chOff x="208" y="2247"/>
                <a:chExt cx="1428" cy="1204"/>
              </a:xfrm>
            </p:grpSpPr>
            <p:sp>
              <p:nvSpPr>
                <p:cNvPr id="83985" name="Line 17"/>
                <p:cNvSpPr>
                  <a:spLocks noChangeShapeType="1"/>
                </p:cNvSpPr>
                <p:nvPr/>
              </p:nvSpPr>
              <p:spPr bwMode="auto">
                <a:xfrm>
                  <a:off x="910" y="2403"/>
                  <a:ext cx="0" cy="104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86" name="Line 18"/>
                <p:cNvSpPr>
                  <a:spLocks noChangeShapeType="1"/>
                </p:cNvSpPr>
                <p:nvPr/>
              </p:nvSpPr>
              <p:spPr bwMode="auto">
                <a:xfrm>
                  <a:off x="208" y="2933"/>
                  <a:ext cx="139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87" name="Text Box 19"/>
                <p:cNvSpPr txBox="1">
                  <a:spLocks noChangeArrowheads="1"/>
                </p:cNvSpPr>
                <p:nvPr/>
              </p:nvSpPr>
              <p:spPr bwMode="auto">
                <a:xfrm>
                  <a:off x="1472" y="2717"/>
                  <a:ext cx="164"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sp>
              <p:nvSpPr>
                <p:cNvPr id="83988" name="Text Box 20"/>
                <p:cNvSpPr txBox="1">
                  <a:spLocks noChangeArrowheads="1"/>
                </p:cNvSpPr>
                <p:nvPr/>
              </p:nvSpPr>
              <p:spPr bwMode="auto">
                <a:xfrm>
                  <a:off x="891" y="2247"/>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grpSp>
          <p:sp>
            <p:nvSpPr>
              <p:cNvPr id="83989" name="Line 21"/>
              <p:cNvSpPr>
                <a:spLocks noChangeShapeType="1"/>
              </p:cNvSpPr>
              <p:nvPr/>
            </p:nvSpPr>
            <p:spPr bwMode="auto">
              <a:xfrm>
                <a:off x="429" y="2938"/>
                <a:ext cx="992" cy="0"/>
              </a:xfrm>
              <a:prstGeom prst="line">
                <a:avLst/>
              </a:prstGeom>
              <a:noFill/>
              <a:ln w="38100">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90" name="Text Box 22"/>
              <p:cNvSpPr txBox="1">
                <a:spLocks noChangeArrowheads="1"/>
              </p:cNvSpPr>
              <p:nvPr/>
            </p:nvSpPr>
            <p:spPr bwMode="auto">
              <a:xfrm>
                <a:off x="639" y="2739"/>
                <a:ext cx="31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a,d</a:t>
                </a:r>
              </a:p>
            </p:txBody>
          </p:sp>
          <p:sp>
            <p:nvSpPr>
              <p:cNvPr id="83991" name="Text Box 23"/>
              <p:cNvSpPr txBox="1">
                <a:spLocks noChangeArrowheads="1"/>
              </p:cNvSpPr>
              <p:nvPr/>
            </p:nvSpPr>
            <p:spPr bwMode="auto">
              <a:xfrm>
                <a:off x="1185" y="2745"/>
                <a:ext cx="30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c,b</a:t>
                </a:r>
              </a:p>
            </p:txBody>
          </p:sp>
        </p:grpSp>
        <p:sp>
          <p:nvSpPr>
            <p:cNvPr id="83992" name="Text Box 24"/>
            <p:cNvSpPr txBox="1">
              <a:spLocks noChangeArrowheads="1"/>
            </p:cNvSpPr>
            <p:nvPr/>
          </p:nvSpPr>
          <p:spPr bwMode="auto">
            <a:xfrm>
              <a:off x="237" y="2264"/>
              <a:ext cx="749" cy="577"/>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Starting phase space</a:t>
              </a:r>
            </a:p>
          </p:txBody>
        </p:sp>
      </p:grpSp>
      <p:grpSp>
        <p:nvGrpSpPr>
          <p:cNvPr id="83993" name="Group 25"/>
          <p:cNvGrpSpPr>
            <a:grpSpLocks/>
          </p:cNvGrpSpPr>
          <p:nvPr/>
        </p:nvGrpSpPr>
        <p:grpSpPr bwMode="auto">
          <a:xfrm>
            <a:off x="2417763" y="942975"/>
            <a:ext cx="5238750" cy="2959100"/>
            <a:chOff x="1523" y="594"/>
            <a:chExt cx="3300" cy="1864"/>
          </a:xfrm>
        </p:grpSpPr>
        <p:grpSp>
          <p:nvGrpSpPr>
            <p:cNvPr id="83994" name="Group 26"/>
            <p:cNvGrpSpPr>
              <a:grpSpLocks/>
            </p:cNvGrpSpPr>
            <p:nvPr/>
          </p:nvGrpSpPr>
          <p:grpSpPr bwMode="auto">
            <a:xfrm>
              <a:off x="3391" y="594"/>
              <a:ext cx="1432" cy="1204"/>
              <a:chOff x="3391" y="594"/>
              <a:chExt cx="1432" cy="1204"/>
            </a:xfrm>
          </p:grpSpPr>
          <p:grpSp>
            <p:nvGrpSpPr>
              <p:cNvPr id="83995" name="Group 27"/>
              <p:cNvGrpSpPr>
                <a:grpSpLocks/>
              </p:cNvGrpSpPr>
              <p:nvPr/>
            </p:nvGrpSpPr>
            <p:grpSpPr bwMode="auto">
              <a:xfrm>
                <a:off x="3391" y="594"/>
                <a:ext cx="1428" cy="1204"/>
                <a:chOff x="208" y="2247"/>
                <a:chExt cx="1428" cy="1204"/>
              </a:xfrm>
            </p:grpSpPr>
            <p:sp>
              <p:nvSpPr>
                <p:cNvPr id="83996" name="Line 28"/>
                <p:cNvSpPr>
                  <a:spLocks noChangeShapeType="1"/>
                </p:cNvSpPr>
                <p:nvPr/>
              </p:nvSpPr>
              <p:spPr bwMode="auto">
                <a:xfrm>
                  <a:off x="910" y="2403"/>
                  <a:ext cx="0" cy="104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97" name="Line 29"/>
                <p:cNvSpPr>
                  <a:spLocks noChangeShapeType="1"/>
                </p:cNvSpPr>
                <p:nvPr/>
              </p:nvSpPr>
              <p:spPr bwMode="auto">
                <a:xfrm>
                  <a:off x="208" y="2933"/>
                  <a:ext cx="139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3998" name="Text Box 30"/>
                <p:cNvSpPr txBox="1">
                  <a:spLocks noChangeArrowheads="1"/>
                </p:cNvSpPr>
                <p:nvPr/>
              </p:nvSpPr>
              <p:spPr bwMode="auto">
                <a:xfrm>
                  <a:off x="1472" y="2717"/>
                  <a:ext cx="164"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sp>
              <p:nvSpPr>
                <p:cNvPr id="83999" name="Text Box 31"/>
                <p:cNvSpPr txBox="1">
                  <a:spLocks noChangeArrowheads="1"/>
                </p:cNvSpPr>
                <p:nvPr/>
              </p:nvSpPr>
              <p:spPr bwMode="auto">
                <a:xfrm>
                  <a:off x="891" y="2247"/>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grpSp>
          <p:sp>
            <p:nvSpPr>
              <p:cNvPr id="84000" name="Freeform 32"/>
              <p:cNvSpPr>
                <a:spLocks/>
              </p:cNvSpPr>
              <p:nvPr/>
            </p:nvSpPr>
            <p:spPr bwMode="auto">
              <a:xfrm>
                <a:off x="4090" y="785"/>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84001" name="Freeform 33"/>
              <p:cNvSpPr>
                <a:spLocks/>
              </p:cNvSpPr>
              <p:nvPr/>
            </p:nvSpPr>
            <p:spPr bwMode="auto">
              <a:xfrm rot="-10800000">
                <a:off x="3538" y="1277"/>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84002" name="Text Box 34"/>
              <p:cNvSpPr txBox="1">
                <a:spLocks noChangeArrowheads="1"/>
              </p:cNvSpPr>
              <p:nvPr/>
            </p:nvSpPr>
            <p:spPr bwMode="auto">
              <a:xfrm>
                <a:off x="3813" y="1082"/>
                <a:ext cx="31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a,d</a:t>
                </a:r>
              </a:p>
            </p:txBody>
          </p:sp>
          <p:sp>
            <p:nvSpPr>
              <p:cNvPr id="84003" name="Text Box 35"/>
              <p:cNvSpPr txBox="1">
                <a:spLocks noChangeArrowheads="1"/>
              </p:cNvSpPr>
              <p:nvPr/>
            </p:nvSpPr>
            <p:spPr bwMode="auto">
              <a:xfrm>
                <a:off x="4485" y="1003"/>
                <a:ext cx="18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c</a:t>
                </a:r>
              </a:p>
            </p:txBody>
          </p:sp>
          <p:sp>
            <p:nvSpPr>
              <p:cNvPr id="84004" name="Text Box 36"/>
              <p:cNvSpPr txBox="1">
                <a:spLocks noChangeArrowheads="1"/>
              </p:cNvSpPr>
              <p:nvPr/>
            </p:nvSpPr>
            <p:spPr bwMode="auto">
              <a:xfrm>
                <a:off x="4627" y="625"/>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b</a:t>
                </a:r>
              </a:p>
            </p:txBody>
          </p:sp>
        </p:grpSp>
        <p:sp>
          <p:nvSpPr>
            <p:cNvPr id="84005" name="Line 37"/>
            <p:cNvSpPr>
              <a:spLocks noChangeShapeType="1"/>
            </p:cNvSpPr>
            <p:nvPr/>
          </p:nvSpPr>
          <p:spPr bwMode="auto">
            <a:xfrm flipV="1">
              <a:off x="1523" y="1459"/>
              <a:ext cx="1850" cy="999"/>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06" name="Text Box 38"/>
            <p:cNvSpPr txBox="1">
              <a:spLocks noChangeArrowheads="1"/>
            </p:cNvSpPr>
            <p:nvPr/>
          </p:nvSpPr>
          <p:spPr bwMode="auto">
            <a:xfrm>
              <a:off x="2842" y="717"/>
              <a:ext cx="1305"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Accelerate, Drift and space charge</a:t>
              </a:r>
            </a:p>
          </p:txBody>
        </p:sp>
      </p:grpSp>
      <p:grpSp>
        <p:nvGrpSpPr>
          <p:cNvPr id="84007" name="Group 39"/>
          <p:cNvGrpSpPr>
            <a:grpSpLocks/>
          </p:cNvGrpSpPr>
          <p:nvPr/>
        </p:nvGrpSpPr>
        <p:grpSpPr bwMode="auto">
          <a:xfrm>
            <a:off x="5983288" y="2357438"/>
            <a:ext cx="2936875" cy="3262312"/>
            <a:chOff x="3769" y="1485"/>
            <a:chExt cx="1850" cy="2055"/>
          </a:xfrm>
        </p:grpSpPr>
        <p:grpSp>
          <p:nvGrpSpPr>
            <p:cNvPr id="84008" name="Group 40"/>
            <p:cNvGrpSpPr>
              <a:grpSpLocks/>
            </p:cNvGrpSpPr>
            <p:nvPr/>
          </p:nvGrpSpPr>
          <p:grpSpPr bwMode="auto">
            <a:xfrm>
              <a:off x="3769" y="2166"/>
              <a:ext cx="1431" cy="1374"/>
              <a:chOff x="3541" y="2166"/>
              <a:chExt cx="1431" cy="1374"/>
            </a:xfrm>
          </p:grpSpPr>
          <p:sp>
            <p:nvSpPr>
              <p:cNvPr id="84009" name="Text Box 41"/>
              <p:cNvSpPr txBox="1">
                <a:spLocks noChangeArrowheads="1"/>
              </p:cNvSpPr>
              <p:nvPr/>
            </p:nvSpPr>
            <p:spPr bwMode="auto">
              <a:xfrm>
                <a:off x="4776" y="3309"/>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b</a:t>
                </a:r>
              </a:p>
            </p:txBody>
          </p:sp>
          <p:grpSp>
            <p:nvGrpSpPr>
              <p:cNvPr id="84010" name="Group 42"/>
              <p:cNvGrpSpPr>
                <a:grpSpLocks/>
              </p:cNvGrpSpPr>
              <p:nvPr/>
            </p:nvGrpSpPr>
            <p:grpSpPr bwMode="auto">
              <a:xfrm>
                <a:off x="3541" y="2166"/>
                <a:ext cx="1428" cy="1204"/>
                <a:chOff x="208" y="2247"/>
                <a:chExt cx="1428" cy="1204"/>
              </a:xfrm>
            </p:grpSpPr>
            <p:sp>
              <p:nvSpPr>
                <p:cNvPr id="84011" name="Line 43"/>
                <p:cNvSpPr>
                  <a:spLocks noChangeShapeType="1"/>
                </p:cNvSpPr>
                <p:nvPr/>
              </p:nvSpPr>
              <p:spPr bwMode="auto">
                <a:xfrm>
                  <a:off x="910" y="2403"/>
                  <a:ext cx="0" cy="104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12" name="Line 44"/>
                <p:cNvSpPr>
                  <a:spLocks noChangeShapeType="1"/>
                </p:cNvSpPr>
                <p:nvPr/>
              </p:nvSpPr>
              <p:spPr bwMode="auto">
                <a:xfrm>
                  <a:off x="208" y="2933"/>
                  <a:ext cx="139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13" name="Text Box 45"/>
                <p:cNvSpPr txBox="1">
                  <a:spLocks noChangeArrowheads="1"/>
                </p:cNvSpPr>
                <p:nvPr/>
              </p:nvSpPr>
              <p:spPr bwMode="auto">
                <a:xfrm>
                  <a:off x="1472" y="2717"/>
                  <a:ext cx="164"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sp>
              <p:nvSpPr>
                <p:cNvPr id="84014" name="Text Box 46"/>
                <p:cNvSpPr txBox="1">
                  <a:spLocks noChangeArrowheads="1"/>
                </p:cNvSpPr>
                <p:nvPr/>
              </p:nvSpPr>
              <p:spPr bwMode="auto">
                <a:xfrm>
                  <a:off x="891" y="2247"/>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grpSp>
          <p:sp>
            <p:nvSpPr>
              <p:cNvPr id="84015" name="Text Box 47"/>
              <p:cNvSpPr txBox="1">
                <a:spLocks noChangeArrowheads="1"/>
              </p:cNvSpPr>
              <p:nvPr/>
            </p:nvSpPr>
            <p:spPr bwMode="auto">
              <a:xfrm>
                <a:off x="4203" y="2654"/>
                <a:ext cx="31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a,d</a:t>
                </a:r>
              </a:p>
            </p:txBody>
          </p:sp>
          <p:grpSp>
            <p:nvGrpSpPr>
              <p:cNvPr id="84016" name="Group 48"/>
              <p:cNvGrpSpPr>
                <a:grpSpLocks/>
              </p:cNvGrpSpPr>
              <p:nvPr/>
            </p:nvGrpSpPr>
            <p:grpSpPr bwMode="auto">
              <a:xfrm flipV="1">
                <a:off x="3688" y="2357"/>
                <a:ext cx="1121" cy="985"/>
                <a:chOff x="3538" y="1973"/>
                <a:chExt cx="1121" cy="985"/>
              </a:xfrm>
            </p:grpSpPr>
            <p:sp>
              <p:nvSpPr>
                <p:cNvPr id="84017" name="Freeform 49"/>
                <p:cNvSpPr>
                  <a:spLocks/>
                </p:cNvSpPr>
                <p:nvPr/>
              </p:nvSpPr>
              <p:spPr bwMode="auto">
                <a:xfrm>
                  <a:off x="4090" y="1973"/>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84018" name="Freeform 50"/>
                <p:cNvSpPr>
                  <a:spLocks/>
                </p:cNvSpPr>
                <p:nvPr/>
              </p:nvSpPr>
              <p:spPr bwMode="auto">
                <a:xfrm rot="-10800000">
                  <a:off x="3538" y="2465"/>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sp>
            <p:nvSpPr>
              <p:cNvPr id="84019" name="Text Box 51"/>
              <p:cNvSpPr txBox="1">
                <a:spLocks noChangeArrowheads="1"/>
              </p:cNvSpPr>
              <p:nvPr/>
            </p:nvSpPr>
            <p:spPr bwMode="auto">
              <a:xfrm>
                <a:off x="4617" y="2863"/>
                <a:ext cx="18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c</a:t>
                </a:r>
              </a:p>
            </p:txBody>
          </p:sp>
        </p:grpSp>
        <p:sp>
          <p:nvSpPr>
            <p:cNvPr id="84020" name="Line 52"/>
            <p:cNvSpPr>
              <a:spLocks noChangeShapeType="1"/>
            </p:cNvSpPr>
            <p:nvPr/>
          </p:nvSpPr>
          <p:spPr bwMode="auto">
            <a:xfrm flipH="1">
              <a:off x="4667" y="1485"/>
              <a:ext cx="26" cy="97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21" name="Text Box 53"/>
            <p:cNvSpPr txBox="1">
              <a:spLocks noChangeArrowheads="1"/>
            </p:cNvSpPr>
            <p:nvPr/>
          </p:nvSpPr>
          <p:spPr bwMode="auto">
            <a:xfrm>
              <a:off x="4806" y="1645"/>
              <a:ext cx="813"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Focus with Solenoid</a:t>
              </a:r>
            </a:p>
          </p:txBody>
        </p:sp>
      </p:grpSp>
      <p:grpSp>
        <p:nvGrpSpPr>
          <p:cNvPr id="84022" name="Group 54"/>
          <p:cNvGrpSpPr>
            <a:grpSpLocks/>
          </p:cNvGrpSpPr>
          <p:nvPr/>
        </p:nvGrpSpPr>
        <p:grpSpPr bwMode="auto">
          <a:xfrm>
            <a:off x="2716213" y="4105275"/>
            <a:ext cx="3786187" cy="1911350"/>
            <a:chOff x="1711" y="2586"/>
            <a:chExt cx="2385" cy="1204"/>
          </a:xfrm>
        </p:grpSpPr>
        <p:grpSp>
          <p:nvGrpSpPr>
            <p:cNvPr id="84023" name="Group 55"/>
            <p:cNvGrpSpPr>
              <a:grpSpLocks/>
            </p:cNvGrpSpPr>
            <p:nvPr/>
          </p:nvGrpSpPr>
          <p:grpSpPr bwMode="auto">
            <a:xfrm>
              <a:off x="1711" y="2586"/>
              <a:ext cx="1428" cy="1204"/>
              <a:chOff x="1957" y="2586"/>
              <a:chExt cx="1428" cy="1204"/>
            </a:xfrm>
          </p:grpSpPr>
          <p:grpSp>
            <p:nvGrpSpPr>
              <p:cNvPr id="84024" name="Group 56"/>
              <p:cNvGrpSpPr>
                <a:grpSpLocks/>
              </p:cNvGrpSpPr>
              <p:nvPr/>
            </p:nvGrpSpPr>
            <p:grpSpPr bwMode="auto">
              <a:xfrm>
                <a:off x="1957" y="2586"/>
                <a:ext cx="1428" cy="1204"/>
                <a:chOff x="208" y="2247"/>
                <a:chExt cx="1428" cy="1204"/>
              </a:xfrm>
            </p:grpSpPr>
            <p:sp>
              <p:nvSpPr>
                <p:cNvPr id="84025" name="Line 57"/>
                <p:cNvSpPr>
                  <a:spLocks noChangeShapeType="1"/>
                </p:cNvSpPr>
                <p:nvPr/>
              </p:nvSpPr>
              <p:spPr bwMode="auto">
                <a:xfrm>
                  <a:off x="910" y="2403"/>
                  <a:ext cx="0" cy="104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26" name="Line 58"/>
                <p:cNvSpPr>
                  <a:spLocks noChangeShapeType="1"/>
                </p:cNvSpPr>
                <p:nvPr/>
              </p:nvSpPr>
              <p:spPr bwMode="auto">
                <a:xfrm>
                  <a:off x="208" y="2933"/>
                  <a:ext cx="139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27" name="Text Box 59"/>
                <p:cNvSpPr txBox="1">
                  <a:spLocks noChangeArrowheads="1"/>
                </p:cNvSpPr>
                <p:nvPr/>
              </p:nvSpPr>
              <p:spPr bwMode="auto">
                <a:xfrm>
                  <a:off x="1472" y="2717"/>
                  <a:ext cx="164"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sp>
              <p:nvSpPr>
                <p:cNvPr id="84028" name="Text Box 60"/>
                <p:cNvSpPr txBox="1">
                  <a:spLocks noChangeArrowheads="1"/>
                </p:cNvSpPr>
                <p:nvPr/>
              </p:nvSpPr>
              <p:spPr bwMode="auto">
                <a:xfrm>
                  <a:off x="891" y="2247"/>
                  <a:ext cx="19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r’</a:t>
                  </a:r>
                </a:p>
              </p:txBody>
            </p:sp>
          </p:grpSp>
          <p:grpSp>
            <p:nvGrpSpPr>
              <p:cNvPr id="84029" name="Group 61"/>
              <p:cNvGrpSpPr>
                <a:grpSpLocks/>
              </p:cNvGrpSpPr>
              <p:nvPr/>
            </p:nvGrpSpPr>
            <p:grpSpPr bwMode="auto">
              <a:xfrm flipV="1">
                <a:off x="2092" y="3215"/>
                <a:ext cx="1121" cy="121"/>
                <a:chOff x="3538" y="1973"/>
                <a:chExt cx="1121" cy="985"/>
              </a:xfrm>
            </p:grpSpPr>
            <p:sp>
              <p:nvSpPr>
                <p:cNvPr id="84030" name="Freeform 62"/>
                <p:cNvSpPr>
                  <a:spLocks/>
                </p:cNvSpPr>
                <p:nvPr/>
              </p:nvSpPr>
              <p:spPr bwMode="auto">
                <a:xfrm>
                  <a:off x="4090" y="1973"/>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84031" name="Freeform 63"/>
                <p:cNvSpPr>
                  <a:spLocks/>
                </p:cNvSpPr>
                <p:nvPr/>
              </p:nvSpPr>
              <p:spPr bwMode="auto">
                <a:xfrm rot="-10800000">
                  <a:off x="3538" y="2465"/>
                  <a:ext cx="569" cy="493"/>
                </a:xfrm>
                <a:custGeom>
                  <a:avLst/>
                  <a:gdLst>
                    <a:gd name="T0" fmla="*/ 0 w 569"/>
                    <a:gd name="T1" fmla="*/ 493 h 493"/>
                    <a:gd name="T2" fmla="*/ 569 w 569"/>
                    <a:gd name="T3" fmla="*/ 0 h 493"/>
                    <a:gd name="T4" fmla="*/ 428 w 569"/>
                    <a:gd name="T5" fmla="*/ 301 h 493"/>
                    <a:gd name="T6" fmla="*/ 0 w 569"/>
                    <a:gd name="T7" fmla="*/ 493 h 493"/>
                  </a:gdLst>
                  <a:ahLst/>
                  <a:cxnLst>
                    <a:cxn ang="0">
                      <a:pos x="T0" y="T1"/>
                    </a:cxn>
                    <a:cxn ang="0">
                      <a:pos x="T2" y="T3"/>
                    </a:cxn>
                    <a:cxn ang="0">
                      <a:pos x="T4" y="T5"/>
                    </a:cxn>
                    <a:cxn ang="0">
                      <a:pos x="T6" y="T7"/>
                    </a:cxn>
                  </a:cxnLst>
                  <a:rect l="0" t="0" r="r" b="b"/>
                  <a:pathLst>
                    <a:path w="569" h="493">
                      <a:moveTo>
                        <a:pt x="0" y="493"/>
                      </a:moveTo>
                      <a:lnTo>
                        <a:pt x="569" y="0"/>
                      </a:lnTo>
                      <a:lnTo>
                        <a:pt x="428" y="301"/>
                      </a:lnTo>
                      <a:lnTo>
                        <a:pt x="0" y="493"/>
                      </a:lnTo>
                      <a:close/>
                    </a:path>
                  </a:pathLst>
                </a:custGeom>
                <a:solidFill>
                  <a:srgbClr val="3366FF"/>
                </a:solidFill>
                <a:ln w="12700" cap="flat" cmpd="sng">
                  <a:solidFill>
                    <a:srgbClr val="3366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sp>
            <p:nvSpPr>
              <p:cNvPr id="84032" name="Text Box 64"/>
              <p:cNvSpPr txBox="1">
                <a:spLocks noChangeArrowheads="1"/>
              </p:cNvSpPr>
              <p:nvPr/>
            </p:nvSpPr>
            <p:spPr bwMode="auto">
              <a:xfrm>
                <a:off x="2381" y="3075"/>
                <a:ext cx="316"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a,d</a:t>
                </a:r>
              </a:p>
            </p:txBody>
          </p:sp>
          <p:sp>
            <p:nvSpPr>
              <p:cNvPr id="84033" name="Text Box 65"/>
              <p:cNvSpPr txBox="1">
                <a:spLocks noChangeArrowheads="1"/>
              </p:cNvSpPr>
              <p:nvPr/>
            </p:nvSpPr>
            <p:spPr bwMode="auto">
              <a:xfrm>
                <a:off x="2963" y="3285"/>
                <a:ext cx="308" cy="231"/>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c,b</a:t>
                </a:r>
              </a:p>
            </p:txBody>
          </p:sp>
        </p:grpSp>
        <p:sp>
          <p:nvSpPr>
            <p:cNvPr id="84034" name="Line 66"/>
            <p:cNvSpPr>
              <a:spLocks noChangeShapeType="1"/>
            </p:cNvSpPr>
            <p:nvPr/>
          </p:nvSpPr>
          <p:spPr bwMode="auto">
            <a:xfrm flipH="1">
              <a:off x="3212" y="3066"/>
              <a:ext cx="865" cy="23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84035" name="Text Box 67"/>
            <p:cNvSpPr txBox="1">
              <a:spLocks noChangeArrowheads="1"/>
            </p:cNvSpPr>
            <p:nvPr/>
          </p:nvSpPr>
          <p:spPr bwMode="auto">
            <a:xfrm>
              <a:off x="3084" y="3335"/>
              <a:ext cx="1012" cy="404"/>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Drift and space charge</a:t>
              </a:r>
            </a:p>
          </p:txBody>
        </p:sp>
      </p:grpSp>
      <p:sp>
        <p:nvSpPr>
          <p:cNvPr id="84036" name="Text Box 68"/>
          <p:cNvSpPr txBox="1">
            <a:spLocks noChangeArrowheads="1"/>
          </p:cNvSpPr>
          <p:nvPr/>
        </p:nvSpPr>
        <p:spPr bwMode="auto">
          <a:xfrm>
            <a:off x="533400" y="5918200"/>
            <a:ext cx="32512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First Studied by B. Carlsen</a:t>
            </a:r>
          </a:p>
        </p:txBody>
      </p:sp>
    </p:spTree>
    <p:extLst>
      <p:ext uri="{BB962C8B-B14F-4D97-AF65-F5344CB8AC3E}">
        <p14:creationId xmlns:p14="http://schemas.microsoft.com/office/powerpoint/2010/main" val="870154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0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422953"/>
            <a:ext cx="8229600" cy="736600"/>
          </a:xfrm>
        </p:spPr>
        <p:txBody>
          <a:bodyPr/>
          <a:lstStyle/>
          <a:p>
            <a:r>
              <a:rPr lang="en-US" dirty="0" smtClean="0"/>
              <a:t>Basic </a:t>
            </a:r>
            <a:r>
              <a:rPr lang="en-US" dirty="0" err="1" smtClean="0"/>
              <a:t>Emittance</a:t>
            </a:r>
            <a:r>
              <a:rPr lang="en-US" dirty="0"/>
              <a:t>: Thermionic Cathode</a:t>
            </a:r>
          </a:p>
        </p:txBody>
      </p:sp>
      <p:sp>
        <p:nvSpPr>
          <p:cNvPr id="49155" name="AutoShape 3"/>
          <p:cNvSpPr>
            <a:spLocks noChangeArrowheads="1"/>
          </p:cNvSpPr>
          <p:nvPr/>
        </p:nvSpPr>
        <p:spPr bwMode="auto">
          <a:xfrm>
            <a:off x="6248400" y="1933575"/>
            <a:ext cx="1828800" cy="304800"/>
          </a:xfrm>
          <a:prstGeom prst="can">
            <a:avLst>
              <a:gd name="adj" fmla="val 25000"/>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9156" name="Line 4"/>
          <p:cNvSpPr>
            <a:spLocks noChangeShapeType="1"/>
          </p:cNvSpPr>
          <p:nvPr/>
        </p:nvSpPr>
        <p:spPr bwMode="auto">
          <a:xfrm flipH="1" flipV="1">
            <a:off x="6629400" y="1171575"/>
            <a:ext cx="457200"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57" name="Line 5"/>
          <p:cNvSpPr>
            <a:spLocks noChangeShapeType="1"/>
          </p:cNvSpPr>
          <p:nvPr/>
        </p:nvSpPr>
        <p:spPr bwMode="auto">
          <a:xfrm flipV="1">
            <a:off x="7239000" y="1247775"/>
            <a:ext cx="76200" cy="685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58" name="Line 6"/>
          <p:cNvSpPr>
            <a:spLocks noChangeShapeType="1"/>
          </p:cNvSpPr>
          <p:nvPr/>
        </p:nvSpPr>
        <p:spPr bwMode="auto">
          <a:xfrm flipV="1">
            <a:off x="6781800" y="1323975"/>
            <a:ext cx="152400" cy="609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59" name="Line 7"/>
          <p:cNvSpPr>
            <a:spLocks noChangeShapeType="1"/>
          </p:cNvSpPr>
          <p:nvPr/>
        </p:nvSpPr>
        <p:spPr bwMode="auto">
          <a:xfrm flipV="1">
            <a:off x="7391400" y="1171575"/>
            <a:ext cx="76200"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0" name="Line 8"/>
          <p:cNvSpPr>
            <a:spLocks noChangeShapeType="1"/>
          </p:cNvSpPr>
          <p:nvPr/>
        </p:nvSpPr>
        <p:spPr bwMode="auto">
          <a:xfrm flipH="1" flipV="1">
            <a:off x="7086600" y="1628775"/>
            <a:ext cx="53340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1" name="Line 9"/>
          <p:cNvSpPr>
            <a:spLocks noChangeShapeType="1"/>
          </p:cNvSpPr>
          <p:nvPr/>
        </p:nvSpPr>
        <p:spPr bwMode="auto">
          <a:xfrm flipH="1" flipV="1">
            <a:off x="6400800" y="1323975"/>
            <a:ext cx="152400" cy="609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2" name="Line 10"/>
          <p:cNvSpPr>
            <a:spLocks noChangeShapeType="1"/>
          </p:cNvSpPr>
          <p:nvPr/>
        </p:nvSpPr>
        <p:spPr bwMode="auto">
          <a:xfrm flipV="1">
            <a:off x="7315200" y="1704975"/>
            <a:ext cx="6096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3" name="Line 11"/>
          <p:cNvSpPr>
            <a:spLocks noChangeShapeType="1"/>
          </p:cNvSpPr>
          <p:nvPr/>
        </p:nvSpPr>
        <p:spPr bwMode="auto">
          <a:xfrm flipH="1" flipV="1">
            <a:off x="7620000" y="1781175"/>
            <a:ext cx="152400" cy="152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4" name="Line 12"/>
          <p:cNvSpPr>
            <a:spLocks noChangeShapeType="1"/>
          </p:cNvSpPr>
          <p:nvPr/>
        </p:nvSpPr>
        <p:spPr bwMode="auto">
          <a:xfrm flipV="1">
            <a:off x="7924800" y="1476375"/>
            <a:ext cx="7620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5" name="Line 13"/>
          <p:cNvSpPr>
            <a:spLocks noChangeShapeType="1"/>
          </p:cNvSpPr>
          <p:nvPr/>
        </p:nvSpPr>
        <p:spPr bwMode="auto">
          <a:xfrm flipH="1" flipV="1">
            <a:off x="6400800" y="1628775"/>
            <a:ext cx="22860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66" name="Text Box 14"/>
          <p:cNvSpPr txBox="1">
            <a:spLocks noChangeArrowheads="1"/>
          </p:cNvSpPr>
          <p:nvPr/>
        </p:nvSpPr>
        <p:spPr bwMode="auto">
          <a:xfrm>
            <a:off x="381000" y="1079500"/>
            <a:ext cx="4876800" cy="17399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Electrons are emitted off a hot surface provided the temperature of the surface is hot enough such that the free-electrons in the metal have sufficient energy to overcome the work function </a:t>
            </a:r>
            <a:r>
              <a:rPr lang="en-US" sz="1800">
                <a:sym typeface="Symbol" charset="0"/>
              </a:rPr>
              <a:t> </a:t>
            </a:r>
            <a:r>
              <a:rPr lang="en-US" sz="1800"/>
              <a:t>of the metal. The probability of emission is</a:t>
            </a:r>
          </a:p>
        </p:txBody>
      </p:sp>
      <p:graphicFrame>
        <p:nvGraphicFramePr>
          <p:cNvPr id="49167" name="Object 15"/>
          <p:cNvGraphicFramePr>
            <a:graphicFrameLocks noChangeAspect="1"/>
          </p:cNvGraphicFramePr>
          <p:nvPr/>
        </p:nvGraphicFramePr>
        <p:xfrm>
          <a:off x="1219200" y="2706688"/>
          <a:ext cx="2743200" cy="493712"/>
        </p:xfrm>
        <a:graphic>
          <a:graphicData uri="http://schemas.openxmlformats.org/presentationml/2006/ole">
            <mc:AlternateContent xmlns:mc="http://schemas.openxmlformats.org/markup-compatibility/2006">
              <mc:Choice xmlns:v="urn:schemas-microsoft-com:vml" Requires="v">
                <p:oleObj spid="_x0000_s83102" name="Equation" r:id="rId4" imgW="1270396" imgH="228997" progId="Equation.3">
                  <p:embed/>
                </p:oleObj>
              </mc:Choice>
              <mc:Fallback>
                <p:oleObj name="Equation" r:id="rId4" imgW="1270396" imgH="2289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706688"/>
                        <a:ext cx="2743200"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9168" name="Text Box 16"/>
          <p:cNvSpPr txBox="1">
            <a:spLocks noChangeArrowheads="1"/>
          </p:cNvSpPr>
          <p:nvPr/>
        </p:nvSpPr>
        <p:spPr bwMode="auto">
          <a:xfrm>
            <a:off x="6324600" y="2314575"/>
            <a:ext cx="1905000" cy="5810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t>Cathode at Temperature = </a:t>
            </a:r>
            <a:r>
              <a:rPr lang="en-US" sz="1600" b="1" i="1">
                <a:latin typeface="Times New Roman" charset="0"/>
              </a:rPr>
              <a:t>T</a:t>
            </a:r>
          </a:p>
        </p:txBody>
      </p:sp>
      <p:sp>
        <p:nvSpPr>
          <p:cNvPr id="49169" name="Text Box 17"/>
          <p:cNvSpPr txBox="1">
            <a:spLocks noChangeArrowheads="1"/>
          </p:cNvSpPr>
          <p:nvPr/>
        </p:nvSpPr>
        <p:spPr bwMode="auto">
          <a:xfrm>
            <a:off x="381000" y="3443288"/>
            <a:ext cx="5029200" cy="6715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i="1">
                <a:latin typeface="Times New Roman" charset="0"/>
              </a:rPr>
              <a:t>r</a:t>
            </a:r>
            <a:r>
              <a:rPr lang="en-US" sz="1800" i="1"/>
              <a:t> </a:t>
            </a:r>
            <a:r>
              <a:rPr lang="en-US" sz="1800"/>
              <a:t>is the reflection coefficient at the metal surface interface and </a:t>
            </a:r>
            <a:r>
              <a:rPr lang="en-US" sz="1800" i="1">
                <a:latin typeface="Times New Roman" charset="0"/>
              </a:rPr>
              <a:t>A</a:t>
            </a:r>
            <a:r>
              <a:rPr lang="en-US" sz="1800"/>
              <a:t> is an empirical constant</a:t>
            </a:r>
            <a:endParaRPr lang="en-US" sz="1800" i="1"/>
          </a:p>
        </p:txBody>
      </p:sp>
      <p:sp>
        <p:nvSpPr>
          <p:cNvPr id="49170" name="Text Box 18"/>
          <p:cNvSpPr txBox="1">
            <a:spLocks noChangeArrowheads="1"/>
          </p:cNvSpPr>
          <p:nvPr/>
        </p:nvSpPr>
        <p:spPr bwMode="auto">
          <a:xfrm>
            <a:off x="1295400" y="3124200"/>
            <a:ext cx="3810000" cy="3048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t>(Richardson-Dushman Equation)</a:t>
            </a:r>
          </a:p>
        </p:txBody>
      </p:sp>
      <p:graphicFrame>
        <p:nvGraphicFramePr>
          <p:cNvPr id="49171" name="Object 19"/>
          <p:cNvGraphicFramePr>
            <a:graphicFrameLocks noChangeAspect="1"/>
          </p:cNvGraphicFramePr>
          <p:nvPr>
            <p:extLst>
              <p:ext uri="{D42A27DB-BD31-4B8C-83A1-F6EECF244321}">
                <p14:modId xmlns:p14="http://schemas.microsoft.com/office/powerpoint/2010/main" val="1518786914"/>
              </p:ext>
            </p:extLst>
          </p:nvPr>
        </p:nvGraphicFramePr>
        <p:xfrm>
          <a:off x="5767388" y="4640263"/>
          <a:ext cx="2708275" cy="1544637"/>
        </p:xfrm>
        <a:graphic>
          <a:graphicData uri="http://schemas.openxmlformats.org/presentationml/2006/ole">
            <mc:AlternateContent xmlns:mc="http://schemas.openxmlformats.org/markup-compatibility/2006">
              <mc:Choice xmlns:v="urn:schemas-microsoft-com:vml" Requires="v">
                <p:oleObj spid="_x0000_s83103" name="Equation" r:id="rId6" imgW="1447800" imgH="825500" progId="Equation.3">
                  <p:embed/>
                </p:oleObj>
              </mc:Choice>
              <mc:Fallback>
                <p:oleObj name="Equation" r:id="rId6" imgW="1447800" imgH="825500" progId="Equation.3">
                  <p:embed/>
                  <p:pic>
                    <p:nvPicPr>
                      <p:cNvPr id="0" name=""/>
                      <p:cNvPicPr>
                        <a:picLocks noChangeAspect="1" noChangeArrowheads="1"/>
                      </p:cNvPicPr>
                      <p:nvPr/>
                    </p:nvPicPr>
                    <p:blipFill>
                      <a:blip r:embed="rId7"/>
                      <a:srcRect/>
                      <a:stretch>
                        <a:fillRect/>
                      </a:stretch>
                    </p:blipFill>
                    <p:spPr bwMode="auto">
                      <a:xfrm>
                        <a:off x="5767388" y="4640263"/>
                        <a:ext cx="2708275"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9172" name="Text Box 20"/>
          <p:cNvSpPr txBox="1">
            <a:spLocks noChangeArrowheads="1"/>
          </p:cNvSpPr>
          <p:nvPr/>
        </p:nvSpPr>
        <p:spPr bwMode="auto">
          <a:xfrm>
            <a:off x="457200" y="4419600"/>
            <a:ext cx="5029200" cy="11906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By computing the </a:t>
            </a:r>
            <a:r>
              <a:rPr lang="en-US" sz="1800" dirty="0" err="1"/>
              <a:t>rms</a:t>
            </a:r>
            <a:r>
              <a:rPr lang="en-US" sz="1800" dirty="0"/>
              <a:t> size of the resultant phase space one can calculate the </a:t>
            </a:r>
            <a:r>
              <a:rPr lang="en-US" sz="1800" dirty="0" err="1"/>
              <a:t>rms</a:t>
            </a:r>
            <a:r>
              <a:rPr lang="en-US" sz="1800" dirty="0"/>
              <a:t> normalized </a:t>
            </a:r>
            <a:r>
              <a:rPr lang="en-US" sz="1800" dirty="0" smtClean="0"/>
              <a:t>basic </a:t>
            </a:r>
            <a:r>
              <a:rPr lang="en-US" sz="1800" dirty="0" err="1" smtClean="0"/>
              <a:t>emittance</a:t>
            </a:r>
            <a:r>
              <a:rPr lang="en-US" sz="1800" dirty="0" smtClean="0"/>
              <a:t> </a:t>
            </a:r>
            <a:r>
              <a:rPr lang="en-US" sz="1800" dirty="0"/>
              <a:t>from the thermionic cathode.</a:t>
            </a:r>
          </a:p>
        </p:txBody>
      </p:sp>
      <p:sp>
        <p:nvSpPr>
          <p:cNvPr id="49173" name="Line 21"/>
          <p:cNvSpPr>
            <a:spLocks noChangeShapeType="1"/>
          </p:cNvSpPr>
          <p:nvPr/>
        </p:nvSpPr>
        <p:spPr bwMode="auto">
          <a:xfrm>
            <a:off x="7251700" y="2971800"/>
            <a:ext cx="0" cy="1524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74" name="Line 22"/>
          <p:cNvSpPr>
            <a:spLocks noChangeShapeType="1"/>
          </p:cNvSpPr>
          <p:nvPr/>
        </p:nvSpPr>
        <p:spPr bwMode="auto">
          <a:xfrm>
            <a:off x="6400800" y="3733800"/>
            <a:ext cx="1752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75" name="Oval 23" descr="Large confetti"/>
          <p:cNvSpPr>
            <a:spLocks noChangeArrowheads="1"/>
          </p:cNvSpPr>
          <p:nvPr/>
        </p:nvSpPr>
        <p:spPr bwMode="auto">
          <a:xfrm>
            <a:off x="6705600" y="3505200"/>
            <a:ext cx="1143000" cy="457200"/>
          </a:xfrm>
          <a:prstGeom prst="ellipse">
            <a:avLst/>
          </a:prstGeom>
          <a:pattFill prst="lgConfetti">
            <a:fgClr>
              <a:srgbClr val="FFBF56"/>
            </a:fgClr>
            <a:bgClr>
              <a:srgbClr val="FFFFFF"/>
            </a:bgClr>
          </a:patt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9176" name="Text Box 24"/>
          <p:cNvSpPr txBox="1">
            <a:spLocks noChangeArrowheads="1"/>
          </p:cNvSpPr>
          <p:nvPr/>
        </p:nvSpPr>
        <p:spPr bwMode="auto">
          <a:xfrm>
            <a:off x="7239000" y="2833688"/>
            <a:ext cx="3619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i="1">
                <a:latin typeface="Times New Roman" charset="0"/>
              </a:rPr>
              <a:t>x’</a:t>
            </a:r>
          </a:p>
        </p:txBody>
      </p:sp>
      <p:sp>
        <p:nvSpPr>
          <p:cNvPr id="49177" name="Text Box 25"/>
          <p:cNvSpPr txBox="1">
            <a:spLocks noChangeArrowheads="1"/>
          </p:cNvSpPr>
          <p:nvPr/>
        </p:nvSpPr>
        <p:spPr bwMode="auto">
          <a:xfrm>
            <a:off x="7943850" y="3367088"/>
            <a:ext cx="2857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i="1">
                <a:latin typeface="Times New Roman" charset="0"/>
              </a:rPr>
              <a:t>x</a:t>
            </a:r>
          </a:p>
        </p:txBody>
      </p:sp>
      <p:sp>
        <p:nvSpPr>
          <p:cNvPr id="49178" name="Text Box 26"/>
          <p:cNvSpPr txBox="1">
            <a:spLocks noChangeArrowheads="1"/>
          </p:cNvSpPr>
          <p:nvPr/>
        </p:nvSpPr>
        <p:spPr bwMode="auto">
          <a:xfrm>
            <a:off x="5867400" y="3200400"/>
            <a:ext cx="137160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Phase space</a:t>
            </a:r>
          </a:p>
        </p:txBody>
      </p:sp>
      <p:sp>
        <p:nvSpPr>
          <p:cNvPr id="49179" name="Line 27"/>
          <p:cNvSpPr>
            <a:spLocks noChangeShapeType="1"/>
          </p:cNvSpPr>
          <p:nvPr/>
        </p:nvSpPr>
        <p:spPr bwMode="auto">
          <a:xfrm>
            <a:off x="7142163" y="2082800"/>
            <a:ext cx="935037"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9180" name="Text Box 28"/>
          <p:cNvSpPr txBox="1">
            <a:spLocks noChangeArrowheads="1"/>
          </p:cNvSpPr>
          <p:nvPr/>
        </p:nvSpPr>
        <p:spPr bwMode="auto">
          <a:xfrm>
            <a:off x="8086725" y="1876425"/>
            <a:ext cx="48895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a:solidFill>
                  <a:srgbClr val="0000FF"/>
                </a:solidFill>
                <a:latin typeface="Times New Roman" charset="0"/>
              </a:rPr>
              <a:t>r</a:t>
            </a:r>
            <a:r>
              <a:rPr lang="en-US" sz="1800" i="1" baseline="-25000">
                <a:solidFill>
                  <a:srgbClr val="0000FF"/>
                </a:solidFill>
                <a:latin typeface="Times New Roman" charset="0"/>
              </a:rPr>
              <a:t>c</a:t>
            </a:r>
            <a:endParaRPr lang="en-US" sz="1800" i="1">
              <a:solidFill>
                <a:srgbClr val="0000FF"/>
              </a:solidFill>
              <a:latin typeface="Times New Roman" charset="0"/>
            </a:endParaRPr>
          </a:p>
        </p:txBody>
      </p:sp>
    </p:spTree>
    <p:extLst>
      <p:ext uri="{BB962C8B-B14F-4D97-AF65-F5344CB8AC3E}">
        <p14:creationId xmlns:p14="http://schemas.microsoft.com/office/powerpoint/2010/main" val="131405576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450565"/>
            <a:ext cx="8229600" cy="736600"/>
          </a:xfrm>
        </p:spPr>
        <p:txBody>
          <a:bodyPr>
            <a:normAutofit fontScale="90000"/>
          </a:bodyPr>
          <a:lstStyle/>
          <a:p>
            <a:r>
              <a:rPr lang="en-US" dirty="0" smtClean="0"/>
              <a:t>Basic </a:t>
            </a:r>
            <a:r>
              <a:rPr lang="en-US" dirty="0" err="1" smtClean="0"/>
              <a:t>Emittance</a:t>
            </a:r>
            <a:r>
              <a:rPr lang="en-US" dirty="0"/>
              <a:t>: Photo Cathode (Simplified)</a:t>
            </a:r>
          </a:p>
        </p:txBody>
      </p:sp>
      <p:sp>
        <p:nvSpPr>
          <p:cNvPr id="51203" name="Text Box 3"/>
          <p:cNvSpPr txBox="1">
            <a:spLocks noChangeArrowheads="1"/>
          </p:cNvSpPr>
          <p:nvPr/>
        </p:nvSpPr>
        <p:spPr bwMode="auto">
          <a:xfrm>
            <a:off x="381000" y="1079500"/>
            <a:ext cx="4876800" cy="11906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Electrons are ejected off the cathode when the photon energy is greater than the work function W of the cathode material. The excess energy is roughly</a:t>
            </a:r>
          </a:p>
        </p:txBody>
      </p:sp>
      <p:graphicFrame>
        <p:nvGraphicFramePr>
          <p:cNvPr id="51204" name="Object 4"/>
          <p:cNvGraphicFramePr>
            <a:graphicFrameLocks noChangeAspect="1"/>
          </p:cNvGraphicFramePr>
          <p:nvPr/>
        </p:nvGraphicFramePr>
        <p:xfrm>
          <a:off x="1612900" y="2333625"/>
          <a:ext cx="1728788" cy="495300"/>
        </p:xfrm>
        <a:graphic>
          <a:graphicData uri="http://schemas.openxmlformats.org/presentationml/2006/ole">
            <mc:AlternateContent xmlns:mc="http://schemas.openxmlformats.org/markup-compatibility/2006">
              <mc:Choice xmlns:v="urn:schemas-microsoft-com:vml" Requires="v">
                <p:oleObj spid="_x0000_s85150" name="Equation" r:id="rId4" imgW="800497" imgH="228997" progId="Equation.3">
                  <p:embed/>
                </p:oleObj>
              </mc:Choice>
              <mc:Fallback>
                <p:oleObj name="Equation" r:id="rId4" imgW="800497" imgH="2289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900" y="2333625"/>
                        <a:ext cx="1728788"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05" name="Text Box 5"/>
          <p:cNvSpPr txBox="1">
            <a:spLocks noChangeArrowheads="1"/>
          </p:cNvSpPr>
          <p:nvPr/>
        </p:nvSpPr>
        <p:spPr bwMode="auto">
          <a:xfrm>
            <a:off x="381000" y="2928938"/>
            <a:ext cx="502920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a:latin typeface="Times New Roman" charset="0"/>
              </a:rPr>
              <a:t>h</a:t>
            </a:r>
            <a:r>
              <a:rPr lang="en-US" sz="1800" i="1">
                <a:sym typeface="Symbol" charset="0"/>
              </a:rPr>
              <a:t></a:t>
            </a:r>
            <a:r>
              <a:rPr lang="en-US" sz="1800" i="1"/>
              <a:t>  </a:t>
            </a:r>
            <a:r>
              <a:rPr lang="en-US" sz="1800"/>
              <a:t>is the incoming photon energy</a:t>
            </a:r>
          </a:p>
        </p:txBody>
      </p:sp>
      <p:graphicFrame>
        <p:nvGraphicFramePr>
          <p:cNvPr id="51206" name="Object 6"/>
          <p:cNvGraphicFramePr>
            <a:graphicFrameLocks noChangeAspect="1"/>
          </p:cNvGraphicFramePr>
          <p:nvPr>
            <p:extLst>
              <p:ext uri="{D42A27DB-BD31-4B8C-83A1-F6EECF244321}">
                <p14:modId xmlns:p14="http://schemas.microsoft.com/office/powerpoint/2010/main" val="2737372708"/>
              </p:ext>
            </p:extLst>
          </p:nvPr>
        </p:nvGraphicFramePr>
        <p:xfrm>
          <a:off x="5767388" y="4640263"/>
          <a:ext cx="2708275" cy="1544637"/>
        </p:xfrm>
        <a:graphic>
          <a:graphicData uri="http://schemas.openxmlformats.org/presentationml/2006/ole">
            <mc:AlternateContent xmlns:mc="http://schemas.openxmlformats.org/markup-compatibility/2006">
              <mc:Choice xmlns:v="urn:schemas-microsoft-com:vml" Requires="v">
                <p:oleObj spid="_x0000_s85151" name="Equation" r:id="rId6" imgW="1447800" imgH="825500" progId="Equation.3">
                  <p:embed/>
                </p:oleObj>
              </mc:Choice>
              <mc:Fallback>
                <p:oleObj name="Equation" r:id="rId6" imgW="1447800" imgH="825500" progId="Equation.3">
                  <p:embed/>
                  <p:pic>
                    <p:nvPicPr>
                      <p:cNvPr id="0" name=""/>
                      <p:cNvPicPr>
                        <a:picLocks noChangeAspect="1" noChangeArrowheads="1"/>
                      </p:cNvPicPr>
                      <p:nvPr/>
                    </p:nvPicPr>
                    <p:blipFill>
                      <a:blip r:embed="rId7"/>
                      <a:srcRect/>
                      <a:stretch>
                        <a:fillRect/>
                      </a:stretch>
                    </p:blipFill>
                    <p:spPr bwMode="auto">
                      <a:xfrm>
                        <a:off x="5767388" y="4640263"/>
                        <a:ext cx="2708275"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07" name="Text Box 7"/>
          <p:cNvSpPr txBox="1">
            <a:spLocks noChangeArrowheads="1"/>
          </p:cNvSpPr>
          <p:nvPr/>
        </p:nvSpPr>
        <p:spPr bwMode="auto">
          <a:xfrm>
            <a:off x="419100" y="3533775"/>
            <a:ext cx="5029200" cy="146526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Assuming an isotropic emission and an outgoing electron energy of </a:t>
            </a:r>
            <a:r>
              <a:rPr lang="en-US" sz="1800" i="1" dirty="0" err="1">
                <a:latin typeface="Times New Roman" charset="0"/>
              </a:rPr>
              <a:t>E</a:t>
            </a:r>
            <a:r>
              <a:rPr lang="en-US" sz="1800" i="1" baseline="-25000" dirty="0" err="1">
                <a:latin typeface="Times New Roman" charset="0"/>
              </a:rPr>
              <a:t>e</a:t>
            </a:r>
            <a:r>
              <a:rPr lang="en-US" sz="1800" dirty="0"/>
              <a:t> and then computing the </a:t>
            </a:r>
            <a:r>
              <a:rPr lang="en-US" sz="1800" dirty="0" err="1"/>
              <a:t>rms</a:t>
            </a:r>
            <a:r>
              <a:rPr lang="en-US" sz="1800" dirty="0"/>
              <a:t> size of the resultant phase space one can calculate the </a:t>
            </a:r>
            <a:r>
              <a:rPr lang="en-US" sz="1800" dirty="0" err="1"/>
              <a:t>rms</a:t>
            </a:r>
            <a:r>
              <a:rPr lang="en-US" sz="1800" dirty="0"/>
              <a:t> normalized </a:t>
            </a:r>
            <a:r>
              <a:rPr lang="en-US" sz="1800" dirty="0" smtClean="0"/>
              <a:t>basic </a:t>
            </a:r>
            <a:r>
              <a:rPr lang="en-US" sz="1800" dirty="0" err="1" smtClean="0"/>
              <a:t>emittance</a:t>
            </a:r>
            <a:r>
              <a:rPr lang="en-US" sz="1800" dirty="0" smtClean="0"/>
              <a:t> </a:t>
            </a:r>
            <a:r>
              <a:rPr lang="en-US" sz="1800" dirty="0"/>
              <a:t>from the photo cathode.</a:t>
            </a:r>
          </a:p>
        </p:txBody>
      </p:sp>
      <p:sp>
        <p:nvSpPr>
          <p:cNvPr id="51208" name="Line 8"/>
          <p:cNvSpPr>
            <a:spLocks noChangeShapeType="1"/>
          </p:cNvSpPr>
          <p:nvPr/>
        </p:nvSpPr>
        <p:spPr bwMode="auto">
          <a:xfrm>
            <a:off x="7251700" y="2971800"/>
            <a:ext cx="0" cy="1524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1209" name="Line 9"/>
          <p:cNvSpPr>
            <a:spLocks noChangeShapeType="1"/>
          </p:cNvSpPr>
          <p:nvPr/>
        </p:nvSpPr>
        <p:spPr bwMode="auto">
          <a:xfrm>
            <a:off x="6400800" y="3733800"/>
            <a:ext cx="1752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1210" name="Oval 10" descr="Large confetti"/>
          <p:cNvSpPr>
            <a:spLocks noChangeArrowheads="1"/>
          </p:cNvSpPr>
          <p:nvPr/>
        </p:nvSpPr>
        <p:spPr bwMode="auto">
          <a:xfrm>
            <a:off x="6705600" y="3505200"/>
            <a:ext cx="1143000" cy="457200"/>
          </a:xfrm>
          <a:prstGeom prst="ellipse">
            <a:avLst/>
          </a:prstGeom>
          <a:pattFill prst="lgConfetti">
            <a:fgClr>
              <a:srgbClr val="FFBF56"/>
            </a:fgClr>
            <a:bgClr>
              <a:srgbClr val="FFFFFF"/>
            </a:bgClr>
          </a:patt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1211" name="Text Box 11"/>
          <p:cNvSpPr txBox="1">
            <a:spLocks noChangeArrowheads="1"/>
          </p:cNvSpPr>
          <p:nvPr/>
        </p:nvSpPr>
        <p:spPr bwMode="auto">
          <a:xfrm>
            <a:off x="7239000" y="2833688"/>
            <a:ext cx="3619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i="1">
                <a:latin typeface="Times New Roman" charset="0"/>
              </a:rPr>
              <a:t>x’</a:t>
            </a:r>
          </a:p>
        </p:txBody>
      </p:sp>
      <p:sp>
        <p:nvSpPr>
          <p:cNvPr id="51212" name="Text Box 12"/>
          <p:cNvSpPr txBox="1">
            <a:spLocks noChangeArrowheads="1"/>
          </p:cNvSpPr>
          <p:nvPr/>
        </p:nvSpPr>
        <p:spPr bwMode="auto">
          <a:xfrm>
            <a:off x="7943850" y="3367088"/>
            <a:ext cx="285750"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i="1">
                <a:latin typeface="Times New Roman" charset="0"/>
              </a:rPr>
              <a:t>x</a:t>
            </a:r>
          </a:p>
        </p:txBody>
      </p:sp>
      <p:sp>
        <p:nvSpPr>
          <p:cNvPr id="51213" name="Text Box 13"/>
          <p:cNvSpPr txBox="1">
            <a:spLocks noChangeArrowheads="1"/>
          </p:cNvSpPr>
          <p:nvPr/>
        </p:nvSpPr>
        <p:spPr bwMode="auto">
          <a:xfrm>
            <a:off x="5867400" y="3200400"/>
            <a:ext cx="1371600" cy="3365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Phase space</a:t>
            </a:r>
          </a:p>
        </p:txBody>
      </p:sp>
      <p:sp>
        <p:nvSpPr>
          <p:cNvPr id="51214" name="Oval 14"/>
          <p:cNvSpPr>
            <a:spLocks noChangeArrowheads="1"/>
          </p:cNvSpPr>
          <p:nvPr/>
        </p:nvSpPr>
        <p:spPr bwMode="auto">
          <a:xfrm>
            <a:off x="6629400" y="1371600"/>
            <a:ext cx="1066800" cy="106680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1215" name="Rectangle 15"/>
          <p:cNvSpPr>
            <a:spLocks noChangeArrowheads="1"/>
          </p:cNvSpPr>
          <p:nvPr/>
        </p:nvSpPr>
        <p:spPr bwMode="auto">
          <a:xfrm>
            <a:off x="6553200" y="1981200"/>
            <a:ext cx="1219200" cy="6096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1216" name="AutoShape 16"/>
          <p:cNvSpPr>
            <a:spLocks noChangeArrowheads="1"/>
          </p:cNvSpPr>
          <p:nvPr/>
        </p:nvSpPr>
        <p:spPr bwMode="auto">
          <a:xfrm>
            <a:off x="6248400" y="1933575"/>
            <a:ext cx="1828800" cy="304800"/>
          </a:xfrm>
          <a:prstGeom prst="can">
            <a:avLst>
              <a:gd name="adj" fmla="val 25000"/>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1217" name="Oval 17"/>
          <p:cNvSpPr>
            <a:spLocks noChangeArrowheads="1"/>
          </p:cNvSpPr>
          <p:nvPr/>
        </p:nvSpPr>
        <p:spPr bwMode="auto">
          <a:xfrm>
            <a:off x="6629400" y="1917700"/>
            <a:ext cx="1066800" cy="7620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1218" name="Line 18"/>
          <p:cNvSpPr>
            <a:spLocks noChangeShapeType="1"/>
          </p:cNvSpPr>
          <p:nvPr/>
        </p:nvSpPr>
        <p:spPr bwMode="auto">
          <a:xfrm flipV="1">
            <a:off x="7162800" y="1447800"/>
            <a:ext cx="266700" cy="508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nvGrpSpPr>
          <p:cNvPr id="51219" name="Group 19"/>
          <p:cNvGrpSpPr>
            <a:grpSpLocks/>
          </p:cNvGrpSpPr>
          <p:nvPr/>
        </p:nvGrpSpPr>
        <p:grpSpPr bwMode="auto">
          <a:xfrm rot="2456808">
            <a:off x="6542088" y="1704975"/>
            <a:ext cx="706437" cy="65088"/>
            <a:chOff x="1083" y="3808"/>
            <a:chExt cx="445" cy="41"/>
          </a:xfrm>
        </p:grpSpPr>
        <p:grpSp>
          <p:nvGrpSpPr>
            <p:cNvPr id="51220" name="Group 20"/>
            <p:cNvGrpSpPr>
              <a:grpSpLocks/>
            </p:cNvGrpSpPr>
            <p:nvPr/>
          </p:nvGrpSpPr>
          <p:grpSpPr bwMode="auto">
            <a:xfrm>
              <a:off x="1083" y="3808"/>
              <a:ext cx="400" cy="41"/>
              <a:chOff x="1083" y="3730"/>
              <a:chExt cx="1617" cy="125"/>
            </a:xfrm>
          </p:grpSpPr>
          <p:grpSp>
            <p:nvGrpSpPr>
              <p:cNvPr id="51221" name="Group 21"/>
              <p:cNvGrpSpPr>
                <a:grpSpLocks/>
              </p:cNvGrpSpPr>
              <p:nvPr/>
            </p:nvGrpSpPr>
            <p:grpSpPr bwMode="auto">
              <a:xfrm>
                <a:off x="1083" y="3730"/>
                <a:ext cx="933" cy="125"/>
                <a:chOff x="1083" y="3730"/>
                <a:chExt cx="933" cy="125"/>
              </a:xfrm>
            </p:grpSpPr>
            <p:grpSp>
              <p:nvGrpSpPr>
                <p:cNvPr id="51222" name="Group 22"/>
                <p:cNvGrpSpPr>
                  <a:grpSpLocks/>
                </p:cNvGrpSpPr>
                <p:nvPr/>
              </p:nvGrpSpPr>
              <p:grpSpPr bwMode="auto">
                <a:xfrm>
                  <a:off x="1083" y="3730"/>
                  <a:ext cx="477" cy="125"/>
                  <a:chOff x="1083" y="3730"/>
                  <a:chExt cx="477" cy="125"/>
                </a:xfrm>
              </p:grpSpPr>
              <p:grpSp>
                <p:nvGrpSpPr>
                  <p:cNvPr id="51223" name="Group 23"/>
                  <p:cNvGrpSpPr>
                    <a:grpSpLocks/>
                  </p:cNvGrpSpPr>
                  <p:nvPr/>
                </p:nvGrpSpPr>
                <p:grpSpPr bwMode="auto">
                  <a:xfrm>
                    <a:off x="1083" y="3730"/>
                    <a:ext cx="249" cy="125"/>
                    <a:chOff x="1083" y="3730"/>
                    <a:chExt cx="249" cy="125"/>
                  </a:xfrm>
                </p:grpSpPr>
                <p:sp>
                  <p:nvSpPr>
                    <p:cNvPr id="51224" name="Freeform 24"/>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25" name="Freeform 25"/>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nvGrpSpPr>
                  <p:cNvPr id="51226" name="Group 26"/>
                  <p:cNvGrpSpPr>
                    <a:grpSpLocks/>
                  </p:cNvGrpSpPr>
                  <p:nvPr/>
                </p:nvGrpSpPr>
                <p:grpSpPr bwMode="auto">
                  <a:xfrm>
                    <a:off x="1311" y="3730"/>
                    <a:ext cx="249" cy="125"/>
                    <a:chOff x="1083" y="3730"/>
                    <a:chExt cx="249" cy="125"/>
                  </a:xfrm>
                </p:grpSpPr>
                <p:sp>
                  <p:nvSpPr>
                    <p:cNvPr id="51227" name="Freeform 27"/>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28" name="Freeform 28"/>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grpSp>
              <p:nvGrpSpPr>
                <p:cNvPr id="51229" name="Group 29"/>
                <p:cNvGrpSpPr>
                  <a:grpSpLocks/>
                </p:cNvGrpSpPr>
                <p:nvPr/>
              </p:nvGrpSpPr>
              <p:grpSpPr bwMode="auto">
                <a:xfrm>
                  <a:off x="1539" y="3730"/>
                  <a:ext cx="477" cy="125"/>
                  <a:chOff x="1083" y="3730"/>
                  <a:chExt cx="477" cy="125"/>
                </a:xfrm>
              </p:grpSpPr>
              <p:grpSp>
                <p:nvGrpSpPr>
                  <p:cNvPr id="51230" name="Group 30"/>
                  <p:cNvGrpSpPr>
                    <a:grpSpLocks/>
                  </p:cNvGrpSpPr>
                  <p:nvPr/>
                </p:nvGrpSpPr>
                <p:grpSpPr bwMode="auto">
                  <a:xfrm>
                    <a:off x="1083" y="3730"/>
                    <a:ext cx="249" cy="125"/>
                    <a:chOff x="1083" y="3730"/>
                    <a:chExt cx="249" cy="125"/>
                  </a:xfrm>
                </p:grpSpPr>
                <p:sp>
                  <p:nvSpPr>
                    <p:cNvPr id="51231" name="Freeform 31"/>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32" name="Freeform 32"/>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nvGrpSpPr>
                  <p:cNvPr id="51233" name="Group 33"/>
                  <p:cNvGrpSpPr>
                    <a:grpSpLocks/>
                  </p:cNvGrpSpPr>
                  <p:nvPr/>
                </p:nvGrpSpPr>
                <p:grpSpPr bwMode="auto">
                  <a:xfrm>
                    <a:off x="1311" y="3730"/>
                    <a:ext cx="249" cy="125"/>
                    <a:chOff x="1083" y="3730"/>
                    <a:chExt cx="249" cy="125"/>
                  </a:xfrm>
                </p:grpSpPr>
                <p:sp>
                  <p:nvSpPr>
                    <p:cNvPr id="51234" name="Freeform 34"/>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35" name="Freeform 35"/>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grpSp>
          <p:grpSp>
            <p:nvGrpSpPr>
              <p:cNvPr id="51236" name="Group 36"/>
              <p:cNvGrpSpPr>
                <a:grpSpLocks/>
              </p:cNvGrpSpPr>
              <p:nvPr/>
            </p:nvGrpSpPr>
            <p:grpSpPr bwMode="auto">
              <a:xfrm>
                <a:off x="1767" y="3730"/>
                <a:ext cx="933" cy="125"/>
                <a:chOff x="1083" y="3730"/>
                <a:chExt cx="933" cy="125"/>
              </a:xfrm>
            </p:grpSpPr>
            <p:grpSp>
              <p:nvGrpSpPr>
                <p:cNvPr id="51237" name="Group 37"/>
                <p:cNvGrpSpPr>
                  <a:grpSpLocks/>
                </p:cNvGrpSpPr>
                <p:nvPr/>
              </p:nvGrpSpPr>
              <p:grpSpPr bwMode="auto">
                <a:xfrm>
                  <a:off x="1083" y="3730"/>
                  <a:ext cx="477" cy="125"/>
                  <a:chOff x="1083" y="3730"/>
                  <a:chExt cx="477" cy="125"/>
                </a:xfrm>
              </p:grpSpPr>
              <p:grpSp>
                <p:nvGrpSpPr>
                  <p:cNvPr id="51238" name="Group 38"/>
                  <p:cNvGrpSpPr>
                    <a:grpSpLocks/>
                  </p:cNvGrpSpPr>
                  <p:nvPr/>
                </p:nvGrpSpPr>
                <p:grpSpPr bwMode="auto">
                  <a:xfrm>
                    <a:off x="1083" y="3730"/>
                    <a:ext cx="249" cy="125"/>
                    <a:chOff x="1083" y="3730"/>
                    <a:chExt cx="249" cy="125"/>
                  </a:xfrm>
                </p:grpSpPr>
                <p:sp>
                  <p:nvSpPr>
                    <p:cNvPr id="51239" name="Freeform 39"/>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40" name="Freeform 40"/>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nvGrpSpPr>
                  <p:cNvPr id="51241" name="Group 41"/>
                  <p:cNvGrpSpPr>
                    <a:grpSpLocks/>
                  </p:cNvGrpSpPr>
                  <p:nvPr/>
                </p:nvGrpSpPr>
                <p:grpSpPr bwMode="auto">
                  <a:xfrm>
                    <a:off x="1311" y="3730"/>
                    <a:ext cx="249" cy="125"/>
                    <a:chOff x="1083" y="3730"/>
                    <a:chExt cx="249" cy="125"/>
                  </a:xfrm>
                </p:grpSpPr>
                <p:sp>
                  <p:nvSpPr>
                    <p:cNvPr id="51242" name="Freeform 42"/>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43" name="Freeform 43"/>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grpSp>
              <p:nvGrpSpPr>
                <p:cNvPr id="51244" name="Group 44"/>
                <p:cNvGrpSpPr>
                  <a:grpSpLocks/>
                </p:cNvGrpSpPr>
                <p:nvPr/>
              </p:nvGrpSpPr>
              <p:grpSpPr bwMode="auto">
                <a:xfrm>
                  <a:off x="1539" y="3730"/>
                  <a:ext cx="477" cy="125"/>
                  <a:chOff x="1083" y="3730"/>
                  <a:chExt cx="477" cy="125"/>
                </a:xfrm>
              </p:grpSpPr>
              <p:grpSp>
                <p:nvGrpSpPr>
                  <p:cNvPr id="51245" name="Group 45"/>
                  <p:cNvGrpSpPr>
                    <a:grpSpLocks/>
                  </p:cNvGrpSpPr>
                  <p:nvPr/>
                </p:nvGrpSpPr>
                <p:grpSpPr bwMode="auto">
                  <a:xfrm>
                    <a:off x="1083" y="3730"/>
                    <a:ext cx="249" cy="125"/>
                    <a:chOff x="1083" y="3730"/>
                    <a:chExt cx="249" cy="125"/>
                  </a:xfrm>
                </p:grpSpPr>
                <p:sp>
                  <p:nvSpPr>
                    <p:cNvPr id="51246" name="Freeform 46"/>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47" name="Freeform 47"/>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nvGrpSpPr>
                  <p:cNvPr id="51248" name="Group 48"/>
                  <p:cNvGrpSpPr>
                    <a:grpSpLocks/>
                  </p:cNvGrpSpPr>
                  <p:nvPr/>
                </p:nvGrpSpPr>
                <p:grpSpPr bwMode="auto">
                  <a:xfrm>
                    <a:off x="1311" y="3730"/>
                    <a:ext cx="249" cy="125"/>
                    <a:chOff x="1083" y="3730"/>
                    <a:chExt cx="249" cy="125"/>
                  </a:xfrm>
                </p:grpSpPr>
                <p:sp>
                  <p:nvSpPr>
                    <p:cNvPr id="51249" name="Freeform 49"/>
                    <p:cNvSpPr>
                      <a:spLocks/>
                    </p:cNvSpPr>
                    <p:nvPr/>
                  </p:nvSpPr>
                  <p:spPr bwMode="auto">
                    <a:xfrm>
                      <a:off x="1083" y="3730"/>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1250" name="Freeform 50"/>
                    <p:cNvSpPr>
                      <a:spLocks/>
                    </p:cNvSpPr>
                    <p:nvPr/>
                  </p:nvSpPr>
                  <p:spPr bwMode="auto">
                    <a:xfrm flipV="1">
                      <a:off x="1197" y="3769"/>
                      <a:ext cx="135" cy="86"/>
                    </a:xfrm>
                    <a:custGeom>
                      <a:avLst/>
                      <a:gdLst>
                        <a:gd name="T0" fmla="*/ 0 w 135"/>
                        <a:gd name="T1" fmla="*/ 86 h 86"/>
                        <a:gd name="T2" fmla="*/ 69 w 135"/>
                        <a:gd name="T3" fmla="*/ 2 h 86"/>
                        <a:gd name="T4" fmla="*/ 135 w 135"/>
                        <a:gd name="T5" fmla="*/ 74 h 86"/>
                      </a:gdLst>
                      <a:ahLst/>
                      <a:cxnLst>
                        <a:cxn ang="0">
                          <a:pos x="T0" y="T1"/>
                        </a:cxn>
                        <a:cxn ang="0">
                          <a:pos x="T2" y="T3"/>
                        </a:cxn>
                        <a:cxn ang="0">
                          <a:pos x="T4" y="T5"/>
                        </a:cxn>
                      </a:cxnLst>
                      <a:rect l="0" t="0" r="r" b="b"/>
                      <a:pathLst>
                        <a:path w="135" h="86">
                          <a:moveTo>
                            <a:pt x="0" y="86"/>
                          </a:moveTo>
                          <a:cubicBezTo>
                            <a:pt x="23" y="45"/>
                            <a:pt x="47" y="4"/>
                            <a:pt x="69" y="2"/>
                          </a:cubicBezTo>
                          <a:cubicBezTo>
                            <a:pt x="91" y="0"/>
                            <a:pt x="113" y="37"/>
                            <a:pt x="135" y="74"/>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FFBF56"/>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grpSp>
            </p:grpSp>
          </p:grpSp>
        </p:grpSp>
        <p:sp>
          <p:nvSpPr>
            <p:cNvPr id="51251" name="Line 51"/>
            <p:cNvSpPr>
              <a:spLocks noChangeShapeType="1"/>
            </p:cNvSpPr>
            <p:nvPr/>
          </p:nvSpPr>
          <p:spPr bwMode="auto">
            <a:xfrm>
              <a:off x="1480" y="3825"/>
              <a:ext cx="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
        <p:nvSpPr>
          <p:cNvPr id="51252" name="Text Box 52"/>
          <p:cNvSpPr txBox="1">
            <a:spLocks noChangeArrowheads="1"/>
          </p:cNvSpPr>
          <p:nvPr/>
        </p:nvSpPr>
        <p:spPr bwMode="auto">
          <a:xfrm>
            <a:off x="6270625" y="2339975"/>
            <a:ext cx="183515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Work function </a:t>
            </a:r>
            <a:r>
              <a:rPr lang="en-US" sz="1800" i="1">
                <a:latin typeface="Times New Roman" charset="0"/>
              </a:rPr>
              <a:t>W</a:t>
            </a:r>
          </a:p>
        </p:txBody>
      </p:sp>
      <p:sp>
        <p:nvSpPr>
          <p:cNvPr id="51253" name="Text Box 53"/>
          <p:cNvSpPr txBox="1">
            <a:spLocks noChangeArrowheads="1"/>
          </p:cNvSpPr>
          <p:nvPr/>
        </p:nvSpPr>
        <p:spPr bwMode="auto">
          <a:xfrm>
            <a:off x="6261100" y="1206500"/>
            <a:ext cx="725488"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a:latin typeface="Times New Roman" charset="0"/>
              </a:rPr>
              <a:t>h</a:t>
            </a:r>
            <a:r>
              <a:rPr lang="en-US" sz="1800" i="1">
                <a:sym typeface="Symbol" charset="0"/>
              </a:rPr>
              <a:t></a:t>
            </a:r>
          </a:p>
        </p:txBody>
      </p:sp>
      <p:sp>
        <p:nvSpPr>
          <p:cNvPr id="51254" name="Line 54"/>
          <p:cNvSpPr>
            <a:spLocks noChangeShapeType="1"/>
          </p:cNvSpPr>
          <p:nvPr/>
        </p:nvSpPr>
        <p:spPr bwMode="auto">
          <a:xfrm>
            <a:off x="7142163" y="2082800"/>
            <a:ext cx="935037"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1255" name="Text Box 55"/>
          <p:cNvSpPr txBox="1">
            <a:spLocks noChangeArrowheads="1"/>
          </p:cNvSpPr>
          <p:nvPr/>
        </p:nvSpPr>
        <p:spPr bwMode="auto">
          <a:xfrm>
            <a:off x="8086725" y="1876425"/>
            <a:ext cx="48895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a:solidFill>
                  <a:srgbClr val="0000FF"/>
                </a:solidFill>
                <a:latin typeface="Times New Roman" charset="0"/>
              </a:rPr>
              <a:t>r</a:t>
            </a:r>
            <a:r>
              <a:rPr lang="en-US" sz="1800" i="1" baseline="-25000">
                <a:solidFill>
                  <a:srgbClr val="0000FF"/>
                </a:solidFill>
                <a:latin typeface="Times New Roman" charset="0"/>
              </a:rPr>
              <a:t>c</a:t>
            </a:r>
            <a:endParaRPr lang="en-US" sz="1800" i="1">
              <a:solidFill>
                <a:srgbClr val="0000FF"/>
              </a:solidFill>
              <a:latin typeface="Times New Roman" charset="0"/>
            </a:endParaRPr>
          </a:p>
        </p:txBody>
      </p:sp>
    </p:spTree>
    <p:extLst>
      <p:ext uri="{BB962C8B-B14F-4D97-AF65-F5344CB8AC3E}">
        <p14:creationId xmlns:p14="http://schemas.microsoft.com/office/powerpoint/2010/main" val="8090112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436759"/>
            <a:ext cx="8229600" cy="736600"/>
          </a:xfrm>
        </p:spPr>
        <p:txBody>
          <a:bodyPr/>
          <a:lstStyle/>
          <a:p>
            <a:r>
              <a:rPr lang="en-US" dirty="0" smtClean="0"/>
              <a:t>Basic </a:t>
            </a:r>
            <a:r>
              <a:rPr lang="en-US" dirty="0" err="1" smtClean="0"/>
              <a:t>Emittance</a:t>
            </a:r>
            <a:r>
              <a:rPr lang="en-US" dirty="0"/>
              <a:t>: Some numbers</a:t>
            </a:r>
          </a:p>
        </p:txBody>
      </p:sp>
      <p:graphicFrame>
        <p:nvGraphicFramePr>
          <p:cNvPr id="53251" name="Object 3"/>
          <p:cNvGraphicFramePr>
            <a:graphicFrameLocks noChangeAspect="1"/>
          </p:cNvGraphicFramePr>
          <p:nvPr/>
        </p:nvGraphicFramePr>
        <p:xfrm>
          <a:off x="469900" y="1060450"/>
          <a:ext cx="3600450" cy="2628900"/>
        </p:xfrm>
        <a:graphic>
          <a:graphicData uri="http://schemas.openxmlformats.org/presentationml/2006/ole">
            <mc:AlternateContent xmlns:mc="http://schemas.openxmlformats.org/markup-compatibility/2006">
              <mc:Choice xmlns:v="urn:schemas-microsoft-com:vml" Requires="v">
                <p:oleObj spid="_x0000_s87200" name="Equation" r:id="rId4" imgW="1600596" imgH="1168797" progId="Equation.3">
                  <p:embed/>
                </p:oleObj>
              </mc:Choice>
              <mc:Fallback>
                <p:oleObj name="Equation" r:id="rId4" imgW="1600596" imgH="11687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060450"/>
                        <a:ext cx="3600450"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3252" name="Text Box 4"/>
          <p:cNvSpPr txBox="1">
            <a:spLocks noChangeArrowheads="1"/>
          </p:cNvSpPr>
          <p:nvPr/>
        </p:nvSpPr>
        <p:spPr bwMode="auto">
          <a:xfrm>
            <a:off x="3175000" y="2171700"/>
            <a:ext cx="42799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Typical for a “red” metal such as copper</a:t>
            </a:r>
          </a:p>
        </p:txBody>
      </p:sp>
      <p:sp>
        <p:nvSpPr>
          <p:cNvPr id="53253" name="Text Box 5"/>
          <p:cNvSpPr txBox="1">
            <a:spLocks noChangeArrowheads="1"/>
          </p:cNvSpPr>
          <p:nvPr/>
        </p:nvSpPr>
        <p:spPr bwMode="auto">
          <a:xfrm>
            <a:off x="3213100" y="2552700"/>
            <a:ext cx="410210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UV light such as the 3</a:t>
            </a:r>
            <a:r>
              <a:rPr lang="en-US" sz="1800" baseline="30000"/>
              <a:t>rd</a:t>
            </a:r>
            <a:r>
              <a:rPr lang="en-US" sz="1800"/>
              <a:t> harmonic from a Ti:Sapphire system</a:t>
            </a:r>
          </a:p>
        </p:txBody>
      </p:sp>
      <p:sp>
        <p:nvSpPr>
          <p:cNvPr id="53254" name="Text Box 6"/>
          <p:cNvSpPr txBox="1">
            <a:spLocks noChangeArrowheads="1"/>
          </p:cNvSpPr>
          <p:nvPr/>
        </p:nvSpPr>
        <p:spPr bwMode="auto">
          <a:xfrm>
            <a:off x="3187700" y="3225800"/>
            <a:ext cx="32639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Rest energy for electrons</a:t>
            </a:r>
          </a:p>
        </p:txBody>
      </p:sp>
      <p:graphicFrame>
        <p:nvGraphicFramePr>
          <p:cNvPr id="53255" name="Object 7"/>
          <p:cNvGraphicFramePr>
            <a:graphicFrameLocks noChangeAspect="1"/>
          </p:cNvGraphicFramePr>
          <p:nvPr>
            <p:extLst>
              <p:ext uri="{D42A27DB-BD31-4B8C-83A1-F6EECF244321}">
                <p14:modId xmlns:p14="http://schemas.microsoft.com/office/powerpoint/2010/main" val="3024363845"/>
              </p:ext>
            </p:extLst>
          </p:nvPr>
        </p:nvGraphicFramePr>
        <p:xfrm>
          <a:off x="758692" y="4089400"/>
          <a:ext cx="4381500" cy="1308100"/>
        </p:xfrm>
        <a:graphic>
          <a:graphicData uri="http://schemas.openxmlformats.org/presentationml/2006/ole">
            <mc:AlternateContent xmlns:mc="http://schemas.openxmlformats.org/markup-compatibility/2006">
              <mc:Choice xmlns:v="urn:schemas-microsoft-com:vml" Requires="v">
                <p:oleObj spid="_x0000_s87201" name="Equation" r:id="rId6" imgW="1702196" imgH="508397" progId="Equation.3">
                  <p:embed/>
                </p:oleObj>
              </mc:Choice>
              <mc:Fallback>
                <p:oleObj name="Equation" r:id="rId6" imgW="1702196" imgH="5083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692" y="4089400"/>
                        <a:ext cx="43815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Left Arrow 1"/>
          <p:cNvSpPr/>
          <p:nvPr/>
        </p:nvSpPr>
        <p:spPr>
          <a:xfrm>
            <a:off x="5301952" y="4318001"/>
            <a:ext cx="740611" cy="227263"/>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283158" y="3876857"/>
            <a:ext cx="2727158" cy="1200328"/>
          </a:xfrm>
          <a:prstGeom prst="rect">
            <a:avLst/>
          </a:prstGeom>
          <a:noFill/>
          <a:ln w="38100" cmpd="sng">
            <a:solidFill>
              <a:srgbClr val="FF0000"/>
            </a:solidFill>
          </a:ln>
        </p:spPr>
        <p:txBody>
          <a:bodyPr wrap="square" rtlCol="0">
            <a:spAutoFit/>
          </a:bodyPr>
          <a:lstStyle/>
          <a:p>
            <a:r>
              <a:rPr lang="en-US" sz="2400" dirty="0" smtClean="0"/>
              <a:t>The clear cathode of choice if one can use it.</a:t>
            </a:r>
            <a:endParaRPr lang="en-US" sz="2400" dirty="0"/>
          </a:p>
        </p:txBody>
      </p:sp>
    </p:spTree>
    <p:extLst>
      <p:ext uri="{BB962C8B-B14F-4D97-AF65-F5344CB8AC3E}">
        <p14:creationId xmlns:p14="http://schemas.microsoft.com/office/powerpoint/2010/main" val="114446600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36759"/>
            <a:ext cx="8229600" cy="736600"/>
          </a:xfrm>
        </p:spPr>
        <p:txBody>
          <a:bodyPr/>
          <a:lstStyle/>
          <a:p>
            <a:r>
              <a:rPr lang="en-US" dirty="0"/>
              <a:t>Beyond Simple </a:t>
            </a:r>
            <a:r>
              <a:rPr lang="en-US" dirty="0" smtClean="0"/>
              <a:t>Basic </a:t>
            </a:r>
            <a:r>
              <a:rPr lang="en-US" dirty="0" err="1" smtClean="0"/>
              <a:t>Emittance</a:t>
            </a:r>
            <a:endParaRPr lang="en-US" dirty="0"/>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485900"/>
            <a:ext cx="1533525" cy="4572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8" y="2239963"/>
            <a:ext cx="2105025" cy="5238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2990850"/>
            <a:ext cx="5972175" cy="10287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 y="4354513"/>
            <a:ext cx="1943100" cy="48577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4833938"/>
            <a:ext cx="3295650" cy="10001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4" name="Text Box 8"/>
          <p:cNvSpPr txBox="1">
            <a:spLocks noChangeArrowheads="1"/>
          </p:cNvSpPr>
          <p:nvPr/>
        </p:nvSpPr>
        <p:spPr bwMode="auto">
          <a:xfrm>
            <a:off x="492125" y="1065213"/>
            <a:ext cx="3779838" cy="3667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800"/>
              <a:t>Take for example the photocathode</a:t>
            </a:r>
          </a:p>
        </p:txBody>
      </p:sp>
      <p:sp>
        <p:nvSpPr>
          <p:cNvPr id="55305" name="Text Box 9"/>
          <p:cNvSpPr txBox="1">
            <a:spLocks noChangeArrowheads="1"/>
          </p:cNvSpPr>
          <p:nvPr/>
        </p:nvSpPr>
        <p:spPr bwMode="auto">
          <a:xfrm>
            <a:off x="2870200" y="1485900"/>
            <a:ext cx="5537200" cy="64135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This is the effective work function that has been lowered by the electric field on the cathode surface</a:t>
            </a:r>
          </a:p>
        </p:txBody>
      </p:sp>
      <p:sp>
        <p:nvSpPr>
          <p:cNvPr id="55306" name="Text Box 10"/>
          <p:cNvSpPr txBox="1">
            <a:spLocks noChangeArrowheads="1"/>
          </p:cNvSpPr>
          <p:nvPr/>
        </p:nvSpPr>
        <p:spPr bwMode="auto">
          <a:xfrm>
            <a:off x="2908300" y="2222500"/>
            <a:ext cx="5245100" cy="36671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a:latin typeface="Times New Roman" charset="0"/>
              </a:rPr>
              <a:t>E</a:t>
            </a:r>
            <a:r>
              <a:rPr lang="en-US" sz="1800" i="1" baseline="-25000">
                <a:latin typeface="Times New Roman" charset="0"/>
              </a:rPr>
              <a:t>c</a:t>
            </a:r>
            <a:r>
              <a:rPr lang="en-US" sz="1800"/>
              <a:t> is the electric field on the cathode surface</a:t>
            </a:r>
          </a:p>
        </p:txBody>
      </p:sp>
      <p:sp>
        <p:nvSpPr>
          <p:cNvPr id="55307" name="Text Box 11"/>
          <p:cNvSpPr txBox="1">
            <a:spLocks noChangeArrowheads="1"/>
          </p:cNvSpPr>
          <p:nvPr/>
        </p:nvSpPr>
        <p:spPr bwMode="auto">
          <a:xfrm>
            <a:off x="6705600" y="2882900"/>
            <a:ext cx="2133600" cy="11906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Now a more complicated expression for the thermal emittance</a:t>
            </a:r>
          </a:p>
        </p:txBody>
      </p:sp>
      <p:sp>
        <p:nvSpPr>
          <p:cNvPr id="55308" name="Rectangle 12"/>
          <p:cNvSpPr>
            <a:spLocks noChangeArrowheads="1"/>
          </p:cNvSpPr>
          <p:nvPr/>
        </p:nvSpPr>
        <p:spPr bwMode="auto">
          <a:xfrm>
            <a:off x="495300" y="4381500"/>
            <a:ext cx="266700" cy="254000"/>
          </a:xfrm>
          <a:prstGeom prst="rect">
            <a:avLst/>
          </a:prstGeom>
          <a:solidFill>
            <a:schemeClr val="bg1"/>
          </a:solidFill>
          <a:ln>
            <a:noFill/>
          </a:ln>
          <a:effectLst/>
          <a:extLs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5309" name="Text Box 13"/>
          <p:cNvSpPr txBox="1">
            <a:spLocks noChangeArrowheads="1"/>
          </p:cNvSpPr>
          <p:nvPr/>
        </p:nvSpPr>
        <p:spPr bwMode="auto">
          <a:xfrm>
            <a:off x="482600" y="4292600"/>
            <a:ext cx="368300" cy="457200"/>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latin typeface="Times New Roman" charset="0"/>
              </a:rPr>
              <a:t>E</a:t>
            </a:r>
          </a:p>
        </p:txBody>
      </p:sp>
      <p:sp>
        <p:nvSpPr>
          <p:cNvPr id="55310" name="Text Box 14"/>
          <p:cNvSpPr txBox="1">
            <a:spLocks noChangeArrowheads="1"/>
          </p:cNvSpPr>
          <p:nvPr/>
        </p:nvSpPr>
        <p:spPr bwMode="auto">
          <a:xfrm>
            <a:off x="4787900" y="4432300"/>
            <a:ext cx="3911600" cy="1190625"/>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This treatment gives a lower value for the thermal emittance than the simple expression given earlier and is also more correct.</a:t>
            </a:r>
          </a:p>
        </p:txBody>
      </p:sp>
    </p:spTree>
    <p:extLst>
      <p:ext uri="{BB962C8B-B14F-4D97-AF65-F5344CB8AC3E}">
        <p14:creationId xmlns:p14="http://schemas.microsoft.com/office/powerpoint/2010/main" val="24960355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6145"/>
            <a:ext cx="8229600" cy="736600"/>
          </a:xfrm>
        </p:spPr>
        <p:txBody>
          <a:bodyPr>
            <a:normAutofit fontScale="90000"/>
          </a:bodyPr>
          <a:lstStyle/>
          <a:p>
            <a:r>
              <a:rPr lang="en-US" dirty="0" smtClean="0"/>
              <a:t>My System of Choice: DC (Pulsed) Thermionic</a:t>
            </a:r>
            <a:endParaRPr lang="en-US" dirty="0"/>
          </a:p>
        </p:txBody>
      </p:sp>
      <p:sp>
        <p:nvSpPr>
          <p:cNvPr id="2" name="Slide Number Placeholder 1"/>
          <p:cNvSpPr>
            <a:spLocks noGrp="1"/>
          </p:cNvSpPr>
          <p:nvPr>
            <p:ph type="sldNum" sz="quarter" idx="12"/>
          </p:nvPr>
        </p:nvSpPr>
        <p:spPr/>
        <p:txBody>
          <a:bodyPr/>
          <a:lstStyle/>
          <a:p>
            <a:fld id="{8D21F7BF-2AF1-9F4A-8AC9-42CA83DBA9CF}" type="slidenum">
              <a:rPr lang="en-US" smtClean="0"/>
              <a:t>85</a:t>
            </a:fld>
            <a:endParaRPr lang="en-US"/>
          </a:p>
        </p:txBody>
      </p:sp>
      <p:pic>
        <p:nvPicPr>
          <p:cNvPr id="3" name="Picture 2"/>
          <p:cNvPicPr>
            <a:picLocks noChangeAspect="1"/>
          </p:cNvPicPr>
          <p:nvPr/>
        </p:nvPicPr>
        <p:blipFill>
          <a:blip r:embed="rId2"/>
          <a:stretch>
            <a:fillRect/>
          </a:stretch>
        </p:blipFill>
        <p:spPr>
          <a:xfrm>
            <a:off x="788738" y="1031465"/>
            <a:ext cx="7272400" cy="542638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256431" y="1082852"/>
            <a:ext cx="2419684" cy="307777"/>
          </a:xfrm>
          <a:prstGeom prst="rect">
            <a:avLst/>
          </a:prstGeom>
          <a:noFill/>
        </p:spPr>
        <p:txBody>
          <a:bodyPr wrap="square" rtlCol="0">
            <a:spAutoFit/>
          </a:bodyPr>
          <a:lstStyle/>
          <a:p>
            <a:r>
              <a:rPr lang="en-US" sz="1400" dirty="0" smtClean="0"/>
              <a:t>Courtesy T. </a:t>
            </a:r>
            <a:r>
              <a:rPr lang="en-US" sz="1400" dirty="0" err="1" smtClean="0"/>
              <a:t>Shintake</a:t>
            </a:r>
            <a:endParaRPr lang="en-US" sz="1400" dirty="0"/>
          </a:p>
        </p:txBody>
      </p:sp>
    </p:spTree>
    <p:extLst>
      <p:ext uri="{BB962C8B-B14F-4D97-AF65-F5344CB8AC3E}">
        <p14:creationId xmlns:p14="http://schemas.microsoft.com/office/powerpoint/2010/main" val="26925159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SCSS DC Thermionic Gun</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86</a:t>
            </a:fld>
            <a:endParaRPr lang="en-US"/>
          </a:p>
        </p:txBody>
      </p:sp>
      <p:pic>
        <p:nvPicPr>
          <p:cNvPr id="4" name="Picture 3"/>
          <p:cNvPicPr>
            <a:picLocks noChangeAspect="1"/>
          </p:cNvPicPr>
          <p:nvPr/>
        </p:nvPicPr>
        <p:blipFill>
          <a:blip r:embed="rId2"/>
          <a:stretch>
            <a:fillRect/>
          </a:stretch>
        </p:blipFill>
        <p:spPr>
          <a:xfrm>
            <a:off x="360948" y="1164388"/>
            <a:ext cx="8325852" cy="5350112"/>
          </a:xfrm>
          <a:prstGeom prst="rect">
            <a:avLst/>
          </a:prstGeom>
        </p:spPr>
      </p:pic>
    </p:spTree>
    <p:extLst>
      <p:ext uri="{BB962C8B-B14F-4D97-AF65-F5344CB8AC3E}">
        <p14:creationId xmlns:p14="http://schemas.microsoft.com/office/powerpoint/2010/main" val="555791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Gun HV Tank</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87</a:t>
            </a:fld>
            <a:endParaRPr lang="en-US"/>
          </a:p>
        </p:txBody>
      </p:sp>
      <p:pic>
        <p:nvPicPr>
          <p:cNvPr id="5" name="Picture 4"/>
          <p:cNvPicPr>
            <a:picLocks noChangeAspect="1"/>
          </p:cNvPicPr>
          <p:nvPr/>
        </p:nvPicPr>
        <p:blipFill>
          <a:blip r:embed="rId2"/>
          <a:stretch>
            <a:fillRect/>
          </a:stretch>
        </p:blipFill>
        <p:spPr>
          <a:xfrm>
            <a:off x="347567" y="1163032"/>
            <a:ext cx="8288421" cy="5292518"/>
          </a:xfrm>
          <a:prstGeom prst="rect">
            <a:avLst/>
          </a:prstGeom>
        </p:spPr>
      </p:pic>
      <p:sp>
        <p:nvSpPr>
          <p:cNvPr id="6" name="Rectangle 5"/>
          <p:cNvSpPr/>
          <p:nvPr/>
        </p:nvSpPr>
        <p:spPr>
          <a:xfrm>
            <a:off x="4130844" y="691973"/>
            <a:ext cx="4973052" cy="523220"/>
          </a:xfrm>
          <a:prstGeom prst="rect">
            <a:avLst/>
          </a:prstGeom>
        </p:spPr>
        <p:txBody>
          <a:bodyPr wrap="square">
            <a:spAutoFit/>
          </a:bodyPr>
          <a:lstStyle/>
          <a:p>
            <a:r>
              <a:rPr lang="en-US" sz="1400" dirty="0" smtClean="0"/>
              <a:t>From: </a:t>
            </a:r>
            <a:r>
              <a:rPr lang="en-US" sz="1400" dirty="0" err="1" smtClean="0"/>
              <a:t>Togawa</a:t>
            </a:r>
            <a:r>
              <a:rPr lang="en-US" sz="1400" dirty="0" smtClean="0"/>
              <a:t> et al. PHYSICAL </a:t>
            </a:r>
            <a:r>
              <a:rPr lang="en-US" sz="1400" dirty="0"/>
              <a:t>REVIEW SPECIAL TOPICS - ACCELERATORS AND BEAMS 10, 020703 (2007)</a:t>
            </a:r>
          </a:p>
        </p:txBody>
      </p:sp>
    </p:spTree>
    <p:extLst>
      <p:ext uri="{BB962C8B-B14F-4D97-AF65-F5344CB8AC3E}">
        <p14:creationId xmlns:p14="http://schemas.microsoft.com/office/powerpoint/2010/main" val="360963275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a different Modulator</a:t>
            </a:r>
            <a:endParaRPr lang="en-US" dirty="0"/>
          </a:p>
        </p:txBody>
      </p:sp>
      <p:sp>
        <p:nvSpPr>
          <p:cNvPr id="5" name="Content Placeholder 4"/>
          <p:cNvSpPr>
            <a:spLocks noGrp="1"/>
          </p:cNvSpPr>
          <p:nvPr>
            <p:ph idx="1"/>
          </p:nvPr>
        </p:nvSpPr>
        <p:spPr>
          <a:xfrm>
            <a:off x="457201" y="1366762"/>
            <a:ext cx="4823326" cy="5110238"/>
          </a:xfrm>
        </p:spPr>
        <p:txBody>
          <a:bodyPr>
            <a:normAutofit lnSpcReduction="10000"/>
          </a:bodyPr>
          <a:lstStyle/>
          <a:p>
            <a:r>
              <a:rPr lang="en-US" dirty="0" smtClean="0"/>
              <a:t>But there are some problems.</a:t>
            </a:r>
          </a:p>
          <a:p>
            <a:pPr lvl="1"/>
            <a:r>
              <a:rPr lang="en-US" dirty="0" smtClean="0"/>
              <a:t>The modulator used is the same as that used for the klystron and is very high power. These were mass produced (roughly 70 in total) and so were readily </a:t>
            </a:r>
            <a:r>
              <a:rPr lang="en-US" dirty="0" err="1" smtClean="0"/>
              <a:t>availble</a:t>
            </a:r>
            <a:r>
              <a:rPr lang="en-US" dirty="0" smtClean="0"/>
              <a:t>.</a:t>
            </a:r>
          </a:p>
          <a:p>
            <a:pPr lvl="1"/>
            <a:r>
              <a:rPr lang="en-US" dirty="0" smtClean="0"/>
              <a:t>The energy per pulse into the dummy load is 200 Joules</a:t>
            </a:r>
          </a:p>
          <a:p>
            <a:pPr lvl="2"/>
            <a:r>
              <a:rPr lang="en-US" dirty="0" smtClean="0"/>
              <a:t>25 kV * 5 kA *1.6 </a:t>
            </a:r>
            <a:r>
              <a:rPr lang="en-US" dirty="0" err="1" smtClean="0"/>
              <a:t>usec</a:t>
            </a:r>
            <a:endParaRPr lang="en-US" dirty="0" smtClean="0"/>
          </a:p>
          <a:p>
            <a:pPr lvl="1"/>
            <a:r>
              <a:rPr lang="en-US" dirty="0" smtClean="0"/>
              <a:t>At 10 kHz this would be a power dissipated into the 1.9 </a:t>
            </a:r>
            <a:r>
              <a:rPr lang="en-US" dirty="0" err="1" smtClean="0"/>
              <a:t>kOhm</a:t>
            </a:r>
            <a:r>
              <a:rPr lang="en-US" dirty="0" smtClean="0"/>
              <a:t> load of 2 MW!!</a:t>
            </a:r>
          </a:p>
          <a:p>
            <a:r>
              <a:rPr lang="en-US" dirty="0" smtClean="0"/>
              <a:t>Would need to redesign the modulator.</a:t>
            </a:r>
          </a:p>
          <a:p>
            <a:pPr lvl="1"/>
            <a:r>
              <a:rPr lang="en-US" dirty="0" smtClean="0"/>
              <a:t>Drop current</a:t>
            </a:r>
          </a:p>
          <a:p>
            <a:pPr lvl="1"/>
            <a:r>
              <a:rPr lang="en-US" dirty="0" smtClean="0"/>
              <a:t>Shorten pulse length</a:t>
            </a:r>
          </a:p>
          <a:p>
            <a:pPr lvl="1"/>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t>88</a:t>
            </a:fld>
            <a:endParaRPr lang="en-US"/>
          </a:p>
        </p:txBody>
      </p:sp>
      <p:pic>
        <p:nvPicPr>
          <p:cNvPr id="4" name="Picture 3"/>
          <p:cNvPicPr>
            <a:picLocks noChangeAspect="1"/>
          </p:cNvPicPr>
          <p:nvPr/>
        </p:nvPicPr>
        <p:blipFill>
          <a:blip r:embed="rId2"/>
          <a:stretch>
            <a:fillRect/>
          </a:stretch>
        </p:blipFill>
        <p:spPr>
          <a:xfrm>
            <a:off x="5667845" y="533401"/>
            <a:ext cx="3018955" cy="2073441"/>
          </a:xfrm>
          <a:prstGeom prst="rect">
            <a:avLst/>
          </a:prstGeom>
        </p:spPr>
      </p:pic>
      <p:pic>
        <p:nvPicPr>
          <p:cNvPr id="7" name="Picture 6"/>
          <p:cNvPicPr>
            <a:picLocks noChangeAspect="1"/>
          </p:cNvPicPr>
          <p:nvPr/>
        </p:nvPicPr>
        <p:blipFill>
          <a:blip r:embed="rId3"/>
          <a:stretch>
            <a:fillRect/>
          </a:stretch>
        </p:blipFill>
        <p:spPr>
          <a:xfrm>
            <a:off x="5475149" y="2972468"/>
            <a:ext cx="3331411" cy="3340875"/>
          </a:xfrm>
          <a:prstGeom prst="rect">
            <a:avLst/>
          </a:prstGeom>
        </p:spPr>
      </p:pic>
    </p:spTree>
    <p:extLst>
      <p:ext uri="{BB962C8B-B14F-4D97-AF65-F5344CB8AC3E}">
        <p14:creationId xmlns:p14="http://schemas.microsoft.com/office/powerpoint/2010/main" val="395763057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a different Modulator</a:t>
            </a:r>
          </a:p>
        </p:txBody>
      </p:sp>
      <p:sp>
        <p:nvSpPr>
          <p:cNvPr id="3" name="Content Placeholder 2"/>
          <p:cNvSpPr>
            <a:spLocks noGrp="1"/>
          </p:cNvSpPr>
          <p:nvPr>
            <p:ph idx="1"/>
          </p:nvPr>
        </p:nvSpPr>
        <p:spPr/>
        <p:txBody>
          <a:bodyPr>
            <a:normAutofit fontScale="92500" lnSpcReduction="20000"/>
          </a:bodyPr>
          <a:lstStyle/>
          <a:p>
            <a:r>
              <a:rPr lang="en-US" dirty="0" smtClean="0"/>
              <a:t>Lower current</a:t>
            </a:r>
          </a:p>
          <a:p>
            <a:pPr lvl="1"/>
            <a:r>
              <a:rPr lang="en-US" dirty="0"/>
              <a:t>C</a:t>
            </a:r>
            <a:r>
              <a:rPr lang="en-US" dirty="0" smtClean="0"/>
              <a:t>urrent out of the gun</a:t>
            </a:r>
          </a:p>
          <a:p>
            <a:pPr lvl="2"/>
            <a:r>
              <a:rPr lang="en-US" dirty="0" smtClean="0"/>
              <a:t>1 A at 500 kV.</a:t>
            </a:r>
          </a:p>
          <a:p>
            <a:pPr lvl="2"/>
            <a:r>
              <a:rPr lang="en-US" dirty="0" smtClean="0"/>
              <a:t>This equates to an instantaneous power of 500 kW</a:t>
            </a:r>
          </a:p>
          <a:p>
            <a:pPr lvl="2"/>
            <a:r>
              <a:rPr lang="en-US" dirty="0" smtClean="0"/>
              <a:t>The cathode to ground effective resistance is 500 </a:t>
            </a:r>
            <a:r>
              <a:rPr lang="en-US" dirty="0" err="1" smtClean="0"/>
              <a:t>kOhm</a:t>
            </a:r>
            <a:r>
              <a:rPr lang="en-US" dirty="0" smtClean="0"/>
              <a:t> (V/I)</a:t>
            </a:r>
          </a:p>
          <a:p>
            <a:pPr lvl="2"/>
            <a:r>
              <a:rPr lang="en-US" dirty="0" smtClean="0"/>
              <a:t>Assume a dummy load of 500 </a:t>
            </a:r>
            <a:r>
              <a:rPr lang="en-US" dirty="0" err="1" smtClean="0"/>
              <a:t>kOhm</a:t>
            </a:r>
            <a:r>
              <a:rPr lang="en-US" dirty="0" smtClean="0"/>
              <a:t> for parallel resistance of 250 </a:t>
            </a:r>
            <a:r>
              <a:rPr lang="en-US" dirty="0" err="1" smtClean="0"/>
              <a:t>kOhm</a:t>
            </a:r>
            <a:endParaRPr lang="en-US" dirty="0" smtClean="0"/>
          </a:p>
          <a:p>
            <a:pPr lvl="2"/>
            <a:r>
              <a:rPr lang="en-US" dirty="0" smtClean="0"/>
              <a:t>The required current is then 2 A in the secondary</a:t>
            </a:r>
          </a:p>
          <a:p>
            <a:pPr lvl="3"/>
            <a:r>
              <a:rPr lang="en-US" dirty="0" smtClean="0"/>
              <a:t>That’s as opposed to the 260 A and so is a 130 fold reduction in power</a:t>
            </a:r>
          </a:p>
          <a:p>
            <a:r>
              <a:rPr lang="en-US" dirty="0" smtClean="0"/>
              <a:t>Shorter pulse length</a:t>
            </a:r>
          </a:p>
          <a:p>
            <a:pPr lvl="1"/>
            <a:r>
              <a:rPr lang="en-US" dirty="0" smtClean="0"/>
              <a:t>For a single bunch that must be captured with a 1 </a:t>
            </a:r>
            <a:r>
              <a:rPr lang="en-US" dirty="0" err="1" smtClean="0"/>
              <a:t>nsec</a:t>
            </a:r>
            <a:r>
              <a:rPr lang="en-US" dirty="0" smtClean="0"/>
              <a:t> </a:t>
            </a:r>
            <a:r>
              <a:rPr lang="en-US" dirty="0" err="1" smtClean="0"/>
              <a:t>buncher</a:t>
            </a:r>
            <a:r>
              <a:rPr lang="en-US" dirty="0" smtClean="0"/>
              <a:t> system one only needs 1 </a:t>
            </a:r>
            <a:r>
              <a:rPr lang="en-US" dirty="0" err="1" smtClean="0"/>
              <a:t>nsec</a:t>
            </a:r>
            <a:endParaRPr lang="en-US" dirty="0" smtClean="0"/>
          </a:p>
          <a:p>
            <a:pPr lvl="2"/>
            <a:r>
              <a:rPr lang="en-US" dirty="0" smtClean="0"/>
              <a:t>Assume 160 </a:t>
            </a:r>
            <a:r>
              <a:rPr lang="en-US" dirty="0" err="1" smtClean="0"/>
              <a:t>nsec</a:t>
            </a:r>
            <a:r>
              <a:rPr lang="en-US" dirty="0" smtClean="0"/>
              <a:t> due to various things like stray capacitance and impedance</a:t>
            </a:r>
          </a:p>
          <a:p>
            <a:pPr lvl="3"/>
            <a:r>
              <a:rPr lang="en-US" dirty="0" smtClean="0"/>
              <a:t>That’s as opposed to 1.6 </a:t>
            </a:r>
            <a:r>
              <a:rPr lang="en-US" dirty="0" err="1" smtClean="0"/>
              <a:t>usec</a:t>
            </a:r>
            <a:r>
              <a:rPr lang="en-US" dirty="0" smtClean="0"/>
              <a:t> or a 10 fold reduction in power</a:t>
            </a:r>
          </a:p>
          <a:p>
            <a:r>
              <a:rPr lang="en-US" dirty="0" smtClean="0"/>
              <a:t>Power required if one uses a purpose-built modulator to operate at 10 kHz</a:t>
            </a:r>
          </a:p>
          <a:p>
            <a:pPr lvl="1"/>
            <a:r>
              <a:rPr lang="en-US" dirty="0" smtClean="0"/>
              <a:t>2 MW/260/10 = 770 W</a:t>
            </a:r>
          </a:p>
          <a:p>
            <a:pPr lvl="1"/>
            <a:r>
              <a:rPr lang="en-US" dirty="0" smtClean="0"/>
              <a:t>Much better</a:t>
            </a:r>
          </a:p>
        </p:txBody>
      </p:sp>
      <p:sp>
        <p:nvSpPr>
          <p:cNvPr id="4" name="Slide Number Placeholder 3"/>
          <p:cNvSpPr>
            <a:spLocks noGrp="1"/>
          </p:cNvSpPr>
          <p:nvPr>
            <p:ph type="sldNum" sz="quarter" idx="12"/>
          </p:nvPr>
        </p:nvSpPr>
        <p:spPr/>
        <p:txBody>
          <a:bodyPr/>
          <a:lstStyle/>
          <a:p>
            <a:fld id="{8D21F7BF-2AF1-9F4A-8AC9-42CA83DBA9CF}" type="slidenum">
              <a:rPr lang="en-US" smtClean="0"/>
              <a:t>89</a:t>
            </a:fld>
            <a:endParaRPr lang="en-US"/>
          </a:p>
        </p:txBody>
      </p:sp>
      <p:pic>
        <p:nvPicPr>
          <p:cNvPr id="5" name="Picture 4"/>
          <p:cNvPicPr>
            <a:picLocks noChangeAspect="1"/>
          </p:cNvPicPr>
          <p:nvPr/>
        </p:nvPicPr>
        <p:blipFill>
          <a:blip r:embed="rId2"/>
          <a:stretch>
            <a:fillRect/>
          </a:stretch>
        </p:blipFill>
        <p:spPr>
          <a:xfrm>
            <a:off x="6122357" y="413089"/>
            <a:ext cx="3018955" cy="2073441"/>
          </a:xfrm>
          <a:prstGeom prst="rect">
            <a:avLst/>
          </a:prstGeom>
        </p:spPr>
      </p:pic>
    </p:spTree>
    <p:extLst>
      <p:ext uri="{BB962C8B-B14F-4D97-AF65-F5344CB8AC3E}">
        <p14:creationId xmlns:p14="http://schemas.microsoft.com/office/powerpoint/2010/main" val="385105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Goals of this design</a:t>
            </a:r>
            <a:endParaRPr lang="en-US" dirty="0"/>
          </a:p>
        </p:txBody>
      </p:sp>
      <p:sp>
        <p:nvSpPr>
          <p:cNvPr id="3" name="Slide Number Placeholder 2"/>
          <p:cNvSpPr>
            <a:spLocks noGrp="1"/>
          </p:cNvSpPr>
          <p:nvPr>
            <p:ph type="sldNum" sz="quarter" idx="12"/>
          </p:nvPr>
        </p:nvSpPr>
        <p:spPr/>
        <p:txBody>
          <a:bodyPr/>
          <a:lstStyle/>
          <a:p>
            <a:fld id="{8D21F7BF-2AF1-9F4A-8AC9-42CA83DBA9CF}" type="slidenum">
              <a:rPr lang="en-US" smtClean="0"/>
              <a:pPr/>
              <a:t>9</a:t>
            </a:fld>
            <a:endParaRPr lang="en-US" dirty="0"/>
          </a:p>
        </p:txBody>
      </p:sp>
    </p:spTree>
    <p:extLst>
      <p:ext uri="{BB962C8B-B14F-4D97-AF65-F5344CB8AC3E}">
        <p14:creationId xmlns:p14="http://schemas.microsoft.com/office/powerpoint/2010/main" val="34858452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94103" y="4020552"/>
            <a:ext cx="1949897" cy="2489868"/>
          </a:xfrm>
          <a:prstGeom prst="rect">
            <a:avLst/>
          </a:prstGeom>
        </p:spPr>
      </p:pic>
      <p:sp>
        <p:nvSpPr>
          <p:cNvPr id="6" name="Title 5"/>
          <p:cNvSpPr>
            <a:spLocks noGrp="1"/>
          </p:cNvSpPr>
          <p:nvPr>
            <p:ph type="title"/>
          </p:nvPr>
        </p:nvSpPr>
        <p:spPr/>
        <p:txBody>
          <a:bodyPr/>
          <a:lstStyle/>
          <a:p>
            <a:r>
              <a:rPr lang="en-US" dirty="0" smtClean="0"/>
              <a:t>Basically Copy the SCSS Injector</a:t>
            </a:r>
            <a:endParaRPr lang="en-US" dirty="0"/>
          </a:p>
        </p:txBody>
      </p:sp>
      <p:sp>
        <p:nvSpPr>
          <p:cNvPr id="9" name="Content Placeholder 8"/>
          <p:cNvSpPr>
            <a:spLocks noGrp="1"/>
          </p:cNvSpPr>
          <p:nvPr>
            <p:ph idx="1"/>
          </p:nvPr>
        </p:nvSpPr>
        <p:spPr>
          <a:xfrm>
            <a:off x="457200" y="4247196"/>
            <a:ext cx="6736903" cy="2229803"/>
          </a:xfrm>
        </p:spPr>
        <p:txBody>
          <a:bodyPr/>
          <a:lstStyle/>
          <a:p>
            <a:r>
              <a:rPr lang="en-US" dirty="0" smtClean="0"/>
              <a:t>Measured performance at the beam dump</a:t>
            </a:r>
          </a:p>
          <a:p>
            <a:pPr lvl="1"/>
            <a:r>
              <a:rPr lang="en-US" dirty="0" smtClean="0"/>
              <a:t>0.3 </a:t>
            </a:r>
            <a:r>
              <a:rPr lang="en-US" dirty="0" err="1" smtClean="0"/>
              <a:t>nC</a:t>
            </a:r>
            <a:endParaRPr lang="en-US" dirty="0"/>
          </a:p>
          <a:p>
            <a:pPr lvl="1"/>
            <a:r>
              <a:rPr lang="en-US" dirty="0" smtClean="0"/>
              <a:t>300 A peak, 0.7 </a:t>
            </a:r>
            <a:r>
              <a:rPr lang="en-US" dirty="0" err="1" smtClean="0"/>
              <a:t>psec</a:t>
            </a:r>
            <a:r>
              <a:rPr lang="en-US" dirty="0" smtClean="0"/>
              <a:t> FWHM, 125 </a:t>
            </a:r>
            <a:r>
              <a:rPr lang="en-US" dirty="0" err="1" smtClean="0"/>
              <a:t>keV</a:t>
            </a:r>
            <a:r>
              <a:rPr lang="en-US" dirty="0" smtClean="0"/>
              <a:t> energy spread</a:t>
            </a:r>
          </a:p>
          <a:p>
            <a:pPr lvl="1"/>
            <a:r>
              <a:rPr lang="en-US" dirty="0" smtClean="0"/>
              <a:t>0.7 mm-</a:t>
            </a:r>
            <a:r>
              <a:rPr lang="en-US" dirty="0" err="1" smtClean="0"/>
              <a:t>mrad</a:t>
            </a:r>
            <a:r>
              <a:rPr lang="en-US" dirty="0" smtClean="0"/>
              <a:t> normalized slice </a:t>
            </a:r>
            <a:r>
              <a:rPr lang="en-US" dirty="0" err="1" smtClean="0"/>
              <a:t>emittance</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90</a:t>
            </a:fld>
            <a:endParaRPr lang="en-US"/>
          </a:p>
        </p:txBody>
      </p:sp>
      <p:pic>
        <p:nvPicPr>
          <p:cNvPr id="7" name="Picture 6"/>
          <p:cNvPicPr>
            <a:picLocks noChangeAspect="1"/>
          </p:cNvPicPr>
          <p:nvPr/>
        </p:nvPicPr>
        <p:blipFill>
          <a:blip r:embed="rId3"/>
          <a:stretch>
            <a:fillRect/>
          </a:stretch>
        </p:blipFill>
        <p:spPr>
          <a:xfrm>
            <a:off x="0" y="1378972"/>
            <a:ext cx="9144000" cy="2868225"/>
          </a:xfrm>
          <a:prstGeom prst="rect">
            <a:avLst/>
          </a:prstGeom>
        </p:spPr>
      </p:pic>
      <p:sp>
        <p:nvSpPr>
          <p:cNvPr id="10" name="Rectangle 9"/>
          <p:cNvSpPr/>
          <p:nvPr/>
        </p:nvSpPr>
        <p:spPr>
          <a:xfrm>
            <a:off x="4010496" y="1162595"/>
            <a:ext cx="4572000" cy="461665"/>
          </a:xfrm>
          <a:prstGeom prst="rect">
            <a:avLst/>
          </a:prstGeom>
        </p:spPr>
        <p:txBody>
          <a:bodyPr>
            <a:spAutoFit/>
          </a:bodyPr>
          <a:lstStyle/>
          <a:p>
            <a:r>
              <a:rPr lang="en-US" sz="1200" dirty="0" smtClean="0"/>
              <a:t>From </a:t>
            </a:r>
            <a:r>
              <a:rPr lang="en-US" sz="1200" dirty="0" err="1" smtClean="0"/>
              <a:t>Shintake</a:t>
            </a:r>
            <a:r>
              <a:rPr lang="en-US" sz="1200" dirty="0" smtClean="0"/>
              <a:t> et al. PHYSICAL </a:t>
            </a:r>
            <a:r>
              <a:rPr lang="en-US" sz="1200" dirty="0"/>
              <a:t>REVIEW SPECIAL TOPICS - ACCELERATORS AND BEAMS 12, 070701 (2009)</a:t>
            </a:r>
          </a:p>
        </p:txBody>
      </p:sp>
    </p:spTree>
    <p:extLst>
      <p:ext uri="{BB962C8B-B14F-4D97-AF65-F5344CB8AC3E}">
        <p14:creationId xmlns:p14="http://schemas.microsoft.com/office/powerpoint/2010/main" val="142366191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it Works</a:t>
            </a:r>
            <a:endParaRPr lang="en-US" dirty="0"/>
          </a:p>
        </p:txBody>
      </p:sp>
      <p:sp>
        <p:nvSpPr>
          <p:cNvPr id="2" name="Slide Number Placeholder 1"/>
          <p:cNvSpPr>
            <a:spLocks noGrp="1"/>
          </p:cNvSpPr>
          <p:nvPr>
            <p:ph type="sldNum" sz="quarter" idx="12"/>
          </p:nvPr>
        </p:nvSpPr>
        <p:spPr/>
        <p:txBody>
          <a:bodyPr/>
          <a:lstStyle/>
          <a:p>
            <a:fld id="{8D21F7BF-2AF1-9F4A-8AC9-42CA83DBA9CF}" type="slidenum">
              <a:rPr lang="en-US" smtClean="0"/>
              <a:t>91</a:t>
            </a:fld>
            <a:endParaRPr lang="en-US"/>
          </a:p>
        </p:txBody>
      </p:sp>
      <p:pic>
        <p:nvPicPr>
          <p:cNvPr id="5" name="Picture 4"/>
          <p:cNvPicPr>
            <a:picLocks noChangeAspect="1"/>
          </p:cNvPicPr>
          <p:nvPr/>
        </p:nvPicPr>
        <p:blipFill>
          <a:blip r:embed="rId2"/>
          <a:stretch>
            <a:fillRect/>
          </a:stretch>
        </p:blipFill>
        <p:spPr>
          <a:xfrm>
            <a:off x="0" y="1309670"/>
            <a:ext cx="9144000" cy="4970009"/>
          </a:xfrm>
          <a:prstGeom prst="rect">
            <a:avLst/>
          </a:prstGeom>
        </p:spPr>
      </p:pic>
    </p:spTree>
    <p:extLst>
      <p:ext uri="{BB962C8B-B14F-4D97-AF65-F5344CB8AC3E}">
        <p14:creationId xmlns:p14="http://schemas.microsoft.com/office/powerpoint/2010/main" val="148689542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Comments About the Injector</a:t>
            </a:r>
            <a:endParaRPr lang="en-US" dirty="0"/>
          </a:p>
        </p:txBody>
      </p:sp>
      <p:sp>
        <p:nvSpPr>
          <p:cNvPr id="3" name="Content Placeholder 2"/>
          <p:cNvSpPr>
            <a:spLocks noGrp="1"/>
          </p:cNvSpPr>
          <p:nvPr>
            <p:ph idx="1"/>
          </p:nvPr>
        </p:nvSpPr>
        <p:spPr/>
        <p:txBody>
          <a:bodyPr/>
          <a:lstStyle/>
          <a:p>
            <a:r>
              <a:rPr lang="en-US" dirty="0" smtClean="0"/>
              <a:t>There are still some problems to think through</a:t>
            </a:r>
          </a:p>
          <a:p>
            <a:pPr lvl="1"/>
            <a:r>
              <a:rPr lang="en-US" dirty="0" smtClean="0"/>
              <a:t>Sub Harmonic </a:t>
            </a:r>
            <a:r>
              <a:rPr lang="en-US" dirty="0" err="1" smtClean="0"/>
              <a:t>Buncher</a:t>
            </a:r>
            <a:r>
              <a:rPr lang="en-US" dirty="0" smtClean="0"/>
              <a:t>, Booster, and S-band systems</a:t>
            </a:r>
          </a:p>
          <a:p>
            <a:pPr lvl="2"/>
            <a:r>
              <a:rPr lang="en-US" dirty="0" smtClean="0"/>
              <a:t>These will still need to be designed to handle 10 kHz operations</a:t>
            </a:r>
          </a:p>
          <a:p>
            <a:pPr lvl="2"/>
            <a:r>
              <a:rPr lang="en-US" dirty="0" smtClean="0"/>
              <a:t>I will not tackle this here.</a:t>
            </a:r>
          </a:p>
          <a:p>
            <a:pPr lvl="2"/>
            <a:r>
              <a:rPr lang="en-US" dirty="0" smtClean="0"/>
              <a:t>Consider it a “homework problem”</a:t>
            </a:r>
          </a:p>
          <a:p>
            <a:pPr lvl="2"/>
            <a:r>
              <a:rPr lang="en-US" dirty="0" smtClean="0"/>
              <a:t>I will certainly continue to think about it, but for now will assume that the problem is tractable.</a:t>
            </a:r>
          </a:p>
          <a:p>
            <a:r>
              <a:rPr lang="en-US" dirty="0" smtClean="0"/>
              <a:t>Where’s the Laser Heater?</a:t>
            </a:r>
          </a:p>
          <a:p>
            <a:pPr lvl="1"/>
            <a:r>
              <a:rPr lang="en-US" dirty="0" smtClean="0"/>
              <a:t>It appears to not be needed for the thermionic source.</a:t>
            </a:r>
          </a:p>
          <a:p>
            <a:pPr lvl="1"/>
            <a:r>
              <a:rPr lang="en-US" dirty="0" smtClean="0"/>
              <a:t>My guess is the drive laser for the photocathode source together with the very high space charge at the cathode for these sources creates micro density modulations that drive longitudinal space charge instabilities etc. etc.</a:t>
            </a:r>
          </a:p>
          <a:p>
            <a:pPr lvl="1"/>
            <a:r>
              <a:rPr lang="en-US" dirty="0" smtClean="0"/>
              <a:t>No </a:t>
            </a:r>
            <a:r>
              <a:rPr lang="en-US" dirty="0"/>
              <a:t>l</a:t>
            </a:r>
            <a:r>
              <a:rPr lang="en-US" dirty="0" smtClean="0"/>
              <a:t>aser heater simplifies things yet again.</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92</a:t>
            </a:fld>
            <a:endParaRPr lang="en-US"/>
          </a:p>
        </p:txBody>
      </p:sp>
    </p:spTree>
    <p:extLst>
      <p:ext uri="{BB962C8B-B14F-4D97-AF65-F5344CB8AC3E}">
        <p14:creationId xmlns:p14="http://schemas.microsoft.com/office/powerpoint/2010/main" val="417453935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Accelerator Frequency Choice</a:t>
            </a:r>
            <a:endParaRPr lang="en-US" dirty="0"/>
          </a:p>
        </p:txBody>
      </p:sp>
      <p:sp>
        <p:nvSpPr>
          <p:cNvPr id="3" name="Content Placeholder 2"/>
          <p:cNvSpPr>
            <a:spLocks noGrp="1"/>
          </p:cNvSpPr>
          <p:nvPr>
            <p:ph idx="1"/>
          </p:nvPr>
        </p:nvSpPr>
        <p:spPr/>
        <p:txBody>
          <a:bodyPr/>
          <a:lstStyle/>
          <a:p>
            <a:r>
              <a:rPr lang="en-US" dirty="0" smtClean="0"/>
              <a:t>What’s available out there (sort of)</a:t>
            </a:r>
          </a:p>
          <a:p>
            <a:pPr lvl="1"/>
            <a:r>
              <a:rPr lang="en-US" dirty="0" smtClean="0"/>
              <a:t>S-band (2856 MHz), C-band (5712 MHz) and X-band (11.424 GHz)</a:t>
            </a:r>
          </a:p>
          <a:p>
            <a:r>
              <a:rPr lang="en-US" dirty="0" smtClean="0"/>
              <a:t>X-band</a:t>
            </a:r>
          </a:p>
          <a:p>
            <a:pPr lvl="1"/>
            <a:r>
              <a:rPr lang="en-US" dirty="0" smtClean="0"/>
              <a:t>Although the technology is not widely available…yet…there are many laboratories interested and there is a lot of research and testing that has been done.</a:t>
            </a:r>
          </a:p>
          <a:p>
            <a:pPr lvl="1"/>
            <a:r>
              <a:rPr lang="en-US" dirty="0" smtClean="0"/>
              <a:t>It provides the highest shunt impedance (based on scaling laws) and so will make for the shortest </a:t>
            </a:r>
            <a:r>
              <a:rPr lang="en-US" dirty="0" err="1" smtClean="0"/>
              <a:t>linac</a:t>
            </a:r>
            <a:endParaRPr lang="en-US" dirty="0" smtClean="0"/>
          </a:p>
          <a:p>
            <a:pPr lvl="1"/>
            <a:r>
              <a:rPr lang="en-US" dirty="0" smtClean="0"/>
              <a:t>Choose X-band and see where it leads.</a:t>
            </a:r>
          </a:p>
          <a:p>
            <a:pPr lvl="1"/>
            <a:r>
              <a:rPr lang="en-US" dirty="0" smtClean="0"/>
              <a:t>Note: Others are thinking about this as well. I certainly am not the first.</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93</a:t>
            </a:fld>
            <a:endParaRPr lang="en-US"/>
          </a:p>
        </p:txBody>
      </p:sp>
    </p:spTree>
    <p:extLst>
      <p:ext uri="{BB962C8B-B14F-4D97-AF65-F5344CB8AC3E}">
        <p14:creationId xmlns:p14="http://schemas.microsoft.com/office/powerpoint/2010/main" val="43896173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X-Band: What’s “Available”</a:t>
            </a:r>
            <a:endParaRPr lang="en-US" dirty="0"/>
          </a:p>
        </p:txBody>
      </p:sp>
      <p:sp>
        <p:nvSpPr>
          <p:cNvPr id="3" name="Content Placeholder 2"/>
          <p:cNvSpPr>
            <a:spLocks noGrp="1"/>
          </p:cNvSpPr>
          <p:nvPr>
            <p:ph idx="1"/>
          </p:nvPr>
        </p:nvSpPr>
        <p:spPr>
          <a:xfrm>
            <a:off x="457200" y="1366762"/>
            <a:ext cx="8229600" cy="2095659"/>
          </a:xfrm>
        </p:spPr>
        <p:txBody>
          <a:bodyPr/>
          <a:lstStyle/>
          <a:p>
            <a:r>
              <a:rPr lang="en-US" dirty="0" smtClean="0"/>
              <a:t>SLAC is the most advanced in this technology</a:t>
            </a:r>
          </a:p>
          <a:p>
            <a:pPr lvl="1"/>
            <a:r>
              <a:rPr lang="en-US" dirty="0" smtClean="0"/>
              <a:t>Have produced 80 MW klystrons capable of operation at roughly 100 Hz</a:t>
            </a:r>
          </a:p>
          <a:p>
            <a:pPr lvl="1"/>
            <a:r>
              <a:rPr lang="en-US" dirty="0" smtClean="0"/>
              <a:t>Have produced structures capable of supporting near 80 MV/m</a:t>
            </a:r>
          </a:p>
          <a:p>
            <a:pPr lvl="1"/>
            <a:r>
              <a:rPr lang="en-US" dirty="0" smtClean="0"/>
              <a:t>But that is not exactly what I need.</a:t>
            </a:r>
          </a:p>
        </p:txBody>
      </p:sp>
      <p:sp>
        <p:nvSpPr>
          <p:cNvPr id="4" name="Slide Number Placeholder 3"/>
          <p:cNvSpPr>
            <a:spLocks noGrp="1"/>
          </p:cNvSpPr>
          <p:nvPr>
            <p:ph type="sldNum" sz="quarter" idx="12"/>
          </p:nvPr>
        </p:nvSpPr>
        <p:spPr/>
        <p:txBody>
          <a:bodyPr/>
          <a:lstStyle/>
          <a:p>
            <a:fld id="{8D21F7BF-2AF1-9F4A-8AC9-42CA83DBA9CF}" type="slidenum">
              <a:rPr lang="en-US" smtClean="0"/>
              <a:t>94</a:t>
            </a:fld>
            <a:endParaRPr lang="en-US"/>
          </a:p>
        </p:txBody>
      </p:sp>
      <p:pic>
        <p:nvPicPr>
          <p:cNvPr id="6" name="Picture 5"/>
          <p:cNvPicPr>
            <a:picLocks noChangeAspect="1"/>
          </p:cNvPicPr>
          <p:nvPr/>
        </p:nvPicPr>
        <p:blipFill>
          <a:blip r:embed="rId2"/>
          <a:stretch>
            <a:fillRect/>
          </a:stretch>
        </p:blipFill>
        <p:spPr>
          <a:xfrm>
            <a:off x="376992" y="3285290"/>
            <a:ext cx="8382000" cy="2909934"/>
          </a:xfrm>
          <a:prstGeom prst="rect">
            <a:avLst/>
          </a:prstGeom>
        </p:spPr>
      </p:pic>
      <p:sp>
        <p:nvSpPr>
          <p:cNvPr id="7" name="TextBox 6"/>
          <p:cNvSpPr txBox="1"/>
          <p:nvPr/>
        </p:nvSpPr>
        <p:spPr>
          <a:xfrm>
            <a:off x="5788526" y="3128212"/>
            <a:ext cx="1831474" cy="280737"/>
          </a:xfrm>
          <a:prstGeom prst="rect">
            <a:avLst/>
          </a:prstGeom>
          <a:noFill/>
        </p:spPr>
        <p:txBody>
          <a:bodyPr wrap="square" rtlCol="0">
            <a:spAutoFit/>
          </a:bodyPr>
          <a:lstStyle/>
          <a:p>
            <a:r>
              <a:rPr lang="en-US" sz="1200" dirty="0" smtClean="0"/>
              <a:t>Courtesy S. </a:t>
            </a:r>
            <a:r>
              <a:rPr lang="en-US" sz="1200" dirty="0" err="1" smtClean="0"/>
              <a:t>Tantawi</a:t>
            </a:r>
            <a:endParaRPr lang="en-US" sz="1200" dirty="0"/>
          </a:p>
        </p:txBody>
      </p:sp>
    </p:spTree>
    <p:extLst>
      <p:ext uri="{BB962C8B-B14F-4D97-AF65-F5344CB8AC3E}">
        <p14:creationId xmlns:p14="http://schemas.microsoft.com/office/powerpoint/2010/main" val="3354618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to High Frequencies</a:t>
            </a:r>
            <a:endParaRPr lang="en-US" dirty="0"/>
          </a:p>
        </p:txBody>
      </p:sp>
      <p:sp>
        <p:nvSpPr>
          <p:cNvPr id="3" name="Content Placeholder 2"/>
          <p:cNvSpPr>
            <a:spLocks noGrp="1"/>
          </p:cNvSpPr>
          <p:nvPr>
            <p:ph idx="1"/>
          </p:nvPr>
        </p:nvSpPr>
        <p:spPr>
          <a:xfrm>
            <a:off x="457199" y="1206346"/>
            <a:ext cx="8513011" cy="3312185"/>
          </a:xfrm>
        </p:spPr>
        <p:txBody>
          <a:bodyPr/>
          <a:lstStyle/>
          <a:p>
            <a:r>
              <a:rPr lang="en-US" dirty="0"/>
              <a:t>What I really need</a:t>
            </a:r>
          </a:p>
          <a:p>
            <a:pPr lvl="1"/>
            <a:r>
              <a:rPr lang="en-US" dirty="0"/>
              <a:t>First note: the voltage across a cavity is proportional to the square root of the power, i.e. the voltage does not drop so rapidly as does the power</a:t>
            </a:r>
            <a:r>
              <a:rPr lang="en-US" dirty="0" smtClean="0"/>
              <a:t>.</a:t>
            </a:r>
          </a:p>
          <a:p>
            <a:pPr lvl="1"/>
            <a:r>
              <a:rPr lang="en-US" dirty="0" smtClean="0"/>
              <a:t>Assume I can build a 1.3 MW X-Band klystron that operates at 10 kHz</a:t>
            </a:r>
          </a:p>
          <a:p>
            <a:pPr lvl="2"/>
            <a:r>
              <a:rPr lang="en-US" dirty="0" smtClean="0"/>
              <a:t>If I compare this to the 80 MW at 100 Hz that’s a little more than 60% of what was proven 10 years ago, i.e. it should be possible.</a:t>
            </a:r>
          </a:p>
          <a:p>
            <a:pPr lvl="1"/>
            <a:r>
              <a:rPr lang="en-US" dirty="0" smtClean="0"/>
              <a:t>Run this into a SLED (I will describe this later) to boost the power up to 4 MW and split this between two 0.6 m X-band TW cavities.</a:t>
            </a:r>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95</a:t>
            </a:fld>
            <a:endParaRPr lang="en-US"/>
          </a:p>
        </p:txBody>
      </p:sp>
      <p:pic>
        <p:nvPicPr>
          <p:cNvPr id="5" name="Picture 4"/>
          <p:cNvPicPr>
            <a:picLocks noChangeAspect="1"/>
          </p:cNvPicPr>
          <p:nvPr/>
        </p:nvPicPr>
        <p:blipFill>
          <a:blip r:embed="rId3"/>
          <a:stretch>
            <a:fillRect/>
          </a:stretch>
        </p:blipFill>
        <p:spPr>
          <a:xfrm>
            <a:off x="3111500" y="3060700"/>
            <a:ext cx="2908300" cy="7239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661823596"/>
              </p:ext>
            </p:extLst>
          </p:nvPr>
        </p:nvGraphicFramePr>
        <p:xfrm>
          <a:off x="3377531" y="4239242"/>
          <a:ext cx="1675732" cy="558577"/>
        </p:xfrm>
        <a:graphic>
          <a:graphicData uri="http://schemas.openxmlformats.org/presentationml/2006/ole">
            <mc:AlternateContent xmlns:mc="http://schemas.openxmlformats.org/markup-compatibility/2006">
              <mc:Choice xmlns:v="urn:schemas-microsoft-com:vml" Requires="v">
                <p:oleObj spid="_x0000_s98365" name="Equation" r:id="rId4" imgW="838200" imgH="279400" progId="Equation.3">
                  <p:embed/>
                </p:oleObj>
              </mc:Choice>
              <mc:Fallback>
                <p:oleObj name="Equation" r:id="rId4" imgW="838200" imgH="279400" progId="Equation.3">
                  <p:embed/>
                  <p:pic>
                    <p:nvPicPr>
                      <p:cNvPr id="0" name=""/>
                      <p:cNvPicPr/>
                      <p:nvPr/>
                    </p:nvPicPr>
                    <p:blipFill>
                      <a:blip r:embed="rId5"/>
                      <a:stretch>
                        <a:fillRect/>
                      </a:stretch>
                    </p:blipFill>
                    <p:spPr>
                      <a:xfrm>
                        <a:off x="3377531" y="4239242"/>
                        <a:ext cx="1675732" cy="558577"/>
                      </a:xfrm>
                      <a:prstGeom prst="rect">
                        <a:avLst/>
                      </a:prstGeom>
                    </p:spPr>
                  </p:pic>
                </p:oleObj>
              </mc:Fallback>
            </mc:AlternateContent>
          </a:graphicData>
        </a:graphic>
      </p:graphicFrame>
      <p:sp>
        <p:nvSpPr>
          <p:cNvPr id="9" name="Content Placeholder 2"/>
          <p:cNvSpPr txBox="1">
            <a:spLocks/>
          </p:cNvSpPr>
          <p:nvPr/>
        </p:nvSpPr>
        <p:spPr>
          <a:xfrm>
            <a:off x="457200" y="4843831"/>
            <a:ext cx="8513011" cy="1608628"/>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dirty="0" smtClean="0"/>
              <a:t>For </a:t>
            </a:r>
            <a:r>
              <a:rPr lang="en-US" i="1" dirty="0" err="1" smtClean="0"/>
              <a:t>P</a:t>
            </a:r>
            <a:r>
              <a:rPr lang="en-US" i="1" baseline="-25000" dirty="0" err="1" smtClean="0"/>
              <a:t>rf</a:t>
            </a:r>
            <a:r>
              <a:rPr lang="en-US" dirty="0" smtClean="0"/>
              <a:t> = 2 MW, </a:t>
            </a:r>
            <a:r>
              <a:rPr lang="en-US" i="1" dirty="0" smtClean="0"/>
              <a:t>l</a:t>
            </a:r>
            <a:r>
              <a:rPr lang="en-US" dirty="0" smtClean="0"/>
              <a:t> = 0.6 m and </a:t>
            </a:r>
            <a:r>
              <a:rPr lang="en-US" i="1" dirty="0" err="1" smtClean="0"/>
              <a:t>r</a:t>
            </a:r>
            <a:r>
              <a:rPr lang="en-US" i="1" baseline="-25000" dirty="0" err="1" smtClean="0"/>
              <a:t>s</a:t>
            </a:r>
            <a:r>
              <a:rPr lang="en-US" dirty="0" smtClean="0"/>
              <a:t> = 10</a:t>
            </a:r>
            <a:r>
              <a:rPr lang="en-US" baseline="30000" dirty="0" smtClean="0"/>
              <a:t>8</a:t>
            </a:r>
            <a:r>
              <a:rPr lang="en-US" dirty="0" smtClean="0"/>
              <a:t> Ohms/m one gets 11 MV per cavity, i.e. 18 MV/m, i.e. pretty darn good. (at 1 MW it is 13 MV/m)</a:t>
            </a:r>
          </a:p>
          <a:p>
            <a:pPr lvl="1"/>
            <a:r>
              <a:rPr lang="en-US" dirty="0" smtClean="0"/>
              <a:t>I need the special purpose modulator (a challenge but not impossible) and an X-band structure with high shunt impedance (probably straight forward).</a:t>
            </a:r>
          </a:p>
        </p:txBody>
      </p:sp>
    </p:spTree>
    <p:extLst>
      <p:ext uri="{BB962C8B-B14F-4D97-AF65-F5344CB8AC3E}">
        <p14:creationId xmlns:p14="http://schemas.microsoft.com/office/powerpoint/2010/main" val="39134267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Discussion of Impact by X-band Choice</a:t>
            </a:r>
            <a:endParaRPr lang="en-US" dirty="0"/>
          </a:p>
        </p:txBody>
      </p:sp>
      <p:sp>
        <p:nvSpPr>
          <p:cNvPr id="3" name="Content Placeholder 2"/>
          <p:cNvSpPr>
            <a:spLocks noGrp="1"/>
          </p:cNvSpPr>
          <p:nvPr>
            <p:ph idx="1"/>
          </p:nvPr>
        </p:nvSpPr>
        <p:spPr/>
        <p:txBody>
          <a:bodyPr>
            <a:normAutofit lnSpcReduction="10000"/>
          </a:bodyPr>
          <a:lstStyle/>
          <a:p>
            <a:r>
              <a:rPr lang="en-US" dirty="0" smtClean="0"/>
              <a:t>The Iris Size in Small</a:t>
            </a:r>
          </a:p>
          <a:p>
            <a:pPr lvl="1"/>
            <a:r>
              <a:rPr lang="en-US" dirty="0" smtClean="0"/>
              <a:t>At low energy will the beam fit comfortable</a:t>
            </a:r>
          </a:p>
          <a:p>
            <a:pPr lvl="1"/>
            <a:r>
              <a:rPr lang="en-US" dirty="0" smtClean="0"/>
              <a:t>The </a:t>
            </a:r>
            <a:r>
              <a:rPr lang="en-US" dirty="0" err="1" smtClean="0"/>
              <a:t>wakefields</a:t>
            </a:r>
            <a:r>
              <a:rPr lang="en-US" dirty="0" smtClean="0"/>
              <a:t> will be large, can one control them?</a:t>
            </a:r>
          </a:p>
          <a:p>
            <a:r>
              <a:rPr lang="en-US" dirty="0" smtClean="0"/>
              <a:t>Power feed</a:t>
            </a:r>
          </a:p>
          <a:p>
            <a:pPr lvl="1"/>
            <a:r>
              <a:rPr lang="en-US" dirty="0" smtClean="0"/>
              <a:t>1 klystron/1 structure, 1 klystron/2 structures, 1 klystron/4 structures</a:t>
            </a:r>
          </a:p>
          <a:p>
            <a:pPr lvl="1"/>
            <a:r>
              <a:rPr lang="en-US" dirty="0" smtClean="0"/>
              <a:t>The trade off is in cost and space</a:t>
            </a:r>
          </a:p>
          <a:p>
            <a:pPr lvl="2"/>
            <a:r>
              <a:rPr lang="en-US" dirty="0" smtClean="0"/>
              <a:t>The cost increases for </a:t>
            </a:r>
            <a:r>
              <a:rPr lang="en-US" dirty="0" err="1" smtClean="0"/>
              <a:t>rf</a:t>
            </a:r>
            <a:r>
              <a:rPr lang="en-US" dirty="0" smtClean="0"/>
              <a:t> power as the number of structures per klystron decreases, but the overall length decreases. One needs to weight these against each other.</a:t>
            </a:r>
          </a:p>
          <a:p>
            <a:pPr lvl="2"/>
            <a:r>
              <a:rPr lang="en-US" dirty="0" smtClean="0"/>
              <a:t>More klystrons also means tighter packing of components such as the klystrons and modulators and could mean increasing the width and height of the klystron gallery.</a:t>
            </a:r>
          </a:p>
          <a:p>
            <a:r>
              <a:rPr lang="en-US" dirty="0" smtClean="0"/>
              <a:t>Et cetera</a:t>
            </a:r>
          </a:p>
          <a:p>
            <a:pPr lvl="1"/>
            <a:r>
              <a:rPr lang="en-US" dirty="0" smtClean="0"/>
              <a:t>For every decision comes many other opportunities to make yet more decisions.</a:t>
            </a:r>
          </a:p>
          <a:p>
            <a:pPr lvl="2"/>
            <a:endParaRPr lang="en-US" dirty="0"/>
          </a:p>
        </p:txBody>
      </p:sp>
      <p:sp>
        <p:nvSpPr>
          <p:cNvPr id="4" name="Slide Number Placeholder 3"/>
          <p:cNvSpPr>
            <a:spLocks noGrp="1"/>
          </p:cNvSpPr>
          <p:nvPr>
            <p:ph type="sldNum" sz="quarter" idx="12"/>
          </p:nvPr>
        </p:nvSpPr>
        <p:spPr/>
        <p:txBody>
          <a:bodyPr/>
          <a:lstStyle/>
          <a:p>
            <a:fld id="{8D21F7BF-2AF1-9F4A-8AC9-42CA83DBA9CF}" type="slidenum">
              <a:rPr lang="en-US" smtClean="0"/>
              <a:t>96</a:t>
            </a:fld>
            <a:endParaRPr lang="en-US"/>
          </a:p>
        </p:txBody>
      </p:sp>
    </p:spTree>
    <p:extLst>
      <p:ext uri="{BB962C8B-B14F-4D97-AF65-F5344CB8AC3E}">
        <p14:creationId xmlns:p14="http://schemas.microsoft.com/office/powerpoint/2010/main" val="1375808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a SLED?</a:t>
            </a:r>
            <a:endParaRPr lang="en-US" dirty="0"/>
          </a:p>
        </p:txBody>
      </p:sp>
      <p:sp>
        <p:nvSpPr>
          <p:cNvPr id="7" name="Content Placeholder 6"/>
          <p:cNvSpPr>
            <a:spLocks noGrp="1"/>
          </p:cNvSpPr>
          <p:nvPr>
            <p:ph sz="half" idx="1"/>
          </p:nvPr>
        </p:nvSpPr>
        <p:spPr/>
        <p:txBody>
          <a:bodyPr>
            <a:normAutofit fontScale="85000" lnSpcReduction="20000"/>
          </a:bodyPr>
          <a:lstStyle/>
          <a:p>
            <a:r>
              <a:rPr lang="en-US" dirty="0" smtClean="0"/>
              <a:t>Send and power to and store energy in high Q resonant cavities.</a:t>
            </a:r>
          </a:p>
          <a:p>
            <a:r>
              <a:rPr lang="en-US" dirty="0" smtClean="0"/>
              <a:t>Used that stored energy, together with the klystron power to greatly increase the peak power sent to the accelerator thereby increasing the available accelerating potential.</a:t>
            </a:r>
          </a:p>
          <a:p>
            <a:r>
              <a:rPr lang="en-US" dirty="0" smtClean="0"/>
              <a:t>Factors of 3 in peak power are typical and readily achieved.</a:t>
            </a:r>
          </a:p>
          <a:p>
            <a:r>
              <a:rPr lang="en-US" dirty="0" smtClean="0"/>
              <a:t>These are an integral part of this design.</a:t>
            </a:r>
            <a:endParaRPr lang="en-US" dirty="0"/>
          </a:p>
        </p:txBody>
      </p:sp>
      <p:pic>
        <p:nvPicPr>
          <p:cNvPr id="9" name="Content Placeholder 8"/>
          <p:cNvPicPr>
            <a:picLocks noGrp="1" noChangeAspect="1"/>
          </p:cNvPicPr>
          <p:nvPr>
            <p:ph sz="half" idx="2"/>
          </p:nvPr>
        </p:nvPicPr>
        <p:blipFill>
          <a:blip r:embed="rId2"/>
          <a:srcRect l="5818" r="5818"/>
          <a:stretch>
            <a:fillRect/>
          </a:stretch>
        </p:blipFill>
        <p:spPr/>
      </p:pic>
      <p:sp>
        <p:nvSpPr>
          <p:cNvPr id="5" name="Slide Number Placeholder 4"/>
          <p:cNvSpPr>
            <a:spLocks noGrp="1"/>
          </p:cNvSpPr>
          <p:nvPr>
            <p:ph type="sldNum" sz="quarter" idx="12"/>
          </p:nvPr>
        </p:nvSpPr>
        <p:spPr/>
        <p:txBody>
          <a:bodyPr/>
          <a:lstStyle/>
          <a:p>
            <a:fld id="{8D21F7BF-2AF1-9F4A-8AC9-42CA83DBA9CF}" type="slidenum">
              <a:rPr lang="en-US" smtClean="0"/>
              <a:t>97</a:t>
            </a:fld>
            <a:endParaRPr lang="en-US"/>
          </a:p>
        </p:txBody>
      </p:sp>
      <p:pic>
        <p:nvPicPr>
          <p:cNvPr id="10" name="Picture 9"/>
          <p:cNvPicPr>
            <a:picLocks noChangeAspect="1"/>
          </p:cNvPicPr>
          <p:nvPr/>
        </p:nvPicPr>
        <p:blipFill>
          <a:blip r:embed="rId3"/>
          <a:stretch>
            <a:fillRect/>
          </a:stretch>
        </p:blipFill>
        <p:spPr>
          <a:xfrm>
            <a:off x="4648200" y="459266"/>
            <a:ext cx="4023895" cy="907496"/>
          </a:xfrm>
          <a:prstGeom prst="rect">
            <a:avLst/>
          </a:prstGeom>
        </p:spPr>
      </p:pic>
    </p:spTree>
    <p:extLst>
      <p:ext uri="{BB962C8B-B14F-4D97-AF65-F5344CB8AC3E}">
        <p14:creationId xmlns:p14="http://schemas.microsoft.com/office/powerpoint/2010/main" val="195009695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1451" y="1072623"/>
            <a:ext cx="6835162" cy="5456779"/>
          </a:xfrm>
          <a:prstGeom prst="rect">
            <a:avLst/>
          </a:prstGeom>
        </p:spPr>
      </p:pic>
      <p:sp>
        <p:nvSpPr>
          <p:cNvPr id="4" name="Title 3"/>
          <p:cNvSpPr>
            <a:spLocks noGrp="1"/>
          </p:cNvSpPr>
          <p:nvPr>
            <p:ph type="title"/>
          </p:nvPr>
        </p:nvSpPr>
        <p:spPr/>
        <p:txBody>
          <a:bodyPr/>
          <a:lstStyle/>
          <a:p>
            <a:r>
              <a:rPr lang="en-US" dirty="0" smtClean="0"/>
              <a:t>Rough Estimate of Length</a:t>
            </a:r>
            <a:endParaRPr lang="en-US" dirty="0"/>
          </a:p>
        </p:txBody>
      </p:sp>
      <p:sp>
        <p:nvSpPr>
          <p:cNvPr id="2" name="Slide Number Placeholder 1"/>
          <p:cNvSpPr>
            <a:spLocks noGrp="1"/>
          </p:cNvSpPr>
          <p:nvPr>
            <p:ph type="sldNum" sz="quarter" idx="12"/>
          </p:nvPr>
        </p:nvSpPr>
        <p:spPr/>
        <p:txBody>
          <a:bodyPr/>
          <a:lstStyle/>
          <a:p>
            <a:fld id="{8D21F7BF-2AF1-9F4A-8AC9-42CA83DBA9CF}" type="slidenum">
              <a:rPr lang="en-US" smtClean="0"/>
              <a:t>98</a:t>
            </a:fld>
            <a:endParaRPr lang="en-US"/>
          </a:p>
        </p:txBody>
      </p:sp>
      <p:sp>
        <p:nvSpPr>
          <p:cNvPr id="5" name="TextBox 4"/>
          <p:cNvSpPr txBox="1"/>
          <p:nvPr/>
        </p:nvSpPr>
        <p:spPr>
          <a:xfrm>
            <a:off x="7786733" y="6160070"/>
            <a:ext cx="900067" cy="369332"/>
          </a:xfrm>
          <a:prstGeom prst="rect">
            <a:avLst/>
          </a:prstGeom>
          <a:noFill/>
        </p:spPr>
        <p:txBody>
          <a:bodyPr wrap="square" rtlCol="0">
            <a:spAutoFit/>
          </a:bodyPr>
          <a:lstStyle/>
          <a:p>
            <a:r>
              <a:rPr lang="en-US" dirty="0" smtClean="0"/>
              <a:t>306 m</a:t>
            </a:r>
            <a:endParaRPr lang="en-US" dirty="0"/>
          </a:p>
        </p:txBody>
      </p:sp>
    </p:spTree>
    <p:extLst>
      <p:ext uri="{BB962C8B-B14F-4D97-AF65-F5344CB8AC3E}">
        <p14:creationId xmlns:p14="http://schemas.microsoft.com/office/powerpoint/2010/main" val="184446482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21F7BF-2AF1-9F4A-8AC9-42CA83DBA9CF}" type="slidenum">
              <a:rPr lang="en-US" smtClean="0"/>
              <a:t>99</a:t>
            </a:fld>
            <a:endParaRPr lang="en-US"/>
          </a:p>
        </p:txBody>
      </p:sp>
      <p:pic>
        <p:nvPicPr>
          <p:cNvPr id="4" name="Picture 3"/>
          <p:cNvPicPr>
            <a:picLocks noChangeAspect="1"/>
          </p:cNvPicPr>
          <p:nvPr/>
        </p:nvPicPr>
        <p:blipFill>
          <a:blip r:embed="rId2"/>
          <a:stretch>
            <a:fillRect/>
          </a:stretch>
        </p:blipFill>
        <p:spPr>
          <a:xfrm>
            <a:off x="811798" y="382198"/>
            <a:ext cx="7560056" cy="6160046"/>
          </a:xfrm>
          <a:prstGeom prst="rect">
            <a:avLst/>
          </a:prstGeom>
        </p:spPr>
      </p:pic>
    </p:spTree>
    <p:extLst>
      <p:ext uri="{BB962C8B-B14F-4D97-AF65-F5344CB8AC3E}">
        <p14:creationId xmlns:p14="http://schemas.microsoft.com/office/powerpoint/2010/main" val="336993389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EsvmV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ECEsvmVer.potx</Template>
  <TotalTime>6450</TotalTime>
  <Words>7433</Words>
  <Application>Microsoft Macintosh PowerPoint</Application>
  <PresentationFormat>On-screen Show (4:3)</PresentationFormat>
  <Paragraphs>1142</Paragraphs>
  <Slides>137</Slides>
  <Notes>29</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137</vt:i4>
      </vt:variant>
    </vt:vector>
  </HeadingPairs>
  <TitlesOfParts>
    <vt:vector size="142" baseType="lpstr">
      <vt:lpstr>ECEsvmVer</vt:lpstr>
      <vt:lpstr>Equation</vt:lpstr>
      <vt:lpstr>Drawing</vt:lpstr>
      <vt:lpstr>Equation.3</vt:lpstr>
      <vt:lpstr>SPW 5.0 Graph</vt:lpstr>
      <vt:lpstr>Linac design for FELs</vt:lpstr>
      <vt:lpstr>Intro</vt:lpstr>
      <vt:lpstr>Outline</vt:lpstr>
      <vt:lpstr>What is this course about?</vt:lpstr>
      <vt:lpstr>As importantly, what this course is not</vt:lpstr>
      <vt:lpstr>What I Will Touch Upon</vt:lpstr>
      <vt:lpstr>A few notes</vt:lpstr>
      <vt:lpstr>A Relevant Quote</vt:lpstr>
      <vt:lpstr>Some Goals of this design</vt:lpstr>
      <vt:lpstr>What should we build?</vt:lpstr>
      <vt:lpstr>What should we build?</vt:lpstr>
      <vt:lpstr>What should we build?</vt:lpstr>
      <vt:lpstr>What should we build?</vt:lpstr>
      <vt:lpstr>What the Design Will Be</vt:lpstr>
      <vt:lpstr>Some basics before proceeding</vt:lpstr>
      <vt:lpstr>Some Additional Possible Constraints</vt:lpstr>
      <vt:lpstr>What to do</vt:lpstr>
      <vt:lpstr>Some Technology Considerations</vt:lpstr>
      <vt:lpstr>Some Technology Considerations</vt:lpstr>
      <vt:lpstr>FEL refresher</vt:lpstr>
      <vt:lpstr>Undulator Magnets: Resonant Condition</vt:lpstr>
      <vt:lpstr>Simple Calculation of the “Resonant Wavelength”</vt:lpstr>
      <vt:lpstr>Multiple Electrons</vt:lpstr>
      <vt:lpstr>Multiple Electrons</vt:lpstr>
      <vt:lpstr>Coherent Radiation</vt:lpstr>
      <vt:lpstr>Coherent Radiation</vt:lpstr>
      <vt:lpstr>Interaction Between the Electron and EM Field</vt:lpstr>
      <vt:lpstr>e-Beam Microbunching</vt:lpstr>
      <vt:lpstr>FEL Types: Oscillator, Seeded FEL, SASE</vt:lpstr>
      <vt:lpstr>Beam Properties Required for Efficient FEL Action</vt:lpstr>
      <vt:lpstr>Emittance</vt:lpstr>
      <vt:lpstr>Emittance</vt:lpstr>
      <vt:lpstr>Energy Spread Effects</vt:lpstr>
      <vt:lpstr>Required Conditions</vt:lpstr>
      <vt:lpstr>More Accurately and for a Planar Undulator</vt:lpstr>
      <vt:lpstr>Beam Requirements</vt:lpstr>
      <vt:lpstr>Digressing About Emittance, Energy Spread, and Undulators</vt:lpstr>
      <vt:lpstr>Choosing and Undulator</vt:lpstr>
      <vt:lpstr>PowerPoint Presentation</vt:lpstr>
      <vt:lpstr>The Spring-8 XFEL Undulator Parameters</vt:lpstr>
      <vt:lpstr>PowerPoint Presentation</vt:lpstr>
      <vt:lpstr>PowerPoint Presentation</vt:lpstr>
      <vt:lpstr>Now we are getting somewhere with the design</vt:lpstr>
      <vt:lpstr>Bunch length and energy spread</vt:lpstr>
      <vt:lpstr>Bunch length and energy spread</vt:lpstr>
      <vt:lpstr>Bunch length and energy spread</vt:lpstr>
      <vt:lpstr>Linac refresher</vt:lpstr>
      <vt:lpstr>Primary References</vt:lpstr>
      <vt:lpstr>Example of the Basic Linac “Cell”</vt:lpstr>
      <vt:lpstr>Alternate Example from SCSS CDR</vt:lpstr>
      <vt:lpstr>Waveguide Review</vt:lpstr>
      <vt:lpstr>Waveguide Review</vt:lpstr>
      <vt:lpstr>Waveguide Review</vt:lpstr>
      <vt:lpstr>Waveguide Review</vt:lpstr>
      <vt:lpstr>Waveguide Review</vt:lpstr>
      <vt:lpstr>Waveguide Review</vt:lpstr>
      <vt:lpstr>RF Power Generation: The Modulator</vt:lpstr>
      <vt:lpstr>RF Power Generation: The Klystron</vt:lpstr>
      <vt:lpstr>RF Power Generation: LLRF Control</vt:lpstr>
      <vt:lpstr>Design considerations</vt:lpstr>
      <vt:lpstr>The Basics of a Linac to Drive and FEL</vt:lpstr>
      <vt:lpstr>The Cartoons</vt:lpstr>
      <vt:lpstr>Starting with a Vision</vt:lpstr>
      <vt:lpstr>Starting with a Vision: Choosing the Frequency</vt:lpstr>
      <vt:lpstr>Starting with a Vision: Choosing the Frequency</vt:lpstr>
      <vt:lpstr>Starting with a Vision: Choosing the Frequency</vt:lpstr>
      <vt:lpstr>Starting with a Vision: Choosing the Frequency</vt:lpstr>
      <vt:lpstr>Starting with a Vision: Choosing the Frequency</vt:lpstr>
      <vt:lpstr>The Injector: Choosing a system</vt:lpstr>
      <vt:lpstr>The Injector: Choosing the source</vt:lpstr>
      <vt:lpstr>The Injector: Choosing the source</vt:lpstr>
      <vt:lpstr>The Basic Thermionic Electron Gun</vt:lpstr>
      <vt:lpstr>The Injector: Choosing the source</vt:lpstr>
      <vt:lpstr>The Injector: Choosing the source</vt:lpstr>
      <vt:lpstr>The Injector: Choosing the source</vt:lpstr>
      <vt:lpstr>Generic Laser System Layout for Photocathode Systems</vt:lpstr>
      <vt:lpstr>RF Photocathode Drive Laser</vt:lpstr>
      <vt:lpstr>The Injector: Choosing the source</vt:lpstr>
      <vt:lpstr>Effect of the Solenoid (as promised)</vt:lpstr>
      <vt:lpstr>Digression on the Effect of Space Charge Compensation</vt:lpstr>
      <vt:lpstr>Basic Emittance: Thermionic Cathode</vt:lpstr>
      <vt:lpstr>Basic Emittance: Photo Cathode (Simplified)</vt:lpstr>
      <vt:lpstr>Basic Emittance: Some numbers</vt:lpstr>
      <vt:lpstr>Beyond Simple Basic Emittance</vt:lpstr>
      <vt:lpstr>My System of Choice: DC (Pulsed) Thermionic</vt:lpstr>
      <vt:lpstr>The SCSS DC Thermionic Gun</vt:lpstr>
      <vt:lpstr>The Gun HV Tank</vt:lpstr>
      <vt:lpstr>Need a different Modulator</vt:lpstr>
      <vt:lpstr>Need a different Modulator</vt:lpstr>
      <vt:lpstr>Basically Copy the SCSS Injector</vt:lpstr>
      <vt:lpstr>How it Works</vt:lpstr>
      <vt:lpstr>Final Comments About the Injector</vt:lpstr>
      <vt:lpstr>The Accelerator Frequency Choice</vt:lpstr>
      <vt:lpstr>X-Band: What’s “Available”</vt:lpstr>
      <vt:lpstr>Scaling to High Frequencies</vt:lpstr>
      <vt:lpstr>Discussion of Impact by X-band Choice</vt:lpstr>
      <vt:lpstr>What is a SLED?</vt:lpstr>
      <vt:lpstr>Rough Estimate of Length</vt:lpstr>
      <vt:lpstr>PowerPoint Presentation</vt:lpstr>
      <vt:lpstr>PowerPoint Presentation</vt:lpstr>
      <vt:lpstr>PowerPoint Presentation</vt:lpstr>
      <vt:lpstr>PowerPoint Presentation</vt:lpstr>
      <vt:lpstr>PowerPoint Presentation</vt:lpstr>
      <vt:lpstr>Rough Estimate of Total Power Needed for RF</vt:lpstr>
      <vt:lpstr>Other Major Power Needs</vt:lpstr>
      <vt:lpstr>Wakefield control</vt:lpstr>
      <vt:lpstr>Wakefield Impact on Emittance</vt:lpstr>
      <vt:lpstr>Wakefields Control</vt:lpstr>
      <vt:lpstr>Wakefield Control</vt:lpstr>
      <vt:lpstr>Wakefield Control: Use of V-Block</vt:lpstr>
      <vt:lpstr>Wakefield Control: CAM Movers like LCLS</vt:lpstr>
      <vt:lpstr>Wakefield control: LCLS Example</vt:lpstr>
      <vt:lpstr>Compressing the Electron Bunch</vt:lpstr>
      <vt:lpstr>Bunch Compression</vt:lpstr>
      <vt:lpstr>1st Bunch Compressor</vt:lpstr>
      <vt:lpstr>1st Bunch Compressor</vt:lpstr>
      <vt:lpstr>What Does the BC Look Like?</vt:lpstr>
      <vt:lpstr>Rough Estimate of q and R56</vt:lpstr>
      <vt:lpstr>A 2nd Bunch Compressor</vt:lpstr>
      <vt:lpstr>A 2nd Bunch Compressor</vt:lpstr>
      <vt:lpstr>A 2nd Bunch Compressor</vt:lpstr>
      <vt:lpstr>A 2nd Bunch Compressor</vt:lpstr>
      <vt:lpstr>A 2nd Bunch Compressor</vt:lpstr>
      <vt:lpstr>Focusing the Beam Along the Linac</vt:lpstr>
      <vt:lpstr>Beam Focusing</vt:lpstr>
      <vt:lpstr>Beam Focusing</vt:lpstr>
      <vt:lpstr>Beam Focusing</vt:lpstr>
      <vt:lpstr>Propagation of Phase Space in Free Space</vt:lpstr>
      <vt:lpstr>Emittance &amp; Matching</vt:lpstr>
      <vt:lpstr>Bunch Compressor Region Layout</vt:lpstr>
      <vt:lpstr>Exhaustion Sets In With Plenty More to Do</vt:lpstr>
      <vt:lpstr>What Have We Got?</vt:lpstr>
      <vt:lpstr>Where I Was a Week Ago</vt:lpstr>
      <vt:lpstr>But There is Still Lots More to Think About</vt:lpstr>
      <vt:lpstr>And Still More</vt:lpstr>
      <vt:lpstr>And Still More…To Name Just a Few</vt:lpstr>
      <vt:lpstr>Summary</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Shunt Impedance and Voltage</dc:title>
  <dc:creator>Stephen Milton</dc:creator>
  <cp:lastModifiedBy>Stephen Milton</cp:lastModifiedBy>
  <cp:revision>200</cp:revision>
  <cp:lastPrinted>2011-04-07T08:12:05Z</cp:lastPrinted>
  <dcterms:created xsi:type="dcterms:W3CDTF">2011-03-27T15:18:59Z</dcterms:created>
  <dcterms:modified xsi:type="dcterms:W3CDTF">2011-04-11T09:28:43Z</dcterms:modified>
</cp:coreProperties>
</file>