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x-msvide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0" r:id="rId1"/>
  </p:sldMasterIdLst>
  <p:notesMasterIdLst>
    <p:notesMasterId r:id="rId52"/>
  </p:notesMasterIdLst>
  <p:handoutMasterIdLst>
    <p:handoutMasterId r:id="rId53"/>
  </p:handoutMasterIdLst>
  <p:sldIdLst>
    <p:sldId id="1158" r:id="rId2"/>
    <p:sldId id="1113" r:id="rId3"/>
    <p:sldId id="1136" r:id="rId4"/>
    <p:sldId id="955" r:id="rId5"/>
    <p:sldId id="957" r:id="rId6"/>
    <p:sldId id="961" r:id="rId7"/>
    <p:sldId id="962" r:id="rId8"/>
    <p:sldId id="969" r:id="rId9"/>
    <p:sldId id="1116" r:id="rId10"/>
    <p:sldId id="1117" r:id="rId11"/>
    <p:sldId id="1118" r:id="rId12"/>
    <p:sldId id="1138" r:id="rId13"/>
    <p:sldId id="1123" r:id="rId14"/>
    <p:sldId id="1148" r:id="rId15"/>
    <p:sldId id="1139" r:id="rId16"/>
    <p:sldId id="1126" r:id="rId17"/>
    <p:sldId id="1142" r:id="rId18"/>
    <p:sldId id="1143" r:id="rId19"/>
    <p:sldId id="1151" r:id="rId20"/>
    <p:sldId id="1150" r:id="rId21"/>
    <p:sldId id="1070" r:id="rId22"/>
    <p:sldId id="1014" r:id="rId23"/>
    <p:sldId id="1094" r:id="rId24"/>
    <p:sldId id="1121" r:id="rId25"/>
    <p:sldId id="1030" r:id="rId26"/>
    <p:sldId id="1034" r:id="rId27"/>
    <p:sldId id="1033" r:id="rId28"/>
    <p:sldId id="1036" r:id="rId29"/>
    <p:sldId id="1035" r:id="rId30"/>
    <p:sldId id="1167" r:id="rId31"/>
    <p:sldId id="1039" r:id="rId32"/>
    <p:sldId id="1156" r:id="rId33"/>
    <p:sldId id="1159" r:id="rId34"/>
    <p:sldId id="1160" r:id="rId35"/>
    <p:sldId id="1161" r:id="rId36"/>
    <p:sldId id="1162" r:id="rId37"/>
    <p:sldId id="1163" r:id="rId38"/>
    <p:sldId id="1164" r:id="rId39"/>
    <p:sldId id="1165" r:id="rId40"/>
    <p:sldId id="1166" r:id="rId41"/>
    <p:sldId id="1075" r:id="rId42"/>
    <p:sldId id="854" r:id="rId43"/>
    <p:sldId id="858" r:id="rId44"/>
    <p:sldId id="859" r:id="rId45"/>
    <p:sldId id="860" r:id="rId46"/>
    <p:sldId id="861" r:id="rId47"/>
    <p:sldId id="1065" r:id="rId48"/>
    <p:sldId id="1074" r:id="rId49"/>
    <p:sldId id="395" r:id="rId50"/>
    <p:sldId id="271" r:id="rId51"/>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4282"/>
    <a:srgbClr val="0097F2"/>
    <a:srgbClr val="BF9000"/>
    <a:srgbClr val="000000"/>
    <a:srgbClr val="5B9BD5"/>
    <a:srgbClr val="70AD47"/>
    <a:srgbClr val="2580B9"/>
    <a:srgbClr val="FFFFFF"/>
    <a:srgbClr val="282828"/>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82" autoAdjust="0"/>
    <p:restoredTop sz="87614" autoAdjust="0"/>
  </p:normalViewPr>
  <p:slideViewPr>
    <p:cSldViewPr snapToGrid="0" showGuides="1">
      <p:cViewPr varScale="1">
        <p:scale>
          <a:sx n="109" d="100"/>
          <a:sy n="109" d="100"/>
        </p:scale>
        <p:origin x="132" y="13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889938" cy="498055"/>
          </a:xfrm>
          <a:prstGeom prst="rect">
            <a:avLst/>
          </a:prstGeom>
        </p:spPr>
        <p:txBody>
          <a:bodyPr vert="horz" lIns="93172" tIns="46586" rIns="93172" bIns="46586" rtlCol="0"/>
          <a:lstStyle>
            <a:lvl1pPr algn="l">
              <a:defRPr sz="1200"/>
            </a:lvl1pPr>
          </a:lstStyle>
          <a:p>
            <a:endParaRPr lang="en-GB"/>
          </a:p>
        </p:txBody>
      </p:sp>
      <p:sp>
        <p:nvSpPr>
          <p:cNvPr id="3" name="Date Placeholder 2"/>
          <p:cNvSpPr>
            <a:spLocks noGrp="1"/>
          </p:cNvSpPr>
          <p:nvPr>
            <p:ph type="dt" sz="quarter" idx="1"/>
          </p:nvPr>
        </p:nvSpPr>
        <p:spPr>
          <a:xfrm>
            <a:off x="3777609" y="0"/>
            <a:ext cx="2889938" cy="498055"/>
          </a:xfrm>
          <a:prstGeom prst="rect">
            <a:avLst/>
          </a:prstGeom>
        </p:spPr>
        <p:txBody>
          <a:bodyPr vert="horz" lIns="93172" tIns="46586" rIns="93172" bIns="46586" rtlCol="0"/>
          <a:lstStyle>
            <a:lvl1pPr algn="r">
              <a:defRPr sz="1200"/>
            </a:lvl1pPr>
          </a:lstStyle>
          <a:p>
            <a:fld id="{5D447C37-F3CA-4D3C-AB06-42A379D8AAD0}" type="datetimeFigureOut">
              <a:rPr lang="en-GB" smtClean="0"/>
              <a:t>23/09/2018</a:t>
            </a:fld>
            <a:endParaRPr lang="en-GB"/>
          </a:p>
        </p:txBody>
      </p:sp>
      <p:sp>
        <p:nvSpPr>
          <p:cNvPr id="4" name="Footer Placeholder 3"/>
          <p:cNvSpPr>
            <a:spLocks noGrp="1"/>
          </p:cNvSpPr>
          <p:nvPr>
            <p:ph type="ftr" sz="quarter" idx="2"/>
          </p:nvPr>
        </p:nvSpPr>
        <p:spPr>
          <a:xfrm>
            <a:off x="2" y="9428587"/>
            <a:ext cx="2889938" cy="498053"/>
          </a:xfrm>
          <a:prstGeom prst="rect">
            <a:avLst/>
          </a:prstGeom>
        </p:spPr>
        <p:txBody>
          <a:bodyPr vert="horz" lIns="93172" tIns="46586" rIns="93172" bIns="46586" rtlCol="0" anchor="b"/>
          <a:lstStyle>
            <a:lvl1pPr algn="l">
              <a:defRPr sz="1200"/>
            </a:lvl1pPr>
          </a:lstStyle>
          <a:p>
            <a:endParaRPr lang="en-GB"/>
          </a:p>
        </p:txBody>
      </p:sp>
      <p:sp>
        <p:nvSpPr>
          <p:cNvPr id="5" name="Slide Number Placeholder 4"/>
          <p:cNvSpPr>
            <a:spLocks noGrp="1"/>
          </p:cNvSpPr>
          <p:nvPr>
            <p:ph type="sldNum" sz="quarter" idx="3"/>
          </p:nvPr>
        </p:nvSpPr>
        <p:spPr>
          <a:xfrm>
            <a:off x="3777609" y="9428587"/>
            <a:ext cx="2889938" cy="498053"/>
          </a:xfrm>
          <a:prstGeom prst="rect">
            <a:avLst/>
          </a:prstGeom>
        </p:spPr>
        <p:txBody>
          <a:bodyPr vert="horz" lIns="93172" tIns="46586" rIns="93172" bIns="46586" rtlCol="0" anchor="b"/>
          <a:lstStyle>
            <a:lvl1pPr algn="r">
              <a:defRPr sz="1200"/>
            </a:lvl1pPr>
          </a:lstStyle>
          <a:p>
            <a:fld id="{EEA80465-AB5D-4FC7-B432-2FDADEF4CB60}" type="slidenum">
              <a:rPr lang="en-GB" smtClean="0"/>
              <a:t>‹#›</a:t>
            </a:fld>
            <a:endParaRPr lang="en-GB"/>
          </a:p>
        </p:txBody>
      </p:sp>
    </p:spTree>
    <p:extLst>
      <p:ext uri="{BB962C8B-B14F-4D97-AF65-F5344CB8AC3E}">
        <p14:creationId xmlns:p14="http://schemas.microsoft.com/office/powerpoint/2010/main" val="3470639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889938" cy="498055"/>
          </a:xfrm>
          <a:prstGeom prst="rect">
            <a:avLst/>
          </a:prstGeom>
        </p:spPr>
        <p:txBody>
          <a:bodyPr vert="horz" lIns="93172" tIns="46586" rIns="93172" bIns="46586" rtlCol="0"/>
          <a:lstStyle>
            <a:lvl1pPr algn="l">
              <a:defRPr sz="1200"/>
            </a:lvl1pPr>
          </a:lstStyle>
          <a:p>
            <a:endParaRPr lang="en-GB"/>
          </a:p>
        </p:txBody>
      </p:sp>
      <p:sp>
        <p:nvSpPr>
          <p:cNvPr id="3" name="Date Placeholder 2"/>
          <p:cNvSpPr>
            <a:spLocks noGrp="1"/>
          </p:cNvSpPr>
          <p:nvPr>
            <p:ph type="dt" idx="1"/>
          </p:nvPr>
        </p:nvSpPr>
        <p:spPr>
          <a:xfrm>
            <a:off x="3777609" y="0"/>
            <a:ext cx="2889938" cy="498055"/>
          </a:xfrm>
          <a:prstGeom prst="rect">
            <a:avLst/>
          </a:prstGeom>
        </p:spPr>
        <p:txBody>
          <a:bodyPr vert="horz" lIns="93172" tIns="46586" rIns="93172" bIns="46586" rtlCol="0"/>
          <a:lstStyle>
            <a:lvl1pPr algn="r">
              <a:defRPr sz="1200"/>
            </a:lvl1pPr>
          </a:lstStyle>
          <a:p>
            <a:fld id="{84D72CB5-BA9E-4169-B738-294668C4FB29}" type="datetimeFigureOut">
              <a:rPr lang="en-GB" smtClean="0"/>
              <a:t>23/09/2018</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3172" tIns="46586" rIns="93172" bIns="46586" rtlCol="0" anchor="ctr"/>
          <a:lstStyle/>
          <a:p>
            <a:endParaRPr lang="en-GB"/>
          </a:p>
        </p:txBody>
      </p:sp>
      <p:sp>
        <p:nvSpPr>
          <p:cNvPr id="5" name="Notes Placeholder 4"/>
          <p:cNvSpPr>
            <a:spLocks noGrp="1"/>
          </p:cNvSpPr>
          <p:nvPr>
            <p:ph type="body" sz="quarter" idx="3"/>
          </p:nvPr>
        </p:nvSpPr>
        <p:spPr>
          <a:xfrm>
            <a:off x="666909" y="4777196"/>
            <a:ext cx="5335270" cy="3908615"/>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28587"/>
            <a:ext cx="2889938" cy="498053"/>
          </a:xfrm>
          <a:prstGeom prst="rect">
            <a:avLst/>
          </a:prstGeom>
        </p:spPr>
        <p:txBody>
          <a:bodyPr vert="horz" lIns="93172" tIns="46586" rIns="93172" bIns="46586" rtlCol="0" anchor="b"/>
          <a:lstStyle>
            <a:lvl1pPr algn="l">
              <a:defRPr sz="1200"/>
            </a:lvl1pPr>
          </a:lstStyle>
          <a:p>
            <a:endParaRPr lang="en-GB"/>
          </a:p>
        </p:txBody>
      </p:sp>
      <p:sp>
        <p:nvSpPr>
          <p:cNvPr id="7" name="Slide Number Placeholder 6"/>
          <p:cNvSpPr>
            <a:spLocks noGrp="1"/>
          </p:cNvSpPr>
          <p:nvPr>
            <p:ph type="sldNum" sz="quarter" idx="5"/>
          </p:nvPr>
        </p:nvSpPr>
        <p:spPr>
          <a:xfrm>
            <a:off x="3777609" y="9428587"/>
            <a:ext cx="2889938" cy="498053"/>
          </a:xfrm>
          <a:prstGeom prst="rect">
            <a:avLst/>
          </a:prstGeom>
        </p:spPr>
        <p:txBody>
          <a:bodyPr vert="horz" lIns="93172" tIns="46586" rIns="93172" bIns="46586" rtlCol="0" anchor="b"/>
          <a:lstStyle>
            <a:lvl1pPr algn="r">
              <a:defRPr sz="1200"/>
            </a:lvl1pPr>
          </a:lstStyle>
          <a:p>
            <a:fld id="{D1C0567C-1BAA-43FC-B4E8-7C1C2D493EA7}" type="slidenum">
              <a:rPr lang="en-GB" smtClean="0"/>
              <a:t>‹#›</a:t>
            </a:fld>
            <a:endParaRPr lang="en-GB"/>
          </a:p>
        </p:txBody>
      </p:sp>
    </p:spTree>
    <p:extLst>
      <p:ext uri="{BB962C8B-B14F-4D97-AF65-F5344CB8AC3E}">
        <p14:creationId xmlns:p14="http://schemas.microsoft.com/office/powerpoint/2010/main" val="25556607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C0567C-1BAA-43FC-B4E8-7C1C2D493EA7}" type="slidenum">
              <a:rPr lang="en-GB" smtClean="0"/>
              <a:t>1</a:t>
            </a:fld>
            <a:endParaRPr lang="en-GB"/>
          </a:p>
        </p:txBody>
      </p:sp>
    </p:spTree>
    <p:extLst>
      <p:ext uri="{BB962C8B-B14F-4D97-AF65-F5344CB8AC3E}">
        <p14:creationId xmlns:p14="http://schemas.microsoft.com/office/powerpoint/2010/main" val="117328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C0567C-1BAA-43FC-B4E8-7C1C2D493EA7}" type="slidenum">
              <a:rPr lang="en-GB" smtClean="0"/>
              <a:t>32</a:t>
            </a:fld>
            <a:endParaRPr lang="en-GB"/>
          </a:p>
        </p:txBody>
      </p:sp>
    </p:spTree>
    <p:extLst>
      <p:ext uri="{BB962C8B-B14F-4D97-AF65-F5344CB8AC3E}">
        <p14:creationId xmlns:p14="http://schemas.microsoft.com/office/powerpoint/2010/main" val="120299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296292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Diapositive de titre">
    <p:bg>
      <p:bgPr>
        <a:solidFill>
          <a:schemeClr val="tx1"/>
        </a:solidFill>
        <a:effectLst/>
      </p:bgPr>
    </p:bg>
    <p:spTree>
      <p:nvGrpSpPr>
        <p:cNvPr id="1" name=""/>
        <p:cNvGrpSpPr/>
        <p:nvPr/>
      </p:nvGrpSpPr>
      <p:grpSpPr>
        <a:xfrm>
          <a:off x="0" y="0"/>
          <a:ext cx="0" cy="0"/>
          <a:chOff x="0" y="0"/>
          <a:chExt cx="0" cy="0"/>
        </a:xfrm>
      </p:grpSpPr>
      <p:pic>
        <p:nvPicPr>
          <p:cNvPr id="3" name="Picture 2"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000" y="2169000"/>
            <a:ext cx="2520000" cy="2520000"/>
          </a:xfrm>
          <a:prstGeom prst="rect">
            <a:avLst/>
          </a:prstGeom>
        </p:spPr>
      </p:pic>
    </p:spTree>
    <p:extLst>
      <p:ext uri="{BB962C8B-B14F-4D97-AF65-F5344CB8AC3E}">
        <p14:creationId xmlns:p14="http://schemas.microsoft.com/office/powerpoint/2010/main" val="33718339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Diapositive de titre">
    <p:bg>
      <p:bgRef idx="1001">
        <a:schemeClr val="bg1"/>
      </p:bgRef>
    </p:bg>
    <p:spTree>
      <p:nvGrpSpPr>
        <p:cNvPr id="1" name=""/>
        <p:cNvGrpSpPr/>
        <p:nvPr/>
      </p:nvGrpSpPr>
      <p:grpSpPr>
        <a:xfrm>
          <a:off x="0" y="0"/>
          <a:ext cx="0" cy="0"/>
          <a:chOff x="0" y="0"/>
          <a:chExt cx="0" cy="0"/>
        </a:xfrm>
      </p:grpSpPr>
      <p:pic>
        <p:nvPicPr>
          <p:cNvPr id="3"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6000" y="2637165"/>
            <a:ext cx="1260000" cy="1583671"/>
          </a:xfrm>
          <a:prstGeom prst="rect">
            <a:avLst/>
          </a:prstGeom>
        </p:spPr>
      </p:pic>
    </p:spTree>
    <p:extLst>
      <p:ext uri="{BB962C8B-B14F-4D97-AF65-F5344CB8AC3E}">
        <p14:creationId xmlns:p14="http://schemas.microsoft.com/office/powerpoint/2010/main" val="145114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6000" y="1440000"/>
            <a:ext cx="10440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876000" y="4104000"/>
            <a:ext cx="10440000" cy="1655762"/>
          </a:xfrm>
        </p:spPr>
        <p:txBody>
          <a:bodyPr/>
          <a:lstStyle>
            <a:lvl1pPr marL="0" indent="0" algn="l">
              <a:buNone/>
              <a:defRPr sz="2400" b="1">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22.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II</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31332971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423960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po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Signpost</a:t>
            </a:r>
            <a:endParaRPr lang="en-US" dirty="0"/>
          </a:p>
        </p:txBody>
      </p:sp>
      <p:sp>
        <p:nvSpPr>
          <p:cNvPr id="3" name="Content Placeholder 2"/>
          <p:cNvSpPr>
            <a:spLocks noGrp="1"/>
          </p:cNvSpPr>
          <p:nvPr>
            <p:ph idx="1"/>
          </p:nvPr>
        </p:nvSpPr>
        <p:spPr>
          <a:xfrm>
            <a:off x="336000" y="936000"/>
            <a:ext cx="11520000" cy="230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pic>
        <p:nvPicPr>
          <p:cNvPr id="7" name="Picture 2" descr="http://www.gatherthejews.com/wp-content/uploads/2011/07/signpost.gif"/>
          <p:cNvPicPr>
            <a:picLocks noChangeAspect="1" noChangeArrowheads="1"/>
          </p:cNvPicPr>
          <p:nvPr userDrawn="1"/>
        </p:nvPicPr>
        <p:blipFill>
          <a:blip r:embed="rId2"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36000" y="0"/>
            <a:ext cx="637593" cy="864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ontent Placeholder 2"/>
          <p:cNvSpPr>
            <a:spLocks noGrp="1"/>
          </p:cNvSpPr>
          <p:nvPr>
            <p:ph idx="13"/>
          </p:nvPr>
        </p:nvSpPr>
        <p:spPr>
          <a:xfrm>
            <a:off x="336000" y="3312000"/>
            <a:ext cx="11520000" cy="273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967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24. September 2018</a:t>
            </a:r>
            <a:endParaRPr lang="en-GB" dirty="0"/>
          </a:p>
        </p:txBody>
      </p:sp>
      <p:sp>
        <p:nvSpPr>
          <p:cNvPr id="5" name="Footer Placeholder 4"/>
          <p:cNvSpPr>
            <a:spLocks noGrp="1"/>
          </p:cNvSpPr>
          <p:nvPr>
            <p:ph type="ftr" sz="quarter" idx="11"/>
          </p:nvPr>
        </p:nvSpPr>
        <p:spPr/>
        <p:txBody>
          <a:bodyPr/>
          <a:lstStyle/>
          <a:p>
            <a:r>
              <a:rPr lang="en-GB" smtClean="0"/>
              <a:t>Kevin Li - Collective effects IV</a:t>
            </a:r>
            <a:endParaRPr lang="en-GB" dirty="0"/>
          </a:p>
        </p:txBody>
      </p:sp>
      <p:sp>
        <p:nvSpPr>
          <p:cNvPr id="6" name="Slide Number Placeholder 5"/>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187889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24. September 2018</a:t>
            </a:r>
            <a:endParaRPr lang="en-GB"/>
          </a:p>
        </p:txBody>
      </p:sp>
      <p:sp>
        <p:nvSpPr>
          <p:cNvPr id="4" name="Footer Placeholder 3"/>
          <p:cNvSpPr>
            <a:spLocks noGrp="1"/>
          </p:cNvSpPr>
          <p:nvPr>
            <p:ph type="ftr" sz="quarter" idx="11"/>
          </p:nvPr>
        </p:nvSpPr>
        <p:spPr/>
        <p:txBody>
          <a:bodyPr/>
          <a:lstStyle/>
          <a:p>
            <a:r>
              <a:rPr lang="en-GB" smtClean="0"/>
              <a:t>Kevin Li - Collective effects IV</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314593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September 2018</a:t>
            </a:r>
            <a:endParaRPr lang="en-GB"/>
          </a:p>
        </p:txBody>
      </p:sp>
      <p:sp>
        <p:nvSpPr>
          <p:cNvPr id="3" name="Footer Placeholder 2"/>
          <p:cNvSpPr>
            <a:spLocks noGrp="1"/>
          </p:cNvSpPr>
          <p:nvPr>
            <p:ph type="ftr" sz="quarter" idx="11"/>
          </p:nvPr>
        </p:nvSpPr>
        <p:spPr/>
        <p:txBody>
          <a:bodyPr/>
          <a:lstStyle/>
          <a:p>
            <a:r>
              <a:rPr lang="en-GB" smtClean="0"/>
              <a:t>Kevin Li - Collective effects IV</a:t>
            </a:r>
            <a:endParaRPr lang="en-GB"/>
          </a:p>
        </p:txBody>
      </p:sp>
      <p:sp>
        <p:nvSpPr>
          <p:cNvPr id="4" name="Slide Number Placeholder 3"/>
          <p:cNvSpPr>
            <a:spLocks noGrp="1"/>
          </p:cNvSpPr>
          <p:nvPr>
            <p:ph type="sldNum" sz="quarter" idx="12"/>
          </p:nvPr>
        </p:nvSpPr>
        <p:spPr/>
        <p:txBody>
          <a:bodyPr/>
          <a:lstStyle/>
          <a:p>
            <a:fld id="{9EA1AA69-EDB9-4143-818B-2B18FE6932EA}" type="slidenum">
              <a:rPr lang="en-GB" smtClean="0"/>
              <a:t>‹#›</a:t>
            </a:fld>
            <a:endParaRPr lang="en-GB"/>
          </a:p>
        </p:txBody>
      </p:sp>
    </p:spTree>
    <p:extLst>
      <p:ext uri="{BB962C8B-B14F-4D97-AF65-F5344CB8AC3E}">
        <p14:creationId xmlns:p14="http://schemas.microsoft.com/office/powerpoint/2010/main" val="197179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rgbClr val="104282"/>
        </a:solidFill>
        <a:effectLst/>
      </p:bgPr>
    </p:bg>
    <p:spTree>
      <p:nvGrpSpPr>
        <p:cNvPr id="1" name=""/>
        <p:cNvGrpSpPr/>
        <p:nvPr/>
      </p:nvGrpSpPr>
      <p:grpSpPr>
        <a:xfrm>
          <a:off x="0" y="0"/>
          <a:ext cx="0" cy="0"/>
          <a:chOff x="0" y="0"/>
          <a:chExt cx="0" cy="0"/>
        </a:xfrm>
      </p:grpSpPr>
      <p:pic>
        <p:nvPicPr>
          <p:cNvPr id="3"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000" y="2181663"/>
            <a:ext cx="2520000" cy="2494674"/>
          </a:xfrm>
          <a:prstGeom prst="rect">
            <a:avLst/>
          </a:prstGeom>
        </p:spPr>
      </p:pic>
    </p:spTree>
    <p:extLst>
      <p:ext uri="{BB962C8B-B14F-4D97-AF65-F5344CB8AC3E}">
        <p14:creationId xmlns:p14="http://schemas.microsoft.com/office/powerpoint/2010/main" val="785263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Diapositive de titre">
    <p:bg>
      <p:bgPr>
        <a:solidFill>
          <a:srgbClr val="104282"/>
        </a:solidFill>
        <a:effectLst/>
      </p:bgPr>
    </p:bg>
    <p:spTree>
      <p:nvGrpSpPr>
        <p:cNvPr id="1" name=""/>
        <p:cNvGrpSpPr/>
        <p:nvPr/>
      </p:nvGrpSpPr>
      <p:grpSpPr>
        <a:xfrm>
          <a:off x="0" y="0"/>
          <a:ext cx="0" cy="0"/>
          <a:chOff x="0" y="0"/>
          <a:chExt cx="0" cy="0"/>
        </a:xfrm>
      </p:grpSpPr>
      <p:pic>
        <p:nvPicPr>
          <p:cNvPr id="4"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6000" y="2640709"/>
            <a:ext cx="1260000" cy="1576582"/>
          </a:xfrm>
          <a:prstGeom prst="rect">
            <a:avLst/>
          </a:prstGeom>
        </p:spPr>
      </p:pic>
    </p:spTree>
    <p:extLst>
      <p:ext uri="{BB962C8B-B14F-4D97-AF65-F5344CB8AC3E}">
        <p14:creationId xmlns:p14="http://schemas.microsoft.com/office/powerpoint/2010/main" val="40364056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144000"/>
            <a:ext cx="11520000" cy="648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6000" y="900000"/>
            <a:ext cx="11520000" cy="540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92000" y="6462000"/>
            <a:ext cx="216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 September 2018</a:t>
            </a:r>
            <a:endParaRPr lang="en-GB" dirty="0"/>
          </a:p>
        </p:txBody>
      </p:sp>
      <p:sp>
        <p:nvSpPr>
          <p:cNvPr id="5" name="Footer Placeholder 4"/>
          <p:cNvSpPr>
            <a:spLocks noGrp="1"/>
          </p:cNvSpPr>
          <p:nvPr>
            <p:ph type="ftr" sz="quarter" idx="3"/>
          </p:nvPr>
        </p:nvSpPr>
        <p:spPr>
          <a:xfrm>
            <a:off x="4164000" y="6462000"/>
            <a:ext cx="43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Kevin Li - Collective effects IV</a:t>
            </a:r>
            <a:endParaRPr lang="en-GB" dirty="0"/>
          </a:p>
        </p:txBody>
      </p:sp>
      <p:sp>
        <p:nvSpPr>
          <p:cNvPr id="6" name="Slide Number Placeholder 5"/>
          <p:cNvSpPr>
            <a:spLocks noGrp="1"/>
          </p:cNvSpPr>
          <p:nvPr>
            <p:ph type="sldNum" sz="quarter" idx="4"/>
          </p:nvPr>
        </p:nvSpPr>
        <p:spPr>
          <a:xfrm>
            <a:off x="9696000" y="6462000"/>
            <a:ext cx="216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9EA1AA69-EDB9-4143-818B-2B18FE6932EA}" type="slidenum">
              <a:rPr lang="en-GB" smtClean="0"/>
              <a:t>‹#›</a:t>
            </a:fld>
            <a:endParaRPr lang="en-GB"/>
          </a:p>
        </p:txBody>
      </p:sp>
      <p:cxnSp>
        <p:nvCxnSpPr>
          <p:cNvPr id="8" name="Straight Arrow Connector 7"/>
          <p:cNvCxnSpPr/>
          <p:nvPr userDrawn="1"/>
        </p:nvCxnSpPr>
        <p:spPr>
          <a:xfrm>
            <a:off x="774000" y="6462000"/>
            <a:ext cx="11088000" cy="0"/>
          </a:xfrm>
          <a:prstGeom prst="straightConnector1">
            <a:avLst/>
          </a:prstGeom>
          <a:ln w="28575">
            <a:solidFill>
              <a:srgbClr val="104282"/>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2" name="Picture 2" descr="http://cas.web.cern.ch/cas/CASlogo.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048400" y="72000"/>
            <a:ext cx="1070460" cy="684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a:spLocks noChangeAspect="1"/>
          </p:cNvSpPr>
          <p:nvPr userDrawn="1"/>
        </p:nvSpPr>
        <p:spPr>
          <a:xfrm>
            <a:off x="72000" y="6066000"/>
            <a:ext cx="720000" cy="720000"/>
          </a:xfrm>
          <a:prstGeom prst="rect">
            <a:avLst/>
          </a:prstGeom>
          <a:solidFill>
            <a:srgbClr val="104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000" y="6138000"/>
            <a:ext cx="648000" cy="648000"/>
          </a:xfrm>
          <a:prstGeom prst="rect">
            <a:avLst/>
          </a:prstGeom>
        </p:spPr>
      </p:pic>
    </p:spTree>
    <p:extLst>
      <p:ext uri="{BB962C8B-B14F-4D97-AF65-F5344CB8AC3E}">
        <p14:creationId xmlns:p14="http://schemas.microsoft.com/office/powerpoint/2010/main" val="625568552"/>
      </p:ext>
    </p:extLst>
  </p:cSld>
  <p:clrMap bg1="lt1" tx1="dk1" bg2="lt2" tx2="dk2" accent1="accent1" accent2="accent2" accent3="accent3" accent4="accent4" accent5="accent5" accent6="accent6" hlink="hlink" folHlink="folHlink"/>
  <p:sldLayoutIdLst>
    <p:sldLayoutId id="2147483701" r:id="rId1"/>
    <p:sldLayoutId id="2147483718" r:id="rId2"/>
    <p:sldLayoutId id="2147483702" r:id="rId3"/>
    <p:sldLayoutId id="2147483717" r:id="rId4"/>
    <p:sldLayoutId id="2147483703" r:id="rId5"/>
    <p:sldLayoutId id="2147483706" r:id="rId6"/>
    <p:sldLayoutId id="2147483707" r:id="rId7"/>
    <p:sldLayoutId id="2147483713" r:id="rId8"/>
    <p:sldLayoutId id="2147483714" r:id="rId9"/>
    <p:sldLayoutId id="2147483715" r:id="rId10"/>
    <p:sldLayoutId id="2147483716" r:id="rId11"/>
  </p:sldLayoutIdLst>
  <p:hf hdr="0"/>
  <p:txStyles>
    <p:titleStyle>
      <a:lvl1pPr algn="l" defTabSz="914400" rtl="0" eaLnBrk="1" latinLnBrk="0" hangingPunct="1">
        <a:lnSpc>
          <a:spcPct val="90000"/>
        </a:lnSpc>
        <a:spcBef>
          <a:spcPct val="0"/>
        </a:spcBef>
        <a:buNone/>
        <a:defRPr sz="3600" kern="1200">
          <a:solidFill>
            <a:srgbClr val="0097F2"/>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slideLayout" Target="../slideLayouts/slideLayout3.xml"/><Relationship Id="rId4" Type="http://schemas.openxmlformats.org/officeDocument/2006/relationships/tags" Target="../tags/tag5.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1.xml"/><Relationship Id="rId7" Type="http://schemas.openxmlformats.org/officeDocument/2006/relationships/image" Target="../media/image2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slideLayout" Target="../slideLayouts/slideLayout3.xml"/><Relationship Id="rId10" Type="http://schemas.openxmlformats.org/officeDocument/2006/relationships/image" Target="../media/image29.png"/><Relationship Id="rId4" Type="http://schemas.openxmlformats.org/officeDocument/2006/relationships/tags" Target="../tags/tag12.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5.xml"/><Relationship Id="rId7" Type="http://schemas.openxmlformats.org/officeDocument/2006/relationships/image" Target="../media/image2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slideLayout" Target="../slideLayouts/slideLayout3.xml"/><Relationship Id="rId10" Type="http://schemas.openxmlformats.org/officeDocument/2006/relationships/image" Target="../media/image31.png"/><Relationship Id="rId4" Type="http://schemas.openxmlformats.org/officeDocument/2006/relationships/tags" Target="../tags/tag16.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9.xml"/><Relationship Id="rId7" Type="http://schemas.openxmlformats.org/officeDocument/2006/relationships/image" Target="../media/image2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slideLayout" Target="../slideLayouts/slideLayout3.xml"/><Relationship Id="rId10" Type="http://schemas.openxmlformats.org/officeDocument/2006/relationships/image" Target="../media/image33.png"/><Relationship Id="rId4" Type="http://schemas.openxmlformats.org/officeDocument/2006/relationships/tags" Target="../tags/tag20.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3.xml"/><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3.xml"/><Relationship Id="rId11" Type="http://schemas.openxmlformats.org/officeDocument/2006/relationships/image" Target="../media/image33.png"/><Relationship Id="rId5" Type="http://schemas.openxmlformats.org/officeDocument/2006/relationships/tags" Target="../tags/tag25.xml"/><Relationship Id="rId10" Type="http://schemas.openxmlformats.org/officeDocument/2006/relationships/image" Target="../media/image32.png"/><Relationship Id="rId4" Type="http://schemas.openxmlformats.org/officeDocument/2006/relationships/tags" Target="../tags/tag24.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8.xml"/><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xml"/><Relationship Id="rId11" Type="http://schemas.openxmlformats.org/officeDocument/2006/relationships/image" Target="../media/image33.png"/><Relationship Id="rId5" Type="http://schemas.openxmlformats.org/officeDocument/2006/relationships/tags" Target="../tags/tag30.xml"/><Relationship Id="rId10" Type="http://schemas.openxmlformats.org/officeDocument/2006/relationships/image" Target="../media/image32.png"/><Relationship Id="rId4" Type="http://schemas.openxmlformats.org/officeDocument/2006/relationships/tags" Target="../tags/tag29.xml"/><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38.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0.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avi"/><Relationship Id="rId1" Type="http://schemas.microsoft.com/office/2007/relationships/media" Target="../media/media8.avi"/><Relationship Id="rId5" Type="http://schemas.openxmlformats.org/officeDocument/2006/relationships/image" Target="../media/image62.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3600" dirty="0" smtClean="0"/>
              <a:t>CAS – Introduction to </a:t>
            </a:r>
            <a:r>
              <a:rPr lang="en-US" sz="3600" dirty="0"/>
              <a:t>Accelerator Physics </a:t>
            </a:r>
            <a:r>
              <a:rPr lang="en-US" sz="3600" dirty="0" smtClean="0"/>
              <a:t/>
            </a:r>
            <a:br>
              <a:rPr lang="en-US" sz="3600" dirty="0" smtClean="0"/>
            </a:br>
            <a:r>
              <a:rPr lang="en-US" sz="3600" dirty="0" smtClean="0"/>
              <a:t/>
            </a:r>
            <a:br>
              <a:rPr lang="en-US" sz="3600" dirty="0" smtClean="0"/>
            </a:br>
            <a:r>
              <a:rPr lang="en-US" dirty="0" smtClean="0"/>
              <a:t>Collective effects</a:t>
            </a:r>
            <a:endParaRPr lang="en-US" dirty="0"/>
          </a:p>
        </p:txBody>
      </p:sp>
      <p:sp>
        <p:nvSpPr>
          <p:cNvPr id="3" name="Subtitle 2"/>
          <p:cNvSpPr>
            <a:spLocks noGrp="1"/>
          </p:cNvSpPr>
          <p:nvPr>
            <p:ph type="subTitle" idx="1"/>
          </p:nvPr>
        </p:nvSpPr>
        <p:spPr/>
        <p:txBody>
          <a:bodyPr>
            <a:normAutofit/>
          </a:bodyPr>
          <a:lstStyle/>
          <a:p>
            <a:r>
              <a:rPr lang="en-US" dirty="0"/>
              <a:t>Part </a:t>
            </a:r>
            <a:r>
              <a:rPr lang="en-US" dirty="0" smtClean="0"/>
              <a:t>IV: Coherent beam instabilities</a:t>
            </a:r>
            <a:endParaRPr lang="en-US" dirty="0"/>
          </a:p>
        </p:txBody>
      </p:sp>
    </p:spTree>
    <p:extLst>
      <p:ext uri="{BB962C8B-B14F-4D97-AF65-F5344CB8AC3E}">
        <p14:creationId xmlns:p14="http://schemas.microsoft.com/office/powerpoint/2010/main" val="2466263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single </a:t>
            </a:r>
            <a:r>
              <a:rPr lang="en-US" dirty="0"/>
              <a:t>bunch </a:t>
            </a:r>
            <a:r>
              <a:rPr lang="en-US" dirty="0" smtClean="0"/>
              <a:t>instabilities</a:t>
            </a:r>
            <a:endParaRPr lang="en-US" dirty="0"/>
          </a:p>
        </p:txBody>
      </p:sp>
      <p:sp>
        <p:nvSpPr>
          <p:cNvPr id="3" name="Content Placeholder 2"/>
          <p:cNvSpPr>
            <a:spLocks noGrp="1"/>
          </p:cNvSpPr>
          <p:nvPr>
            <p:ph idx="1"/>
          </p:nvPr>
        </p:nvSpPr>
        <p:spPr/>
        <p:txBody>
          <a:bodyPr>
            <a:normAutofit/>
          </a:bodyPr>
          <a:lstStyle/>
          <a:p>
            <a:r>
              <a:rPr lang="en-US" sz="2000" dirty="0" smtClean="0">
                <a:sym typeface="Wingdings" panose="05000000000000000000" pitchFamily="2" charset="2"/>
              </a:rPr>
              <a:t>Pure centroid vs. intra-bunch motion (slow </a:t>
            </a:r>
            <a:r>
              <a:rPr lang="en-US" sz="2000" dirty="0" err="1" smtClean="0">
                <a:sym typeface="Wingdings" panose="05000000000000000000" pitchFamily="2" charset="2"/>
              </a:rPr>
              <a:t>headtail</a:t>
            </a:r>
            <a:r>
              <a:rPr lang="en-US" sz="2000" dirty="0" smtClean="0">
                <a:sym typeface="Wingdings" panose="05000000000000000000" pitchFamily="2" charset="2"/>
              </a:rPr>
              <a:t> instability)</a:t>
            </a:r>
          </a:p>
          <a:p>
            <a:pPr lvl="1"/>
            <a:r>
              <a:rPr lang="en-US" sz="1600" dirty="0" smtClean="0">
                <a:sym typeface="Wingdings" panose="05000000000000000000" pitchFamily="2" charset="2"/>
              </a:rPr>
              <a:t>Relation between bunch length and impedance spectrum</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b="50228"/>
          <a:stretch/>
        </p:blipFill>
        <p:spPr>
          <a:xfrm>
            <a:off x="144000" y="2160000"/>
            <a:ext cx="10080000" cy="3344674"/>
          </a:xfrm>
          <a:prstGeom prst="rect">
            <a:avLst/>
          </a:prstGeom>
        </p:spPr>
      </p:pic>
      <p:sp>
        <p:nvSpPr>
          <p:cNvPr id="8" name="TextBox 7"/>
          <p:cNvSpPr txBox="1"/>
          <p:nvPr/>
        </p:nvSpPr>
        <p:spPr>
          <a:xfrm>
            <a:off x="8064000" y="1080000"/>
            <a:ext cx="3672000" cy="1296000"/>
          </a:xfrm>
          <a:prstGeom prst="rect">
            <a:avLst/>
          </a:prstGeom>
          <a:noFill/>
        </p:spPr>
        <p:txBody>
          <a:bodyPr wrap="square" rtlCol="0">
            <a:noAutofit/>
          </a:bodyPr>
          <a:lstStyle/>
          <a:p>
            <a:pPr marL="285750" indent="-285750" algn="just">
              <a:buFont typeface="Arial" panose="020B0604020202020204" pitchFamily="34" charset="0"/>
              <a:buChar char="•"/>
            </a:pPr>
            <a:r>
              <a:rPr lang="en-US" sz="1600" b="1" dirty="0"/>
              <a:t>Investigation </a:t>
            </a:r>
            <a:r>
              <a:rPr lang="en-US" sz="1600" b="1" dirty="0">
                <a:solidFill>
                  <a:srgbClr val="C00000"/>
                </a:solidFill>
              </a:rPr>
              <a:t>beam stability and incoherent losses</a:t>
            </a:r>
            <a:r>
              <a:rPr lang="en-US" sz="1600" b="1" dirty="0">
                <a:solidFill>
                  <a:srgbClr val="FF0000"/>
                </a:solidFill>
              </a:rPr>
              <a:t> </a:t>
            </a:r>
            <a:r>
              <a:rPr lang="en-US" sz="1600" b="1" dirty="0"/>
              <a:t>as a </a:t>
            </a:r>
            <a:r>
              <a:rPr lang="en-US" sz="1600" b="1" dirty="0">
                <a:solidFill>
                  <a:srgbClr val="C00000"/>
                </a:solidFill>
              </a:rPr>
              <a:t>function of chromaticity </a:t>
            </a:r>
            <a:r>
              <a:rPr lang="en-US" sz="1600" b="1" dirty="0"/>
              <a:t>for high intensity beams</a:t>
            </a:r>
            <a:r>
              <a:rPr lang="en-US" sz="1600" b="1" dirty="0" smtClean="0"/>
              <a:t>.</a:t>
            </a:r>
          </a:p>
          <a:p>
            <a:pPr marL="285750" indent="-285750" algn="just">
              <a:buFont typeface="Arial" panose="020B0604020202020204" pitchFamily="34" charset="0"/>
              <a:buChar char="•"/>
            </a:pPr>
            <a:endParaRPr lang="en-US" sz="1600" b="1" dirty="0">
              <a:sym typeface="Wingdings" panose="05000000000000000000" pitchFamily="2" charset="2"/>
            </a:endParaRPr>
          </a:p>
          <a:p>
            <a:pPr marL="285750" indent="-285750" algn="just">
              <a:buFont typeface="Arial" panose="020B0604020202020204" pitchFamily="34" charset="0"/>
              <a:buChar char="•"/>
            </a:pPr>
            <a:r>
              <a:rPr lang="en-US" sz="1600" b="1" dirty="0">
                <a:sym typeface="Wingdings" panose="05000000000000000000" pitchFamily="2" charset="2"/>
              </a:rPr>
              <a:t>BCMS beam – 4 x 48 </a:t>
            </a:r>
            <a:r>
              <a:rPr lang="en-US" sz="1600" b="1" dirty="0" smtClean="0">
                <a:sym typeface="Wingdings" panose="05000000000000000000" pitchFamily="2" charset="2"/>
              </a:rPr>
              <a:t>bunches</a:t>
            </a:r>
            <a:endParaRPr lang="en-US" sz="1600" b="1" dirty="0">
              <a:sym typeface="Wingdings" panose="05000000000000000000" pitchFamily="2" charset="2"/>
            </a:endParaRPr>
          </a:p>
        </p:txBody>
      </p:sp>
      <p:sp>
        <p:nvSpPr>
          <p:cNvPr id="9" name="Rounded Rectangle 8"/>
          <p:cNvSpPr/>
          <p:nvPr/>
        </p:nvSpPr>
        <p:spPr>
          <a:xfrm>
            <a:off x="1056000" y="5580000"/>
            <a:ext cx="10080000" cy="792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Setting the </a:t>
            </a:r>
            <a:r>
              <a:rPr lang="en-US" b="1" dirty="0" smtClean="0"/>
              <a:t>chromaticity to 0.4 </a:t>
            </a:r>
            <a:r>
              <a:rPr lang="en-US" dirty="0" smtClean="0"/>
              <a:t>(normalized units) yielded </a:t>
            </a:r>
            <a:r>
              <a:rPr lang="en-US" b="1" dirty="0" smtClean="0">
                <a:solidFill>
                  <a:srgbClr val="C00000"/>
                </a:solidFill>
              </a:rPr>
              <a:t>instabilities that were not mitigated by the transverse damper</a:t>
            </a:r>
            <a:r>
              <a:rPr lang="en-US" dirty="0" smtClean="0"/>
              <a:t>.</a:t>
            </a: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0" y="1638000"/>
            <a:ext cx="7200000" cy="3600000"/>
          </a:xfrm>
          <a:prstGeom prst="rect">
            <a:avLst/>
          </a:prstGeom>
          <a:ln>
            <a:noFill/>
          </a:ln>
          <a:effectLst>
            <a:outerShdw blurRad="190500" algn="tl" rotWithShape="0">
              <a:srgbClr val="000000">
                <a:alpha val="70000"/>
              </a:srgbClr>
            </a:outerShdw>
          </a:effectLst>
        </p:spPr>
      </p:pic>
      <p:pic>
        <p:nvPicPr>
          <p:cNvPr id="10" name="movie_mod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16000" y="1638000"/>
            <a:ext cx="6300000" cy="3600000"/>
          </a:xfrm>
          <a:prstGeom prst="rect">
            <a:avLst/>
          </a:prstGeom>
          <a:ln>
            <a:noFill/>
          </a:ln>
          <a:effectLst>
            <a:outerShdw blurRad="190500" algn="tl" rotWithShape="0">
              <a:srgbClr val="000000">
                <a:alpha val="70000"/>
              </a:srgbClr>
            </a:outerShdw>
          </a:effectLst>
        </p:spPr>
      </p:pic>
      <p:sp>
        <p:nvSpPr>
          <p:cNvPr id="11" name="Slide Number Placeholder 10"/>
          <p:cNvSpPr>
            <a:spLocks noGrp="1"/>
          </p:cNvSpPr>
          <p:nvPr>
            <p:ph type="sldNum" sz="quarter" idx="12"/>
          </p:nvPr>
        </p:nvSpPr>
        <p:spPr/>
        <p:txBody>
          <a:bodyPr/>
          <a:lstStyle/>
          <a:p>
            <a:fld id="{9EA1AA69-EDB9-4143-818B-2B18FE6932EA}" type="slidenum">
              <a:rPr lang="en-GB" smtClean="0"/>
              <a:t>10</a:t>
            </a:fld>
            <a:endParaRPr lang="en-GB"/>
          </a:p>
        </p:txBody>
      </p:sp>
    </p:spTree>
    <p:extLst>
      <p:ext uri="{BB962C8B-B14F-4D97-AF65-F5344CB8AC3E}">
        <p14:creationId xmlns:p14="http://schemas.microsoft.com/office/powerpoint/2010/main" val="32510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single </a:t>
            </a:r>
            <a:r>
              <a:rPr lang="en-US" dirty="0"/>
              <a:t>bunch </a:t>
            </a:r>
            <a:r>
              <a:rPr lang="en-US" dirty="0" smtClean="0"/>
              <a:t>instabilities</a:t>
            </a:r>
            <a:endParaRPr lang="en-US" dirty="0"/>
          </a:p>
        </p:txBody>
      </p:sp>
      <p:sp>
        <p:nvSpPr>
          <p:cNvPr id="3" name="Content Placeholder 2"/>
          <p:cNvSpPr>
            <a:spLocks noGrp="1"/>
          </p:cNvSpPr>
          <p:nvPr>
            <p:ph idx="1"/>
          </p:nvPr>
        </p:nvSpPr>
        <p:spPr/>
        <p:txBody>
          <a:bodyPr>
            <a:normAutofit/>
          </a:bodyPr>
          <a:lstStyle/>
          <a:p>
            <a:r>
              <a:rPr lang="en-US" sz="2000" dirty="0" smtClean="0">
                <a:sym typeface="Wingdings" panose="05000000000000000000" pitchFamily="2" charset="2"/>
              </a:rPr>
              <a:t>Pure centroid vs. intra-bunch motion (slow </a:t>
            </a:r>
            <a:r>
              <a:rPr lang="en-US" sz="2000" dirty="0" err="1" smtClean="0">
                <a:sym typeface="Wingdings" panose="05000000000000000000" pitchFamily="2" charset="2"/>
              </a:rPr>
              <a:t>headtail</a:t>
            </a:r>
            <a:r>
              <a:rPr lang="en-US" sz="2000" dirty="0" smtClean="0">
                <a:sym typeface="Wingdings" panose="05000000000000000000" pitchFamily="2" charset="2"/>
              </a:rPr>
              <a:t> instability)</a:t>
            </a:r>
          </a:p>
          <a:p>
            <a:pPr lvl="1"/>
            <a:r>
              <a:rPr lang="en-US" sz="1600" dirty="0" smtClean="0">
                <a:sym typeface="Wingdings" panose="05000000000000000000" pitchFamily="2" charset="2"/>
              </a:rPr>
              <a:t>Relation between bunch length and impedance spectrum</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50228"/>
          <a:stretch/>
        </p:blipFill>
        <p:spPr>
          <a:xfrm>
            <a:off x="144000" y="2160000"/>
            <a:ext cx="10080000" cy="3344674"/>
          </a:xfrm>
          <a:prstGeom prst="rect">
            <a:avLst/>
          </a:prstGeom>
        </p:spPr>
      </p:pic>
      <p:sp>
        <p:nvSpPr>
          <p:cNvPr id="8" name="TextBox 7"/>
          <p:cNvSpPr txBox="1"/>
          <p:nvPr/>
        </p:nvSpPr>
        <p:spPr>
          <a:xfrm>
            <a:off x="8064000" y="1080000"/>
            <a:ext cx="3672000" cy="1296000"/>
          </a:xfrm>
          <a:prstGeom prst="rect">
            <a:avLst/>
          </a:prstGeom>
          <a:noFill/>
        </p:spPr>
        <p:txBody>
          <a:bodyPr wrap="square" rtlCol="0">
            <a:noAutofit/>
          </a:bodyPr>
          <a:lstStyle/>
          <a:p>
            <a:pPr marL="285750" indent="-285750" algn="just">
              <a:buFont typeface="Arial" panose="020B0604020202020204" pitchFamily="34" charset="0"/>
              <a:buChar char="•"/>
            </a:pPr>
            <a:r>
              <a:rPr lang="en-US" sz="1600" b="1" dirty="0"/>
              <a:t>Investigation </a:t>
            </a:r>
            <a:r>
              <a:rPr lang="en-US" sz="1600" b="1" dirty="0">
                <a:solidFill>
                  <a:srgbClr val="C00000"/>
                </a:solidFill>
              </a:rPr>
              <a:t>beam stability and incoherent losses</a:t>
            </a:r>
            <a:r>
              <a:rPr lang="en-US" sz="1600" b="1" dirty="0">
                <a:solidFill>
                  <a:srgbClr val="FF0000"/>
                </a:solidFill>
              </a:rPr>
              <a:t> </a:t>
            </a:r>
            <a:r>
              <a:rPr lang="en-US" sz="1600" b="1" dirty="0"/>
              <a:t>as a </a:t>
            </a:r>
            <a:r>
              <a:rPr lang="en-US" sz="1600" b="1" dirty="0">
                <a:solidFill>
                  <a:srgbClr val="C00000"/>
                </a:solidFill>
              </a:rPr>
              <a:t>function of chromaticity </a:t>
            </a:r>
            <a:r>
              <a:rPr lang="en-US" sz="1600" b="1" dirty="0"/>
              <a:t>for high intensity beams</a:t>
            </a:r>
            <a:r>
              <a:rPr lang="en-US" sz="1600" b="1" dirty="0" smtClean="0"/>
              <a:t>.</a:t>
            </a:r>
          </a:p>
          <a:p>
            <a:pPr marL="285750" indent="-285750" algn="just">
              <a:buFont typeface="Arial" panose="020B0604020202020204" pitchFamily="34" charset="0"/>
              <a:buChar char="•"/>
            </a:pPr>
            <a:endParaRPr lang="en-US" sz="1600" b="1" dirty="0">
              <a:sym typeface="Wingdings" panose="05000000000000000000" pitchFamily="2" charset="2"/>
            </a:endParaRPr>
          </a:p>
          <a:p>
            <a:pPr marL="285750" indent="-285750" algn="just">
              <a:buFont typeface="Arial" panose="020B0604020202020204" pitchFamily="34" charset="0"/>
              <a:buChar char="•"/>
            </a:pPr>
            <a:r>
              <a:rPr lang="en-US" sz="1600" b="1" dirty="0">
                <a:sym typeface="Wingdings" panose="05000000000000000000" pitchFamily="2" charset="2"/>
              </a:rPr>
              <a:t>BCMS beam – 4 x 48 </a:t>
            </a:r>
            <a:r>
              <a:rPr lang="en-US" sz="1600" b="1" dirty="0" smtClean="0">
                <a:sym typeface="Wingdings" panose="05000000000000000000" pitchFamily="2" charset="2"/>
              </a:rPr>
              <a:t>bunches</a:t>
            </a:r>
            <a:endParaRPr lang="en-US" sz="1600" b="1" dirty="0">
              <a:sym typeface="Wingdings" panose="05000000000000000000" pitchFamily="2" charset="2"/>
            </a:endParaRPr>
          </a:p>
        </p:txBody>
      </p:sp>
      <p:sp>
        <p:nvSpPr>
          <p:cNvPr id="9" name="Rounded Rectangle 8"/>
          <p:cNvSpPr/>
          <p:nvPr/>
        </p:nvSpPr>
        <p:spPr>
          <a:xfrm>
            <a:off x="1056000" y="5580000"/>
            <a:ext cx="10080000" cy="792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Setting the </a:t>
            </a:r>
            <a:r>
              <a:rPr lang="en-US" b="1" dirty="0" smtClean="0"/>
              <a:t>chromaticity to 0.6 </a:t>
            </a:r>
            <a:r>
              <a:rPr lang="en-US" dirty="0" smtClean="0"/>
              <a:t>(normalized units) the </a:t>
            </a:r>
            <a:r>
              <a:rPr lang="en-US" b="1" dirty="0" smtClean="0">
                <a:solidFill>
                  <a:srgbClr val="C00000"/>
                </a:solidFill>
              </a:rPr>
              <a:t>instabilities were suppressed</a:t>
            </a:r>
            <a:r>
              <a:rPr lang="en-US" dirty="0" smtClean="0"/>
              <a:t>.</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000" y="864000"/>
            <a:ext cx="9216000" cy="4608000"/>
          </a:xfrm>
          <a:prstGeom prst="rect">
            <a:avLst/>
          </a:prstGeom>
          <a:ln>
            <a:noFill/>
          </a:ln>
          <a:effectLst>
            <a:outerShdw blurRad="190500" algn="tl" rotWithShape="0">
              <a:srgbClr val="000000">
                <a:alpha val="70000"/>
              </a:srgbClr>
            </a:outerShdw>
          </a:effectLst>
        </p:spPr>
      </p:pic>
      <p:sp>
        <p:nvSpPr>
          <p:cNvPr id="10" name="Slide Number Placeholder 9"/>
          <p:cNvSpPr>
            <a:spLocks noGrp="1"/>
          </p:cNvSpPr>
          <p:nvPr>
            <p:ph type="sldNum" sz="quarter" idx="12"/>
          </p:nvPr>
        </p:nvSpPr>
        <p:spPr/>
        <p:txBody>
          <a:bodyPr/>
          <a:lstStyle/>
          <a:p>
            <a:fld id="{9EA1AA69-EDB9-4143-818B-2B18FE6932EA}" type="slidenum">
              <a:rPr lang="en-GB" smtClean="0"/>
              <a:t>11</a:t>
            </a:fld>
            <a:endParaRPr lang="en-GB"/>
          </a:p>
        </p:txBody>
      </p:sp>
    </p:spTree>
    <p:extLst>
      <p:ext uri="{BB962C8B-B14F-4D97-AF65-F5344CB8AC3E}">
        <p14:creationId xmlns:p14="http://schemas.microsoft.com/office/powerpoint/2010/main" val="2202417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We have seen some </a:t>
            </a:r>
            <a:r>
              <a:rPr lang="en-US" sz="2000" b="1" dirty="0" smtClean="0">
                <a:solidFill>
                  <a:srgbClr val="C00000"/>
                </a:solidFill>
              </a:rPr>
              <a:t>examples of coherent beam instabilities</a:t>
            </a:r>
            <a:r>
              <a:rPr lang="en-US" sz="2000" dirty="0" smtClean="0"/>
              <a:t> observed in recent years at the CERN Super Proton Synchrotron (SPS). We were able to observe a </a:t>
            </a:r>
            <a:r>
              <a:rPr lang="en-US" sz="2000" b="1" dirty="0" smtClean="0">
                <a:solidFill>
                  <a:srgbClr val="C00000"/>
                </a:solidFill>
              </a:rPr>
              <a:t>coupled bunch instability</a:t>
            </a:r>
            <a:r>
              <a:rPr lang="en-US" sz="2000" dirty="0" smtClean="0"/>
              <a:t> and have seen that these types of instabilities can be mitigated by a </a:t>
            </a:r>
            <a:r>
              <a:rPr lang="en-US" sz="2000" b="1" dirty="0" smtClean="0">
                <a:solidFill>
                  <a:srgbClr val="C00000"/>
                </a:solidFill>
              </a:rPr>
              <a:t>transverse feedback system</a:t>
            </a:r>
            <a:r>
              <a:rPr lang="en-US" sz="2000" dirty="0" smtClean="0"/>
              <a:t>.</a:t>
            </a:r>
          </a:p>
          <a:p>
            <a:pPr marL="0" indent="0" algn="just">
              <a:buNone/>
            </a:pPr>
            <a:r>
              <a:rPr lang="en-US" sz="2000" dirty="0" smtClean="0"/>
              <a:t>We have then seen another type of instability arising at finite </a:t>
            </a:r>
            <a:r>
              <a:rPr lang="en-US" sz="2000" dirty="0" err="1" smtClean="0"/>
              <a:t>chromaticities</a:t>
            </a:r>
            <a:r>
              <a:rPr lang="en-US" sz="2000" dirty="0" smtClean="0"/>
              <a:t>. This instability features higher frequency intra-bunch motion and is therefore called a </a:t>
            </a:r>
            <a:r>
              <a:rPr lang="en-US" sz="2000" b="1" dirty="0" smtClean="0">
                <a:solidFill>
                  <a:srgbClr val="C00000"/>
                </a:solidFill>
              </a:rPr>
              <a:t>(slow) </a:t>
            </a:r>
            <a:r>
              <a:rPr lang="en-US" sz="2000" b="1" dirty="0" err="1" smtClean="0">
                <a:solidFill>
                  <a:srgbClr val="C00000"/>
                </a:solidFill>
              </a:rPr>
              <a:t>headtail</a:t>
            </a:r>
            <a:r>
              <a:rPr lang="en-US" sz="2000" b="1" dirty="0" smtClean="0">
                <a:solidFill>
                  <a:srgbClr val="C00000"/>
                </a:solidFill>
              </a:rPr>
              <a:t> instability</a:t>
            </a:r>
            <a:r>
              <a:rPr lang="en-US" sz="2000" dirty="0" smtClean="0"/>
              <a:t>.</a:t>
            </a:r>
          </a:p>
          <a:p>
            <a:pPr marL="0" indent="0" algn="just">
              <a:buNone/>
            </a:pPr>
            <a:r>
              <a:rPr lang="en-US" sz="2000" dirty="0" smtClean="0"/>
              <a:t>We will now have a brief look at a </a:t>
            </a:r>
            <a:r>
              <a:rPr lang="en-US" sz="2000" b="1" dirty="0" smtClean="0">
                <a:solidFill>
                  <a:srgbClr val="C00000"/>
                </a:solidFill>
              </a:rPr>
              <a:t>more formal description </a:t>
            </a:r>
            <a:r>
              <a:rPr lang="en-US" sz="2000" dirty="0" smtClean="0"/>
              <a:t>of this type of instability.</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Content Placeholder 6"/>
          <p:cNvSpPr>
            <a:spLocks noGrp="1"/>
          </p:cNvSpPr>
          <p:nvPr>
            <p:ph idx="13"/>
          </p:nvPr>
        </p:nvSpPr>
        <p:spPr/>
        <p:txBody>
          <a:bodyPr>
            <a:normAutofit/>
          </a:bodyPr>
          <a:lstStyle/>
          <a:p>
            <a:r>
              <a:rPr lang="en-US" dirty="0"/>
              <a:t>Part </a:t>
            </a:r>
            <a:r>
              <a:rPr lang="en-US" dirty="0" smtClean="0"/>
              <a:t>IV: Coherent beam instabilities</a:t>
            </a: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r>
              <a:rPr lang="en-US" dirty="0" smtClean="0">
                <a:solidFill>
                  <a:schemeClr val="bg1">
                    <a:lumMod val="65000"/>
                  </a:schemeClr>
                </a:solidFill>
              </a:rPr>
              <a:t>Examples of coherent beam instabilities at CERN</a:t>
            </a:r>
            <a:endParaRPr lang="en-US" dirty="0">
              <a:solidFill>
                <a:schemeClr val="bg1">
                  <a:lumMod val="65000"/>
                </a:schemeClr>
              </a:solidFill>
            </a:endParaRPr>
          </a:p>
          <a:p>
            <a:pPr lvl="1">
              <a:buFont typeface="Courier New" panose="02070309020205020404" pitchFamily="49" charset="0"/>
              <a:buChar char="o"/>
            </a:pPr>
            <a:r>
              <a:rPr lang="en-US" dirty="0" smtClean="0"/>
              <a:t>Slow </a:t>
            </a:r>
            <a:r>
              <a:rPr lang="en-US" dirty="0" err="1" smtClean="0"/>
              <a:t>headtail</a:t>
            </a:r>
            <a:r>
              <a:rPr lang="en-US" dirty="0" smtClean="0"/>
              <a:t> instability at finite chromaticity</a:t>
            </a:r>
          </a:p>
          <a:p>
            <a:pPr lvl="1">
              <a:buFont typeface="Courier New" panose="02070309020205020404" pitchFamily="49" charset="0"/>
              <a:buChar char="o"/>
            </a:pPr>
            <a:r>
              <a:rPr lang="en-US" dirty="0" smtClean="0">
                <a:solidFill>
                  <a:schemeClr val="bg1">
                    <a:lumMod val="65000"/>
                  </a:schemeClr>
                </a:solidFill>
              </a:rPr>
              <a:t>Fast </a:t>
            </a:r>
            <a:r>
              <a:rPr lang="en-US" dirty="0" err="1" smtClean="0">
                <a:solidFill>
                  <a:schemeClr val="bg1">
                    <a:lumMod val="65000"/>
                  </a:schemeClr>
                </a:solidFill>
              </a:rPr>
              <a:t>headtail</a:t>
            </a:r>
            <a:r>
              <a:rPr lang="en-US" dirty="0" smtClean="0">
                <a:solidFill>
                  <a:schemeClr val="bg1">
                    <a:lumMod val="65000"/>
                  </a:schemeClr>
                </a:solidFill>
              </a:rPr>
              <a:t> or transverse mode coupling instability</a:t>
            </a:r>
          </a:p>
          <a:p>
            <a:pPr lvl="1">
              <a:buFont typeface="Courier New" panose="02070309020205020404" pitchFamily="49" charset="0"/>
              <a:buChar char="o"/>
            </a:pPr>
            <a:r>
              <a:rPr lang="en-US" dirty="0" smtClean="0">
                <a:solidFill>
                  <a:schemeClr val="bg1">
                    <a:lumMod val="65000"/>
                  </a:schemeClr>
                </a:solidFill>
              </a:rPr>
              <a:t>Longitudinal instabilities</a:t>
            </a:r>
            <a:endParaRPr lang="en-US" dirty="0">
              <a:solidFill>
                <a:schemeClr val="bg1">
                  <a:lumMod val="65000"/>
                </a:schemeClr>
              </a:solidFill>
            </a:endParaRPr>
          </a:p>
        </p:txBody>
      </p:sp>
      <p:sp>
        <p:nvSpPr>
          <p:cNvPr id="8" name="Slide Number Placeholder 7"/>
          <p:cNvSpPr>
            <a:spLocks noGrp="1"/>
          </p:cNvSpPr>
          <p:nvPr>
            <p:ph type="sldNum" sz="quarter" idx="12"/>
          </p:nvPr>
        </p:nvSpPr>
        <p:spPr/>
        <p:txBody>
          <a:bodyPr/>
          <a:lstStyle/>
          <a:p>
            <a:fld id="{9EA1AA69-EDB9-4143-818B-2B18FE6932EA}" type="slidenum">
              <a:rPr lang="en-GB" smtClean="0"/>
              <a:t>12</a:t>
            </a:fld>
            <a:endParaRPr lang="en-GB"/>
          </a:p>
        </p:txBody>
      </p:sp>
    </p:spTree>
    <p:extLst>
      <p:ext uri="{BB962C8B-B14F-4D97-AF65-F5344CB8AC3E}">
        <p14:creationId xmlns:p14="http://schemas.microsoft.com/office/powerpoint/2010/main" val="898040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Headtail</a:t>
            </a:r>
            <a:r>
              <a:rPr lang="en-US" dirty="0" smtClean="0"/>
              <a:t> modes</a:t>
            </a:r>
            <a:endParaRPr lang="en-US" dirty="0"/>
          </a:p>
        </p:txBody>
      </p:sp>
      <p:sp>
        <p:nvSpPr>
          <p:cNvPr id="6" name="Content Placeholder 5"/>
          <p:cNvSpPr>
            <a:spLocks noGrp="1"/>
          </p:cNvSpPr>
          <p:nvPr>
            <p:ph idx="1"/>
          </p:nvPr>
        </p:nvSpPr>
        <p:spPr/>
        <p:txBody>
          <a:bodyPr>
            <a:normAutofit/>
          </a:bodyPr>
          <a:lstStyle/>
          <a:p>
            <a:pPr algn="just"/>
            <a:r>
              <a:rPr lang="en-US" sz="2000" dirty="0" err="1" smtClean="0"/>
              <a:t>Headtail</a:t>
            </a:r>
            <a:r>
              <a:rPr lang="en-US" sz="2000" dirty="0" smtClean="0"/>
              <a:t> instabilities can be </a:t>
            </a:r>
            <a:r>
              <a:rPr lang="en-US" sz="2000" b="1" dirty="0" smtClean="0">
                <a:solidFill>
                  <a:srgbClr val="C00000"/>
                </a:solidFill>
              </a:rPr>
              <a:t>derived from the </a:t>
            </a:r>
            <a:r>
              <a:rPr lang="en-US" sz="2000" b="1" dirty="0" err="1" smtClean="0">
                <a:solidFill>
                  <a:srgbClr val="C00000"/>
                </a:solidFill>
              </a:rPr>
              <a:t>Vlasov</a:t>
            </a:r>
            <a:r>
              <a:rPr lang="en-US" sz="2000" b="1" dirty="0" smtClean="0">
                <a:solidFill>
                  <a:srgbClr val="C00000"/>
                </a:solidFill>
              </a:rPr>
              <a:t> equation </a:t>
            </a:r>
            <a:r>
              <a:rPr lang="en-US" sz="2000" dirty="0" smtClean="0"/>
              <a:t>in the presence of impedances. They evolve as </a:t>
            </a:r>
            <a:r>
              <a:rPr lang="en-US" sz="2000" b="1" dirty="0" err="1" smtClean="0">
                <a:solidFill>
                  <a:srgbClr val="C00000"/>
                </a:solidFill>
              </a:rPr>
              <a:t>eigenmodes</a:t>
            </a:r>
            <a:r>
              <a:rPr lang="en-US" sz="2000" b="1" dirty="0" smtClean="0">
                <a:solidFill>
                  <a:srgbClr val="C00000"/>
                </a:solidFill>
              </a:rPr>
              <a:t> of the coupled accelerator-beam system</a:t>
            </a:r>
            <a:r>
              <a:rPr lang="en-US" sz="2000" dirty="0" smtClean="0"/>
              <a:t>. The eigenvalue of these modes is </a:t>
            </a:r>
            <a:r>
              <a:rPr lang="en-US" sz="2000" b="1" dirty="0" smtClean="0">
                <a:solidFill>
                  <a:srgbClr val="C00000"/>
                </a:solidFill>
              </a:rPr>
              <a:t>the complex tune </a:t>
            </a:r>
            <a:r>
              <a:rPr lang="el-GR" sz="2000" b="1" dirty="0" smtClean="0">
                <a:solidFill>
                  <a:srgbClr val="C00000"/>
                </a:solidFill>
              </a:rPr>
              <a:t>Ω</a:t>
            </a:r>
            <a:r>
              <a:rPr lang="en-US" sz="2000" b="1" dirty="0" smtClean="0">
                <a:solidFill>
                  <a:srgbClr val="C00000"/>
                </a:solidFill>
              </a:rPr>
              <a:t> </a:t>
            </a:r>
            <a:r>
              <a:rPr lang="en-US" sz="2000" dirty="0" smtClean="0"/>
              <a:t>– this number fully characterizes a mode and thus an instability:</a:t>
            </a:r>
          </a:p>
        </p:txBody>
      </p:sp>
      <p:sp>
        <p:nvSpPr>
          <p:cNvPr id="2" name="Date Placeholder 1"/>
          <p:cNvSpPr>
            <a:spLocks noGrp="1"/>
          </p:cNvSpPr>
          <p:nvPr>
            <p:ph type="dt" sz="half" idx="10"/>
          </p:nvPr>
        </p:nvSpPr>
        <p:spPr/>
        <p:txBody>
          <a:bodyPr/>
          <a:lstStyle/>
          <a:p>
            <a:r>
              <a:rPr lang="en-US" smtClean="0"/>
              <a:t>24. September 2018</a:t>
            </a:r>
            <a:endParaRPr lang="en-GB"/>
          </a:p>
        </p:txBody>
      </p:sp>
      <p:sp>
        <p:nvSpPr>
          <p:cNvPr id="3" name="Footer Placeholder 2"/>
          <p:cNvSpPr>
            <a:spLocks noGrp="1"/>
          </p:cNvSpPr>
          <p:nvPr>
            <p:ph type="ftr" sz="quarter" idx="11"/>
          </p:nvPr>
        </p:nvSpPr>
        <p:spPr/>
        <p:txBody>
          <a:bodyPr/>
          <a:lstStyle/>
          <a:p>
            <a:r>
              <a:rPr lang="en-GB" smtClean="0"/>
              <a:t>Kevin Li - Collective effects IV</a:t>
            </a:r>
            <a:endParaRPr lang="en-GB"/>
          </a:p>
        </p:txBody>
      </p:sp>
      <p:sp>
        <p:nvSpPr>
          <p:cNvPr id="7" name="TextBox 6"/>
          <p:cNvSpPr txBox="1"/>
          <p:nvPr/>
        </p:nvSpPr>
        <p:spPr>
          <a:xfrm>
            <a:off x="4572000" y="6120000"/>
            <a:ext cx="7423314" cy="307777"/>
          </a:xfrm>
          <a:prstGeom prst="rect">
            <a:avLst/>
          </a:prstGeom>
          <a:noFill/>
        </p:spPr>
        <p:txBody>
          <a:bodyPr wrap="none" rtlCol="0">
            <a:spAutoFit/>
          </a:bodyPr>
          <a:lstStyle/>
          <a:p>
            <a:r>
              <a:rPr lang="en-US" sz="1400" b="1" dirty="0" smtClean="0">
                <a:solidFill>
                  <a:schemeClr val="tx2"/>
                </a:solidFill>
              </a:rPr>
              <a:t>* F. </a:t>
            </a:r>
            <a:r>
              <a:rPr lang="en-US" sz="1400" b="1" dirty="0" err="1" smtClean="0">
                <a:solidFill>
                  <a:schemeClr val="tx2"/>
                </a:solidFill>
              </a:rPr>
              <a:t>Sacherer</a:t>
            </a:r>
            <a:r>
              <a:rPr lang="en-US" sz="1400" b="1" dirty="0">
                <a:solidFill>
                  <a:schemeClr val="tx2"/>
                </a:solidFill>
              </a:rPr>
              <a:t>: </a:t>
            </a:r>
            <a:r>
              <a:rPr lang="en-US" sz="1400" b="1" i="1" dirty="0" smtClean="0">
                <a:solidFill>
                  <a:schemeClr val="tx2"/>
                </a:solidFill>
              </a:rPr>
              <a:t>Methods </a:t>
            </a:r>
            <a:r>
              <a:rPr lang="en-US" sz="1400" b="1" i="1" dirty="0">
                <a:solidFill>
                  <a:schemeClr val="tx2"/>
                </a:solidFill>
              </a:rPr>
              <a:t>for computing bunched-beam </a:t>
            </a:r>
            <a:r>
              <a:rPr lang="en-US" sz="1400" b="1" i="1" dirty="0" smtClean="0">
                <a:solidFill>
                  <a:schemeClr val="tx2"/>
                </a:solidFill>
              </a:rPr>
              <a:t>instabilities</a:t>
            </a:r>
            <a:r>
              <a:rPr lang="en-US" sz="1400" b="1" dirty="0" smtClean="0">
                <a:solidFill>
                  <a:schemeClr val="tx2"/>
                </a:solidFill>
              </a:rPr>
              <a:t>, </a:t>
            </a:r>
            <a:r>
              <a:rPr lang="en-US" sz="1400" b="1" dirty="0">
                <a:solidFill>
                  <a:schemeClr val="tx2"/>
                </a:solidFill>
              </a:rPr>
              <a:t>CERN-SI-BR-72-5. - 1972. - 41 p. </a:t>
            </a:r>
          </a:p>
        </p:txBody>
      </p:sp>
      <p:pic>
        <p:nvPicPr>
          <p:cNvPr id="84" name="Picture 83"/>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988267" y="2303999"/>
            <a:ext cx="4215466" cy="435810"/>
          </a:xfrm>
          <a:prstGeom prst="rect">
            <a:avLst/>
          </a:prstGeom>
        </p:spPr>
      </p:pic>
      <p:sp>
        <p:nvSpPr>
          <p:cNvPr id="17" name="Rectangle 16"/>
          <p:cNvSpPr/>
          <p:nvPr/>
        </p:nvSpPr>
        <p:spPr>
          <a:xfrm>
            <a:off x="4680000" y="2268000"/>
            <a:ext cx="468000" cy="576000"/>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p:cNvSpPr/>
          <p:nvPr/>
        </p:nvSpPr>
        <p:spPr>
          <a:xfrm>
            <a:off x="5508000" y="2268000"/>
            <a:ext cx="2736000" cy="576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92000" y="2268000"/>
            <a:ext cx="432000" cy="576000"/>
          </a:xfrm>
          <a:prstGeom prst="rect">
            <a:avLst/>
          </a:prstGeom>
          <a:solidFill>
            <a:srgbClr val="7030A0">
              <a:alpha val="40000"/>
            </a:srgbClr>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p:cNvSpPr/>
          <p:nvPr/>
        </p:nvSpPr>
        <p:spPr>
          <a:xfrm>
            <a:off x="3852000" y="2268000"/>
            <a:ext cx="468000" cy="576000"/>
          </a:xfrm>
          <a:prstGeom prst="rect">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8" name="Elbow Connector 27"/>
          <p:cNvCxnSpPr>
            <a:stCxn id="20" idx="2"/>
            <a:endCxn id="69" idx="0"/>
          </p:cNvCxnSpPr>
          <p:nvPr/>
        </p:nvCxnSpPr>
        <p:spPr>
          <a:xfrm rot="5400000">
            <a:off x="2622831" y="2568831"/>
            <a:ext cx="1188000" cy="1738338"/>
          </a:xfrm>
          <a:prstGeom prst="bentConnector3">
            <a:avLst>
              <a:gd name="adj1" fmla="val 50000"/>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7" idx="2"/>
            <a:endCxn id="70" idx="0"/>
          </p:cNvCxnSpPr>
          <p:nvPr/>
        </p:nvCxnSpPr>
        <p:spPr>
          <a:xfrm rot="16200000" flipH="1">
            <a:off x="4484327" y="3273673"/>
            <a:ext cx="1188000" cy="328654"/>
          </a:xfrm>
          <a:prstGeom prst="bentConnector3">
            <a:avLst>
              <a:gd name="adj1" fmla="val 50000"/>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8" idx="2"/>
            <a:endCxn id="71" idx="0"/>
          </p:cNvCxnSpPr>
          <p:nvPr/>
        </p:nvCxnSpPr>
        <p:spPr>
          <a:xfrm rot="16200000" flipH="1">
            <a:off x="6744956" y="2975043"/>
            <a:ext cx="1188000" cy="925913"/>
          </a:xfrm>
          <a:prstGeom prst="bentConnector3">
            <a:avLst>
              <a:gd name="adj1" fmla="val 56997"/>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9" idx="2"/>
            <a:endCxn id="72" idx="0"/>
          </p:cNvCxnSpPr>
          <p:nvPr/>
        </p:nvCxnSpPr>
        <p:spPr>
          <a:xfrm rot="16200000" flipH="1">
            <a:off x="8154088" y="1997912"/>
            <a:ext cx="1188000" cy="2880176"/>
          </a:xfrm>
          <a:prstGeom prst="bentConnector3">
            <a:avLst>
              <a:gd name="adj1" fmla="val 38629"/>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552088" y="3672000"/>
            <a:ext cx="4680000" cy="1080000"/>
          </a:xfrm>
          <a:prstGeom prst="ellipse">
            <a:avLst/>
          </a:prstGeom>
          <a:noFill/>
          <a:ln w="25400">
            <a:solidFill>
              <a:srgbClr val="FF000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000000" y="4968000"/>
            <a:ext cx="2993897" cy="369332"/>
          </a:xfrm>
          <a:prstGeom prst="rect">
            <a:avLst/>
          </a:prstGeom>
          <a:noFill/>
        </p:spPr>
        <p:txBody>
          <a:bodyPr wrap="none" rtlCol="0">
            <a:spAutoFit/>
          </a:bodyPr>
          <a:lstStyle/>
          <a:p>
            <a:r>
              <a:rPr lang="en-US" b="1" dirty="0" smtClean="0">
                <a:solidFill>
                  <a:srgbClr val="FF0000"/>
                </a:solidFill>
              </a:rPr>
              <a:t>From solving </a:t>
            </a:r>
            <a:r>
              <a:rPr lang="en-US" b="1" dirty="0" err="1" smtClean="0">
                <a:solidFill>
                  <a:srgbClr val="FF0000"/>
                </a:solidFill>
              </a:rPr>
              <a:t>Vlasov</a:t>
            </a:r>
            <a:r>
              <a:rPr lang="en-US" b="1" dirty="0" smtClean="0">
                <a:solidFill>
                  <a:srgbClr val="FF0000"/>
                </a:solidFill>
              </a:rPr>
              <a:t> equation</a:t>
            </a:r>
            <a:endParaRPr lang="en-US" b="1" dirty="0">
              <a:solidFill>
                <a:srgbClr val="FF0000"/>
              </a:solidFill>
            </a:endParaRPr>
          </a:p>
        </p:txBody>
      </p:sp>
      <p:sp>
        <p:nvSpPr>
          <p:cNvPr id="69" name="TextBox 68"/>
          <p:cNvSpPr txBox="1"/>
          <p:nvPr/>
        </p:nvSpPr>
        <p:spPr>
          <a:xfrm>
            <a:off x="1008000" y="4032000"/>
            <a:ext cx="2679323" cy="646331"/>
          </a:xfrm>
          <a:prstGeom prst="rect">
            <a:avLst/>
          </a:prstGeom>
          <a:noFill/>
        </p:spPr>
        <p:txBody>
          <a:bodyPr wrap="none" rtlCol="0">
            <a:spAutoFit/>
          </a:bodyPr>
          <a:lstStyle/>
          <a:p>
            <a:r>
              <a:rPr lang="en-US" b="1" dirty="0">
                <a:solidFill>
                  <a:schemeClr val="accent3">
                    <a:lumMod val="75000"/>
                  </a:schemeClr>
                </a:solidFill>
              </a:rPr>
              <a:t>Single particle probability </a:t>
            </a:r>
            <a:br>
              <a:rPr lang="en-US" b="1" dirty="0">
                <a:solidFill>
                  <a:schemeClr val="accent3">
                    <a:lumMod val="75000"/>
                  </a:schemeClr>
                </a:solidFill>
              </a:rPr>
            </a:br>
            <a:r>
              <a:rPr lang="en-US" b="1" dirty="0">
                <a:solidFill>
                  <a:schemeClr val="accent3">
                    <a:lumMod val="75000"/>
                  </a:schemeClr>
                </a:solidFill>
              </a:rPr>
              <a:t>density </a:t>
            </a:r>
            <a:r>
              <a:rPr lang="en-US" b="1" dirty="0" smtClean="0">
                <a:solidFill>
                  <a:schemeClr val="accent3">
                    <a:lumMod val="75000"/>
                  </a:schemeClr>
                </a:solidFill>
              </a:rPr>
              <a:t>function</a:t>
            </a:r>
            <a:endParaRPr lang="en-US" b="1" dirty="0">
              <a:solidFill>
                <a:schemeClr val="accent3">
                  <a:lumMod val="75000"/>
                </a:schemeClr>
              </a:solidFill>
            </a:endParaRPr>
          </a:p>
        </p:txBody>
      </p:sp>
      <p:sp>
        <p:nvSpPr>
          <p:cNvPr id="70" name="TextBox 69"/>
          <p:cNvSpPr txBox="1"/>
          <p:nvPr/>
        </p:nvSpPr>
        <p:spPr>
          <a:xfrm>
            <a:off x="4241482" y="4032000"/>
            <a:ext cx="2002343" cy="369332"/>
          </a:xfrm>
          <a:prstGeom prst="rect">
            <a:avLst/>
          </a:prstGeom>
          <a:noFill/>
        </p:spPr>
        <p:txBody>
          <a:bodyPr wrap="none" rtlCol="0">
            <a:spAutoFit/>
          </a:bodyPr>
          <a:lstStyle/>
          <a:p>
            <a:r>
              <a:rPr lang="en-US" b="1" dirty="0">
                <a:solidFill>
                  <a:schemeClr val="accent4">
                    <a:lumMod val="75000"/>
                  </a:schemeClr>
                </a:solidFill>
              </a:rPr>
              <a:t>Stationary </a:t>
            </a:r>
            <a:r>
              <a:rPr lang="en-US" b="1" dirty="0" smtClean="0">
                <a:solidFill>
                  <a:schemeClr val="accent4">
                    <a:lumMod val="75000"/>
                  </a:schemeClr>
                </a:solidFill>
              </a:rPr>
              <a:t>solution</a:t>
            </a:r>
            <a:endParaRPr lang="en-US" b="1" dirty="0">
              <a:solidFill>
                <a:schemeClr val="accent4">
                  <a:lumMod val="75000"/>
                </a:schemeClr>
              </a:solidFill>
            </a:endParaRPr>
          </a:p>
        </p:txBody>
      </p:sp>
      <p:sp>
        <p:nvSpPr>
          <p:cNvPr id="71" name="TextBox 70"/>
          <p:cNvSpPr txBox="1"/>
          <p:nvPr/>
        </p:nvSpPr>
        <p:spPr>
          <a:xfrm>
            <a:off x="6797984" y="4032000"/>
            <a:ext cx="2007857" cy="369332"/>
          </a:xfrm>
          <a:prstGeom prst="rect">
            <a:avLst/>
          </a:prstGeom>
          <a:noFill/>
        </p:spPr>
        <p:txBody>
          <a:bodyPr wrap="none" rtlCol="0">
            <a:spAutoFit/>
          </a:bodyPr>
          <a:lstStyle/>
          <a:p>
            <a:r>
              <a:rPr lang="en-US" b="1" dirty="0">
                <a:solidFill>
                  <a:schemeClr val="accent1">
                    <a:lumMod val="75000"/>
                  </a:schemeClr>
                </a:solidFill>
              </a:rPr>
              <a:t>Perturbation mode</a:t>
            </a:r>
            <a:endParaRPr lang="en-US" dirty="0"/>
          </a:p>
        </p:txBody>
      </p:sp>
      <p:sp>
        <p:nvSpPr>
          <p:cNvPr id="72" name="TextBox 71"/>
          <p:cNvSpPr txBox="1"/>
          <p:nvPr/>
        </p:nvSpPr>
        <p:spPr>
          <a:xfrm>
            <a:off x="9360000" y="4032000"/>
            <a:ext cx="1656351" cy="369332"/>
          </a:xfrm>
          <a:prstGeom prst="rect">
            <a:avLst/>
          </a:prstGeom>
          <a:noFill/>
        </p:spPr>
        <p:txBody>
          <a:bodyPr wrap="none" rtlCol="0">
            <a:spAutoFit/>
          </a:bodyPr>
          <a:lstStyle/>
          <a:p>
            <a:r>
              <a:rPr lang="en-US" b="1" dirty="0" err="1" smtClean="0">
                <a:solidFill>
                  <a:srgbClr val="7030A0"/>
                </a:solidFill>
              </a:rPr>
              <a:t>Eigenfrequency</a:t>
            </a:r>
            <a:endParaRPr lang="en-US" b="1" dirty="0">
              <a:solidFill>
                <a:srgbClr val="7030A0"/>
              </a:solidFill>
            </a:endParaRPr>
          </a:p>
        </p:txBody>
      </p:sp>
      <p:sp>
        <p:nvSpPr>
          <p:cNvPr id="8" name="Slide Number Placeholder 7"/>
          <p:cNvSpPr>
            <a:spLocks noGrp="1"/>
          </p:cNvSpPr>
          <p:nvPr>
            <p:ph type="sldNum" sz="quarter" idx="12"/>
          </p:nvPr>
        </p:nvSpPr>
        <p:spPr/>
        <p:txBody>
          <a:bodyPr/>
          <a:lstStyle/>
          <a:p>
            <a:fld id="{9EA1AA69-EDB9-4143-818B-2B18FE6932EA}" type="slidenum">
              <a:rPr lang="en-GB" smtClean="0"/>
              <a:t>13</a:t>
            </a:fld>
            <a:endParaRPr lang="en-GB"/>
          </a:p>
        </p:txBody>
      </p:sp>
    </p:spTree>
    <p:extLst>
      <p:ext uri="{BB962C8B-B14F-4D97-AF65-F5344CB8AC3E}">
        <p14:creationId xmlns:p14="http://schemas.microsoft.com/office/powerpoint/2010/main" val="307284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nodeType="withEffect">
                                  <p:stCondLst>
                                    <p:cond delay="0"/>
                                  </p:stCondLst>
                                  <p:childTnLst>
                                    <p:set>
                                      <p:cBhvr>
                                        <p:cTn id="53" dur="1" fill="hold">
                                          <p:stCondLst>
                                            <p:cond delay="0"/>
                                          </p:stCondLst>
                                        </p:cTn>
                                        <p:tgtEl>
                                          <p:spTgt spid="47">
                                            <p:txEl>
                                              <p:pRg st="0" end="0"/>
                                            </p:txEl>
                                          </p:spTgt>
                                        </p:tgtEl>
                                        <p:attrNameLst>
                                          <p:attrName>style.visibility</p:attrName>
                                        </p:attrNameLst>
                                      </p:cBhvr>
                                      <p:to>
                                        <p:strVal val="visible"/>
                                      </p:to>
                                    </p:set>
                                    <p:animEffect transition="in" filter="fade">
                                      <p:cBhvr>
                                        <p:cTn id="54"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46" grpId="0" animBg="1"/>
      <p:bldP spid="69" grpId="0"/>
      <p:bldP spid="70"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Headtail</a:t>
            </a:r>
            <a:r>
              <a:rPr lang="en-US" dirty="0" smtClean="0"/>
              <a:t> modes</a:t>
            </a:r>
            <a:endParaRPr lang="en-US" dirty="0"/>
          </a:p>
        </p:txBody>
      </p:sp>
      <p:sp>
        <p:nvSpPr>
          <p:cNvPr id="6" name="Content Placeholder 5"/>
          <p:cNvSpPr>
            <a:spLocks noGrp="1"/>
          </p:cNvSpPr>
          <p:nvPr>
            <p:ph idx="1"/>
          </p:nvPr>
        </p:nvSpPr>
        <p:spPr/>
        <p:txBody>
          <a:bodyPr>
            <a:normAutofit/>
          </a:bodyPr>
          <a:lstStyle/>
          <a:p>
            <a:pPr algn="just"/>
            <a:r>
              <a:rPr lang="en-US" sz="2000" dirty="0" err="1" smtClean="0"/>
              <a:t>Headtail</a:t>
            </a:r>
            <a:r>
              <a:rPr lang="en-US" sz="2000" dirty="0" smtClean="0"/>
              <a:t> instabilities can be </a:t>
            </a:r>
            <a:r>
              <a:rPr lang="en-US" sz="2000" b="1" dirty="0" smtClean="0">
                <a:solidFill>
                  <a:srgbClr val="C00000"/>
                </a:solidFill>
              </a:rPr>
              <a:t>derived from the </a:t>
            </a:r>
            <a:r>
              <a:rPr lang="en-US" sz="2000" b="1" dirty="0" err="1" smtClean="0">
                <a:solidFill>
                  <a:srgbClr val="C00000"/>
                </a:solidFill>
              </a:rPr>
              <a:t>Vlasov</a:t>
            </a:r>
            <a:r>
              <a:rPr lang="en-US" sz="2000" b="1" dirty="0" smtClean="0">
                <a:solidFill>
                  <a:srgbClr val="C00000"/>
                </a:solidFill>
              </a:rPr>
              <a:t> equation </a:t>
            </a:r>
            <a:r>
              <a:rPr lang="en-US" sz="2000" dirty="0" smtClean="0"/>
              <a:t>in the presence of impedances. They evolve as </a:t>
            </a:r>
            <a:r>
              <a:rPr lang="en-US" sz="2000" b="1" dirty="0" err="1" smtClean="0">
                <a:solidFill>
                  <a:srgbClr val="C00000"/>
                </a:solidFill>
              </a:rPr>
              <a:t>eigenmodes</a:t>
            </a:r>
            <a:r>
              <a:rPr lang="en-US" sz="2000" b="1" dirty="0" smtClean="0">
                <a:solidFill>
                  <a:srgbClr val="C00000"/>
                </a:solidFill>
              </a:rPr>
              <a:t> of the coupled accelerator-beam system</a:t>
            </a:r>
            <a:r>
              <a:rPr lang="en-US" sz="2000" dirty="0" smtClean="0"/>
              <a:t>. The eigenvalue of these modes is </a:t>
            </a:r>
            <a:r>
              <a:rPr lang="en-US" sz="2000" b="1" dirty="0" smtClean="0">
                <a:solidFill>
                  <a:srgbClr val="C00000"/>
                </a:solidFill>
              </a:rPr>
              <a:t>the complex tune </a:t>
            </a:r>
            <a:r>
              <a:rPr lang="el-GR" sz="2000" b="1" dirty="0" smtClean="0">
                <a:solidFill>
                  <a:srgbClr val="C00000"/>
                </a:solidFill>
              </a:rPr>
              <a:t>Ω</a:t>
            </a:r>
            <a:r>
              <a:rPr lang="en-US" sz="2000" b="1" dirty="0" smtClean="0">
                <a:solidFill>
                  <a:srgbClr val="C00000"/>
                </a:solidFill>
              </a:rPr>
              <a:t> </a:t>
            </a:r>
            <a:r>
              <a:rPr lang="en-US" sz="2000" dirty="0" smtClean="0"/>
              <a:t>– this number fully characterizes a mode and thus an instability:</a:t>
            </a:r>
          </a:p>
        </p:txBody>
      </p:sp>
      <p:sp>
        <p:nvSpPr>
          <p:cNvPr id="2" name="Date Placeholder 1"/>
          <p:cNvSpPr>
            <a:spLocks noGrp="1"/>
          </p:cNvSpPr>
          <p:nvPr>
            <p:ph type="dt" sz="half" idx="10"/>
          </p:nvPr>
        </p:nvSpPr>
        <p:spPr/>
        <p:txBody>
          <a:bodyPr/>
          <a:lstStyle/>
          <a:p>
            <a:r>
              <a:rPr lang="en-US" smtClean="0"/>
              <a:t>24. September 2018</a:t>
            </a:r>
            <a:endParaRPr lang="en-GB"/>
          </a:p>
        </p:txBody>
      </p:sp>
      <p:sp>
        <p:nvSpPr>
          <p:cNvPr id="3" name="Footer Placeholder 2"/>
          <p:cNvSpPr>
            <a:spLocks noGrp="1"/>
          </p:cNvSpPr>
          <p:nvPr>
            <p:ph type="ftr" sz="quarter" idx="11"/>
          </p:nvPr>
        </p:nvSpPr>
        <p:spPr/>
        <p:txBody>
          <a:bodyPr/>
          <a:lstStyle/>
          <a:p>
            <a:r>
              <a:rPr lang="en-GB" smtClean="0"/>
              <a:t>Kevin Li - Collective effects IV</a:t>
            </a:r>
            <a:endParaRPr lang="en-GB"/>
          </a:p>
        </p:txBody>
      </p:sp>
      <p:sp>
        <p:nvSpPr>
          <p:cNvPr id="7" name="TextBox 6"/>
          <p:cNvSpPr txBox="1"/>
          <p:nvPr/>
        </p:nvSpPr>
        <p:spPr>
          <a:xfrm>
            <a:off x="4572000" y="6120000"/>
            <a:ext cx="7423314" cy="307777"/>
          </a:xfrm>
          <a:prstGeom prst="rect">
            <a:avLst/>
          </a:prstGeom>
          <a:noFill/>
        </p:spPr>
        <p:txBody>
          <a:bodyPr wrap="none" rtlCol="0">
            <a:spAutoFit/>
          </a:bodyPr>
          <a:lstStyle/>
          <a:p>
            <a:r>
              <a:rPr lang="en-US" sz="1400" b="1" dirty="0" smtClean="0">
                <a:solidFill>
                  <a:schemeClr val="tx2"/>
                </a:solidFill>
              </a:rPr>
              <a:t>* F. </a:t>
            </a:r>
            <a:r>
              <a:rPr lang="en-US" sz="1400" b="1" dirty="0" err="1" smtClean="0">
                <a:solidFill>
                  <a:schemeClr val="tx2"/>
                </a:solidFill>
              </a:rPr>
              <a:t>Sacherer</a:t>
            </a:r>
            <a:r>
              <a:rPr lang="en-US" sz="1400" b="1" dirty="0">
                <a:solidFill>
                  <a:schemeClr val="tx2"/>
                </a:solidFill>
              </a:rPr>
              <a:t>: </a:t>
            </a:r>
            <a:r>
              <a:rPr lang="en-US" sz="1400" b="1" i="1" dirty="0" smtClean="0">
                <a:solidFill>
                  <a:schemeClr val="tx2"/>
                </a:solidFill>
              </a:rPr>
              <a:t>Methods </a:t>
            </a:r>
            <a:r>
              <a:rPr lang="en-US" sz="1400" b="1" i="1" dirty="0">
                <a:solidFill>
                  <a:schemeClr val="tx2"/>
                </a:solidFill>
              </a:rPr>
              <a:t>for computing bunched-beam </a:t>
            </a:r>
            <a:r>
              <a:rPr lang="en-US" sz="1400" b="1" i="1" dirty="0" smtClean="0">
                <a:solidFill>
                  <a:schemeClr val="tx2"/>
                </a:solidFill>
              </a:rPr>
              <a:t>instabilities</a:t>
            </a:r>
            <a:r>
              <a:rPr lang="en-US" sz="1400" b="1" dirty="0" smtClean="0">
                <a:solidFill>
                  <a:schemeClr val="tx2"/>
                </a:solidFill>
              </a:rPr>
              <a:t>, </a:t>
            </a:r>
            <a:r>
              <a:rPr lang="en-US" sz="1400" b="1" dirty="0">
                <a:solidFill>
                  <a:schemeClr val="tx2"/>
                </a:solidFill>
              </a:rPr>
              <a:t>CERN-SI-BR-72-5. - 1972. - 41 p. </a:t>
            </a:r>
          </a:p>
        </p:txBody>
      </p:sp>
      <p:pic>
        <p:nvPicPr>
          <p:cNvPr id="8" name="Picture 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54629" y="2304000"/>
            <a:ext cx="4082743" cy="435810"/>
          </a:xfrm>
          <a:prstGeom prst="rect">
            <a:avLst/>
          </a:prstGeom>
        </p:spPr>
      </p:pic>
      <p:sp>
        <p:nvSpPr>
          <p:cNvPr id="17" name="Rectangle 16"/>
          <p:cNvSpPr/>
          <p:nvPr/>
        </p:nvSpPr>
        <p:spPr>
          <a:xfrm>
            <a:off x="4752000" y="2268000"/>
            <a:ext cx="468000" cy="576000"/>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p:cNvSpPr/>
          <p:nvPr/>
        </p:nvSpPr>
        <p:spPr>
          <a:xfrm>
            <a:off x="5580000" y="2268000"/>
            <a:ext cx="2628000" cy="576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20000" y="2268000"/>
            <a:ext cx="432000" cy="576000"/>
          </a:xfrm>
          <a:prstGeom prst="rect">
            <a:avLst/>
          </a:prstGeom>
          <a:solidFill>
            <a:srgbClr val="7030A0">
              <a:alpha val="40000"/>
            </a:srgbClr>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ectangle 19"/>
          <p:cNvSpPr/>
          <p:nvPr/>
        </p:nvSpPr>
        <p:spPr>
          <a:xfrm>
            <a:off x="3924000" y="2268000"/>
            <a:ext cx="468000" cy="576000"/>
          </a:xfrm>
          <a:prstGeom prst="rect">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8" name="Elbow Connector 27"/>
          <p:cNvCxnSpPr>
            <a:stCxn id="20" idx="2"/>
            <a:endCxn id="69" idx="0"/>
          </p:cNvCxnSpPr>
          <p:nvPr/>
        </p:nvCxnSpPr>
        <p:spPr>
          <a:xfrm rot="5400000">
            <a:off x="2658831" y="2532831"/>
            <a:ext cx="1188000" cy="1810338"/>
          </a:xfrm>
          <a:prstGeom prst="bentConnector3">
            <a:avLst>
              <a:gd name="adj1" fmla="val 50000"/>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7" idx="2"/>
            <a:endCxn id="70" idx="0"/>
          </p:cNvCxnSpPr>
          <p:nvPr/>
        </p:nvCxnSpPr>
        <p:spPr>
          <a:xfrm rot="16200000" flipH="1">
            <a:off x="4520327" y="3309673"/>
            <a:ext cx="1188000" cy="256654"/>
          </a:xfrm>
          <a:prstGeom prst="bentConnector3">
            <a:avLst>
              <a:gd name="adj1" fmla="val 50000"/>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8" idx="2"/>
            <a:endCxn id="71" idx="0"/>
          </p:cNvCxnSpPr>
          <p:nvPr/>
        </p:nvCxnSpPr>
        <p:spPr>
          <a:xfrm rot="16200000" flipH="1">
            <a:off x="6753956" y="2984043"/>
            <a:ext cx="1188000" cy="907913"/>
          </a:xfrm>
          <a:prstGeom prst="bentConnector3">
            <a:avLst>
              <a:gd name="adj1" fmla="val 59408"/>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9" idx="2"/>
            <a:endCxn id="72" idx="0"/>
          </p:cNvCxnSpPr>
          <p:nvPr/>
        </p:nvCxnSpPr>
        <p:spPr>
          <a:xfrm rot="16200000" flipH="1">
            <a:off x="8118088" y="1961912"/>
            <a:ext cx="1188000" cy="2952176"/>
          </a:xfrm>
          <a:prstGeom prst="bentConnector3">
            <a:avLst>
              <a:gd name="adj1" fmla="val 36316"/>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552088" y="3672000"/>
            <a:ext cx="4680000" cy="1080000"/>
          </a:xfrm>
          <a:prstGeom prst="ellipse">
            <a:avLst/>
          </a:prstGeom>
          <a:noFill/>
          <a:ln w="25400">
            <a:solidFill>
              <a:srgbClr val="FF0000"/>
            </a:solidFill>
          </a:ln>
          <a:effectLst>
            <a:glow rad="101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000000" y="4968000"/>
            <a:ext cx="2993897" cy="369332"/>
          </a:xfrm>
          <a:prstGeom prst="rect">
            <a:avLst/>
          </a:prstGeom>
          <a:noFill/>
        </p:spPr>
        <p:txBody>
          <a:bodyPr wrap="none" rtlCol="0">
            <a:spAutoFit/>
          </a:bodyPr>
          <a:lstStyle/>
          <a:p>
            <a:r>
              <a:rPr lang="en-US" b="1" dirty="0" smtClean="0">
                <a:solidFill>
                  <a:srgbClr val="FF0000"/>
                </a:solidFill>
              </a:rPr>
              <a:t>From solving </a:t>
            </a:r>
            <a:r>
              <a:rPr lang="en-US" b="1" dirty="0" err="1" smtClean="0">
                <a:solidFill>
                  <a:srgbClr val="FF0000"/>
                </a:solidFill>
              </a:rPr>
              <a:t>Vlasov</a:t>
            </a:r>
            <a:r>
              <a:rPr lang="en-US" b="1" dirty="0" smtClean="0">
                <a:solidFill>
                  <a:srgbClr val="FF0000"/>
                </a:solidFill>
              </a:rPr>
              <a:t> equation</a:t>
            </a:r>
            <a:endParaRPr lang="en-US" b="1" dirty="0">
              <a:solidFill>
                <a:srgbClr val="FF0000"/>
              </a:solidFill>
            </a:endParaRPr>
          </a:p>
        </p:txBody>
      </p:sp>
      <p:sp>
        <p:nvSpPr>
          <p:cNvPr id="69" name="TextBox 68"/>
          <p:cNvSpPr txBox="1"/>
          <p:nvPr/>
        </p:nvSpPr>
        <p:spPr>
          <a:xfrm>
            <a:off x="1008000" y="4032000"/>
            <a:ext cx="2679323" cy="646331"/>
          </a:xfrm>
          <a:prstGeom prst="rect">
            <a:avLst/>
          </a:prstGeom>
          <a:noFill/>
        </p:spPr>
        <p:txBody>
          <a:bodyPr wrap="none" rtlCol="0">
            <a:spAutoFit/>
          </a:bodyPr>
          <a:lstStyle/>
          <a:p>
            <a:r>
              <a:rPr lang="en-US" b="1" dirty="0">
                <a:solidFill>
                  <a:schemeClr val="accent3">
                    <a:lumMod val="75000"/>
                  </a:schemeClr>
                </a:solidFill>
              </a:rPr>
              <a:t>Single particle probability </a:t>
            </a:r>
            <a:br>
              <a:rPr lang="en-US" b="1" dirty="0">
                <a:solidFill>
                  <a:schemeClr val="accent3">
                    <a:lumMod val="75000"/>
                  </a:schemeClr>
                </a:solidFill>
              </a:rPr>
            </a:br>
            <a:r>
              <a:rPr lang="en-US" b="1" dirty="0">
                <a:solidFill>
                  <a:schemeClr val="accent3">
                    <a:lumMod val="75000"/>
                  </a:schemeClr>
                </a:solidFill>
              </a:rPr>
              <a:t>density </a:t>
            </a:r>
            <a:r>
              <a:rPr lang="en-US" b="1" dirty="0" smtClean="0">
                <a:solidFill>
                  <a:schemeClr val="accent3">
                    <a:lumMod val="75000"/>
                  </a:schemeClr>
                </a:solidFill>
              </a:rPr>
              <a:t>function</a:t>
            </a:r>
            <a:endParaRPr lang="en-US" b="1" dirty="0">
              <a:solidFill>
                <a:schemeClr val="accent3">
                  <a:lumMod val="75000"/>
                </a:schemeClr>
              </a:solidFill>
            </a:endParaRPr>
          </a:p>
        </p:txBody>
      </p:sp>
      <p:sp>
        <p:nvSpPr>
          <p:cNvPr id="70" name="TextBox 69"/>
          <p:cNvSpPr txBox="1"/>
          <p:nvPr/>
        </p:nvSpPr>
        <p:spPr>
          <a:xfrm>
            <a:off x="4241482" y="4032000"/>
            <a:ext cx="2002343" cy="369332"/>
          </a:xfrm>
          <a:prstGeom prst="rect">
            <a:avLst/>
          </a:prstGeom>
          <a:noFill/>
        </p:spPr>
        <p:txBody>
          <a:bodyPr wrap="none" rtlCol="0">
            <a:spAutoFit/>
          </a:bodyPr>
          <a:lstStyle/>
          <a:p>
            <a:r>
              <a:rPr lang="en-US" b="1" dirty="0">
                <a:solidFill>
                  <a:schemeClr val="accent4">
                    <a:lumMod val="75000"/>
                  </a:schemeClr>
                </a:solidFill>
              </a:rPr>
              <a:t>Stationary </a:t>
            </a:r>
            <a:r>
              <a:rPr lang="en-US" b="1" dirty="0" smtClean="0">
                <a:solidFill>
                  <a:schemeClr val="accent4">
                    <a:lumMod val="75000"/>
                  </a:schemeClr>
                </a:solidFill>
              </a:rPr>
              <a:t>solution</a:t>
            </a:r>
            <a:endParaRPr lang="en-US" b="1" dirty="0">
              <a:solidFill>
                <a:schemeClr val="accent4">
                  <a:lumMod val="75000"/>
                </a:schemeClr>
              </a:solidFill>
            </a:endParaRPr>
          </a:p>
        </p:txBody>
      </p:sp>
      <p:sp>
        <p:nvSpPr>
          <p:cNvPr id="71" name="TextBox 70"/>
          <p:cNvSpPr txBox="1"/>
          <p:nvPr/>
        </p:nvSpPr>
        <p:spPr>
          <a:xfrm>
            <a:off x="6797984" y="4032000"/>
            <a:ext cx="2007857" cy="369332"/>
          </a:xfrm>
          <a:prstGeom prst="rect">
            <a:avLst/>
          </a:prstGeom>
          <a:noFill/>
        </p:spPr>
        <p:txBody>
          <a:bodyPr wrap="none" rtlCol="0">
            <a:spAutoFit/>
          </a:bodyPr>
          <a:lstStyle/>
          <a:p>
            <a:r>
              <a:rPr lang="en-US" b="1" dirty="0">
                <a:solidFill>
                  <a:schemeClr val="accent1">
                    <a:lumMod val="75000"/>
                  </a:schemeClr>
                </a:solidFill>
              </a:rPr>
              <a:t>Perturbation mode</a:t>
            </a:r>
            <a:endParaRPr lang="en-US" dirty="0"/>
          </a:p>
        </p:txBody>
      </p:sp>
      <p:sp>
        <p:nvSpPr>
          <p:cNvPr id="72" name="TextBox 71"/>
          <p:cNvSpPr txBox="1"/>
          <p:nvPr/>
        </p:nvSpPr>
        <p:spPr>
          <a:xfrm>
            <a:off x="9360000" y="4032000"/>
            <a:ext cx="1656351" cy="369332"/>
          </a:xfrm>
          <a:prstGeom prst="rect">
            <a:avLst/>
          </a:prstGeom>
          <a:noFill/>
        </p:spPr>
        <p:txBody>
          <a:bodyPr wrap="none" rtlCol="0">
            <a:spAutoFit/>
          </a:bodyPr>
          <a:lstStyle/>
          <a:p>
            <a:r>
              <a:rPr lang="en-US" b="1" dirty="0" err="1" smtClean="0">
                <a:solidFill>
                  <a:srgbClr val="7030A0"/>
                </a:solidFill>
              </a:rPr>
              <a:t>Eigenfrequency</a:t>
            </a:r>
            <a:endParaRPr lang="en-US" b="1" dirty="0">
              <a:solidFill>
                <a:srgbClr val="7030A0"/>
              </a:solidFill>
            </a:endParaRPr>
          </a:p>
        </p:txBody>
      </p:sp>
      <p:sp>
        <p:nvSpPr>
          <p:cNvPr id="23" name="Rounded Rectangle 22"/>
          <p:cNvSpPr/>
          <p:nvPr/>
        </p:nvSpPr>
        <p:spPr>
          <a:xfrm>
            <a:off x="696000" y="909000"/>
            <a:ext cx="10800000" cy="5040000"/>
          </a:xfrm>
          <a:prstGeom prst="roundRect">
            <a:avLst>
              <a:gd name="adj" fmla="val 5129"/>
            </a:avLst>
          </a:prstGeom>
          <a:solidFill>
            <a:schemeClr val="lt1">
              <a:alpha val="95000"/>
            </a:schemeClr>
          </a:solidFill>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lstStyle/>
          <a:p>
            <a:pPr algn="ctr"/>
            <a:endParaRPr lang="en-US" sz="2000" dirty="0" smtClean="0"/>
          </a:p>
          <a:p>
            <a:pPr marL="342900" indent="-342900" algn="just">
              <a:buFont typeface="Arial" panose="020B0604020202020204" pitchFamily="34" charset="0"/>
              <a:buChar char="•"/>
            </a:pPr>
            <a:r>
              <a:rPr lang="en-US" sz="2000" dirty="0" smtClean="0"/>
              <a:t>Ultimately, we express the characteristics of a given perturbation mode via its </a:t>
            </a:r>
            <a:r>
              <a:rPr lang="en-US" sz="2000" b="1" dirty="0" smtClean="0">
                <a:solidFill>
                  <a:srgbClr val="C00000"/>
                </a:solidFill>
              </a:rPr>
              <a:t>complex tune shift</a:t>
            </a:r>
            <a:endParaRPr lang="en-US" sz="2000" b="1" baseline="-25000" dirty="0">
              <a:solidFill>
                <a:srgbClr val="C00000"/>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r>
              <a:rPr lang="en-US" sz="2000" dirty="0" smtClean="0">
                <a:solidFill>
                  <a:schemeClr val="tx1"/>
                </a:solidFill>
              </a:rPr>
              <a:t>The real part of this number gives </a:t>
            </a:r>
            <a:r>
              <a:rPr lang="en-US" sz="2000" b="1" dirty="0" smtClean="0">
                <a:solidFill>
                  <a:srgbClr val="C00000"/>
                </a:solidFill>
              </a:rPr>
              <a:t>the coherent tune shift </a:t>
            </a:r>
            <a:r>
              <a:rPr lang="en-US" sz="2000" dirty="0" smtClean="0">
                <a:solidFill>
                  <a:schemeClr val="tx1"/>
                </a:solidFill>
              </a:rPr>
              <a:t>of the respective unperturbed mode</a:t>
            </a: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smtClean="0">
              <a:solidFill>
                <a:schemeClr val="tx1"/>
              </a:solidFill>
            </a:endParaRPr>
          </a:p>
          <a:p>
            <a:pPr marL="342900" indent="-342900" algn="just">
              <a:buFont typeface="Arial" panose="020B0604020202020204" pitchFamily="34" charset="0"/>
              <a:buChar char="•"/>
            </a:pPr>
            <a:endParaRPr lang="en-US" sz="2000" dirty="0">
              <a:solidFill>
                <a:schemeClr val="tx1"/>
              </a:solidFill>
            </a:endParaRPr>
          </a:p>
          <a:p>
            <a:pPr marL="342900" indent="-342900" algn="just">
              <a:buFont typeface="Arial" panose="020B0604020202020204" pitchFamily="34" charset="0"/>
              <a:buChar char="•"/>
            </a:pPr>
            <a:r>
              <a:rPr lang="en-US" sz="2000" dirty="0" smtClean="0">
                <a:solidFill>
                  <a:schemeClr val="tx1"/>
                </a:solidFill>
              </a:rPr>
              <a:t>The imaginary part </a:t>
            </a:r>
            <a:r>
              <a:rPr lang="en-US" sz="2000" b="1" dirty="0" smtClean="0">
                <a:solidFill>
                  <a:srgbClr val="C00000"/>
                </a:solidFill>
              </a:rPr>
              <a:t>gives the growth rate </a:t>
            </a:r>
            <a:r>
              <a:rPr lang="en-US" sz="2000" dirty="0" smtClean="0">
                <a:solidFill>
                  <a:schemeClr val="tx1"/>
                </a:solidFill>
              </a:rPr>
              <a:t>of the perturbation mode</a:t>
            </a:r>
          </a:p>
        </p:txBody>
      </p:sp>
      <p:pic>
        <p:nvPicPr>
          <p:cNvPr id="12" name="Picture 1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025753" y="3528000"/>
            <a:ext cx="2140494" cy="278248"/>
          </a:xfrm>
          <a:prstGeom prst="rect">
            <a:avLst/>
          </a:prstGeom>
        </p:spPr>
      </p:pic>
      <p:pic>
        <p:nvPicPr>
          <p:cNvPr id="34" name="Picture 33"/>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2092421" y="1871998"/>
            <a:ext cx="8007159" cy="737526"/>
          </a:xfrm>
          <a:prstGeom prst="rect">
            <a:avLst/>
          </a:prstGeom>
        </p:spPr>
      </p:pic>
      <p:pic>
        <p:nvPicPr>
          <p:cNvPr id="13" name="Picture 12"/>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5060953" y="4968000"/>
            <a:ext cx="2070094" cy="345296"/>
          </a:xfrm>
          <a:prstGeom prst="rect">
            <a:avLst/>
          </a:prstGeom>
        </p:spPr>
      </p:pic>
      <p:sp>
        <p:nvSpPr>
          <p:cNvPr id="9" name="Slide Number Placeholder 8"/>
          <p:cNvSpPr>
            <a:spLocks noGrp="1"/>
          </p:cNvSpPr>
          <p:nvPr>
            <p:ph type="sldNum" sz="quarter" idx="12"/>
          </p:nvPr>
        </p:nvSpPr>
        <p:spPr/>
        <p:txBody>
          <a:bodyPr/>
          <a:lstStyle/>
          <a:p>
            <a:fld id="{9EA1AA69-EDB9-4143-818B-2B18FE6932EA}" type="slidenum">
              <a:rPr lang="en-GB" smtClean="0"/>
              <a:t>14</a:t>
            </a:fld>
            <a:endParaRPr lang="en-GB"/>
          </a:p>
        </p:txBody>
      </p:sp>
    </p:spTree>
    <p:extLst>
      <p:ext uri="{BB962C8B-B14F-4D97-AF65-F5344CB8AC3E}">
        <p14:creationId xmlns:p14="http://schemas.microsoft.com/office/powerpoint/2010/main" val="32089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6" end="6"/>
                                            </p:txEl>
                                          </p:spTgt>
                                        </p:tgtEl>
                                        <p:attrNameLst>
                                          <p:attrName>style.visibility</p:attrName>
                                        </p:attrNameLst>
                                      </p:cBhvr>
                                      <p:to>
                                        <p:strVal val="visible"/>
                                      </p:to>
                                    </p:set>
                                    <p:animEffect transition="in" filter="fade">
                                      <p:cBhvr>
                                        <p:cTn id="7" dur="500"/>
                                        <p:tgtEl>
                                          <p:spTgt spid="2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11" end="11"/>
                                            </p:txEl>
                                          </p:spTgt>
                                        </p:tgtEl>
                                        <p:attrNameLst>
                                          <p:attrName>style.visibility</p:attrName>
                                        </p:attrNameLst>
                                      </p:cBhvr>
                                      <p:to>
                                        <p:strVal val="visible"/>
                                      </p:to>
                                    </p:set>
                                    <p:animEffect transition="in" filter="fade">
                                      <p:cBhvr>
                                        <p:cTn id="15" dur="500"/>
                                        <p:tgtEl>
                                          <p:spTgt spid="23">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Headtail</a:t>
            </a:r>
            <a:r>
              <a:rPr lang="en-US" dirty="0" smtClean="0"/>
              <a:t> modes</a:t>
            </a:r>
            <a:endParaRPr lang="en-US" dirty="0"/>
          </a:p>
        </p:txBody>
      </p:sp>
      <p:sp>
        <p:nvSpPr>
          <p:cNvPr id="6" name="Content Placeholder 5"/>
          <p:cNvSpPr>
            <a:spLocks noGrp="1"/>
          </p:cNvSpPr>
          <p:nvPr>
            <p:ph idx="1"/>
          </p:nvPr>
        </p:nvSpPr>
        <p:spPr/>
        <p:txBody>
          <a:bodyPr>
            <a:normAutofit/>
          </a:bodyPr>
          <a:lstStyle/>
          <a:p>
            <a:pPr algn="just"/>
            <a:r>
              <a:rPr lang="en-US" sz="2000" dirty="0" smtClean="0"/>
              <a:t>Writing down the </a:t>
            </a:r>
            <a:r>
              <a:rPr lang="en-US" sz="2000" b="1" dirty="0" smtClean="0">
                <a:solidFill>
                  <a:srgbClr val="C00000"/>
                </a:solidFill>
              </a:rPr>
              <a:t>full </a:t>
            </a:r>
            <a:r>
              <a:rPr lang="en-US" sz="2000" b="1" dirty="0" err="1" smtClean="0">
                <a:solidFill>
                  <a:srgbClr val="C00000"/>
                </a:solidFill>
              </a:rPr>
              <a:t>Vlasov</a:t>
            </a:r>
            <a:r>
              <a:rPr lang="en-US" sz="2000" b="1" dirty="0" smtClean="0">
                <a:solidFill>
                  <a:srgbClr val="C00000"/>
                </a:solidFill>
              </a:rPr>
              <a:t> equation </a:t>
            </a:r>
            <a:r>
              <a:rPr lang="en-US" sz="2000" dirty="0" smtClean="0"/>
              <a:t>with the beam coupling impedance and </a:t>
            </a:r>
            <a:r>
              <a:rPr lang="en-US" sz="2000" b="1" dirty="0" smtClean="0">
                <a:solidFill>
                  <a:srgbClr val="C00000"/>
                </a:solidFill>
              </a:rPr>
              <a:t>finding a solution </a:t>
            </a:r>
            <a:r>
              <a:rPr lang="en-US" sz="2000" dirty="0" smtClean="0"/>
              <a:t>in terms of </a:t>
            </a:r>
            <a:r>
              <a:rPr lang="en-US" sz="2000" dirty="0" err="1" smtClean="0"/>
              <a:t>eigenmodes</a:t>
            </a:r>
            <a:r>
              <a:rPr lang="en-US" sz="2000" dirty="0" smtClean="0"/>
              <a:t> and </a:t>
            </a:r>
            <a:r>
              <a:rPr lang="en-US" sz="2000" dirty="0" err="1" smtClean="0"/>
              <a:t>eigenfrequencies</a:t>
            </a:r>
            <a:r>
              <a:rPr lang="en-US" sz="2000" dirty="0" smtClean="0"/>
              <a:t> is non-trivial.</a:t>
            </a:r>
          </a:p>
          <a:p>
            <a:pPr algn="just"/>
            <a:r>
              <a:rPr lang="en-US" sz="2000" dirty="0" smtClean="0"/>
              <a:t>In 1972, Frank </a:t>
            </a:r>
            <a:r>
              <a:rPr lang="en-US" sz="2000" dirty="0" err="1" smtClean="0"/>
              <a:t>Sacherer</a:t>
            </a:r>
            <a:r>
              <a:rPr lang="en-US" sz="2000" dirty="0" smtClean="0"/>
              <a:t> wrote down </a:t>
            </a:r>
            <a:r>
              <a:rPr lang="en-US" sz="2000" b="1" dirty="0" smtClean="0">
                <a:solidFill>
                  <a:srgbClr val="C00000"/>
                </a:solidFill>
              </a:rPr>
              <a:t>an approximate solution </a:t>
            </a:r>
            <a:r>
              <a:rPr lang="en-US" sz="2000" dirty="0" smtClean="0"/>
              <a:t>for the </a:t>
            </a:r>
            <a:r>
              <a:rPr lang="en-US" sz="2000" dirty="0" err="1" smtClean="0"/>
              <a:t>headtail</a:t>
            </a:r>
            <a:r>
              <a:rPr lang="en-US" sz="2000" dirty="0" smtClean="0"/>
              <a:t> modes, which very well matched observations in the CERN Proton Synchrotron (PS) (*):</a:t>
            </a:r>
          </a:p>
          <a:p>
            <a:pPr algn="just"/>
            <a:endParaRPr lang="en-US" sz="2000" dirty="0" smtClean="0"/>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Thus, </a:t>
            </a:r>
            <a:r>
              <a:rPr lang="en-US" sz="2000" dirty="0" err="1" smtClean="0"/>
              <a:t>Sacherer</a:t>
            </a:r>
            <a:r>
              <a:rPr lang="en-US" sz="2000" dirty="0" smtClean="0"/>
              <a:t> found that the observed signal at a (wideband) pickup for a given mode l can be described as:</a:t>
            </a:r>
            <a:endParaRPr lang="en-US" sz="2000" dirty="0"/>
          </a:p>
        </p:txBody>
      </p:sp>
      <p:sp>
        <p:nvSpPr>
          <p:cNvPr id="2" name="Date Placeholder 1"/>
          <p:cNvSpPr>
            <a:spLocks noGrp="1"/>
          </p:cNvSpPr>
          <p:nvPr>
            <p:ph type="dt" sz="half" idx="10"/>
          </p:nvPr>
        </p:nvSpPr>
        <p:spPr/>
        <p:txBody>
          <a:bodyPr/>
          <a:lstStyle/>
          <a:p>
            <a:r>
              <a:rPr lang="en-US" smtClean="0"/>
              <a:t>24. September 2018</a:t>
            </a:r>
            <a:endParaRPr lang="en-GB"/>
          </a:p>
        </p:txBody>
      </p:sp>
      <p:sp>
        <p:nvSpPr>
          <p:cNvPr id="3" name="Footer Placeholder 2"/>
          <p:cNvSpPr>
            <a:spLocks noGrp="1"/>
          </p:cNvSpPr>
          <p:nvPr>
            <p:ph type="ftr" sz="quarter" idx="11"/>
          </p:nvPr>
        </p:nvSpPr>
        <p:spPr/>
        <p:txBody>
          <a:bodyPr/>
          <a:lstStyle/>
          <a:p>
            <a:r>
              <a:rPr lang="en-GB" smtClean="0"/>
              <a:t>Kevin Li - Collective effects IV</a:t>
            </a:r>
            <a:endParaRPr lang="en-GB"/>
          </a:p>
        </p:txBody>
      </p:sp>
      <p:sp>
        <p:nvSpPr>
          <p:cNvPr id="7" name="TextBox 6"/>
          <p:cNvSpPr txBox="1"/>
          <p:nvPr/>
        </p:nvSpPr>
        <p:spPr>
          <a:xfrm>
            <a:off x="4572000" y="6120000"/>
            <a:ext cx="7423314" cy="307777"/>
          </a:xfrm>
          <a:prstGeom prst="rect">
            <a:avLst/>
          </a:prstGeom>
          <a:noFill/>
        </p:spPr>
        <p:txBody>
          <a:bodyPr wrap="none" rtlCol="0">
            <a:spAutoFit/>
          </a:bodyPr>
          <a:lstStyle/>
          <a:p>
            <a:r>
              <a:rPr lang="en-US" sz="1400" b="1" dirty="0" smtClean="0">
                <a:solidFill>
                  <a:schemeClr val="tx2"/>
                </a:solidFill>
              </a:rPr>
              <a:t>* F. </a:t>
            </a:r>
            <a:r>
              <a:rPr lang="en-US" sz="1400" b="1" dirty="0" err="1" smtClean="0">
                <a:solidFill>
                  <a:schemeClr val="tx2"/>
                </a:solidFill>
              </a:rPr>
              <a:t>Sacherer</a:t>
            </a:r>
            <a:r>
              <a:rPr lang="en-US" sz="1400" b="1" dirty="0">
                <a:solidFill>
                  <a:schemeClr val="tx2"/>
                </a:solidFill>
              </a:rPr>
              <a:t>: </a:t>
            </a:r>
            <a:r>
              <a:rPr lang="en-US" sz="1400" b="1" i="1" dirty="0" smtClean="0">
                <a:solidFill>
                  <a:schemeClr val="tx2"/>
                </a:solidFill>
              </a:rPr>
              <a:t>Methods </a:t>
            </a:r>
            <a:r>
              <a:rPr lang="en-US" sz="1400" b="1" i="1" dirty="0">
                <a:solidFill>
                  <a:schemeClr val="tx2"/>
                </a:solidFill>
              </a:rPr>
              <a:t>for computing bunched-beam </a:t>
            </a:r>
            <a:r>
              <a:rPr lang="en-US" sz="1400" b="1" i="1" dirty="0" smtClean="0">
                <a:solidFill>
                  <a:schemeClr val="tx2"/>
                </a:solidFill>
              </a:rPr>
              <a:t>instabilities</a:t>
            </a:r>
            <a:r>
              <a:rPr lang="en-US" sz="1400" b="1" dirty="0" smtClean="0">
                <a:solidFill>
                  <a:schemeClr val="tx2"/>
                </a:solidFill>
              </a:rPr>
              <a:t>, </a:t>
            </a:r>
            <a:r>
              <a:rPr lang="en-US" sz="1400" b="1" dirty="0">
                <a:solidFill>
                  <a:schemeClr val="tx2"/>
                </a:solidFill>
              </a:rPr>
              <a:t>CERN-SI-BR-72-5. - 1972. - 41 p. </a:t>
            </a:r>
          </a:p>
        </p:txBody>
      </p:sp>
      <p:pic>
        <p:nvPicPr>
          <p:cNvPr id="11" name="Picture 10"/>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694477" y="2628000"/>
            <a:ext cx="4803047" cy="1075810"/>
          </a:xfrm>
          <a:prstGeom prst="rect">
            <a:avLst/>
          </a:prstGeom>
        </p:spPr>
      </p:pic>
      <p:pic>
        <p:nvPicPr>
          <p:cNvPr id="12" name="Picture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pic>
        <p:nvPicPr>
          <p:cNvPr id="8" name="Picture 7"/>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9360000" y="5292000"/>
            <a:ext cx="2290133" cy="789332"/>
          </a:xfrm>
          <a:prstGeom prst="rect">
            <a:avLst/>
          </a:prstGeom>
        </p:spPr>
      </p:pic>
      <p:sp>
        <p:nvSpPr>
          <p:cNvPr id="9" name="Slide Number Placeholder 8"/>
          <p:cNvSpPr>
            <a:spLocks noGrp="1"/>
          </p:cNvSpPr>
          <p:nvPr>
            <p:ph type="sldNum" sz="quarter" idx="12"/>
          </p:nvPr>
        </p:nvSpPr>
        <p:spPr/>
        <p:txBody>
          <a:bodyPr/>
          <a:lstStyle/>
          <a:p>
            <a:fld id="{9EA1AA69-EDB9-4143-818B-2B18FE6932EA}" type="slidenum">
              <a:rPr lang="en-GB" smtClean="0"/>
              <a:t>15</a:t>
            </a:fld>
            <a:endParaRPr lang="en-GB"/>
          </a:p>
        </p:txBody>
      </p:sp>
    </p:spTree>
    <p:extLst>
      <p:ext uri="{BB962C8B-B14F-4D97-AF65-F5344CB8AC3E}">
        <p14:creationId xmlns:p14="http://schemas.microsoft.com/office/powerpoint/2010/main" val="3799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animEffect transition="in" filter="fade">
                                      <p:cBhvr>
                                        <p:cTn id="15" dur="500"/>
                                        <p:tgtEl>
                                          <p:spTgt spid="6">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Headtail</a:t>
            </a:r>
            <a:r>
              <a:rPr lang="en-US" dirty="0"/>
              <a:t> modes</a:t>
            </a:r>
          </a:p>
        </p:txBody>
      </p:sp>
      <p:sp>
        <p:nvSpPr>
          <p:cNvPr id="3" name="Content Placeholder 2"/>
          <p:cNvSpPr>
            <a:spLocks noGrp="1"/>
          </p:cNvSpPr>
          <p:nvPr>
            <p:ph idx="1"/>
          </p:nvPr>
        </p:nvSpPr>
        <p:spPr/>
        <p:txBody>
          <a:bodyPr>
            <a:normAutofit/>
          </a:bodyPr>
          <a:lstStyle/>
          <a:p>
            <a:pPr algn="just"/>
            <a:r>
              <a:rPr lang="en-US" sz="2000" dirty="0" smtClean="0"/>
              <a:t>In a certain abstraction, we can think of a bunch as </a:t>
            </a:r>
            <a:r>
              <a:rPr lang="en-US" sz="2000" b="1" dirty="0" smtClean="0">
                <a:solidFill>
                  <a:srgbClr val="C00000"/>
                </a:solidFill>
              </a:rPr>
              <a:t>a quasi one dimensional line element (string) </a:t>
            </a:r>
            <a:r>
              <a:rPr lang="en-US" sz="2000" dirty="0" smtClean="0"/>
              <a:t>of finite length.</a:t>
            </a:r>
          </a:p>
          <a:p>
            <a:pPr algn="just"/>
            <a:r>
              <a:rPr lang="en-US" sz="2000" dirty="0" smtClean="0"/>
              <a:t>Writing down and solving the </a:t>
            </a:r>
            <a:r>
              <a:rPr lang="en-US" sz="2000" dirty="0" err="1" smtClean="0"/>
              <a:t>Vlasov</a:t>
            </a:r>
            <a:r>
              <a:rPr lang="en-US" sz="2000" dirty="0" smtClean="0"/>
              <a:t> equation one finds that, with certain approximations*, </a:t>
            </a:r>
            <a:r>
              <a:rPr lang="en-US" sz="2000" b="1" dirty="0" smtClean="0">
                <a:solidFill>
                  <a:srgbClr val="C00000"/>
                </a:solidFill>
              </a:rPr>
              <a:t>this string has a set of </a:t>
            </a:r>
            <a:r>
              <a:rPr lang="en-US" sz="2000" b="1" dirty="0" err="1" smtClean="0">
                <a:solidFill>
                  <a:srgbClr val="C00000"/>
                </a:solidFill>
              </a:rPr>
              <a:t>eigenmodes</a:t>
            </a:r>
            <a:r>
              <a:rPr lang="en-US" sz="2000" b="1" dirty="0" smtClean="0">
                <a:solidFill>
                  <a:srgbClr val="C00000"/>
                </a:solidFill>
              </a:rPr>
              <a:t> of oscillation</a:t>
            </a:r>
            <a:r>
              <a:rPr lang="en-US" sz="2000" dirty="0" smtClean="0"/>
              <a:t>, each </a:t>
            </a:r>
            <a:r>
              <a:rPr lang="en-US" sz="2000" b="1" dirty="0" smtClean="0">
                <a:solidFill>
                  <a:srgbClr val="C00000"/>
                </a:solidFill>
              </a:rPr>
              <a:t>featuring a distinct oscillation pattern</a:t>
            </a:r>
            <a:r>
              <a:rPr lang="en-US" sz="2000" dirty="0" smtClean="0"/>
              <a:t>. These are called the </a:t>
            </a:r>
            <a:r>
              <a:rPr lang="en-US" sz="2000" dirty="0" err="1" smtClean="0"/>
              <a:t>Sacherer</a:t>
            </a:r>
            <a:r>
              <a:rPr lang="en-US" sz="2000" dirty="0" smtClean="0"/>
              <a:t> modes given as:</a:t>
            </a:r>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Each of these modes is characterized by its unique </a:t>
            </a:r>
            <a:r>
              <a:rPr lang="en-US" sz="2000" b="1" dirty="0" smtClean="0">
                <a:solidFill>
                  <a:srgbClr val="C00000"/>
                </a:solidFill>
              </a:rPr>
              <a:t>radial mode number m</a:t>
            </a:r>
            <a:r>
              <a:rPr lang="en-US" sz="2000" dirty="0" smtClean="0"/>
              <a:t>. Each mode features </a:t>
            </a:r>
            <a:r>
              <a:rPr lang="en-US" sz="2000" b="1" dirty="0" smtClean="0">
                <a:solidFill>
                  <a:srgbClr val="C00000"/>
                </a:solidFill>
              </a:rPr>
              <a:t>a distinct pattern </a:t>
            </a:r>
            <a:r>
              <a:rPr lang="en-US" sz="2000" dirty="0" smtClean="0"/>
              <a:t>when observed as a signal detected at a pickup:</a:t>
            </a:r>
          </a:p>
          <a:p>
            <a:pPr algn="just"/>
            <a:endParaRPr lang="en-US" sz="2000" dirty="0"/>
          </a:p>
          <a:p>
            <a:pPr algn="just"/>
            <a:endParaRPr lang="en-US" sz="2000" dirty="0"/>
          </a:p>
          <a:p>
            <a:pPr algn="just"/>
            <a:endParaRPr lang="en-US" sz="2000" dirty="0" smtClean="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7" name="Picture 1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528000" y="2844000"/>
            <a:ext cx="5084952" cy="758857"/>
          </a:xfrm>
          <a:prstGeom prst="rect">
            <a:avLst/>
          </a:prstGeom>
        </p:spPr>
      </p:pic>
      <p:sp>
        <p:nvSpPr>
          <p:cNvPr id="11" name="TextBox 10"/>
          <p:cNvSpPr txBox="1"/>
          <p:nvPr/>
        </p:nvSpPr>
        <p:spPr>
          <a:xfrm>
            <a:off x="4248000" y="6120000"/>
            <a:ext cx="7668000" cy="324000"/>
          </a:xfrm>
          <a:prstGeom prst="rect">
            <a:avLst/>
          </a:prstGeom>
          <a:noFill/>
        </p:spPr>
        <p:txBody>
          <a:bodyPr wrap="square" rtlCol="0">
            <a:noAutofit/>
          </a:bodyPr>
          <a:lstStyle/>
          <a:p>
            <a:r>
              <a:rPr lang="en-US" sz="1400" b="1" dirty="0" smtClean="0">
                <a:solidFill>
                  <a:schemeClr val="accent5"/>
                </a:solidFill>
              </a:rPr>
              <a:t>* F. </a:t>
            </a:r>
            <a:r>
              <a:rPr lang="en-US" sz="1400" b="1" dirty="0" err="1" smtClean="0">
                <a:solidFill>
                  <a:schemeClr val="accent5"/>
                </a:solidFill>
              </a:rPr>
              <a:t>Sacherer</a:t>
            </a:r>
            <a:r>
              <a:rPr lang="en-US" sz="1400" b="1" dirty="0" smtClean="0">
                <a:solidFill>
                  <a:schemeClr val="accent5"/>
                </a:solidFill>
              </a:rPr>
              <a:t>: </a:t>
            </a:r>
            <a:r>
              <a:rPr lang="en-US" sz="1400" b="1" i="1" dirty="0" smtClean="0">
                <a:solidFill>
                  <a:schemeClr val="accent5"/>
                </a:solidFill>
              </a:rPr>
              <a:t>Methods </a:t>
            </a:r>
            <a:r>
              <a:rPr lang="en-US" sz="1400" b="1" i="1" dirty="0">
                <a:solidFill>
                  <a:schemeClr val="accent5"/>
                </a:solidFill>
              </a:rPr>
              <a:t>for computing bunched-beam </a:t>
            </a:r>
            <a:r>
              <a:rPr lang="en-US" sz="1400" b="1" i="1" dirty="0" smtClean="0">
                <a:solidFill>
                  <a:schemeClr val="accent5"/>
                </a:solidFill>
              </a:rPr>
              <a:t>instabilities</a:t>
            </a:r>
            <a:r>
              <a:rPr lang="en-US" sz="1400" b="1" dirty="0" smtClean="0">
                <a:solidFill>
                  <a:schemeClr val="accent5"/>
                </a:solidFill>
              </a:rPr>
              <a:t>, CERN-SI-INT-BR-72-5</a:t>
            </a:r>
            <a:r>
              <a:rPr lang="en-US" sz="1400" b="1" dirty="0">
                <a:solidFill>
                  <a:schemeClr val="accent5"/>
                </a:solidFill>
              </a:rPr>
              <a:t>. - 1972. - </a:t>
            </a:r>
            <a:r>
              <a:rPr lang="en-US" sz="1400" b="1" dirty="0" smtClean="0">
                <a:solidFill>
                  <a:schemeClr val="accent5"/>
                </a:solidFill>
              </a:rPr>
              <a:t>44 </a:t>
            </a:r>
            <a:r>
              <a:rPr lang="en-US" sz="1400" b="1" dirty="0">
                <a:solidFill>
                  <a:schemeClr val="accent5"/>
                </a:solidFill>
              </a:rPr>
              <a:t>p.  </a:t>
            </a:r>
          </a:p>
        </p:txBody>
      </p:sp>
      <p:pic>
        <p:nvPicPr>
          <p:cNvPr id="13" name="Picture 1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360000" y="5400000"/>
            <a:ext cx="2290133" cy="577066"/>
          </a:xfrm>
          <a:prstGeom prst="rect">
            <a:avLst/>
          </a:prstGeom>
        </p:spPr>
      </p:pic>
      <p:pic>
        <p:nvPicPr>
          <p:cNvPr id="25" name="Picture 24"/>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sp>
        <p:nvSpPr>
          <p:cNvPr id="10" name="Rounded Rectangle 9"/>
          <p:cNvSpPr/>
          <p:nvPr/>
        </p:nvSpPr>
        <p:spPr>
          <a:xfrm>
            <a:off x="156000" y="936000"/>
            <a:ext cx="11880000" cy="5040000"/>
          </a:xfrm>
          <a:prstGeom prst="roundRect">
            <a:avLst>
              <a:gd name="adj" fmla="val 355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It is to be noted, that these bunch modes are always latently present, but not usually excited. </a:t>
            </a:r>
          </a:p>
          <a:p>
            <a:pPr algn="ctr"/>
            <a:r>
              <a:rPr lang="en-US" sz="2000" dirty="0"/>
              <a:t>It requires an </a:t>
            </a:r>
            <a:r>
              <a:rPr lang="en-US" sz="2000" b="1" dirty="0">
                <a:solidFill>
                  <a:srgbClr val="C00000"/>
                </a:solidFill>
              </a:rPr>
              <a:t>impedance as source of energy </a:t>
            </a:r>
            <a:r>
              <a:rPr lang="en-US" sz="2000" dirty="0"/>
              <a:t>together with </a:t>
            </a:r>
            <a:r>
              <a:rPr lang="en-US" sz="2000" b="1" dirty="0">
                <a:solidFill>
                  <a:srgbClr val="C00000"/>
                </a:solidFill>
              </a:rPr>
              <a:t>chromaticity to generate a synchronization </a:t>
            </a:r>
            <a:r>
              <a:rPr lang="en-US" sz="2000" dirty="0"/>
              <a:t>of the bunch motion with the wake fields kicks in order to </a:t>
            </a:r>
            <a:r>
              <a:rPr lang="en-US" sz="2000" b="1" dirty="0">
                <a:solidFill>
                  <a:srgbClr val="C00000"/>
                </a:solidFill>
              </a:rPr>
              <a:t>drive a given bunch mode into resonance</a:t>
            </a:r>
            <a:r>
              <a:rPr lang="en-US" sz="2000" dirty="0" smtClean="0"/>
              <a:t>.</a:t>
            </a:r>
            <a:endParaRPr lang="en-US" sz="2000" dirty="0"/>
          </a:p>
        </p:txBody>
      </p:sp>
      <p:pic>
        <p:nvPicPr>
          <p:cNvPr id="24" name="Picture 2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5810286" y="4212001"/>
            <a:ext cx="571429" cy="227048"/>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000" y="1080000"/>
            <a:ext cx="11808000" cy="2952000"/>
          </a:xfrm>
          <a:prstGeom prst="rect">
            <a:avLst/>
          </a:prstGeom>
        </p:spPr>
      </p:pic>
      <p:sp>
        <p:nvSpPr>
          <p:cNvPr id="7" name="Slide Number Placeholder 6"/>
          <p:cNvSpPr>
            <a:spLocks noGrp="1"/>
          </p:cNvSpPr>
          <p:nvPr>
            <p:ph type="sldNum" sz="quarter" idx="12"/>
          </p:nvPr>
        </p:nvSpPr>
        <p:spPr/>
        <p:txBody>
          <a:bodyPr/>
          <a:lstStyle/>
          <a:p>
            <a:fld id="{9EA1AA69-EDB9-4143-818B-2B18FE6932EA}" type="slidenum">
              <a:rPr lang="en-GB" smtClean="0"/>
              <a:t>16</a:t>
            </a:fld>
            <a:endParaRPr lang="en-GB"/>
          </a:p>
        </p:txBody>
      </p:sp>
    </p:spTree>
    <p:extLst>
      <p:ext uri="{BB962C8B-B14F-4D97-AF65-F5344CB8AC3E}">
        <p14:creationId xmlns:p14="http://schemas.microsoft.com/office/powerpoint/2010/main" val="5941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1" end="11"/>
                                            </p:txEl>
                                          </p:spTgt>
                                        </p:tgtEl>
                                        <p:attrNameLst>
                                          <p:attrName>style.visibility</p:attrName>
                                        </p:attrNameLst>
                                      </p:cBhvr>
                                      <p:to>
                                        <p:strVal val="visible"/>
                                      </p:to>
                                    </p:set>
                                    <p:animEffect transition="in" filter="fade">
                                      <p:cBhvr>
                                        <p:cTn id="7" dur="500"/>
                                        <p:tgtEl>
                                          <p:spTgt spid="10">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2" end="12"/>
                                            </p:txEl>
                                          </p:spTgt>
                                        </p:tgtEl>
                                        <p:attrNameLst>
                                          <p:attrName>style.visibility</p:attrName>
                                        </p:attrNameLst>
                                      </p:cBhvr>
                                      <p:to>
                                        <p:strVal val="visible"/>
                                      </p:to>
                                    </p:set>
                                    <p:animEffect transition="in" filter="fade">
                                      <p:cBhvr>
                                        <p:cTn id="10"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Headtail</a:t>
            </a:r>
            <a:r>
              <a:rPr lang="en-US" dirty="0"/>
              <a:t> modes</a:t>
            </a:r>
          </a:p>
        </p:txBody>
      </p:sp>
      <p:sp>
        <p:nvSpPr>
          <p:cNvPr id="3" name="Content Placeholder 2"/>
          <p:cNvSpPr>
            <a:spLocks noGrp="1"/>
          </p:cNvSpPr>
          <p:nvPr>
            <p:ph idx="1"/>
          </p:nvPr>
        </p:nvSpPr>
        <p:spPr/>
        <p:txBody>
          <a:bodyPr>
            <a:normAutofit/>
          </a:bodyPr>
          <a:lstStyle/>
          <a:p>
            <a:pPr algn="just"/>
            <a:r>
              <a:rPr lang="en-US" sz="2000" dirty="0" smtClean="0"/>
              <a:t>In a certain abstraction, we can think of a bunch as </a:t>
            </a:r>
            <a:r>
              <a:rPr lang="en-US" sz="2000" b="1" dirty="0" smtClean="0">
                <a:solidFill>
                  <a:srgbClr val="C00000"/>
                </a:solidFill>
              </a:rPr>
              <a:t>a quasi one dimensional line element (string) </a:t>
            </a:r>
            <a:r>
              <a:rPr lang="en-US" sz="2000" dirty="0" smtClean="0"/>
              <a:t>of finite length.</a:t>
            </a:r>
          </a:p>
          <a:p>
            <a:pPr algn="just"/>
            <a:r>
              <a:rPr lang="en-US" sz="2000" dirty="0" smtClean="0"/>
              <a:t>Writing down and solving the </a:t>
            </a:r>
            <a:r>
              <a:rPr lang="en-US" sz="2000" dirty="0" err="1" smtClean="0"/>
              <a:t>Vlasov</a:t>
            </a:r>
            <a:r>
              <a:rPr lang="en-US" sz="2000" dirty="0" smtClean="0"/>
              <a:t> equation one finds that, with certain approximations*, </a:t>
            </a:r>
            <a:r>
              <a:rPr lang="en-US" sz="2000" b="1" dirty="0" smtClean="0">
                <a:solidFill>
                  <a:srgbClr val="C00000"/>
                </a:solidFill>
              </a:rPr>
              <a:t>this string has a set of </a:t>
            </a:r>
            <a:r>
              <a:rPr lang="en-US" sz="2000" b="1" dirty="0" err="1" smtClean="0">
                <a:solidFill>
                  <a:srgbClr val="C00000"/>
                </a:solidFill>
              </a:rPr>
              <a:t>eigenmodes</a:t>
            </a:r>
            <a:r>
              <a:rPr lang="en-US" sz="2000" b="1" dirty="0" smtClean="0">
                <a:solidFill>
                  <a:srgbClr val="C00000"/>
                </a:solidFill>
              </a:rPr>
              <a:t> of oscillation</a:t>
            </a:r>
            <a:r>
              <a:rPr lang="en-US" sz="2000" dirty="0" smtClean="0"/>
              <a:t>, each </a:t>
            </a:r>
            <a:r>
              <a:rPr lang="en-US" sz="2000" b="1" dirty="0" smtClean="0">
                <a:solidFill>
                  <a:srgbClr val="C00000"/>
                </a:solidFill>
              </a:rPr>
              <a:t>featuring a distinct oscillation pattern</a:t>
            </a:r>
            <a:r>
              <a:rPr lang="en-US" sz="2000" dirty="0" smtClean="0"/>
              <a:t>. These are called the </a:t>
            </a:r>
            <a:r>
              <a:rPr lang="en-US" sz="2000" dirty="0" err="1" smtClean="0"/>
              <a:t>Sacherer</a:t>
            </a:r>
            <a:r>
              <a:rPr lang="en-US" sz="2000" dirty="0" smtClean="0"/>
              <a:t> modes given as:</a:t>
            </a:r>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Each of these modes is characterized by its unique </a:t>
            </a:r>
            <a:r>
              <a:rPr lang="en-US" sz="2000" b="1" dirty="0" smtClean="0">
                <a:solidFill>
                  <a:srgbClr val="C00000"/>
                </a:solidFill>
              </a:rPr>
              <a:t>radial mode number m</a:t>
            </a:r>
            <a:r>
              <a:rPr lang="en-US" sz="2000" dirty="0" smtClean="0"/>
              <a:t>. Each mode features </a:t>
            </a:r>
            <a:r>
              <a:rPr lang="en-US" sz="2000" b="1" dirty="0" smtClean="0">
                <a:solidFill>
                  <a:srgbClr val="C00000"/>
                </a:solidFill>
              </a:rPr>
              <a:t>a distinct pattern </a:t>
            </a:r>
            <a:r>
              <a:rPr lang="en-US" sz="2000" dirty="0" smtClean="0"/>
              <a:t>when observed as a signal detected at a pickup:</a:t>
            </a:r>
          </a:p>
          <a:p>
            <a:pPr algn="just"/>
            <a:endParaRPr lang="en-US" sz="2000" dirty="0"/>
          </a:p>
          <a:p>
            <a:pPr algn="just"/>
            <a:endParaRPr lang="en-US" sz="2000" dirty="0"/>
          </a:p>
          <a:p>
            <a:pPr algn="just"/>
            <a:endParaRPr lang="en-US" sz="2000" dirty="0" smtClean="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7" name="Picture 1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528000" y="2844000"/>
            <a:ext cx="5084952" cy="758857"/>
          </a:xfrm>
          <a:prstGeom prst="rect">
            <a:avLst/>
          </a:prstGeom>
        </p:spPr>
      </p:pic>
      <p:sp>
        <p:nvSpPr>
          <p:cNvPr id="11" name="TextBox 10"/>
          <p:cNvSpPr txBox="1"/>
          <p:nvPr/>
        </p:nvSpPr>
        <p:spPr>
          <a:xfrm>
            <a:off x="4248000" y="6120000"/>
            <a:ext cx="7668000" cy="324000"/>
          </a:xfrm>
          <a:prstGeom prst="rect">
            <a:avLst/>
          </a:prstGeom>
          <a:noFill/>
        </p:spPr>
        <p:txBody>
          <a:bodyPr wrap="square" rtlCol="0">
            <a:noAutofit/>
          </a:bodyPr>
          <a:lstStyle/>
          <a:p>
            <a:r>
              <a:rPr lang="en-US" sz="1400" b="1" dirty="0" smtClean="0">
                <a:solidFill>
                  <a:schemeClr val="accent5"/>
                </a:solidFill>
              </a:rPr>
              <a:t>* F. </a:t>
            </a:r>
            <a:r>
              <a:rPr lang="en-US" sz="1400" b="1" dirty="0" err="1" smtClean="0">
                <a:solidFill>
                  <a:schemeClr val="accent5"/>
                </a:solidFill>
              </a:rPr>
              <a:t>Sacherer</a:t>
            </a:r>
            <a:r>
              <a:rPr lang="en-US" sz="1400" b="1" dirty="0" smtClean="0">
                <a:solidFill>
                  <a:schemeClr val="accent5"/>
                </a:solidFill>
              </a:rPr>
              <a:t>: </a:t>
            </a:r>
            <a:r>
              <a:rPr lang="en-US" sz="1400" b="1" i="1" dirty="0" smtClean="0">
                <a:solidFill>
                  <a:schemeClr val="accent5"/>
                </a:solidFill>
              </a:rPr>
              <a:t>Methods </a:t>
            </a:r>
            <a:r>
              <a:rPr lang="en-US" sz="1400" b="1" i="1" dirty="0">
                <a:solidFill>
                  <a:schemeClr val="accent5"/>
                </a:solidFill>
              </a:rPr>
              <a:t>for computing bunched-beam </a:t>
            </a:r>
            <a:r>
              <a:rPr lang="en-US" sz="1400" b="1" i="1" dirty="0" smtClean="0">
                <a:solidFill>
                  <a:schemeClr val="accent5"/>
                </a:solidFill>
              </a:rPr>
              <a:t>instabilities</a:t>
            </a:r>
            <a:r>
              <a:rPr lang="en-US" sz="1400" b="1" dirty="0" smtClean="0">
                <a:solidFill>
                  <a:schemeClr val="accent5"/>
                </a:solidFill>
              </a:rPr>
              <a:t>, CERN-SI-INT-BR-72-5</a:t>
            </a:r>
            <a:r>
              <a:rPr lang="en-US" sz="1400" b="1" dirty="0">
                <a:solidFill>
                  <a:schemeClr val="accent5"/>
                </a:solidFill>
              </a:rPr>
              <a:t>. - 1972. - </a:t>
            </a:r>
            <a:r>
              <a:rPr lang="en-US" sz="1400" b="1" dirty="0" smtClean="0">
                <a:solidFill>
                  <a:schemeClr val="accent5"/>
                </a:solidFill>
              </a:rPr>
              <a:t>44 </a:t>
            </a:r>
            <a:r>
              <a:rPr lang="en-US" sz="1400" b="1" dirty="0">
                <a:solidFill>
                  <a:schemeClr val="accent5"/>
                </a:solidFill>
              </a:rPr>
              <a:t>p.  </a:t>
            </a:r>
          </a:p>
        </p:txBody>
      </p:sp>
      <p:pic>
        <p:nvPicPr>
          <p:cNvPr id="13" name="Picture 1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360000" y="5400000"/>
            <a:ext cx="2290133" cy="577066"/>
          </a:xfrm>
          <a:prstGeom prst="rect">
            <a:avLst/>
          </a:prstGeom>
        </p:spPr>
      </p:pic>
      <p:pic>
        <p:nvPicPr>
          <p:cNvPr id="25" name="Picture 24"/>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sp>
        <p:nvSpPr>
          <p:cNvPr id="10" name="Rounded Rectangle 9"/>
          <p:cNvSpPr/>
          <p:nvPr/>
        </p:nvSpPr>
        <p:spPr>
          <a:xfrm>
            <a:off x="156000" y="936000"/>
            <a:ext cx="11880000" cy="5040000"/>
          </a:xfrm>
          <a:prstGeom prst="roundRect">
            <a:avLst>
              <a:gd name="adj" fmla="val 355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It is to be noted, that these bunch modes are always latently present, but not usually excited. </a:t>
            </a:r>
          </a:p>
          <a:p>
            <a:pPr algn="ctr"/>
            <a:r>
              <a:rPr lang="en-US" sz="2000" dirty="0"/>
              <a:t>It requires an </a:t>
            </a:r>
            <a:r>
              <a:rPr lang="en-US" sz="2000" b="1" dirty="0">
                <a:solidFill>
                  <a:srgbClr val="C00000"/>
                </a:solidFill>
              </a:rPr>
              <a:t>impedance as source of energy </a:t>
            </a:r>
            <a:r>
              <a:rPr lang="en-US" sz="2000" dirty="0"/>
              <a:t>together with </a:t>
            </a:r>
            <a:r>
              <a:rPr lang="en-US" sz="2000" b="1" dirty="0">
                <a:solidFill>
                  <a:srgbClr val="C00000"/>
                </a:solidFill>
              </a:rPr>
              <a:t>chromaticity to generate a synchronization </a:t>
            </a:r>
            <a:r>
              <a:rPr lang="en-US" sz="2000" dirty="0"/>
              <a:t>of the bunch motion with the wake fields kicks in order to </a:t>
            </a:r>
            <a:r>
              <a:rPr lang="en-US" sz="2000" b="1" dirty="0">
                <a:solidFill>
                  <a:srgbClr val="C00000"/>
                </a:solidFill>
              </a:rPr>
              <a:t>drive a given bunch mode into resonance</a:t>
            </a:r>
            <a:r>
              <a:rPr lang="en-US" sz="2000" dirty="0" smtClean="0"/>
              <a:t>.</a:t>
            </a:r>
            <a:endParaRPr lang="en-US" sz="2000" dirty="0"/>
          </a:p>
        </p:txBody>
      </p:sp>
      <p:grpSp>
        <p:nvGrpSpPr>
          <p:cNvPr id="14" name="Group 13"/>
          <p:cNvGrpSpPr/>
          <p:nvPr/>
        </p:nvGrpSpPr>
        <p:grpSpPr>
          <a:xfrm>
            <a:off x="336000" y="1080000"/>
            <a:ext cx="11520000" cy="3528000"/>
            <a:chOff x="336000" y="1080000"/>
            <a:chExt cx="11520000" cy="3528000"/>
          </a:xfrm>
        </p:grpSpPr>
        <p:sp>
          <p:nvSpPr>
            <p:cNvPr id="15" name="Rectangle 14"/>
            <p:cNvSpPr/>
            <p:nvPr/>
          </p:nvSpPr>
          <p:spPr>
            <a:xfrm>
              <a:off x="336000" y="1080000"/>
              <a:ext cx="11520000" cy="352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6" t="5" r="6" b="50196"/>
            <a:stretch/>
          </p:blipFill>
          <p:spPr>
            <a:xfrm>
              <a:off x="696000" y="1145424"/>
              <a:ext cx="10800000" cy="3397152"/>
            </a:xfrm>
            <a:prstGeom prst="rect">
              <a:avLst/>
            </a:prstGeom>
            <a:noFill/>
          </p:spPr>
        </p:pic>
      </p:grpSp>
      <p:pic>
        <p:nvPicPr>
          <p:cNvPr id="18" name="Picture 17"/>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1872000" y="2268000"/>
            <a:ext cx="2281296" cy="278248"/>
          </a:xfrm>
          <a:prstGeom prst="rect">
            <a:avLst/>
          </a:prstGeom>
          <a:solidFill>
            <a:schemeClr val="bg1"/>
          </a:solidFill>
        </p:spPr>
      </p:pic>
      <p:sp>
        <p:nvSpPr>
          <p:cNvPr id="7" name="Slide Number Placeholder 6"/>
          <p:cNvSpPr>
            <a:spLocks noGrp="1"/>
          </p:cNvSpPr>
          <p:nvPr>
            <p:ph type="sldNum" sz="quarter" idx="12"/>
          </p:nvPr>
        </p:nvSpPr>
        <p:spPr/>
        <p:txBody>
          <a:bodyPr/>
          <a:lstStyle/>
          <a:p>
            <a:fld id="{9EA1AA69-EDB9-4143-818B-2B18FE6932EA}" type="slidenum">
              <a:rPr lang="en-GB" smtClean="0"/>
              <a:t>17</a:t>
            </a:fld>
            <a:endParaRPr lang="en-GB"/>
          </a:p>
        </p:txBody>
      </p:sp>
    </p:spTree>
    <p:extLst>
      <p:ext uri="{BB962C8B-B14F-4D97-AF65-F5344CB8AC3E}">
        <p14:creationId xmlns:p14="http://schemas.microsoft.com/office/powerpoint/2010/main" val="98205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Headtail</a:t>
            </a:r>
            <a:r>
              <a:rPr lang="en-US" dirty="0"/>
              <a:t> modes</a:t>
            </a:r>
          </a:p>
        </p:txBody>
      </p:sp>
      <p:sp>
        <p:nvSpPr>
          <p:cNvPr id="3" name="Content Placeholder 2"/>
          <p:cNvSpPr>
            <a:spLocks noGrp="1"/>
          </p:cNvSpPr>
          <p:nvPr>
            <p:ph idx="1"/>
          </p:nvPr>
        </p:nvSpPr>
        <p:spPr/>
        <p:txBody>
          <a:bodyPr>
            <a:normAutofit/>
          </a:bodyPr>
          <a:lstStyle/>
          <a:p>
            <a:pPr algn="just"/>
            <a:r>
              <a:rPr lang="en-US" sz="2000" dirty="0" smtClean="0"/>
              <a:t>In a certain abstraction, we can think of a bunch as </a:t>
            </a:r>
            <a:r>
              <a:rPr lang="en-US" sz="2000" b="1" dirty="0" smtClean="0">
                <a:solidFill>
                  <a:srgbClr val="C00000"/>
                </a:solidFill>
              </a:rPr>
              <a:t>a quasi one dimensional line element (string) </a:t>
            </a:r>
            <a:r>
              <a:rPr lang="en-US" sz="2000" dirty="0" smtClean="0"/>
              <a:t>of finite length.</a:t>
            </a:r>
          </a:p>
          <a:p>
            <a:pPr algn="just"/>
            <a:r>
              <a:rPr lang="en-US" sz="2000" dirty="0" smtClean="0"/>
              <a:t>Writing down and solving the </a:t>
            </a:r>
            <a:r>
              <a:rPr lang="en-US" sz="2000" dirty="0" err="1" smtClean="0"/>
              <a:t>Vlasov</a:t>
            </a:r>
            <a:r>
              <a:rPr lang="en-US" sz="2000" dirty="0" smtClean="0"/>
              <a:t> equation one finds that, with certain approximations*, </a:t>
            </a:r>
            <a:r>
              <a:rPr lang="en-US" sz="2000" b="1" dirty="0" smtClean="0">
                <a:solidFill>
                  <a:srgbClr val="C00000"/>
                </a:solidFill>
              </a:rPr>
              <a:t>this string has a set of </a:t>
            </a:r>
            <a:r>
              <a:rPr lang="en-US" sz="2000" b="1" dirty="0" err="1" smtClean="0">
                <a:solidFill>
                  <a:srgbClr val="C00000"/>
                </a:solidFill>
              </a:rPr>
              <a:t>eigenmodes</a:t>
            </a:r>
            <a:r>
              <a:rPr lang="en-US" sz="2000" b="1" dirty="0" smtClean="0">
                <a:solidFill>
                  <a:srgbClr val="C00000"/>
                </a:solidFill>
              </a:rPr>
              <a:t> of oscillation</a:t>
            </a:r>
            <a:r>
              <a:rPr lang="en-US" sz="2000" dirty="0" smtClean="0"/>
              <a:t>, each </a:t>
            </a:r>
            <a:r>
              <a:rPr lang="en-US" sz="2000" b="1" dirty="0" smtClean="0">
                <a:solidFill>
                  <a:srgbClr val="C00000"/>
                </a:solidFill>
              </a:rPr>
              <a:t>featuring a distinct oscillation pattern</a:t>
            </a:r>
            <a:r>
              <a:rPr lang="en-US" sz="2000" dirty="0" smtClean="0"/>
              <a:t>. These are called the </a:t>
            </a:r>
            <a:r>
              <a:rPr lang="en-US" sz="2000" dirty="0" err="1" smtClean="0"/>
              <a:t>Sacherer</a:t>
            </a:r>
            <a:r>
              <a:rPr lang="en-US" sz="2000" dirty="0" smtClean="0"/>
              <a:t> modes given as:</a:t>
            </a:r>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Each of these modes is characterized by its unique </a:t>
            </a:r>
            <a:r>
              <a:rPr lang="en-US" sz="2000" b="1" dirty="0" smtClean="0">
                <a:solidFill>
                  <a:srgbClr val="C00000"/>
                </a:solidFill>
              </a:rPr>
              <a:t>radial mode number m</a:t>
            </a:r>
            <a:r>
              <a:rPr lang="en-US" sz="2000" dirty="0" smtClean="0"/>
              <a:t>. Each mode features </a:t>
            </a:r>
            <a:r>
              <a:rPr lang="en-US" sz="2000" b="1" dirty="0" smtClean="0">
                <a:solidFill>
                  <a:srgbClr val="C00000"/>
                </a:solidFill>
              </a:rPr>
              <a:t>a distinct pattern </a:t>
            </a:r>
            <a:r>
              <a:rPr lang="en-US" sz="2000" dirty="0" smtClean="0"/>
              <a:t>when observed as a signal detected at a pickup:</a:t>
            </a:r>
          </a:p>
          <a:p>
            <a:pPr algn="just"/>
            <a:endParaRPr lang="en-US" sz="2000" dirty="0"/>
          </a:p>
          <a:p>
            <a:pPr algn="just"/>
            <a:endParaRPr lang="en-US" sz="2000" dirty="0"/>
          </a:p>
          <a:p>
            <a:pPr algn="just"/>
            <a:endParaRPr lang="en-US" sz="2000" dirty="0" smtClean="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7" name="Picture 1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528000" y="2844000"/>
            <a:ext cx="5084952" cy="758857"/>
          </a:xfrm>
          <a:prstGeom prst="rect">
            <a:avLst/>
          </a:prstGeom>
        </p:spPr>
      </p:pic>
      <p:sp>
        <p:nvSpPr>
          <p:cNvPr id="11" name="TextBox 10"/>
          <p:cNvSpPr txBox="1"/>
          <p:nvPr/>
        </p:nvSpPr>
        <p:spPr>
          <a:xfrm>
            <a:off x="4248000" y="6120000"/>
            <a:ext cx="7668000" cy="324000"/>
          </a:xfrm>
          <a:prstGeom prst="rect">
            <a:avLst/>
          </a:prstGeom>
          <a:noFill/>
        </p:spPr>
        <p:txBody>
          <a:bodyPr wrap="square" rtlCol="0">
            <a:noAutofit/>
          </a:bodyPr>
          <a:lstStyle/>
          <a:p>
            <a:r>
              <a:rPr lang="en-US" sz="1400" b="1" dirty="0" smtClean="0">
                <a:solidFill>
                  <a:schemeClr val="accent5"/>
                </a:solidFill>
              </a:rPr>
              <a:t>* F. </a:t>
            </a:r>
            <a:r>
              <a:rPr lang="en-US" sz="1400" b="1" dirty="0" err="1" smtClean="0">
                <a:solidFill>
                  <a:schemeClr val="accent5"/>
                </a:solidFill>
              </a:rPr>
              <a:t>Sacherer</a:t>
            </a:r>
            <a:r>
              <a:rPr lang="en-US" sz="1400" b="1" dirty="0" smtClean="0">
                <a:solidFill>
                  <a:schemeClr val="accent5"/>
                </a:solidFill>
              </a:rPr>
              <a:t>: </a:t>
            </a:r>
            <a:r>
              <a:rPr lang="en-US" sz="1400" b="1" i="1" dirty="0" smtClean="0">
                <a:solidFill>
                  <a:schemeClr val="accent5"/>
                </a:solidFill>
              </a:rPr>
              <a:t>Methods </a:t>
            </a:r>
            <a:r>
              <a:rPr lang="en-US" sz="1400" b="1" i="1" dirty="0">
                <a:solidFill>
                  <a:schemeClr val="accent5"/>
                </a:solidFill>
              </a:rPr>
              <a:t>for computing bunched-beam </a:t>
            </a:r>
            <a:r>
              <a:rPr lang="en-US" sz="1400" b="1" i="1" dirty="0" smtClean="0">
                <a:solidFill>
                  <a:schemeClr val="accent5"/>
                </a:solidFill>
              </a:rPr>
              <a:t>instabilities</a:t>
            </a:r>
            <a:r>
              <a:rPr lang="en-US" sz="1400" b="1" dirty="0" smtClean="0">
                <a:solidFill>
                  <a:schemeClr val="accent5"/>
                </a:solidFill>
              </a:rPr>
              <a:t>, CERN-SI-INT-BR-72-5</a:t>
            </a:r>
            <a:r>
              <a:rPr lang="en-US" sz="1400" b="1" dirty="0">
                <a:solidFill>
                  <a:schemeClr val="accent5"/>
                </a:solidFill>
              </a:rPr>
              <a:t>. - 1972. - </a:t>
            </a:r>
            <a:r>
              <a:rPr lang="en-US" sz="1400" b="1" dirty="0" smtClean="0">
                <a:solidFill>
                  <a:schemeClr val="accent5"/>
                </a:solidFill>
              </a:rPr>
              <a:t>44 </a:t>
            </a:r>
            <a:r>
              <a:rPr lang="en-US" sz="1400" b="1" dirty="0">
                <a:solidFill>
                  <a:schemeClr val="accent5"/>
                </a:solidFill>
              </a:rPr>
              <a:t>p.  </a:t>
            </a:r>
          </a:p>
        </p:txBody>
      </p:sp>
      <p:pic>
        <p:nvPicPr>
          <p:cNvPr id="13" name="Picture 1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360000" y="5400000"/>
            <a:ext cx="2290133" cy="577066"/>
          </a:xfrm>
          <a:prstGeom prst="rect">
            <a:avLst/>
          </a:prstGeom>
        </p:spPr>
      </p:pic>
      <p:pic>
        <p:nvPicPr>
          <p:cNvPr id="25" name="Picture 24"/>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sp>
        <p:nvSpPr>
          <p:cNvPr id="10" name="Rounded Rectangle 9"/>
          <p:cNvSpPr/>
          <p:nvPr/>
        </p:nvSpPr>
        <p:spPr>
          <a:xfrm>
            <a:off x="156000" y="936000"/>
            <a:ext cx="11880000" cy="5040000"/>
          </a:xfrm>
          <a:prstGeom prst="roundRect">
            <a:avLst>
              <a:gd name="adj" fmla="val 355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It is to be noted, that these bunch modes are always latently present, but not usually excited. </a:t>
            </a:r>
          </a:p>
          <a:p>
            <a:pPr algn="ctr"/>
            <a:r>
              <a:rPr lang="en-US" sz="2000" dirty="0"/>
              <a:t>It requires an </a:t>
            </a:r>
            <a:r>
              <a:rPr lang="en-US" sz="2000" b="1" dirty="0">
                <a:solidFill>
                  <a:srgbClr val="C00000"/>
                </a:solidFill>
              </a:rPr>
              <a:t>impedance as source of energy </a:t>
            </a:r>
            <a:r>
              <a:rPr lang="en-US" sz="2000" dirty="0"/>
              <a:t>together with </a:t>
            </a:r>
            <a:r>
              <a:rPr lang="en-US" sz="2000" b="1" dirty="0">
                <a:solidFill>
                  <a:srgbClr val="C00000"/>
                </a:solidFill>
              </a:rPr>
              <a:t>chromaticity to generate a synchronization </a:t>
            </a:r>
            <a:r>
              <a:rPr lang="en-US" sz="2000" dirty="0"/>
              <a:t>of the bunch motion with the wake fields kicks in order to </a:t>
            </a:r>
            <a:r>
              <a:rPr lang="en-US" sz="2000" b="1" dirty="0">
                <a:solidFill>
                  <a:srgbClr val="C00000"/>
                </a:solidFill>
              </a:rPr>
              <a:t>drive a given bunch mode into resonance</a:t>
            </a:r>
            <a:r>
              <a:rPr lang="en-US" sz="2000" dirty="0" smtClean="0"/>
              <a:t>.</a:t>
            </a:r>
            <a:endParaRPr lang="en-US" sz="2000" dirty="0"/>
          </a:p>
        </p:txBody>
      </p:sp>
      <p:pic>
        <p:nvPicPr>
          <p:cNvPr id="14" name="Picture 1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5810286" y="4212001"/>
            <a:ext cx="571429" cy="23619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000" y="1080000"/>
            <a:ext cx="11808000" cy="2952000"/>
          </a:xfrm>
          <a:prstGeom prst="rect">
            <a:avLst/>
          </a:prstGeom>
        </p:spPr>
      </p:pic>
      <p:sp>
        <p:nvSpPr>
          <p:cNvPr id="7" name="Slide Number Placeholder 6"/>
          <p:cNvSpPr>
            <a:spLocks noGrp="1"/>
          </p:cNvSpPr>
          <p:nvPr>
            <p:ph type="sldNum" sz="quarter" idx="12"/>
          </p:nvPr>
        </p:nvSpPr>
        <p:spPr/>
        <p:txBody>
          <a:bodyPr/>
          <a:lstStyle/>
          <a:p>
            <a:fld id="{9EA1AA69-EDB9-4143-818B-2B18FE6932EA}" type="slidenum">
              <a:rPr lang="en-GB" smtClean="0"/>
              <a:t>18</a:t>
            </a:fld>
            <a:endParaRPr lang="en-GB"/>
          </a:p>
        </p:txBody>
      </p:sp>
    </p:spTree>
    <p:extLst>
      <p:ext uri="{BB962C8B-B14F-4D97-AF65-F5344CB8AC3E}">
        <p14:creationId xmlns:p14="http://schemas.microsoft.com/office/powerpoint/2010/main" val="353697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Headtail</a:t>
            </a:r>
            <a:r>
              <a:rPr lang="en-US" dirty="0"/>
              <a:t> modes</a:t>
            </a:r>
          </a:p>
        </p:txBody>
      </p:sp>
      <p:sp>
        <p:nvSpPr>
          <p:cNvPr id="3" name="Content Placeholder 2"/>
          <p:cNvSpPr>
            <a:spLocks noGrp="1"/>
          </p:cNvSpPr>
          <p:nvPr>
            <p:ph idx="1"/>
          </p:nvPr>
        </p:nvSpPr>
        <p:spPr/>
        <p:txBody>
          <a:bodyPr>
            <a:normAutofit/>
          </a:bodyPr>
          <a:lstStyle/>
          <a:p>
            <a:pPr algn="just"/>
            <a:r>
              <a:rPr lang="en-US" sz="2000" dirty="0" smtClean="0"/>
              <a:t>In a certain abstraction, we can think of a bunch as </a:t>
            </a:r>
            <a:r>
              <a:rPr lang="en-US" sz="2000" b="1" dirty="0" smtClean="0">
                <a:solidFill>
                  <a:srgbClr val="C00000"/>
                </a:solidFill>
              </a:rPr>
              <a:t>a quasi one dimensional line element (string) </a:t>
            </a:r>
            <a:r>
              <a:rPr lang="en-US" sz="2000" dirty="0" smtClean="0"/>
              <a:t>of finite length.</a:t>
            </a:r>
          </a:p>
          <a:p>
            <a:pPr algn="just"/>
            <a:r>
              <a:rPr lang="en-US" sz="2000" dirty="0" smtClean="0"/>
              <a:t>Writing down and solving the </a:t>
            </a:r>
            <a:r>
              <a:rPr lang="en-US" sz="2000" dirty="0" err="1" smtClean="0"/>
              <a:t>Vlasov</a:t>
            </a:r>
            <a:r>
              <a:rPr lang="en-US" sz="2000" dirty="0" smtClean="0"/>
              <a:t> equation one finds that, with certain approximations*, </a:t>
            </a:r>
            <a:r>
              <a:rPr lang="en-US" sz="2000" b="1" dirty="0" smtClean="0">
                <a:solidFill>
                  <a:srgbClr val="C00000"/>
                </a:solidFill>
              </a:rPr>
              <a:t>this string has a set of </a:t>
            </a:r>
            <a:r>
              <a:rPr lang="en-US" sz="2000" b="1" dirty="0" err="1" smtClean="0">
                <a:solidFill>
                  <a:srgbClr val="C00000"/>
                </a:solidFill>
              </a:rPr>
              <a:t>eigenmodes</a:t>
            </a:r>
            <a:r>
              <a:rPr lang="en-US" sz="2000" b="1" dirty="0" smtClean="0">
                <a:solidFill>
                  <a:srgbClr val="C00000"/>
                </a:solidFill>
              </a:rPr>
              <a:t> of oscillation</a:t>
            </a:r>
            <a:r>
              <a:rPr lang="en-US" sz="2000" dirty="0" smtClean="0"/>
              <a:t>, each </a:t>
            </a:r>
            <a:r>
              <a:rPr lang="en-US" sz="2000" b="1" dirty="0" smtClean="0">
                <a:solidFill>
                  <a:srgbClr val="C00000"/>
                </a:solidFill>
              </a:rPr>
              <a:t>featuring a distinct oscillation pattern</a:t>
            </a:r>
            <a:r>
              <a:rPr lang="en-US" sz="2000" dirty="0" smtClean="0"/>
              <a:t>. These are called the </a:t>
            </a:r>
            <a:r>
              <a:rPr lang="en-US" sz="2000" dirty="0" err="1" smtClean="0"/>
              <a:t>Sacherer</a:t>
            </a:r>
            <a:r>
              <a:rPr lang="en-US" sz="2000" dirty="0" smtClean="0"/>
              <a:t> modes given as:</a:t>
            </a:r>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Each of these modes is characterized by its unique </a:t>
            </a:r>
            <a:r>
              <a:rPr lang="en-US" sz="2000" b="1" dirty="0" smtClean="0">
                <a:solidFill>
                  <a:srgbClr val="C00000"/>
                </a:solidFill>
              </a:rPr>
              <a:t>radial mode number m</a:t>
            </a:r>
            <a:r>
              <a:rPr lang="en-US" sz="2000" dirty="0" smtClean="0"/>
              <a:t>. Each mode features </a:t>
            </a:r>
            <a:r>
              <a:rPr lang="en-US" sz="2000" b="1" dirty="0" smtClean="0">
                <a:solidFill>
                  <a:srgbClr val="C00000"/>
                </a:solidFill>
              </a:rPr>
              <a:t>a distinct pattern </a:t>
            </a:r>
            <a:r>
              <a:rPr lang="en-US" sz="2000" dirty="0" smtClean="0"/>
              <a:t>when observed as a signal detected at a pickup:</a:t>
            </a:r>
          </a:p>
          <a:p>
            <a:pPr algn="just"/>
            <a:endParaRPr lang="en-US" sz="2000" dirty="0"/>
          </a:p>
          <a:p>
            <a:pPr algn="just"/>
            <a:endParaRPr lang="en-US" sz="2000" dirty="0"/>
          </a:p>
          <a:p>
            <a:pPr algn="just"/>
            <a:endParaRPr lang="en-US" sz="2000" dirty="0" smtClean="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7" name="Picture 1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528000" y="2844000"/>
            <a:ext cx="5084952" cy="758857"/>
          </a:xfrm>
          <a:prstGeom prst="rect">
            <a:avLst/>
          </a:prstGeom>
        </p:spPr>
      </p:pic>
      <p:sp>
        <p:nvSpPr>
          <p:cNvPr id="11" name="TextBox 10"/>
          <p:cNvSpPr txBox="1"/>
          <p:nvPr/>
        </p:nvSpPr>
        <p:spPr>
          <a:xfrm>
            <a:off x="4248000" y="6120000"/>
            <a:ext cx="7668000" cy="324000"/>
          </a:xfrm>
          <a:prstGeom prst="rect">
            <a:avLst/>
          </a:prstGeom>
          <a:noFill/>
        </p:spPr>
        <p:txBody>
          <a:bodyPr wrap="square" rtlCol="0">
            <a:noAutofit/>
          </a:bodyPr>
          <a:lstStyle/>
          <a:p>
            <a:r>
              <a:rPr lang="en-US" sz="1400" b="1" dirty="0" smtClean="0">
                <a:solidFill>
                  <a:schemeClr val="accent5"/>
                </a:solidFill>
              </a:rPr>
              <a:t>* F. </a:t>
            </a:r>
            <a:r>
              <a:rPr lang="en-US" sz="1400" b="1" dirty="0" err="1" smtClean="0">
                <a:solidFill>
                  <a:schemeClr val="accent5"/>
                </a:solidFill>
              </a:rPr>
              <a:t>Sacherer</a:t>
            </a:r>
            <a:r>
              <a:rPr lang="en-US" sz="1400" b="1" dirty="0" smtClean="0">
                <a:solidFill>
                  <a:schemeClr val="accent5"/>
                </a:solidFill>
              </a:rPr>
              <a:t>: </a:t>
            </a:r>
            <a:r>
              <a:rPr lang="en-US" sz="1400" b="1" i="1" dirty="0" smtClean="0">
                <a:solidFill>
                  <a:schemeClr val="accent5"/>
                </a:solidFill>
              </a:rPr>
              <a:t>Methods </a:t>
            </a:r>
            <a:r>
              <a:rPr lang="en-US" sz="1400" b="1" i="1" dirty="0">
                <a:solidFill>
                  <a:schemeClr val="accent5"/>
                </a:solidFill>
              </a:rPr>
              <a:t>for computing bunched-beam </a:t>
            </a:r>
            <a:r>
              <a:rPr lang="en-US" sz="1400" b="1" i="1" dirty="0" smtClean="0">
                <a:solidFill>
                  <a:schemeClr val="accent5"/>
                </a:solidFill>
              </a:rPr>
              <a:t>instabilities</a:t>
            </a:r>
            <a:r>
              <a:rPr lang="en-US" sz="1400" b="1" dirty="0" smtClean="0">
                <a:solidFill>
                  <a:schemeClr val="accent5"/>
                </a:solidFill>
              </a:rPr>
              <a:t>, CERN-SI-INT-BR-72-5</a:t>
            </a:r>
            <a:r>
              <a:rPr lang="en-US" sz="1400" b="1" dirty="0">
                <a:solidFill>
                  <a:schemeClr val="accent5"/>
                </a:solidFill>
              </a:rPr>
              <a:t>. - 1972. - </a:t>
            </a:r>
            <a:r>
              <a:rPr lang="en-US" sz="1400" b="1" dirty="0" smtClean="0">
                <a:solidFill>
                  <a:schemeClr val="accent5"/>
                </a:solidFill>
              </a:rPr>
              <a:t>44 </a:t>
            </a:r>
            <a:r>
              <a:rPr lang="en-US" sz="1400" b="1" dirty="0">
                <a:solidFill>
                  <a:schemeClr val="accent5"/>
                </a:solidFill>
              </a:rPr>
              <a:t>p.  </a:t>
            </a:r>
          </a:p>
        </p:txBody>
      </p:sp>
      <p:pic>
        <p:nvPicPr>
          <p:cNvPr id="13" name="Picture 1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9360000" y="5400000"/>
            <a:ext cx="2290133" cy="577066"/>
          </a:xfrm>
          <a:prstGeom prst="rect">
            <a:avLst/>
          </a:prstGeom>
        </p:spPr>
      </p:pic>
      <p:pic>
        <p:nvPicPr>
          <p:cNvPr id="25" name="Picture 2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sp>
        <p:nvSpPr>
          <p:cNvPr id="10" name="Rounded Rectangle 9"/>
          <p:cNvSpPr/>
          <p:nvPr/>
        </p:nvSpPr>
        <p:spPr>
          <a:xfrm>
            <a:off x="156000" y="936000"/>
            <a:ext cx="11880000" cy="5040000"/>
          </a:xfrm>
          <a:prstGeom prst="roundRect">
            <a:avLst>
              <a:gd name="adj" fmla="val 355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It is to be noted, that these bunch modes are always latently present, but not usually excited. </a:t>
            </a:r>
          </a:p>
          <a:p>
            <a:pPr algn="ctr"/>
            <a:r>
              <a:rPr lang="en-US" sz="2000" dirty="0"/>
              <a:t>It requires an </a:t>
            </a:r>
            <a:r>
              <a:rPr lang="en-US" sz="2000" b="1" dirty="0">
                <a:solidFill>
                  <a:srgbClr val="C00000"/>
                </a:solidFill>
              </a:rPr>
              <a:t>impedance as source of energy </a:t>
            </a:r>
            <a:r>
              <a:rPr lang="en-US" sz="2000" dirty="0"/>
              <a:t>together with </a:t>
            </a:r>
            <a:r>
              <a:rPr lang="en-US" sz="2000" b="1" dirty="0">
                <a:solidFill>
                  <a:srgbClr val="C00000"/>
                </a:solidFill>
              </a:rPr>
              <a:t>chromaticity to generate a synchronization </a:t>
            </a:r>
            <a:r>
              <a:rPr lang="en-US" sz="2000" dirty="0"/>
              <a:t>of the bunch motion with the wake fields kicks in order to </a:t>
            </a:r>
            <a:r>
              <a:rPr lang="en-US" sz="2000" b="1" dirty="0">
                <a:solidFill>
                  <a:srgbClr val="C00000"/>
                </a:solidFill>
              </a:rPr>
              <a:t>drive a given bunch mode into resonance</a:t>
            </a:r>
            <a:r>
              <a:rPr lang="en-US" sz="2000" dirty="0" smtClean="0"/>
              <a:t>.</a:t>
            </a:r>
            <a:endParaRPr lang="en-US" sz="2000" dirty="0"/>
          </a:p>
        </p:txBody>
      </p:sp>
      <p:pic>
        <p:nvPicPr>
          <p:cNvPr id="14" name="Picture 1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810286" y="4212001"/>
            <a:ext cx="571429" cy="23619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000" y="1080000"/>
            <a:ext cx="11808000" cy="2952000"/>
          </a:xfrm>
          <a:prstGeom prst="rect">
            <a:avLst/>
          </a:prstGeom>
        </p:spPr>
      </p:pic>
      <p:sp>
        <p:nvSpPr>
          <p:cNvPr id="7" name="Rounded Rectangle 6"/>
          <p:cNvSpPr/>
          <p:nvPr/>
        </p:nvSpPr>
        <p:spPr>
          <a:xfrm>
            <a:off x="336000" y="4032000"/>
            <a:ext cx="11520000" cy="1800000"/>
          </a:xfrm>
          <a:prstGeom prst="roundRect">
            <a:avLst>
              <a:gd name="adj" fmla="val 6463"/>
            </a:avLst>
          </a:prstGeom>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93666217"/>
              </p:ext>
            </p:extLst>
          </p:nvPr>
        </p:nvGraphicFramePr>
        <p:xfrm>
          <a:off x="504000" y="4104000"/>
          <a:ext cx="6696000" cy="1692000"/>
        </p:xfrm>
        <a:graphic>
          <a:graphicData uri="http://schemas.openxmlformats.org/drawingml/2006/table">
            <a:tbl>
              <a:tblPr firstRow="1" bandRow="1">
                <a:tableStyleId>{D27102A9-8310-4765-A935-A1911B00CA55}</a:tableStyleId>
              </a:tblPr>
              <a:tblGrid>
                <a:gridCol w="2232000">
                  <a:extLst>
                    <a:ext uri="{9D8B030D-6E8A-4147-A177-3AD203B41FA5}">
                      <a16:colId xmlns:a16="http://schemas.microsoft.com/office/drawing/2014/main" xmlns="" val="20000"/>
                    </a:ext>
                  </a:extLst>
                </a:gridCol>
                <a:gridCol w="2232000">
                  <a:extLst>
                    <a:ext uri="{9D8B030D-6E8A-4147-A177-3AD203B41FA5}">
                      <a16:colId xmlns:a16="http://schemas.microsoft.com/office/drawing/2014/main" xmlns="" val="20001"/>
                    </a:ext>
                  </a:extLst>
                </a:gridCol>
                <a:gridCol w="2232000">
                  <a:extLst>
                    <a:ext uri="{9D8B030D-6E8A-4147-A177-3AD203B41FA5}">
                      <a16:colId xmlns:a16="http://schemas.microsoft.com/office/drawing/2014/main" xmlns="" val="20002"/>
                    </a:ext>
                  </a:extLst>
                </a:gridCol>
              </a:tblGrid>
              <a:tr h="396000">
                <a:tc>
                  <a:txBody>
                    <a:bodyPr/>
                    <a:lstStyle/>
                    <a:p>
                      <a:endParaRPr lang="en-US" dirty="0"/>
                    </a:p>
                  </a:txBody>
                  <a:tcPr/>
                </a:tc>
                <a:tc>
                  <a:txBody>
                    <a:bodyPr/>
                    <a:lstStyle/>
                    <a:p>
                      <a:r>
                        <a:rPr lang="en-US" dirty="0" smtClean="0"/>
                        <a:t>Below</a:t>
                      </a:r>
                      <a:r>
                        <a:rPr lang="en-US" baseline="0" dirty="0" smtClean="0"/>
                        <a:t> transition</a:t>
                      </a:r>
                      <a:endParaRPr lang="en-US" dirty="0"/>
                    </a:p>
                  </a:txBody>
                  <a:tcPr/>
                </a:tc>
                <a:tc>
                  <a:txBody>
                    <a:bodyPr/>
                    <a:lstStyle/>
                    <a:p>
                      <a:r>
                        <a:rPr lang="en-US" dirty="0" smtClean="0"/>
                        <a:t>Above transition</a:t>
                      </a:r>
                      <a:endParaRPr lang="en-US" dirty="0"/>
                    </a:p>
                  </a:txBody>
                  <a:tcPr/>
                </a:tc>
                <a:extLst>
                  <a:ext uri="{0D108BD9-81ED-4DB2-BD59-A6C34878D82A}">
                    <a16:rowId xmlns:a16="http://schemas.microsoft.com/office/drawing/2014/main" xmlns="" val="10000"/>
                  </a:ext>
                </a:extLst>
              </a:tr>
              <a:tr h="648000">
                <a:tc>
                  <a:txBody>
                    <a:bodyPr/>
                    <a:lstStyle/>
                    <a:p>
                      <a:r>
                        <a:rPr lang="en-US" dirty="0" smtClean="0"/>
                        <a:t>Chromaticity negative</a:t>
                      </a:r>
                      <a:endParaRPr lang="en-US" dirty="0"/>
                    </a:p>
                  </a:txBody>
                  <a:tcPr/>
                </a:tc>
                <a:tc>
                  <a:txBody>
                    <a:bodyPr/>
                    <a:lstStyle/>
                    <a:p>
                      <a:r>
                        <a:rPr lang="en-US" b="0" dirty="0" smtClean="0">
                          <a:solidFill>
                            <a:schemeClr val="tx1"/>
                          </a:solidFill>
                        </a:rPr>
                        <a:t>l = 0 stable;</a:t>
                      </a:r>
                    </a:p>
                    <a:p>
                      <a:r>
                        <a:rPr lang="en-US" b="0" dirty="0" smtClean="0">
                          <a:solidFill>
                            <a:schemeClr val="tx1"/>
                          </a:solidFill>
                        </a:rPr>
                        <a:t>l &gt; 0 unstable</a:t>
                      </a:r>
                      <a:endParaRPr lang="en-US" b="0" dirty="0">
                        <a:solidFill>
                          <a:schemeClr val="tx1"/>
                        </a:solidFill>
                      </a:endParaRPr>
                    </a:p>
                  </a:txBody>
                  <a:tcPr/>
                </a:tc>
                <a:tc>
                  <a:txBody>
                    <a:bodyPr/>
                    <a:lstStyle/>
                    <a:p>
                      <a:r>
                        <a:rPr lang="en-US" b="0" dirty="0" smtClean="0">
                          <a:solidFill>
                            <a:schemeClr val="tx1"/>
                          </a:solidFill>
                        </a:rPr>
                        <a:t>l = 0 unstable;</a:t>
                      </a:r>
                    </a:p>
                    <a:p>
                      <a:r>
                        <a:rPr lang="en-US" b="0" dirty="0" smtClean="0">
                          <a:solidFill>
                            <a:schemeClr val="tx1"/>
                          </a:solidFill>
                        </a:rPr>
                        <a:t>l &gt; 0 stable</a:t>
                      </a:r>
                      <a:endParaRPr lang="en-US" b="0" dirty="0">
                        <a:solidFill>
                          <a:schemeClr val="tx1"/>
                        </a:solidFill>
                      </a:endParaRPr>
                    </a:p>
                  </a:txBody>
                  <a:tcPr/>
                </a:tc>
                <a:extLst>
                  <a:ext uri="{0D108BD9-81ED-4DB2-BD59-A6C34878D82A}">
                    <a16:rowId xmlns:a16="http://schemas.microsoft.com/office/drawing/2014/main" xmlns="" val="10001"/>
                  </a:ext>
                </a:extLst>
              </a:tr>
              <a:tr h="648000">
                <a:tc>
                  <a:txBody>
                    <a:bodyPr/>
                    <a:lstStyle/>
                    <a:p>
                      <a:r>
                        <a:rPr lang="en-US" dirty="0" smtClean="0"/>
                        <a:t>Chromaticity positive</a:t>
                      </a:r>
                      <a:endParaRPr lang="en-US" dirty="0"/>
                    </a:p>
                  </a:txBody>
                  <a:tcPr/>
                </a:tc>
                <a:tc>
                  <a:txBody>
                    <a:bodyPr/>
                    <a:lstStyle/>
                    <a:p>
                      <a:r>
                        <a:rPr lang="en-US" b="0" dirty="0" smtClean="0">
                          <a:solidFill>
                            <a:schemeClr val="tx1"/>
                          </a:solidFill>
                        </a:rPr>
                        <a:t>l = 0 unstable; </a:t>
                      </a:r>
                    </a:p>
                    <a:p>
                      <a:r>
                        <a:rPr lang="en-US" b="0" dirty="0" smtClean="0">
                          <a:solidFill>
                            <a:schemeClr val="tx1"/>
                          </a:solidFill>
                        </a:rPr>
                        <a:t>l &gt; 0 stable</a:t>
                      </a:r>
                      <a:endParaRPr lang="en-US" b="0" dirty="0">
                        <a:solidFill>
                          <a:schemeClr val="tx1"/>
                        </a:solidFill>
                      </a:endParaRPr>
                    </a:p>
                  </a:txBody>
                  <a:tcPr/>
                </a:tc>
                <a:tc>
                  <a:txBody>
                    <a:bodyPr/>
                    <a:lstStyle/>
                    <a:p>
                      <a:r>
                        <a:rPr lang="en-US" b="0" dirty="0" smtClean="0">
                          <a:solidFill>
                            <a:schemeClr val="tx1"/>
                          </a:solidFill>
                        </a:rPr>
                        <a:t>l = 0 stable;</a:t>
                      </a:r>
                    </a:p>
                    <a:p>
                      <a:r>
                        <a:rPr lang="en-US" b="0" dirty="0" smtClean="0">
                          <a:solidFill>
                            <a:schemeClr val="tx1"/>
                          </a:solidFill>
                        </a:rPr>
                        <a:t>l &gt; 0 unstable</a:t>
                      </a:r>
                      <a:endParaRPr lang="en-US" b="0" dirty="0">
                        <a:solidFill>
                          <a:schemeClr val="tx1"/>
                        </a:solidFill>
                      </a:endParaRPr>
                    </a:p>
                  </a:txBody>
                  <a:tcPr/>
                </a:tc>
                <a:extLst>
                  <a:ext uri="{0D108BD9-81ED-4DB2-BD59-A6C34878D82A}">
                    <a16:rowId xmlns:a16="http://schemas.microsoft.com/office/drawing/2014/main" xmlns="" val="10002"/>
                  </a:ext>
                </a:extLst>
              </a:tr>
            </a:tbl>
          </a:graphicData>
        </a:graphic>
      </p:graphicFrame>
      <p:pic>
        <p:nvPicPr>
          <p:cNvPr id="9" name="Picture 8"/>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524000" y="4536000"/>
            <a:ext cx="4173254" cy="770743"/>
          </a:xfrm>
          <a:prstGeom prst="rect">
            <a:avLst/>
          </a:prstGeom>
        </p:spPr>
      </p:pic>
      <p:sp>
        <p:nvSpPr>
          <p:cNvPr id="12" name="Slide Number Placeholder 11"/>
          <p:cNvSpPr>
            <a:spLocks noGrp="1"/>
          </p:cNvSpPr>
          <p:nvPr>
            <p:ph type="sldNum" sz="quarter" idx="12"/>
          </p:nvPr>
        </p:nvSpPr>
        <p:spPr/>
        <p:txBody>
          <a:bodyPr/>
          <a:lstStyle/>
          <a:p>
            <a:fld id="{9EA1AA69-EDB9-4143-818B-2B18FE6932EA}" type="slidenum">
              <a:rPr lang="en-GB" smtClean="0"/>
              <a:t>19</a:t>
            </a:fld>
            <a:endParaRPr lang="en-GB"/>
          </a:p>
        </p:txBody>
      </p:sp>
    </p:spTree>
    <p:extLst>
      <p:ext uri="{BB962C8B-B14F-4D97-AF65-F5344CB8AC3E}">
        <p14:creationId xmlns:p14="http://schemas.microsoft.com/office/powerpoint/2010/main" val="260459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In the last lecture, we have seen some examples of analytically expressible wake fields and impedances, namely </a:t>
            </a:r>
            <a:r>
              <a:rPr lang="en-US" sz="2000" b="1" dirty="0" smtClean="0">
                <a:solidFill>
                  <a:srgbClr val="C00000"/>
                </a:solidFill>
              </a:rPr>
              <a:t>resonator and resistive wall wakes and impedances</a:t>
            </a:r>
            <a:r>
              <a:rPr lang="en-US" sz="2000" dirty="0" smtClean="0"/>
              <a:t>. We have learned that impedances can have a </a:t>
            </a:r>
            <a:r>
              <a:rPr lang="en-US" sz="2000" b="1" dirty="0" smtClean="0">
                <a:solidFill>
                  <a:srgbClr val="C00000"/>
                </a:solidFill>
              </a:rPr>
              <a:t>detrimental impact </a:t>
            </a:r>
            <a:r>
              <a:rPr lang="en-US" sz="2000" dirty="0" smtClean="0"/>
              <a:t>on both the </a:t>
            </a:r>
            <a:r>
              <a:rPr lang="en-US" sz="2000" b="1" dirty="0" smtClean="0">
                <a:solidFill>
                  <a:srgbClr val="C00000"/>
                </a:solidFill>
              </a:rPr>
              <a:t>machine environment (beam induces heating)</a:t>
            </a:r>
            <a:r>
              <a:rPr lang="en-US" sz="2000" dirty="0" smtClean="0"/>
              <a:t> as well as </a:t>
            </a:r>
            <a:r>
              <a:rPr lang="en-US" sz="2000" b="1" dirty="0" smtClean="0">
                <a:solidFill>
                  <a:srgbClr val="C00000"/>
                </a:solidFill>
              </a:rPr>
              <a:t>the beam </a:t>
            </a:r>
            <a:r>
              <a:rPr lang="en-US" sz="2000" b="1" dirty="0">
                <a:solidFill>
                  <a:srgbClr val="C00000"/>
                </a:solidFill>
              </a:rPr>
              <a:t>itself (coherent beam instabilities</a:t>
            </a:r>
            <a:r>
              <a:rPr lang="en-US" sz="2000" b="1" dirty="0" smtClean="0">
                <a:solidFill>
                  <a:srgbClr val="C00000"/>
                </a:solidFill>
              </a:rPr>
              <a:t>)</a:t>
            </a:r>
            <a:r>
              <a:rPr lang="en-US" sz="2000" dirty="0" smtClean="0"/>
              <a:t>.</a:t>
            </a:r>
          </a:p>
          <a:p>
            <a:pPr marL="0" indent="0" algn="just">
              <a:buNone/>
            </a:pPr>
            <a:r>
              <a:rPr lang="en-US" sz="2000" dirty="0" smtClean="0"/>
              <a:t>A careful design of machine elements to </a:t>
            </a:r>
            <a:r>
              <a:rPr lang="en-US" sz="2000" b="1" dirty="0" smtClean="0">
                <a:solidFill>
                  <a:srgbClr val="C00000"/>
                </a:solidFill>
              </a:rPr>
              <a:t>minimize the impedance </a:t>
            </a:r>
            <a:r>
              <a:rPr lang="en-US" sz="2000" dirty="0" smtClean="0"/>
              <a:t>is therefore necessary.</a:t>
            </a:r>
          </a:p>
          <a:p>
            <a:pPr marL="0" indent="0" algn="just">
              <a:buNone/>
            </a:pPr>
            <a:r>
              <a:rPr lang="en-US" sz="2000" dirty="0" smtClean="0"/>
              <a:t>We have also discussed the mechanism of coherent instabilities on the instability loop. In this lecture, we will be looking </a:t>
            </a:r>
            <a:r>
              <a:rPr lang="en-US" sz="2000" b="1" dirty="0" smtClean="0">
                <a:solidFill>
                  <a:srgbClr val="C00000"/>
                </a:solidFill>
              </a:rPr>
              <a:t>at examples of different types of instabilities</a:t>
            </a:r>
            <a:r>
              <a:rPr lang="en-US" sz="2000" dirty="0" smtClean="0"/>
              <a:t> and some of their </a:t>
            </a:r>
            <a:r>
              <a:rPr lang="en-US" sz="2000" b="1" dirty="0" smtClean="0">
                <a:solidFill>
                  <a:srgbClr val="C00000"/>
                </a:solidFill>
              </a:rPr>
              <a:t>phenomenology</a:t>
            </a:r>
            <a:r>
              <a:rPr lang="en-US" sz="2000" dirty="0" smtClean="0"/>
              <a:t>.</a:t>
            </a:r>
            <a:endParaRPr lang="en-US" sz="2000" b="1" dirty="0" smtClean="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Content Placeholder 6"/>
          <p:cNvSpPr>
            <a:spLocks noGrp="1"/>
          </p:cNvSpPr>
          <p:nvPr>
            <p:ph idx="13"/>
          </p:nvPr>
        </p:nvSpPr>
        <p:spPr/>
        <p:txBody>
          <a:bodyPr>
            <a:normAutofit/>
          </a:bodyPr>
          <a:lstStyle/>
          <a:p>
            <a:r>
              <a:rPr lang="en-US" dirty="0"/>
              <a:t>Part IV: Coherent beam instabilities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t>Examples of coherent beam instabilities at CERN</a:t>
            </a:r>
          </a:p>
          <a:p>
            <a:pPr lvl="1">
              <a:buFont typeface="Courier New" panose="02070309020205020404" pitchFamily="49" charset="0"/>
              <a:buChar char="o"/>
            </a:pPr>
            <a:r>
              <a:rPr lang="en-US" dirty="0"/>
              <a:t>Slow </a:t>
            </a:r>
            <a:r>
              <a:rPr lang="en-US" dirty="0" err="1"/>
              <a:t>headtail</a:t>
            </a:r>
            <a:r>
              <a:rPr lang="en-US" dirty="0"/>
              <a:t> instability at finite chromaticity</a:t>
            </a:r>
          </a:p>
          <a:p>
            <a:pPr lvl="1">
              <a:buFont typeface="Courier New" panose="02070309020205020404" pitchFamily="49" charset="0"/>
              <a:buChar char="o"/>
            </a:pPr>
            <a:r>
              <a:rPr lang="en-US" dirty="0"/>
              <a:t>Fast </a:t>
            </a:r>
            <a:r>
              <a:rPr lang="en-US" dirty="0" err="1"/>
              <a:t>headtail</a:t>
            </a:r>
            <a:r>
              <a:rPr lang="en-US" dirty="0"/>
              <a:t> or transverse mode coupling instability</a:t>
            </a:r>
          </a:p>
          <a:p>
            <a:pPr lvl="1">
              <a:buFont typeface="Courier New" panose="02070309020205020404" pitchFamily="49" charset="0"/>
              <a:buChar char="o"/>
            </a:pPr>
            <a:r>
              <a:rPr lang="en-US" dirty="0"/>
              <a:t>Longitudinal instabilities</a:t>
            </a:r>
          </a:p>
        </p:txBody>
      </p:sp>
      <p:sp>
        <p:nvSpPr>
          <p:cNvPr id="8" name="Slide Number Placeholder 7"/>
          <p:cNvSpPr>
            <a:spLocks noGrp="1"/>
          </p:cNvSpPr>
          <p:nvPr>
            <p:ph type="sldNum" sz="quarter" idx="12"/>
          </p:nvPr>
        </p:nvSpPr>
        <p:spPr/>
        <p:txBody>
          <a:bodyPr/>
          <a:lstStyle/>
          <a:p>
            <a:fld id="{9EA1AA69-EDB9-4143-818B-2B18FE6932EA}" type="slidenum">
              <a:rPr lang="en-GB" smtClean="0"/>
              <a:t>2</a:t>
            </a:fld>
            <a:endParaRPr lang="en-GB"/>
          </a:p>
        </p:txBody>
      </p:sp>
    </p:spTree>
    <p:extLst>
      <p:ext uri="{BB962C8B-B14F-4D97-AF65-F5344CB8AC3E}">
        <p14:creationId xmlns:p14="http://schemas.microsoft.com/office/powerpoint/2010/main" val="1768740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Headtail</a:t>
            </a:r>
            <a:r>
              <a:rPr lang="en-US" dirty="0"/>
              <a:t> modes</a:t>
            </a:r>
          </a:p>
        </p:txBody>
      </p:sp>
      <p:sp>
        <p:nvSpPr>
          <p:cNvPr id="3" name="Content Placeholder 2"/>
          <p:cNvSpPr>
            <a:spLocks noGrp="1"/>
          </p:cNvSpPr>
          <p:nvPr>
            <p:ph idx="1"/>
          </p:nvPr>
        </p:nvSpPr>
        <p:spPr/>
        <p:txBody>
          <a:bodyPr>
            <a:normAutofit/>
          </a:bodyPr>
          <a:lstStyle/>
          <a:p>
            <a:pPr algn="just"/>
            <a:r>
              <a:rPr lang="en-US" sz="2000" dirty="0" smtClean="0"/>
              <a:t>In a certain abstraction, we can think of a bunch as </a:t>
            </a:r>
            <a:r>
              <a:rPr lang="en-US" sz="2000" b="1" dirty="0" smtClean="0">
                <a:solidFill>
                  <a:srgbClr val="C00000"/>
                </a:solidFill>
              </a:rPr>
              <a:t>a quasi one dimensional line element (string) </a:t>
            </a:r>
            <a:r>
              <a:rPr lang="en-US" sz="2000" dirty="0" smtClean="0"/>
              <a:t>of finite length.</a:t>
            </a:r>
          </a:p>
          <a:p>
            <a:pPr algn="just"/>
            <a:r>
              <a:rPr lang="en-US" sz="2000" dirty="0" smtClean="0"/>
              <a:t>Writing down and solving the </a:t>
            </a:r>
            <a:r>
              <a:rPr lang="en-US" sz="2000" dirty="0" err="1" smtClean="0"/>
              <a:t>Vlasov</a:t>
            </a:r>
            <a:r>
              <a:rPr lang="en-US" sz="2000" dirty="0" smtClean="0"/>
              <a:t> equation one finds that, with certain approximations*, </a:t>
            </a:r>
            <a:r>
              <a:rPr lang="en-US" sz="2000" b="1" dirty="0" smtClean="0">
                <a:solidFill>
                  <a:srgbClr val="C00000"/>
                </a:solidFill>
              </a:rPr>
              <a:t>this string has a set of </a:t>
            </a:r>
            <a:r>
              <a:rPr lang="en-US" sz="2000" b="1" dirty="0" err="1" smtClean="0">
                <a:solidFill>
                  <a:srgbClr val="C00000"/>
                </a:solidFill>
              </a:rPr>
              <a:t>eigenmodes</a:t>
            </a:r>
            <a:r>
              <a:rPr lang="en-US" sz="2000" b="1" dirty="0" smtClean="0">
                <a:solidFill>
                  <a:srgbClr val="C00000"/>
                </a:solidFill>
              </a:rPr>
              <a:t> of oscillation</a:t>
            </a:r>
            <a:r>
              <a:rPr lang="en-US" sz="2000" dirty="0" smtClean="0"/>
              <a:t>, each </a:t>
            </a:r>
            <a:r>
              <a:rPr lang="en-US" sz="2000" b="1" dirty="0" smtClean="0">
                <a:solidFill>
                  <a:srgbClr val="C00000"/>
                </a:solidFill>
              </a:rPr>
              <a:t>featuring a distinct oscillation pattern</a:t>
            </a:r>
            <a:r>
              <a:rPr lang="en-US" sz="2000" dirty="0" smtClean="0"/>
              <a:t>. These are called the </a:t>
            </a:r>
            <a:r>
              <a:rPr lang="en-US" sz="2000" dirty="0" err="1" smtClean="0"/>
              <a:t>Sacherer</a:t>
            </a:r>
            <a:r>
              <a:rPr lang="en-US" sz="2000" dirty="0" smtClean="0"/>
              <a:t> modes given as:</a:t>
            </a:r>
          </a:p>
          <a:p>
            <a:pPr algn="just"/>
            <a:endParaRPr lang="en-US" sz="2000" dirty="0" smtClean="0"/>
          </a:p>
          <a:p>
            <a:pPr algn="just"/>
            <a:endParaRPr lang="en-US" sz="2000" dirty="0"/>
          </a:p>
          <a:p>
            <a:pPr algn="just"/>
            <a:endParaRPr lang="en-US" sz="2000" dirty="0" smtClean="0"/>
          </a:p>
          <a:p>
            <a:pPr algn="just"/>
            <a:endParaRPr lang="en-US" sz="2000" dirty="0" smtClean="0"/>
          </a:p>
          <a:p>
            <a:pPr algn="just"/>
            <a:r>
              <a:rPr lang="en-US" sz="2000" dirty="0" smtClean="0"/>
              <a:t>Each of these modes is characterized by its unique </a:t>
            </a:r>
            <a:r>
              <a:rPr lang="en-US" sz="2000" b="1" dirty="0" smtClean="0">
                <a:solidFill>
                  <a:srgbClr val="C00000"/>
                </a:solidFill>
              </a:rPr>
              <a:t>radial mode number m</a:t>
            </a:r>
            <a:r>
              <a:rPr lang="en-US" sz="2000" dirty="0" smtClean="0"/>
              <a:t>. Each mode features </a:t>
            </a:r>
            <a:r>
              <a:rPr lang="en-US" sz="2000" b="1" dirty="0" smtClean="0">
                <a:solidFill>
                  <a:srgbClr val="C00000"/>
                </a:solidFill>
              </a:rPr>
              <a:t>a distinct pattern </a:t>
            </a:r>
            <a:r>
              <a:rPr lang="en-US" sz="2000" dirty="0" smtClean="0"/>
              <a:t>when observed as a signal detected at a pickup:</a:t>
            </a:r>
          </a:p>
          <a:p>
            <a:pPr algn="just"/>
            <a:endParaRPr lang="en-US" sz="2000" dirty="0"/>
          </a:p>
          <a:p>
            <a:pPr algn="just"/>
            <a:endParaRPr lang="en-US" sz="2000" dirty="0"/>
          </a:p>
          <a:p>
            <a:pPr algn="just"/>
            <a:endParaRPr lang="en-US" sz="2000" dirty="0" smtClean="0"/>
          </a:p>
          <a:p>
            <a:pPr algn="just"/>
            <a:endParaRPr lang="en-US" sz="2000" dirty="0"/>
          </a:p>
          <a:p>
            <a:pPr algn="just"/>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7" name="Picture 1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528000" y="2844000"/>
            <a:ext cx="5084952" cy="758857"/>
          </a:xfrm>
          <a:prstGeom prst="rect">
            <a:avLst/>
          </a:prstGeom>
        </p:spPr>
      </p:pic>
      <p:sp>
        <p:nvSpPr>
          <p:cNvPr id="11" name="TextBox 10"/>
          <p:cNvSpPr txBox="1"/>
          <p:nvPr/>
        </p:nvSpPr>
        <p:spPr>
          <a:xfrm>
            <a:off x="4248000" y="6120000"/>
            <a:ext cx="7668000" cy="324000"/>
          </a:xfrm>
          <a:prstGeom prst="rect">
            <a:avLst/>
          </a:prstGeom>
          <a:noFill/>
        </p:spPr>
        <p:txBody>
          <a:bodyPr wrap="square" rtlCol="0">
            <a:noAutofit/>
          </a:bodyPr>
          <a:lstStyle/>
          <a:p>
            <a:r>
              <a:rPr lang="en-US" sz="1400" b="1" dirty="0" smtClean="0">
                <a:solidFill>
                  <a:schemeClr val="accent5"/>
                </a:solidFill>
              </a:rPr>
              <a:t>* F. </a:t>
            </a:r>
            <a:r>
              <a:rPr lang="en-US" sz="1400" b="1" dirty="0" err="1" smtClean="0">
                <a:solidFill>
                  <a:schemeClr val="accent5"/>
                </a:solidFill>
              </a:rPr>
              <a:t>Sacherer</a:t>
            </a:r>
            <a:r>
              <a:rPr lang="en-US" sz="1400" b="1" dirty="0" smtClean="0">
                <a:solidFill>
                  <a:schemeClr val="accent5"/>
                </a:solidFill>
              </a:rPr>
              <a:t>: </a:t>
            </a:r>
            <a:r>
              <a:rPr lang="en-US" sz="1400" b="1" i="1" dirty="0" smtClean="0">
                <a:solidFill>
                  <a:schemeClr val="accent5"/>
                </a:solidFill>
              </a:rPr>
              <a:t>Methods </a:t>
            </a:r>
            <a:r>
              <a:rPr lang="en-US" sz="1400" b="1" i="1" dirty="0">
                <a:solidFill>
                  <a:schemeClr val="accent5"/>
                </a:solidFill>
              </a:rPr>
              <a:t>for computing bunched-beam </a:t>
            </a:r>
            <a:r>
              <a:rPr lang="en-US" sz="1400" b="1" i="1" dirty="0" smtClean="0">
                <a:solidFill>
                  <a:schemeClr val="accent5"/>
                </a:solidFill>
              </a:rPr>
              <a:t>instabilities</a:t>
            </a:r>
            <a:r>
              <a:rPr lang="en-US" sz="1400" b="1" dirty="0" smtClean="0">
                <a:solidFill>
                  <a:schemeClr val="accent5"/>
                </a:solidFill>
              </a:rPr>
              <a:t>, CERN-SI-INT-BR-72-5</a:t>
            </a:r>
            <a:r>
              <a:rPr lang="en-US" sz="1400" b="1" dirty="0">
                <a:solidFill>
                  <a:schemeClr val="accent5"/>
                </a:solidFill>
              </a:rPr>
              <a:t>. - 1972. - </a:t>
            </a:r>
            <a:r>
              <a:rPr lang="en-US" sz="1400" b="1" dirty="0" smtClean="0">
                <a:solidFill>
                  <a:schemeClr val="accent5"/>
                </a:solidFill>
              </a:rPr>
              <a:t>44 </a:t>
            </a:r>
            <a:r>
              <a:rPr lang="en-US" sz="1400" b="1" dirty="0">
                <a:solidFill>
                  <a:schemeClr val="accent5"/>
                </a:solidFill>
              </a:rPr>
              <a:t>p.  </a:t>
            </a:r>
          </a:p>
        </p:txBody>
      </p:sp>
      <p:pic>
        <p:nvPicPr>
          <p:cNvPr id="13" name="Picture 1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9360000" y="5400000"/>
            <a:ext cx="2290133" cy="577066"/>
          </a:xfrm>
          <a:prstGeom prst="rect">
            <a:avLst/>
          </a:prstGeom>
        </p:spPr>
      </p:pic>
      <p:pic>
        <p:nvPicPr>
          <p:cNvPr id="25" name="Picture 2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742477" y="5004000"/>
            <a:ext cx="4707047" cy="608001"/>
          </a:xfrm>
          <a:prstGeom prst="rect">
            <a:avLst/>
          </a:prstGeom>
        </p:spPr>
      </p:pic>
      <p:sp>
        <p:nvSpPr>
          <p:cNvPr id="10" name="Rounded Rectangle 9"/>
          <p:cNvSpPr/>
          <p:nvPr/>
        </p:nvSpPr>
        <p:spPr>
          <a:xfrm>
            <a:off x="156000" y="936000"/>
            <a:ext cx="11880000" cy="5040000"/>
          </a:xfrm>
          <a:prstGeom prst="roundRect">
            <a:avLst>
              <a:gd name="adj" fmla="val 3554"/>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It is to be noted, that these bunch modes are always latently present, but not usually excited. </a:t>
            </a:r>
          </a:p>
          <a:p>
            <a:pPr algn="ctr"/>
            <a:r>
              <a:rPr lang="en-US" sz="2000" dirty="0"/>
              <a:t>It requires an </a:t>
            </a:r>
            <a:r>
              <a:rPr lang="en-US" sz="2000" b="1" dirty="0">
                <a:solidFill>
                  <a:srgbClr val="C00000"/>
                </a:solidFill>
              </a:rPr>
              <a:t>impedance as source of energy </a:t>
            </a:r>
            <a:r>
              <a:rPr lang="en-US" sz="2000" dirty="0"/>
              <a:t>together with </a:t>
            </a:r>
            <a:r>
              <a:rPr lang="en-US" sz="2000" b="1" dirty="0">
                <a:solidFill>
                  <a:srgbClr val="C00000"/>
                </a:solidFill>
              </a:rPr>
              <a:t>chromaticity to generate a synchronization </a:t>
            </a:r>
            <a:r>
              <a:rPr lang="en-US" sz="2000" dirty="0"/>
              <a:t>of the bunch motion with the wake fields kicks in order to </a:t>
            </a:r>
            <a:r>
              <a:rPr lang="en-US" sz="2000" b="1" dirty="0">
                <a:solidFill>
                  <a:srgbClr val="C00000"/>
                </a:solidFill>
              </a:rPr>
              <a:t>drive a given bunch mode into resonance</a:t>
            </a:r>
            <a:r>
              <a:rPr lang="en-US" sz="2000" dirty="0" smtClean="0"/>
              <a:t>.</a:t>
            </a:r>
            <a:endParaRPr lang="en-US" sz="2000" dirty="0"/>
          </a:p>
        </p:txBody>
      </p:sp>
      <p:pic>
        <p:nvPicPr>
          <p:cNvPr id="14" name="Picture 1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810286" y="4212001"/>
            <a:ext cx="571429" cy="23619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000" y="1080000"/>
            <a:ext cx="11808000" cy="2952000"/>
          </a:xfrm>
          <a:prstGeom prst="rect">
            <a:avLst/>
          </a:prstGeom>
        </p:spPr>
      </p:pic>
      <p:sp>
        <p:nvSpPr>
          <p:cNvPr id="7" name="Rounded Rectangle 6"/>
          <p:cNvSpPr/>
          <p:nvPr/>
        </p:nvSpPr>
        <p:spPr>
          <a:xfrm>
            <a:off x="336000" y="4032000"/>
            <a:ext cx="11520000" cy="1800000"/>
          </a:xfrm>
          <a:prstGeom prst="roundRect">
            <a:avLst>
              <a:gd name="adj" fmla="val 6463"/>
            </a:avLst>
          </a:prstGeom>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651156376"/>
              </p:ext>
            </p:extLst>
          </p:nvPr>
        </p:nvGraphicFramePr>
        <p:xfrm>
          <a:off x="504000" y="4104000"/>
          <a:ext cx="6696000" cy="1692000"/>
        </p:xfrm>
        <a:graphic>
          <a:graphicData uri="http://schemas.openxmlformats.org/drawingml/2006/table">
            <a:tbl>
              <a:tblPr firstRow="1" bandRow="1">
                <a:tableStyleId>{D27102A9-8310-4765-A935-A1911B00CA55}</a:tableStyleId>
              </a:tblPr>
              <a:tblGrid>
                <a:gridCol w="2232000">
                  <a:extLst>
                    <a:ext uri="{9D8B030D-6E8A-4147-A177-3AD203B41FA5}">
                      <a16:colId xmlns:a16="http://schemas.microsoft.com/office/drawing/2014/main" xmlns="" val="20000"/>
                    </a:ext>
                  </a:extLst>
                </a:gridCol>
                <a:gridCol w="2232000">
                  <a:extLst>
                    <a:ext uri="{9D8B030D-6E8A-4147-A177-3AD203B41FA5}">
                      <a16:colId xmlns:a16="http://schemas.microsoft.com/office/drawing/2014/main" xmlns="" val="20001"/>
                    </a:ext>
                  </a:extLst>
                </a:gridCol>
                <a:gridCol w="2232000">
                  <a:extLst>
                    <a:ext uri="{9D8B030D-6E8A-4147-A177-3AD203B41FA5}">
                      <a16:colId xmlns:a16="http://schemas.microsoft.com/office/drawing/2014/main" xmlns="" val="20002"/>
                    </a:ext>
                  </a:extLst>
                </a:gridCol>
              </a:tblGrid>
              <a:tr h="396000">
                <a:tc>
                  <a:txBody>
                    <a:bodyPr/>
                    <a:lstStyle/>
                    <a:p>
                      <a:endParaRPr lang="en-US" dirty="0"/>
                    </a:p>
                  </a:txBody>
                  <a:tcPr/>
                </a:tc>
                <a:tc>
                  <a:txBody>
                    <a:bodyPr/>
                    <a:lstStyle/>
                    <a:p>
                      <a:r>
                        <a:rPr lang="en-US" dirty="0" smtClean="0"/>
                        <a:t>Below</a:t>
                      </a:r>
                      <a:r>
                        <a:rPr lang="en-US" baseline="0" dirty="0" smtClean="0"/>
                        <a:t> transition</a:t>
                      </a:r>
                      <a:endParaRPr lang="en-US" dirty="0"/>
                    </a:p>
                  </a:txBody>
                  <a:tcPr/>
                </a:tc>
                <a:tc>
                  <a:txBody>
                    <a:bodyPr/>
                    <a:lstStyle/>
                    <a:p>
                      <a:r>
                        <a:rPr lang="en-US" dirty="0" smtClean="0"/>
                        <a:t>Above transition</a:t>
                      </a:r>
                      <a:endParaRPr lang="en-US" dirty="0"/>
                    </a:p>
                  </a:txBody>
                  <a:tcPr/>
                </a:tc>
                <a:extLst>
                  <a:ext uri="{0D108BD9-81ED-4DB2-BD59-A6C34878D82A}">
                    <a16:rowId xmlns:a16="http://schemas.microsoft.com/office/drawing/2014/main" xmlns="" val="10000"/>
                  </a:ext>
                </a:extLst>
              </a:tr>
              <a:tr h="648000">
                <a:tc>
                  <a:txBody>
                    <a:bodyPr/>
                    <a:lstStyle/>
                    <a:p>
                      <a:r>
                        <a:rPr lang="en-US" dirty="0" smtClean="0"/>
                        <a:t>Chromaticity negative</a:t>
                      </a:r>
                      <a:endParaRPr lang="en-US" dirty="0"/>
                    </a:p>
                  </a:txBody>
                  <a:tcPr/>
                </a:tc>
                <a:tc>
                  <a:txBody>
                    <a:bodyPr/>
                    <a:lstStyle/>
                    <a:p>
                      <a:r>
                        <a:rPr lang="en-US" b="1" dirty="0" smtClean="0">
                          <a:solidFill>
                            <a:srgbClr val="00B050"/>
                          </a:solidFill>
                        </a:rPr>
                        <a:t>l = 0 stable;</a:t>
                      </a:r>
                    </a:p>
                    <a:p>
                      <a:r>
                        <a:rPr lang="en-US" b="1" dirty="0" smtClean="0">
                          <a:solidFill>
                            <a:srgbClr val="00B050"/>
                          </a:solidFill>
                        </a:rPr>
                        <a:t>l &gt; 0 unstable</a:t>
                      </a:r>
                      <a:endParaRPr lang="en-US" b="1" dirty="0">
                        <a:solidFill>
                          <a:srgbClr val="00B050"/>
                        </a:solidFill>
                      </a:endParaRPr>
                    </a:p>
                  </a:txBody>
                  <a:tcPr/>
                </a:tc>
                <a:tc>
                  <a:txBody>
                    <a:bodyPr/>
                    <a:lstStyle/>
                    <a:p>
                      <a:r>
                        <a:rPr lang="en-US" b="1" dirty="0" smtClean="0">
                          <a:solidFill>
                            <a:srgbClr val="FF0000"/>
                          </a:solidFill>
                        </a:rPr>
                        <a:t>l = 0 unstable;</a:t>
                      </a:r>
                    </a:p>
                    <a:p>
                      <a:r>
                        <a:rPr lang="en-US" b="1" dirty="0" smtClean="0">
                          <a:solidFill>
                            <a:srgbClr val="FF0000"/>
                          </a:solidFill>
                        </a:rPr>
                        <a:t>l &gt; 0 stable</a:t>
                      </a:r>
                      <a:endParaRPr lang="en-US" b="1" dirty="0">
                        <a:solidFill>
                          <a:srgbClr val="FF0000"/>
                        </a:solidFill>
                      </a:endParaRPr>
                    </a:p>
                  </a:txBody>
                  <a:tcPr/>
                </a:tc>
                <a:extLst>
                  <a:ext uri="{0D108BD9-81ED-4DB2-BD59-A6C34878D82A}">
                    <a16:rowId xmlns:a16="http://schemas.microsoft.com/office/drawing/2014/main" xmlns="" val="10001"/>
                  </a:ext>
                </a:extLst>
              </a:tr>
              <a:tr h="648000">
                <a:tc>
                  <a:txBody>
                    <a:bodyPr/>
                    <a:lstStyle/>
                    <a:p>
                      <a:r>
                        <a:rPr lang="en-US" dirty="0" smtClean="0"/>
                        <a:t>Chromaticity positive</a:t>
                      </a:r>
                      <a:endParaRPr lang="en-US" dirty="0"/>
                    </a:p>
                  </a:txBody>
                  <a:tcPr/>
                </a:tc>
                <a:tc>
                  <a:txBody>
                    <a:bodyPr/>
                    <a:lstStyle/>
                    <a:p>
                      <a:r>
                        <a:rPr lang="en-US" b="1" dirty="0" smtClean="0">
                          <a:solidFill>
                            <a:srgbClr val="FF0000"/>
                          </a:solidFill>
                        </a:rPr>
                        <a:t>l = 0 unstable; </a:t>
                      </a:r>
                    </a:p>
                    <a:p>
                      <a:r>
                        <a:rPr lang="en-US" b="1" dirty="0" smtClean="0">
                          <a:solidFill>
                            <a:srgbClr val="FF0000"/>
                          </a:solidFill>
                        </a:rPr>
                        <a:t>l &gt; 0 stable</a:t>
                      </a:r>
                      <a:endParaRPr lang="en-US" b="1" dirty="0">
                        <a:solidFill>
                          <a:srgbClr val="FF0000"/>
                        </a:solidFill>
                      </a:endParaRPr>
                    </a:p>
                  </a:txBody>
                  <a:tcPr/>
                </a:tc>
                <a:tc>
                  <a:txBody>
                    <a:bodyPr/>
                    <a:lstStyle/>
                    <a:p>
                      <a:r>
                        <a:rPr lang="en-US" b="1" dirty="0" smtClean="0">
                          <a:solidFill>
                            <a:srgbClr val="00B050"/>
                          </a:solidFill>
                        </a:rPr>
                        <a:t>l = 0 stable;</a:t>
                      </a:r>
                    </a:p>
                    <a:p>
                      <a:r>
                        <a:rPr lang="en-US" b="1" dirty="0" smtClean="0">
                          <a:solidFill>
                            <a:srgbClr val="00B050"/>
                          </a:solidFill>
                        </a:rPr>
                        <a:t>l &gt; 0 unstable</a:t>
                      </a:r>
                      <a:endParaRPr lang="en-US" b="1" dirty="0">
                        <a:solidFill>
                          <a:srgbClr val="00B050"/>
                        </a:solidFill>
                      </a:endParaRPr>
                    </a:p>
                  </a:txBody>
                  <a:tcPr/>
                </a:tc>
                <a:extLst>
                  <a:ext uri="{0D108BD9-81ED-4DB2-BD59-A6C34878D82A}">
                    <a16:rowId xmlns:a16="http://schemas.microsoft.com/office/drawing/2014/main" xmlns="" val="10002"/>
                  </a:ext>
                </a:extLst>
              </a:tr>
            </a:tbl>
          </a:graphicData>
        </a:graphic>
      </p:graphicFrame>
      <p:pic>
        <p:nvPicPr>
          <p:cNvPr id="21" name="Picture 20"/>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524000" y="4536000"/>
            <a:ext cx="4173254" cy="770743"/>
          </a:xfrm>
          <a:prstGeom prst="rect">
            <a:avLst/>
          </a:prstGeom>
        </p:spPr>
      </p:pic>
      <p:sp>
        <p:nvSpPr>
          <p:cNvPr id="9" name="Slide Number Placeholder 8"/>
          <p:cNvSpPr>
            <a:spLocks noGrp="1"/>
          </p:cNvSpPr>
          <p:nvPr>
            <p:ph type="sldNum" sz="quarter" idx="12"/>
          </p:nvPr>
        </p:nvSpPr>
        <p:spPr/>
        <p:txBody>
          <a:bodyPr/>
          <a:lstStyle/>
          <a:p>
            <a:fld id="{9EA1AA69-EDB9-4143-818B-2B18FE6932EA}" type="slidenum">
              <a:rPr lang="en-GB" smtClean="0"/>
              <a:t>20</a:t>
            </a:fld>
            <a:endParaRPr lang="en-GB"/>
          </a:p>
        </p:txBody>
      </p:sp>
    </p:spTree>
    <p:extLst>
      <p:ext uri="{BB962C8B-B14F-4D97-AF65-F5344CB8AC3E}">
        <p14:creationId xmlns:p14="http://schemas.microsoft.com/office/powerpoint/2010/main" val="26174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We have seen how we can describe </a:t>
            </a:r>
            <a:r>
              <a:rPr lang="en-US" sz="2000" dirty="0" err="1" smtClean="0"/>
              <a:t>headtail</a:t>
            </a:r>
            <a:r>
              <a:rPr lang="en-US" sz="2000" dirty="0" smtClean="0"/>
              <a:t> modes as </a:t>
            </a:r>
            <a:r>
              <a:rPr lang="en-US" sz="2000" b="1" dirty="0" err="1" smtClean="0">
                <a:solidFill>
                  <a:srgbClr val="C00000"/>
                </a:solidFill>
              </a:rPr>
              <a:t>Sacherer’s</a:t>
            </a:r>
            <a:r>
              <a:rPr lang="en-US" sz="2000" b="1" dirty="0" smtClean="0">
                <a:solidFill>
                  <a:srgbClr val="C00000"/>
                </a:solidFill>
              </a:rPr>
              <a:t> sinusoidal modes</a:t>
            </a:r>
            <a:r>
              <a:rPr lang="en-US" sz="2000" dirty="0" smtClean="0"/>
              <a:t>. We have learned that it requires impedances and chromaticity for these modes to actually </a:t>
            </a:r>
            <a:r>
              <a:rPr lang="en-US" sz="2000" b="1" dirty="0" smtClean="0">
                <a:solidFill>
                  <a:srgbClr val="C00000"/>
                </a:solidFill>
              </a:rPr>
              <a:t>be resonantly excited via a synchronization </a:t>
            </a:r>
            <a:r>
              <a:rPr lang="en-US" sz="2000" dirty="0" smtClean="0"/>
              <a:t>between the transverse and longitudinal </a:t>
            </a:r>
            <a:r>
              <a:rPr lang="en-US" sz="2000" b="1" dirty="0" smtClean="0">
                <a:solidFill>
                  <a:srgbClr val="C00000"/>
                </a:solidFill>
              </a:rPr>
              <a:t>particle motion and the wake field kicks</a:t>
            </a:r>
            <a:r>
              <a:rPr lang="en-US" sz="2000" dirty="0" smtClean="0"/>
              <a:t>.</a:t>
            </a:r>
          </a:p>
          <a:p>
            <a:pPr marL="0" indent="0" algn="just">
              <a:buNone/>
            </a:pPr>
            <a:r>
              <a:rPr lang="en-US" sz="2000" dirty="0" smtClean="0"/>
              <a:t>We have also seen how we usually operate </a:t>
            </a:r>
            <a:r>
              <a:rPr lang="en-US" sz="2000" b="1" dirty="0" smtClean="0">
                <a:solidFill>
                  <a:srgbClr val="C00000"/>
                </a:solidFill>
              </a:rPr>
              <a:t>machines in certain chromaticity regimes</a:t>
            </a:r>
            <a:r>
              <a:rPr lang="en-US" sz="2000" dirty="0" smtClean="0"/>
              <a:t>, depending on the state of transition, in order to suppress the mode 0.</a:t>
            </a:r>
          </a:p>
          <a:p>
            <a:pPr marL="0" indent="0" algn="just">
              <a:buNone/>
            </a:pPr>
            <a:r>
              <a:rPr lang="en-US" sz="2000" dirty="0" smtClean="0"/>
              <a:t>Another very violent type of instability is the </a:t>
            </a:r>
            <a:r>
              <a:rPr lang="en-US" sz="2000" b="1" dirty="0" smtClean="0">
                <a:solidFill>
                  <a:srgbClr val="C00000"/>
                </a:solidFill>
              </a:rPr>
              <a:t>transverse mode coupling instability (TMCI)</a:t>
            </a:r>
            <a:r>
              <a:rPr lang="en-US" sz="2000" dirty="0" smtClean="0"/>
              <a:t> which occurs also for vanishing chromaticity and provides a hard limit on the intensity reach of many machines. </a:t>
            </a:r>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Content Placeholder 6"/>
          <p:cNvSpPr>
            <a:spLocks noGrp="1"/>
          </p:cNvSpPr>
          <p:nvPr>
            <p:ph idx="13"/>
          </p:nvPr>
        </p:nvSpPr>
        <p:spPr/>
        <p:txBody>
          <a:bodyPr/>
          <a:lstStyle/>
          <a:p>
            <a:r>
              <a:rPr lang="en-US" dirty="0"/>
              <a:t>Part IV: Coherent beam instabilities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Examples of coherent beam instabilities at CERN</a:t>
            </a:r>
          </a:p>
          <a:p>
            <a:pPr lvl="1">
              <a:buFont typeface="Courier New" panose="02070309020205020404" pitchFamily="49" charset="0"/>
              <a:buChar char="o"/>
            </a:pPr>
            <a:r>
              <a:rPr lang="en-US" dirty="0">
                <a:solidFill>
                  <a:schemeClr val="bg1">
                    <a:lumMod val="65000"/>
                  </a:schemeClr>
                </a:solidFill>
              </a:rPr>
              <a:t>Slow </a:t>
            </a:r>
            <a:r>
              <a:rPr lang="en-US" dirty="0" err="1">
                <a:solidFill>
                  <a:schemeClr val="bg1">
                    <a:lumMod val="65000"/>
                  </a:schemeClr>
                </a:solidFill>
              </a:rPr>
              <a:t>headtail</a:t>
            </a:r>
            <a:r>
              <a:rPr lang="en-US" dirty="0">
                <a:solidFill>
                  <a:schemeClr val="bg1">
                    <a:lumMod val="65000"/>
                  </a:schemeClr>
                </a:solidFill>
              </a:rPr>
              <a:t> instability at finite chromaticity</a:t>
            </a:r>
          </a:p>
          <a:p>
            <a:pPr lvl="1">
              <a:buFont typeface="Courier New" panose="02070309020205020404" pitchFamily="49" charset="0"/>
              <a:buChar char="o"/>
            </a:pPr>
            <a:r>
              <a:rPr lang="en-US" dirty="0"/>
              <a:t>Fast </a:t>
            </a:r>
            <a:r>
              <a:rPr lang="en-US" dirty="0" err="1"/>
              <a:t>headtail</a:t>
            </a:r>
            <a:r>
              <a:rPr lang="en-US" dirty="0"/>
              <a:t> or transverse mode coupling instability</a:t>
            </a:r>
          </a:p>
          <a:p>
            <a:pPr lvl="1">
              <a:buFont typeface="Courier New" panose="02070309020205020404" pitchFamily="49" charset="0"/>
              <a:buChar char="o"/>
            </a:pPr>
            <a:r>
              <a:rPr lang="en-US" dirty="0">
                <a:solidFill>
                  <a:schemeClr val="bg1">
                    <a:lumMod val="65000"/>
                  </a:schemeClr>
                </a:solidFill>
              </a:rPr>
              <a:t>Longitudinal instabilities</a:t>
            </a:r>
          </a:p>
        </p:txBody>
      </p:sp>
      <p:sp>
        <p:nvSpPr>
          <p:cNvPr id="8" name="Slide Number Placeholder 7"/>
          <p:cNvSpPr>
            <a:spLocks noGrp="1"/>
          </p:cNvSpPr>
          <p:nvPr>
            <p:ph type="sldNum" sz="quarter" idx="12"/>
          </p:nvPr>
        </p:nvSpPr>
        <p:spPr/>
        <p:txBody>
          <a:bodyPr/>
          <a:lstStyle/>
          <a:p>
            <a:fld id="{9EA1AA69-EDB9-4143-818B-2B18FE6932EA}" type="slidenum">
              <a:rPr lang="en-GB" smtClean="0"/>
              <a:t>21</a:t>
            </a:fld>
            <a:endParaRPr lang="en-GB"/>
          </a:p>
        </p:txBody>
      </p:sp>
    </p:spTree>
    <p:extLst>
      <p:ext uri="{BB962C8B-B14F-4D97-AF65-F5344CB8AC3E}">
        <p14:creationId xmlns:p14="http://schemas.microsoft.com/office/powerpoint/2010/main" val="2273615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Azimuthal bunch modes</a:t>
            </a:r>
            <a:endParaRPr lang="en-US" dirty="0"/>
          </a:p>
        </p:txBody>
      </p:sp>
      <p:sp>
        <p:nvSpPr>
          <p:cNvPr id="3" name="Content Placeholder 2"/>
          <p:cNvSpPr>
            <a:spLocks noGrp="1"/>
          </p:cNvSpPr>
          <p:nvPr>
            <p:ph idx="1"/>
          </p:nvPr>
        </p:nvSpPr>
        <p:spPr>
          <a:xfrm>
            <a:off x="336000" y="864000"/>
            <a:ext cx="4248000" cy="5400000"/>
          </a:xfrm>
        </p:spPr>
        <p:txBody>
          <a:bodyPr>
            <a:normAutofit/>
          </a:bodyPr>
          <a:lstStyle/>
          <a:p>
            <a:pPr algn="just"/>
            <a:r>
              <a:rPr lang="en-US" sz="1800" dirty="0" smtClean="0"/>
              <a:t>The pure </a:t>
            </a:r>
            <a:r>
              <a:rPr lang="en-US" sz="1800" dirty="0" err="1" smtClean="0"/>
              <a:t>betatron</a:t>
            </a:r>
            <a:r>
              <a:rPr lang="en-US" sz="1800" dirty="0" smtClean="0"/>
              <a:t> motion follows from Hill’s equation to</a:t>
            </a:r>
          </a:p>
          <a:p>
            <a:pPr algn="just"/>
            <a:endParaRPr lang="en-US" sz="1800" dirty="0"/>
          </a:p>
          <a:p>
            <a:pPr algn="just"/>
            <a:endParaRPr lang="en-US" sz="1800" dirty="0" smtClean="0"/>
          </a:p>
          <a:p>
            <a:pPr algn="just"/>
            <a:r>
              <a:rPr lang="en-US" sz="1800" dirty="0" smtClean="0"/>
              <a:t>A spectral analysis of the </a:t>
            </a:r>
            <a:r>
              <a:rPr lang="en-US" sz="1800" dirty="0" err="1" smtClean="0"/>
              <a:t>betatron</a:t>
            </a:r>
            <a:r>
              <a:rPr lang="en-US" sz="1800" dirty="0" smtClean="0"/>
              <a:t> motion yield a single distinct line at the </a:t>
            </a:r>
            <a:r>
              <a:rPr lang="en-US" sz="1800" dirty="0" err="1" smtClean="0"/>
              <a:t>betatron</a:t>
            </a:r>
            <a:r>
              <a:rPr lang="en-US" sz="1800" dirty="0" smtClean="0"/>
              <a:t> tune</a:t>
            </a:r>
            <a:endParaRPr lang="en-US" sz="18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9" name="Picture 8"/>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20000" y="1584000"/>
            <a:ext cx="2998135" cy="5483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00" y="1080000"/>
            <a:ext cx="7200000" cy="5236364"/>
          </a:xfrm>
          <a:prstGeom prst="rect">
            <a:avLst/>
          </a:prstGeom>
        </p:spPr>
      </p:pic>
      <p:sp>
        <p:nvSpPr>
          <p:cNvPr id="7" name="Slide Number Placeholder 6"/>
          <p:cNvSpPr>
            <a:spLocks noGrp="1"/>
          </p:cNvSpPr>
          <p:nvPr>
            <p:ph type="sldNum" sz="quarter" idx="12"/>
          </p:nvPr>
        </p:nvSpPr>
        <p:spPr/>
        <p:txBody>
          <a:bodyPr/>
          <a:lstStyle/>
          <a:p>
            <a:fld id="{9EA1AA69-EDB9-4143-818B-2B18FE6932EA}" type="slidenum">
              <a:rPr lang="en-GB" smtClean="0"/>
              <a:t>22</a:t>
            </a:fld>
            <a:endParaRPr lang="en-GB"/>
          </a:p>
        </p:txBody>
      </p:sp>
    </p:spTree>
    <p:extLst>
      <p:ext uri="{BB962C8B-B14F-4D97-AF65-F5344CB8AC3E}">
        <p14:creationId xmlns:p14="http://schemas.microsoft.com/office/powerpoint/2010/main" val="4070441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000" y="1080000"/>
            <a:ext cx="7200000" cy="5236364"/>
          </a:xfrm>
          <a:prstGeom prst="rect">
            <a:avLst/>
          </a:prstGeom>
        </p:spPr>
      </p:pic>
      <p:sp>
        <p:nvSpPr>
          <p:cNvPr id="2" name="Title 1"/>
          <p:cNvSpPr>
            <a:spLocks noGrp="1"/>
          </p:cNvSpPr>
          <p:nvPr>
            <p:ph type="title"/>
          </p:nvPr>
        </p:nvSpPr>
        <p:spPr/>
        <p:txBody>
          <a:bodyPr>
            <a:normAutofit/>
          </a:bodyPr>
          <a:lstStyle/>
          <a:p>
            <a:r>
              <a:rPr lang="en-US" dirty="0" smtClean="0"/>
              <a:t>Azimuthal bunch modes</a:t>
            </a:r>
            <a:endParaRPr lang="en-US" dirty="0"/>
          </a:p>
        </p:txBody>
      </p:sp>
      <p:sp>
        <p:nvSpPr>
          <p:cNvPr id="3" name="Content Placeholder 2"/>
          <p:cNvSpPr>
            <a:spLocks noGrp="1"/>
          </p:cNvSpPr>
          <p:nvPr>
            <p:ph idx="1"/>
          </p:nvPr>
        </p:nvSpPr>
        <p:spPr>
          <a:xfrm>
            <a:off x="336000" y="864000"/>
            <a:ext cx="4248000" cy="5760000"/>
          </a:xfrm>
        </p:spPr>
        <p:txBody>
          <a:bodyPr>
            <a:normAutofit/>
          </a:bodyPr>
          <a:lstStyle/>
          <a:p>
            <a:pPr algn="just"/>
            <a:r>
              <a:rPr lang="en-US" sz="1800" dirty="0"/>
              <a:t>The pure </a:t>
            </a:r>
            <a:r>
              <a:rPr lang="en-US" sz="1800" dirty="0" err="1"/>
              <a:t>betatron</a:t>
            </a:r>
            <a:r>
              <a:rPr lang="en-US" sz="1800" dirty="0"/>
              <a:t> motion follows from Hill’s equation to</a:t>
            </a:r>
          </a:p>
          <a:p>
            <a:pPr algn="just"/>
            <a:endParaRPr lang="en-US" sz="1800" dirty="0"/>
          </a:p>
          <a:p>
            <a:pPr algn="just"/>
            <a:endParaRPr lang="en-US" sz="1800" dirty="0"/>
          </a:p>
          <a:p>
            <a:pPr algn="just"/>
            <a:r>
              <a:rPr lang="en-US" sz="1800" dirty="0"/>
              <a:t>A spectral analysis of the </a:t>
            </a:r>
            <a:r>
              <a:rPr lang="en-US" sz="1800" dirty="0" err="1"/>
              <a:t>betatron</a:t>
            </a:r>
            <a:r>
              <a:rPr lang="en-US" sz="1800" dirty="0"/>
              <a:t> motion yield a single distinct line at the </a:t>
            </a:r>
            <a:r>
              <a:rPr lang="en-US" sz="1800" dirty="0" err="1"/>
              <a:t>betatron</a:t>
            </a:r>
            <a:r>
              <a:rPr lang="en-US" sz="1800" dirty="0"/>
              <a:t> tune</a:t>
            </a:r>
          </a:p>
          <a:p>
            <a:pPr algn="just"/>
            <a:endParaRPr lang="en-US" sz="1800" dirty="0"/>
          </a:p>
          <a:p>
            <a:pPr algn="just"/>
            <a:r>
              <a:rPr lang="en-US" sz="1800" dirty="0"/>
              <a:t>Any coupling of the transverse to the longitudinal motion, such in the case of wake fields for example, leads to a modulation of the </a:t>
            </a:r>
            <a:r>
              <a:rPr lang="en-US" sz="1800" dirty="0" err="1"/>
              <a:t>betatron</a:t>
            </a:r>
            <a:r>
              <a:rPr lang="en-US" sz="1800" dirty="0"/>
              <a:t> motion with the synchrotron motion.</a:t>
            </a:r>
          </a:p>
          <a:p>
            <a:pPr algn="just"/>
            <a:endParaRPr lang="en-US" sz="1800" dirty="0"/>
          </a:p>
          <a:p>
            <a:pPr algn="just"/>
            <a:r>
              <a:rPr lang="en-US" sz="1800" dirty="0"/>
              <a:t>Synchrotron sidebands develop in the </a:t>
            </a:r>
            <a:r>
              <a:rPr lang="en-US" sz="1800" dirty="0" err="1"/>
              <a:t>betatron</a:t>
            </a:r>
            <a:r>
              <a:rPr lang="en-US" sz="1800" dirty="0"/>
              <a:t> spectrum – we call each sideband </a:t>
            </a:r>
            <a:r>
              <a:rPr lang="en-US" sz="1800" b="1" dirty="0">
                <a:solidFill>
                  <a:srgbClr val="C00000"/>
                </a:solidFill>
              </a:rPr>
              <a:t>an azimuthal mode of order l</a:t>
            </a:r>
            <a:r>
              <a:rPr lang="en-US" sz="1800" dirty="0"/>
              <a:t>.</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9" name="Picture 18"/>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20001" y="1583999"/>
            <a:ext cx="2998135" cy="548344"/>
          </a:xfrm>
          <a:prstGeom prst="rect">
            <a:avLst/>
          </a:prstGeom>
        </p:spPr>
      </p:pic>
      <p:pic>
        <p:nvPicPr>
          <p:cNvPr id="11" name="Picture 10"/>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 t="19" r="-22" b="5"/>
          <a:stretch/>
        </p:blipFill>
        <p:spPr>
          <a:xfrm>
            <a:off x="4608000" y="1080000"/>
            <a:ext cx="7200000" cy="5235000"/>
          </a:xfrm>
          <a:prstGeom prst="rect">
            <a:avLst/>
          </a:prstGeom>
        </p:spPr>
      </p:pic>
      <p:sp>
        <p:nvSpPr>
          <p:cNvPr id="7" name="Slide Number Placeholder 6"/>
          <p:cNvSpPr>
            <a:spLocks noGrp="1"/>
          </p:cNvSpPr>
          <p:nvPr>
            <p:ph type="sldNum" sz="quarter" idx="12"/>
          </p:nvPr>
        </p:nvSpPr>
        <p:spPr/>
        <p:txBody>
          <a:bodyPr/>
          <a:lstStyle/>
          <a:p>
            <a:fld id="{9EA1AA69-EDB9-4143-818B-2B18FE6932EA}" type="slidenum">
              <a:rPr lang="en-GB" smtClean="0"/>
              <a:t>23</a:t>
            </a:fld>
            <a:endParaRPr lang="en-GB"/>
          </a:p>
        </p:txBody>
      </p:sp>
    </p:spTree>
    <p:extLst>
      <p:ext uri="{BB962C8B-B14F-4D97-AF65-F5344CB8AC3E}">
        <p14:creationId xmlns:p14="http://schemas.microsoft.com/office/powerpoint/2010/main" val="1456730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00" y="1080000"/>
            <a:ext cx="7200000" cy="5236364"/>
          </a:xfrm>
          <a:prstGeom prst="rect">
            <a:avLst/>
          </a:prstGeom>
        </p:spPr>
      </p:pic>
      <p:sp>
        <p:nvSpPr>
          <p:cNvPr id="2" name="Title 1"/>
          <p:cNvSpPr>
            <a:spLocks noGrp="1"/>
          </p:cNvSpPr>
          <p:nvPr>
            <p:ph type="title"/>
          </p:nvPr>
        </p:nvSpPr>
        <p:spPr/>
        <p:txBody>
          <a:bodyPr>
            <a:normAutofit/>
          </a:bodyPr>
          <a:lstStyle/>
          <a:p>
            <a:r>
              <a:rPr lang="en-US" dirty="0" smtClean="0"/>
              <a:t>Azimuthal bunch modes</a:t>
            </a:r>
            <a:endParaRPr lang="en-US" dirty="0"/>
          </a:p>
        </p:txBody>
      </p:sp>
      <p:sp>
        <p:nvSpPr>
          <p:cNvPr id="3" name="Content Placeholder 2"/>
          <p:cNvSpPr>
            <a:spLocks noGrp="1"/>
          </p:cNvSpPr>
          <p:nvPr>
            <p:ph idx="1"/>
          </p:nvPr>
        </p:nvSpPr>
        <p:spPr>
          <a:xfrm>
            <a:off x="336000" y="864000"/>
            <a:ext cx="4248000" cy="5760000"/>
          </a:xfrm>
        </p:spPr>
        <p:txBody>
          <a:bodyPr>
            <a:normAutofit/>
          </a:bodyPr>
          <a:lstStyle/>
          <a:p>
            <a:pPr algn="just"/>
            <a:r>
              <a:rPr lang="en-US" sz="1800" dirty="0"/>
              <a:t>The pure </a:t>
            </a:r>
            <a:r>
              <a:rPr lang="en-US" sz="1800" dirty="0" err="1"/>
              <a:t>betatron</a:t>
            </a:r>
            <a:r>
              <a:rPr lang="en-US" sz="1800" dirty="0"/>
              <a:t> motion follows from Hill’s equation to</a:t>
            </a:r>
          </a:p>
          <a:p>
            <a:pPr algn="just"/>
            <a:endParaRPr lang="en-US" sz="1800" dirty="0"/>
          </a:p>
          <a:p>
            <a:pPr algn="just"/>
            <a:endParaRPr lang="en-US" sz="1800" dirty="0"/>
          </a:p>
          <a:p>
            <a:pPr algn="just"/>
            <a:r>
              <a:rPr lang="en-US" sz="1800" dirty="0"/>
              <a:t>A spectral analysis of the </a:t>
            </a:r>
            <a:r>
              <a:rPr lang="en-US" sz="1800" dirty="0" err="1"/>
              <a:t>betatron</a:t>
            </a:r>
            <a:r>
              <a:rPr lang="en-US" sz="1800" dirty="0"/>
              <a:t> motion yield a single distinct line at the </a:t>
            </a:r>
            <a:r>
              <a:rPr lang="en-US" sz="1800" dirty="0" err="1"/>
              <a:t>betatron</a:t>
            </a:r>
            <a:r>
              <a:rPr lang="en-US" sz="1800" dirty="0"/>
              <a:t> tune</a:t>
            </a:r>
          </a:p>
          <a:p>
            <a:pPr algn="just"/>
            <a:endParaRPr lang="en-US" sz="1800" dirty="0"/>
          </a:p>
          <a:p>
            <a:pPr algn="just"/>
            <a:r>
              <a:rPr lang="en-US" sz="1800" dirty="0"/>
              <a:t>Any coupling of the transverse to the longitudinal motion, such in the case of wake fields for example, leads to a modulation of the </a:t>
            </a:r>
            <a:r>
              <a:rPr lang="en-US" sz="1800" dirty="0" err="1"/>
              <a:t>betatron</a:t>
            </a:r>
            <a:r>
              <a:rPr lang="en-US" sz="1800" dirty="0"/>
              <a:t> motion with the synchrotron motion.</a:t>
            </a:r>
          </a:p>
          <a:p>
            <a:pPr algn="just"/>
            <a:endParaRPr lang="en-US" sz="1800" dirty="0"/>
          </a:p>
          <a:p>
            <a:pPr algn="just"/>
            <a:r>
              <a:rPr lang="en-US" sz="1800" dirty="0"/>
              <a:t>Synchrotron sidebands develop in the </a:t>
            </a:r>
            <a:r>
              <a:rPr lang="en-US" sz="1800" dirty="0" err="1"/>
              <a:t>betatron</a:t>
            </a:r>
            <a:r>
              <a:rPr lang="en-US" sz="1800" dirty="0"/>
              <a:t> spectrum – we call each sideband </a:t>
            </a:r>
            <a:r>
              <a:rPr lang="en-US" sz="1800" b="1" dirty="0">
                <a:solidFill>
                  <a:srgbClr val="C00000"/>
                </a:solidFill>
              </a:rPr>
              <a:t>an azimuthal mode of order l</a:t>
            </a:r>
            <a:r>
              <a:rPr lang="en-US" sz="1800" dirty="0"/>
              <a:t>.</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9" name="Picture 18"/>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20001" y="1583999"/>
            <a:ext cx="2998135" cy="548344"/>
          </a:xfrm>
          <a:prstGeom prst="rect">
            <a:avLst/>
          </a:prstGeom>
        </p:spPr>
      </p:pic>
      <p:pic>
        <p:nvPicPr>
          <p:cNvPr id="11" name="Picture 10"/>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 t="19" r="-22" b="5"/>
          <a:stretch/>
        </p:blipFill>
        <p:spPr>
          <a:xfrm>
            <a:off x="4608000" y="1080000"/>
            <a:ext cx="7200000" cy="5235000"/>
          </a:xfrm>
          <a:prstGeom prst="rect">
            <a:avLst/>
          </a:prstGeom>
        </p:spPr>
      </p:pic>
      <p:cxnSp>
        <p:nvCxnSpPr>
          <p:cNvPr id="10" name="Straight Arrow Connector 9"/>
          <p:cNvCxnSpPr/>
          <p:nvPr/>
        </p:nvCxnSpPr>
        <p:spPr>
          <a:xfrm flipH="1">
            <a:off x="9144000" y="4536000"/>
            <a:ext cx="504000"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056000" y="4752000"/>
            <a:ext cx="2633293" cy="278248"/>
          </a:xfrm>
          <a:prstGeom prst="rect">
            <a:avLst/>
          </a:prstGeom>
          <a:solidFill>
            <a:schemeClr val="bg1">
              <a:alpha val="80000"/>
            </a:schemeClr>
          </a:solidFill>
        </p:spPr>
      </p:pic>
      <p:sp>
        <p:nvSpPr>
          <p:cNvPr id="13" name="Rounded Rectangle 12"/>
          <p:cNvSpPr/>
          <p:nvPr/>
        </p:nvSpPr>
        <p:spPr>
          <a:xfrm>
            <a:off x="4752000" y="900000"/>
            <a:ext cx="6840000" cy="2808000"/>
          </a:xfrm>
          <a:prstGeom prst="roundRect">
            <a:avLst>
              <a:gd name="adj" fmla="val 10077"/>
            </a:avLst>
          </a:prstGeom>
          <a:solidFill>
            <a:schemeClr val="lt1">
              <a:alpha val="95000"/>
            </a:schemeClr>
          </a:solidFill>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2000" dirty="0" smtClean="0"/>
              <a:t>Impedances generate </a:t>
            </a:r>
            <a:r>
              <a:rPr lang="en-US" sz="2000" b="1" dirty="0" smtClean="0">
                <a:solidFill>
                  <a:srgbClr val="C00000"/>
                </a:solidFill>
              </a:rPr>
              <a:t>a complex tune shift </a:t>
            </a:r>
            <a:r>
              <a:rPr lang="el-GR" sz="2000" b="1" dirty="0" smtClean="0">
                <a:solidFill>
                  <a:srgbClr val="C00000"/>
                </a:solidFill>
              </a:rPr>
              <a:t>Δ</a:t>
            </a:r>
            <a:r>
              <a:rPr lang="en-US" sz="2000" b="1" dirty="0" smtClean="0">
                <a:solidFill>
                  <a:srgbClr val="C00000"/>
                </a:solidFill>
              </a:rPr>
              <a:t>Q</a:t>
            </a:r>
            <a:r>
              <a:rPr lang="en-US" sz="2000" b="1" baseline="-25000" dirty="0" smtClean="0">
                <a:solidFill>
                  <a:srgbClr val="C00000"/>
                </a:solidFill>
              </a:rPr>
              <a:t>l</a:t>
            </a:r>
            <a:r>
              <a:rPr lang="en-US" sz="2000" b="1" dirty="0" smtClean="0">
                <a:solidFill>
                  <a:srgbClr val="C00000"/>
                </a:solidFill>
              </a:rPr>
              <a:t> for every mode</a:t>
            </a:r>
            <a:endParaRPr lang="en-US" sz="2000" dirty="0" smtClean="0"/>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smtClean="0"/>
              <a:t>The </a:t>
            </a:r>
            <a:r>
              <a:rPr lang="en-US" sz="2000" b="1" dirty="0" smtClean="0">
                <a:solidFill>
                  <a:srgbClr val="C00000"/>
                </a:solidFill>
              </a:rPr>
              <a:t>real part of this shift </a:t>
            </a:r>
            <a:r>
              <a:rPr lang="en-US" sz="2000" dirty="0" smtClean="0"/>
              <a:t>indicates the shifting of the corresponding mode</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The </a:t>
            </a:r>
            <a:r>
              <a:rPr lang="en-US" sz="2000" b="1" dirty="0" smtClean="0">
                <a:solidFill>
                  <a:srgbClr val="C00000"/>
                </a:solidFill>
              </a:rPr>
              <a:t>imaginary </a:t>
            </a:r>
            <a:r>
              <a:rPr lang="en-US" sz="2000" b="1" dirty="0">
                <a:solidFill>
                  <a:srgbClr val="C00000"/>
                </a:solidFill>
              </a:rPr>
              <a:t>part of this shift </a:t>
            </a:r>
            <a:r>
              <a:rPr lang="en-US" sz="2000" dirty="0"/>
              <a:t>indicates the </a:t>
            </a:r>
            <a:r>
              <a:rPr lang="en-US" sz="2000" dirty="0" smtClean="0"/>
              <a:t>growth rate of </a:t>
            </a:r>
            <a:r>
              <a:rPr lang="en-US" sz="2000" dirty="0"/>
              <a:t>the </a:t>
            </a:r>
            <a:r>
              <a:rPr lang="en-US" sz="2000" dirty="0" smtClean="0"/>
              <a:t>corresponding mode</a:t>
            </a:r>
          </a:p>
        </p:txBody>
      </p:sp>
      <p:sp>
        <p:nvSpPr>
          <p:cNvPr id="7" name="Slide Number Placeholder 6"/>
          <p:cNvSpPr>
            <a:spLocks noGrp="1"/>
          </p:cNvSpPr>
          <p:nvPr>
            <p:ph type="sldNum" sz="quarter" idx="12"/>
          </p:nvPr>
        </p:nvSpPr>
        <p:spPr/>
        <p:txBody>
          <a:bodyPr/>
          <a:lstStyle/>
          <a:p>
            <a:fld id="{9EA1AA69-EDB9-4143-818B-2B18FE6932EA}" type="slidenum">
              <a:rPr lang="en-GB" smtClean="0"/>
              <a:t>24</a:t>
            </a:fld>
            <a:endParaRPr lang="en-GB"/>
          </a:p>
        </p:txBody>
      </p:sp>
    </p:spTree>
    <p:extLst>
      <p:ext uri="{BB962C8B-B14F-4D97-AF65-F5344CB8AC3E}">
        <p14:creationId xmlns:p14="http://schemas.microsoft.com/office/powerpoint/2010/main" val="1624316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Transverse mode coupling instability (TMCI)</a:t>
            </a:r>
            <a:endParaRPr lang="en-US" dirty="0"/>
          </a:p>
        </p:txBody>
      </p:sp>
      <p:sp>
        <p:nvSpPr>
          <p:cNvPr id="3" name="Content Placeholder 2"/>
          <p:cNvSpPr>
            <a:spLocks noGrp="1"/>
          </p:cNvSpPr>
          <p:nvPr>
            <p:ph idx="1"/>
          </p:nvPr>
        </p:nvSpPr>
        <p:spPr>
          <a:xfrm>
            <a:off x="144000" y="900000"/>
            <a:ext cx="2988000" cy="5400000"/>
          </a:xfrm>
        </p:spPr>
        <p:txBody>
          <a:bodyPr>
            <a:normAutofit/>
          </a:bodyPr>
          <a:lstStyle/>
          <a:p>
            <a:pPr algn="just"/>
            <a:r>
              <a:rPr lang="en-US" sz="1800" dirty="0" smtClean="0"/>
              <a:t>At </a:t>
            </a:r>
            <a:r>
              <a:rPr lang="en-US" sz="1800" b="1" dirty="0" smtClean="0">
                <a:solidFill>
                  <a:srgbClr val="C00000"/>
                </a:solidFill>
              </a:rPr>
              <a:t>zero chromaticity</a:t>
            </a:r>
            <a:r>
              <a:rPr lang="en-US" sz="1800" dirty="0" smtClean="0"/>
              <a:t>, all </a:t>
            </a:r>
            <a:r>
              <a:rPr lang="en-US" sz="1800" dirty="0" err="1" smtClean="0"/>
              <a:t>headtail</a:t>
            </a:r>
            <a:r>
              <a:rPr lang="en-US" sz="1800" dirty="0" smtClean="0"/>
              <a:t> modes are usually symmetrically </a:t>
            </a:r>
            <a:r>
              <a:rPr lang="en-US" sz="1800" dirty="0"/>
              <a:t>at the same time </a:t>
            </a:r>
            <a:r>
              <a:rPr lang="en-US" sz="1800" dirty="0" smtClean="0"/>
              <a:t>damped and excited. None of the modes begins to grow and the </a:t>
            </a:r>
            <a:r>
              <a:rPr lang="en-US" sz="1800" b="1" dirty="0" smtClean="0">
                <a:solidFill>
                  <a:srgbClr val="C00000"/>
                </a:solidFill>
              </a:rPr>
              <a:t>beam is inherently stable</a:t>
            </a:r>
            <a:r>
              <a:rPr lang="en-US" sz="1800" dirty="0" smtClean="0"/>
              <a:t>.</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37" name="Picture 3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50283"/>
          <a:stretch/>
        </p:blipFill>
        <p:spPr>
          <a:xfrm>
            <a:off x="360000" y="2880000"/>
            <a:ext cx="5400000" cy="3345958"/>
          </a:xfrm>
          <a:prstGeom prst="rect">
            <a:avLst/>
          </a:prstGeom>
          <a:ln>
            <a:noFill/>
          </a:ln>
          <a:effectLst/>
        </p:spPr>
      </p:pic>
      <p:sp>
        <p:nvSpPr>
          <p:cNvPr id="7" name="Slide Number Placeholder 6"/>
          <p:cNvSpPr>
            <a:spLocks noGrp="1"/>
          </p:cNvSpPr>
          <p:nvPr>
            <p:ph type="sldNum" sz="quarter" idx="12"/>
          </p:nvPr>
        </p:nvSpPr>
        <p:spPr/>
        <p:txBody>
          <a:bodyPr/>
          <a:lstStyle/>
          <a:p>
            <a:fld id="{9EA1AA69-EDB9-4143-818B-2B18FE6932EA}" type="slidenum">
              <a:rPr lang="en-GB" smtClean="0"/>
              <a:t>25</a:t>
            </a:fld>
            <a:endParaRPr lang="en-GB"/>
          </a:p>
        </p:txBody>
      </p:sp>
    </p:spTree>
    <p:extLst>
      <p:ext uri="{BB962C8B-B14F-4D97-AF65-F5344CB8AC3E}">
        <p14:creationId xmlns:p14="http://schemas.microsoft.com/office/powerpoint/2010/main" val="2561412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wake_dipole_justnotmc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0000" y="828000"/>
            <a:ext cx="8856000" cy="5559600"/>
          </a:xfrm>
          <a:prstGeom prst="rect">
            <a:avLst/>
          </a:prstGeom>
        </p:spPr>
      </p:pic>
      <p:sp>
        <p:nvSpPr>
          <p:cNvPr id="2" name="Title 1"/>
          <p:cNvSpPr>
            <a:spLocks noGrp="1"/>
          </p:cNvSpPr>
          <p:nvPr>
            <p:ph type="title"/>
          </p:nvPr>
        </p:nvSpPr>
        <p:spPr/>
        <p:txBody>
          <a:bodyPr>
            <a:normAutofit/>
          </a:bodyPr>
          <a:lstStyle/>
          <a:p>
            <a:r>
              <a:rPr lang="en-US" dirty="0"/>
              <a:t>Transverse mode coupling instability (TMCI)</a:t>
            </a:r>
          </a:p>
        </p:txBody>
      </p:sp>
      <p:sp>
        <p:nvSpPr>
          <p:cNvPr id="3" name="Content Placeholder 2"/>
          <p:cNvSpPr>
            <a:spLocks noGrp="1"/>
          </p:cNvSpPr>
          <p:nvPr>
            <p:ph idx="1"/>
          </p:nvPr>
        </p:nvSpPr>
        <p:spPr>
          <a:xfrm>
            <a:off x="144000" y="900000"/>
            <a:ext cx="2988000" cy="5400000"/>
          </a:xfrm>
        </p:spPr>
        <p:txBody>
          <a:bodyPr>
            <a:normAutofit/>
          </a:bodyPr>
          <a:lstStyle/>
          <a:p>
            <a:pPr algn="just"/>
            <a:r>
              <a:rPr lang="en-US" sz="1800" dirty="0" smtClean="0"/>
              <a:t>At </a:t>
            </a:r>
            <a:r>
              <a:rPr lang="en-US" sz="1800" b="1" dirty="0" smtClean="0">
                <a:solidFill>
                  <a:srgbClr val="C00000"/>
                </a:solidFill>
              </a:rPr>
              <a:t>zero chromaticity</a:t>
            </a:r>
            <a:r>
              <a:rPr lang="en-US" sz="1800" dirty="0" smtClean="0"/>
              <a:t>, all </a:t>
            </a:r>
            <a:r>
              <a:rPr lang="en-US" sz="1800" dirty="0" err="1" smtClean="0"/>
              <a:t>headtail</a:t>
            </a:r>
            <a:r>
              <a:rPr lang="en-US" sz="1800" dirty="0" smtClean="0"/>
              <a:t> modes are usually symmetrically </a:t>
            </a:r>
            <a:r>
              <a:rPr lang="en-US" sz="1800" dirty="0"/>
              <a:t>at the same time </a:t>
            </a:r>
            <a:r>
              <a:rPr lang="en-US" sz="1800" dirty="0" smtClean="0"/>
              <a:t>damped and excited. None of the modes begins to grow and the </a:t>
            </a:r>
            <a:r>
              <a:rPr lang="en-US" sz="1800" b="1" dirty="0" smtClean="0">
                <a:solidFill>
                  <a:srgbClr val="C00000"/>
                </a:solidFill>
              </a:rPr>
              <a:t>beam is inherently stable</a:t>
            </a:r>
            <a:r>
              <a:rPr lang="en-US" sz="1800" dirty="0" smtClean="0"/>
              <a:t>.</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50283"/>
          <a:stretch/>
        </p:blipFill>
        <p:spPr>
          <a:xfrm>
            <a:off x="7596000" y="3564000"/>
            <a:ext cx="4428000" cy="2743696"/>
          </a:xfrm>
          <a:prstGeom prst="rect">
            <a:avLst/>
          </a:prstGeom>
          <a:ln>
            <a:noFill/>
          </a:ln>
          <a:effectLst>
            <a:outerShdw blurRad="190500" algn="tl" rotWithShape="0">
              <a:srgbClr val="000000">
                <a:alpha val="70000"/>
              </a:srgbClr>
            </a:outerShdw>
          </a:effectLst>
        </p:spPr>
      </p:pic>
      <p:sp>
        <p:nvSpPr>
          <p:cNvPr id="7" name="Slide Number Placeholder 6"/>
          <p:cNvSpPr>
            <a:spLocks noGrp="1"/>
          </p:cNvSpPr>
          <p:nvPr>
            <p:ph type="sldNum" sz="quarter" idx="12"/>
          </p:nvPr>
        </p:nvSpPr>
        <p:spPr/>
        <p:txBody>
          <a:bodyPr/>
          <a:lstStyle/>
          <a:p>
            <a:fld id="{9EA1AA69-EDB9-4143-818B-2B18FE6932EA}" type="slidenum">
              <a:rPr lang="en-GB" smtClean="0"/>
              <a:t>26</a:t>
            </a:fld>
            <a:endParaRPr lang="en-GB"/>
          </a:p>
        </p:txBody>
      </p:sp>
    </p:spTree>
    <p:extLst>
      <p:ext uri="{BB962C8B-B14F-4D97-AF65-F5344CB8AC3E}">
        <p14:creationId xmlns:p14="http://schemas.microsoft.com/office/powerpoint/2010/main" val="16246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repeatCount="indefinite" fill="hold" display="0">
                  <p:stCondLst>
                    <p:cond delay="indefinite"/>
                  </p:stCondLst>
                </p:cTn>
                <p:tgtEl>
                  <p:spTgt spid="2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0000" y="828000"/>
            <a:ext cx="8856000" cy="5559724"/>
          </a:xfrm>
          <a:prstGeom prst="rect">
            <a:avLst/>
          </a:prstGeom>
        </p:spPr>
      </p:pic>
      <p:sp>
        <p:nvSpPr>
          <p:cNvPr id="2" name="Title 1"/>
          <p:cNvSpPr>
            <a:spLocks noGrp="1"/>
          </p:cNvSpPr>
          <p:nvPr>
            <p:ph type="title"/>
          </p:nvPr>
        </p:nvSpPr>
        <p:spPr/>
        <p:txBody>
          <a:bodyPr>
            <a:normAutofit/>
          </a:bodyPr>
          <a:lstStyle/>
          <a:p>
            <a:r>
              <a:rPr lang="en-US" dirty="0"/>
              <a:t>Transverse mode coupling instability (TMCI)</a:t>
            </a:r>
          </a:p>
        </p:txBody>
      </p:sp>
      <p:sp>
        <p:nvSpPr>
          <p:cNvPr id="3" name="Content Placeholder 2"/>
          <p:cNvSpPr>
            <a:spLocks noGrp="1"/>
          </p:cNvSpPr>
          <p:nvPr>
            <p:ph idx="1"/>
          </p:nvPr>
        </p:nvSpPr>
        <p:spPr>
          <a:xfrm>
            <a:off x="144000" y="900000"/>
            <a:ext cx="2988000" cy="5400000"/>
          </a:xfrm>
        </p:spPr>
        <p:txBody>
          <a:bodyPr>
            <a:normAutofit/>
          </a:bodyPr>
          <a:lstStyle/>
          <a:p>
            <a:pPr algn="just"/>
            <a:r>
              <a:rPr lang="en-US" sz="1800" dirty="0" smtClean="0"/>
              <a:t>At </a:t>
            </a:r>
            <a:r>
              <a:rPr lang="en-US" sz="1800" b="1" dirty="0" smtClean="0">
                <a:solidFill>
                  <a:srgbClr val="C00000"/>
                </a:solidFill>
              </a:rPr>
              <a:t>zero chromaticity</a:t>
            </a:r>
            <a:r>
              <a:rPr lang="en-US" sz="1800" dirty="0" smtClean="0"/>
              <a:t>, all </a:t>
            </a:r>
            <a:r>
              <a:rPr lang="en-US" sz="1800" dirty="0" err="1" smtClean="0"/>
              <a:t>headtail</a:t>
            </a:r>
            <a:r>
              <a:rPr lang="en-US" sz="1800" dirty="0" smtClean="0"/>
              <a:t> modes are usually symmetrically </a:t>
            </a:r>
            <a:r>
              <a:rPr lang="en-US" sz="1800" dirty="0"/>
              <a:t>at the same time </a:t>
            </a:r>
            <a:r>
              <a:rPr lang="en-US" sz="1800" dirty="0" smtClean="0"/>
              <a:t>damped and excited. None of the modes begins to grow and the </a:t>
            </a:r>
            <a:r>
              <a:rPr lang="en-US" sz="1800" b="1" dirty="0" smtClean="0">
                <a:solidFill>
                  <a:srgbClr val="C00000"/>
                </a:solidFill>
              </a:rPr>
              <a:t>beam is inherently stable</a:t>
            </a:r>
            <a:r>
              <a:rPr lang="en-US" sz="1800" dirty="0" smtClean="0"/>
              <a:t>.</a:t>
            </a:r>
          </a:p>
          <a:p>
            <a:pPr algn="just"/>
            <a:r>
              <a:rPr lang="en-US" sz="1800" dirty="0"/>
              <a:t>As the</a:t>
            </a:r>
            <a:r>
              <a:rPr lang="en-US" sz="1800" b="1" dirty="0">
                <a:solidFill>
                  <a:srgbClr val="C00000"/>
                </a:solidFill>
              </a:rPr>
              <a:t> bunch intensity grows </a:t>
            </a:r>
            <a:r>
              <a:rPr lang="en-US" sz="1800" dirty="0"/>
              <a:t>tunes will shift further…</a:t>
            </a:r>
          </a:p>
          <a:p>
            <a:pPr algn="just"/>
            <a:r>
              <a:rPr lang="en-US" sz="1800" dirty="0"/>
              <a:t>Azimuthal mode lines can shift in opposite directions…</a:t>
            </a:r>
          </a:p>
          <a:p>
            <a:pPr algn="just"/>
            <a:endParaRPr lang="en-US" sz="1800" dirty="0" smtClean="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1" name="Group 10"/>
          <p:cNvGrpSpPr>
            <a:grpSpLocks noChangeAspect="1"/>
          </p:cNvGrpSpPr>
          <p:nvPr/>
        </p:nvGrpSpPr>
        <p:grpSpPr>
          <a:xfrm>
            <a:off x="7596000" y="3564000"/>
            <a:ext cx="4428000" cy="2743696"/>
            <a:chOff x="6204000" y="736983"/>
            <a:chExt cx="4320000" cy="2676778"/>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50283"/>
            <a:stretch/>
          </p:blipFill>
          <p:spPr>
            <a:xfrm>
              <a:off x="6204000" y="736983"/>
              <a:ext cx="4320000" cy="2676778"/>
            </a:xfrm>
            <a:prstGeom prst="rect">
              <a:avLst/>
            </a:prstGeom>
            <a:ln>
              <a:noFill/>
            </a:ln>
            <a:effectLst>
              <a:outerShdw blurRad="190500" algn="tl" rotWithShape="0">
                <a:srgbClr val="000000">
                  <a:alpha val="70000"/>
                </a:srgbClr>
              </a:outerShdw>
            </a:effectLst>
          </p:spPr>
        </p:pic>
        <p:sp>
          <p:nvSpPr>
            <p:cNvPr id="16" name="Right Arrow 15"/>
            <p:cNvSpPr/>
            <p:nvPr/>
          </p:nvSpPr>
          <p:spPr>
            <a:xfrm>
              <a:off x="8062020"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Right Arrow 16"/>
            <p:cNvSpPr/>
            <p:nvPr/>
          </p:nvSpPr>
          <p:spPr>
            <a:xfrm flipH="1">
              <a:off x="9016420"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TextBox 17"/>
            <p:cNvSpPr txBox="1"/>
            <p:nvPr/>
          </p:nvSpPr>
          <p:spPr>
            <a:xfrm>
              <a:off x="7382091" y="1126191"/>
              <a:ext cx="843501" cy="338554"/>
            </a:xfrm>
            <a:prstGeom prst="rect">
              <a:avLst/>
            </a:prstGeom>
            <a:noFill/>
          </p:spPr>
          <p:txBody>
            <a:bodyPr wrap="none" rtlCol="0">
              <a:spAutoFit/>
            </a:bodyPr>
            <a:lstStyle/>
            <a:p>
              <a:r>
                <a:rPr lang="en-US" sz="1600" dirty="0">
                  <a:solidFill>
                    <a:schemeClr val="accent2"/>
                  </a:solidFill>
                </a:rPr>
                <a:t>Mode A</a:t>
              </a:r>
              <a:endParaRPr lang="en-GB" sz="1600" dirty="0">
                <a:solidFill>
                  <a:schemeClr val="accent2"/>
                </a:solidFill>
              </a:endParaRPr>
            </a:p>
          </p:txBody>
        </p:sp>
        <p:sp>
          <p:nvSpPr>
            <p:cNvPr id="19" name="TextBox 18"/>
            <p:cNvSpPr txBox="1"/>
            <p:nvPr/>
          </p:nvSpPr>
          <p:spPr>
            <a:xfrm>
              <a:off x="9417558" y="1126191"/>
              <a:ext cx="837089" cy="338554"/>
            </a:xfrm>
            <a:prstGeom prst="rect">
              <a:avLst/>
            </a:prstGeom>
            <a:noFill/>
          </p:spPr>
          <p:txBody>
            <a:bodyPr wrap="none" rtlCol="0">
              <a:spAutoFit/>
            </a:bodyPr>
            <a:lstStyle/>
            <a:p>
              <a:r>
                <a:rPr lang="en-US" sz="1600" dirty="0">
                  <a:solidFill>
                    <a:schemeClr val="accent2"/>
                  </a:solidFill>
                </a:rPr>
                <a:t>Mode B</a:t>
              </a:r>
              <a:endParaRPr lang="en-GB" sz="1600" dirty="0">
                <a:solidFill>
                  <a:schemeClr val="accent2"/>
                </a:solidFill>
              </a:endParaRPr>
            </a:p>
          </p:txBody>
        </p:sp>
      </p:grpSp>
      <p:sp>
        <p:nvSpPr>
          <p:cNvPr id="7" name="Slide Number Placeholder 6"/>
          <p:cNvSpPr>
            <a:spLocks noGrp="1"/>
          </p:cNvSpPr>
          <p:nvPr>
            <p:ph type="sldNum" sz="quarter" idx="12"/>
          </p:nvPr>
        </p:nvSpPr>
        <p:spPr/>
        <p:txBody>
          <a:bodyPr/>
          <a:lstStyle/>
          <a:p>
            <a:fld id="{9EA1AA69-EDB9-4143-818B-2B18FE6932EA}" type="slidenum">
              <a:rPr lang="en-GB" smtClean="0"/>
              <a:t>27</a:t>
            </a:fld>
            <a:endParaRPr lang="en-GB"/>
          </a:p>
        </p:txBody>
      </p:sp>
    </p:spTree>
    <p:extLst>
      <p:ext uri="{BB962C8B-B14F-4D97-AF65-F5344CB8AC3E}">
        <p14:creationId xmlns:p14="http://schemas.microsoft.com/office/powerpoint/2010/main" val="2273854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0000" y="828000"/>
            <a:ext cx="8856000" cy="5559722"/>
          </a:xfrm>
          <a:prstGeom prst="rect">
            <a:avLst/>
          </a:prstGeom>
        </p:spPr>
      </p:pic>
      <p:sp>
        <p:nvSpPr>
          <p:cNvPr id="2" name="Title 1"/>
          <p:cNvSpPr>
            <a:spLocks noGrp="1"/>
          </p:cNvSpPr>
          <p:nvPr>
            <p:ph type="title"/>
          </p:nvPr>
        </p:nvSpPr>
        <p:spPr/>
        <p:txBody>
          <a:bodyPr>
            <a:normAutofit/>
          </a:bodyPr>
          <a:lstStyle/>
          <a:p>
            <a:r>
              <a:rPr lang="en-US" dirty="0"/>
              <a:t>Transverse mode coupling instability (TMCI)</a:t>
            </a:r>
          </a:p>
        </p:txBody>
      </p:sp>
      <p:sp>
        <p:nvSpPr>
          <p:cNvPr id="3" name="Content Placeholder 2"/>
          <p:cNvSpPr>
            <a:spLocks noGrp="1"/>
          </p:cNvSpPr>
          <p:nvPr>
            <p:ph idx="1"/>
          </p:nvPr>
        </p:nvSpPr>
        <p:spPr>
          <a:xfrm>
            <a:off x="144000" y="900000"/>
            <a:ext cx="2988000" cy="5400000"/>
          </a:xfrm>
        </p:spPr>
        <p:txBody>
          <a:bodyPr>
            <a:normAutofit/>
          </a:bodyPr>
          <a:lstStyle/>
          <a:p>
            <a:pPr algn="just"/>
            <a:r>
              <a:rPr lang="en-US" sz="1800" dirty="0" smtClean="0"/>
              <a:t>At </a:t>
            </a:r>
            <a:r>
              <a:rPr lang="en-US" sz="1800" b="1" dirty="0" smtClean="0">
                <a:solidFill>
                  <a:srgbClr val="C00000"/>
                </a:solidFill>
              </a:rPr>
              <a:t>zero chromaticity</a:t>
            </a:r>
            <a:r>
              <a:rPr lang="en-US" sz="1800" dirty="0" smtClean="0"/>
              <a:t>, all </a:t>
            </a:r>
            <a:r>
              <a:rPr lang="en-US" sz="1800" dirty="0" err="1" smtClean="0"/>
              <a:t>headtail</a:t>
            </a:r>
            <a:r>
              <a:rPr lang="en-US" sz="1800" dirty="0" smtClean="0"/>
              <a:t> modes are usually symmetrically </a:t>
            </a:r>
            <a:r>
              <a:rPr lang="en-US" sz="1800" dirty="0"/>
              <a:t>at the same time </a:t>
            </a:r>
            <a:r>
              <a:rPr lang="en-US" sz="1800" dirty="0" smtClean="0"/>
              <a:t>damped and excited. None of the modes begins to grow and the </a:t>
            </a:r>
            <a:r>
              <a:rPr lang="en-US" sz="1800" b="1" dirty="0" smtClean="0">
                <a:solidFill>
                  <a:srgbClr val="C00000"/>
                </a:solidFill>
              </a:rPr>
              <a:t>beam is inherently stable</a:t>
            </a:r>
            <a:r>
              <a:rPr lang="en-US" sz="1800" dirty="0" smtClean="0"/>
              <a:t>.</a:t>
            </a:r>
          </a:p>
          <a:p>
            <a:pPr algn="just"/>
            <a:r>
              <a:rPr lang="en-US" sz="1800" dirty="0"/>
              <a:t>As the</a:t>
            </a:r>
            <a:r>
              <a:rPr lang="en-US" sz="1800" b="1" dirty="0">
                <a:solidFill>
                  <a:srgbClr val="C00000"/>
                </a:solidFill>
              </a:rPr>
              <a:t> bunch intensity grows </a:t>
            </a:r>
            <a:r>
              <a:rPr lang="en-US" sz="1800" dirty="0"/>
              <a:t>tunes will shift further…</a:t>
            </a:r>
          </a:p>
          <a:p>
            <a:pPr algn="just"/>
            <a:r>
              <a:rPr lang="en-US" sz="1800" dirty="0"/>
              <a:t>Azimuthal mode lines can shift in opposite directions</a:t>
            </a:r>
            <a:r>
              <a:rPr lang="en-US" sz="1800" dirty="0" smtClean="0"/>
              <a:t>…</a:t>
            </a:r>
          </a:p>
          <a:p>
            <a:pPr algn="just"/>
            <a:r>
              <a:rPr lang="en-US" sz="1800" dirty="0" smtClean="0"/>
              <a:t>Until they couple and generate the </a:t>
            </a:r>
            <a:r>
              <a:rPr lang="en-US" sz="1800" b="1" dirty="0" smtClean="0">
                <a:solidFill>
                  <a:srgbClr val="C00000"/>
                </a:solidFill>
              </a:rPr>
              <a:t>highly violent transverse mode coupling instability</a:t>
            </a:r>
            <a:endParaRPr lang="en-US" sz="1800" b="1" dirty="0">
              <a:solidFill>
                <a:srgbClr val="C00000"/>
              </a:solidFill>
            </a:endParaRPr>
          </a:p>
          <a:p>
            <a:pPr algn="just"/>
            <a:endParaRPr lang="en-US" sz="1800" dirty="0" smtClean="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1" name="Group 10"/>
          <p:cNvGrpSpPr>
            <a:grpSpLocks noChangeAspect="1"/>
          </p:cNvGrpSpPr>
          <p:nvPr/>
        </p:nvGrpSpPr>
        <p:grpSpPr>
          <a:xfrm>
            <a:off x="7596000" y="3564000"/>
            <a:ext cx="4428000" cy="2743696"/>
            <a:chOff x="6204000" y="736983"/>
            <a:chExt cx="4320000" cy="2676778"/>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50283"/>
            <a:stretch/>
          </p:blipFill>
          <p:spPr>
            <a:xfrm>
              <a:off x="6204000" y="736983"/>
              <a:ext cx="4320000" cy="2676778"/>
            </a:xfrm>
            <a:prstGeom prst="rect">
              <a:avLst/>
            </a:prstGeom>
            <a:ln>
              <a:noFill/>
            </a:ln>
            <a:effectLst>
              <a:outerShdw blurRad="190500" algn="tl" rotWithShape="0">
                <a:srgbClr val="000000">
                  <a:alpha val="70000"/>
                </a:srgbClr>
              </a:outerShdw>
            </a:effectLst>
          </p:spPr>
        </p:pic>
        <p:sp>
          <p:nvSpPr>
            <p:cNvPr id="16" name="Right Arrow 15"/>
            <p:cNvSpPr/>
            <p:nvPr/>
          </p:nvSpPr>
          <p:spPr>
            <a:xfrm>
              <a:off x="8071932"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Right Arrow 16"/>
            <p:cNvSpPr/>
            <p:nvPr/>
          </p:nvSpPr>
          <p:spPr>
            <a:xfrm flipH="1">
              <a:off x="9026333"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TextBox 17"/>
            <p:cNvSpPr txBox="1"/>
            <p:nvPr/>
          </p:nvSpPr>
          <p:spPr>
            <a:xfrm>
              <a:off x="7392003" y="1126191"/>
              <a:ext cx="843501" cy="338554"/>
            </a:xfrm>
            <a:prstGeom prst="rect">
              <a:avLst/>
            </a:prstGeom>
            <a:noFill/>
          </p:spPr>
          <p:txBody>
            <a:bodyPr wrap="none" rtlCol="0">
              <a:spAutoFit/>
            </a:bodyPr>
            <a:lstStyle/>
            <a:p>
              <a:r>
                <a:rPr lang="en-US" sz="1600" dirty="0">
                  <a:solidFill>
                    <a:schemeClr val="accent2"/>
                  </a:solidFill>
                </a:rPr>
                <a:t>Mode A</a:t>
              </a:r>
              <a:endParaRPr lang="en-GB" sz="1600" dirty="0">
                <a:solidFill>
                  <a:schemeClr val="accent2"/>
                </a:solidFill>
              </a:endParaRPr>
            </a:p>
          </p:txBody>
        </p:sp>
        <p:sp>
          <p:nvSpPr>
            <p:cNvPr id="19" name="TextBox 18"/>
            <p:cNvSpPr txBox="1"/>
            <p:nvPr/>
          </p:nvSpPr>
          <p:spPr>
            <a:xfrm>
              <a:off x="9427470" y="1126191"/>
              <a:ext cx="837089" cy="338554"/>
            </a:xfrm>
            <a:prstGeom prst="rect">
              <a:avLst/>
            </a:prstGeom>
            <a:noFill/>
          </p:spPr>
          <p:txBody>
            <a:bodyPr wrap="none" rtlCol="0">
              <a:spAutoFit/>
            </a:bodyPr>
            <a:lstStyle/>
            <a:p>
              <a:r>
                <a:rPr lang="en-US" sz="1600" dirty="0">
                  <a:solidFill>
                    <a:schemeClr val="accent2"/>
                  </a:solidFill>
                </a:rPr>
                <a:t>Mode B</a:t>
              </a:r>
              <a:endParaRPr lang="en-GB" sz="1600" dirty="0">
                <a:solidFill>
                  <a:schemeClr val="accent2"/>
                </a:solidFill>
              </a:endParaRPr>
            </a:p>
          </p:txBody>
        </p:sp>
      </p:gr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b="49906"/>
          <a:stretch/>
        </p:blipFill>
        <p:spPr>
          <a:xfrm>
            <a:off x="7596000" y="3564000"/>
            <a:ext cx="4428000" cy="2764526"/>
          </a:xfrm>
          <a:prstGeom prst="rect">
            <a:avLst/>
          </a:prstGeom>
          <a:ln>
            <a:noFill/>
          </a:ln>
          <a:effectLst>
            <a:outerShdw blurRad="190500" algn="tl" rotWithShape="0">
              <a:srgbClr val="000000">
                <a:alpha val="70000"/>
              </a:srgbClr>
            </a:outerShdw>
          </a:effectLst>
        </p:spPr>
      </p:pic>
      <p:sp>
        <p:nvSpPr>
          <p:cNvPr id="30" name="Right Arrow 29"/>
          <p:cNvSpPr/>
          <p:nvPr/>
        </p:nvSpPr>
        <p:spPr>
          <a:xfrm>
            <a:off x="9500470" y="3806602"/>
            <a:ext cx="772372" cy="1822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1" name="Right Arrow 30"/>
          <p:cNvSpPr/>
          <p:nvPr/>
        </p:nvSpPr>
        <p:spPr>
          <a:xfrm flipH="1">
            <a:off x="10478731" y="3806602"/>
            <a:ext cx="772372" cy="1822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TextBox 31"/>
          <p:cNvSpPr txBox="1"/>
          <p:nvPr/>
        </p:nvSpPr>
        <p:spPr>
          <a:xfrm>
            <a:off x="8803543" y="3962938"/>
            <a:ext cx="864589" cy="347018"/>
          </a:xfrm>
          <a:prstGeom prst="rect">
            <a:avLst/>
          </a:prstGeom>
          <a:noFill/>
        </p:spPr>
        <p:txBody>
          <a:bodyPr wrap="none" rtlCol="0">
            <a:spAutoFit/>
          </a:bodyPr>
          <a:lstStyle/>
          <a:p>
            <a:r>
              <a:rPr lang="en-US" sz="1600" dirty="0">
                <a:solidFill>
                  <a:schemeClr val="accent2"/>
                </a:solidFill>
              </a:rPr>
              <a:t>Mode A</a:t>
            </a:r>
            <a:endParaRPr lang="en-GB" sz="1600" dirty="0">
              <a:solidFill>
                <a:schemeClr val="accent2"/>
              </a:solidFill>
            </a:endParaRPr>
          </a:p>
        </p:txBody>
      </p:sp>
      <p:sp>
        <p:nvSpPr>
          <p:cNvPr id="33" name="TextBox 32"/>
          <p:cNvSpPr txBox="1"/>
          <p:nvPr/>
        </p:nvSpPr>
        <p:spPr>
          <a:xfrm>
            <a:off x="10889897" y="3962938"/>
            <a:ext cx="858016" cy="347018"/>
          </a:xfrm>
          <a:prstGeom prst="rect">
            <a:avLst/>
          </a:prstGeom>
          <a:noFill/>
        </p:spPr>
        <p:txBody>
          <a:bodyPr wrap="none" rtlCol="0">
            <a:spAutoFit/>
          </a:bodyPr>
          <a:lstStyle/>
          <a:p>
            <a:r>
              <a:rPr lang="en-US" sz="1600" dirty="0">
                <a:solidFill>
                  <a:schemeClr val="accent2"/>
                </a:solidFill>
              </a:rPr>
              <a:t>Mode B</a:t>
            </a:r>
            <a:endParaRPr lang="en-GB" sz="1600" dirty="0">
              <a:solidFill>
                <a:schemeClr val="accent2"/>
              </a:solidFill>
            </a:endParaRPr>
          </a:p>
        </p:txBody>
      </p:sp>
      <p:sp>
        <p:nvSpPr>
          <p:cNvPr id="7" name="Slide Number Placeholder 6"/>
          <p:cNvSpPr>
            <a:spLocks noGrp="1"/>
          </p:cNvSpPr>
          <p:nvPr>
            <p:ph type="sldNum" sz="quarter" idx="12"/>
          </p:nvPr>
        </p:nvSpPr>
        <p:spPr/>
        <p:txBody>
          <a:bodyPr/>
          <a:lstStyle/>
          <a:p>
            <a:fld id="{9EA1AA69-EDB9-4143-818B-2B18FE6932EA}" type="slidenum">
              <a:rPr lang="en-GB" smtClean="0"/>
              <a:t>28</a:t>
            </a:fld>
            <a:endParaRPr lang="en-GB"/>
          </a:p>
        </p:txBody>
      </p:sp>
    </p:spTree>
    <p:extLst>
      <p:ext uri="{BB962C8B-B14F-4D97-AF65-F5344CB8AC3E}">
        <p14:creationId xmlns:p14="http://schemas.microsoft.com/office/powerpoint/2010/main" val="1713284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wake_dipole_tmc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0000" y="828000"/>
            <a:ext cx="8856000" cy="5559600"/>
          </a:xfrm>
          <a:prstGeom prst="rect">
            <a:avLst/>
          </a:prstGeom>
        </p:spPr>
      </p:pic>
      <p:sp>
        <p:nvSpPr>
          <p:cNvPr id="2" name="Title 1"/>
          <p:cNvSpPr>
            <a:spLocks noGrp="1"/>
          </p:cNvSpPr>
          <p:nvPr>
            <p:ph type="title"/>
          </p:nvPr>
        </p:nvSpPr>
        <p:spPr/>
        <p:txBody>
          <a:bodyPr>
            <a:normAutofit/>
          </a:bodyPr>
          <a:lstStyle/>
          <a:p>
            <a:r>
              <a:rPr lang="en-US" dirty="0"/>
              <a:t>Transverse mode coupling instability (TMCI)</a:t>
            </a:r>
          </a:p>
        </p:txBody>
      </p:sp>
      <p:sp>
        <p:nvSpPr>
          <p:cNvPr id="3" name="Content Placeholder 2"/>
          <p:cNvSpPr>
            <a:spLocks noGrp="1"/>
          </p:cNvSpPr>
          <p:nvPr>
            <p:ph idx="1"/>
          </p:nvPr>
        </p:nvSpPr>
        <p:spPr>
          <a:xfrm>
            <a:off x="144000" y="900000"/>
            <a:ext cx="2988000" cy="5400000"/>
          </a:xfrm>
        </p:spPr>
        <p:txBody>
          <a:bodyPr>
            <a:normAutofit/>
          </a:bodyPr>
          <a:lstStyle/>
          <a:p>
            <a:pPr algn="just"/>
            <a:r>
              <a:rPr lang="en-US" sz="1800" dirty="0" smtClean="0"/>
              <a:t>At </a:t>
            </a:r>
            <a:r>
              <a:rPr lang="en-US" sz="1800" b="1" dirty="0" smtClean="0">
                <a:solidFill>
                  <a:srgbClr val="C00000"/>
                </a:solidFill>
              </a:rPr>
              <a:t>zero chromaticity</a:t>
            </a:r>
            <a:r>
              <a:rPr lang="en-US" sz="1800" dirty="0" smtClean="0"/>
              <a:t>, all </a:t>
            </a:r>
            <a:r>
              <a:rPr lang="en-US" sz="1800" dirty="0" err="1" smtClean="0"/>
              <a:t>headtail</a:t>
            </a:r>
            <a:r>
              <a:rPr lang="en-US" sz="1800" dirty="0" smtClean="0"/>
              <a:t> modes are usually symmetrically </a:t>
            </a:r>
            <a:r>
              <a:rPr lang="en-US" sz="1800" dirty="0"/>
              <a:t>at the same time </a:t>
            </a:r>
            <a:r>
              <a:rPr lang="en-US" sz="1800" dirty="0" smtClean="0"/>
              <a:t>damped and excited. None of the modes begins to grow and the </a:t>
            </a:r>
            <a:r>
              <a:rPr lang="en-US" sz="1800" b="1" dirty="0" smtClean="0">
                <a:solidFill>
                  <a:srgbClr val="C00000"/>
                </a:solidFill>
              </a:rPr>
              <a:t>beam is inherently stable</a:t>
            </a:r>
            <a:r>
              <a:rPr lang="en-US" sz="1800" dirty="0" smtClean="0"/>
              <a:t>.</a:t>
            </a:r>
          </a:p>
          <a:p>
            <a:pPr algn="just"/>
            <a:r>
              <a:rPr lang="en-US" sz="1800" dirty="0"/>
              <a:t>As the</a:t>
            </a:r>
            <a:r>
              <a:rPr lang="en-US" sz="1800" b="1" dirty="0">
                <a:solidFill>
                  <a:srgbClr val="C00000"/>
                </a:solidFill>
              </a:rPr>
              <a:t> bunch intensity grows </a:t>
            </a:r>
            <a:r>
              <a:rPr lang="en-US" sz="1800" dirty="0"/>
              <a:t>tunes will shift further…</a:t>
            </a:r>
          </a:p>
          <a:p>
            <a:pPr algn="just"/>
            <a:r>
              <a:rPr lang="en-US" sz="1800" dirty="0"/>
              <a:t>Azimuthal mode lines can shift in opposite directions</a:t>
            </a:r>
            <a:r>
              <a:rPr lang="en-US" sz="1800" dirty="0" smtClean="0"/>
              <a:t>…</a:t>
            </a:r>
          </a:p>
          <a:p>
            <a:pPr algn="just"/>
            <a:r>
              <a:rPr lang="en-US" sz="1800" dirty="0" smtClean="0"/>
              <a:t>Until they couple and generate the </a:t>
            </a:r>
            <a:r>
              <a:rPr lang="en-US" sz="1800" b="1" dirty="0" smtClean="0">
                <a:solidFill>
                  <a:srgbClr val="C00000"/>
                </a:solidFill>
              </a:rPr>
              <a:t>highly violent transverse mode coupling instability</a:t>
            </a:r>
            <a:endParaRPr lang="en-US" sz="1800" b="1" dirty="0">
              <a:solidFill>
                <a:srgbClr val="C00000"/>
              </a:solidFill>
            </a:endParaRPr>
          </a:p>
          <a:p>
            <a:pPr algn="just"/>
            <a:endParaRPr lang="en-US" sz="1800" dirty="0" smtClean="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1" name="Group 10"/>
          <p:cNvGrpSpPr>
            <a:grpSpLocks noChangeAspect="1"/>
          </p:cNvGrpSpPr>
          <p:nvPr/>
        </p:nvGrpSpPr>
        <p:grpSpPr>
          <a:xfrm>
            <a:off x="7596000" y="3564000"/>
            <a:ext cx="4428000" cy="2743696"/>
            <a:chOff x="6204000" y="736983"/>
            <a:chExt cx="4320000" cy="2676778"/>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50283"/>
            <a:stretch/>
          </p:blipFill>
          <p:spPr>
            <a:xfrm>
              <a:off x="6204000" y="736983"/>
              <a:ext cx="4320000" cy="2676778"/>
            </a:xfrm>
            <a:prstGeom prst="rect">
              <a:avLst/>
            </a:prstGeom>
            <a:ln>
              <a:noFill/>
            </a:ln>
            <a:effectLst>
              <a:outerShdw blurRad="190500" algn="tl" rotWithShape="0">
                <a:srgbClr val="000000">
                  <a:alpha val="70000"/>
                </a:srgbClr>
              </a:outerShdw>
            </a:effectLst>
          </p:spPr>
        </p:pic>
        <p:sp>
          <p:nvSpPr>
            <p:cNvPr id="16" name="Right Arrow 15"/>
            <p:cNvSpPr/>
            <p:nvPr/>
          </p:nvSpPr>
          <p:spPr>
            <a:xfrm>
              <a:off x="8071932"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Right Arrow 16"/>
            <p:cNvSpPr/>
            <p:nvPr/>
          </p:nvSpPr>
          <p:spPr>
            <a:xfrm flipH="1">
              <a:off x="9026333" y="973668"/>
              <a:ext cx="753534" cy="177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TextBox 17"/>
            <p:cNvSpPr txBox="1"/>
            <p:nvPr/>
          </p:nvSpPr>
          <p:spPr>
            <a:xfrm>
              <a:off x="7392003" y="1126191"/>
              <a:ext cx="843501" cy="338554"/>
            </a:xfrm>
            <a:prstGeom prst="rect">
              <a:avLst/>
            </a:prstGeom>
            <a:noFill/>
          </p:spPr>
          <p:txBody>
            <a:bodyPr wrap="none" rtlCol="0">
              <a:spAutoFit/>
            </a:bodyPr>
            <a:lstStyle/>
            <a:p>
              <a:r>
                <a:rPr lang="en-US" sz="1600" dirty="0">
                  <a:solidFill>
                    <a:schemeClr val="accent2"/>
                  </a:solidFill>
                </a:rPr>
                <a:t>Mode A</a:t>
              </a:r>
              <a:endParaRPr lang="en-GB" sz="1600" dirty="0">
                <a:solidFill>
                  <a:schemeClr val="accent2"/>
                </a:solidFill>
              </a:endParaRPr>
            </a:p>
          </p:txBody>
        </p:sp>
        <p:sp>
          <p:nvSpPr>
            <p:cNvPr id="19" name="TextBox 18"/>
            <p:cNvSpPr txBox="1"/>
            <p:nvPr/>
          </p:nvSpPr>
          <p:spPr>
            <a:xfrm>
              <a:off x="9427470" y="1126191"/>
              <a:ext cx="837089" cy="338554"/>
            </a:xfrm>
            <a:prstGeom prst="rect">
              <a:avLst/>
            </a:prstGeom>
            <a:noFill/>
          </p:spPr>
          <p:txBody>
            <a:bodyPr wrap="none" rtlCol="0">
              <a:spAutoFit/>
            </a:bodyPr>
            <a:lstStyle/>
            <a:p>
              <a:r>
                <a:rPr lang="en-US" sz="1600" dirty="0">
                  <a:solidFill>
                    <a:schemeClr val="accent2"/>
                  </a:solidFill>
                </a:rPr>
                <a:t>Mode B</a:t>
              </a:r>
              <a:endParaRPr lang="en-GB" sz="1600" dirty="0">
                <a:solidFill>
                  <a:schemeClr val="accent2"/>
                </a:solidFill>
              </a:endParaRPr>
            </a:p>
          </p:txBody>
        </p:sp>
      </p:gr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b="49906"/>
          <a:stretch/>
        </p:blipFill>
        <p:spPr>
          <a:xfrm>
            <a:off x="7596000" y="3564000"/>
            <a:ext cx="4428000" cy="2764526"/>
          </a:xfrm>
          <a:prstGeom prst="rect">
            <a:avLst/>
          </a:prstGeom>
          <a:ln>
            <a:noFill/>
          </a:ln>
          <a:effectLst>
            <a:outerShdw blurRad="190500" algn="tl" rotWithShape="0">
              <a:srgbClr val="000000">
                <a:alpha val="70000"/>
              </a:srgbClr>
            </a:outerShdw>
          </a:effectLst>
        </p:spPr>
      </p:pic>
      <p:sp>
        <p:nvSpPr>
          <p:cNvPr id="30" name="Right Arrow 29"/>
          <p:cNvSpPr/>
          <p:nvPr/>
        </p:nvSpPr>
        <p:spPr>
          <a:xfrm>
            <a:off x="9500470" y="3806602"/>
            <a:ext cx="772372" cy="1822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1" name="Right Arrow 30"/>
          <p:cNvSpPr/>
          <p:nvPr/>
        </p:nvSpPr>
        <p:spPr>
          <a:xfrm flipH="1">
            <a:off x="10478731" y="3806602"/>
            <a:ext cx="772372" cy="1822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TextBox 31"/>
          <p:cNvSpPr txBox="1"/>
          <p:nvPr/>
        </p:nvSpPr>
        <p:spPr>
          <a:xfrm>
            <a:off x="8803543" y="3962938"/>
            <a:ext cx="864589" cy="347018"/>
          </a:xfrm>
          <a:prstGeom prst="rect">
            <a:avLst/>
          </a:prstGeom>
          <a:noFill/>
        </p:spPr>
        <p:txBody>
          <a:bodyPr wrap="none" rtlCol="0">
            <a:spAutoFit/>
          </a:bodyPr>
          <a:lstStyle/>
          <a:p>
            <a:r>
              <a:rPr lang="en-US" sz="1600" dirty="0">
                <a:solidFill>
                  <a:schemeClr val="accent2"/>
                </a:solidFill>
              </a:rPr>
              <a:t>Mode A</a:t>
            </a:r>
            <a:endParaRPr lang="en-GB" sz="1600" dirty="0">
              <a:solidFill>
                <a:schemeClr val="accent2"/>
              </a:solidFill>
            </a:endParaRPr>
          </a:p>
        </p:txBody>
      </p:sp>
      <p:sp>
        <p:nvSpPr>
          <p:cNvPr id="33" name="TextBox 32"/>
          <p:cNvSpPr txBox="1"/>
          <p:nvPr/>
        </p:nvSpPr>
        <p:spPr>
          <a:xfrm>
            <a:off x="10889897" y="3962938"/>
            <a:ext cx="858016" cy="347018"/>
          </a:xfrm>
          <a:prstGeom prst="rect">
            <a:avLst/>
          </a:prstGeom>
          <a:noFill/>
        </p:spPr>
        <p:txBody>
          <a:bodyPr wrap="none" rtlCol="0">
            <a:spAutoFit/>
          </a:bodyPr>
          <a:lstStyle/>
          <a:p>
            <a:r>
              <a:rPr lang="en-US" sz="1600" dirty="0">
                <a:solidFill>
                  <a:schemeClr val="accent2"/>
                </a:solidFill>
              </a:rPr>
              <a:t>Mode B</a:t>
            </a:r>
            <a:endParaRPr lang="en-GB" sz="1600" dirty="0">
              <a:solidFill>
                <a:schemeClr val="accent2"/>
              </a:solidFill>
            </a:endParaRPr>
          </a:p>
        </p:txBody>
      </p:sp>
      <p:sp>
        <p:nvSpPr>
          <p:cNvPr id="35" name="Rounded Rectangle 34"/>
          <p:cNvSpPr/>
          <p:nvPr/>
        </p:nvSpPr>
        <p:spPr>
          <a:xfrm>
            <a:off x="1056000" y="5688000"/>
            <a:ext cx="10080000" cy="648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The TMCI threshold is often a hard limit on the reachable intensity in many machines.</a:t>
            </a:r>
            <a:endParaRPr lang="en-US" dirty="0"/>
          </a:p>
        </p:txBody>
      </p:sp>
      <p:sp>
        <p:nvSpPr>
          <p:cNvPr id="7" name="Slide Number Placeholder 6"/>
          <p:cNvSpPr>
            <a:spLocks noGrp="1"/>
          </p:cNvSpPr>
          <p:nvPr>
            <p:ph type="sldNum" sz="quarter" idx="12"/>
          </p:nvPr>
        </p:nvSpPr>
        <p:spPr/>
        <p:txBody>
          <a:bodyPr/>
          <a:lstStyle/>
          <a:p>
            <a:fld id="{9EA1AA69-EDB9-4143-818B-2B18FE6932EA}" type="slidenum">
              <a:rPr lang="en-GB" smtClean="0"/>
              <a:t>29</a:t>
            </a:fld>
            <a:endParaRPr lang="en-GB"/>
          </a:p>
        </p:txBody>
      </p:sp>
    </p:spTree>
    <p:extLst>
      <p:ext uri="{BB962C8B-B14F-4D97-AF65-F5344CB8AC3E}">
        <p14:creationId xmlns:p14="http://schemas.microsoft.com/office/powerpoint/2010/main" val="25765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4"/>
                                        </p:tgtEl>
                                      </p:cBhvr>
                                    </p:cmd>
                                  </p:childTnLst>
                                </p:cTn>
                              </p:par>
                            </p:childTnLst>
                          </p:cTn>
                        </p:par>
                      </p:childTnLst>
                    </p:cTn>
                  </p:par>
                </p:childTnLst>
              </p:cTn>
              <p:nextCondLst>
                <p:cond evt="onClick" delay="0">
                  <p:tgtEl>
                    <p:spTgt spid="34"/>
                  </p:tgtEl>
                </p:cond>
              </p:nextCondLst>
            </p:seq>
            <p:video>
              <p:cMediaNode vol="80000">
                <p:cTn id="17" repeatCount="indefinite" fill="hold" display="0">
                  <p:stCondLst>
                    <p:cond delay="indefinite"/>
                  </p:stCondLst>
                </p:cTn>
                <p:tgtEl>
                  <p:spTgt spid="34"/>
                </p:tgtEl>
              </p:cMediaNode>
            </p:video>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In the last lecture, we have seen some examples of analytically expressible wake fields and impedances, namely </a:t>
            </a:r>
            <a:r>
              <a:rPr lang="en-US" sz="2000" b="1" dirty="0" smtClean="0">
                <a:solidFill>
                  <a:srgbClr val="C00000"/>
                </a:solidFill>
              </a:rPr>
              <a:t>resonator and resistive wall wakes and impedances</a:t>
            </a:r>
            <a:r>
              <a:rPr lang="en-US" sz="2000" dirty="0" smtClean="0"/>
              <a:t>. We have learned that impedances can have a </a:t>
            </a:r>
            <a:r>
              <a:rPr lang="en-US" sz="2000" b="1" dirty="0" smtClean="0">
                <a:solidFill>
                  <a:srgbClr val="C00000"/>
                </a:solidFill>
              </a:rPr>
              <a:t>detrimental impact </a:t>
            </a:r>
            <a:r>
              <a:rPr lang="en-US" sz="2000" dirty="0" smtClean="0"/>
              <a:t>on both the </a:t>
            </a:r>
            <a:r>
              <a:rPr lang="en-US" sz="2000" b="1" dirty="0" smtClean="0">
                <a:solidFill>
                  <a:srgbClr val="C00000"/>
                </a:solidFill>
              </a:rPr>
              <a:t>machine environment (beam induces heating)</a:t>
            </a:r>
            <a:r>
              <a:rPr lang="en-US" sz="2000" dirty="0" smtClean="0"/>
              <a:t> as well as </a:t>
            </a:r>
            <a:r>
              <a:rPr lang="en-US" sz="2000" b="1" dirty="0" smtClean="0">
                <a:solidFill>
                  <a:srgbClr val="C00000"/>
                </a:solidFill>
              </a:rPr>
              <a:t>the beam </a:t>
            </a:r>
            <a:r>
              <a:rPr lang="en-US" sz="2000" b="1" dirty="0">
                <a:solidFill>
                  <a:srgbClr val="C00000"/>
                </a:solidFill>
              </a:rPr>
              <a:t>itself (coherent beam instabilities</a:t>
            </a:r>
            <a:r>
              <a:rPr lang="en-US" sz="2000" b="1" dirty="0" smtClean="0">
                <a:solidFill>
                  <a:srgbClr val="C00000"/>
                </a:solidFill>
              </a:rPr>
              <a:t>)</a:t>
            </a:r>
            <a:r>
              <a:rPr lang="en-US" sz="2000" dirty="0" smtClean="0"/>
              <a:t>.</a:t>
            </a:r>
          </a:p>
          <a:p>
            <a:pPr marL="0" indent="0" algn="just">
              <a:buNone/>
            </a:pPr>
            <a:r>
              <a:rPr lang="en-US" sz="2000" dirty="0" smtClean="0"/>
              <a:t>A careful design of machine elements to </a:t>
            </a:r>
            <a:r>
              <a:rPr lang="en-US" sz="2000" b="1" dirty="0" smtClean="0">
                <a:solidFill>
                  <a:srgbClr val="C00000"/>
                </a:solidFill>
              </a:rPr>
              <a:t>minimize the impedance </a:t>
            </a:r>
            <a:r>
              <a:rPr lang="en-US" sz="2000" dirty="0" smtClean="0"/>
              <a:t>is therefore necessary.</a:t>
            </a:r>
          </a:p>
          <a:p>
            <a:pPr marL="0" indent="0" algn="just">
              <a:buNone/>
            </a:pPr>
            <a:r>
              <a:rPr lang="en-US" sz="2000" dirty="0" smtClean="0"/>
              <a:t>We have also discussed the mechanism of coherent instabilities on the instability loop. In this lecture, we will be looking </a:t>
            </a:r>
            <a:r>
              <a:rPr lang="en-US" sz="2000" b="1" dirty="0" smtClean="0">
                <a:solidFill>
                  <a:srgbClr val="C00000"/>
                </a:solidFill>
              </a:rPr>
              <a:t>at examples of different types of instabilities</a:t>
            </a:r>
            <a:r>
              <a:rPr lang="en-US" sz="2000" dirty="0" smtClean="0"/>
              <a:t> and some of their </a:t>
            </a:r>
            <a:r>
              <a:rPr lang="en-US" sz="2000" b="1" dirty="0" smtClean="0">
                <a:solidFill>
                  <a:srgbClr val="C00000"/>
                </a:solidFill>
              </a:rPr>
              <a:t>phenomenology</a:t>
            </a:r>
            <a:r>
              <a:rPr lang="en-US" sz="2000" dirty="0" smtClean="0"/>
              <a:t>.</a:t>
            </a:r>
            <a:endParaRPr lang="en-US" sz="2000" b="1" dirty="0" smtClean="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Content Placeholder 6"/>
          <p:cNvSpPr>
            <a:spLocks noGrp="1"/>
          </p:cNvSpPr>
          <p:nvPr>
            <p:ph idx="13"/>
          </p:nvPr>
        </p:nvSpPr>
        <p:spPr/>
        <p:txBody>
          <a:bodyPr>
            <a:normAutofit/>
          </a:bodyPr>
          <a:lstStyle/>
          <a:p>
            <a:r>
              <a:rPr lang="en-US" dirty="0"/>
              <a:t>Part </a:t>
            </a:r>
            <a:r>
              <a:rPr lang="en-US" dirty="0" smtClean="0"/>
              <a:t>IV: Coherent beam instabilities</a:t>
            </a: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r>
              <a:rPr lang="en-US" dirty="0" smtClean="0"/>
              <a:t>Examples of coherent beam instabilities at CERN</a:t>
            </a:r>
            <a:endParaRPr lang="en-US" dirty="0"/>
          </a:p>
          <a:p>
            <a:pPr lvl="1">
              <a:buFont typeface="Courier New" panose="02070309020205020404" pitchFamily="49" charset="0"/>
              <a:buChar char="o"/>
            </a:pPr>
            <a:r>
              <a:rPr lang="en-US" dirty="0" smtClean="0">
                <a:solidFill>
                  <a:schemeClr val="bg1">
                    <a:lumMod val="65000"/>
                  </a:schemeClr>
                </a:solidFill>
              </a:rPr>
              <a:t>Slow </a:t>
            </a:r>
            <a:r>
              <a:rPr lang="en-US" dirty="0" err="1" smtClean="0">
                <a:solidFill>
                  <a:schemeClr val="bg1">
                    <a:lumMod val="65000"/>
                  </a:schemeClr>
                </a:solidFill>
              </a:rPr>
              <a:t>headtail</a:t>
            </a:r>
            <a:r>
              <a:rPr lang="en-US" dirty="0" smtClean="0">
                <a:solidFill>
                  <a:schemeClr val="bg1">
                    <a:lumMod val="65000"/>
                  </a:schemeClr>
                </a:solidFill>
              </a:rPr>
              <a:t> instability at finite chromaticity</a:t>
            </a:r>
          </a:p>
          <a:p>
            <a:pPr lvl="1">
              <a:buFont typeface="Courier New" panose="02070309020205020404" pitchFamily="49" charset="0"/>
              <a:buChar char="o"/>
            </a:pPr>
            <a:r>
              <a:rPr lang="en-US" dirty="0" smtClean="0">
                <a:solidFill>
                  <a:schemeClr val="bg1">
                    <a:lumMod val="65000"/>
                  </a:schemeClr>
                </a:solidFill>
              </a:rPr>
              <a:t>Fast </a:t>
            </a:r>
            <a:r>
              <a:rPr lang="en-US" dirty="0" err="1" smtClean="0">
                <a:solidFill>
                  <a:schemeClr val="bg1">
                    <a:lumMod val="65000"/>
                  </a:schemeClr>
                </a:solidFill>
              </a:rPr>
              <a:t>headtail</a:t>
            </a:r>
            <a:r>
              <a:rPr lang="en-US" dirty="0" smtClean="0">
                <a:solidFill>
                  <a:schemeClr val="bg1">
                    <a:lumMod val="65000"/>
                  </a:schemeClr>
                </a:solidFill>
              </a:rPr>
              <a:t> or transverse mode coupling instability</a:t>
            </a:r>
          </a:p>
          <a:p>
            <a:pPr lvl="1">
              <a:buFont typeface="Courier New" panose="02070309020205020404" pitchFamily="49" charset="0"/>
              <a:buChar char="o"/>
            </a:pPr>
            <a:r>
              <a:rPr lang="en-US" dirty="0" smtClean="0">
                <a:solidFill>
                  <a:schemeClr val="bg1">
                    <a:lumMod val="65000"/>
                  </a:schemeClr>
                </a:solidFill>
              </a:rPr>
              <a:t>Longitudinal instabilities</a:t>
            </a:r>
            <a:endParaRPr lang="en-US" dirty="0">
              <a:solidFill>
                <a:schemeClr val="bg1">
                  <a:lumMod val="65000"/>
                </a:schemeClr>
              </a:solidFill>
            </a:endParaRPr>
          </a:p>
        </p:txBody>
      </p:sp>
      <p:sp>
        <p:nvSpPr>
          <p:cNvPr id="8" name="Slide Number Placeholder 7"/>
          <p:cNvSpPr>
            <a:spLocks noGrp="1"/>
          </p:cNvSpPr>
          <p:nvPr>
            <p:ph type="sldNum" sz="quarter" idx="12"/>
          </p:nvPr>
        </p:nvSpPr>
        <p:spPr/>
        <p:txBody>
          <a:bodyPr/>
          <a:lstStyle/>
          <a:p>
            <a:fld id="{9EA1AA69-EDB9-4143-818B-2B18FE6932EA}" type="slidenum">
              <a:rPr lang="en-GB" smtClean="0"/>
              <a:t>3</a:t>
            </a:fld>
            <a:endParaRPr lang="en-GB"/>
          </a:p>
        </p:txBody>
      </p:sp>
    </p:spTree>
    <p:extLst>
      <p:ext uri="{BB962C8B-B14F-4D97-AF65-F5344CB8AC3E}">
        <p14:creationId xmlns:p14="http://schemas.microsoft.com/office/powerpoint/2010/main" val="316918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t="32828"/>
          <a:stretch/>
        </p:blipFill>
        <p:spPr>
          <a:xfrm>
            <a:off x="6120000" y="1404000"/>
            <a:ext cx="5760000" cy="4754009"/>
          </a:xfrm>
          <a:prstGeom prst="rect">
            <a:avLst/>
          </a:prstGeom>
        </p:spPr>
      </p:pic>
      <p:sp>
        <p:nvSpPr>
          <p:cNvPr id="3" name="Rectangle 2"/>
          <p:cNvSpPr/>
          <p:nvPr/>
        </p:nvSpPr>
        <p:spPr>
          <a:xfrm>
            <a:off x="6120000" y="3816000"/>
            <a:ext cx="5832000" cy="2376000"/>
          </a:xfrm>
          <a:prstGeom prst="rect">
            <a:avLst/>
          </a:prstGeom>
          <a:solidFill>
            <a:schemeClr val="bg1">
              <a:alpha val="0"/>
            </a:schemeClr>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FFC000"/>
              </a:solidFill>
            </a:endParaRPr>
          </a:p>
          <a:p>
            <a:pPr algn="ctr"/>
            <a:endParaRPr lang="en-US" sz="2400" b="1" dirty="0">
              <a:solidFill>
                <a:srgbClr val="FFC000"/>
              </a:solidFill>
            </a:endParaRPr>
          </a:p>
          <a:p>
            <a:pPr algn="ctr"/>
            <a:endParaRPr lang="en-US" sz="2400" b="1" dirty="0" smtClean="0">
              <a:solidFill>
                <a:srgbClr val="FFC000"/>
              </a:solidFill>
            </a:endParaRPr>
          </a:p>
          <a:p>
            <a:pPr algn="ctr"/>
            <a:endParaRPr lang="en-US" sz="2400" b="1" dirty="0" smtClean="0">
              <a:solidFill>
                <a:srgbClr val="FFC000"/>
              </a:solidFill>
            </a:endParaRPr>
          </a:p>
          <a:p>
            <a:pPr algn="ctr"/>
            <a:endParaRPr lang="en-US" sz="2400" b="1" dirty="0" smtClean="0">
              <a:solidFill>
                <a:srgbClr val="FFC000"/>
              </a:solidFill>
            </a:endParaRPr>
          </a:p>
          <a:p>
            <a:pPr algn="ctr"/>
            <a:endParaRPr lang="en-US" sz="2400" b="1" dirty="0" smtClean="0">
              <a:solidFill>
                <a:srgbClr val="FFC000"/>
              </a:solidFill>
            </a:endParaRPr>
          </a:p>
          <a:p>
            <a:pPr algn="ctr"/>
            <a:r>
              <a:rPr lang="en-US" sz="2000" b="1" dirty="0" smtClean="0">
                <a:solidFill>
                  <a:srgbClr val="FFC000"/>
                </a:solidFill>
              </a:rPr>
              <a:t>Slow TMCI regime</a:t>
            </a:r>
            <a:endParaRPr lang="en-US" sz="2000" b="1" dirty="0">
              <a:solidFill>
                <a:srgbClr val="FFC000"/>
              </a:solidFill>
            </a:endParaRPr>
          </a:p>
        </p:txBody>
      </p:sp>
      <p:sp>
        <p:nvSpPr>
          <p:cNvPr id="11" name="Rectangle 10"/>
          <p:cNvSpPr/>
          <p:nvPr/>
        </p:nvSpPr>
        <p:spPr>
          <a:xfrm>
            <a:off x="6120000" y="1404000"/>
            <a:ext cx="5832000" cy="2376000"/>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FF0000"/>
              </a:solidFill>
            </a:endParaRPr>
          </a:p>
          <a:p>
            <a:pPr algn="ctr"/>
            <a:endParaRPr lang="en-US" sz="2400" b="1" dirty="0">
              <a:solidFill>
                <a:srgbClr val="FF0000"/>
              </a:solidFill>
            </a:endParaRPr>
          </a:p>
          <a:p>
            <a:pPr algn="ctr"/>
            <a:endParaRPr lang="en-US" sz="2400" b="1" dirty="0" smtClean="0">
              <a:solidFill>
                <a:srgbClr val="FF0000"/>
              </a:solidFill>
            </a:endParaRPr>
          </a:p>
          <a:p>
            <a:pPr algn="ctr"/>
            <a:endParaRPr lang="en-US" sz="2400" b="1" dirty="0" smtClean="0">
              <a:solidFill>
                <a:srgbClr val="FF0000"/>
              </a:solidFill>
            </a:endParaRPr>
          </a:p>
          <a:p>
            <a:pPr algn="ctr"/>
            <a:endParaRPr lang="en-US" sz="2400" b="1" dirty="0" smtClean="0">
              <a:solidFill>
                <a:srgbClr val="FF0000"/>
              </a:solidFill>
            </a:endParaRPr>
          </a:p>
          <a:p>
            <a:pPr algn="ctr"/>
            <a:endParaRPr lang="en-US" sz="2400" b="1" dirty="0" smtClean="0">
              <a:solidFill>
                <a:srgbClr val="FF0000"/>
              </a:solidFill>
            </a:endParaRPr>
          </a:p>
          <a:p>
            <a:pPr algn="ctr"/>
            <a:r>
              <a:rPr lang="en-US" sz="2000" b="1" dirty="0" smtClean="0">
                <a:solidFill>
                  <a:srgbClr val="FF0000"/>
                </a:solidFill>
              </a:rPr>
              <a:t>Fast </a:t>
            </a:r>
            <a:r>
              <a:rPr lang="en-US" sz="2000" b="1" dirty="0">
                <a:solidFill>
                  <a:srgbClr val="FF0000"/>
                </a:solidFill>
              </a:rPr>
              <a:t>TMCI </a:t>
            </a:r>
            <a:r>
              <a:rPr lang="en-US" sz="2000" b="1" dirty="0" smtClean="0">
                <a:solidFill>
                  <a:srgbClr val="FF0000"/>
                </a:solidFill>
              </a:rPr>
              <a:t>regime</a:t>
            </a:r>
            <a:endParaRPr lang="en-US" sz="2000" b="1" dirty="0">
              <a:solidFill>
                <a:srgbClr val="FF0000"/>
              </a:solidFill>
            </a:endParaRPr>
          </a:p>
        </p:txBody>
      </p:sp>
      <p:pic>
        <p:nvPicPr>
          <p:cNvPr id="15" name="Picture 14"/>
          <p:cNvPicPr>
            <a:picLocks noChangeAspect="1"/>
          </p:cNvPicPr>
          <p:nvPr/>
        </p:nvPicPr>
        <p:blipFill>
          <a:blip r:embed="rId3">
            <a:clrChange>
              <a:clrFrom>
                <a:srgbClr val="FFFFFF"/>
              </a:clrFrom>
              <a:clrTo>
                <a:srgbClr val="FFFFFF">
                  <a:alpha val="0"/>
                </a:srgbClr>
              </a:clrTo>
            </a:clrChange>
          </a:blip>
          <a:stretch/>
        </p:blipFill>
        <p:spPr>
          <a:xfrm>
            <a:off x="216000" y="1728000"/>
            <a:ext cx="5760000" cy="4320000"/>
          </a:xfrm>
          <a:prstGeom prst="rect">
            <a:avLst/>
          </a:prstGeom>
          <a:ln>
            <a:noFill/>
          </a:ln>
          <a:effectLst/>
        </p:spPr>
      </p:pic>
      <p:sp>
        <p:nvSpPr>
          <p:cNvPr id="2" name="Title 1"/>
          <p:cNvSpPr>
            <a:spLocks noGrp="1"/>
          </p:cNvSpPr>
          <p:nvPr>
            <p:ph type="title"/>
          </p:nvPr>
        </p:nvSpPr>
        <p:spPr/>
        <p:txBody>
          <a:bodyPr/>
          <a:lstStyle/>
          <a:p>
            <a:r>
              <a:rPr lang="en-US" dirty="0" smtClean="0"/>
              <a:t>Transverse </a:t>
            </a:r>
            <a:r>
              <a:rPr lang="en-US" dirty="0"/>
              <a:t>mode coupling </a:t>
            </a:r>
            <a:r>
              <a:rPr lang="en-US" dirty="0" smtClean="0"/>
              <a:t>instability in the SPS</a:t>
            </a:r>
            <a:endParaRPr lang="en-US" dirty="0"/>
          </a:p>
        </p:txBody>
      </p:sp>
      <p:sp>
        <p:nvSpPr>
          <p:cNvPr id="7" name="Content Placeholder 6"/>
          <p:cNvSpPr>
            <a:spLocks noGrp="1"/>
          </p:cNvSpPr>
          <p:nvPr>
            <p:ph idx="1"/>
          </p:nvPr>
        </p:nvSpPr>
        <p:spPr>
          <a:xfrm>
            <a:off x="336000" y="900000"/>
            <a:ext cx="11520000" cy="1080000"/>
          </a:xfrm>
        </p:spPr>
        <p:txBody>
          <a:bodyPr>
            <a:normAutofit/>
          </a:bodyPr>
          <a:lstStyle/>
          <a:p>
            <a:pPr algn="just"/>
            <a:r>
              <a:rPr lang="en-US" sz="2000" dirty="0" smtClean="0"/>
              <a:t>TMCI in the SPS (modeled using a broadband resonator impedance at around 1.3GHz)</a:t>
            </a:r>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US" smtClean="0"/>
              <a:t>Kevin Li - Collective effects IV</a:t>
            </a:r>
            <a:endParaRPr lang="en-GB"/>
          </a:p>
        </p:txBody>
      </p:sp>
      <p:sp>
        <p:nvSpPr>
          <p:cNvPr id="18" name="TextBox 17"/>
          <p:cNvSpPr txBox="1"/>
          <p:nvPr/>
        </p:nvSpPr>
        <p:spPr>
          <a:xfrm>
            <a:off x="10872000" y="6192000"/>
            <a:ext cx="1000467" cy="307777"/>
          </a:xfrm>
          <a:prstGeom prst="rect">
            <a:avLst/>
          </a:prstGeom>
          <a:noFill/>
        </p:spPr>
        <p:txBody>
          <a:bodyPr wrap="none" rtlCol="0">
            <a:spAutoFit/>
          </a:bodyPr>
          <a:lstStyle/>
          <a:p>
            <a:r>
              <a:rPr lang="en-US" sz="1400" b="1" dirty="0" smtClean="0">
                <a:solidFill>
                  <a:schemeClr val="tx2"/>
                </a:solidFill>
              </a:rPr>
              <a:t>H. </a:t>
            </a:r>
            <a:r>
              <a:rPr lang="en-US" sz="1400" b="1" dirty="0" err="1" smtClean="0">
                <a:solidFill>
                  <a:schemeClr val="tx2"/>
                </a:solidFill>
              </a:rPr>
              <a:t>Bartosik</a:t>
            </a:r>
            <a:endParaRPr lang="en-US" sz="1400" b="1" dirty="0">
              <a:solidFill>
                <a:schemeClr val="tx2"/>
              </a:solidFill>
            </a:endParaRPr>
          </a:p>
        </p:txBody>
      </p:sp>
      <p:sp>
        <p:nvSpPr>
          <p:cNvPr id="6" name="Rectangle 5"/>
          <p:cNvSpPr>
            <a:spLocks noChangeAspect="1"/>
          </p:cNvSpPr>
          <p:nvPr/>
        </p:nvSpPr>
        <p:spPr>
          <a:xfrm>
            <a:off x="2592000" y="3224080"/>
            <a:ext cx="576000" cy="576000"/>
          </a:xfrm>
          <a:prstGeom prst="rect">
            <a:avLst/>
          </a:prstGeom>
          <a:noFill/>
          <a:ln w="254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672000" y="4160080"/>
            <a:ext cx="576000" cy="57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56000" y="5688000"/>
            <a:ext cx="10080000" cy="648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Mitigation of TMCI is usually done </a:t>
            </a:r>
            <a:r>
              <a:rPr lang="en-US" b="1" dirty="0" smtClean="0">
                <a:solidFill>
                  <a:srgbClr val="C00000"/>
                </a:solidFill>
              </a:rPr>
              <a:t>already at the design stage </a:t>
            </a:r>
            <a:r>
              <a:rPr lang="en-US" dirty="0" smtClean="0"/>
              <a:t>by maintaining </a:t>
            </a:r>
            <a:r>
              <a:rPr lang="en-US" b="1" dirty="0" smtClean="0">
                <a:solidFill>
                  <a:srgbClr val="C00000"/>
                </a:solidFill>
              </a:rPr>
              <a:t>a strict impedance budget</a:t>
            </a:r>
            <a:r>
              <a:rPr lang="en-US" dirty="0" smtClean="0"/>
              <a:t>.</a:t>
            </a:r>
            <a:endParaRPr lang="en-US" dirty="0"/>
          </a:p>
        </p:txBody>
      </p:sp>
      <p:sp>
        <p:nvSpPr>
          <p:cNvPr id="9" name="Slide Number Placeholder 8"/>
          <p:cNvSpPr>
            <a:spLocks noGrp="1"/>
          </p:cNvSpPr>
          <p:nvPr>
            <p:ph type="sldNum" sz="quarter" idx="12"/>
          </p:nvPr>
        </p:nvSpPr>
        <p:spPr/>
        <p:txBody>
          <a:bodyPr/>
          <a:lstStyle/>
          <a:p>
            <a:fld id="{9EA1AA69-EDB9-4143-818B-2B18FE6932EA}" type="slidenum">
              <a:rPr lang="en-GB" smtClean="0"/>
              <a:t>30</a:t>
            </a:fld>
            <a:endParaRPr lang="en-GB"/>
          </a:p>
        </p:txBody>
      </p:sp>
    </p:spTree>
    <p:extLst>
      <p:ext uri="{BB962C8B-B14F-4D97-AF65-F5344CB8AC3E}">
        <p14:creationId xmlns:p14="http://schemas.microsoft.com/office/powerpoint/2010/main" val="1307227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6"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intensity scan in the SPS from 2017</a:t>
            </a:r>
            <a:endParaRPr lang="en-GB"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3" name="Content Placeholder 2"/>
          <p:cNvSpPr>
            <a:spLocks noGrp="1"/>
          </p:cNvSpPr>
          <p:nvPr>
            <p:ph idx="1"/>
          </p:nvPr>
        </p:nvSpPr>
        <p:spPr>
          <a:xfrm>
            <a:off x="0" y="1152000"/>
            <a:ext cx="3096000" cy="5112000"/>
          </a:xfrm>
        </p:spPr>
        <p:txBody>
          <a:bodyPr>
            <a:normAutofit/>
          </a:bodyPr>
          <a:lstStyle/>
          <a:p>
            <a:r>
              <a:rPr lang="en-US" sz="1800" dirty="0"/>
              <a:t>Intensity scans clearly reveal an </a:t>
            </a:r>
            <a:r>
              <a:rPr lang="en-US" sz="1800" b="1" dirty="0">
                <a:solidFill>
                  <a:srgbClr val="FF0000"/>
                </a:solidFill>
              </a:rPr>
              <a:t>intensity limitation at around 2.4e11 ppb</a:t>
            </a:r>
          </a:p>
          <a:p>
            <a:endParaRPr lang="en-US" sz="1800" b="1" dirty="0">
              <a:solidFill>
                <a:srgbClr val="FF0000"/>
              </a:solidFill>
            </a:endParaRPr>
          </a:p>
          <a:p>
            <a:r>
              <a:rPr lang="en-US" sz="1800" dirty="0"/>
              <a:t>This limit manifests itself via a strong instability accompanied by </a:t>
            </a:r>
            <a:r>
              <a:rPr lang="en-US" sz="1800" b="1" dirty="0">
                <a:solidFill>
                  <a:srgbClr val="FF0000"/>
                </a:solidFill>
              </a:rPr>
              <a:t>very fast losses</a:t>
            </a:r>
            <a:r>
              <a:rPr lang="en-US" sz="1800" dirty="0"/>
              <a:t>. This is the transverse mode coupling instability (</a:t>
            </a:r>
            <a:r>
              <a:rPr lang="en-US" sz="1800" b="1" dirty="0">
                <a:solidFill>
                  <a:srgbClr val="FF0000"/>
                </a:solidFill>
              </a:rPr>
              <a:t>TMCI</a:t>
            </a:r>
            <a:r>
              <a:rPr lang="en-US" sz="1800" dirty="0"/>
              <a:t>).</a:t>
            </a:r>
            <a:endParaRPr lang="en-GB" sz="1800" dirty="0"/>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468000"/>
            <a:ext cx="8640000" cy="6048001"/>
          </a:xfrm>
          <a:prstGeom prst="rect">
            <a:avLst/>
          </a:prstGeom>
        </p:spPr>
      </p:pic>
      <p:sp>
        <p:nvSpPr>
          <p:cNvPr id="5" name="Rectangle 4"/>
          <p:cNvSpPr/>
          <p:nvPr/>
        </p:nvSpPr>
        <p:spPr>
          <a:xfrm>
            <a:off x="4644000" y="2052000"/>
            <a:ext cx="6678000" cy="720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5" idx="1"/>
            <a:endCxn id="5" idx="3"/>
          </p:cNvCxnSpPr>
          <p:nvPr/>
        </p:nvCxnSpPr>
        <p:spPr>
          <a:xfrm>
            <a:off x="4644000" y="2412000"/>
            <a:ext cx="6678000" cy="0"/>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en-US" smtClean="0"/>
              <a:t>Kevin Li - Collective effects IV</a:t>
            </a:r>
            <a:endParaRPr lang="en-GB"/>
          </a:p>
        </p:txBody>
      </p:sp>
      <p:sp>
        <p:nvSpPr>
          <p:cNvPr id="10" name="Slide Number Placeholder 9"/>
          <p:cNvSpPr>
            <a:spLocks noGrp="1"/>
          </p:cNvSpPr>
          <p:nvPr>
            <p:ph type="sldNum" sz="quarter" idx="12"/>
          </p:nvPr>
        </p:nvSpPr>
        <p:spPr/>
        <p:txBody>
          <a:bodyPr/>
          <a:lstStyle/>
          <a:p>
            <a:fld id="{9EA1AA69-EDB9-4143-818B-2B18FE6932EA}" type="slidenum">
              <a:rPr lang="en-GB" smtClean="0"/>
              <a:t>31</a:t>
            </a:fld>
            <a:endParaRPr lang="en-GB"/>
          </a:p>
        </p:txBody>
      </p:sp>
    </p:spTree>
    <p:extLst>
      <p:ext uri="{BB962C8B-B14F-4D97-AF65-F5344CB8AC3E}">
        <p14:creationId xmlns:p14="http://schemas.microsoft.com/office/powerpoint/2010/main" val="414893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intensity scan in the SPS from 2017</a:t>
            </a:r>
            <a:endParaRPr lang="en-GB"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3" name="Content Placeholder 2"/>
          <p:cNvSpPr>
            <a:spLocks noGrp="1"/>
          </p:cNvSpPr>
          <p:nvPr>
            <p:ph idx="1"/>
          </p:nvPr>
        </p:nvSpPr>
        <p:spPr>
          <a:xfrm>
            <a:off x="0" y="1152000"/>
            <a:ext cx="3096000" cy="5112000"/>
          </a:xfrm>
        </p:spPr>
        <p:txBody>
          <a:bodyPr>
            <a:normAutofit/>
          </a:bodyPr>
          <a:lstStyle/>
          <a:p>
            <a:r>
              <a:rPr lang="en-US" sz="1800" dirty="0"/>
              <a:t>Intensity scans clearly reveal an </a:t>
            </a:r>
            <a:r>
              <a:rPr lang="en-US" sz="1800" b="1" dirty="0">
                <a:solidFill>
                  <a:srgbClr val="FF0000"/>
                </a:solidFill>
              </a:rPr>
              <a:t>intensity limitation at around 2.4e11 ppb</a:t>
            </a:r>
          </a:p>
          <a:p>
            <a:endParaRPr lang="en-US" sz="1800" b="1" dirty="0">
              <a:solidFill>
                <a:srgbClr val="FF0000"/>
              </a:solidFill>
            </a:endParaRPr>
          </a:p>
          <a:p>
            <a:r>
              <a:rPr lang="en-US" sz="1800" dirty="0"/>
              <a:t>This limit manifests itself via a strong instability accompanied by </a:t>
            </a:r>
            <a:r>
              <a:rPr lang="en-US" sz="1800" b="1" dirty="0">
                <a:solidFill>
                  <a:srgbClr val="FF0000"/>
                </a:solidFill>
              </a:rPr>
              <a:t>very fast losses</a:t>
            </a:r>
            <a:r>
              <a:rPr lang="en-US" sz="1800" dirty="0"/>
              <a:t>. This is the transverse mode coupling instability (</a:t>
            </a:r>
            <a:r>
              <a:rPr lang="en-US" sz="1800" b="1" dirty="0">
                <a:solidFill>
                  <a:srgbClr val="FF0000"/>
                </a:solidFill>
              </a:rPr>
              <a:t>TMCI</a:t>
            </a:r>
            <a:r>
              <a:rPr lang="en-US" sz="1800" dirty="0"/>
              <a:t>).</a:t>
            </a:r>
            <a:endParaRPr lang="en-GB" sz="1800" dirty="0"/>
          </a:p>
        </p:txBody>
      </p:sp>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000" y="468000"/>
            <a:ext cx="8640000" cy="6048001"/>
          </a:xfrm>
          <a:prstGeom prst="rect">
            <a:avLst/>
          </a:prstGeom>
        </p:spPr>
      </p:pic>
      <p:sp>
        <p:nvSpPr>
          <p:cNvPr id="5" name="Rectangle 4"/>
          <p:cNvSpPr/>
          <p:nvPr/>
        </p:nvSpPr>
        <p:spPr>
          <a:xfrm>
            <a:off x="4644000" y="2052000"/>
            <a:ext cx="6678000" cy="720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5" idx="1"/>
            <a:endCxn id="5" idx="3"/>
          </p:cNvCxnSpPr>
          <p:nvPr/>
        </p:nvCxnSpPr>
        <p:spPr>
          <a:xfrm>
            <a:off x="4644000" y="2412000"/>
            <a:ext cx="6678000" cy="0"/>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en-US" smtClean="0"/>
              <a:t>Kevin Li - Collective effects IV</a:t>
            </a:r>
            <a:endParaRPr lang="en-GB"/>
          </a:p>
        </p:txBody>
      </p:sp>
      <p:pic>
        <p:nvPicPr>
          <p:cNvPr id="9" name="movie_tmc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28000" y="900000"/>
            <a:ext cx="7488000" cy="5445818"/>
          </a:xfrm>
          <a:prstGeom prst="rect">
            <a:avLst/>
          </a:prstGeom>
          <a:ln w="25400">
            <a:solidFill>
              <a:schemeClr val="accent3">
                <a:lumMod val="50000"/>
              </a:schemeClr>
            </a:solidFill>
          </a:ln>
          <a:effectLst>
            <a:outerShdw blurRad="190500" algn="tl" rotWithShape="0">
              <a:srgbClr val="000000">
                <a:alpha val="70000"/>
              </a:srgbClr>
            </a:outerShdw>
          </a:effectLst>
        </p:spPr>
      </p:pic>
      <p:sp>
        <p:nvSpPr>
          <p:cNvPr id="11" name="Slide Number Placeholder 10"/>
          <p:cNvSpPr>
            <a:spLocks noGrp="1"/>
          </p:cNvSpPr>
          <p:nvPr>
            <p:ph type="sldNum" sz="quarter" idx="12"/>
          </p:nvPr>
        </p:nvSpPr>
        <p:spPr/>
        <p:txBody>
          <a:bodyPr/>
          <a:lstStyle/>
          <a:p>
            <a:fld id="{9EA1AA69-EDB9-4143-818B-2B18FE6932EA}" type="slidenum">
              <a:rPr lang="en-GB" smtClean="0"/>
              <a:t>32</a:t>
            </a:fld>
            <a:endParaRPr lang="en-GB"/>
          </a:p>
        </p:txBody>
      </p:sp>
    </p:spTree>
    <p:extLst>
      <p:ext uri="{BB962C8B-B14F-4D97-AF65-F5344CB8AC3E}">
        <p14:creationId xmlns:p14="http://schemas.microsoft.com/office/powerpoint/2010/main" val="340967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TMCI threshold</a:t>
            </a:r>
            <a:endParaRPr lang="en-GB" dirty="0"/>
          </a:p>
        </p:txBody>
      </p:sp>
      <p:sp>
        <p:nvSpPr>
          <p:cNvPr id="4" name="Date Placeholder 3"/>
          <p:cNvSpPr>
            <a:spLocks noGrp="1"/>
          </p:cNvSpPr>
          <p:nvPr>
            <p:ph type="dt" sz="half" idx="10"/>
          </p:nvPr>
        </p:nvSpPr>
        <p:spPr/>
        <p:txBody>
          <a:bodyPr/>
          <a:lstStyle/>
          <a:p>
            <a:fld id="{7C976D1F-5E97-4ECC-976E-2683DB4185DD}" type="datetime1">
              <a:rPr lang="en-US" smtClean="0"/>
              <a:t>9/23/2018</a:t>
            </a:fld>
            <a:endParaRPr lang="en-GB"/>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468000"/>
            <a:ext cx="8640000" cy="6048001"/>
          </a:xfrm>
          <a:prstGeom prst="rect">
            <a:avLst/>
          </a:prstGeom>
        </p:spPr>
      </p:pic>
      <p:sp>
        <p:nvSpPr>
          <p:cNvPr id="5" name="Rectangle 4"/>
          <p:cNvSpPr/>
          <p:nvPr/>
        </p:nvSpPr>
        <p:spPr>
          <a:xfrm>
            <a:off x="4644000" y="2052000"/>
            <a:ext cx="6678000" cy="720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5" idx="1"/>
            <a:endCxn id="5" idx="3"/>
          </p:cNvCxnSpPr>
          <p:nvPr/>
        </p:nvCxnSpPr>
        <p:spPr>
          <a:xfrm>
            <a:off x="4644000" y="2412000"/>
            <a:ext cx="6678000" cy="0"/>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1"/>
          </p:nvPr>
        </p:nvSpPr>
        <p:spPr/>
        <p:txBody>
          <a:bodyPr/>
          <a:lstStyle/>
          <a:p>
            <a:r>
              <a:rPr lang="en-US" smtClean="0"/>
              <a:t>Kevin Li - LIU MD Days</a:t>
            </a:r>
            <a:endParaRPr lang="en-GB"/>
          </a:p>
        </p:txBody>
      </p:sp>
      <p:sp>
        <p:nvSpPr>
          <p:cNvPr id="13" name="Content Placeholder 2"/>
          <p:cNvSpPr>
            <a:spLocks noGrp="1"/>
          </p:cNvSpPr>
          <p:nvPr>
            <p:ph idx="1"/>
          </p:nvPr>
        </p:nvSpPr>
        <p:spPr>
          <a:xfrm>
            <a:off x="0" y="1152000"/>
            <a:ext cx="3096000" cy="5112000"/>
          </a:xfrm>
        </p:spPr>
        <p:txBody>
          <a:bodyPr>
            <a:normAutofit/>
          </a:bodyPr>
          <a:lstStyle/>
          <a:p>
            <a:r>
              <a:rPr lang="en-US" sz="1800" dirty="0"/>
              <a:t>Intensity scans clearly reveal an </a:t>
            </a:r>
            <a:r>
              <a:rPr lang="en-US" sz="1800" b="1" dirty="0">
                <a:solidFill>
                  <a:srgbClr val="FF0000"/>
                </a:solidFill>
              </a:rPr>
              <a:t>intensity limitation at around 2.4e11 ppb</a:t>
            </a:r>
          </a:p>
          <a:p>
            <a:endParaRPr lang="en-US" sz="1800" b="1" dirty="0">
              <a:solidFill>
                <a:srgbClr val="FF0000"/>
              </a:solidFill>
            </a:endParaRPr>
          </a:p>
          <a:p>
            <a:r>
              <a:rPr lang="en-US" sz="1800" dirty="0"/>
              <a:t>This limit manifests itself via a strong instability accompanied by </a:t>
            </a:r>
            <a:r>
              <a:rPr lang="en-US" sz="1800" b="1" dirty="0">
                <a:solidFill>
                  <a:srgbClr val="FF0000"/>
                </a:solidFill>
              </a:rPr>
              <a:t>very fast losses</a:t>
            </a:r>
            <a:r>
              <a:rPr lang="en-US" sz="1800" dirty="0"/>
              <a:t>. This is the transverse mode coupling instability (</a:t>
            </a:r>
            <a:r>
              <a:rPr lang="en-US" sz="1800" b="1" dirty="0">
                <a:solidFill>
                  <a:srgbClr val="FF0000"/>
                </a:solidFill>
              </a:rPr>
              <a:t>TMCI</a:t>
            </a:r>
            <a:r>
              <a:rPr lang="en-US" sz="1800" dirty="0" smtClean="0"/>
              <a:t>).</a:t>
            </a:r>
          </a:p>
          <a:p>
            <a:endParaRPr lang="en-US" sz="1800" dirty="0"/>
          </a:p>
          <a:p>
            <a:r>
              <a:rPr lang="en-US" sz="1800" dirty="0" smtClean="0"/>
              <a:t>The LHC Injectors Upgrade will require a </a:t>
            </a:r>
            <a:r>
              <a:rPr lang="en-US" sz="1800" b="1" dirty="0" smtClean="0">
                <a:solidFill>
                  <a:srgbClr val="FF0000"/>
                </a:solidFill>
              </a:rPr>
              <a:t>total injected intensity of 2.6e11 ppb</a:t>
            </a:r>
            <a:r>
              <a:rPr lang="en-US" sz="1800" dirty="0" smtClean="0"/>
              <a:t> in the future! </a:t>
            </a:r>
            <a:br>
              <a:rPr lang="en-US" sz="1800" dirty="0" smtClean="0"/>
            </a:br>
            <a:r>
              <a:rPr lang="en-US" sz="1800" dirty="0" smtClean="0"/>
              <a:t/>
            </a:r>
            <a:br>
              <a:rPr lang="en-US" sz="1800" dirty="0" smtClean="0"/>
            </a:br>
            <a:r>
              <a:rPr lang="en-US" sz="1800" b="1" dirty="0" smtClean="0">
                <a:solidFill>
                  <a:srgbClr val="FF0000"/>
                </a:solidFill>
              </a:rPr>
              <a:t>Is this excluded?</a:t>
            </a:r>
          </a:p>
          <a:p>
            <a:endParaRPr lang="en-US" sz="1800" dirty="0"/>
          </a:p>
          <a:p>
            <a:endParaRPr lang="en-GB" sz="1800" dirty="0"/>
          </a:p>
        </p:txBody>
      </p:sp>
      <p:pic>
        <p:nvPicPr>
          <p:cNvPr id="14" name="Picture 8" descr="Bildergebnis für north of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0" y="2592000"/>
            <a:ext cx="6696000" cy="350424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44000" y="4500000"/>
            <a:ext cx="5904000" cy="1008000"/>
          </a:xfrm>
          <a:prstGeom prst="roundRect">
            <a:avLst>
              <a:gd name="adj" fmla="val 12085"/>
            </a:avLst>
          </a:prstGeom>
          <a:ln w="25400">
            <a:solidFill>
              <a:srgbClr val="7030A0"/>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smtClean="0">
                <a:solidFill>
                  <a:srgbClr val="7030A0"/>
                </a:solidFill>
                <a:effectLst>
                  <a:outerShdw blurRad="38100" dist="38100" dir="2700000" algn="tl">
                    <a:srgbClr val="000000">
                      <a:alpha val="43137"/>
                    </a:srgbClr>
                  </a:outerShdw>
                </a:effectLst>
              </a:rPr>
              <a:t>Are there any means to breach the wall…?!</a:t>
            </a:r>
            <a:endParaRPr lang="en-GB" sz="3200" dirty="0">
              <a:solidFill>
                <a:srgbClr val="7030A0"/>
              </a:solidFill>
              <a:effectLst>
                <a:outerShdw blurRad="38100" dist="38100" dir="2700000" algn="tl">
                  <a:srgbClr val="000000">
                    <a:alpha val="43137"/>
                  </a:srgbClr>
                </a:outerShdw>
              </a:effectLst>
            </a:endParaRPr>
          </a:p>
        </p:txBody>
      </p:sp>
      <p:pic>
        <p:nvPicPr>
          <p:cNvPr id="16" name="Picture 2" descr="Bildergebnis für game of thrones the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8000" y="1008001"/>
            <a:ext cx="5976000" cy="3357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19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anim calcmode="lin" valueType="num">
                                      <p:cBhvr>
                                        <p:cTn id="11" dur="2000" fill="hold"/>
                                        <p:tgtEl>
                                          <p:spTgt spid="14"/>
                                        </p:tgtEl>
                                        <p:attrNameLst>
                                          <p:attrName>ppt_x</p:attrName>
                                        </p:attrNameLst>
                                      </p:cBhvr>
                                      <p:tavLst>
                                        <p:tav tm="0">
                                          <p:val>
                                            <p:strVal val="#ppt_x"/>
                                          </p:val>
                                        </p:tav>
                                        <p:tav tm="100000">
                                          <p:val>
                                            <p:strVal val="#ppt_x"/>
                                          </p:val>
                                        </p:tav>
                                      </p:tavLst>
                                    </p:anim>
                                    <p:anim calcmode="lin" valueType="num">
                                      <p:cBhvr>
                                        <p:cTn id="12" dur="2000" fill="hold"/>
                                        <p:tgtEl>
                                          <p:spTgt spid="14"/>
                                        </p:tgtEl>
                                        <p:attrNameLst>
                                          <p:attrName>ppt_y</p:attrName>
                                        </p:attrNameLst>
                                      </p:cBhvr>
                                      <p:tavLst>
                                        <p:tav tm="0">
                                          <p:val>
                                            <p:strVal val="#ppt_y-.1"/>
                                          </p:val>
                                        </p:tav>
                                        <p:tav tm="100000">
                                          <p:val>
                                            <p:strVal val="#ppt_y"/>
                                          </p:val>
                                        </p:tav>
                                      </p:tavLst>
                                    </p:anim>
                                  </p:childTnLst>
                                </p:cTn>
                              </p:par>
                              <p:par>
                                <p:cTn id="13" presetID="10" presetClass="exit" presetSubtype="0" fill="hold" grpId="0" nodeType="withEffect">
                                  <p:stCondLst>
                                    <p:cond delay="0"/>
                                  </p:stCondLst>
                                  <p:childTnLst>
                                    <p:animEffect transition="out" filter="fade">
                                      <p:cBhvr>
                                        <p:cTn id="14" dur="500"/>
                                        <p:tgtEl>
                                          <p:spTgt spid="13">
                                            <p:txEl>
                                              <p:pRg st="0" end="0"/>
                                            </p:txEl>
                                          </p:spTgt>
                                        </p:tgtEl>
                                      </p:cBhvr>
                                    </p:animEffect>
                                    <p:set>
                                      <p:cBhvr>
                                        <p:cTn id="15" dur="1" fill="hold">
                                          <p:stCondLst>
                                            <p:cond delay="499"/>
                                          </p:stCondLst>
                                        </p:cTn>
                                        <p:tgtEl>
                                          <p:spTgt spid="13">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
                                            <p:txEl>
                                              <p:pRg st="2" end="2"/>
                                            </p:txEl>
                                          </p:spTgt>
                                        </p:tgtEl>
                                      </p:cBhvr>
                                    </p:animEffect>
                                    <p:set>
                                      <p:cBhvr>
                                        <p:cTn id="18" dur="1" fill="hold">
                                          <p:stCondLst>
                                            <p:cond delay="499"/>
                                          </p:stCondLst>
                                        </p:cTn>
                                        <p:tgtEl>
                                          <p:spTgt spid="13">
                                            <p:txEl>
                                              <p:pRg st="2" end="2"/>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3">
                                            <p:txEl>
                                              <p:pRg st="4" end="4"/>
                                            </p:txEl>
                                          </p:spTgt>
                                        </p:tgtEl>
                                      </p:cBhvr>
                                    </p:animEffect>
                                    <p:set>
                                      <p:cBhvr>
                                        <p:cTn id="21" dur="1" fill="hold">
                                          <p:stCondLst>
                                            <p:cond delay="499"/>
                                          </p:stCondLst>
                                        </p:cTn>
                                        <p:tgtEl>
                                          <p:spTgt spid="13">
                                            <p:txEl>
                                              <p:pRg st="4" end="4"/>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TMCI threshold</a:t>
            </a:r>
            <a:endParaRPr lang="en-GB" dirty="0"/>
          </a:p>
        </p:txBody>
      </p:sp>
      <p:sp>
        <p:nvSpPr>
          <p:cNvPr id="4" name="Date Placeholder 3"/>
          <p:cNvSpPr>
            <a:spLocks noGrp="1"/>
          </p:cNvSpPr>
          <p:nvPr>
            <p:ph type="dt" sz="half" idx="10"/>
          </p:nvPr>
        </p:nvSpPr>
        <p:spPr/>
        <p:txBody>
          <a:bodyPr/>
          <a:lstStyle/>
          <a:p>
            <a:fld id="{7C976D1F-5E97-4ECC-976E-2683DB4185DD}" type="datetime1">
              <a:rPr lang="en-US" smtClean="0"/>
              <a:t>9/23/2018</a:t>
            </a:fld>
            <a:endParaRPr lang="en-GB"/>
          </a:p>
        </p:txBody>
      </p:sp>
      <p:sp>
        <p:nvSpPr>
          <p:cNvPr id="3" name="Content Placeholder 2"/>
          <p:cNvSpPr>
            <a:spLocks noGrp="1"/>
          </p:cNvSpPr>
          <p:nvPr>
            <p:ph idx="1"/>
          </p:nvPr>
        </p:nvSpPr>
        <p:spPr>
          <a:xfrm>
            <a:off x="0" y="1152000"/>
            <a:ext cx="3600000" cy="5112000"/>
          </a:xfrm>
        </p:spPr>
        <p:txBody>
          <a:bodyPr>
            <a:normAutofit/>
          </a:bodyPr>
          <a:lstStyle/>
          <a:p>
            <a:r>
              <a:rPr lang="en-US" sz="1800" dirty="0" smtClean="0"/>
              <a:t>The TMCI threshold in the SPS for Q22 at a voltage of 2.7 MV and a long. Emittance around 0.3 eVs is at 2.4e11 ppb!</a:t>
            </a:r>
          </a:p>
          <a:p>
            <a:endParaRPr lang="en-US" sz="1800" dirty="0"/>
          </a:p>
          <a:p>
            <a:r>
              <a:rPr lang="en-US" sz="1800" dirty="0" smtClean="0"/>
              <a:t>LIU requires an injected intensity of 2.6e11 ppb.</a:t>
            </a:r>
          </a:p>
          <a:p>
            <a:endParaRPr lang="en-US" sz="1800" dirty="0"/>
          </a:p>
          <a:p>
            <a:r>
              <a:rPr lang="en-US" sz="1800" b="1" dirty="0" smtClean="0">
                <a:solidFill>
                  <a:srgbClr val="FF0000"/>
                </a:solidFill>
              </a:rPr>
              <a:t>Does this mean Q22 is excluded as potential alternative for LIU?</a:t>
            </a:r>
            <a:endParaRPr lang="en-GB" sz="1800" b="1" dirty="0">
              <a:solidFill>
                <a:srgbClr val="FF0000"/>
              </a:solidFill>
            </a:endParaRP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468000"/>
            <a:ext cx="8640000" cy="6048001"/>
          </a:xfrm>
          <a:prstGeom prst="rect">
            <a:avLst/>
          </a:prstGeom>
        </p:spPr>
      </p:pic>
      <p:sp>
        <p:nvSpPr>
          <p:cNvPr id="5" name="Rectangle 4"/>
          <p:cNvSpPr/>
          <p:nvPr/>
        </p:nvSpPr>
        <p:spPr>
          <a:xfrm>
            <a:off x="4644000" y="2052000"/>
            <a:ext cx="6678000" cy="720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5" idx="1"/>
            <a:endCxn id="5" idx="3"/>
          </p:cNvCxnSpPr>
          <p:nvPr/>
        </p:nvCxnSpPr>
        <p:spPr>
          <a:xfrm>
            <a:off x="4644000" y="2412000"/>
            <a:ext cx="6678000" cy="0"/>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1"/>
          </p:nvPr>
        </p:nvSpPr>
        <p:spPr/>
        <p:txBody>
          <a:bodyPr/>
          <a:lstStyle/>
          <a:p>
            <a:r>
              <a:rPr lang="en-US" smtClean="0"/>
              <a:t>Kevin Li - LIU MD Days</a:t>
            </a:r>
            <a:endParaRPr lang="en-GB"/>
          </a:p>
        </p:txBody>
      </p:sp>
      <p:pic>
        <p:nvPicPr>
          <p:cNvPr id="1032" name="Picture 8" descr="Bildergebnis für north of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0" y="2592000"/>
            <a:ext cx="6696000" cy="350424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44000" y="4500000"/>
            <a:ext cx="5904000" cy="1008000"/>
          </a:xfrm>
          <a:prstGeom prst="roundRect">
            <a:avLst>
              <a:gd name="adj" fmla="val 12085"/>
            </a:avLst>
          </a:prstGeom>
          <a:ln w="25400">
            <a:solidFill>
              <a:srgbClr val="7030A0"/>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smtClean="0">
                <a:solidFill>
                  <a:srgbClr val="7030A0"/>
                </a:solidFill>
                <a:effectLst>
                  <a:outerShdw blurRad="38100" dist="38100" dir="2700000" algn="tl">
                    <a:srgbClr val="000000">
                      <a:alpha val="43137"/>
                    </a:srgbClr>
                  </a:outerShdw>
                </a:effectLst>
              </a:rPr>
              <a:t>Are there any means to breach the wall…?!</a:t>
            </a:r>
            <a:endParaRPr lang="en-GB" sz="3200" dirty="0">
              <a:solidFill>
                <a:srgbClr val="7030A0"/>
              </a:solidFill>
              <a:effectLst>
                <a:outerShdw blurRad="38100" dist="38100" dir="2700000" algn="tl">
                  <a:srgbClr val="000000">
                    <a:alpha val="43137"/>
                  </a:srgbClr>
                </a:outerShdw>
              </a:effectLst>
            </a:endParaRPr>
          </a:p>
        </p:txBody>
      </p:sp>
      <p:pic>
        <p:nvPicPr>
          <p:cNvPr id="1026" name="Picture 2" descr="Bildergebnis für game of thrones the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8000" y="1008001"/>
            <a:ext cx="5976000" cy="3357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25126" b="22453"/>
          <a:stretch/>
        </p:blipFill>
        <p:spPr>
          <a:xfrm flipH="1">
            <a:off x="108000" y="1728000"/>
            <a:ext cx="4680000" cy="1839988"/>
          </a:xfrm>
          <a:prstGeom prst="rect">
            <a:avLst/>
          </a:prstGeom>
          <a:ln>
            <a:noFill/>
          </a:ln>
          <a:effectLst>
            <a:softEdge rad="63500"/>
          </a:effectLst>
        </p:spPr>
      </p:pic>
    </p:spTree>
    <p:extLst>
      <p:ext uri="{BB962C8B-B14F-4D97-AF65-F5344CB8AC3E}">
        <p14:creationId xmlns:p14="http://schemas.microsoft.com/office/powerpoint/2010/main" val="45529994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 y="864000"/>
            <a:ext cx="12193200" cy="5482435"/>
          </a:xfrm>
          <a:prstGeom prst="rect">
            <a:avLst/>
          </a:prstGeom>
          <a:ln>
            <a:noFill/>
          </a:ln>
          <a:effectLst/>
        </p:spPr>
      </p:pic>
      <p:sp>
        <p:nvSpPr>
          <p:cNvPr id="2" name="Title 1"/>
          <p:cNvSpPr>
            <a:spLocks noGrp="1"/>
          </p:cNvSpPr>
          <p:nvPr>
            <p:ph type="title"/>
          </p:nvPr>
        </p:nvSpPr>
        <p:spPr/>
        <p:txBody>
          <a:bodyPr/>
          <a:lstStyle/>
          <a:p>
            <a:r>
              <a:rPr lang="en-US" dirty="0" smtClean="0"/>
              <a:t>Wideband feedback systems</a:t>
            </a:r>
            <a:endParaRPr lang="en-GB" dirty="0"/>
          </a:p>
        </p:txBody>
      </p:sp>
      <p:sp>
        <p:nvSpPr>
          <p:cNvPr id="4" name="Date Placeholder 3"/>
          <p:cNvSpPr>
            <a:spLocks noGrp="1"/>
          </p:cNvSpPr>
          <p:nvPr>
            <p:ph type="dt" sz="half" idx="10"/>
          </p:nvPr>
        </p:nvSpPr>
        <p:spPr/>
        <p:txBody>
          <a:bodyPr/>
          <a:lstStyle/>
          <a:p>
            <a:fld id="{CF8B08D8-582F-4A40-A88C-EFB1ECAD0C9D}" type="datetime1">
              <a:rPr lang="en-US" smtClean="0"/>
              <a:t>9/23/2018</a:t>
            </a:fld>
            <a:endParaRPr lang="en-GB"/>
          </a:p>
        </p:txBody>
      </p:sp>
      <p:sp>
        <p:nvSpPr>
          <p:cNvPr id="5" name="Footer Placeholder 4"/>
          <p:cNvSpPr>
            <a:spLocks noGrp="1"/>
          </p:cNvSpPr>
          <p:nvPr>
            <p:ph type="ftr" sz="quarter" idx="11"/>
          </p:nvPr>
        </p:nvSpPr>
        <p:spPr/>
        <p:txBody>
          <a:bodyPr/>
          <a:lstStyle/>
          <a:p>
            <a:r>
              <a:rPr lang="en-GB" smtClean="0"/>
              <a:t>Kevin Li - LIU MD Days</a:t>
            </a:r>
            <a:endParaRPr lang="en-GB"/>
          </a:p>
        </p:txBody>
      </p:sp>
      <p:sp>
        <p:nvSpPr>
          <p:cNvPr id="7" name="Rounded Rectangle 6"/>
          <p:cNvSpPr/>
          <p:nvPr/>
        </p:nvSpPr>
        <p:spPr>
          <a:xfrm>
            <a:off x="408000" y="5868000"/>
            <a:ext cx="11376000" cy="576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Simulations </a:t>
            </a:r>
            <a:r>
              <a:rPr lang="en-US" dirty="0" smtClean="0"/>
              <a:t>show that </a:t>
            </a:r>
            <a:r>
              <a:rPr lang="en-US" dirty="0"/>
              <a:t>a wideband feedback system in principle </a:t>
            </a:r>
            <a:r>
              <a:rPr lang="en-US" b="1" dirty="0">
                <a:solidFill>
                  <a:srgbClr val="FF0000"/>
                </a:solidFill>
              </a:rPr>
              <a:t>can mitigate </a:t>
            </a:r>
            <a:r>
              <a:rPr lang="en-US" dirty="0"/>
              <a:t>both TMCI and e-cloud driven instabilities.</a:t>
            </a:r>
          </a:p>
        </p:txBody>
      </p:sp>
    </p:spTree>
    <p:extLst>
      <p:ext uri="{BB962C8B-B14F-4D97-AF65-F5344CB8AC3E}">
        <p14:creationId xmlns:p14="http://schemas.microsoft.com/office/powerpoint/2010/main" val="47395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scan</a:t>
            </a:r>
            <a:endParaRPr lang="en-GB" dirty="0"/>
          </a:p>
        </p:txBody>
      </p:sp>
      <p:sp>
        <p:nvSpPr>
          <p:cNvPr id="4" name="Date Placeholder 3"/>
          <p:cNvSpPr>
            <a:spLocks noGrp="1"/>
          </p:cNvSpPr>
          <p:nvPr>
            <p:ph type="dt" sz="half" idx="10"/>
          </p:nvPr>
        </p:nvSpPr>
        <p:spPr/>
        <p:txBody>
          <a:bodyPr/>
          <a:lstStyle/>
          <a:p>
            <a:fld id="{8C42339F-CEE7-423C-9626-6915FFED2CD7}" type="datetime1">
              <a:rPr lang="en-US" smtClean="0"/>
              <a:t>9/23/2018</a:t>
            </a:fld>
            <a:endParaRPr lang="en-GB"/>
          </a:p>
        </p:txBody>
      </p:sp>
      <p:sp>
        <p:nvSpPr>
          <p:cNvPr id="3" name="Content Placeholder 2"/>
          <p:cNvSpPr>
            <a:spLocks noGrp="1"/>
          </p:cNvSpPr>
          <p:nvPr>
            <p:ph idx="1"/>
          </p:nvPr>
        </p:nvSpPr>
        <p:spPr>
          <a:xfrm>
            <a:off x="0" y="1152000"/>
            <a:ext cx="3240000" cy="5112000"/>
          </a:xfrm>
        </p:spPr>
        <p:txBody>
          <a:bodyPr>
            <a:normAutofit/>
          </a:bodyPr>
          <a:lstStyle/>
          <a:p>
            <a:r>
              <a:rPr lang="en-US" sz="1800" dirty="0" smtClean="0"/>
              <a:t>First test… looking at the BCT,</a:t>
            </a:r>
            <a:r>
              <a:rPr lang="en-US" sz="1800" b="1" dirty="0" smtClean="0">
                <a:solidFill>
                  <a:srgbClr val="FF0000"/>
                </a:solidFill>
              </a:rPr>
              <a:t> a constant signal</a:t>
            </a:r>
            <a:r>
              <a:rPr lang="en-US" sz="1800" dirty="0" smtClean="0"/>
              <a:t> is observed all along the cycle.</a:t>
            </a:r>
          </a:p>
          <a:p>
            <a:endParaRPr lang="en-US" sz="1800" dirty="0"/>
          </a:p>
          <a:p>
            <a:r>
              <a:rPr lang="en-US" sz="1800" dirty="0" smtClean="0"/>
              <a:t>To be noted that we are </a:t>
            </a:r>
            <a:r>
              <a:rPr lang="en-US" sz="1800" b="1" dirty="0" smtClean="0">
                <a:solidFill>
                  <a:srgbClr val="FF0000"/>
                </a:solidFill>
              </a:rPr>
              <a:t>injecting </a:t>
            </a:r>
            <a:r>
              <a:rPr lang="en-US" sz="1800" b="1" dirty="0">
                <a:solidFill>
                  <a:srgbClr val="FF0000"/>
                </a:solidFill>
              </a:rPr>
              <a:t>high intensity beams</a:t>
            </a:r>
            <a:r>
              <a:rPr lang="en-US" sz="1800" dirty="0"/>
              <a:t> (~2.5e11 ppb</a:t>
            </a:r>
            <a:r>
              <a:rPr lang="en-US" sz="1800" dirty="0" smtClean="0"/>
              <a:t>) </a:t>
            </a:r>
            <a:r>
              <a:rPr lang="en-US" sz="1800" dirty="0" smtClean="0">
                <a:sym typeface="Wingdings" panose="05000000000000000000" pitchFamily="2" charset="2"/>
              </a:rPr>
              <a:t> TMCI induced losses occur before the first BCT sampling point!</a:t>
            </a:r>
          </a:p>
          <a:p>
            <a:endParaRPr lang="en-US" sz="1800" dirty="0">
              <a:sym typeface="Wingdings" panose="05000000000000000000" pitchFamily="2" charset="2"/>
            </a:endParaRPr>
          </a:p>
          <a:p>
            <a:r>
              <a:rPr lang="en-US" sz="1800" dirty="0" smtClean="0">
                <a:sym typeface="Wingdings" panose="05000000000000000000" pitchFamily="2" charset="2"/>
              </a:rPr>
              <a:t>A look into the HEADTAIL monitor </a:t>
            </a:r>
            <a:r>
              <a:rPr lang="en-US" sz="1800" b="1" dirty="0" smtClean="0">
                <a:solidFill>
                  <a:srgbClr val="FF0000"/>
                </a:solidFill>
                <a:sym typeface="Wingdings" panose="05000000000000000000" pitchFamily="2" charset="2"/>
              </a:rPr>
              <a:t>just after injection reveals the TMCI</a:t>
            </a:r>
            <a:r>
              <a:rPr lang="en-US" sz="1800" dirty="0" smtClean="0">
                <a:sym typeface="Wingdings" panose="05000000000000000000" pitchFamily="2" charset="2"/>
              </a:rPr>
              <a:t>.</a:t>
            </a:r>
            <a:endParaRPr lang="en-US" sz="1800" dirty="0" smtClean="0"/>
          </a:p>
          <a:p>
            <a:endParaRPr lang="en-US" sz="1800" dirty="0" smtClean="0"/>
          </a:p>
          <a:p>
            <a:endParaRPr lang="en-US" sz="1800" dirty="0"/>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972000"/>
            <a:ext cx="8640000" cy="504000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000" y="180000"/>
            <a:ext cx="4176000" cy="2349586"/>
          </a:xfrm>
          <a:prstGeom prst="rect">
            <a:avLst/>
          </a:prstGeom>
          <a:ln>
            <a:noFill/>
          </a:ln>
          <a:effectLst>
            <a:outerShdw blurRad="190500" algn="tl" rotWithShape="0">
              <a:srgbClr val="000000">
                <a:alpha val="70000"/>
              </a:srgbClr>
            </a:outerShdw>
          </a:effectLst>
        </p:spPr>
      </p:pic>
      <p:sp>
        <p:nvSpPr>
          <p:cNvPr id="5" name="Footer Placeholder 4"/>
          <p:cNvSpPr>
            <a:spLocks noGrp="1"/>
          </p:cNvSpPr>
          <p:nvPr>
            <p:ph type="ftr" sz="quarter" idx="11"/>
          </p:nvPr>
        </p:nvSpPr>
        <p:spPr/>
        <p:txBody>
          <a:bodyPr/>
          <a:lstStyle/>
          <a:p>
            <a:r>
              <a:rPr lang="en-US" smtClean="0"/>
              <a:t>Kevin Li - LIU MD Days</a:t>
            </a:r>
            <a:endParaRPr lang="en-GB"/>
          </a:p>
        </p:txBody>
      </p:sp>
      <p:sp>
        <p:nvSpPr>
          <p:cNvPr id="6" name="Rectangle 5"/>
          <p:cNvSpPr/>
          <p:nvPr/>
        </p:nvSpPr>
        <p:spPr>
          <a:xfrm>
            <a:off x="4244400" y="1728000"/>
            <a:ext cx="25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0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972000"/>
            <a:ext cx="8640000" cy="5040001"/>
          </a:xfrm>
          <a:prstGeom prst="rect">
            <a:avLst/>
          </a:prstGeom>
        </p:spPr>
      </p:pic>
      <p:sp>
        <p:nvSpPr>
          <p:cNvPr id="2" name="Title 1"/>
          <p:cNvSpPr>
            <a:spLocks noGrp="1"/>
          </p:cNvSpPr>
          <p:nvPr>
            <p:ph type="title"/>
          </p:nvPr>
        </p:nvSpPr>
        <p:spPr/>
        <p:txBody>
          <a:bodyPr/>
          <a:lstStyle/>
          <a:p>
            <a:r>
              <a:rPr lang="en-US" dirty="0" smtClean="0"/>
              <a:t>Intensity scan</a:t>
            </a:r>
            <a:endParaRPr lang="en-GB" dirty="0"/>
          </a:p>
        </p:txBody>
      </p:sp>
      <p:sp>
        <p:nvSpPr>
          <p:cNvPr id="4" name="Date Placeholder 3"/>
          <p:cNvSpPr>
            <a:spLocks noGrp="1"/>
          </p:cNvSpPr>
          <p:nvPr>
            <p:ph type="dt" sz="half" idx="10"/>
          </p:nvPr>
        </p:nvSpPr>
        <p:spPr/>
        <p:txBody>
          <a:bodyPr/>
          <a:lstStyle/>
          <a:p>
            <a:fld id="{32CA2FED-4667-4273-89DE-F2CAA0EC3847}" type="datetime1">
              <a:rPr lang="en-US" smtClean="0"/>
              <a:t>9/23/2018</a:t>
            </a:fld>
            <a:endParaRPr lang="en-GB"/>
          </a:p>
        </p:txBody>
      </p:sp>
      <p:sp>
        <p:nvSpPr>
          <p:cNvPr id="3" name="Content Placeholder 2"/>
          <p:cNvSpPr>
            <a:spLocks noGrp="1"/>
          </p:cNvSpPr>
          <p:nvPr>
            <p:ph idx="1"/>
          </p:nvPr>
        </p:nvSpPr>
        <p:spPr>
          <a:xfrm>
            <a:off x="0" y="1152000"/>
            <a:ext cx="3240000" cy="5112000"/>
          </a:xfrm>
        </p:spPr>
        <p:txBody>
          <a:bodyPr>
            <a:normAutofit/>
          </a:bodyPr>
          <a:lstStyle/>
          <a:p>
            <a:r>
              <a:rPr lang="en-US" sz="1800" dirty="0" smtClean="0"/>
              <a:t>The </a:t>
            </a:r>
            <a:r>
              <a:rPr lang="en-US" sz="1800" b="1" dirty="0" smtClean="0">
                <a:solidFill>
                  <a:srgbClr val="FF0000"/>
                </a:solidFill>
              </a:rPr>
              <a:t>standard transverse damper </a:t>
            </a:r>
            <a:r>
              <a:rPr lang="en-US" sz="1800" dirty="0" smtClean="0"/>
              <a:t>was set up and put into operation in an attempt to mitigate the instability.</a:t>
            </a:r>
            <a:endParaRPr lang="en-US" sz="1800" dirty="0"/>
          </a:p>
          <a:p>
            <a:endParaRPr lang="en-US" sz="1800" dirty="0"/>
          </a:p>
          <a:p>
            <a:r>
              <a:rPr lang="en-US" sz="1800" dirty="0" smtClean="0"/>
              <a:t>The fast growth was reduced but </a:t>
            </a:r>
            <a:r>
              <a:rPr lang="en-US" sz="1800" b="1" dirty="0" smtClean="0">
                <a:solidFill>
                  <a:srgbClr val="FF0000"/>
                </a:solidFill>
              </a:rPr>
              <a:t>could not be stopped</a:t>
            </a:r>
            <a:r>
              <a:rPr lang="en-US" sz="1800" dirty="0" smtClean="0"/>
              <a:t>. The losses are ultimately comparable to running without the transverse damper.</a:t>
            </a:r>
            <a:endParaRPr lang="en-US" sz="1800" dirty="0">
              <a:sym typeface="Wingdings" panose="05000000000000000000" pitchFamily="2" charset="2"/>
            </a:endParaRPr>
          </a:p>
          <a:p>
            <a:endParaRPr lang="en-US" sz="1800" dirty="0">
              <a:sym typeface="Wingdings" panose="05000000000000000000" pitchFamily="2" charset="2"/>
            </a:endParaRPr>
          </a:p>
          <a:p>
            <a:r>
              <a:rPr lang="en-US" sz="1800" dirty="0" smtClean="0">
                <a:sym typeface="Wingdings" panose="05000000000000000000" pitchFamily="2" charset="2"/>
              </a:rPr>
              <a:t>This is expected </a:t>
            </a:r>
            <a:r>
              <a:rPr lang="en-US" sz="1800" b="1" dirty="0" smtClean="0">
                <a:solidFill>
                  <a:srgbClr val="FF0000"/>
                </a:solidFill>
                <a:sym typeface="Wingdings" panose="05000000000000000000" pitchFamily="2" charset="2"/>
              </a:rPr>
              <a:t>due to the bandwidth limitations</a:t>
            </a:r>
            <a:r>
              <a:rPr lang="en-US" sz="1800" dirty="0" smtClean="0">
                <a:sym typeface="Wingdings" panose="05000000000000000000" pitchFamily="2" charset="2"/>
              </a:rPr>
              <a:t> of the transverse damper… the high frequency content of the instability remains unaffected.</a:t>
            </a:r>
            <a:endParaRPr lang="en-US" sz="1800" dirty="0"/>
          </a:p>
        </p:txBody>
      </p:sp>
      <p:sp>
        <p:nvSpPr>
          <p:cNvPr id="5" name="Footer Placeholder 4"/>
          <p:cNvSpPr>
            <a:spLocks noGrp="1"/>
          </p:cNvSpPr>
          <p:nvPr>
            <p:ph type="ftr" sz="quarter" idx="11"/>
          </p:nvPr>
        </p:nvSpPr>
        <p:spPr/>
        <p:txBody>
          <a:bodyPr/>
          <a:lstStyle/>
          <a:p>
            <a:r>
              <a:rPr lang="en-US" smtClean="0"/>
              <a:t>Kevin Li - LIU MD Days</a:t>
            </a:r>
            <a:endParaRPr lang="en-GB"/>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00" y="972000"/>
            <a:ext cx="8640000" cy="5040000"/>
          </a:xfrm>
          <a:prstGeom prst="rect">
            <a:avLst/>
          </a:prstGeom>
        </p:spPr>
      </p:pic>
    </p:spTree>
    <p:extLst>
      <p:ext uri="{BB962C8B-B14F-4D97-AF65-F5344CB8AC3E}">
        <p14:creationId xmlns:p14="http://schemas.microsoft.com/office/powerpoint/2010/main" val="8283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000" y="972000"/>
            <a:ext cx="8640000" cy="5040000"/>
          </a:xfrm>
          <a:prstGeom prst="rect">
            <a:avLst/>
          </a:prstGeom>
        </p:spPr>
      </p:pic>
      <p:sp>
        <p:nvSpPr>
          <p:cNvPr id="2" name="Title 1"/>
          <p:cNvSpPr>
            <a:spLocks noGrp="1"/>
          </p:cNvSpPr>
          <p:nvPr>
            <p:ph type="title"/>
          </p:nvPr>
        </p:nvSpPr>
        <p:spPr/>
        <p:txBody>
          <a:bodyPr/>
          <a:lstStyle/>
          <a:p>
            <a:r>
              <a:rPr lang="en-US" dirty="0" smtClean="0"/>
              <a:t>Intensity scan</a:t>
            </a:r>
            <a:endParaRPr lang="en-GB" dirty="0"/>
          </a:p>
        </p:txBody>
      </p:sp>
      <p:sp>
        <p:nvSpPr>
          <p:cNvPr id="4" name="Date Placeholder 3"/>
          <p:cNvSpPr>
            <a:spLocks noGrp="1"/>
          </p:cNvSpPr>
          <p:nvPr>
            <p:ph type="dt" sz="half" idx="10"/>
          </p:nvPr>
        </p:nvSpPr>
        <p:spPr/>
        <p:txBody>
          <a:bodyPr/>
          <a:lstStyle/>
          <a:p>
            <a:fld id="{25840D62-9540-4E0D-B4E8-14962AFFA4C9}" type="datetime1">
              <a:rPr lang="en-US" smtClean="0"/>
              <a:t>9/23/2018</a:t>
            </a:fld>
            <a:endParaRPr lang="en-GB"/>
          </a:p>
        </p:txBody>
      </p:sp>
      <p:sp>
        <p:nvSpPr>
          <p:cNvPr id="3" name="Content Placeholder 2"/>
          <p:cNvSpPr>
            <a:spLocks noGrp="1"/>
          </p:cNvSpPr>
          <p:nvPr>
            <p:ph idx="1"/>
          </p:nvPr>
        </p:nvSpPr>
        <p:spPr>
          <a:xfrm>
            <a:off x="0" y="1152000"/>
            <a:ext cx="3240000" cy="5112000"/>
          </a:xfrm>
        </p:spPr>
        <p:txBody>
          <a:bodyPr>
            <a:normAutofit lnSpcReduction="10000"/>
          </a:bodyPr>
          <a:lstStyle/>
          <a:p>
            <a:r>
              <a:rPr lang="en-US" sz="1800" dirty="0" smtClean="0"/>
              <a:t>Finally, the </a:t>
            </a:r>
            <a:r>
              <a:rPr lang="en-US" sz="1800" b="1" dirty="0" smtClean="0">
                <a:solidFill>
                  <a:srgbClr val="FF0000"/>
                </a:solidFill>
              </a:rPr>
              <a:t>wideband feedback system</a:t>
            </a:r>
            <a:r>
              <a:rPr lang="en-US" sz="1800" dirty="0" smtClean="0"/>
              <a:t> was time aligned, configured and activated by closing the loop over the observed instability.</a:t>
            </a:r>
          </a:p>
          <a:p>
            <a:endParaRPr lang="en-US" sz="1800" dirty="0"/>
          </a:p>
          <a:p>
            <a:r>
              <a:rPr lang="en-US" sz="1800" dirty="0" smtClean="0"/>
              <a:t>The </a:t>
            </a:r>
            <a:r>
              <a:rPr lang="en-US" sz="1800" b="1" dirty="0">
                <a:solidFill>
                  <a:srgbClr val="FF0000"/>
                </a:solidFill>
              </a:rPr>
              <a:t>transverse damper was </a:t>
            </a:r>
            <a:r>
              <a:rPr lang="en-US" sz="1800" b="1" dirty="0" smtClean="0">
                <a:solidFill>
                  <a:srgbClr val="FF0000"/>
                </a:solidFill>
              </a:rPr>
              <a:t>kept active</a:t>
            </a:r>
            <a:r>
              <a:rPr lang="en-US" sz="1800" dirty="0" smtClean="0"/>
              <a:t> to control the large amplitude low frequency motion to prevent saturation of the ADCs which would otherwise render the wideband feedback system ineffective.</a:t>
            </a:r>
            <a:endParaRPr lang="en-US" sz="1800" dirty="0"/>
          </a:p>
          <a:p>
            <a:endParaRPr lang="en-US" sz="1800" dirty="0"/>
          </a:p>
          <a:p>
            <a:r>
              <a:rPr lang="en-US" sz="1800" dirty="0" smtClean="0"/>
              <a:t>With the </a:t>
            </a:r>
            <a:r>
              <a:rPr lang="en-US" sz="1800" b="1" dirty="0" smtClean="0">
                <a:solidFill>
                  <a:srgbClr val="FF0000"/>
                </a:solidFill>
              </a:rPr>
              <a:t>two systems active</a:t>
            </a:r>
            <a:r>
              <a:rPr lang="en-US" sz="1800" dirty="0" smtClean="0"/>
              <a:t>, the</a:t>
            </a:r>
            <a:r>
              <a:rPr lang="en-US" sz="1800" b="1" dirty="0" smtClean="0">
                <a:solidFill>
                  <a:srgbClr val="FF0000"/>
                </a:solidFill>
              </a:rPr>
              <a:t> losses are significantly reduced </a:t>
            </a:r>
            <a:r>
              <a:rPr lang="en-US" sz="1800" dirty="0" smtClean="0"/>
              <a:t>and comparable to what is observed in absence of TMCI. </a:t>
            </a:r>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00" y="972000"/>
            <a:ext cx="8640000" cy="5040000"/>
          </a:xfrm>
          <a:prstGeom prst="rect">
            <a:avLst/>
          </a:prstGeom>
        </p:spPr>
      </p:pic>
      <p:sp>
        <p:nvSpPr>
          <p:cNvPr id="5" name="Footer Placeholder 4"/>
          <p:cNvSpPr>
            <a:spLocks noGrp="1"/>
          </p:cNvSpPr>
          <p:nvPr>
            <p:ph type="ftr" sz="quarter" idx="11"/>
          </p:nvPr>
        </p:nvSpPr>
        <p:spPr/>
        <p:txBody>
          <a:bodyPr/>
          <a:lstStyle/>
          <a:p>
            <a:r>
              <a:rPr lang="en-US" smtClean="0"/>
              <a:t>Kevin Li - LIU MD Days</a:t>
            </a:r>
            <a:endParaRPr lang="en-GB"/>
          </a:p>
        </p:txBody>
      </p:sp>
    </p:spTree>
    <p:extLst>
      <p:ext uri="{BB962C8B-B14F-4D97-AF65-F5344CB8AC3E}">
        <p14:creationId xmlns:p14="http://schemas.microsoft.com/office/powerpoint/2010/main" val="358309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scan</a:t>
            </a:r>
            <a:endParaRPr lang="en-GB" dirty="0"/>
          </a:p>
        </p:txBody>
      </p:sp>
      <p:sp>
        <p:nvSpPr>
          <p:cNvPr id="4" name="Date Placeholder 3"/>
          <p:cNvSpPr>
            <a:spLocks noGrp="1"/>
          </p:cNvSpPr>
          <p:nvPr>
            <p:ph type="dt" sz="half" idx="10"/>
          </p:nvPr>
        </p:nvSpPr>
        <p:spPr/>
        <p:txBody>
          <a:bodyPr/>
          <a:lstStyle/>
          <a:p>
            <a:fld id="{9ACDD9FB-8734-4B32-92C1-6AEA450F2D94}" type="datetime1">
              <a:rPr lang="en-US" smtClean="0"/>
              <a:t>9/23/2018</a:t>
            </a:fld>
            <a:endParaRPr lang="en-GB"/>
          </a:p>
        </p:txBody>
      </p:sp>
      <p:sp>
        <p:nvSpPr>
          <p:cNvPr id="3" name="Content Placeholder 2"/>
          <p:cNvSpPr>
            <a:spLocks noGrp="1"/>
          </p:cNvSpPr>
          <p:nvPr>
            <p:ph idx="1"/>
          </p:nvPr>
        </p:nvSpPr>
        <p:spPr>
          <a:xfrm>
            <a:off x="0" y="1152000"/>
            <a:ext cx="2736000" cy="5112000"/>
          </a:xfrm>
        </p:spPr>
        <p:txBody>
          <a:bodyPr>
            <a:normAutofit/>
          </a:bodyPr>
          <a:lstStyle/>
          <a:p>
            <a:r>
              <a:rPr lang="en-US" sz="1800" dirty="0" smtClean="0"/>
              <a:t>The wideband feedback loop </a:t>
            </a:r>
            <a:r>
              <a:rPr lang="en-US" sz="1800" b="1" dirty="0" smtClean="0">
                <a:solidFill>
                  <a:srgbClr val="FF0000"/>
                </a:solidFill>
              </a:rPr>
              <a:t>was closed and opened several times</a:t>
            </a:r>
            <a:r>
              <a:rPr lang="en-US" sz="1800" dirty="0" smtClean="0"/>
              <a:t> over a period of half an hour</a:t>
            </a:r>
            <a:r>
              <a:rPr lang="en-US" sz="1800" b="1" dirty="0" smtClean="0">
                <a:solidFill>
                  <a:srgbClr val="FF0000"/>
                </a:solidFill>
              </a:rPr>
              <a:t> to ensure reproducibility </a:t>
            </a:r>
            <a:r>
              <a:rPr lang="en-US" sz="1800" dirty="0" smtClean="0"/>
              <a:t>of both the TMCI and the stabilization of the latter.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000" y="1008000"/>
            <a:ext cx="9360000" cy="5261926"/>
          </a:xfrm>
          <a:prstGeom prst="rect">
            <a:avLst/>
          </a:prstGeom>
        </p:spPr>
      </p:pic>
      <p:sp>
        <p:nvSpPr>
          <p:cNvPr id="6" name="Footer Placeholder 5"/>
          <p:cNvSpPr>
            <a:spLocks noGrp="1"/>
          </p:cNvSpPr>
          <p:nvPr>
            <p:ph type="ftr" sz="quarter" idx="11"/>
          </p:nvPr>
        </p:nvSpPr>
        <p:spPr/>
        <p:txBody>
          <a:bodyPr/>
          <a:lstStyle/>
          <a:p>
            <a:r>
              <a:rPr lang="en-US" smtClean="0"/>
              <a:t>Kevin Li - LIU MD Days</a:t>
            </a:r>
            <a:endParaRPr lang="en-GB"/>
          </a:p>
        </p:txBody>
      </p:sp>
    </p:spTree>
    <p:extLst>
      <p:ext uri="{BB962C8B-B14F-4D97-AF65-F5344CB8AC3E}">
        <p14:creationId xmlns:p14="http://schemas.microsoft.com/office/powerpoint/2010/main" val="301023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The CERN accelerator complex</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it-IT" smtClean="0"/>
              <a:t>Kevin Li - Collective effects IV</a:t>
            </a:r>
            <a:endParaRPr lang="en-GB"/>
          </a:p>
        </p:txBody>
      </p:sp>
      <p:pic>
        <p:nvPicPr>
          <p:cNvPr id="8" name="Picture 7" descr="Macintosh HD:Users:grumolo1:Desktop:Planning + activities :Ongoijng activities:PBC-talk:Injectors-recent.jpg"/>
          <p:cNvPicPr>
            <a:picLocks noChangeAspect="1"/>
          </p:cNvPicPr>
          <p:nvPr/>
        </p:nvPicPr>
        <p:blipFill rotWithShape="1">
          <a:blip r:embed="rId2" cstate="print">
            <a:extLst>
              <a:ext uri="{28A0092B-C50C-407E-A947-70E740481C1C}">
                <a14:useLocalDpi xmlns:a14="http://schemas.microsoft.com/office/drawing/2010/main" val="0"/>
              </a:ext>
            </a:extLst>
          </a:blip>
          <a:srcRect l="5932" t="6458" r="2092" b="4512"/>
          <a:stretch/>
        </p:blipFill>
        <p:spPr bwMode="auto">
          <a:xfrm>
            <a:off x="2226000" y="718359"/>
            <a:ext cx="7740000" cy="5710217"/>
          </a:xfrm>
          <a:prstGeom prst="rect">
            <a:avLst/>
          </a:prstGeom>
          <a:noFill/>
          <a:ln>
            <a:noFill/>
          </a:ln>
        </p:spPr>
      </p:pic>
      <p:sp>
        <p:nvSpPr>
          <p:cNvPr id="9" name="Oval 8"/>
          <p:cNvSpPr/>
          <p:nvPr/>
        </p:nvSpPr>
        <p:spPr>
          <a:xfrm>
            <a:off x="2340000" y="360000"/>
            <a:ext cx="6768000" cy="3276000"/>
          </a:xfrm>
          <a:prstGeom prst="ellipse">
            <a:avLst/>
          </a:prstGeom>
          <a:noFill/>
          <a:ln w="38100">
            <a:solidFill>
              <a:srgbClr val="0070C0"/>
            </a:solidFill>
          </a:ln>
          <a:effectLst>
            <a:glow rad="101600">
              <a:srgbClr val="0070C0">
                <a:alpha val="40000"/>
              </a:srgbClr>
            </a:glow>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284000" y="1980000"/>
            <a:ext cx="3636000" cy="1656000"/>
          </a:xfrm>
          <a:prstGeom prst="ellipse">
            <a:avLst/>
          </a:prstGeom>
          <a:noFill/>
          <a:ln w="38100">
            <a:solidFill>
              <a:srgbClr val="FF0000"/>
            </a:solidFill>
          </a:ln>
          <a:effectLst>
            <a:glow rad="101600">
              <a:srgbClr val="FF0000">
                <a:alpha val="40000"/>
              </a:srgbClr>
            </a:glow>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9EA1AA69-EDB9-4143-818B-2B18FE6932EA}" type="slidenum">
              <a:rPr lang="en-GB" smtClean="0"/>
              <a:t>4</a:t>
            </a:fld>
            <a:endParaRPr lang="en-GB"/>
          </a:p>
        </p:txBody>
      </p:sp>
    </p:spTree>
    <p:extLst>
      <p:ext uri="{BB962C8B-B14F-4D97-AF65-F5344CB8AC3E}">
        <p14:creationId xmlns:p14="http://schemas.microsoft.com/office/powerpoint/2010/main" val="1312899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000" y="1008000"/>
            <a:ext cx="9360000" cy="5261926"/>
          </a:xfrm>
          <a:prstGeom prst="rect">
            <a:avLst/>
          </a:prstGeom>
        </p:spPr>
      </p:pic>
      <p:sp>
        <p:nvSpPr>
          <p:cNvPr id="2" name="Title 1"/>
          <p:cNvSpPr>
            <a:spLocks noGrp="1"/>
          </p:cNvSpPr>
          <p:nvPr>
            <p:ph type="title"/>
          </p:nvPr>
        </p:nvSpPr>
        <p:spPr/>
        <p:txBody>
          <a:bodyPr/>
          <a:lstStyle/>
          <a:p>
            <a:r>
              <a:rPr lang="en-US" dirty="0" smtClean="0"/>
              <a:t>Intensity scan</a:t>
            </a:r>
            <a:endParaRPr lang="en-GB" dirty="0"/>
          </a:p>
        </p:txBody>
      </p:sp>
      <p:sp>
        <p:nvSpPr>
          <p:cNvPr id="4" name="Date Placeholder 3"/>
          <p:cNvSpPr>
            <a:spLocks noGrp="1"/>
          </p:cNvSpPr>
          <p:nvPr>
            <p:ph type="dt" sz="half" idx="10"/>
          </p:nvPr>
        </p:nvSpPr>
        <p:spPr/>
        <p:txBody>
          <a:bodyPr/>
          <a:lstStyle/>
          <a:p>
            <a:fld id="{30326916-CA1E-4211-9289-8676687F9E80}" type="datetime1">
              <a:rPr lang="en-US" smtClean="0"/>
              <a:t>9/23/2018</a:t>
            </a:fld>
            <a:endParaRPr lang="en-GB"/>
          </a:p>
        </p:txBody>
      </p:sp>
      <p:sp>
        <p:nvSpPr>
          <p:cNvPr id="3" name="Content Placeholder 2"/>
          <p:cNvSpPr>
            <a:spLocks noGrp="1"/>
          </p:cNvSpPr>
          <p:nvPr>
            <p:ph idx="1"/>
          </p:nvPr>
        </p:nvSpPr>
        <p:spPr>
          <a:xfrm>
            <a:off x="0" y="1152000"/>
            <a:ext cx="2736000" cy="5112000"/>
          </a:xfrm>
        </p:spPr>
        <p:txBody>
          <a:bodyPr>
            <a:normAutofit/>
          </a:bodyPr>
          <a:lstStyle/>
          <a:p>
            <a:r>
              <a:rPr lang="en-US" sz="1800" dirty="0"/>
              <a:t>The wideband feedback loop </a:t>
            </a:r>
            <a:r>
              <a:rPr lang="en-US" sz="1800" b="1" dirty="0">
                <a:solidFill>
                  <a:srgbClr val="FF0000"/>
                </a:solidFill>
              </a:rPr>
              <a:t>was closed and opened several times</a:t>
            </a:r>
            <a:r>
              <a:rPr lang="en-US" sz="1800" dirty="0"/>
              <a:t> over a period of half an hour</a:t>
            </a:r>
            <a:r>
              <a:rPr lang="en-US" sz="1800" b="1" dirty="0">
                <a:solidFill>
                  <a:srgbClr val="FF0000"/>
                </a:solidFill>
              </a:rPr>
              <a:t> to ensure reproducibility </a:t>
            </a:r>
            <a:r>
              <a:rPr lang="en-US" sz="1800" dirty="0"/>
              <a:t>of both the TMCI and the stabilization of the latter.</a:t>
            </a:r>
          </a:p>
          <a:p>
            <a:endParaRPr lang="en-US" sz="1800" dirty="0"/>
          </a:p>
          <a:p>
            <a:r>
              <a:rPr lang="en-US" sz="1800" dirty="0"/>
              <a:t>There is a </a:t>
            </a:r>
            <a:r>
              <a:rPr lang="en-US" sz="1800" b="1" dirty="0">
                <a:solidFill>
                  <a:srgbClr val="FF0000"/>
                </a:solidFill>
              </a:rPr>
              <a:t>clear correlation </a:t>
            </a:r>
            <a:r>
              <a:rPr lang="en-US" sz="1800" dirty="0"/>
              <a:t>between transmission and open/closed loop configuration.</a:t>
            </a:r>
          </a:p>
        </p:txBody>
      </p:sp>
      <p:sp>
        <p:nvSpPr>
          <p:cNvPr id="6" name="Footer Placeholder 5"/>
          <p:cNvSpPr>
            <a:spLocks noGrp="1"/>
          </p:cNvSpPr>
          <p:nvPr>
            <p:ph type="ftr" sz="quarter" idx="11"/>
          </p:nvPr>
        </p:nvSpPr>
        <p:spPr/>
        <p:txBody>
          <a:bodyPr/>
          <a:lstStyle/>
          <a:p>
            <a:r>
              <a:rPr lang="en-US" smtClean="0"/>
              <a:t>Kevin Li - LIU MD Days</a:t>
            </a:r>
            <a:endParaRPr lang="en-GB"/>
          </a:p>
        </p:txBody>
      </p:sp>
    </p:spTree>
    <p:extLst>
      <p:ext uri="{BB962C8B-B14F-4D97-AF65-F5344CB8AC3E}">
        <p14:creationId xmlns:p14="http://schemas.microsoft.com/office/powerpoint/2010/main" val="318313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just">
              <a:buNone/>
            </a:pPr>
            <a:r>
              <a:rPr lang="en-US" sz="2000" dirty="0" smtClean="0"/>
              <a:t>We seen another type of particularly violent instability – </a:t>
            </a:r>
            <a:r>
              <a:rPr lang="en-US" sz="2000" b="1" dirty="0" smtClean="0">
                <a:solidFill>
                  <a:srgbClr val="C00000"/>
                </a:solidFill>
              </a:rPr>
              <a:t>the fast </a:t>
            </a:r>
            <a:r>
              <a:rPr lang="en-US" sz="2000" b="1" dirty="0" err="1" smtClean="0">
                <a:solidFill>
                  <a:srgbClr val="C00000"/>
                </a:solidFill>
              </a:rPr>
              <a:t>headtail</a:t>
            </a:r>
            <a:r>
              <a:rPr lang="en-US" sz="2000" b="1" dirty="0" smtClean="0">
                <a:solidFill>
                  <a:srgbClr val="C00000"/>
                </a:solidFill>
              </a:rPr>
              <a:t> instability</a:t>
            </a:r>
            <a:r>
              <a:rPr lang="en-US" sz="2000" dirty="0" smtClean="0"/>
              <a:t>. This occurs at zero chromaticity of the intensity is high enough, such that different sidebands in the bunch spectrum couple. For this reason, it is also called </a:t>
            </a:r>
            <a:r>
              <a:rPr lang="en-US" sz="2000" b="1" dirty="0" smtClean="0">
                <a:solidFill>
                  <a:srgbClr val="C00000"/>
                </a:solidFill>
              </a:rPr>
              <a:t>the transverse mode coupling instability (</a:t>
            </a:r>
            <a:r>
              <a:rPr lang="en-US" sz="2000" b="1" dirty="0">
                <a:solidFill>
                  <a:srgbClr val="C00000"/>
                </a:solidFill>
              </a:rPr>
              <a:t>TMCI)</a:t>
            </a:r>
            <a:r>
              <a:rPr lang="en-US" sz="2000" dirty="0"/>
              <a:t>. As opposed to the slow </a:t>
            </a:r>
            <a:r>
              <a:rPr lang="en-US" sz="2000" dirty="0" err="1"/>
              <a:t>headtail</a:t>
            </a:r>
            <a:r>
              <a:rPr lang="en-US" sz="2000" dirty="0"/>
              <a:t> instabilities, </a:t>
            </a:r>
            <a:r>
              <a:rPr lang="en-US" sz="2000" dirty="0" smtClean="0"/>
              <a:t>TMCI has </a:t>
            </a:r>
            <a:r>
              <a:rPr lang="en-US" sz="2000" b="1" dirty="0">
                <a:solidFill>
                  <a:srgbClr val="C00000"/>
                </a:solidFill>
              </a:rPr>
              <a:t>a </a:t>
            </a:r>
            <a:r>
              <a:rPr lang="en-US" sz="2000" b="1" dirty="0" smtClean="0">
                <a:solidFill>
                  <a:srgbClr val="C00000"/>
                </a:solidFill>
              </a:rPr>
              <a:t>distinct intensity </a:t>
            </a:r>
            <a:r>
              <a:rPr lang="en-US" sz="2000" b="1" dirty="0">
                <a:solidFill>
                  <a:srgbClr val="C00000"/>
                </a:solidFill>
              </a:rPr>
              <a:t>threshold</a:t>
            </a:r>
            <a:r>
              <a:rPr lang="en-US" sz="2000" dirty="0" smtClean="0"/>
              <a:t>.</a:t>
            </a:r>
          </a:p>
          <a:p>
            <a:pPr marL="0" indent="0" algn="just">
              <a:buNone/>
            </a:pPr>
            <a:r>
              <a:rPr lang="en-US" sz="2000" dirty="0" smtClean="0"/>
              <a:t>TMCI usually poses </a:t>
            </a:r>
            <a:r>
              <a:rPr lang="en-US" sz="2000" b="1" dirty="0" smtClean="0">
                <a:solidFill>
                  <a:srgbClr val="C00000"/>
                </a:solidFill>
              </a:rPr>
              <a:t>a hard limit </a:t>
            </a:r>
            <a:r>
              <a:rPr lang="en-US" sz="2000" dirty="0" smtClean="0"/>
              <a:t>on the machines reachable intensity and is usually avoided during the design phase of the machine. Recent developments of wideband feedback systems indicate, however, that these limits could probably also be breached by means of active mitigation.</a:t>
            </a:r>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Content Placeholder 6"/>
          <p:cNvSpPr>
            <a:spLocks noGrp="1"/>
          </p:cNvSpPr>
          <p:nvPr>
            <p:ph idx="13"/>
          </p:nvPr>
        </p:nvSpPr>
        <p:spPr/>
        <p:txBody>
          <a:bodyPr/>
          <a:lstStyle/>
          <a:p>
            <a:r>
              <a:rPr lang="en-US" dirty="0"/>
              <a:t>Part IV: Coherent beam instabilities</a:t>
            </a:r>
          </a:p>
          <a:p>
            <a:pPr lvl="1">
              <a:buFont typeface="Courier New" panose="02070309020205020404" pitchFamily="49" charset="0"/>
              <a:buChar char="o"/>
            </a:pPr>
            <a:endParaRPr lang="en-US" dirty="0"/>
          </a:p>
          <a:p>
            <a:pPr lvl="1">
              <a:buFont typeface="Courier New" panose="02070309020205020404" pitchFamily="49" charset="0"/>
              <a:buChar char="o"/>
            </a:pPr>
            <a:r>
              <a:rPr lang="en-US" dirty="0">
                <a:solidFill>
                  <a:schemeClr val="bg1">
                    <a:lumMod val="65000"/>
                  </a:schemeClr>
                </a:solidFill>
              </a:rPr>
              <a:t>Examples of coherent beam instabilities at CERN</a:t>
            </a:r>
          </a:p>
          <a:p>
            <a:pPr lvl="1">
              <a:buFont typeface="Courier New" panose="02070309020205020404" pitchFamily="49" charset="0"/>
              <a:buChar char="o"/>
            </a:pPr>
            <a:r>
              <a:rPr lang="en-US" dirty="0">
                <a:solidFill>
                  <a:schemeClr val="bg1">
                    <a:lumMod val="65000"/>
                  </a:schemeClr>
                </a:solidFill>
              </a:rPr>
              <a:t>Slow </a:t>
            </a:r>
            <a:r>
              <a:rPr lang="en-US" dirty="0" err="1">
                <a:solidFill>
                  <a:schemeClr val="bg1">
                    <a:lumMod val="65000"/>
                  </a:schemeClr>
                </a:solidFill>
              </a:rPr>
              <a:t>headtail</a:t>
            </a:r>
            <a:r>
              <a:rPr lang="en-US" dirty="0">
                <a:solidFill>
                  <a:schemeClr val="bg1">
                    <a:lumMod val="65000"/>
                  </a:schemeClr>
                </a:solidFill>
              </a:rPr>
              <a:t> instability at finite chromaticity</a:t>
            </a:r>
          </a:p>
          <a:p>
            <a:pPr lvl="1">
              <a:buFont typeface="Courier New" panose="02070309020205020404" pitchFamily="49" charset="0"/>
              <a:buChar char="o"/>
            </a:pPr>
            <a:r>
              <a:rPr lang="en-US" dirty="0">
                <a:solidFill>
                  <a:schemeClr val="bg1">
                    <a:lumMod val="65000"/>
                  </a:schemeClr>
                </a:solidFill>
              </a:rPr>
              <a:t>Fast </a:t>
            </a:r>
            <a:r>
              <a:rPr lang="en-US" dirty="0" err="1">
                <a:solidFill>
                  <a:schemeClr val="bg1">
                    <a:lumMod val="65000"/>
                  </a:schemeClr>
                </a:solidFill>
              </a:rPr>
              <a:t>headtail</a:t>
            </a:r>
            <a:r>
              <a:rPr lang="en-US" dirty="0">
                <a:solidFill>
                  <a:schemeClr val="bg1">
                    <a:lumMod val="65000"/>
                  </a:schemeClr>
                </a:solidFill>
              </a:rPr>
              <a:t> or transverse mode coupling instability</a:t>
            </a:r>
          </a:p>
          <a:p>
            <a:pPr lvl="1">
              <a:buFont typeface="Courier New" panose="02070309020205020404" pitchFamily="49" charset="0"/>
              <a:buChar char="o"/>
            </a:pPr>
            <a:r>
              <a:rPr lang="en-US" dirty="0"/>
              <a:t>Longitudinal instabilities</a:t>
            </a:r>
          </a:p>
        </p:txBody>
      </p:sp>
      <p:sp>
        <p:nvSpPr>
          <p:cNvPr id="8" name="Slide Number Placeholder 7"/>
          <p:cNvSpPr>
            <a:spLocks noGrp="1"/>
          </p:cNvSpPr>
          <p:nvPr>
            <p:ph type="sldNum" sz="quarter" idx="12"/>
          </p:nvPr>
        </p:nvSpPr>
        <p:spPr/>
        <p:txBody>
          <a:bodyPr/>
          <a:lstStyle/>
          <a:p>
            <a:fld id="{9EA1AA69-EDB9-4143-818B-2B18FE6932EA}" type="slidenum">
              <a:rPr lang="en-GB" smtClean="0"/>
              <a:t>41</a:t>
            </a:fld>
            <a:endParaRPr lang="en-GB"/>
          </a:p>
        </p:txBody>
      </p:sp>
    </p:spTree>
    <p:extLst>
      <p:ext uri="{BB962C8B-B14F-4D97-AF65-F5344CB8AC3E}">
        <p14:creationId xmlns:p14="http://schemas.microsoft.com/office/powerpoint/2010/main" val="4262107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Longitudinal instabilities</a:t>
            </a:r>
            <a:endParaRPr lang="en-US" dirty="0"/>
          </a:p>
        </p:txBody>
      </p:sp>
      <p:sp>
        <p:nvSpPr>
          <p:cNvPr id="16" name="Content Placeholder 15"/>
          <p:cNvSpPr>
            <a:spLocks noGrp="1"/>
          </p:cNvSpPr>
          <p:nvPr>
            <p:ph idx="1"/>
          </p:nvPr>
        </p:nvSpPr>
        <p:spPr/>
        <p:txBody>
          <a:bodyPr>
            <a:normAutofit/>
          </a:bodyPr>
          <a:lstStyle/>
          <a:p>
            <a:pPr marL="74250" lvl="1">
              <a:spcBef>
                <a:spcPct val="20000"/>
              </a:spcBef>
              <a:defRPr/>
            </a:pPr>
            <a:r>
              <a:rPr lang="de-DE" sz="2400" dirty="0" smtClean="0"/>
              <a:t>For </a:t>
            </a:r>
            <a:r>
              <a:rPr lang="de-DE" sz="2400" dirty="0"/>
              <a:t>the case of longitudinal wake fields, two regimes can be found:</a:t>
            </a:r>
          </a:p>
          <a:p>
            <a:pPr marL="531450" lvl="2" indent="-285750">
              <a:spcBef>
                <a:spcPct val="20000"/>
              </a:spcBef>
              <a:buFont typeface="Courier New" panose="02070309020205020404" pitchFamily="49" charset="0"/>
              <a:buChar char="o"/>
              <a:defRPr/>
            </a:pPr>
            <a:endParaRPr lang="en-US" dirty="0" smtClean="0"/>
          </a:p>
          <a:p>
            <a:pPr marL="531450" lvl="2" indent="-285750">
              <a:spcBef>
                <a:spcPct val="20000"/>
              </a:spcBef>
              <a:buFont typeface="Courier New" panose="02070309020205020404" pitchFamily="49" charset="0"/>
              <a:buChar char="o"/>
              <a:defRPr/>
            </a:pPr>
            <a:r>
              <a:rPr lang="en-US" sz="2000" dirty="0" smtClean="0"/>
              <a:t>Regime </a:t>
            </a:r>
            <a:r>
              <a:rPr lang="en-US" sz="2000" dirty="0"/>
              <a:t>of potential well distortion (i.e. perturbations to </a:t>
            </a:r>
            <a:r>
              <a:rPr lang="en-US" sz="2000" b="1" dirty="0">
                <a:solidFill>
                  <a:srgbClr val="C00000"/>
                </a:solidFill>
              </a:rPr>
              <a:t>equilibrium solutions are damped</a:t>
            </a:r>
            <a:r>
              <a:rPr lang="en-US" sz="2000" dirty="0"/>
              <a:t>)</a:t>
            </a:r>
          </a:p>
          <a:p>
            <a:pPr marL="817200" lvl="2" indent="-285750">
              <a:spcBef>
                <a:spcPct val="20000"/>
              </a:spcBef>
              <a:buFont typeface="Wingdings" panose="05000000000000000000" pitchFamily="2" charset="2"/>
              <a:buChar char="§"/>
              <a:defRPr/>
            </a:pPr>
            <a:r>
              <a:rPr lang="en-US" dirty="0"/>
              <a:t>Stable phase shift</a:t>
            </a:r>
          </a:p>
          <a:p>
            <a:pPr marL="817200" lvl="2" indent="-285750">
              <a:spcBef>
                <a:spcPct val="20000"/>
              </a:spcBef>
              <a:buFont typeface="Wingdings" panose="05000000000000000000" pitchFamily="2" charset="2"/>
              <a:buChar char="§"/>
              <a:defRPr/>
            </a:pPr>
            <a:r>
              <a:rPr lang="en-US" dirty="0"/>
              <a:t>Synchrotron frequency shift </a:t>
            </a:r>
          </a:p>
          <a:p>
            <a:pPr marL="817200" lvl="2" indent="-285750">
              <a:spcBef>
                <a:spcPct val="20000"/>
              </a:spcBef>
              <a:buFont typeface="Wingdings" panose="05000000000000000000" pitchFamily="2" charset="2"/>
              <a:buChar char="§"/>
              <a:defRPr/>
            </a:pPr>
            <a:r>
              <a:rPr lang="en-US" dirty="0"/>
              <a:t>Different matching (</a:t>
            </a:r>
            <a:r>
              <a:rPr lang="en-US" dirty="0">
                <a:sym typeface="Wingdings" panose="05000000000000000000" pitchFamily="2" charset="2"/>
              </a:rPr>
              <a:t></a:t>
            </a:r>
            <a:r>
              <a:rPr lang="en-US" dirty="0"/>
              <a:t> bunch lengthening for lepton machines</a:t>
            </a:r>
            <a:r>
              <a:rPr lang="en-US" dirty="0" smtClean="0"/>
              <a:t>)</a:t>
            </a:r>
          </a:p>
          <a:p>
            <a:pPr marL="474300" lvl="1" indent="-285750">
              <a:spcBef>
                <a:spcPct val="20000"/>
              </a:spcBef>
              <a:buFont typeface="Courier New" panose="02070309020205020404" pitchFamily="49" charset="0"/>
              <a:buChar char="o"/>
              <a:defRPr/>
            </a:pPr>
            <a:endParaRPr lang="en-US" dirty="0" smtClean="0"/>
          </a:p>
          <a:p>
            <a:pPr marL="474300" lvl="1" indent="-285750">
              <a:spcBef>
                <a:spcPct val="20000"/>
              </a:spcBef>
              <a:buFont typeface="Courier New" panose="02070309020205020404" pitchFamily="49" charset="0"/>
              <a:buChar char="o"/>
              <a:defRPr/>
            </a:pPr>
            <a:r>
              <a:rPr lang="en-US" dirty="0" smtClean="0"/>
              <a:t>Regime </a:t>
            </a:r>
            <a:r>
              <a:rPr lang="en-US" dirty="0"/>
              <a:t>of longitudinal instability (i.e. perturbations to </a:t>
            </a:r>
            <a:r>
              <a:rPr lang="en-US" b="1" dirty="0">
                <a:solidFill>
                  <a:srgbClr val="C00000"/>
                </a:solidFill>
              </a:rPr>
              <a:t>equilibrium solutions grow exponentially</a:t>
            </a:r>
            <a:r>
              <a:rPr lang="en-US" dirty="0"/>
              <a:t>)</a:t>
            </a:r>
            <a:r>
              <a:rPr lang="de-DE" dirty="0"/>
              <a:t>:</a:t>
            </a:r>
            <a:endParaRPr lang="en-US" dirty="0"/>
          </a:p>
          <a:p>
            <a:pPr marL="817200" lvl="2" indent="-285750">
              <a:spcBef>
                <a:spcPct val="20000"/>
              </a:spcBef>
              <a:buFont typeface="Wingdings" panose="05000000000000000000" pitchFamily="2" charset="2"/>
              <a:buChar char="§"/>
              <a:defRPr/>
            </a:pPr>
            <a:r>
              <a:rPr lang="de-DE" dirty="0"/>
              <a:t>Dipole mode instabilities</a:t>
            </a:r>
          </a:p>
          <a:p>
            <a:pPr marL="817200" lvl="2" indent="-285750">
              <a:spcBef>
                <a:spcPct val="20000"/>
              </a:spcBef>
              <a:buFont typeface="Wingdings" panose="05000000000000000000" pitchFamily="2" charset="2"/>
              <a:buChar char="§"/>
              <a:defRPr/>
            </a:pPr>
            <a:r>
              <a:rPr lang="de-DE" dirty="0"/>
              <a:t>Coupled bunch instabilities</a:t>
            </a:r>
          </a:p>
          <a:p>
            <a:pPr marL="817200" lvl="2" indent="-285750">
              <a:spcBef>
                <a:spcPct val="20000"/>
              </a:spcBef>
              <a:buFont typeface="Wingdings" panose="05000000000000000000" pitchFamily="2" charset="2"/>
              <a:buChar char="§"/>
              <a:defRPr/>
            </a:pPr>
            <a:r>
              <a:rPr lang="de-DE" dirty="0"/>
              <a:t>Microwave instability (longitudinal mode coupling)</a:t>
            </a:r>
          </a:p>
        </p:txBody>
      </p:sp>
      <p:sp>
        <p:nvSpPr>
          <p:cNvPr id="2" name="Date Placeholder 1"/>
          <p:cNvSpPr>
            <a:spLocks noGrp="1"/>
          </p:cNvSpPr>
          <p:nvPr>
            <p:ph type="dt" sz="half" idx="10"/>
          </p:nvPr>
        </p:nvSpPr>
        <p:spPr/>
        <p:txBody>
          <a:bodyPr/>
          <a:lstStyle/>
          <a:p>
            <a:r>
              <a:rPr lang="en-US" smtClean="0"/>
              <a:t>24. September 2018</a:t>
            </a:r>
            <a:endParaRPr lang="en-GB"/>
          </a:p>
        </p:txBody>
      </p:sp>
      <p:sp>
        <p:nvSpPr>
          <p:cNvPr id="3" name="Footer Placeholder 2"/>
          <p:cNvSpPr>
            <a:spLocks noGrp="1"/>
          </p:cNvSpPr>
          <p:nvPr>
            <p:ph type="ftr" sz="quarter" idx="11"/>
          </p:nvPr>
        </p:nvSpPr>
        <p:spPr/>
        <p:txBody>
          <a:bodyPr/>
          <a:lstStyle/>
          <a:p>
            <a:r>
              <a:rPr lang="it-IT" smtClean="0"/>
              <a:t>Kevin Li - Collective effects IV</a:t>
            </a:r>
            <a:endParaRPr lang="en-GB"/>
          </a:p>
        </p:txBody>
      </p:sp>
      <p:sp>
        <p:nvSpPr>
          <p:cNvPr id="5" name="Slide Number Placeholder 4"/>
          <p:cNvSpPr>
            <a:spLocks noGrp="1"/>
          </p:cNvSpPr>
          <p:nvPr>
            <p:ph type="sldNum" sz="quarter" idx="12"/>
          </p:nvPr>
        </p:nvSpPr>
        <p:spPr/>
        <p:txBody>
          <a:bodyPr/>
          <a:lstStyle/>
          <a:p>
            <a:fld id="{9EA1AA69-EDB9-4143-818B-2B18FE6932EA}" type="slidenum">
              <a:rPr lang="en-GB" smtClean="0"/>
              <a:t>42</a:t>
            </a:fld>
            <a:endParaRPr lang="en-GB"/>
          </a:p>
        </p:txBody>
      </p:sp>
    </p:spTree>
    <p:extLst>
      <p:ext uri="{BB962C8B-B14F-4D97-AF65-F5344CB8AC3E}">
        <p14:creationId xmlns:p14="http://schemas.microsoft.com/office/powerpoint/2010/main" val="242859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500"/>
                                        <p:tgtEl>
                                          <p:spTgt spid="1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fade">
                                      <p:cBhvr>
                                        <p:cTn id="18" dur="500"/>
                                        <p:tgtEl>
                                          <p:spTgt spid="1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animEffect transition="in" filter="fade">
                                      <p:cBhvr>
                                        <p:cTn id="21" dur="500"/>
                                        <p:tgtEl>
                                          <p:spTgt spid="1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7" end="7"/>
                                            </p:txEl>
                                          </p:spTgt>
                                        </p:tgtEl>
                                        <p:attrNameLst>
                                          <p:attrName>style.visibility</p:attrName>
                                        </p:attrNameLst>
                                      </p:cBhvr>
                                      <p:to>
                                        <p:strVal val="visible"/>
                                      </p:to>
                                    </p:set>
                                    <p:animEffect transition="in" filter="fade">
                                      <p:cBhvr>
                                        <p:cTn id="26" dur="500"/>
                                        <p:tgtEl>
                                          <p:spTgt spid="1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animEffect transition="in" filter="fade">
                                      <p:cBhvr>
                                        <p:cTn id="29" dur="500"/>
                                        <p:tgtEl>
                                          <p:spTgt spid="1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9" end="9"/>
                                            </p:txEl>
                                          </p:spTgt>
                                        </p:tgtEl>
                                        <p:attrNameLst>
                                          <p:attrName>style.visibility</p:attrName>
                                        </p:attrNameLst>
                                      </p:cBhvr>
                                      <p:to>
                                        <p:strVal val="visible"/>
                                      </p:to>
                                    </p:set>
                                    <p:animEffect transition="in" filter="fade">
                                      <p:cBhvr>
                                        <p:cTn id="32" dur="500"/>
                                        <p:tgtEl>
                                          <p:spTgt spid="16">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xEl>
                                              <p:pRg st="10" end="10"/>
                                            </p:txEl>
                                          </p:spTgt>
                                        </p:tgtEl>
                                        <p:attrNameLst>
                                          <p:attrName>style.visibility</p:attrName>
                                        </p:attrNameLst>
                                      </p:cBhvr>
                                      <p:to>
                                        <p:strVal val="visible"/>
                                      </p:to>
                                    </p:set>
                                    <p:animEffect transition="in" filter="fade">
                                      <p:cBhvr>
                                        <p:cTn id="35"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Example: bunch lengthening and MW instability</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it-IT" smtClean="0"/>
              <a:t>Kevin Li - Collective effects IV</a:t>
            </a:r>
            <a:endParaRPr lang="en-GB"/>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16" name="TextBox 15"/>
          <p:cNvSpPr txBox="1"/>
          <p:nvPr/>
        </p:nvSpPr>
        <p:spPr>
          <a:xfrm>
            <a:off x="2352000" y="972000"/>
            <a:ext cx="2046266" cy="338554"/>
          </a:xfrm>
          <a:prstGeom prst="rect">
            <a:avLst/>
          </a:prstGeom>
          <a:noFill/>
        </p:spPr>
        <p:txBody>
          <a:bodyPr wrap="none" rtlCol="0">
            <a:spAutoFit/>
          </a:bodyPr>
          <a:lstStyle/>
          <a:p>
            <a:r>
              <a:rPr lang="de-DE" sz="1600" b="1" dirty="0">
                <a:solidFill>
                  <a:srgbClr val="0070C0"/>
                </a:solidFill>
              </a:rPr>
              <a:t>Below MWI threshold</a:t>
            </a:r>
            <a:endParaRPr lang="en-US" sz="1600" b="1" dirty="0">
              <a:solidFill>
                <a:srgbClr val="0070C0"/>
              </a:solidFill>
            </a:endParaRPr>
          </a:p>
        </p:txBody>
      </p:sp>
      <p:sp>
        <p:nvSpPr>
          <p:cNvPr id="17" name="TextBox 16"/>
          <p:cNvSpPr txBox="1"/>
          <p:nvPr/>
        </p:nvSpPr>
        <p:spPr>
          <a:xfrm>
            <a:off x="8400001" y="972000"/>
            <a:ext cx="2060179" cy="338554"/>
          </a:xfrm>
          <a:prstGeom prst="rect">
            <a:avLst/>
          </a:prstGeom>
          <a:noFill/>
        </p:spPr>
        <p:txBody>
          <a:bodyPr wrap="none" rtlCol="0">
            <a:spAutoFit/>
          </a:bodyPr>
          <a:lstStyle/>
          <a:p>
            <a:r>
              <a:rPr lang="de-DE" sz="1600" b="1" dirty="0">
                <a:solidFill>
                  <a:srgbClr val="FF0000"/>
                </a:solidFill>
              </a:rPr>
              <a:t>Above MWI threshold</a:t>
            </a:r>
            <a:endParaRPr lang="en-US" sz="1600" b="1" dirty="0">
              <a:solidFill>
                <a:srgbClr val="FF0000"/>
              </a:solidFill>
            </a:endParaRPr>
          </a:p>
        </p:txBody>
      </p:sp>
      <p:sp>
        <p:nvSpPr>
          <p:cNvPr id="19" name="Rectangle 18"/>
          <p:cNvSpPr/>
          <p:nvPr/>
        </p:nvSpPr>
        <p:spPr>
          <a:xfrm>
            <a:off x="6888000" y="792000"/>
            <a:ext cx="3708000" cy="5760000"/>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dirty="0">
                <a:solidFill>
                  <a:schemeClr val="tx1"/>
                </a:solidFill>
              </a:rPr>
              <a:t>Examples of numerical simulations – SPS bunch with </a:t>
            </a:r>
            <a:r>
              <a:rPr lang="en-US" b="1" dirty="0">
                <a:solidFill>
                  <a:srgbClr val="C00000"/>
                </a:solidFill>
              </a:rPr>
              <a:t>single broad-band resonator</a:t>
            </a:r>
            <a:r>
              <a:rPr lang="en-US" dirty="0">
                <a:solidFill>
                  <a:schemeClr val="tx1"/>
                </a:solidFill>
              </a:rPr>
              <a:t> wake:</a:t>
            </a:r>
          </a:p>
          <a:p>
            <a:pPr marL="285750" indent="-285750" algn="just">
              <a:buFont typeface="Arial" panose="020B0604020202020204" pitchFamily="34" charset="0"/>
              <a:buChar char="•"/>
            </a:pPr>
            <a:endParaRPr lang="en-US" dirty="0">
              <a:solidFill>
                <a:schemeClr val="tx1"/>
              </a:solidFill>
            </a:endParaRPr>
          </a:p>
          <a:p>
            <a:pPr algn="just"/>
            <a:r>
              <a:rPr lang="en-US" dirty="0">
                <a:solidFill>
                  <a:schemeClr val="tx1"/>
                </a:solidFill>
              </a:rPr>
              <a:t>Initializing a matched bunch at low intensity, </a:t>
            </a:r>
            <a:r>
              <a:rPr lang="en-US" b="1" dirty="0">
                <a:solidFill>
                  <a:srgbClr val="C00000"/>
                </a:solidFill>
              </a:rPr>
              <a:t>two regimes are found</a:t>
            </a:r>
            <a:r>
              <a:rPr lang="en-US" dirty="0">
                <a:solidFill>
                  <a:schemeClr val="tx1"/>
                </a:solidFill>
              </a:rPr>
              <a:t>:</a:t>
            </a:r>
          </a:p>
          <a:p>
            <a:pPr marL="285750" indent="-285750" algn="just">
              <a:buFont typeface="Arial" panose="020B0604020202020204" pitchFamily="34" charset="0"/>
              <a:buChar char="•"/>
            </a:pPr>
            <a:endParaRPr lang="en-US" dirty="0">
              <a:solidFill>
                <a:schemeClr val="tx1"/>
              </a:solidFill>
            </a:endParaRPr>
          </a:p>
          <a:p>
            <a:pPr marL="285750" indent="-285750" algn="just">
              <a:buFont typeface="Arial" panose="020B0604020202020204" pitchFamily="34" charset="0"/>
              <a:buChar char="•"/>
            </a:pPr>
            <a:r>
              <a:rPr lang="en-US" dirty="0">
                <a:solidFill>
                  <a:schemeClr val="tx1"/>
                </a:solidFill>
              </a:rPr>
              <a:t>Bunch lengthening/emittance blow up regime with roughly linear increase of the</a:t>
            </a:r>
            <a:r>
              <a:rPr lang="en-US" b="1" dirty="0">
                <a:solidFill>
                  <a:srgbClr val="C00000"/>
                </a:solidFill>
              </a:rPr>
              <a:t> synchronous phase</a:t>
            </a:r>
            <a:r>
              <a:rPr lang="en-US" dirty="0">
                <a:solidFill>
                  <a:schemeClr val="tx1"/>
                </a:solidFill>
              </a:rPr>
              <a:t> and </a:t>
            </a:r>
            <a:r>
              <a:rPr lang="en-US" b="1" dirty="0">
                <a:solidFill>
                  <a:srgbClr val="C00000"/>
                </a:solidFill>
              </a:rPr>
              <a:t>bunch length </a:t>
            </a:r>
            <a:r>
              <a:rPr lang="en-US" dirty="0">
                <a:solidFill>
                  <a:schemeClr val="tx1"/>
                </a:solidFill>
              </a:rPr>
              <a:t>with intensity</a:t>
            </a:r>
          </a:p>
          <a:p>
            <a:pPr marL="285750" indent="-285750" algn="just">
              <a:buFont typeface="Arial" panose="020B0604020202020204" pitchFamily="34" charset="0"/>
              <a:buChar char="•"/>
            </a:pPr>
            <a:endParaRPr lang="en-US" dirty="0">
              <a:solidFill>
                <a:schemeClr val="tx1"/>
              </a:solidFill>
            </a:endParaRPr>
          </a:p>
          <a:p>
            <a:pPr marL="285750" indent="-285750" algn="just">
              <a:buFont typeface="Arial" panose="020B0604020202020204" pitchFamily="34" charset="0"/>
              <a:buChar char="•"/>
            </a:pPr>
            <a:r>
              <a:rPr lang="en-US" dirty="0">
                <a:solidFill>
                  <a:schemeClr val="tx1"/>
                </a:solidFill>
              </a:rPr>
              <a:t>Unstable regime (</a:t>
            </a:r>
            <a:r>
              <a:rPr lang="en-US" b="1" dirty="0">
                <a:solidFill>
                  <a:srgbClr val="C00000"/>
                </a:solidFill>
              </a:rPr>
              <a:t>turbulent bunch lengthening</a:t>
            </a:r>
            <a:r>
              <a:rPr lang="en-US" dirty="0">
                <a:solidFill>
                  <a:schemeClr val="tx1"/>
                </a:solidFill>
              </a:rPr>
              <a:t>)</a:t>
            </a:r>
          </a:p>
        </p:txBody>
      </p:sp>
      <p:sp>
        <p:nvSpPr>
          <p:cNvPr id="6" name="Slide Number Placeholder 5"/>
          <p:cNvSpPr>
            <a:spLocks noGrp="1"/>
          </p:cNvSpPr>
          <p:nvPr>
            <p:ph type="sldNum" sz="quarter" idx="12"/>
          </p:nvPr>
        </p:nvSpPr>
        <p:spPr/>
        <p:txBody>
          <a:bodyPr/>
          <a:lstStyle/>
          <a:p>
            <a:fld id="{9EA1AA69-EDB9-4143-818B-2B18FE6932EA}" type="slidenum">
              <a:rPr lang="en-GB" smtClean="0"/>
              <a:t>43</a:t>
            </a:fld>
            <a:endParaRPr lang="en-GB"/>
          </a:p>
        </p:txBody>
      </p:sp>
    </p:spTree>
    <p:extLst>
      <p:ext uri="{BB962C8B-B14F-4D97-AF65-F5344CB8AC3E}">
        <p14:creationId xmlns:p14="http://schemas.microsoft.com/office/powerpoint/2010/main" val="296362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4" end="4"/>
                                            </p:txEl>
                                          </p:spTgt>
                                        </p:tgtEl>
                                        <p:attrNameLst>
                                          <p:attrName>style.visibility</p:attrName>
                                        </p:attrNameLst>
                                      </p:cBhvr>
                                      <p:to>
                                        <p:strVal val="visible"/>
                                      </p:to>
                                    </p:set>
                                    <p:animEffect transition="in" filter="fade">
                                      <p:cBhvr>
                                        <p:cTn id="7" dur="500"/>
                                        <p:tgtEl>
                                          <p:spTgt spid="1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6" end="6"/>
                                            </p:txEl>
                                          </p:spTgt>
                                        </p:tgtEl>
                                        <p:attrNameLst>
                                          <p:attrName>style.visibility</p:attrName>
                                        </p:attrNameLst>
                                      </p:cBhvr>
                                      <p:to>
                                        <p:strVal val="visible"/>
                                      </p:to>
                                    </p:set>
                                    <p:animEffect transition="in" filter="fade">
                                      <p:cBhvr>
                                        <p:cTn id="12"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Example: bunch lengthening and MW instability</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it-IT" smtClean="0"/>
              <a:t>Kevin Li - Collective effects IV</a:t>
            </a:r>
            <a:endParaRPr lang="en-GB"/>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16" name="TextBox 15"/>
          <p:cNvSpPr txBox="1"/>
          <p:nvPr/>
        </p:nvSpPr>
        <p:spPr>
          <a:xfrm>
            <a:off x="2352000" y="972000"/>
            <a:ext cx="2046266" cy="338554"/>
          </a:xfrm>
          <a:prstGeom prst="rect">
            <a:avLst/>
          </a:prstGeom>
          <a:noFill/>
        </p:spPr>
        <p:txBody>
          <a:bodyPr wrap="none" rtlCol="0">
            <a:spAutoFit/>
          </a:bodyPr>
          <a:lstStyle/>
          <a:p>
            <a:r>
              <a:rPr lang="de-DE" sz="1600" b="1" dirty="0">
                <a:solidFill>
                  <a:srgbClr val="0070C0"/>
                </a:solidFill>
              </a:rPr>
              <a:t>Below MWI threshold</a:t>
            </a:r>
            <a:endParaRPr lang="en-US" sz="1600" b="1" dirty="0">
              <a:solidFill>
                <a:srgbClr val="0070C0"/>
              </a:solidFill>
            </a:endParaRPr>
          </a:p>
        </p:txBody>
      </p:sp>
      <p:sp>
        <p:nvSpPr>
          <p:cNvPr id="17" name="TextBox 16"/>
          <p:cNvSpPr txBox="1"/>
          <p:nvPr/>
        </p:nvSpPr>
        <p:spPr>
          <a:xfrm>
            <a:off x="8400001" y="972000"/>
            <a:ext cx="2060179" cy="338554"/>
          </a:xfrm>
          <a:prstGeom prst="rect">
            <a:avLst/>
          </a:prstGeom>
          <a:noFill/>
        </p:spPr>
        <p:txBody>
          <a:bodyPr wrap="none" rtlCol="0">
            <a:spAutoFit/>
          </a:bodyPr>
          <a:lstStyle/>
          <a:p>
            <a:r>
              <a:rPr lang="de-DE" sz="1600" b="1" dirty="0">
                <a:solidFill>
                  <a:srgbClr val="FF0000"/>
                </a:solidFill>
              </a:rPr>
              <a:t>Above MWI threshold</a:t>
            </a:r>
            <a:endParaRPr lang="en-US" sz="1600" b="1" dirty="0">
              <a:solidFill>
                <a:srgbClr val="FF0000"/>
              </a:solidFill>
            </a:endParaRPr>
          </a:p>
        </p:txBody>
      </p:sp>
      <p:sp>
        <p:nvSpPr>
          <p:cNvPr id="6" name="Slide Number Placeholder 5"/>
          <p:cNvSpPr>
            <a:spLocks noGrp="1"/>
          </p:cNvSpPr>
          <p:nvPr>
            <p:ph type="sldNum" sz="quarter" idx="12"/>
          </p:nvPr>
        </p:nvSpPr>
        <p:spPr/>
        <p:txBody>
          <a:bodyPr/>
          <a:lstStyle/>
          <a:p>
            <a:fld id="{9EA1AA69-EDB9-4143-818B-2B18FE6932EA}" type="slidenum">
              <a:rPr lang="en-GB" smtClean="0"/>
              <a:t>44</a:t>
            </a:fld>
            <a:endParaRPr lang="en-GB"/>
          </a:p>
        </p:txBody>
      </p:sp>
    </p:spTree>
    <p:extLst>
      <p:ext uri="{BB962C8B-B14F-4D97-AF65-F5344CB8AC3E}">
        <p14:creationId xmlns:p14="http://schemas.microsoft.com/office/powerpoint/2010/main" val="388267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Example: bunch lengthening and MW instability</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it-IT" smtClean="0"/>
              <a:t>Kevin Li - Collective effects IV</a:t>
            </a: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12" name="TextBox 11"/>
          <p:cNvSpPr txBox="1"/>
          <p:nvPr/>
        </p:nvSpPr>
        <p:spPr>
          <a:xfrm>
            <a:off x="4476001" y="3096000"/>
            <a:ext cx="2002151" cy="338554"/>
          </a:xfrm>
          <a:prstGeom prst="rect">
            <a:avLst/>
          </a:prstGeom>
          <a:noFill/>
        </p:spPr>
        <p:txBody>
          <a:bodyPr wrap="none" rtlCol="0">
            <a:spAutoFit/>
          </a:bodyPr>
          <a:lstStyle/>
          <a:p>
            <a:r>
              <a:rPr lang="de-DE" sz="1600" dirty="0">
                <a:solidFill>
                  <a:srgbClr val="0070C0"/>
                </a:solidFill>
              </a:rPr>
              <a:t>Below MWI threshold</a:t>
            </a:r>
            <a:endParaRPr lang="en-US" sz="1600" dirty="0">
              <a:solidFill>
                <a:srgbClr val="0070C0"/>
              </a:solidFill>
            </a:endParaRPr>
          </a:p>
        </p:txBody>
      </p:sp>
      <p:sp>
        <p:nvSpPr>
          <p:cNvPr id="13" name="TextBox 12"/>
          <p:cNvSpPr txBox="1"/>
          <p:nvPr/>
        </p:nvSpPr>
        <p:spPr>
          <a:xfrm>
            <a:off x="7284001" y="3096000"/>
            <a:ext cx="2012923" cy="338554"/>
          </a:xfrm>
          <a:prstGeom prst="rect">
            <a:avLst/>
          </a:prstGeom>
          <a:noFill/>
        </p:spPr>
        <p:txBody>
          <a:bodyPr wrap="none" rtlCol="0">
            <a:spAutoFit/>
          </a:bodyPr>
          <a:lstStyle/>
          <a:p>
            <a:r>
              <a:rPr lang="de-DE" sz="1600" dirty="0">
                <a:solidFill>
                  <a:srgbClr val="FF0000"/>
                </a:solidFill>
              </a:rPr>
              <a:t>Above MWI threshold</a:t>
            </a:r>
            <a:endParaRPr lang="en-US" sz="1600" dirty="0">
              <a:solidFill>
                <a:srgbClr val="FF0000"/>
              </a:solidFill>
            </a:endParaRPr>
          </a:p>
        </p:txBody>
      </p:sp>
      <p:pic>
        <p:nvPicPr>
          <p:cNvPr id="10" nam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8000" y="828000"/>
            <a:ext cx="6624000" cy="5520000"/>
          </a:xfrm>
          <a:prstGeom prst="rect">
            <a:avLst/>
          </a:prstGeom>
          <a:ln w="12700">
            <a:solidFill>
              <a:srgbClr val="0070C0"/>
            </a:solidFill>
          </a:ln>
        </p:spPr>
      </p:pic>
      <p:sp>
        <p:nvSpPr>
          <p:cNvPr id="11" name="TextBox 10"/>
          <p:cNvSpPr txBox="1"/>
          <p:nvPr/>
        </p:nvSpPr>
        <p:spPr>
          <a:xfrm>
            <a:off x="2352000" y="972000"/>
            <a:ext cx="2046266" cy="338554"/>
          </a:xfrm>
          <a:prstGeom prst="rect">
            <a:avLst/>
          </a:prstGeom>
          <a:noFill/>
        </p:spPr>
        <p:txBody>
          <a:bodyPr wrap="none" rtlCol="0">
            <a:spAutoFit/>
          </a:bodyPr>
          <a:lstStyle/>
          <a:p>
            <a:r>
              <a:rPr lang="de-DE" sz="1600" b="1" dirty="0">
                <a:solidFill>
                  <a:srgbClr val="0070C0"/>
                </a:solidFill>
              </a:rPr>
              <a:t>Below MWI threshold</a:t>
            </a:r>
            <a:endParaRPr lang="en-US" sz="1600" b="1" dirty="0">
              <a:solidFill>
                <a:srgbClr val="0070C0"/>
              </a:solidFill>
            </a:endParaRPr>
          </a:p>
        </p:txBody>
      </p:sp>
      <p:sp>
        <p:nvSpPr>
          <p:cNvPr id="6" name="Slide Number Placeholder 5"/>
          <p:cNvSpPr>
            <a:spLocks noGrp="1"/>
          </p:cNvSpPr>
          <p:nvPr>
            <p:ph type="sldNum" sz="quarter" idx="12"/>
          </p:nvPr>
        </p:nvSpPr>
        <p:spPr/>
        <p:txBody>
          <a:bodyPr/>
          <a:lstStyle/>
          <a:p>
            <a:fld id="{9EA1AA69-EDB9-4143-818B-2B18FE6932EA}" type="slidenum">
              <a:rPr lang="en-GB" smtClean="0"/>
              <a:t>45</a:t>
            </a:fld>
            <a:endParaRPr lang="en-GB"/>
          </a:p>
        </p:txBody>
      </p:sp>
    </p:spTree>
    <p:extLst>
      <p:ext uri="{BB962C8B-B14F-4D97-AF65-F5344CB8AC3E}">
        <p14:creationId xmlns:p14="http://schemas.microsoft.com/office/powerpoint/2010/main" val="287893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Example: bunch lengthening and MW instability</a:t>
            </a:r>
            <a:endParaRPr lang="en-US"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it-IT" smtClean="0"/>
              <a:t>Kevin Li - Collective effects IV</a:t>
            </a: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9144000" cy="6096000"/>
          </a:xfrm>
          <a:prstGeom prst="rect">
            <a:avLst/>
          </a:prstGeom>
        </p:spPr>
      </p:pic>
      <p:sp>
        <p:nvSpPr>
          <p:cNvPr id="12" name="TextBox 11"/>
          <p:cNvSpPr txBox="1"/>
          <p:nvPr/>
        </p:nvSpPr>
        <p:spPr>
          <a:xfrm>
            <a:off x="4476001" y="3096000"/>
            <a:ext cx="2002151" cy="338554"/>
          </a:xfrm>
          <a:prstGeom prst="rect">
            <a:avLst/>
          </a:prstGeom>
          <a:noFill/>
        </p:spPr>
        <p:txBody>
          <a:bodyPr wrap="none" rtlCol="0">
            <a:spAutoFit/>
          </a:bodyPr>
          <a:lstStyle/>
          <a:p>
            <a:r>
              <a:rPr lang="de-DE" sz="1600" dirty="0">
                <a:solidFill>
                  <a:srgbClr val="0070C0"/>
                </a:solidFill>
              </a:rPr>
              <a:t>Below MWI threshold</a:t>
            </a:r>
            <a:endParaRPr lang="en-US" sz="1600" dirty="0">
              <a:solidFill>
                <a:srgbClr val="0070C0"/>
              </a:solidFill>
            </a:endParaRPr>
          </a:p>
        </p:txBody>
      </p:sp>
      <p:sp>
        <p:nvSpPr>
          <p:cNvPr id="13" name="TextBox 12"/>
          <p:cNvSpPr txBox="1"/>
          <p:nvPr/>
        </p:nvSpPr>
        <p:spPr>
          <a:xfrm>
            <a:off x="8400001" y="972000"/>
            <a:ext cx="2060179" cy="338554"/>
          </a:xfrm>
          <a:prstGeom prst="rect">
            <a:avLst/>
          </a:prstGeom>
          <a:noFill/>
        </p:spPr>
        <p:txBody>
          <a:bodyPr wrap="none" rtlCol="0">
            <a:spAutoFit/>
          </a:bodyPr>
          <a:lstStyle/>
          <a:p>
            <a:r>
              <a:rPr lang="de-DE" sz="1600" b="1" dirty="0">
                <a:solidFill>
                  <a:srgbClr val="FF0000"/>
                </a:solidFill>
              </a:rPr>
              <a:t>Above MWI threshold</a:t>
            </a:r>
            <a:endParaRPr lang="en-US" sz="1600" b="1" dirty="0">
              <a:solidFill>
                <a:srgbClr val="FF0000"/>
              </a:solidFill>
            </a:endParaRPr>
          </a:p>
        </p:txBody>
      </p:sp>
      <p:pic>
        <p:nvPicPr>
          <p:cNvPr id="11" nam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0000" y="828000"/>
            <a:ext cx="6624000" cy="5520000"/>
          </a:xfrm>
          <a:prstGeom prst="rect">
            <a:avLst/>
          </a:prstGeom>
          <a:ln w="12700">
            <a:solidFill>
              <a:srgbClr val="FF0000"/>
            </a:solidFill>
          </a:ln>
        </p:spPr>
      </p:pic>
      <p:sp>
        <p:nvSpPr>
          <p:cNvPr id="6" name="Slide Number Placeholder 5"/>
          <p:cNvSpPr>
            <a:spLocks noGrp="1"/>
          </p:cNvSpPr>
          <p:nvPr>
            <p:ph type="sldNum" sz="quarter" idx="12"/>
          </p:nvPr>
        </p:nvSpPr>
        <p:spPr/>
        <p:txBody>
          <a:bodyPr/>
          <a:lstStyle/>
          <a:p>
            <a:fld id="{9EA1AA69-EDB9-4143-818B-2B18FE6932EA}" type="slidenum">
              <a:rPr lang="en-GB" smtClean="0"/>
              <a:t>46</a:t>
            </a:fld>
            <a:endParaRPr lang="en-GB"/>
          </a:p>
        </p:txBody>
      </p:sp>
    </p:spTree>
    <p:extLst>
      <p:ext uri="{BB962C8B-B14F-4D97-AF65-F5344CB8AC3E}">
        <p14:creationId xmlns:p14="http://schemas.microsoft.com/office/powerpoint/2010/main" val="26150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types of longitudinal instabilities</a:t>
            </a:r>
            <a:endParaRPr lang="en-US" dirty="0"/>
          </a:p>
        </p:txBody>
      </p:sp>
      <p:sp>
        <p:nvSpPr>
          <p:cNvPr id="3" name="Content Placeholder 2"/>
          <p:cNvSpPr>
            <a:spLocks noGrp="1"/>
          </p:cNvSpPr>
          <p:nvPr>
            <p:ph idx="1"/>
          </p:nvPr>
        </p:nvSpPr>
        <p:spPr>
          <a:xfrm>
            <a:off x="336000" y="900000"/>
            <a:ext cx="3960000" cy="5400000"/>
          </a:xfrm>
        </p:spPr>
        <p:txBody>
          <a:bodyPr>
            <a:normAutofit/>
          </a:bodyPr>
          <a:lstStyle/>
          <a:p>
            <a:r>
              <a:rPr lang="en-US" sz="2000" dirty="0" smtClean="0"/>
              <a:t>Other types of longitudinal instabilities:</a:t>
            </a:r>
          </a:p>
          <a:p>
            <a:pPr lvl="1"/>
            <a:r>
              <a:rPr lang="en-US" sz="1800" dirty="0" smtClean="0"/>
              <a:t>Coupled bunch instabilities</a:t>
            </a:r>
          </a:p>
          <a:p>
            <a:pPr lvl="1"/>
            <a:r>
              <a:rPr lang="en-US" sz="1800" dirty="0" smtClean="0"/>
              <a:t>Negative mass instability</a:t>
            </a:r>
          </a:p>
          <a:p>
            <a:pPr lvl="1"/>
            <a:r>
              <a:rPr lang="en-US" sz="1800" dirty="0" smtClean="0"/>
              <a:t>Robinson instability</a:t>
            </a:r>
          </a:p>
          <a:p>
            <a:endParaRPr lang="en-US" sz="2000" dirty="0" smtClean="0"/>
          </a:p>
          <a:p>
            <a:r>
              <a:rPr lang="en-US" sz="2000" dirty="0" smtClean="0"/>
              <a:t>Mitigation:</a:t>
            </a:r>
          </a:p>
          <a:p>
            <a:pPr lvl="1"/>
            <a:r>
              <a:rPr lang="en-US" sz="1800" dirty="0" smtClean="0"/>
              <a:t>Longitudinal feedbacks</a:t>
            </a:r>
          </a:p>
          <a:p>
            <a:pPr lvl="1"/>
            <a:r>
              <a:rPr lang="en-US" sz="1800" dirty="0" smtClean="0"/>
              <a:t>Enhancing the tune spread</a:t>
            </a:r>
            <a:endParaRPr lang="en-US" sz="18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0" y="2376000"/>
            <a:ext cx="7200000" cy="4050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00" y="2376000"/>
            <a:ext cx="7200000" cy="4050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00" y="2376000"/>
            <a:ext cx="7200000" cy="405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000" y="252000"/>
            <a:ext cx="3960000" cy="22275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000" y="252000"/>
            <a:ext cx="3960000" cy="22275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000" y="252000"/>
            <a:ext cx="3960000" cy="2227500"/>
          </a:xfrm>
          <a:prstGeom prst="rect">
            <a:avLst/>
          </a:prstGeom>
          <a:ln>
            <a:noFill/>
          </a:ln>
          <a:effectLst>
            <a:outerShdw blurRad="190500" algn="tl" rotWithShape="0">
              <a:srgbClr val="000000">
                <a:alpha val="70000"/>
              </a:srgbClr>
            </a:outerShdw>
          </a:effectLst>
        </p:spPr>
      </p:pic>
      <p:sp>
        <p:nvSpPr>
          <p:cNvPr id="14" name="Rounded Rectangle 13"/>
          <p:cNvSpPr/>
          <p:nvPr/>
        </p:nvSpPr>
        <p:spPr>
          <a:xfrm>
            <a:off x="288000" y="4140000"/>
            <a:ext cx="4104000" cy="1584000"/>
          </a:xfrm>
          <a:prstGeom prst="roundRect">
            <a:avLst>
              <a:gd name="adj" fmla="val 7306"/>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Like in the transverse plane, on can introduce a </a:t>
            </a:r>
            <a:r>
              <a:rPr lang="en-US" b="1" dirty="0" smtClean="0">
                <a:solidFill>
                  <a:srgbClr val="C00000"/>
                </a:solidFill>
              </a:rPr>
              <a:t>synchrotron tune spread </a:t>
            </a:r>
            <a:r>
              <a:rPr lang="en-US" dirty="0" smtClean="0"/>
              <a:t>to introduce Landau damping. This is done </a:t>
            </a:r>
            <a:r>
              <a:rPr lang="en-US" b="1" dirty="0" smtClean="0">
                <a:solidFill>
                  <a:srgbClr val="C00000"/>
                </a:solidFill>
              </a:rPr>
              <a:t>using higher harmonic cavities</a:t>
            </a:r>
            <a:r>
              <a:rPr lang="en-US" dirty="0" smtClean="0"/>
              <a:t>.</a:t>
            </a:r>
            <a:endParaRPr lang="en-US" dirty="0"/>
          </a:p>
        </p:txBody>
      </p:sp>
      <p:sp>
        <p:nvSpPr>
          <p:cNvPr id="10" name="Slide Number Placeholder 9"/>
          <p:cNvSpPr>
            <a:spLocks noGrp="1"/>
          </p:cNvSpPr>
          <p:nvPr>
            <p:ph type="sldNum" sz="quarter" idx="12"/>
          </p:nvPr>
        </p:nvSpPr>
        <p:spPr/>
        <p:txBody>
          <a:bodyPr/>
          <a:lstStyle/>
          <a:p>
            <a:fld id="{9EA1AA69-EDB9-4143-818B-2B18FE6932EA}" type="slidenum">
              <a:rPr lang="en-GB" smtClean="0"/>
              <a:t>47</a:t>
            </a:fld>
            <a:endParaRPr lang="en-GB"/>
          </a:p>
        </p:txBody>
      </p:sp>
    </p:spTree>
    <p:extLst>
      <p:ext uri="{BB962C8B-B14F-4D97-AF65-F5344CB8AC3E}">
        <p14:creationId xmlns:p14="http://schemas.microsoft.com/office/powerpoint/2010/main" val="182787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US" dirty="0"/>
          </a:p>
        </p:txBody>
      </p:sp>
      <p:sp>
        <p:nvSpPr>
          <p:cNvPr id="3" name="Content Placeholder 2"/>
          <p:cNvSpPr>
            <a:spLocks noGrp="1"/>
          </p:cNvSpPr>
          <p:nvPr>
            <p:ph idx="1"/>
          </p:nvPr>
        </p:nvSpPr>
        <p:spPr>
          <a:xfrm>
            <a:off x="336000" y="864000"/>
            <a:ext cx="11520000" cy="5544000"/>
          </a:xfrm>
        </p:spPr>
        <p:txBody>
          <a:bodyPr>
            <a:normAutofit/>
          </a:bodyPr>
          <a:lstStyle/>
          <a:p>
            <a:pPr marL="0" indent="0" algn="just">
              <a:buNone/>
            </a:pPr>
            <a:r>
              <a:rPr lang="en-US" sz="2000" dirty="0" smtClean="0"/>
              <a:t>In the last four lectures we have briefly touched the topic of </a:t>
            </a:r>
            <a:r>
              <a:rPr lang="en-US" sz="2000" b="1" dirty="0" smtClean="0">
                <a:solidFill>
                  <a:srgbClr val="C00000"/>
                </a:solidFill>
              </a:rPr>
              <a:t>collective effects in accelerator physics and beam dynamics</a:t>
            </a:r>
            <a:r>
              <a:rPr lang="en-US" sz="2000" dirty="0" smtClean="0"/>
              <a:t>. We have treated most items phenomenologically to gain </a:t>
            </a:r>
            <a:r>
              <a:rPr lang="en-US" sz="2000" b="1" dirty="0" smtClean="0">
                <a:solidFill>
                  <a:srgbClr val="C00000"/>
                </a:solidFill>
              </a:rPr>
              <a:t>an intuitive understanding </a:t>
            </a:r>
            <a:r>
              <a:rPr lang="en-US" sz="2000" dirty="0" smtClean="0"/>
              <a:t>of the involved mechanisms. </a:t>
            </a:r>
          </a:p>
          <a:p>
            <a:pPr marL="0" indent="0" algn="just">
              <a:buNone/>
            </a:pPr>
            <a:endParaRPr lang="en-US" sz="2000" dirty="0" smtClean="0"/>
          </a:p>
          <a:p>
            <a:pPr marL="0" indent="0" algn="just">
              <a:buNone/>
            </a:pPr>
            <a:r>
              <a:rPr lang="en-US" sz="2000" dirty="0" smtClean="0"/>
              <a:t>By now we should be able to identify the main </a:t>
            </a:r>
            <a:r>
              <a:rPr lang="en-US" sz="2000" b="1" dirty="0" smtClean="0">
                <a:solidFill>
                  <a:srgbClr val="C00000"/>
                </a:solidFill>
              </a:rPr>
              <a:t>differences between the dynamics </a:t>
            </a:r>
            <a:r>
              <a:rPr lang="en-US" sz="2000" dirty="0" smtClean="0"/>
              <a:t>of single particles vs. multi-particle systems.</a:t>
            </a:r>
          </a:p>
          <a:p>
            <a:pPr marL="0" indent="0" algn="just">
              <a:buNone/>
            </a:pPr>
            <a:r>
              <a:rPr lang="en-US" sz="2000" dirty="0" smtClean="0"/>
              <a:t>We understand the features of </a:t>
            </a:r>
            <a:r>
              <a:rPr lang="en-US" sz="2000" b="1" dirty="0" smtClean="0">
                <a:solidFill>
                  <a:srgbClr val="C00000"/>
                </a:solidFill>
              </a:rPr>
              <a:t>collective effects such as space charge </a:t>
            </a:r>
            <a:r>
              <a:rPr lang="en-US" sz="2000" dirty="0" smtClean="0"/>
              <a:t>and how instead of being constant forces, instead, they </a:t>
            </a:r>
            <a:r>
              <a:rPr lang="en-US" sz="2000" b="1" dirty="0" smtClean="0">
                <a:solidFill>
                  <a:srgbClr val="C00000"/>
                </a:solidFill>
              </a:rPr>
              <a:t>depend on the particle distribution function </a:t>
            </a:r>
            <a:r>
              <a:rPr lang="en-US" sz="2000" dirty="0" smtClean="0"/>
              <a:t>itself.</a:t>
            </a:r>
          </a:p>
          <a:p>
            <a:pPr marL="0" indent="0" algn="just">
              <a:buNone/>
            </a:pPr>
            <a:r>
              <a:rPr lang="en-US" sz="2000" dirty="0" smtClean="0"/>
              <a:t>We know how we can use the concept of </a:t>
            </a:r>
            <a:r>
              <a:rPr lang="en-US" sz="2000" b="1" dirty="0" smtClean="0">
                <a:solidFill>
                  <a:srgbClr val="C00000"/>
                </a:solidFill>
              </a:rPr>
              <a:t>wake fields and impedances</a:t>
            </a:r>
            <a:r>
              <a:rPr lang="en-US" sz="2000" dirty="0" smtClean="0"/>
              <a:t> to model the impact of more complex elements.</a:t>
            </a:r>
          </a:p>
          <a:p>
            <a:pPr marL="0" indent="0" algn="just">
              <a:buNone/>
            </a:pPr>
            <a:r>
              <a:rPr lang="en-US" sz="2000" dirty="0" smtClean="0"/>
              <a:t>And we know how to identify an instability, with a rough overview over the </a:t>
            </a:r>
            <a:r>
              <a:rPr lang="en-US" sz="2000" b="1" dirty="0" smtClean="0">
                <a:solidFill>
                  <a:srgbClr val="C00000"/>
                </a:solidFill>
              </a:rPr>
              <a:t>different type of instabilities </a:t>
            </a:r>
            <a:r>
              <a:rPr lang="en-US" sz="2000" dirty="0" smtClean="0"/>
              <a:t>typically observed in synchrotrons along with possible mitigations.</a:t>
            </a:r>
          </a:p>
          <a:p>
            <a:pPr marL="0" indent="0" algn="just">
              <a:buNone/>
            </a:pPr>
            <a:endParaRPr lang="en-US" sz="2000" dirty="0" smtClean="0"/>
          </a:p>
          <a:p>
            <a:pPr marL="0" indent="0" algn="just">
              <a:buNone/>
            </a:pPr>
            <a:r>
              <a:rPr lang="en-US" sz="2000" dirty="0" smtClean="0"/>
              <a:t>More complex analysis involve the </a:t>
            </a:r>
            <a:r>
              <a:rPr lang="en-US" sz="2000" dirty="0" err="1" smtClean="0"/>
              <a:t>Vlasov</a:t>
            </a:r>
            <a:r>
              <a:rPr lang="en-US" sz="2000" dirty="0" smtClean="0"/>
              <a:t> formalism to analytically model simplified cases or full </a:t>
            </a:r>
            <a:r>
              <a:rPr lang="en-US" sz="2000" dirty="0" err="1" smtClean="0"/>
              <a:t>macroparticle</a:t>
            </a:r>
            <a:r>
              <a:rPr lang="en-US" sz="2000" dirty="0" smtClean="0"/>
              <a:t> models to simulate the beam dynamics of collective effects.</a:t>
            </a:r>
            <a:endParaRPr lang="en-US" sz="2000" dirty="0"/>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sp>
        <p:nvSpPr>
          <p:cNvPr id="7" name="Slide Number Placeholder 6"/>
          <p:cNvSpPr>
            <a:spLocks noGrp="1"/>
          </p:cNvSpPr>
          <p:nvPr>
            <p:ph type="sldNum" sz="quarter" idx="12"/>
          </p:nvPr>
        </p:nvSpPr>
        <p:spPr/>
        <p:txBody>
          <a:bodyPr/>
          <a:lstStyle/>
          <a:p>
            <a:fld id="{9EA1AA69-EDB9-4143-818B-2B18FE6932EA}" type="slidenum">
              <a:rPr lang="en-GB" smtClean="0"/>
              <a:t>48</a:t>
            </a:fld>
            <a:endParaRPr lang="en-GB"/>
          </a:p>
        </p:txBody>
      </p:sp>
    </p:spTree>
    <p:extLst>
      <p:ext uri="{BB962C8B-B14F-4D97-AF65-F5344CB8AC3E}">
        <p14:creationId xmlns:p14="http://schemas.microsoft.com/office/powerpoint/2010/main" val="21973282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smtClean="0"/>
              <a:t>End part IV</a:t>
            </a:r>
            <a:endParaRPr lang="en-US" dirty="0"/>
          </a:p>
        </p:txBody>
      </p:sp>
      <p:sp>
        <p:nvSpPr>
          <p:cNvPr id="3" name="Subtitle 2"/>
          <p:cNvSpPr>
            <a:spLocks noGrp="1"/>
          </p:cNvSpPr>
          <p:nvPr>
            <p:ph type="subTitle" idx="1"/>
          </p:nvPr>
        </p:nvSpPr>
        <p:spPr/>
        <p:txBody>
          <a:bodyPr/>
          <a:lstStyle/>
          <a:p>
            <a:endParaRPr lang="en-US"/>
          </a:p>
        </p:txBody>
      </p:sp>
      <p:pic>
        <p:nvPicPr>
          <p:cNvPr id="1026" name="Picture 2" descr="Image result for goal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000" y="4140000"/>
            <a:ext cx="2304000" cy="230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7980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coupled bunch instability</a:t>
            </a:r>
            <a:endParaRPr lang="en-US" dirty="0"/>
          </a:p>
        </p:txBody>
      </p:sp>
      <p:sp>
        <p:nvSpPr>
          <p:cNvPr id="3" name="Content Placeholder 2"/>
          <p:cNvSpPr>
            <a:spLocks noGrp="1"/>
          </p:cNvSpPr>
          <p:nvPr>
            <p:ph idx="1"/>
          </p:nvPr>
        </p:nvSpPr>
        <p:spPr/>
        <p:txBody>
          <a:bodyPr>
            <a:normAutofit/>
          </a:bodyPr>
          <a:lstStyle/>
          <a:p>
            <a:r>
              <a:rPr lang="en-US" sz="2000" dirty="0" smtClean="0"/>
              <a:t>Coupled bunch instabilities </a:t>
            </a:r>
            <a:r>
              <a:rPr lang="en-US" sz="2000" dirty="0" smtClean="0">
                <a:sym typeface="Wingdings" panose="05000000000000000000" pitchFamily="2" charset="2"/>
              </a:rPr>
              <a:t>vs. single bunch instabilities</a:t>
            </a:r>
          </a:p>
          <a:p>
            <a:pPr lvl="1"/>
            <a:r>
              <a:rPr lang="en-US" sz="1600" dirty="0" smtClean="0">
                <a:sym typeface="Wingdings" panose="05000000000000000000" pitchFamily="2" charset="2"/>
              </a:rPr>
              <a:t>Depends on: long range vs. short range </a:t>
            </a:r>
            <a:r>
              <a:rPr lang="en-US" sz="1600" dirty="0" err="1" smtClean="0">
                <a:sym typeface="Wingdings" panose="05000000000000000000" pitchFamily="2" charset="2"/>
              </a:rPr>
              <a:t>wakefields</a:t>
            </a:r>
            <a:endParaRPr lang="en-US" sz="1600" dirty="0" smtClean="0">
              <a:sym typeface="Wingdings" panose="05000000000000000000" pitchFamily="2" charset="2"/>
            </a:endParaRPr>
          </a:p>
          <a:p>
            <a:pPr lvl="1"/>
            <a:r>
              <a:rPr lang="en-US" sz="1600" dirty="0" smtClean="0">
                <a:sym typeface="Wingdings" panose="05000000000000000000" pitchFamily="2" charset="2"/>
              </a:rPr>
              <a:t>Mitigated by: </a:t>
            </a:r>
            <a:r>
              <a:rPr lang="en-US" sz="1600" dirty="0"/>
              <a:t>transverse </a:t>
            </a:r>
            <a:r>
              <a:rPr lang="en-US" sz="1600" dirty="0" smtClean="0"/>
              <a:t>damper systems and </a:t>
            </a:r>
            <a:r>
              <a:rPr lang="en-US" sz="1600" dirty="0"/>
              <a:t>Landau </a:t>
            </a:r>
            <a:r>
              <a:rPr lang="en-US" sz="1600" dirty="0" smtClean="0"/>
              <a:t>damping</a:t>
            </a:r>
            <a:endParaRPr lang="en-US" sz="1600" dirty="0" smtClean="0">
              <a:sym typeface="Wingdings" panose="05000000000000000000" pitchFamily="2" charset="2"/>
            </a:endParaRP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0" name="Group 9"/>
          <p:cNvGrpSpPr/>
          <p:nvPr/>
        </p:nvGrpSpPr>
        <p:grpSpPr>
          <a:xfrm>
            <a:off x="4536000" y="2232000"/>
            <a:ext cx="6840000" cy="4152120"/>
            <a:chOff x="5256000" y="2232000"/>
            <a:chExt cx="6840000" cy="415212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431" t="7311" r="6049" b="2385"/>
            <a:stretch/>
          </p:blipFill>
          <p:spPr>
            <a:xfrm>
              <a:off x="5256000" y="2232000"/>
              <a:ext cx="6840000" cy="4152120"/>
            </a:xfrm>
            <a:prstGeom prst="rect">
              <a:avLst/>
            </a:prstGeom>
          </p:spPr>
        </p:pic>
        <p:sp>
          <p:nvSpPr>
            <p:cNvPr id="9" name="Rectangle 8"/>
            <p:cNvSpPr/>
            <p:nvPr/>
          </p:nvSpPr>
          <p:spPr>
            <a:xfrm>
              <a:off x="11068560" y="2360320"/>
              <a:ext cx="72000" cy="3672000"/>
            </a:xfrm>
            <a:prstGeom prst="rect">
              <a:avLst/>
            </a:prstGeom>
            <a:noFill/>
            <a:ln>
              <a:solidFill>
                <a:schemeClr val="accent2"/>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01" t="7758" r="7185" b="-182"/>
          <a:stretch/>
        </p:blipFill>
        <p:spPr>
          <a:xfrm>
            <a:off x="1764000" y="2016000"/>
            <a:ext cx="4896000" cy="3357057"/>
          </a:xfrm>
          <a:prstGeom prst="rect">
            <a:avLst/>
          </a:prstGeom>
          <a:ln w="12700">
            <a:solidFill>
              <a:schemeClr val="accent2"/>
            </a:solidFill>
          </a:ln>
          <a:effectLst>
            <a:glow rad="63500">
              <a:schemeClr val="accent2">
                <a:satMod val="175000"/>
                <a:alpha val="40000"/>
              </a:schemeClr>
            </a:glow>
          </a:effectLst>
        </p:spPr>
      </p:pic>
      <p:sp>
        <p:nvSpPr>
          <p:cNvPr id="11" name="TextBox 10"/>
          <p:cNvSpPr txBox="1"/>
          <p:nvPr/>
        </p:nvSpPr>
        <p:spPr>
          <a:xfrm rot="5400000">
            <a:off x="9504000" y="4068000"/>
            <a:ext cx="3774688" cy="307777"/>
          </a:xfrm>
          <a:prstGeom prst="rect">
            <a:avLst/>
          </a:prstGeom>
          <a:noFill/>
        </p:spPr>
        <p:txBody>
          <a:bodyPr wrap="none" rtlCol="0">
            <a:spAutoFit/>
          </a:bodyPr>
          <a:lstStyle/>
          <a:p>
            <a:r>
              <a:rPr lang="en-US" sz="1400" b="1" dirty="0" smtClean="0"/>
              <a:t>Horizontal cent. [mm]	        Vertical cent. [mm]</a:t>
            </a:r>
            <a:endParaRPr lang="en-US" sz="1400" b="1" dirty="0"/>
          </a:p>
        </p:txBody>
      </p:sp>
      <p:sp>
        <p:nvSpPr>
          <p:cNvPr id="12" name="Rounded Rectangle 11"/>
          <p:cNvSpPr/>
          <p:nvPr/>
        </p:nvSpPr>
        <p:spPr>
          <a:xfrm>
            <a:off x="912000" y="4644000"/>
            <a:ext cx="10368000" cy="1440000"/>
          </a:xfrm>
          <a:prstGeom prst="roundRect">
            <a:avLst>
              <a:gd name="adj" fmla="val 4873"/>
            </a:avLst>
          </a:prstGeom>
          <a:ln w="25400">
            <a:solidFill>
              <a:schemeClr val="accent1"/>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r>
              <a:rPr lang="en-US" sz="2000" dirty="0" smtClean="0">
                <a:solidFill>
                  <a:schemeClr val="tx1"/>
                </a:solidFill>
              </a:rPr>
              <a:t>Horizontal </a:t>
            </a:r>
            <a:r>
              <a:rPr lang="en-US" sz="2000" b="1" dirty="0" smtClean="0">
                <a:solidFill>
                  <a:srgbClr val="C00000"/>
                </a:solidFill>
              </a:rPr>
              <a:t>coupled bunch instability </a:t>
            </a:r>
            <a:r>
              <a:rPr lang="en-US" sz="2000" dirty="0" smtClean="0">
                <a:solidFill>
                  <a:schemeClr val="tx1"/>
                </a:solidFill>
              </a:rPr>
              <a:t>observed during the 2015 </a:t>
            </a:r>
            <a:r>
              <a:rPr lang="en-US" sz="2000" dirty="0">
                <a:solidFill>
                  <a:schemeClr val="tx1"/>
                </a:solidFill>
              </a:rPr>
              <a:t>scrubbing run in the </a:t>
            </a:r>
            <a:r>
              <a:rPr lang="en-US" sz="2000" dirty="0" smtClean="0">
                <a:solidFill>
                  <a:schemeClr val="tx1"/>
                </a:solidFill>
              </a:rPr>
              <a:t>SPS.</a:t>
            </a:r>
          </a:p>
          <a:p>
            <a:pPr algn="just"/>
            <a:endParaRPr lang="en-US" sz="2000" dirty="0">
              <a:solidFill>
                <a:schemeClr val="tx1"/>
              </a:solidFill>
            </a:endParaRPr>
          </a:p>
          <a:p>
            <a:pPr algn="just"/>
            <a:r>
              <a:rPr lang="en-US" sz="2000" dirty="0" smtClean="0">
                <a:solidFill>
                  <a:schemeClr val="tx1"/>
                </a:solidFill>
              </a:rPr>
              <a:t>The transverse damper was set up to damp low frequency oscillations. It would not reach up to 20MHz. It would turn off, once a certain oscillation amplitude was exceeded, as a safety measure.</a:t>
            </a:r>
            <a:endParaRPr lang="en-US" dirty="0">
              <a:solidFill>
                <a:srgbClr val="C00000"/>
              </a:solidFill>
            </a:endParaRPr>
          </a:p>
        </p:txBody>
      </p:sp>
      <p:sp>
        <p:nvSpPr>
          <p:cNvPr id="13" name="Slide Number Placeholder 12"/>
          <p:cNvSpPr>
            <a:spLocks noGrp="1"/>
          </p:cNvSpPr>
          <p:nvPr>
            <p:ph type="sldNum" sz="quarter" idx="12"/>
          </p:nvPr>
        </p:nvSpPr>
        <p:spPr/>
        <p:txBody>
          <a:bodyPr/>
          <a:lstStyle/>
          <a:p>
            <a:fld id="{9EA1AA69-EDB9-4143-818B-2B18FE6932EA}" type="slidenum">
              <a:rPr lang="en-GB" smtClean="0"/>
              <a:t>5</a:t>
            </a:fld>
            <a:endParaRPr lang="en-GB"/>
          </a:p>
        </p:txBody>
      </p:sp>
    </p:spTree>
    <p:extLst>
      <p:ext uri="{BB962C8B-B14F-4D97-AF65-F5344CB8AC3E}">
        <p14:creationId xmlns:p14="http://schemas.microsoft.com/office/powerpoint/2010/main" val="368955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34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coupled bunch instability</a:t>
            </a:r>
          </a:p>
        </p:txBody>
      </p:sp>
      <p:sp>
        <p:nvSpPr>
          <p:cNvPr id="3" name="Content Placeholder 2"/>
          <p:cNvSpPr>
            <a:spLocks noGrp="1"/>
          </p:cNvSpPr>
          <p:nvPr>
            <p:ph idx="1"/>
          </p:nvPr>
        </p:nvSpPr>
        <p:spPr/>
        <p:txBody>
          <a:bodyPr>
            <a:normAutofit/>
          </a:bodyPr>
          <a:lstStyle/>
          <a:p>
            <a:r>
              <a:rPr lang="en-US" sz="2000" dirty="0" smtClean="0"/>
              <a:t>Coupled bunch instabilities </a:t>
            </a:r>
            <a:r>
              <a:rPr lang="en-US" sz="2000" dirty="0" smtClean="0">
                <a:sym typeface="Wingdings" panose="05000000000000000000" pitchFamily="2" charset="2"/>
              </a:rPr>
              <a:t>vs. single bunch instabilities</a:t>
            </a:r>
          </a:p>
          <a:p>
            <a:pPr lvl="1"/>
            <a:r>
              <a:rPr lang="en-US" sz="1600" dirty="0" smtClean="0">
                <a:sym typeface="Wingdings" panose="05000000000000000000" pitchFamily="2" charset="2"/>
              </a:rPr>
              <a:t>Depends on: long range vs. short range </a:t>
            </a:r>
            <a:r>
              <a:rPr lang="en-US" sz="1600" dirty="0" err="1" smtClean="0">
                <a:sym typeface="Wingdings" panose="05000000000000000000" pitchFamily="2" charset="2"/>
              </a:rPr>
              <a:t>wakefields</a:t>
            </a:r>
            <a:endParaRPr lang="en-US" sz="1600" dirty="0" smtClean="0">
              <a:sym typeface="Wingdings" panose="05000000000000000000" pitchFamily="2" charset="2"/>
            </a:endParaRPr>
          </a:p>
          <a:p>
            <a:pPr lvl="1"/>
            <a:r>
              <a:rPr lang="en-US" sz="1600" dirty="0" smtClean="0">
                <a:sym typeface="Wingdings" panose="05000000000000000000" pitchFamily="2" charset="2"/>
              </a:rPr>
              <a:t>Mitigated by: </a:t>
            </a:r>
            <a:r>
              <a:rPr lang="en-US" sz="1600" dirty="0"/>
              <a:t>transverse </a:t>
            </a:r>
            <a:r>
              <a:rPr lang="en-US" sz="1600" dirty="0" smtClean="0"/>
              <a:t>damper systems and </a:t>
            </a:r>
            <a:r>
              <a:rPr lang="en-US" sz="1600" dirty="0"/>
              <a:t>Landau </a:t>
            </a:r>
            <a:r>
              <a:rPr lang="en-US" sz="1600" dirty="0" smtClean="0"/>
              <a:t>damping</a:t>
            </a:r>
            <a:endParaRPr lang="en-US" sz="1600" dirty="0" smtClean="0">
              <a:sym typeface="Wingdings" panose="05000000000000000000" pitchFamily="2" charset="2"/>
            </a:endParaRP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0" name="Group 9"/>
          <p:cNvGrpSpPr/>
          <p:nvPr/>
        </p:nvGrpSpPr>
        <p:grpSpPr>
          <a:xfrm>
            <a:off x="4536000" y="2232000"/>
            <a:ext cx="6840000" cy="4152120"/>
            <a:chOff x="5256000" y="2232000"/>
            <a:chExt cx="6840000" cy="415212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31" t="7311" r="6049" b="2385"/>
            <a:stretch/>
          </p:blipFill>
          <p:spPr>
            <a:xfrm>
              <a:off x="5256000" y="2232000"/>
              <a:ext cx="6840000" cy="4152120"/>
            </a:xfrm>
            <a:prstGeom prst="rect">
              <a:avLst/>
            </a:prstGeom>
          </p:spPr>
        </p:pic>
        <p:sp>
          <p:nvSpPr>
            <p:cNvPr id="9" name="Rectangle 8"/>
            <p:cNvSpPr/>
            <p:nvPr/>
          </p:nvSpPr>
          <p:spPr>
            <a:xfrm>
              <a:off x="11068560" y="2360320"/>
              <a:ext cx="72000" cy="3672000"/>
            </a:xfrm>
            <a:prstGeom prst="rect">
              <a:avLst/>
            </a:prstGeom>
            <a:noFill/>
            <a:ln>
              <a:solidFill>
                <a:schemeClr val="accent2"/>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801" t="7758" r="7185" b="-182"/>
          <a:stretch/>
        </p:blipFill>
        <p:spPr>
          <a:xfrm>
            <a:off x="1764000" y="2016000"/>
            <a:ext cx="4896000" cy="3357057"/>
          </a:xfrm>
          <a:prstGeom prst="rect">
            <a:avLst/>
          </a:prstGeom>
          <a:ln w="12700">
            <a:solidFill>
              <a:schemeClr val="accent2"/>
            </a:solidFill>
          </a:ln>
          <a:effectLst>
            <a:glow rad="63500">
              <a:schemeClr val="accent2">
                <a:satMod val="175000"/>
                <a:alpha val="40000"/>
              </a:schemeClr>
            </a:glow>
          </a:effectLst>
        </p:spPr>
      </p:pic>
      <p:sp>
        <p:nvSpPr>
          <p:cNvPr id="11" name="TextBox 10"/>
          <p:cNvSpPr txBox="1"/>
          <p:nvPr/>
        </p:nvSpPr>
        <p:spPr>
          <a:xfrm rot="5400000">
            <a:off x="9504000" y="4068000"/>
            <a:ext cx="3774688" cy="307777"/>
          </a:xfrm>
          <a:prstGeom prst="rect">
            <a:avLst/>
          </a:prstGeom>
          <a:noFill/>
        </p:spPr>
        <p:txBody>
          <a:bodyPr wrap="none" rtlCol="0">
            <a:spAutoFit/>
          </a:bodyPr>
          <a:lstStyle/>
          <a:p>
            <a:r>
              <a:rPr lang="en-US" sz="1400" b="1" dirty="0" smtClean="0"/>
              <a:t>Horizontal cent. [mm]	        Vertical cent. [mm]</a:t>
            </a:r>
            <a:endParaRPr lang="en-US" sz="1400" b="1" dirty="0"/>
          </a:p>
        </p:txBody>
      </p:sp>
      <p:sp>
        <p:nvSpPr>
          <p:cNvPr id="12" name="Rounded Rectangle 11"/>
          <p:cNvSpPr/>
          <p:nvPr/>
        </p:nvSpPr>
        <p:spPr>
          <a:xfrm>
            <a:off x="912000" y="4644000"/>
            <a:ext cx="10368000" cy="1440000"/>
          </a:xfrm>
          <a:prstGeom prst="roundRect">
            <a:avLst>
              <a:gd name="adj" fmla="val 4873"/>
            </a:avLst>
          </a:prstGeom>
          <a:ln w="25400">
            <a:solidFill>
              <a:schemeClr val="accent1"/>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r>
              <a:rPr lang="en-US" sz="2000" dirty="0" smtClean="0">
                <a:solidFill>
                  <a:schemeClr val="tx1"/>
                </a:solidFill>
              </a:rPr>
              <a:t>Horizontal coupled bunch instability observed during the 2015 </a:t>
            </a:r>
            <a:r>
              <a:rPr lang="en-US" sz="2000" dirty="0">
                <a:solidFill>
                  <a:schemeClr val="tx1"/>
                </a:solidFill>
              </a:rPr>
              <a:t>scrubbing run in the </a:t>
            </a:r>
            <a:r>
              <a:rPr lang="en-US" sz="2000" dirty="0" smtClean="0">
                <a:solidFill>
                  <a:schemeClr val="tx1"/>
                </a:solidFill>
              </a:rPr>
              <a:t>SPS.</a:t>
            </a:r>
          </a:p>
          <a:p>
            <a:pPr algn="just"/>
            <a:endParaRPr lang="en-US" sz="2000" dirty="0">
              <a:solidFill>
                <a:schemeClr val="tx1"/>
              </a:solidFill>
            </a:endParaRPr>
          </a:p>
          <a:p>
            <a:pPr algn="just"/>
            <a:r>
              <a:rPr lang="en-US" sz="2000" dirty="0" smtClean="0">
                <a:solidFill>
                  <a:schemeClr val="tx1"/>
                </a:solidFill>
              </a:rPr>
              <a:t>The transverse damper was set up to damp low frequency oscillations. It would not reach up to 20MHz. It would turn off, once a certain oscillation amplitude was exceeded, as a safety measure.</a:t>
            </a:r>
            <a:endParaRPr lang="en-US" dirty="0">
              <a:solidFill>
                <a:srgbClr val="C00000"/>
              </a:solidFill>
            </a:endParaRPr>
          </a:p>
        </p:txBody>
      </p:sp>
      <p:pic>
        <p:nvPicPr>
          <p:cNvPr id="13" name="test2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4217"/>
          <a:stretch/>
        </p:blipFill>
        <p:spPr>
          <a:xfrm>
            <a:off x="1776000" y="737584"/>
            <a:ext cx="8640000" cy="5683659"/>
          </a:xfrm>
          <a:prstGeom prst="rect">
            <a:avLst/>
          </a:prstGeom>
          <a:ln>
            <a:noFill/>
          </a:ln>
          <a:effectLst>
            <a:outerShdw blurRad="190500" algn="tl" rotWithShape="0">
              <a:srgbClr val="000000">
                <a:alpha val="70000"/>
              </a:srgbClr>
            </a:outerShdw>
          </a:effectLst>
        </p:spPr>
      </p:pic>
      <p:cxnSp>
        <p:nvCxnSpPr>
          <p:cNvPr id="14" name="Straight Connector 13"/>
          <p:cNvCxnSpPr/>
          <p:nvPr/>
        </p:nvCxnSpPr>
        <p:spPr>
          <a:xfrm>
            <a:off x="7884000" y="864000"/>
            <a:ext cx="0" cy="2232000"/>
          </a:xfrm>
          <a:prstGeom prst="line">
            <a:avLst/>
          </a:prstGeom>
          <a:ln w="25400">
            <a:solidFill>
              <a:schemeClr val="accent2"/>
            </a:solidFill>
            <a:prstDash val="dash"/>
            <a:headEnd type="none" w="lg" len="lg"/>
            <a:tailEnd type="stealth"/>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32000" y="3276000"/>
            <a:ext cx="2817438" cy="338554"/>
          </a:xfrm>
          <a:prstGeom prst="rect">
            <a:avLst/>
          </a:prstGeom>
          <a:noFill/>
        </p:spPr>
        <p:txBody>
          <a:bodyPr wrap="none" rtlCol="0">
            <a:spAutoFit/>
          </a:bodyPr>
          <a:lstStyle/>
          <a:p>
            <a:pPr algn="ctr"/>
            <a:r>
              <a:rPr lang="en-US" sz="1600" b="1" dirty="0">
                <a:solidFill>
                  <a:schemeClr val="accent2"/>
                </a:solidFill>
              </a:rPr>
              <a:t>Transverse damper </a:t>
            </a:r>
            <a:r>
              <a:rPr lang="en-US" sz="1600" b="1" dirty="0" smtClean="0">
                <a:solidFill>
                  <a:schemeClr val="accent2"/>
                </a:solidFill>
              </a:rPr>
              <a:t>deactivates</a:t>
            </a:r>
            <a:endParaRPr lang="en-US" sz="1600" b="1" dirty="0">
              <a:solidFill>
                <a:schemeClr val="accent2"/>
              </a:solidFill>
            </a:endParaRPr>
          </a:p>
        </p:txBody>
      </p:sp>
      <p:sp>
        <p:nvSpPr>
          <p:cNvPr id="16" name="Slide Number Placeholder 15"/>
          <p:cNvSpPr>
            <a:spLocks noGrp="1"/>
          </p:cNvSpPr>
          <p:nvPr>
            <p:ph type="sldNum" sz="quarter" idx="12"/>
          </p:nvPr>
        </p:nvSpPr>
        <p:spPr/>
        <p:txBody>
          <a:bodyPr/>
          <a:lstStyle/>
          <a:p>
            <a:fld id="{9EA1AA69-EDB9-4143-818B-2B18FE6932EA}" type="slidenum">
              <a:rPr lang="en-GB" smtClean="0"/>
              <a:t>6</a:t>
            </a:fld>
            <a:endParaRPr lang="en-GB"/>
          </a:p>
        </p:txBody>
      </p:sp>
    </p:spTree>
    <p:extLst>
      <p:ext uri="{BB962C8B-B14F-4D97-AF65-F5344CB8AC3E}">
        <p14:creationId xmlns:p14="http://schemas.microsoft.com/office/powerpoint/2010/main" val="11214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coupled bunch instability</a:t>
            </a:r>
          </a:p>
        </p:txBody>
      </p:sp>
      <p:sp>
        <p:nvSpPr>
          <p:cNvPr id="3" name="Content Placeholder 2"/>
          <p:cNvSpPr>
            <a:spLocks noGrp="1"/>
          </p:cNvSpPr>
          <p:nvPr>
            <p:ph idx="1"/>
          </p:nvPr>
        </p:nvSpPr>
        <p:spPr/>
        <p:txBody>
          <a:bodyPr>
            <a:normAutofit/>
          </a:bodyPr>
          <a:lstStyle/>
          <a:p>
            <a:r>
              <a:rPr lang="en-US" sz="2000" dirty="0" smtClean="0"/>
              <a:t>Coupled bunch instabilities </a:t>
            </a:r>
            <a:r>
              <a:rPr lang="en-US" sz="2000" dirty="0" smtClean="0">
                <a:sym typeface="Wingdings" panose="05000000000000000000" pitchFamily="2" charset="2"/>
              </a:rPr>
              <a:t>vs. single bunch instabilities</a:t>
            </a:r>
          </a:p>
          <a:p>
            <a:pPr lvl="1"/>
            <a:r>
              <a:rPr lang="en-US" sz="1600" dirty="0" smtClean="0">
                <a:sym typeface="Wingdings" panose="05000000000000000000" pitchFamily="2" charset="2"/>
              </a:rPr>
              <a:t>Depends on: long range vs. short range </a:t>
            </a:r>
            <a:r>
              <a:rPr lang="en-US" sz="1600" dirty="0" err="1" smtClean="0">
                <a:sym typeface="Wingdings" panose="05000000000000000000" pitchFamily="2" charset="2"/>
              </a:rPr>
              <a:t>wakefields</a:t>
            </a:r>
            <a:endParaRPr lang="en-US" sz="1600" dirty="0" smtClean="0">
              <a:sym typeface="Wingdings" panose="05000000000000000000" pitchFamily="2" charset="2"/>
            </a:endParaRPr>
          </a:p>
          <a:p>
            <a:pPr lvl="1"/>
            <a:r>
              <a:rPr lang="en-US" sz="1600" dirty="0" smtClean="0">
                <a:sym typeface="Wingdings" panose="05000000000000000000" pitchFamily="2" charset="2"/>
              </a:rPr>
              <a:t>Mitigated by: </a:t>
            </a:r>
            <a:r>
              <a:rPr lang="en-US" sz="1600" dirty="0"/>
              <a:t>transverse </a:t>
            </a:r>
            <a:r>
              <a:rPr lang="en-US" sz="1600" dirty="0" smtClean="0"/>
              <a:t>damper systems and </a:t>
            </a:r>
            <a:r>
              <a:rPr lang="en-US" sz="1600" dirty="0"/>
              <a:t>Landau </a:t>
            </a:r>
            <a:r>
              <a:rPr lang="en-US" sz="1600" dirty="0" smtClean="0"/>
              <a:t>damping</a:t>
            </a:r>
            <a:endParaRPr lang="en-US" sz="1600" dirty="0" smtClean="0">
              <a:sym typeface="Wingdings" panose="05000000000000000000" pitchFamily="2" charset="2"/>
            </a:endParaRP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grpSp>
        <p:nvGrpSpPr>
          <p:cNvPr id="10" name="Group 9"/>
          <p:cNvGrpSpPr/>
          <p:nvPr/>
        </p:nvGrpSpPr>
        <p:grpSpPr>
          <a:xfrm>
            <a:off x="4536000" y="2232000"/>
            <a:ext cx="6840000" cy="4152120"/>
            <a:chOff x="5256000" y="2232000"/>
            <a:chExt cx="6840000" cy="415212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431" t="7311" r="6049" b="2385"/>
            <a:stretch/>
          </p:blipFill>
          <p:spPr>
            <a:xfrm>
              <a:off x="5256000" y="2232000"/>
              <a:ext cx="6840000" cy="4152120"/>
            </a:xfrm>
            <a:prstGeom prst="rect">
              <a:avLst/>
            </a:prstGeom>
          </p:spPr>
        </p:pic>
        <p:sp>
          <p:nvSpPr>
            <p:cNvPr id="9" name="Rectangle 8"/>
            <p:cNvSpPr/>
            <p:nvPr/>
          </p:nvSpPr>
          <p:spPr>
            <a:xfrm>
              <a:off x="11068560" y="2360320"/>
              <a:ext cx="72000" cy="3672000"/>
            </a:xfrm>
            <a:prstGeom prst="rect">
              <a:avLst/>
            </a:prstGeom>
            <a:noFill/>
            <a:ln>
              <a:solidFill>
                <a:schemeClr val="accent2"/>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01" t="7758" r="7185" b="-182"/>
          <a:stretch/>
        </p:blipFill>
        <p:spPr>
          <a:xfrm>
            <a:off x="1764000" y="2016000"/>
            <a:ext cx="4896000" cy="3357057"/>
          </a:xfrm>
          <a:prstGeom prst="rect">
            <a:avLst/>
          </a:prstGeom>
          <a:ln w="12700">
            <a:solidFill>
              <a:schemeClr val="accent2"/>
            </a:solidFill>
          </a:ln>
          <a:effectLst>
            <a:glow rad="63500">
              <a:schemeClr val="accent2">
                <a:satMod val="175000"/>
                <a:alpha val="40000"/>
              </a:schemeClr>
            </a:glow>
          </a:effectLst>
        </p:spPr>
      </p:pic>
      <p:sp>
        <p:nvSpPr>
          <p:cNvPr id="11" name="TextBox 10"/>
          <p:cNvSpPr txBox="1"/>
          <p:nvPr/>
        </p:nvSpPr>
        <p:spPr>
          <a:xfrm rot="5400000">
            <a:off x="9504000" y="4068000"/>
            <a:ext cx="3774688" cy="307777"/>
          </a:xfrm>
          <a:prstGeom prst="rect">
            <a:avLst/>
          </a:prstGeom>
          <a:noFill/>
        </p:spPr>
        <p:txBody>
          <a:bodyPr wrap="none" rtlCol="0">
            <a:spAutoFit/>
          </a:bodyPr>
          <a:lstStyle/>
          <a:p>
            <a:r>
              <a:rPr lang="en-US" sz="1400" b="1" dirty="0" smtClean="0"/>
              <a:t>Horizontal cent. [mm]	        Vertical cent. [mm]</a:t>
            </a:r>
            <a:endParaRPr lang="en-US" sz="1400" b="1" dirty="0"/>
          </a:p>
        </p:txBody>
      </p:sp>
      <p:sp>
        <p:nvSpPr>
          <p:cNvPr id="12" name="Rounded Rectangle 11"/>
          <p:cNvSpPr/>
          <p:nvPr/>
        </p:nvSpPr>
        <p:spPr>
          <a:xfrm>
            <a:off x="912000" y="4644000"/>
            <a:ext cx="10368000" cy="1440000"/>
          </a:xfrm>
          <a:prstGeom prst="roundRect">
            <a:avLst>
              <a:gd name="adj" fmla="val 4873"/>
            </a:avLst>
          </a:prstGeom>
          <a:ln w="25400">
            <a:solidFill>
              <a:schemeClr val="accent1"/>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r>
              <a:rPr lang="en-US" sz="2000" dirty="0" smtClean="0">
                <a:solidFill>
                  <a:schemeClr val="tx1"/>
                </a:solidFill>
              </a:rPr>
              <a:t>Horizontal </a:t>
            </a:r>
            <a:r>
              <a:rPr lang="en-US" sz="2000" b="1" dirty="0" smtClean="0">
                <a:solidFill>
                  <a:srgbClr val="C00000"/>
                </a:solidFill>
              </a:rPr>
              <a:t>coupled bunch instability </a:t>
            </a:r>
            <a:r>
              <a:rPr lang="en-US" sz="2000" dirty="0" smtClean="0">
                <a:solidFill>
                  <a:schemeClr val="tx1"/>
                </a:solidFill>
              </a:rPr>
              <a:t>observed during the 2015 </a:t>
            </a:r>
            <a:r>
              <a:rPr lang="en-US" sz="2000" dirty="0">
                <a:solidFill>
                  <a:schemeClr val="tx1"/>
                </a:solidFill>
              </a:rPr>
              <a:t>scrubbing run in the </a:t>
            </a:r>
            <a:r>
              <a:rPr lang="en-US" sz="2000" dirty="0" smtClean="0">
                <a:solidFill>
                  <a:schemeClr val="tx1"/>
                </a:solidFill>
              </a:rPr>
              <a:t>SPS.</a:t>
            </a:r>
          </a:p>
          <a:p>
            <a:pPr algn="just"/>
            <a:endParaRPr lang="en-US" sz="2000" dirty="0">
              <a:solidFill>
                <a:schemeClr val="tx1"/>
              </a:solidFill>
            </a:endParaRPr>
          </a:p>
          <a:p>
            <a:pPr algn="just"/>
            <a:r>
              <a:rPr lang="en-US" sz="2000" dirty="0" smtClean="0">
                <a:solidFill>
                  <a:schemeClr val="tx1"/>
                </a:solidFill>
              </a:rPr>
              <a:t>The transverse damper was set up to damp low frequency oscillations. It would not reach up to 20MHz. It would turn off, once a certain oscillation amplitude was exceeded, as a safety measure.</a:t>
            </a:r>
            <a:endParaRPr lang="en-US" dirty="0">
              <a:solidFill>
                <a:srgbClr val="C00000"/>
              </a:solidFill>
            </a:endParaRPr>
          </a:p>
        </p:txBody>
      </p:sp>
      <p:sp>
        <p:nvSpPr>
          <p:cNvPr id="13" name="Rounded Rectangle 12"/>
          <p:cNvSpPr/>
          <p:nvPr/>
        </p:nvSpPr>
        <p:spPr>
          <a:xfrm>
            <a:off x="900000" y="1908000"/>
            <a:ext cx="10368000" cy="2592000"/>
          </a:xfrm>
          <a:prstGeom prst="roundRect">
            <a:avLst>
              <a:gd name="adj" fmla="val 4873"/>
            </a:avLst>
          </a:prstGeom>
          <a:ln w="25400">
            <a:solidFill>
              <a:schemeClr val="accent1"/>
            </a:solid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r>
              <a:rPr lang="en-US" sz="2000" dirty="0" smtClean="0">
                <a:solidFill>
                  <a:schemeClr val="tx1"/>
                </a:solidFill>
              </a:rPr>
              <a:t>As a consequence, bunches blow up and intensity or even the full beam are lost during the cycle.</a:t>
            </a:r>
          </a:p>
          <a:p>
            <a:pPr algn="just"/>
            <a:endParaRPr lang="en-US" sz="2000" dirty="0">
              <a:solidFill>
                <a:schemeClr val="tx1"/>
              </a:solidFill>
            </a:endParaRPr>
          </a:p>
          <a:p>
            <a:pPr algn="just"/>
            <a:r>
              <a:rPr lang="en-US" sz="2000" dirty="0" smtClean="0">
                <a:solidFill>
                  <a:schemeClr val="tx1"/>
                </a:solidFill>
              </a:rPr>
              <a:t>During some adjustments in 2017 the </a:t>
            </a:r>
            <a:r>
              <a:rPr lang="en-US" sz="2000" b="1" dirty="0" smtClean="0">
                <a:solidFill>
                  <a:srgbClr val="C00000"/>
                </a:solidFill>
              </a:rPr>
              <a:t>bandwidth of the transverse damper up to 20MHz </a:t>
            </a:r>
            <a:r>
              <a:rPr lang="en-US" sz="2000" dirty="0" smtClean="0">
                <a:solidFill>
                  <a:schemeClr val="tx1"/>
                </a:solidFill>
              </a:rPr>
              <a:t>could be fully exploited, successfully suppressing this instability.</a:t>
            </a:r>
          </a:p>
          <a:p>
            <a:pPr algn="just"/>
            <a:endParaRPr lang="en-US" sz="2000" dirty="0">
              <a:solidFill>
                <a:schemeClr val="tx1"/>
              </a:solidFill>
            </a:endParaRPr>
          </a:p>
          <a:p>
            <a:pPr algn="just"/>
            <a:r>
              <a:rPr lang="en-US" sz="2000" dirty="0" smtClean="0">
                <a:solidFill>
                  <a:schemeClr val="tx1"/>
                </a:solidFill>
              </a:rPr>
              <a:t>Instead, </a:t>
            </a:r>
            <a:r>
              <a:rPr lang="en-US" sz="2000" b="1" dirty="0" smtClean="0">
                <a:solidFill>
                  <a:srgbClr val="C00000"/>
                </a:solidFill>
              </a:rPr>
              <a:t>a new type of instability emerged</a:t>
            </a:r>
            <a:r>
              <a:rPr lang="en-US" sz="2000" dirty="0" smtClean="0">
                <a:solidFill>
                  <a:schemeClr val="tx1"/>
                </a:solidFill>
              </a:rPr>
              <a:t>…</a:t>
            </a:r>
            <a:endParaRPr lang="en-US" dirty="0">
              <a:solidFill>
                <a:srgbClr val="C00000"/>
              </a:solidFill>
            </a:endParaRPr>
          </a:p>
        </p:txBody>
      </p:sp>
      <p:sp>
        <p:nvSpPr>
          <p:cNvPr id="14" name="Slide Number Placeholder 13"/>
          <p:cNvSpPr>
            <a:spLocks noGrp="1"/>
          </p:cNvSpPr>
          <p:nvPr>
            <p:ph type="sldNum" sz="quarter" idx="12"/>
          </p:nvPr>
        </p:nvSpPr>
        <p:spPr/>
        <p:txBody>
          <a:bodyPr/>
          <a:lstStyle/>
          <a:p>
            <a:fld id="{9EA1AA69-EDB9-4143-818B-2B18FE6932EA}" type="slidenum">
              <a:rPr lang="en-GB" smtClean="0"/>
              <a:t>7</a:t>
            </a:fld>
            <a:endParaRPr lang="en-GB"/>
          </a:p>
        </p:txBody>
      </p:sp>
    </p:spTree>
    <p:extLst>
      <p:ext uri="{BB962C8B-B14F-4D97-AF65-F5344CB8AC3E}">
        <p14:creationId xmlns:p14="http://schemas.microsoft.com/office/powerpoint/2010/main" val="2391615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single </a:t>
            </a:r>
            <a:r>
              <a:rPr lang="en-US" dirty="0"/>
              <a:t>bunch </a:t>
            </a:r>
            <a:r>
              <a:rPr lang="en-US" dirty="0" smtClean="0"/>
              <a:t>instabilities</a:t>
            </a:r>
            <a:endParaRPr lang="en-US" dirty="0"/>
          </a:p>
        </p:txBody>
      </p:sp>
      <p:sp>
        <p:nvSpPr>
          <p:cNvPr id="3" name="Content Placeholder 2"/>
          <p:cNvSpPr>
            <a:spLocks noGrp="1"/>
          </p:cNvSpPr>
          <p:nvPr>
            <p:ph idx="1"/>
          </p:nvPr>
        </p:nvSpPr>
        <p:spPr/>
        <p:txBody>
          <a:bodyPr>
            <a:normAutofit/>
          </a:bodyPr>
          <a:lstStyle/>
          <a:p>
            <a:r>
              <a:rPr lang="en-US" sz="2000" dirty="0" smtClean="0">
                <a:sym typeface="Wingdings" panose="05000000000000000000" pitchFamily="2" charset="2"/>
              </a:rPr>
              <a:t>Pure centroid vs. intra-bunch motion (slow </a:t>
            </a:r>
            <a:r>
              <a:rPr lang="en-US" sz="2000" dirty="0" err="1" smtClean="0">
                <a:sym typeface="Wingdings" panose="05000000000000000000" pitchFamily="2" charset="2"/>
              </a:rPr>
              <a:t>headtail</a:t>
            </a:r>
            <a:r>
              <a:rPr lang="en-US" sz="2000" dirty="0" smtClean="0">
                <a:sym typeface="Wingdings" panose="05000000000000000000" pitchFamily="2" charset="2"/>
              </a:rPr>
              <a:t> instability)</a:t>
            </a:r>
          </a:p>
          <a:p>
            <a:pPr lvl="1"/>
            <a:r>
              <a:rPr lang="en-US" sz="1600" dirty="0" smtClean="0">
                <a:sym typeface="Wingdings" panose="05000000000000000000" pitchFamily="2" charset="2"/>
              </a:rPr>
              <a:t>Relation between bunch length and impedance spectrum</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50228"/>
          <a:stretch/>
        </p:blipFill>
        <p:spPr>
          <a:xfrm>
            <a:off x="144000" y="2160000"/>
            <a:ext cx="10080000" cy="3344674"/>
          </a:xfrm>
          <a:prstGeom prst="rect">
            <a:avLst/>
          </a:prstGeom>
        </p:spPr>
      </p:pic>
      <p:sp>
        <p:nvSpPr>
          <p:cNvPr id="8" name="TextBox 7"/>
          <p:cNvSpPr txBox="1"/>
          <p:nvPr/>
        </p:nvSpPr>
        <p:spPr>
          <a:xfrm>
            <a:off x="8064000" y="1080000"/>
            <a:ext cx="3672000" cy="1296000"/>
          </a:xfrm>
          <a:prstGeom prst="rect">
            <a:avLst/>
          </a:prstGeom>
          <a:noFill/>
        </p:spPr>
        <p:txBody>
          <a:bodyPr wrap="square" rtlCol="0">
            <a:noAutofit/>
          </a:bodyPr>
          <a:lstStyle/>
          <a:p>
            <a:pPr marL="285750" indent="-285750" algn="just">
              <a:buFont typeface="Arial" panose="020B0604020202020204" pitchFamily="34" charset="0"/>
              <a:buChar char="•"/>
            </a:pPr>
            <a:r>
              <a:rPr lang="en-US" sz="1600" b="1" dirty="0"/>
              <a:t>Investigation </a:t>
            </a:r>
            <a:r>
              <a:rPr lang="en-US" sz="1600" b="1" dirty="0">
                <a:solidFill>
                  <a:srgbClr val="C00000"/>
                </a:solidFill>
              </a:rPr>
              <a:t>beam stability and incoherent losses</a:t>
            </a:r>
            <a:r>
              <a:rPr lang="en-US" sz="1600" b="1" dirty="0">
                <a:solidFill>
                  <a:srgbClr val="FF0000"/>
                </a:solidFill>
              </a:rPr>
              <a:t> </a:t>
            </a:r>
            <a:r>
              <a:rPr lang="en-US" sz="1600" b="1" dirty="0"/>
              <a:t>as a </a:t>
            </a:r>
            <a:r>
              <a:rPr lang="en-US" sz="1600" b="1" dirty="0">
                <a:solidFill>
                  <a:srgbClr val="C00000"/>
                </a:solidFill>
              </a:rPr>
              <a:t>function of chromaticity </a:t>
            </a:r>
            <a:r>
              <a:rPr lang="en-US" sz="1600" b="1" dirty="0"/>
              <a:t>for high intensity beams</a:t>
            </a:r>
            <a:r>
              <a:rPr lang="en-US" sz="1600" b="1" dirty="0" smtClean="0"/>
              <a:t>.</a:t>
            </a:r>
          </a:p>
          <a:p>
            <a:pPr marL="285750" indent="-285750" algn="just">
              <a:buFont typeface="Arial" panose="020B0604020202020204" pitchFamily="34" charset="0"/>
              <a:buChar char="•"/>
            </a:pPr>
            <a:endParaRPr lang="en-US" sz="1600" b="1" dirty="0">
              <a:sym typeface="Wingdings" panose="05000000000000000000" pitchFamily="2" charset="2"/>
            </a:endParaRPr>
          </a:p>
          <a:p>
            <a:pPr marL="285750" indent="-285750" algn="just">
              <a:buFont typeface="Arial" panose="020B0604020202020204" pitchFamily="34" charset="0"/>
              <a:buChar char="•"/>
            </a:pPr>
            <a:r>
              <a:rPr lang="en-US" sz="1600" b="1" dirty="0">
                <a:sym typeface="Wingdings" panose="05000000000000000000" pitchFamily="2" charset="2"/>
              </a:rPr>
              <a:t>BCMS beam – 4 x 48 </a:t>
            </a:r>
            <a:r>
              <a:rPr lang="en-US" sz="1600" b="1" dirty="0" smtClean="0">
                <a:sym typeface="Wingdings" panose="05000000000000000000" pitchFamily="2" charset="2"/>
              </a:rPr>
              <a:t>bunches</a:t>
            </a:r>
            <a:endParaRPr lang="en-US" sz="1600" b="1" dirty="0">
              <a:sym typeface="Wingdings" panose="05000000000000000000" pitchFamily="2" charset="2"/>
            </a:endParaRPr>
          </a:p>
        </p:txBody>
      </p:sp>
      <p:sp>
        <p:nvSpPr>
          <p:cNvPr id="9" name="Rounded Rectangle 8"/>
          <p:cNvSpPr/>
          <p:nvPr/>
        </p:nvSpPr>
        <p:spPr>
          <a:xfrm>
            <a:off x="1056000" y="5580000"/>
            <a:ext cx="10080000" cy="792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The horizontal coupled bunch instability </a:t>
            </a:r>
            <a:r>
              <a:rPr lang="en-US" b="1" dirty="0" smtClean="0">
                <a:solidFill>
                  <a:srgbClr val="C00000"/>
                </a:solidFill>
              </a:rPr>
              <a:t>at 20 MHz did no longer appear</a:t>
            </a:r>
            <a:r>
              <a:rPr lang="en-US" b="1" dirty="0" smtClean="0">
                <a:solidFill>
                  <a:srgbClr val="FF0000"/>
                </a:solidFill>
              </a:rPr>
              <a:t> </a:t>
            </a:r>
            <a:r>
              <a:rPr lang="en-US" dirty="0" smtClean="0"/>
              <a:t>with the transverse damper now having been fine adjusted resulting in finite gain at these frequencies.</a:t>
            </a:r>
            <a:endParaRPr lang="en-US" dirty="0"/>
          </a:p>
        </p:txBody>
      </p:sp>
      <p:sp>
        <p:nvSpPr>
          <p:cNvPr id="10" name="Rectangle 9"/>
          <p:cNvSpPr/>
          <p:nvPr/>
        </p:nvSpPr>
        <p:spPr>
          <a:xfrm>
            <a:off x="5742000" y="2466000"/>
            <a:ext cx="396000" cy="2160000"/>
          </a:xfrm>
          <a:prstGeom prst="rect">
            <a:avLst/>
          </a:prstGeom>
          <a:noFill/>
          <a:ln w="19050">
            <a:solidFill>
              <a:schemeClr val="accent2"/>
            </a:solidFill>
          </a:ln>
          <a:effectLst>
            <a:glow rad="635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9EA1AA69-EDB9-4143-818B-2B18FE6932EA}" type="slidenum">
              <a:rPr lang="en-GB" smtClean="0"/>
              <a:t>8</a:t>
            </a:fld>
            <a:endParaRPr lang="en-GB"/>
          </a:p>
        </p:txBody>
      </p:sp>
    </p:spTree>
    <p:extLst>
      <p:ext uri="{BB962C8B-B14F-4D97-AF65-F5344CB8AC3E}">
        <p14:creationId xmlns:p14="http://schemas.microsoft.com/office/powerpoint/2010/main" val="1765972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single </a:t>
            </a:r>
            <a:r>
              <a:rPr lang="en-US" dirty="0"/>
              <a:t>bunch </a:t>
            </a:r>
            <a:r>
              <a:rPr lang="en-US" dirty="0" smtClean="0"/>
              <a:t>instabilities</a:t>
            </a:r>
            <a:endParaRPr lang="en-US" dirty="0"/>
          </a:p>
        </p:txBody>
      </p:sp>
      <p:sp>
        <p:nvSpPr>
          <p:cNvPr id="3" name="Content Placeholder 2"/>
          <p:cNvSpPr>
            <a:spLocks noGrp="1"/>
          </p:cNvSpPr>
          <p:nvPr>
            <p:ph idx="1"/>
          </p:nvPr>
        </p:nvSpPr>
        <p:spPr/>
        <p:txBody>
          <a:bodyPr>
            <a:normAutofit/>
          </a:bodyPr>
          <a:lstStyle/>
          <a:p>
            <a:r>
              <a:rPr lang="en-US" sz="2000" dirty="0" smtClean="0">
                <a:sym typeface="Wingdings" panose="05000000000000000000" pitchFamily="2" charset="2"/>
              </a:rPr>
              <a:t>Pure centroid vs. intra-bunch motion (slow </a:t>
            </a:r>
            <a:r>
              <a:rPr lang="en-US" sz="2000" dirty="0" err="1" smtClean="0">
                <a:sym typeface="Wingdings" panose="05000000000000000000" pitchFamily="2" charset="2"/>
              </a:rPr>
              <a:t>headtail</a:t>
            </a:r>
            <a:r>
              <a:rPr lang="en-US" sz="2000" dirty="0" smtClean="0">
                <a:sym typeface="Wingdings" panose="05000000000000000000" pitchFamily="2" charset="2"/>
              </a:rPr>
              <a:t> instability)</a:t>
            </a:r>
          </a:p>
          <a:p>
            <a:pPr lvl="1"/>
            <a:r>
              <a:rPr lang="en-US" sz="1600" dirty="0" smtClean="0">
                <a:sym typeface="Wingdings" panose="05000000000000000000" pitchFamily="2" charset="2"/>
              </a:rPr>
              <a:t>Relation between bunch length and impedance spectrum</a:t>
            </a:r>
          </a:p>
        </p:txBody>
      </p:sp>
      <p:sp>
        <p:nvSpPr>
          <p:cNvPr id="4" name="Date Placeholder 3"/>
          <p:cNvSpPr>
            <a:spLocks noGrp="1"/>
          </p:cNvSpPr>
          <p:nvPr>
            <p:ph type="dt" sz="half" idx="10"/>
          </p:nvPr>
        </p:nvSpPr>
        <p:spPr/>
        <p:txBody>
          <a:bodyPr/>
          <a:lstStyle/>
          <a:p>
            <a:r>
              <a:rPr lang="en-US" smtClean="0"/>
              <a:t>24. September 2018</a:t>
            </a:r>
            <a:endParaRPr lang="en-GB"/>
          </a:p>
        </p:txBody>
      </p:sp>
      <p:sp>
        <p:nvSpPr>
          <p:cNvPr id="5" name="Footer Placeholder 4"/>
          <p:cNvSpPr>
            <a:spLocks noGrp="1"/>
          </p:cNvSpPr>
          <p:nvPr>
            <p:ph type="ftr" sz="quarter" idx="11"/>
          </p:nvPr>
        </p:nvSpPr>
        <p:spPr/>
        <p:txBody>
          <a:bodyPr/>
          <a:lstStyle/>
          <a:p>
            <a:r>
              <a:rPr lang="en-GB" smtClean="0"/>
              <a:t>Kevin Li - Collective effects IV</a:t>
            </a:r>
            <a:endParaRPr lang="en-GB"/>
          </a:p>
        </p:txBody>
      </p:sp>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b="50228"/>
          <a:stretch/>
        </p:blipFill>
        <p:spPr>
          <a:xfrm>
            <a:off x="144000" y="2160000"/>
            <a:ext cx="10080000" cy="3344674"/>
          </a:xfrm>
          <a:prstGeom prst="rect">
            <a:avLst/>
          </a:prstGeom>
        </p:spPr>
      </p:pic>
      <p:sp>
        <p:nvSpPr>
          <p:cNvPr id="8" name="TextBox 7"/>
          <p:cNvSpPr txBox="1"/>
          <p:nvPr/>
        </p:nvSpPr>
        <p:spPr>
          <a:xfrm>
            <a:off x="8064000" y="1080000"/>
            <a:ext cx="3672000" cy="1296000"/>
          </a:xfrm>
          <a:prstGeom prst="rect">
            <a:avLst/>
          </a:prstGeom>
          <a:noFill/>
        </p:spPr>
        <p:txBody>
          <a:bodyPr wrap="square" rtlCol="0">
            <a:noAutofit/>
          </a:bodyPr>
          <a:lstStyle/>
          <a:p>
            <a:pPr marL="285750" indent="-285750" algn="just">
              <a:buFont typeface="Arial" panose="020B0604020202020204" pitchFamily="34" charset="0"/>
              <a:buChar char="•"/>
            </a:pPr>
            <a:r>
              <a:rPr lang="en-US" sz="1600" b="1" dirty="0"/>
              <a:t>Investigation </a:t>
            </a:r>
            <a:r>
              <a:rPr lang="en-US" sz="1600" b="1" dirty="0">
                <a:solidFill>
                  <a:srgbClr val="C00000"/>
                </a:solidFill>
              </a:rPr>
              <a:t>beam stability and incoherent losses</a:t>
            </a:r>
            <a:r>
              <a:rPr lang="en-US" sz="1600" b="1" dirty="0">
                <a:solidFill>
                  <a:srgbClr val="FF0000"/>
                </a:solidFill>
              </a:rPr>
              <a:t> </a:t>
            </a:r>
            <a:r>
              <a:rPr lang="en-US" sz="1600" b="1" dirty="0"/>
              <a:t>as a </a:t>
            </a:r>
            <a:r>
              <a:rPr lang="en-US" sz="1600" b="1" dirty="0">
                <a:solidFill>
                  <a:srgbClr val="C00000"/>
                </a:solidFill>
              </a:rPr>
              <a:t>function of chromaticity </a:t>
            </a:r>
            <a:r>
              <a:rPr lang="en-US" sz="1600" b="1" dirty="0"/>
              <a:t>for high intensity beams</a:t>
            </a:r>
            <a:r>
              <a:rPr lang="en-US" sz="1600" b="1" dirty="0" smtClean="0"/>
              <a:t>.</a:t>
            </a:r>
          </a:p>
          <a:p>
            <a:pPr marL="285750" indent="-285750" algn="just">
              <a:buFont typeface="Arial" panose="020B0604020202020204" pitchFamily="34" charset="0"/>
              <a:buChar char="•"/>
            </a:pPr>
            <a:endParaRPr lang="en-US" sz="1600" b="1" dirty="0">
              <a:sym typeface="Wingdings" panose="05000000000000000000" pitchFamily="2" charset="2"/>
            </a:endParaRPr>
          </a:p>
          <a:p>
            <a:pPr marL="285750" indent="-285750" algn="just">
              <a:buFont typeface="Arial" panose="020B0604020202020204" pitchFamily="34" charset="0"/>
              <a:buChar char="•"/>
            </a:pPr>
            <a:r>
              <a:rPr lang="en-US" sz="1600" b="1" dirty="0">
                <a:sym typeface="Wingdings" panose="05000000000000000000" pitchFamily="2" charset="2"/>
              </a:rPr>
              <a:t>BCMS beam – 4 x 48 </a:t>
            </a:r>
            <a:r>
              <a:rPr lang="en-US" sz="1600" b="1" dirty="0" smtClean="0">
                <a:sym typeface="Wingdings" panose="05000000000000000000" pitchFamily="2" charset="2"/>
              </a:rPr>
              <a:t>bunches</a:t>
            </a:r>
            <a:endParaRPr lang="en-US" sz="1600" b="1" dirty="0">
              <a:sym typeface="Wingdings" panose="05000000000000000000" pitchFamily="2" charset="2"/>
            </a:endParaRPr>
          </a:p>
        </p:txBody>
      </p:sp>
      <p:sp>
        <p:nvSpPr>
          <p:cNvPr id="9" name="Rounded Rectangle 8"/>
          <p:cNvSpPr/>
          <p:nvPr/>
        </p:nvSpPr>
        <p:spPr>
          <a:xfrm>
            <a:off x="1056000" y="5580000"/>
            <a:ext cx="10080000" cy="792000"/>
          </a:xfrm>
          <a:prstGeom prst="roundRect">
            <a:avLst/>
          </a:prstGeom>
          <a:ln w="254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Setting the </a:t>
            </a:r>
            <a:r>
              <a:rPr lang="en-US" b="1" dirty="0" smtClean="0"/>
              <a:t>chromaticity to 0.2 </a:t>
            </a:r>
            <a:r>
              <a:rPr lang="en-US" dirty="0" smtClean="0"/>
              <a:t>(normalized units) yielded </a:t>
            </a:r>
            <a:r>
              <a:rPr lang="en-US" b="1" dirty="0" smtClean="0">
                <a:solidFill>
                  <a:srgbClr val="C00000"/>
                </a:solidFill>
              </a:rPr>
              <a:t>instabilities that were not mitigated by the transverse damper</a:t>
            </a:r>
            <a:r>
              <a:rPr lang="en-US" dirty="0" smtClean="0"/>
              <a:t>.</a:t>
            </a: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00" y="1638000"/>
            <a:ext cx="7200000" cy="3600000"/>
          </a:xfrm>
          <a:prstGeom prst="rect">
            <a:avLst/>
          </a:prstGeom>
          <a:ln>
            <a:noFill/>
          </a:ln>
          <a:effectLst>
            <a:outerShdw blurRad="190500" algn="tl" rotWithShape="0">
              <a:srgbClr val="000000">
                <a:alpha val="70000"/>
              </a:srgbClr>
            </a:outerShdw>
          </a:effectLst>
        </p:spPr>
      </p:pic>
      <p:pic>
        <p:nvPicPr>
          <p:cNvPr id="17" name="movie_mod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16000" y="1638000"/>
            <a:ext cx="6299995" cy="3600000"/>
          </a:xfrm>
          <a:prstGeom prst="rect">
            <a:avLst/>
          </a:prstGeom>
          <a:ln>
            <a:noFill/>
          </a:ln>
          <a:effectLst>
            <a:outerShdw blurRad="190500" algn="tl" rotWithShape="0">
              <a:srgbClr val="000000">
                <a:alpha val="70000"/>
              </a:srgbClr>
            </a:outerShdw>
          </a:effectLst>
        </p:spPr>
      </p:pic>
      <p:sp>
        <p:nvSpPr>
          <p:cNvPr id="10" name="Slide Number Placeholder 9"/>
          <p:cNvSpPr>
            <a:spLocks noGrp="1"/>
          </p:cNvSpPr>
          <p:nvPr>
            <p:ph type="sldNum" sz="quarter" idx="12"/>
          </p:nvPr>
        </p:nvSpPr>
        <p:spPr/>
        <p:txBody>
          <a:bodyPr/>
          <a:lstStyle/>
          <a:p>
            <a:fld id="{9EA1AA69-EDB9-4143-818B-2B18FE6932EA}" type="slidenum">
              <a:rPr lang="en-GB" smtClean="0"/>
              <a:t>9</a:t>
            </a:fld>
            <a:endParaRPr lang="en-GB"/>
          </a:p>
        </p:txBody>
      </p:sp>
    </p:spTree>
    <p:extLst>
      <p:ext uri="{BB962C8B-B14F-4D97-AF65-F5344CB8AC3E}">
        <p14:creationId xmlns:p14="http://schemas.microsoft.com/office/powerpoint/2010/main" val="214458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64.9794"/>
  <p:tag name="ORIGINALWIDTH" val="1595.8"/>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bm{\psi \propto \psi_0 + \psi_1^{(l)}\,}\exp \bm{\left(i\Omega_l\,s/c\right)}&#10;% \bm{\psi_l} &amp;\propto \bm{\psi_l}\,\exp\left(i\Omega_l t\right)&#10;\end{align*}&#10;&#10;\end{document}"/>
  <p:tag name="IGUANATEXSIZE" val="26"/>
  <p:tag name="IGUANATEXCURSOR" val="633"/>
  <p:tag name="TRANSPARENCY" val="True"/>
  <p:tag name="FILENAME" val=""/>
  <p:tag name="LATEXENGINEID" val="0"/>
  <p:tag name="TEMPFOLDER" val="c:\temp\"/>
  <p:tag name="LATEXFORMHEIGHT" val="502.5"/>
  <p:tag name="LATEXFORMWIDTH" val="939"/>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405.6993"/>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xi$:&amp; chromaticity\\&#10;$\eta$:&amp; slippage factor\\&#10;$\omega_0$:&amp; revolution frequency&#10;\end{tabular}&#10;\end{document}"/>
  <p:tag name="IGUANATEXSIZE" val="14"/>
  <p:tag name="IGUANATEXCURSOR" val="578"/>
  <p:tag name="TRANSPARENCY" val="True"/>
  <p:tag name="FILENAME" val=""/>
  <p:tag name="LATEXENGINEID" val="0"/>
  <p:tag name="TEMPFOLDER" val="c:\temp\"/>
  <p:tag name="LATEXFORMHEIGHT" val="502.5"/>
  <p:tag name="LATEXFORMWIDTH" val="939"/>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281.21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xi = 0\]&#10;\end{document}"/>
  <p:tag name="IGUANATEXSIZE" val="20"/>
  <p:tag name="IGUANATEXCURSOR" val="567"/>
  <p:tag name="TRANSPARENCY" val="True"/>
  <p:tag name="FILENAME" val=""/>
  <p:tag name="LATEXENGINEID" val="0"/>
  <p:tag name="TEMPFOLDER" val="c:\temp\"/>
  <p:tag name="LATEXFORMHEIGHT" val="502.5"/>
  <p:tag name="LATEXFORMWIDTH" val="939"/>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02.43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m(z) &amp;= \begin{cases}&#10;  \cos\left( \left(m+1\right) \pi\,\frac{z}{\hat{z}} \right)\,, &amp; m = 0, 2, 4,\ldots\\&#10;  \sin\left( \left(m+1\right) \pi\,\frac{z}{\hat{z}} \right)\,, &amp; m = 1, 3, 5,\ldots&#10;\end{cases}&#10;\end{align*}&#10;&#10;\end{document}"/>
  <p:tag name="IGUANATEXSIZE" val="20"/>
  <p:tag name="IGUANATEXCURSOR" val="771"/>
  <p:tag name="TRANSPARENCY" val="True"/>
  <p:tag name="FILENAME" val=""/>
  <p:tag name="LATEXENGINEID" val="0"/>
  <p:tag name="TEMPFOLDER" val="c:\temp\"/>
  <p:tag name="LATEXFORMHEIGHT" val="502.5"/>
  <p:tag name="LATEXFORMWIDTH" val="939"/>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405.6993"/>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xi$:&amp; chromaticity\\&#10;$\eta$:&amp; slippage factor\\&#10;$\omega_0$:&amp; revolution frequency&#10;\end{tabular}&#10;\end{document}"/>
  <p:tag name="IGUANATEXSIZE" val="14"/>
  <p:tag name="IGUANATEXCURSOR" val="578"/>
  <p:tag name="TRANSPARENCY" val="True"/>
  <p:tag name="FILENAME" val=""/>
  <p:tag name="LATEXENGINEID" val="0"/>
  <p:tag name="TEMPFOLDER" val="c:\temp\"/>
  <p:tag name="LATEXFORMHEIGHT" val="502.5"/>
  <p:tag name="LATEXFORMWIDTH" val="939"/>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020.622"/>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color{FireBrick}&#10;\[&#10;\bm{\tau_{l\textcolor{white}{m}} \propto} \operatorname{Im}\bm{\left(\Delta\Omega_{l\textcolor{white}{m}}\right)}&#10;\]&#10;&#10;\end{document}"/>
  <p:tag name="IGUANATEXSIZE" val="22"/>
  <p:tag name="IGUANATEXCURSOR" val="686"/>
  <p:tag name="TRANSPARENCY" val="True"/>
  <p:tag name="FILENAME" val=""/>
  <p:tag name="LATEXENGINEID" val="0"/>
  <p:tag name="TEMPFOLDER" val="c:\temp\"/>
  <p:tag name="LATEXFORMHEIGHT" val="502.5"/>
  <p:tag name="LATEXFORMWIDTH" val="939"/>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02.43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m(z) &amp;= \begin{cases}&#10;  \cos\left( \left(m+1\right) \pi\,\frac{z}{\hat{z}} \right)\,, &amp; m = 0, 2, 4,\ldots\\&#10;  \sin\left( \left(m+1\right) \pi\,\frac{z}{\hat{z}} \right)\,, &amp; m = 1, 3, 5,\ldots&#10;\end{cases}&#10;\end{align*}&#10;&#10;\end{document}"/>
  <p:tag name="IGUANATEXSIZE" val="20"/>
  <p:tag name="IGUANATEXCURSOR" val="771"/>
  <p:tag name="TRANSPARENCY" val="True"/>
  <p:tag name="FILENAME" val=""/>
  <p:tag name="LATEXENGINEID" val="0"/>
  <p:tag name="TEMPFOLDER" val="c:\temp\"/>
  <p:tag name="LATEXFORMHEIGHT" val="502.5"/>
  <p:tag name="LATEXFORMWIDTH" val="939"/>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405.6993"/>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xi$:&amp; chromaticity\\&#10;$\eta$:&amp; slippage factor\\&#10;$\omega_0$:&amp; revolution frequency&#10;\end{tabular}&#10;\end{document}"/>
  <p:tag name="IGUANATEXSIZE" val="14"/>
  <p:tag name="IGUANATEXCURSOR" val="578"/>
  <p:tag name="TRANSPARENCY" val="True"/>
  <p:tag name="FILENAME" val=""/>
  <p:tag name="LATEXENGINEID" val="0"/>
  <p:tag name="TEMPFOLDER" val="c:\temp\"/>
  <p:tag name="LATEXFORMHEIGHT" val="502.5"/>
  <p:tag name="LATEXFORMWIDTH" val="939"/>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64.9794"/>
  <p:tag name="ORIGINALWIDTH" val="1545.55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bm{\psi \propto \psi_0 + \psi_1^{(l)}\,}\exp \bm{\left(\Omega_l\,s/c\right)}&#10;% \bm{\psi_l} &amp;\propto \bm{\psi_l}\,\exp\left(i\Omega_l t\right)&#10;\end{align*}&#10;&#10;\end{document}"/>
  <p:tag name="IGUANATEXSIZE" val="26"/>
  <p:tag name="IGUANATEXCURSOR" val="645"/>
  <p:tag name="TRANSPARENCY" val="True"/>
  <p:tag name="FILENAME" val=""/>
  <p:tag name="LATEXENGINEID" val="0"/>
  <p:tag name="TEMPFOLDER" val="c:\temp\"/>
  <p:tag name="LATEXFORMHEIGHT" val="502.5"/>
  <p:tag name="LATEXFORMWIDTH" val="939"/>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281.21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xi \neq 0\]&#10;\end{document}"/>
  <p:tag name="IGUANATEXSIZE" val="20"/>
  <p:tag name="IGUANATEXCURSOR" val="570"/>
  <p:tag name="TRANSPARENCY" val="True"/>
  <p:tag name="FILENAME" val=""/>
  <p:tag name="LATEXENGINEID" val="0"/>
  <p:tag name="TEMPFOLDER" val="c:\temp\"/>
  <p:tag name="LATEXFORMHEIGHT" val="502.5"/>
  <p:tag name="LATEXFORMWIDTH" val="939"/>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02.43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m(z) &amp;= \begin{cases}&#10;  \cos\left( \left(m+1\right) \pi\,\frac{z}{\hat{z}} \right)\,, &amp; m = 0, 2, 4,\ldots\\&#10;  \sin\left( \left(m+1\right) \pi\,\frac{z}{\hat{z}} \right)\,, &amp; m = 1, 3, 5,\ldots&#10;\end{cases}&#10;\end{align*}&#10;&#10;\end{document}"/>
  <p:tag name="IGUANATEXSIZE" val="20"/>
  <p:tag name="IGUANATEXCURSOR" val="771"/>
  <p:tag name="TRANSPARENCY" val="True"/>
  <p:tag name="FILENAME" val=""/>
  <p:tag name="LATEXENGINEID" val="0"/>
  <p:tag name="TEMPFOLDER" val="c:\temp\"/>
  <p:tag name="LATEXFORMHEIGHT" val="502.5"/>
  <p:tag name="LATEXFORMWIDTH" val="939"/>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405.6993"/>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xi$:&amp; chromaticity\\&#10;$\eta$:&amp; slippage factor\\&#10;$\omega_0$:&amp; revolution frequency&#10;\end{tabular}&#10;\end{document}"/>
  <p:tag name="IGUANATEXSIZE" val="14"/>
  <p:tag name="IGUANATEXCURSOR" val="578"/>
  <p:tag name="TRANSPARENCY" val="True"/>
  <p:tag name="FILENAME" val=""/>
  <p:tag name="LATEXENGINEID" val="0"/>
  <p:tag name="TEMPFOLDER" val="c:\temp\"/>
  <p:tag name="LATEXFORMHEIGHT" val="502.5"/>
  <p:tag name="LATEXFORMWIDTH" val="939"/>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281.21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xi \neq 0\]&#10;\end{document}"/>
  <p:tag name="IGUANATEXSIZE" val="20"/>
  <p:tag name="IGUANATEXCURSOR" val="570"/>
  <p:tag name="TRANSPARENCY" val="True"/>
  <p:tag name="FILENAME" val=""/>
  <p:tag name="LATEXENGINEID" val="0"/>
  <p:tag name="TEMPFOLDER" val="c:\temp\"/>
  <p:tag name="LATEXFORMHEIGHT" val="502.5"/>
  <p:tag name="LATEXFORMWIDTH" val="939"/>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421.4473"/>
  <p:tag name="ORIGINALWIDTH" val="2281.965"/>
  <p:tag name="LATEXADDIN" val="\documentclass{article}&#10;&#10;\usepackage{bm}&#10;\usepackage{amsmath}&#10;\usepackage{amssymb}&#10;\usepackage{textcomp}&#10;\usepackage[margin=3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noindent&#10;It turns out that $\textcolor{red}{1/\tau \propto (1 + l)^{-1}}$ i.e., the \textcolor{red}{lower order modes are the fastest growing ones}&#10;\end{document}"/>
  <p:tag name="IGUANATEXSIZE" val="18"/>
  <p:tag name="IGUANATEXCURSOR" val="604"/>
  <p:tag name="TRANSPARENCY" val="True"/>
  <p:tag name="FILENAME" val=""/>
  <p:tag name="LATEXENGINEID" val="0"/>
  <p:tag name="TEMPFOLDER" val="c:\temp\"/>
  <p:tag name="LATEXFORMHEIGHT" val="502.5"/>
  <p:tag name="LATEXFORMWIDTH" val="939"/>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02.43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m(z) &amp;= \begin{cases}&#10;  \cos\left( \left(m+1\right) \pi\,\frac{z}{\hat{z}} \right)\,, &amp; m = 0, 2, 4,\ldots\\&#10;  \sin\left( \left(m+1\right) \pi\,\frac{z}{\hat{z}} \right)\,, &amp; m = 1, 3, 5,\ldots&#10;\end{cases}&#10;\end{align*}&#10;&#10;\end{document}"/>
  <p:tag name="IGUANATEXSIZE" val="20"/>
  <p:tag name="IGUANATEXCURSOR" val="771"/>
  <p:tag name="TRANSPARENCY" val="True"/>
  <p:tag name="FILENAME" val=""/>
  <p:tag name="LATEXENGINEID" val="0"/>
  <p:tag name="TEMPFOLDER" val="c:\temp\"/>
  <p:tag name="LATEXFORMHEIGHT" val="502.5"/>
  <p:tag name="LATEXFORMWIDTH" val="939"/>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05.6993"/>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xi$:&amp; chromaticity\\&#10;$\eta$:&amp; slippage factor\\&#10;$\omega_0$:&amp; revolution frequency&#10;\end{tabular}&#10;\end{document}"/>
  <p:tag name="IGUANATEXSIZE" val="14"/>
  <p:tag name="IGUANATEXCURSOR" val="578"/>
  <p:tag name="TRANSPARENCY" val="True"/>
  <p:tag name="FILENAME" val=""/>
  <p:tag name="LATEXENGINEID" val="0"/>
  <p:tag name="TEMPFOLDER" val="c:\temp\"/>
  <p:tag name="LATEXFORMHEIGHT" val="502.5"/>
  <p:tag name="LATEXFORMWIDTH" val="939"/>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281.21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xi \neq 0\]&#10;\end{document}"/>
  <p:tag name="IGUANATEXSIZE" val="20"/>
  <p:tag name="IGUANATEXCURSOR" val="570"/>
  <p:tag name="TRANSPARENCY" val="True"/>
  <p:tag name="FILENAME" val=""/>
  <p:tag name="LATEXENGINEID" val="0"/>
  <p:tag name="TEMPFOLDER" val="c:\temp\"/>
  <p:tag name="LATEXFORMHEIGHT" val="502.5"/>
  <p:tag name="LATEXFORMWIDTH" val="939"/>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957.6303"/>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bm{\Delta Q_l} \propto \operatorname{Re}\bm{\left(\Delta\Omega_l\right)}&#10;\]&#10;&#10;\end{document}"/>
  <p:tag name="IGUANATEXSIZE" val="22"/>
  <p:tag name="IGUANATEXCURSOR" val="628"/>
  <p:tag name="TRANSPARENCY" val="True"/>
  <p:tag name="FILENAME" val=""/>
  <p:tag name="LATEXENGINEID" val="0"/>
  <p:tag name="TEMPFOLDER" val="c:\temp\"/>
  <p:tag name="LATEXFORMHEIGHT" val="502.5"/>
  <p:tag name="LATEXFORMWIDTH" val="939"/>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421.4473"/>
  <p:tag name="ORIGINALWIDTH" val="2281.965"/>
  <p:tag name="LATEXADDIN" val="\documentclass{article}&#10;&#10;\usepackage{bm}&#10;\usepackage{amsmath}&#10;\usepackage{amssymb}&#10;\usepackage{textcomp}&#10;\usepackage[margin=3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noindent&#10;It turns out that $\textcolor{red}{1/\tau \propto (1 + l)^{-1}}$ i.e., the \textcolor{red}{lower order modes are the fastest growing ones}&#10;\end{document}"/>
  <p:tag name="IGUANATEXSIZE" val="18"/>
  <p:tag name="IGUANATEXCURSOR" val="604"/>
  <p:tag name="TRANSPARENCY" val="True"/>
  <p:tag name="FILENAME" val=""/>
  <p:tag name="LATEXENGINEID" val="0"/>
  <p:tag name="TEMPFOLDER" val="c:\temp\"/>
  <p:tag name="LATEXFORMHEIGHT" val="502.5"/>
  <p:tag name="LATEXFORMWIDTH" val="939"/>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638.545"/>
  <p:tag name="LATEXADDIN" val="\documentclass{article}&#10;&#10;\usepackage{bm}&#10;\usepackage{amsmath}&#10;\usepackage{amssymb}&#10;\usepackage{textcomp}&#10;%\usepackage[margins=1.2]{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y(s) = \sqrt{2 J_y\,\beta_y(s)} \cos\left(\frac{Q_y}{R}\,s\right)&#10;\]&#10;&#10;\end{document}"/>
  <p:tag name="IGUANATEXSIZE" val="18"/>
  <p:tag name="IGUANATEXCURSOR" val="621"/>
  <p:tag name="TRANSPARENCY" val="True"/>
  <p:tag name="FILENAME" val=""/>
  <p:tag name="LATEXENGINEID" val="0"/>
  <p:tag name="TEMPFOLDER" val="c:\temp\"/>
  <p:tag name="LATEXFORMHEIGHT" val="502.5"/>
  <p:tag name="LATEXFORMWIDTH" val="939"/>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638.545"/>
  <p:tag name="LATEXADDIN" val="\documentclass{article}&#10;&#10;\usepackage{bm}&#10;\usepackage{amsmath}&#10;\usepackage{amssymb}&#10;\usepackage{textcomp}&#10;%\usepackage[margins=1.2]{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y(s) = \sqrt{2 J_y\,\beta_y(s)} \cos\left(\frac{Q_y}{R}\,s\right)&#10;\]&#10;&#10;\end{document}"/>
  <p:tag name="IGUANATEXSIZE" val="18"/>
  <p:tag name="IGUANATEXCURSOR" val="621"/>
  <p:tag name="TRANSPARENCY" val="True"/>
  <p:tag name="FILENAME" val=""/>
  <p:tag name="LATEXENGINEID" val="0"/>
  <p:tag name="TEMPFOLDER" val="c:\temp\"/>
  <p:tag name="LATEXFORMHEIGHT" val="502.5"/>
  <p:tag name="LATEXFORMWIDTH" val="939"/>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638.545"/>
  <p:tag name="LATEXADDIN" val="\documentclass{article}&#10;&#10;\usepackage{bm}&#10;\usepackage{amsmath}&#10;\usepackage{amssymb}&#10;\usepackage{textcomp}&#10;%\usepackage[margins=1.2]{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y(s) = \sqrt{2 J_y\,\beta_y(s)} \cos\left(\frac{Q_y}{R}\,s\right)&#10;\]&#10;&#10;\end{document}"/>
  <p:tag name="IGUANATEXSIZE" val="18"/>
  <p:tag name="IGUANATEXCURSOR" val="621"/>
  <p:tag name="TRANSPARENCY" val="True"/>
  <p:tag name="FILENAME" val=""/>
  <p:tag name="LATEXENGINEID" val="0"/>
  <p:tag name="TEMPFOLDER" val="c:\temp\"/>
  <p:tag name="LATEXFORMHEIGHT" val="502.5"/>
  <p:tag name="LATEXFORMWIDTH" val="939"/>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178.103"/>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color{DarkOliveGreen}&#10;\[&#10;\bm{\Delta Q_{l\textcolor{white}{m}} \propto} \operatorname{Re}\bm{\left(\Delta\Omega_{l\textcolor{white}{m}}\right)}&#10;\]&#10;&#10;\end{document}"/>
  <p:tag name="IGUANATEXSIZE" val="22"/>
  <p:tag name="IGUANATEXCURSOR" val="631"/>
  <p:tag name="TRANSPARENCY" val="True"/>
  <p:tag name="FILENAME" val=""/>
  <p:tag name="LATEXENGINEID" val="0"/>
  <p:tag name="TEMPFOLDER" val="c:\temp\"/>
  <p:tag name="LATEXFORMHEIGHT" val="502.5"/>
  <p:tag name="LATEXFORMWIDTH" val="939"/>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29.9587"/>
  <p:tag name="ORIGINALWIDTH" val="3582.302"/>
  <p:tag name="LATEXADDIN" val="\documentclass{article}&#10;&#10;\usepackage{bm}&#10;\usepackage{amsmath}&#10;\usepackage{amssymb}&#10;\usepackage{textcomp}&#10;\usepackage[margin=2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noindent&#10;\[&#10;\bm{\Delta \psi_l} \propto \exp\bm{\left(i\Omega_l\,s/c\right)}&#10;\]&#10;\small\textcolor{FireBrick}{perturbation \normalsize&#10;$\bm{\Delta\psi_l}$ \small on the single particle probability density function \normalsize&#10;$\bm{\psi}$}&#10;&#10;\end{document}"/>
  <p:tag name="IGUANATEXSIZE" val="22"/>
  <p:tag name="IGUANATEXCURSOR" val="794"/>
  <p:tag name="TRANSPARENCY" val="True"/>
  <p:tag name="FILENAME" val=""/>
  <p:tag name="LATEXENGINEID" val="0"/>
  <p:tag name="TEMPFOLDER" val="c:\temp\"/>
  <p:tag name="LATEXFORMHEIGHT" val="502.5"/>
  <p:tag name="LATEXFORMWIDTH" val="939"/>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926.1343"/>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10;\bm{\tau_l^{-1}} \propto \operatorname{Im}\bm{\left(\Delta\Omega_l\right)}&#10;\]&#10;&#10;\end{document}"/>
  <p:tag name="IGUANATEXSIZE" val="22"/>
  <p:tag name="IGUANATEXCURSOR" val="606"/>
  <p:tag name="TRANSPARENCY" val="True"/>
  <p:tag name="FILENAME" val=""/>
  <p:tag name="LATEXENGINEID" val="0"/>
  <p:tag name="TEMPFOLDER" val="c:\temp\"/>
  <p:tag name="LATEXFORMHEIGHT" val="502.5"/>
  <p:tag name="LATEXFORMWIDTH" val="939"/>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529.4338"/>
  <p:tag name="ORIGINALWIDTH" val="2363.705"/>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l(z) &amp;= \begin{cases}&#10;  \cos\left( \left(l+1\right) \pi\,\dfrac{z}{\hat{z}} \right)\,, &amp; l = 0, 2, 4,\ldots\vspace*{2mm}\\&#10;  \sin\left( \left(l+1\right) \pi\,\dfrac{z}{\hat{z}} \right)\,, &amp; l = 1, 3, 5,\ldots&#10;\end{cases}&#10;\end{align*}&#10;&#10;\end{document}"/>
  <p:tag name="IGUANATEXSIZE" val="20"/>
  <p:tag name="IGUANATEXCURSOR" val="668"/>
  <p:tag name="TRANSPARENCY" val="True"/>
  <p:tag name="FILENAME" val=""/>
  <p:tag name="LATEXENGINEID" val="0"/>
  <p:tag name="TEMPFOLDER" val="c:\temp\"/>
  <p:tag name="LATEXFORMHEIGHT" val="502.5"/>
  <p:tag name="LATEXFORMWIDTH" val="939"/>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316.46"/>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S &amp;\propto p_l(z) \cdot \exp\left( -2\pi i\left(k\,Q_x + \frac{\xi Q_x \omega_0}{2\pi\,\eta\beta c}\,z\right) \right)&#10;\end{align*}&#10;&#10;\end{document}"/>
  <p:tag name="IGUANATEXSIZE" val="20"/>
  <p:tag name="IGUANATEXCURSOR" val="683"/>
  <p:tag name="TRANSPARENCY" val="True"/>
  <p:tag name="FILENAME" val=""/>
  <p:tag name="LATEXENGINEID" val="0"/>
  <p:tag name="TEMPFOLDER" val="c:\temp\"/>
  <p:tag name="LATEXFORMHEIGHT" val="502.5"/>
  <p:tag name="LATEXFORMWIDTH" val="939"/>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554.9306"/>
  <p:tag name="ORIGINALWIDTH" val="1610.049"/>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begin{tabular}{rl}&#10;$k$:&amp; turn number\\&#10;$\xi$:&amp; chromaticity\\&#10;$\eta$:&amp; slippage factor\\&#10;$\omega_0$:&amp; revolution frequency&#10;\end{tabular}&#10;\end{document}"/>
  <p:tag name="IGUANATEXSIZE" val="14"/>
  <p:tag name="IGUANATEXCURSOR" val="582"/>
  <p:tag name="TRANSPARENCY" val="True"/>
  <p:tag name="FILENAME" val=""/>
  <p:tag name="LATEXENGINEID" val="0"/>
  <p:tag name="TEMPFOLDER" val="c:\temp\"/>
  <p:tag name="LATEXFORMHEIGHT" val="502.5"/>
  <p:tag name="LATEXFORMWIDTH" val="939"/>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502.437"/>
  <p:tag name="LATEXADDIN" val="\documentclass{article}&#10;&#10;\usepackage{bm}&#10;\usepackage{amsmath}&#10;\usepackage{amssymb}&#10;\usepackage{textcomp}&#10;\usepackage[margin=2.9in]{geometry}&#10;\usepackage[svgnames,table]{xcolor}&#10;&#10;\renewcommand*\sfdefault{lcmss}&#10;\renewcommand*\familydefault{\sfdefault}&#10;\usepackage[T1]{fontenc}&#10;&#10;% Uncomment this line for sans-serif font&#10;%\everymath{\mathsf{\xdef\mysf{\mathgroup\the\mathgroup\relax}}\mysf}&#10;&#10;% Uncomment these lines for colored equations&#10;\definecolor{cern}{RGB}{40,40,40}&#10;\definecolor{cernblue}{RGB}{0, 83, 161}&#10;\color{cern}&#10;&#10;&#10;\pagestyle{empty}&#10;\begin{document}&#10;&#10;\begin{align*}&#10;p_m(z) &amp;= \begin{cases}&#10;  \cos\left( \left(m+1\right) \pi\,\frac{z}{\hat{z}} \right)\,, &amp; m = 0, 2, 4,\ldots\\&#10;  \sin\left( \left(m+1\right) \pi\,\frac{z}{\hat{z}} \right)\,, &amp; m = 1, 3, 5,\ldots&#10;\end{cases}&#10;\end{align*}&#10;&#10;\end{document}"/>
  <p:tag name="IGUANATEXSIZE" val="20"/>
  <p:tag name="IGUANATEXCURSOR" val="771"/>
  <p:tag name="TRANSPARENCY" val="True"/>
  <p:tag name="FILENAME" val=""/>
  <p:tag name="LATEXENGINEID" val="0"/>
  <p:tag name="TEMPFOLDER" val="c:\temp\"/>
  <p:tag name="LATEXFORMHEIGHT" val="502.5"/>
  <p:tag name="LATEXFORMWIDTH" val="939"/>
  <p:tag name="LATEXFORMWRAP" val="True"/>
  <p:tag name="BITMAPVECTOR" val="0"/>
</p:tagLst>
</file>

<file path=ppt/theme/theme1.xml><?xml version="1.0" encoding="utf-8"?>
<a:theme xmlns:a="http://schemas.openxmlformats.org/drawingml/2006/main" name="Office Theme">
  <a:themeElements>
    <a:clrScheme name="Earthtone1">
      <a:dk1>
        <a:sysClr val="windowText" lastClr="000000"/>
      </a:dk1>
      <a:lt1>
        <a:sysClr val="window" lastClr="FFFFFF"/>
      </a:lt1>
      <a:dk2>
        <a:srgbClr val="44546A"/>
      </a:dk2>
      <a:lt2>
        <a:srgbClr val="E7E6E6"/>
      </a:lt2>
      <a:accent1>
        <a:srgbClr val="8F3B1B"/>
      </a:accent1>
      <a:accent2>
        <a:srgbClr val="D57500"/>
      </a:accent2>
      <a:accent3>
        <a:srgbClr val="DBCA69"/>
      </a:accent3>
      <a:accent4>
        <a:srgbClr val="668D3C"/>
      </a:accent4>
      <a:accent5>
        <a:srgbClr val="4E6172"/>
      </a:accent5>
      <a:accent6>
        <a:srgbClr val="A9A18C"/>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22137</TotalTime>
  <Words>4527</Words>
  <Application>Microsoft Office PowerPoint</Application>
  <PresentationFormat>Widescreen</PresentationFormat>
  <Paragraphs>602</Paragraphs>
  <Slides>50</Slides>
  <Notes>2</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Courier New</vt:lpstr>
      <vt:lpstr>Wingdings</vt:lpstr>
      <vt:lpstr>Office Theme</vt:lpstr>
      <vt:lpstr>CAS – Introduction to Accelerator Physics   Collective effects</vt:lpstr>
      <vt:lpstr>PowerPoint Presentation</vt:lpstr>
      <vt:lpstr>PowerPoint Presentation</vt:lpstr>
      <vt:lpstr>The CERN accelerator complex</vt:lpstr>
      <vt:lpstr>Example: coupled bunch instability</vt:lpstr>
      <vt:lpstr>Example: coupled bunch instability</vt:lpstr>
      <vt:lpstr>Example: coupled bunch instability</vt:lpstr>
      <vt:lpstr>Example: single bunch instabilities</vt:lpstr>
      <vt:lpstr>Example: single bunch instabilities</vt:lpstr>
      <vt:lpstr>Example: single bunch instabilities</vt:lpstr>
      <vt:lpstr>Example: single bunch instabilities</vt:lpstr>
      <vt:lpstr>PowerPoint Presentation</vt:lpstr>
      <vt:lpstr>Headtail modes</vt:lpstr>
      <vt:lpstr>Headtail modes</vt:lpstr>
      <vt:lpstr>Headtail modes</vt:lpstr>
      <vt:lpstr>Headtail modes</vt:lpstr>
      <vt:lpstr>Headtail modes</vt:lpstr>
      <vt:lpstr>Headtail modes</vt:lpstr>
      <vt:lpstr>Headtail modes</vt:lpstr>
      <vt:lpstr>Headtail modes</vt:lpstr>
      <vt:lpstr>PowerPoint Presentation</vt:lpstr>
      <vt:lpstr>Azimuthal bunch modes</vt:lpstr>
      <vt:lpstr>Azimuthal bunch modes</vt:lpstr>
      <vt:lpstr>Azimuthal bunch modes</vt:lpstr>
      <vt:lpstr>Transverse mode coupling instability (TMCI)</vt:lpstr>
      <vt:lpstr>Transverse mode coupling instability (TMCI)</vt:lpstr>
      <vt:lpstr>Transverse mode coupling instability (TMCI)</vt:lpstr>
      <vt:lpstr>Transverse mode coupling instability (TMCI)</vt:lpstr>
      <vt:lpstr>Transverse mode coupling instability (TMCI)</vt:lpstr>
      <vt:lpstr>Transverse mode coupling instability in the SPS</vt:lpstr>
      <vt:lpstr>An intensity scan in the SPS from 2017</vt:lpstr>
      <vt:lpstr>An intensity scan in the SPS from 2017</vt:lpstr>
      <vt:lpstr>TMCI threshold</vt:lpstr>
      <vt:lpstr>TMCI threshold</vt:lpstr>
      <vt:lpstr>Wideband feedback systems</vt:lpstr>
      <vt:lpstr>Intensity scan</vt:lpstr>
      <vt:lpstr>Intensity scan</vt:lpstr>
      <vt:lpstr>Intensity scan</vt:lpstr>
      <vt:lpstr>Intensity scan</vt:lpstr>
      <vt:lpstr>Intensity scan</vt:lpstr>
      <vt:lpstr>PowerPoint Presentation</vt:lpstr>
      <vt:lpstr>Longitudinal instabilities</vt:lpstr>
      <vt:lpstr>Example: bunch lengthening and MW instability</vt:lpstr>
      <vt:lpstr>Example: bunch lengthening and MW instability</vt:lpstr>
      <vt:lpstr>Example: bunch lengthening and MW instability</vt:lpstr>
      <vt:lpstr>Example: bunch lengthening and MW instability</vt:lpstr>
      <vt:lpstr>Other types of longitudinal instabilities</vt:lpstr>
      <vt:lpstr>Closing remarks</vt:lpstr>
      <vt:lpstr>End part IV</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Shing Bruce Li</dc:creator>
  <cp:lastModifiedBy>Kevin Li</cp:lastModifiedBy>
  <cp:revision>2603</cp:revision>
  <cp:lastPrinted>2018-09-20T14:38:09Z</cp:lastPrinted>
  <dcterms:created xsi:type="dcterms:W3CDTF">2015-10-12T18:31:23Z</dcterms:created>
  <dcterms:modified xsi:type="dcterms:W3CDTF">2018-09-23T14:22:54Z</dcterms:modified>
</cp:coreProperties>
</file>