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1"/>
  </p:sldMasterIdLst>
  <p:notesMasterIdLst>
    <p:notesMasterId r:id="rId62"/>
  </p:notesMasterIdLst>
  <p:handoutMasterIdLst>
    <p:handoutMasterId r:id="rId63"/>
  </p:handoutMasterIdLst>
  <p:sldIdLst>
    <p:sldId id="942" r:id="rId2"/>
    <p:sldId id="908" r:id="rId3"/>
    <p:sldId id="928" r:id="rId4"/>
    <p:sldId id="937" r:id="rId5"/>
    <p:sldId id="938" r:id="rId6"/>
    <p:sldId id="940" r:id="rId7"/>
    <p:sldId id="918" r:id="rId8"/>
    <p:sldId id="919" r:id="rId9"/>
    <p:sldId id="921" r:id="rId10"/>
    <p:sldId id="922" r:id="rId11"/>
    <p:sldId id="923" r:id="rId12"/>
    <p:sldId id="924" r:id="rId13"/>
    <p:sldId id="925" r:id="rId14"/>
    <p:sldId id="926" r:id="rId15"/>
    <p:sldId id="927" r:id="rId16"/>
    <p:sldId id="909" r:id="rId17"/>
    <p:sldId id="935" r:id="rId18"/>
    <p:sldId id="936" r:id="rId19"/>
    <p:sldId id="817" r:id="rId20"/>
    <p:sldId id="823" r:id="rId21"/>
    <p:sldId id="845" r:id="rId22"/>
    <p:sldId id="821" r:id="rId23"/>
    <p:sldId id="846" r:id="rId24"/>
    <p:sldId id="891" r:id="rId25"/>
    <p:sldId id="828" r:id="rId26"/>
    <p:sldId id="833" r:id="rId27"/>
    <p:sldId id="834" r:id="rId28"/>
    <p:sldId id="835" r:id="rId29"/>
    <p:sldId id="842" r:id="rId30"/>
    <p:sldId id="837" r:id="rId31"/>
    <p:sldId id="843" r:id="rId32"/>
    <p:sldId id="839" r:id="rId33"/>
    <p:sldId id="911" r:id="rId34"/>
    <p:sldId id="917" r:id="rId35"/>
    <p:sldId id="914" r:id="rId36"/>
    <p:sldId id="895" r:id="rId37"/>
    <p:sldId id="896" r:id="rId38"/>
    <p:sldId id="916" r:id="rId39"/>
    <p:sldId id="897" r:id="rId40"/>
    <p:sldId id="898" r:id="rId41"/>
    <p:sldId id="899" r:id="rId42"/>
    <p:sldId id="900" r:id="rId43"/>
    <p:sldId id="901" r:id="rId44"/>
    <p:sldId id="902" r:id="rId45"/>
    <p:sldId id="903" r:id="rId46"/>
    <p:sldId id="904" r:id="rId47"/>
    <p:sldId id="905" r:id="rId48"/>
    <p:sldId id="915" r:id="rId49"/>
    <p:sldId id="906" r:id="rId50"/>
    <p:sldId id="271" r:id="rId51"/>
    <p:sldId id="879" r:id="rId52"/>
    <p:sldId id="941" r:id="rId53"/>
    <p:sldId id="932" r:id="rId54"/>
    <p:sldId id="933" r:id="rId55"/>
    <p:sldId id="934" r:id="rId56"/>
    <p:sldId id="880" r:id="rId57"/>
    <p:sldId id="881" r:id="rId58"/>
    <p:sldId id="883" r:id="rId59"/>
    <p:sldId id="884" r:id="rId60"/>
    <p:sldId id="885" r:id="rId61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282"/>
    <a:srgbClr val="0097F2"/>
    <a:srgbClr val="BF9000"/>
    <a:srgbClr val="000000"/>
    <a:srgbClr val="5B9BD5"/>
    <a:srgbClr val="70AD47"/>
    <a:srgbClr val="2580B9"/>
    <a:srgbClr val="FFFFFF"/>
    <a:srgbClr val="282828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2" autoAdjust="0"/>
    <p:restoredTop sz="87614" autoAdjust="0"/>
  </p:normalViewPr>
  <p:slideViewPr>
    <p:cSldViewPr snapToGrid="0" showGuides="1">
      <p:cViewPr varScale="1">
        <p:scale>
          <a:sx n="111" d="100"/>
          <a:sy n="111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447C37-F3CA-4D3C-AB06-42A379D8AAD0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A80465-AB5D-4FC7-B432-2FDADEF4C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D72CB5-BA9E-4169-B738-294668C4FB29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C0567C-1BAA-43FC-B4E8-7C1C2D493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60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558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424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06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6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090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4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5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00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19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436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81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000" y="1440000"/>
            <a:ext cx="1044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000" y="4104000"/>
            <a:ext cx="10440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60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637165"/>
            <a:ext cx="1260000" cy="1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60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p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Signpost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936000"/>
            <a:ext cx="11520000" cy="23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http://www.gatherthejews.com/wp-content/uploads/2011/07/signpost.gi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0"/>
            <a:ext cx="637593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36000" y="3312000"/>
            <a:ext cx="11520000" cy="273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7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89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3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79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63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640709"/>
            <a:ext cx="1260000" cy="15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000" y="144000"/>
            <a:ext cx="1152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900000"/>
            <a:ext cx="115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00" y="6462000"/>
            <a:ext cx="21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000" y="6462000"/>
            <a:ext cx="43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Kevin Li - Collective effects III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6000" y="6462000"/>
            <a:ext cx="21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Arrow Connector 7"/>
          <p:cNvCxnSpPr/>
          <p:nvPr userDrawn="1"/>
        </p:nvCxnSpPr>
        <p:spPr>
          <a:xfrm>
            <a:off x="774000" y="6462000"/>
            <a:ext cx="11088000" cy="0"/>
          </a:xfrm>
          <a:prstGeom prst="straightConnector1">
            <a:avLst/>
          </a:prstGeom>
          <a:ln w="28575">
            <a:solidFill>
              <a:srgbClr val="10428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cas.web.cern.ch/cas/CASlogo.jp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400" y="72000"/>
            <a:ext cx="107046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72000" y="6066000"/>
            <a:ext cx="720000" cy="720000"/>
          </a:xfrm>
          <a:prstGeom prst="rect">
            <a:avLst/>
          </a:prstGeom>
          <a:solidFill>
            <a:srgbClr val="104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6138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2" r:id="rId2"/>
    <p:sldLayoutId id="2147483717" r:id="rId3"/>
    <p:sldLayoutId id="2147483703" r:id="rId4"/>
    <p:sldLayoutId id="2147483706" r:id="rId5"/>
    <p:sldLayoutId id="2147483707" r:id="rId6"/>
    <p:sldLayoutId id="2147483713" r:id="rId7"/>
    <p:sldLayoutId id="2147483714" r:id="rId8"/>
    <p:sldLayoutId id="2147483715" r:id="rId9"/>
    <p:sldLayoutId id="2147483716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97F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2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2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1.xml"/><Relationship Id="rId7" Type="http://schemas.openxmlformats.org/officeDocument/2006/relationships/image" Target="../media/image2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5.xml"/><Relationship Id="rId7" Type="http://schemas.openxmlformats.org/officeDocument/2006/relationships/image" Target="../media/image3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54.xml"/><Relationship Id="rId7" Type="http://schemas.openxmlformats.org/officeDocument/2006/relationships/image" Target="../media/image45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287930/overview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52.png"/><Relationship Id="rId5" Type="http://schemas.openxmlformats.org/officeDocument/2006/relationships/tags" Target="../tags/tag59.xml"/><Relationship Id="rId10" Type="http://schemas.openxmlformats.org/officeDocument/2006/relationships/image" Target="../media/image51.png"/><Relationship Id="rId4" Type="http://schemas.openxmlformats.org/officeDocument/2006/relationships/tags" Target="../tags/tag58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3.avi"/><Relationship Id="rId7" Type="http://schemas.openxmlformats.org/officeDocument/2006/relationships/image" Target="../media/image32.png"/><Relationship Id="rId2" Type="http://schemas.microsoft.com/office/2007/relationships/media" Target="../media/media3.avi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4.avi"/><Relationship Id="rId10" Type="http://schemas.openxmlformats.org/officeDocument/2006/relationships/image" Target="../media/image57.png"/><Relationship Id="rId4" Type="http://schemas.microsoft.com/office/2007/relationships/media" Target="../media/media4.avi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avi"/><Relationship Id="rId7" Type="http://schemas.openxmlformats.org/officeDocument/2006/relationships/image" Target="../media/image58.png"/><Relationship Id="rId2" Type="http://schemas.microsoft.com/office/2007/relationships/media" Target="../media/media5.avi"/><Relationship Id="rId1" Type="http://schemas.openxmlformats.org/officeDocument/2006/relationships/tags" Target="../tags/tag63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0.png"/><Relationship Id="rId3" Type="http://schemas.openxmlformats.org/officeDocument/2006/relationships/tags" Target="../tags/tag66.xml"/><Relationship Id="rId7" Type="http://schemas.openxmlformats.org/officeDocument/2006/relationships/image" Target="../media/image49.png"/><Relationship Id="rId12" Type="http://schemas.openxmlformats.org/officeDocument/2006/relationships/image" Target="../media/image5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3.png"/><Relationship Id="rId5" Type="http://schemas.openxmlformats.org/officeDocument/2006/relationships/tags" Target="../tags/tag68.xml"/><Relationship Id="rId10" Type="http://schemas.openxmlformats.org/officeDocument/2006/relationships/image" Target="../media/image52.png"/><Relationship Id="rId4" Type="http://schemas.openxmlformats.org/officeDocument/2006/relationships/tags" Target="../tags/tag67.xml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3.png"/><Relationship Id="rId3" Type="http://schemas.microsoft.com/office/2007/relationships/media" Target="../media/media6.wmv"/><Relationship Id="rId7" Type="http://schemas.openxmlformats.org/officeDocument/2006/relationships/tags" Target="../tags/tag73.xml"/><Relationship Id="rId12" Type="http://schemas.openxmlformats.org/officeDocument/2006/relationships/image" Target="../media/image52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2.xml"/><Relationship Id="rId11" Type="http://schemas.openxmlformats.org/officeDocument/2006/relationships/image" Target="../media/image51.png"/><Relationship Id="rId5" Type="http://schemas.openxmlformats.org/officeDocument/2006/relationships/tags" Target="../tags/tag71.xml"/><Relationship Id="rId1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video" Target="../media/media6.wmv"/><Relationship Id="rId9" Type="http://schemas.openxmlformats.org/officeDocument/2006/relationships/image" Target="../media/image49.png"/><Relationship Id="rId1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4" Type="http://schemas.openxmlformats.org/officeDocument/2006/relationships/image" Target="../media/image7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CAS – Introduction to </a:t>
            </a:r>
            <a:r>
              <a:rPr lang="en-US" sz="3600" dirty="0"/>
              <a:t>Accelerator Physics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>Collective effects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III: Wake fields and impedances – instabilities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wake functions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800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Transverse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1" y="4788000"/>
            <a:ext cx="8920381" cy="56228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624000" y="4752000"/>
            <a:ext cx="54000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3276000"/>
            <a:ext cx="2926628" cy="4100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0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wake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1" y="4788000"/>
            <a:ext cx="8920381" cy="123123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560000" y="5544000"/>
            <a:ext cx="3492000" cy="7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Transverse deflecting kick of the witness particle from transverse wakes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4000" y="5400000"/>
            <a:ext cx="87840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800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Transverse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3276000"/>
            <a:ext cx="2926628" cy="41005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956000" y="4104000"/>
            <a:ext cx="360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500" b="1" dirty="0" smtClean="0">
                <a:solidFill>
                  <a:schemeClr val="accent5"/>
                </a:solidFill>
              </a:rPr>
              <a:t>First order expansion in transverse coordinates of source and witness particles</a:t>
            </a:r>
            <a:endParaRPr lang="en-US" sz="1500" b="1" dirty="0">
              <a:solidFill>
                <a:schemeClr val="accent5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>
            <a:off x="9702000" y="2592000"/>
            <a:ext cx="144000" cy="4392000"/>
          </a:xfrm>
          <a:prstGeom prst="leftBrace">
            <a:avLst>
              <a:gd name="adj1" fmla="val 80492"/>
              <a:gd name="adj2" fmla="val 50000"/>
            </a:avLst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2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wake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1" y="4788000"/>
            <a:ext cx="8920381" cy="122209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192000" y="5472000"/>
            <a:ext cx="3492000" cy="7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Transverse deflecting kick of the witness particle from transverse wakes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44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800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Transverse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3276000"/>
            <a:ext cx="2926628" cy="41005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956000" y="4104000"/>
            <a:ext cx="360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500" b="1" dirty="0" smtClean="0">
                <a:solidFill>
                  <a:schemeClr val="accent5"/>
                </a:solidFill>
              </a:rPr>
              <a:t>First order expansion in transverse coordinates of source and witness particles</a:t>
            </a:r>
            <a:endParaRPr lang="en-US" sz="1500" b="1" dirty="0">
              <a:solidFill>
                <a:schemeClr val="accent5"/>
              </a:solidFill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9702000" y="2592000"/>
            <a:ext cx="144000" cy="4392000"/>
          </a:xfrm>
          <a:prstGeom prst="leftBrace">
            <a:avLst>
              <a:gd name="adj1" fmla="val 80492"/>
              <a:gd name="adj2" fmla="val 50000"/>
            </a:avLst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3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wake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1" y="4788000"/>
            <a:ext cx="8920381" cy="562286"/>
          </a:xfrm>
          <a:prstGeom prst="rect">
            <a:avLst/>
          </a:prstGeom>
        </p:spPr>
      </p:pic>
      <p:sp>
        <p:nvSpPr>
          <p:cNvPr id="44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800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Transverse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sp>
        <p:nvSpPr>
          <p:cNvPr id="43" name="Rectangle 42"/>
          <p:cNvSpPr/>
          <p:nvPr/>
        </p:nvSpPr>
        <p:spPr>
          <a:xfrm>
            <a:off x="7668000" y="4824000"/>
            <a:ext cx="900000" cy="468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476000" y="4824000"/>
            <a:ext cx="900000" cy="4680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36000" y="5616000"/>
            <a:ext cx="2088000" cy="79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Zeroth order for</a:t>
            </a:r>
          </a:p>
          <a:p>
            <a:r>
              <a:rPr lang="en-US" sz="1600" dirty="0">
                <a:solidFill>
                  <a:schemeClr val="tx2"/>
                </a:solidFill>
              </a:rPr>
              <a:t>asymmetric structures</a:t>
            </a:r>
          </a:p>
          <a:p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Orbit offset</a:t>
            </a:r>
            <a:endParaRPr lang="en-GB" sz="1600" b="1" dirty="0">
              <a:solidFill>
                <a:schemeClr val="tx2"/>
              </a:solidFill>
            </a:endParaRPr>
          </a:p>
        </p:txBody>
      </p:sp>
      <p:cxnSp>
        <p:nvCxnSpPr>
          <p:cNvPr id="47" name="Elbow Connector 46"/>
          <p:cNvCxnSpPr>
            <a:stCxn id="43" idx="2"/>
            <a:endCxn id="46" idx="0"/>
          </p:cNvCxnSpPr>
          <p:nvPr/>
        </p:nvCxnSpPr>
        <p:spPr>
          <a:xfrm rot="5400000">
            <a:off x="6687000" y="4185000"/>
            <a:ext cx="324000" cy="2538000"/>
          </a:xfrm>
          <a:prstGeom prst="bentConnector3">
            <a:avLst>
              <a:gd name="adj1" fmla="val 31185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820000" y="4824000"/>
            <a:ext cx="900000" cy="4680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cxnSp>
        <p:nvCxnSpPr>
          <p:cNvPr id="49" name="Elbow Connector 48"/>
          <p:cNvCxnSpPr>
            <a:stCxn id="45" idx="2"/>
            <a:endCxn id="52" idx="0"/>
          </p:cNvCxnSpPr>
          <p:nvPr/>
        </p:nvCxnSpPr>
        <p:spPr>
          <a:xfrm rot="5400000">
            <a:off x="10629000" y="5319000"/>
            <a:ext cx="324000" cy="27000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40000" y="5616000"/>
            <a:ext cx="2376000" cy="7920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Dipole wakes – 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depends on </a:t>
            </a:r>
            <a:r>
              <a:rPr lang="en-US" sz="1600" b="1" dirty="0">
                <a:solidFill>
                  <a:srgbClr val="C00000"/>
                </a:solidFill>
              </a:rPr>
              <a:t>source particle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Orbit offset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1" name="Elbow Connector 50"/>
          <p:cNvCxnSpPr>
            <a:stCxn id="48" idx="2"/>
            <a:endCxn id="50" idx="0"/>
          </p:cNvCxnSpPr>
          <p:nvPr/>
        </p:nvCxnSpPr>
        <p:spPr>
          <a:xfrm rot="5400000">
            <a:off x="8487000" y="4833000"/>
            <a:ext cx="324000" cy="1242000"/>
          </a:xfrm>
          <a:prstGeom prst="bentConnector3">
            <a:avLst>
              <a:gd name="adj1" fmla="val 56272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432000" y="5616000"/>
            <a:ext cx="2448000" cy="79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sz="1600" dirty="0">
                <a:solidFill>
                  <a:schemeClr val="accent4"/>
                </a:solidFill>
              </a:rPr>
              <a:t>Quadrupole wakes –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depends on </a:t>
            </a:r>
            <a:r>
              <a:rPr lang="en-US" sz="1600" b="1" dirty="0">
                <a:solidFill>
                  <a:srgbClr val="C00000"/>
                </a:solidFill>
              </a:rPr>
              <a:t>witness particle</a:t>
            </a:r>
          </a:p>
          <a:p>
            <a:r>
              <a:rPr lang="en-US" sz="1600" dirty="0">
                <a:solidFill>
                  <a:schemeClr val="accent4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accent4"/>
                </a:solidFill>
                <a:sym typeface="Wingdings" panose="05000000000000000000" pitchFamily="2" charset="2"/>
              </a:rPr>
              <a:t>Detuning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3276000"/>
            <a:ext cx="2926628" cy="41005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9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/>
      <p:bldP spid="48" grpId="0" animBg="1"/>
      <p:bldP spid="50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3384000"/>
            <a:ext cx="3089217" cy="43283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688000" y="2988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wake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1" y="4788000"/>
            <a:ext cx="8920381" cy="562286"/>
          </a:xfrm>
          <a:prstGeom prst="rect">
            <a:avLst/>
          </a:prstGeom>
        </p:spPr>
      </p:pic>
      <p:sp>
        <p:nvSpPr>
          <p:cNvPr id="44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800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Transverse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sp>
        <p:nvSpPr>
          <p:cNvPr id="46" name="TextBox 45"/>
          <p:cNvSpPr txBox="1"/>
          <p:nvPr/>
        </p:nvSpPr>
        <p:spPr>
          <a:xfrm>
            <a:off x="4536000" y="5616000"/>
            <a:ext cx="2088000" cy="79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Zeroth order for</a:t>
            </a:r>
          </a:p>
          <a:p>
            <a:r>
              <a:rPr lang="en-US" sz="1600" dirty="0">
                <a:solidFill>
                  <a:schemeClr val="tx2"/>
                </a:solidFill>
              </a:rPr>
              <a:t>asymmetric structures</a:t>
            </a:r>
          </a:p>
          <a:p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Orbit offset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40000" y="5616000"/>
            <a:ext cx="2376000" cy="7920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Dipole wakes – 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depends on </a:t>
            </a:r>
            <a:r>
              <a:rPr lang="en-US" sz="1600" b="1" dirty="0">
                <a:solidFill>
                  <a:srgbClr val="C00000"/>
                </a:solidFill>
              </a:rPr>
              <a:t>source particle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Orbit offset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32000" y="5616000"/>
            <a:ext cx="2448000" cy="79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sz="1600" dirty="0">
                <a:solidFill>
                  <a:schemeClr val="accent4"/>
                </a:solidFill>
              </a:rPr>
              <a:t>Quadrupole wakes –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depends on </a:t>
            </a:r>
            <a:r>
              <a:rPr lang="en-US" sz="1600" b="1" dirty="0">
                <a:solidFill>
                  <a:srgbClr val="C00000"/>
                </a:solidFill>
              </a:rPr>
              <a:t>witness particle</a:t>
            </a:r>
          </a:p>
          <a:p>
            <a:r>
              <a:rPr lang="en-US" sz="1600" dirty="0">
                <a:solidFill>
                  <a:schemeClr val="accent4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accent4"/>
                </a:solidFill>
                <a:sym typeface="Wingdings" panose="05000000000000000000" pitchFamily="2" charset="2"/>
              </a:rPr>
              <a:t>Detuning</a:t>
            </a:r>
            <a:endParaRPr lang="en-GB" sz="1600" b="1" dirty="0">
              <a:solidFill>
                <a:schemeClr val="accent4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2388000" y="1548000"/>
            <a:ext cx="7416000" cy="2520000"/>
          </a:xfrm>
          <a:prstGeom prst="roundRect">
            <a:avLst>
              <a:gd name="adj" fmla="val 4871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/>
              <a:t>We have truncated to the first order, thus neglecting</a:t>
            </a:r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endParaRPr lang="en-US" dirty="0" smtClean="0"/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 smtClean="0"/>
              <a:t>First </a:t>
            </a:r>
            <a:r>
              <a:rPr lang="en-US" dirty="0"/>
              <a:t>order coupling terms between x and y planes</a:t>
            </a:r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endParaRPr lang="en-US" dirty="0" smtClean="0"/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 smtClean="0"/>
              <a:t>All </a:t>
            </a:r>
            <a:r>
              <a:rPr lang="en-US" dirty="0"/>
              <a:t>higher order terms in the wake expansion (including mixed higher order terms with products of the dipolar/</a:t>
            </a:r>
            <a:r>
              <a:rPr lang="en-US" dirty="0" err="1"/>
              <a:t>quadrupolar</a:t>
            </a:r>
            <a:r>
              <a:rPr lang="en-US" dirty="0"/>
              <a:t> offsets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668000" y="4824000"/>
            <a:ext cx="900000" cy="468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476000" y="4824000"/>
            <a:ext cx="900000" cy="4680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cxnSp>
        <p:nvCxnSpPr>
          <p:cNvPr id="58" name="Elbow Connector 57"/>
          <p:cNvCxnSpPr>
            <a:stCxn id="56" idx="2"/>
          </p:cNvCxnSpPr>
          <p:nvPr/>
        </p:nvCxnSpPr>
        <p:spPr>
          <a:xfrm rot="5400000">
            <a:off x="6687000" y="4185000"/>
            <a:ext cx="324000" cy="2538000"/>
          </a:xfrm>
          <a:prstGeom prst="bentConnector3">
            <a:avLst>
              <a:gd name="adj1" fmla="val 31185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820000" y="4824000"/>
            <a:ext cx="900000" cy="4680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cxnSp>
        <p:nvCxnSpPr>
          <p:cNvPr id="60" name="Elbow Connector 59"/>
          <p:cNvCxnSpPr>
            <a:stCxn id="57" idx="2"/>
          </p:cNvCxnSpPr>
          <p:nvPr/>
        </p:nvCxnSpPr>
        <p:spPr>
          <a:xfrm rot="5400000">
            <a:off x="10629000" y="5319000"/>
            <a:ext cx="324000" cy="27000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9" idx="2"/>
          </p:cNvCxnSpPr>
          <p:nvPr/>
        </p:nvCxnSpPr>
        <p:spPr>
          <a:xfrm rot="5400000">
            <a:off x="8487000" y="4833000"/>
            <a:ext cx="324000" cy="1242000"/>
          </a:xfrm>
          <a:prstGeom prst="bentConnector3">
            <a:avLst>
              <a:gd name="adj1" fmla="val 56272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4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impedance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2016000"/>
            <a:ext cx="11520000" cy="3600000"/>
          </a:xfrm>
        </p:spPr>
        <p:txBody>
          <a:bodyPr>
            <a:noAutofit/>
          </a:bodyPr>
          <a:lstStyle/>
          <a:p>
            <a:pPr marL="417150" lvl="1" indent="-342900" algn="just">
              <a:spcBef>
                <a:spcPct val="20000"/>
              </a:spcBef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wake function</a:t>
            </a:r>
            <a:r>
              <a:rPr lang="en-US" dirty="0"/>
              <a:t> of an accelerator component is basically its </a:t>
            </a:r>
            <a:r>
              <a:rPr lang="en-US" b="1" dirty="0">
                <a:solidFill>
                  <a:srgbClr val="C00000"/>
                </a:solidFill>
              </a:rPr>
              <a:t>Green function in time domain</a:t>
            </a:r>
            <a:r>
              <a:rPr lang="en-US" dirty="0"/>
              <a:t> (i.e., its response to a pulse excitation</a:t>
            </a:r>
            <a:r>
              <a:rPr lang="en-US" dirty="0" smtClean="0"/>
              <a:t>):</a:t>
            </a:r>
          </a:p>
          <a:p>
            <a:pPr marL="417150" lvl="1" indent="-342900" algn="just">
              <a:spcBef>
                <a:spcPct val="20000"/>
              </a:spcBef>
              <a:defRPr/>
            </a:pPr>
            <a:endParaRPr lang="en-US" dirty="0" smtClean="0"/>
          </a:p>
          <a:p>
            <a:pPr marL="417150" lvl="1" indent="-342900" algn="just">
              <a:spcBef>
                <a:spcPct val="20000"/>
              </a:spcBef>
              <a:defRPr/>
            </a:pPr>
            <a:endParaRPr lang="en-US" dirty="0"/>
          </a:p>
          <a:p>
            <a:pPr marL="417150" lvl="1" indent="-342900" algn="just">
              <a:spcBef>
                <a:spcPct val="20000"/>
              </a:spcBef>
              <a:defRPr/>
            </a:pPr>
            <a:endParaRPr lang="en-US" dirty="0"/>
          </a:p>
          <a:p>
            <a:pPr marL="874350" lvl="2" indent="-342900" algn="just"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Very useful for </a:t>
            </a:r>
            <a:r>
              <a:rPr lang="en-US" dirty="0" err="1"/>
              <a:t>macroparticle</a:t>
            </a:r>
            <a:r>
              <a:rPr lang="en-US" dirty="0"/>
              <a:t> models and simulations, because it can be used to describe the driving terms in the single particle equations of motion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45" y="1080000"/>
            <a:ext cx="5546111" cy="5942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55" y="2807995"/>
            <a:ext cx="4731291" cy="58121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88000" y="2736000"/>
            <a:ext cx="11520000" cy="3240000"/>
          </a:xfrm>
          <a:prstGeom prst="roundRect">
            <a:avLst>
              <a:gd name="adj" fmla="val 8251"/>
            </a:avLst>
          </a:prstGeom>
          <a:solidFill>
            <a:schemeClr val="lt1">
              <a:alpha val="95000"/>
            </a:schemeClr>
          </a:solidFill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17150" lvl="1" indent="-342900" algn="just" defTabSz="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We can also describe it as a </a:t>
            </a:r>
            <a:r>
              <a:rPr lang="en-US" sz="2000" b="1" dirty="0">
                <a:solidFill>
                  <a:srgbClr val="C00000"/>
                </a:solidFill>
              </a:rPr>
              <a:t>transfer function in frequency domain</a:t>
            </a:r>
          </a:p>
          <a:p>
            <a:pPr marL="760050" lvl="2" indent="-342900" algn="just" defTabSz="457200">
              <a:lnSpc>
                <a:spcPct val="100000"/>
              </a:lnSpc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This is the definition of </a:t>
            </a:r>
            <a:r>
              <a:rPr lang="en-US" b="1" dirty="0">
                <a:solidFill>
                  <a:srgbClr val="C00000"/>
                </a:solidFill>
              </a:rPr>
              <a:t>transverse beam coupling impedance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of the element under study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51" y="3672000"/>
            <a:ext cx="7110698" cy="221554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016000" y="3744000"/>
            <a:ext cx="936000" cy="1260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484000" y="5004000"/>
            <a:ext cx="468000" cy="57296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used the concept of wake fields in </a:t>
            </a:r>
            <a:r>
              <a:rPr lang="en-US" sz="2000" b="1" dirty="0" smtClean="0">
                <a:solidFill>
                  <a:srgbClr val="C00000"/>
                </a:solidFill>
              </a:rPr>
              <a:t>the longitudinal and the transverse planes</a:t>
            </a:r>
            <a:r>
              <a:rPr lang="en-US" sz="2000" dirty="0" smtClean="0"/>
              <a:t>, respectively. We have found that we usually do a decomposition of the wake function to obtain only the leading orders, namely, </a:t>
            </a:r>
            <a:r>
              <a:rPr lang="en-US" sz="2000" b="1" dirty="0" smtClean="0">
                <a:solidFill>
                  <a:srgbClr val="C00000"/>
                </a:solidFill>
              </a:rPr>
              <a:t>constant, dipolar and </a:t>
            </a:r>
            <a:r>
              <a:rPr lang="en-US" sz="2000" b="1" dirty="0" err="1" smtClean="0">
                <a:solidFill>
                  <a:srgbClr val="C00000"/>
                </a:solidFill>
              </a:rPr>
              <a:t>quadrupolar</a:t>
            </a:r>
            <a:r>
              <a:rPr lang="en-US" sz="2000" b="1" dirty="0" smtClean="0">
                <a:solidFill>
                  <a:srgbClr val="C00000"/>
                </a:solidFill>
              </a:rPr>
              <a:t> wake fields</a:t>
            </a:r>
            <a:r>
              <a:rPr lang="en-US" sz="2000" dirty="0" smtClean="0"/>
              <a:t>. We have also introduced the </a:t>
            </a:r>
            <a:r>
              <a:rPr lang="en-US" sz="2000" b="1" dirty="0" smtClean="0">
                <a:solidFill>
                  <a:srgbClr val="C00000"/>
                </a:solidFill>
              </a:rPr>
              <a:t>impedance of the frequency domain representation </a:t>
            </a:r>
            <a:r>
              <a:rPr lang="en-US" sz="2000" dirty="0" smtClean="0"/>
              <a:t>of the wake function.</a:t>
            </a:r>
          </a:p>
          <a:p>
            <a:pPr marL="0" indent="0" algn="just">
              <a:buNone/>
            </a:pPr>
            <a:r>
              <a:rPr lang="en-US" sz="2000" dirty="0" smtClean="0"/>
              <a:t>We will now study some more properties of wake fields and show some typical </a:t>
            </a:r>
            <a:r>
              <a:rPr lang="en-US" sz="2000" b="1" dirty="0" smtClean="0">
                <a:solidFill>
                  <a:srgbClr val="C00000"/>
                </a:solidFill>
              </a:rPr>
              <a:t>examples of wake fields and impedances </a:t>
            </a:r>
            <a:r>
              <a:rPr lang="en-US" sz="2000" dirty="0" smtClean="0"/>
              <a:t>for which an analytical expression exists.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16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3</a:t>
            </a:r>
            <a:r>
              <a:rPr lang="en-US" dirty="0" smtClean="0"/>
              <a:t>: Wake </a:t>
            </a:r>
            <a:r>
              <a:rPr lang="en-US" dirty="0"/>
              <a:t>fields and </a:t>
            </a:r>
            <a:r>
              <a:rPr lang="en-US" dirty="0" smtClean="0"/>
              <a:t>impedances – impacts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Longitudinal and transverse wake fields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Panofsky-Wenzel </a:t>
            </a:r>
            <a:r>
              <a:rPr lang="en-US" dirty="0"/>
              <a:t>theorem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Examples of analytically expressible wake functions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Impact of wake fields and impedance on the accelerator environment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Description of a coherent beam instability and the instability loop</a:t>
            </a:r>
          </a:p>
        </p:txBody>
      </p:sp>
    </p:spTree>
    <p:extLst>
      <p:ext uri="{BB962C8B-B14F-4D97-AF65-F5344CB8AC3E}">
        <p14:creationId xmlns:p14="http://schemas.microsoft.com/office/powerpoint/2010/main" val="25136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Panofsky-Wenzel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Longitudinal and transverse wake fields and impedances are </a:t>
            </a:r>
            <a:r>
              <a:rPr lang="en-US" sz="2000" b="1" dirty="0" smtClean="0">
                <a:solidFill>
                  <a:srgbClr val="C00000"/>
                </a:solidFill>
              </a:rPr>
              <a:t>tightly related via Maxwell’s equations</a:t>
            </a:r>
            <a:r>
              <a:rPr lang="en-US" sz="2000" dirty="0" smtClean="0"/>
              <a:t> by means of the </a:t>
            </a:r>
            <a:r>
              <a:rPr lang="en-US" sz="2000" b="1" dirty="0" smtClean="0">
                <a:solidFill>
                  <a:srgbClr val="C00000"/>
                </a:solidFill>
              </a:rPr>
              <a:t>Panofsky-Wenzel theorem</a:t>
            </a:r>
            <a:r>
              <a:rPr lang="en-US" sz="2000" dirty="0" smtClean="0"/>
              <a:t>, which states that:</a:t>
            </a:r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Remembering that: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17</a:t>
            </a:fld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096000"/>
            <a:ext cx="10474596" cy="1139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97" y="1692000"/>
            <a:ext cx="3665806" cy="6491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4608000"/>
            <a:ext cx="8784213" cy="5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Panofsky-Wenzel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Longitudinal and transverse wake fields and impedances are </a:t>
            </a:r>
            <a:r>
              <a:rPr lang="en-US" sz="2000" b="1" dirty="0" smtClean="0">
                <a:solidFill>
                  <a:srgbClr val="C00000"/>
                </a:solidFill>
              </a:rPr>
              <a:t>tightly related via Maxwell’s equations</a:t>
            </a:r>
            <a:r>
              <a:rPr lang="en-US" sz="2000" dirty="0" smtClean="0"/>
              <a:t> by means of the </a:t>
            </a:r>
            <a:r>
              <a:rPr lang="en-US" sz="2000" b="1" dirty="0" smtClean="0">
                <a:solidFill>
                  <a:srgbClr val="C00000"/>
                </a:solidFill>
              </a:rPr>
              <a:t>Panofsky-Wenzel theorem</a:t>
            </a:r>
            <a:r>
              <a:rPr lang="en-US" sz="2000" dirty="0" smtClean="0"/>
              <a:t>, which states that:</a:t>
            </a:r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Remembering that: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18</a:t>
            </a:fld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096000"/>
            <a:ext cx="10474596" cy="1139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97" y="1692000"/>
            <a:ext cx="3665806" cy="6491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4608000"/>
            <a:ext cx="8784213" cy="573069"/>
          </a:xfrm>
          <a:prstGeom prst="rect">
            <a:avLst/>
          </a:prstGeom>
        </p:spPr>
      </p:pic>
      <p:sp>
        <p:nvSpPr>
          <p:cNvPr id="10" name="Content Placeholder 2 2"/>
          <p:cNvSpPr txBox="1">
            <a:spLocks/>
          </p:cNvSpPr>
          <p:nvPr/>
        </p:nvSpPr>
        <p:spPr>
          <a:xfrm>
            <a:off x="1056000" y="1620000"/>
            <a:ext cx="10080000" cy="3744000"/>
          </a:xfrm>
          <a:prstGeom prst="roundRect">
            <a:avLst>
              <a:gd name="adj" fmla="val 4871"/>
            </a:avLst>
          </a:prstGeom>
          <a:solidFill>
            <a:schemeClr val="bg1">
              <a:alpha val="95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000" dirty="0"/>
              <a:t>It follows for the longitudinal and transverse wake fields and impedances that</a:t>
            </a:r>
            <a:r>
              <a:rPr lang="en-US" sz="2000" dirty="0" smtClean="0"/>
              <a:t>:</a:t>
            </a:r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The </a:t>
            </a:r>
            <a:r>
              <a:rPr lang="en-US" sz="2000" b="1" dirty="0">
                <a:solidFill>
                  <a:srgbClr val="C00000"/>
                </a:solidFill>
              </a:rPr>
              <a:t>longitudinal and transverse wake functions are not independent</a:t>
            </a:r>
            <a:r>
              <a:rPr lang="en-US" sz="2000" dirty="0"/>
              <a:t>, although in general no relation can be established between W</a:t>
            </a:r>
            <a:r>
              <a:rPr lang="en-US" sz="2000" baseline="-25000" dirty="0"/>
              <a:t>||</a:t>
            </a:r>
            <a:r>
              <a:rPr lang="en-US" sz="2000" dirty="0"/>
              <a:t>(z) and </a:t>
            </a:r>
            <a:r>
              <a:rPr lang="en-US" sz="2000" dirty="0" smtClean="0"/>
              <a:t>W</a:t>
            </a:r>
            <a:r>
              <a:rPr lang="en-US" sz="2000" baseline="-25000" dirty="0" smtClean="0"/>
              <a:t>Dx, </a:t>
            </a:r>
            <a:r>
              <a:rPr lang="en-US" sz="2000" baseline="-25000" dirty="0" err="1" smtClean="0"/>
              <a:t>Dy</a:t>
            </a:r>
            <a:r>
              <a:rPr lang="en-US" sz="2000" dirty="0" smtClean="0"/>
              <a:t>(z</a:t>
            </a:r>
            <a:r>
              <a:rPr lang="en-US" sz="2000" dirty="0"/>
              <a:t>), which are the main wakes in the longitudinal and transverse planes, respectively. </a:t>
            </a:r>
          </a:p>
          <a:p>
            <a:pPr algn="just"/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7" y="2556000"/>
            <a:ext cx="7547886" cy="11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resonator </a:t>
            </a:r>
            <a:r>
              <a:rPr lang="en-US" dirty="0"/>
              <a:t>wakes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</a:t>
            </a:r>
            <a:r>
              <a:rPr lang="en-US" b="1" dirty="0" smtClean="0">
                <a:solidFill>
                  <a:srgbClr val="C00000"/>
                </a:solidFill>
              </a:rPr>
              <a:t>Maxwell’s equations to compute the impulse response </a:t>
            </a:r>
            <a:r>
              <a:rPr lang="en-US" dirty="0" smtClean="0"/>
              <a:t>for a given structure either in time domain or in frequency domain,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3672000"/>
            <a:ext cx="4158627" cy="2175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5976000"/>
            <a:ext cx="2781257" cy="453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000" y="2880000"/>
            <a:ext cx="3600000" cy="1907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4968000"/>
            <a:ext cx="3313368" cy="11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000" dirty="0" smtClean="0"/>
              <a:t>In the last lecture, we discussed </a:t>
            </a:r>
            <a:r>
              <a:rPr lang="en-US" sz="2000" b="1" dirty="0" smtClean="0">
                <a:solidFill>
                  <a:srgbClr val="C00000"/>
                </a:solidFill>
              </a:rPr>
              <a:t>indirect space charge </a:t>
            </a:r>
            <a:r>
              <a:rPr lang="en-US" sz="2000" dirty="0" smtClean="0"/>
              <a:t>and showed that this can lead </a:t>
            </a:r>
            <a:r>
              <a:rPr lang="en-US" sz="2000" b="1" dirty="0" smtClean="0">
                <a:solidFill>
                  <a:srgbClr val="C00000"/>
                </a:solidFill>
              </a:rPr>
              <a:t>to both incoherent as well as coherent tune shifts</a:t>
            </a:r>
            <a:r>
              <a:rPr lang="en-US" sz="2000" dirty="0" smtClean="0"/>
              <a:t>. We then moved on to a more general treatment of electromagnetic fields in simple structures where we were able to identify </a:t>
            </a:r>
            <a:r>
              <a:rPr lang="en-US" sz="2000" b="1" dirty="0" smtClean="0">
                <a:solidFill>
                  <a:srgbClr val="C00000"/>
                </a:solidFill>
              </a:rPr>
              <a:t>yet another type of induced fields </a:t>
            </a:r>
            <a:r>
              <a:rPr lang="en-US" sz="2000" dirty="0" smtClean="0"/>
              <a:t>originating from the </a:t>
            </a:r>
            <a:r>
              <a:rPr lang="en-US" sz="2000" b="1" dirty="0" smtClean="0">
                <a:solidFill>
                  <a:srgbClr val="C00000"/>
                </a:solidFill>
              </a:rPr>
              <a:t>electromagnetic properties </a:t>
            </a:r>
            <a:r>
              <a:rPr lang="en-US" sz="2000" dirty="0" smtClean="0"/>
              <a:t>of the surrounding material – </a:t>
            </a:r>
            <a:r>
              <a:rPr lang="en-US" sz="2000" b="1" dirty="0" smtClean="0">
                <a:solidFill>
                  <a:srgbClr val="C00000"/>
                </a:solidFill>
              </a:rPr>
              <a:t>the wall wake</a:t>
            </a:r>
            <a:r>
              <a:rPr lang="en-US" sz="2000" dirty="0" smtClean="0"/>
              <a:t>. </a:t>
            </a:r>
          </a:p>
          <a:p>
            <a:pPr marL="0" indent="0" algn="just">
              <a:buNone/>
            </a:pPr>
            <a:r>
              <a:rPr lang="en-US" sz="2000" dirty="0" smtClean="0"/>
              <a:t>We looked at more general examples of induced fields in complex structures and </a:t>
            </a:r>
            <a:r>
              <a:rPr lang="en-US" sz="2000" b="1" dirty="0" smtClean="0">
                <a:solidFill>
                  <a:srgbClr val="C00000"/>
                </a:solidFill>
              </a:rPr>
              <a:t>then introduced the concept of the wake function</a:t>
            </a:r>
            <a:r>
              <a:rPr lang="en-US" sz="2000" dirty="0" smtClean="0"/>
              <a:t>.</a:t>
            </a:r>
          </a:p>
          <a:p>
            <a:pPr marL="0" indent="0" algn="just">
              <a:buNone/>
            </a:pPr>
            <a:r>
              <a:rPr lang="en-US" sz="2000" dirty="0"/>
              <a:t>Next we will look at some different wake fields and study more the </a:t>
            </a:r>
            <a:r>
              <a:rPr lang="en-US" sz="2000" b="1" dirty="0">
                <a:solidFill>
                  <a:srgbClr val="C00000"/>
                </a:solidFill>
              </a:rPr>
              <a:t>effect of wake fields and impedances </a:t>
            </a:r>
            <a:r>
              <a:rPr lang="en-US" sz="2000" dirty="0"/>
              <a:t>an the machine and on the beam.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3</a:t>
            </a:r>
            <a:r>
              <a:rPr lang="en-US" dirty="0" smtClean="0"/>
              <a:t>: Wake </a:t>
            </a:r>
            <a:r>
              <a:rPr lang="en-US" dirty="0"/>
              <a:t>fields and </a:t>
            </a:r>
            <a:r>
              <a:rPr lang="en-US" dirty="0" smtClean="0"/>
              <a:t>impedances – impacts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Longitudinal and transverse wake fields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Panofsky-Wenzel </a:t>
            </a:r>
            <a:r>
              <a:rPr lang="en-US" dirty="0"/>
              <a:t>theorem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Examples of analytically expressible wake functions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Impact of wake fields and impedance on the accelerator environment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Description of a coherent beam instability and the instability </a:t>
            </a:r>
            <a:r>
              <a:rPr lang="en-US" dirty="0" smtClean="0"/>
              <a:t>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broadband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20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6"/>
          </a:xfrm>
          <a:prstGeom prst="rect">
            <a:avLst/>
          </a:prstGeom>
        </p:spPr>
      </p:pic>
      <p:sp>
        <p:nvSpPr>
          <p:cNvPr id="10" name="Oval 9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97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3999" y="1224000"/>
            <a:ext cx="6120000" cy="47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broadband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6"/>
          </a:xfrm>
          <a:prstGeom prst="rect">
            <a:avLst/>
          </a:prstGeom>
        </p:spPr>
      </p:pic>
      <p:sp>
        <p:nvSpPr>
          <p:cNvPr id="10" name="Oval 9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97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84000" y="2304000"/>
            <a:ext cx="10224000" cy="1224000"/>
          </a:xfrm>
          <a:prstGeom prst="roundRect">
            <a:avLst>
              <a:gd name="adj" fmla="val 4871"/>
            </a:avLst>
          </a:prstGeom>
          <a:solidFill>
            <a:schemeClr val="bg1">
              <a:alpha val="90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Broadband resonator wake:</a:t>
            </a:r>
            <a:endParaRPr lang="en-US" sz="2000" dirty="0"/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 smtClean="0"/>
              <a:t>Fast decaying fields – </a:t>
            </a:r>
            <a:r>
              <a:rPr lang="en-US" b="1" dirty="0" smtClean="0">
                <a:solidFill>
                  <a:srgbClr val="C00000"/>
                </a:solidFill>
              </a:rPr>
              <a:t>short range, mostly single bunch effect</a:t>
            </a:r>
            <a:r>
              <a:rPr lang="en-US" dirty="0" smtClean="0"/>
              <a:t>. Whether centroid or intra-bunch motion is excited is determined by the resonator frequency and bunch length.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narrowband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22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5"/>
          </a:xfrm>
          <a:prstGeom prst="rect">
            <a:avLst/>
          </a:prstGeom>
        </p:spPr>
      </p:pic>
      <p:sp>
        <p:nvSpPr>
          <p:cNvPr id="12" name="Oval 11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97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3999" y="1224000"/>
            <a:ext cx="6120000" cy="47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5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narrowband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5"/>
          </a:xfrm>
          <a:prstGeom prst="rect">
            <a:avLst/>
          </a:prstGeom>
        </p:spPr>
      </p:pic>
      <p:sp>
        <p:nvSpPr>
          <p:cNvPr id="12" name="Oval 11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97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84000" y="2304000"/>
            <a:ext cx="10224000" cy="1224000"/>
          </a:xfrm>
          <a:prstGeom prst="roundRect">
            <a:avLst>
              <a:gd name="adj" fmla="val 4871"/>
            </a:avLst>
          </a:prstGeom>
          <a:solidFill>
            <a:schemeClr val="bg1">
              <a:alpha val="90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Broadband resonator wake:</a:t>
            </a:r>
            <a:endParaRPr lang="en-US" sz="2000" dirty="0"/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 smtClean="0"/>
              <a:t>Slowly decaying fields – </a:t>
            </a:r>
            <a:r>
              <a:rPr lang="en-US" b="1" dirty="0" smtClean="0">
                <a:solidFill>
                  <a:srgbClr val="C00000"/>
                </a:solidFill>
              </a:rPr>
              <a:t>long range, coupled bunch effect</a:t>
            </a:r>
            <a:r>
              <a:rPr lang="en-US" dirty="0" smtClean="0"/>
              <a:t>. Whether coupled centroid or intra-bunch motion is excited is determined by the resonator frequency, bunch spacing and bunch length.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briefly discussed </a:t>
            </a:r>
            <a:r>
              <a:rPr lang="en-US" sz="2000" b="1" dirty="0" smtClean="0">
                <a:solidFill>
                  <a:srgbClr val="C00000"/>
                </a:solidFill>
              </a:rPr>
              <a:t>the Panofsky-Wenzel theorem </a:t>
            </a:r>
            <a:r>
              <a:rPr lang="en-US" sz="2000" dirty="0" smtClean="0"/>
              <a:t>and looked at analytical expressions </a:t>
            </a:r>
            <a:r>
              <a:rPr lang="en-US" sz="2000" b="1" dirty="0" smtClean="0">
                <a:solidFill>
                  <a:srgbClr val="C00000"/>
                </a:solidFill>
              </a:rPr>
              <a:t>for the resistive wall and resonator impedances</a:t>
            </a:r>
            <a:r>
              <a:rPr lang="en-US" sz="2000" dirty="0" smtClean="0"/>
              <a:t>. We have seen the different between short range and long range wake fields and understood how these can lead to single or coupled bunch instabilities.</a:t>
            </a:r>
          </a:p>
          <a:p>
            <a:pPr marL="0" indent="0" algn="just">
              <a:buNone/>
            </a:pPr>
            <a:r>
              <a:rPr lang="en-US" sz="2000" dirty="0" smtClean="0"/>
              <a:t>Before actually looking at the impact of wake fields and impedances on the beam, we will now first study their </a:t>
            </a:r>
            <a:r>
              <a:rPr lang="en-US" sz="2000" b="1" dirty="0" smtClean="0">
                <a:solidFill>
                  <a:srgbClr val="C00000"/>
                </a:solidFill>
              </a:rPr>
              <a:t>impact on the environment </a:t>
            </a:r>
            <a:r>
              <a:rPr lang="en-US" sz="2000" dirty="0" smtClean="0"/>
              <a:t>– in particular, </a:t>
            </a:r>
            <a:r>
              <a:rPr lang="en-US" sz="2000" b="1" dirty="0" smtClean="0">
                <a:solidFill>
                  <a:srgbClr val="C00000"/>
                </a:solidFill>
              </a:rPr>
              <a:t>beam induced heating </a:t>
            </a:r>
            <a:r>
              <a:rPr lang="en-US" sz="2000" dirty="0" smtClean="0"/>
              <a:t>which can be dangerous and even destructive for poorly designed machine elements.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24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3: Wake fields and impedances – impacts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Longitudinal and transverse wake fields and impedances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Panofsky-Wenzel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theorem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Examples of analytically expressible wake functions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Impact of wake fields and impedance on the accelerator environment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Description of a coherent beam instability and the instability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loop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energy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1692000"/>
            <a:ext cx="11520000" cy="2880000"/>
          </a:xfrm>
        </p:spPr>
        <p:txBody>
          <a:bodyPr>
            <a:noAutofit/>
          </a:bodyPr>
          <a:lstStyle/>
          <a:p>
            <a:pPr marL="417150" lvl="1" indent="-342900" algn="just">
              <a:spcBef>
                <a:spcPct val="20000"/>
              </a:spcBef>
              <a:defRPr/>
            </a:pPr>
            <a:r>
              <a:rPr lang="en-US" dirty="0"/>
              <a:t>In the global energy balance, the energy lost by the source splits into: </a:t>
            </a:r>
          </a:p>
          <a:p>
            <a:pPr marL="760050" lvl="2" indent="-342900" algn="just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dirty="0"/>
              <a:t>Electromagnetic energy of the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modes that remain trapped</a:t>
            </a:r>
            <a:r>
              <a:rPr lang="en-US" dirty="0"/>
              <a:t> in the object</a:t>
            </a:r>
          </a:p>
          <a:p>
            <a:pPr marL="1102950" lvl="3" indent="-342900" algn="just"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Partly dissipated on </a:t>
            </a:r>
            <a:r>
              <a:rPr lang="en-US" b="1" dirty="0" err="1">
                <a:solidFill>
                  <a:schemeClr val="accent1"/>
                </a:solidFill>
              </a:rPr>
              <a:t>lossy</a:t>
            </a:r>
            <a:r>
              <a:rPr lang="en-US" b="1" dirty="0">
                <a:solidFill>
                  <a:schemeClr val="accent1"/>
                </a:solidFill>
              </a:rPr>
              <a:t> walls</a:t>
            </a:r>
            <a:r>
              <a:rPr lang="en-US" dirty="0"/>
              <a:t> or into purposely designed inserts or HOM absorbers</a:t>
            </a:r>
          </a:p>
          <a:p>
            <a:pPr marL="1102950" lvl="3" indent="-342900" algn="just"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Partly transferred to</a:t>
            </a:r>
            <a:r>
              <a:rPr lang="en-US" b="1" dirty="0">
                <a:solidFill>
                  <a:schemeClr val="accent2"/>
                </a:solidFill>
              </a:rPr>
              <a:t> following particles </a:t>
            </a:r>
            <a:r>
              <a:rPr lang="en-US" dirty="0"/>
              <a:t>(or the same particle over successive turns), possibly feeding into an instability! </a:t>
            </a:r>
          </a:p>
          <a:p>
            <a:pPr marL="760050" lvl="2" indent="-342900" algn="just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dirty="0"/>
              <a:t>Electromagnetic energy of </a:t>
            </a:r>
            <a:r>
              <a:rPr lang="en-US" b="1" dirty="0">
                <a:solidFill>
                  <a:srgbClr val="7030A0"/>
                </a:solidFill>
              </a:rPr>
              <a:t>modes that propagate</a:t>
            </a:r>
            <a:r>
              <a:rPr lang="en-US" dirty="0"/>
              <a:t> down the beam chamber (above cut-off), eventually lost on surrounding </a:t>
            </a:r>
            <a:r>
              <a:rPr lang="en-US" dirty="0" err="1"/>
              <a:t>lossy</a:t>
            </a:r>
            <a:r>
              <a:rPr lang="en-US" dirty="0"/>
              <a:t> materials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01" y="828000"/>
            <a:ext cx="4457347" cy="6117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24000" y="828000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happens to the energy lost by the source?</a:t>
            </a:r>
          </a:p>
        </p:txBody>
      </p:sp>
      <p:grpSp>
        <p:nvGrpSpPr>
          <p:cNvPr id="18" name="Group 94"/>
          <p:cNvGrpSpPr>
            <a:grpSpLocks noChangeAspect="1"/>
          </p:cNvGrpSpPr>
          <p:nvPr/>
        </p:nvGrpSpPr>
        <p:grpSpPr>
          <a:xfrm>
            <a:off x="5372246" y="3545363"/>
            <a:ext cx="1434001" cy="2660024"/>
            <a:chOff x="2555534" y="1448897"/>
            <a:chExt cx="1312862" cy="2549525"/>
          </a:xfrm>
        </p:grpSpPr>
        <p:sp>
          <p:nvSpPr>
            <p:cNvPr id="19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 flipV="1">
            <a:off x="2676000" y="4493714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676000" y="5255763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857722" y="4492270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857722" y="5256486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11"/>
          <p:cNvSpPr>
            <a:spLocks/>
          </p:cNvSpPr>
          <p:nvPr/>
        </p:nvSpPr>
        <p:spPr bwMode="auto">
          <a:xfrm>
            <a:off x="5334278" y="5257206"/>
            <a:ext cx="1523444" cy="1039159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12700">
            <a:solidFill>
              <a:srgbClr val="40404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6"/>
          <p:cNvSpPr>
            <a:spLocks/>
          </p:cNvSpPr>
          <p:nvPr/>
        </p:nvSpPr>
        <p:spPr bwMode="auto">
          <a:xfrm flipV="1">
            <a:off x="5334278" y="3456000"/>
            <a:ext cx="1523444" cy="1039159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123"/>
          <p:cNvGrpSpPr/>
          <p:nvPr/>
        </p:nvGrpSpPr>
        <p:grpSpPr>
          <a:xfrm>
            <a:off x="2723166" y="4734629"/>
            <a:ext cx="6729684" cy="335739"/>
            <a:chOff x="2305525" y="5833839"/>
            <a:chExt cx="4719820" cy="167881"/>
          </a:xfrm>
        </p:grpSpPr>
        <p:grpSp>
          <p:nvGrpSpPr>
            <p:cNvPr id="36" name="Group 116"/>
            <p:cNvGrpSpPr/>
            <p:nvPr/>
          </p:nvGrpSpPr>
          <p:grpSpPr>
            <a:xfrm>
              <a:off x="2305525" y="5833839"/>
              <a:ext cx="975192" cy="167881"/>
              <a:chOff x="2305525" y="5833839"/>
              <a:chExt cx="975192" cy="167881"/>
            </a:xfrm>
          </p:grpSpPr>
          <p:sp>
            <p:nvSpPr>
              <p:cNvPr id="41" name="Freeform 40"/>
              <p:cNvSpPr/>
              <p:nvPr/>
            </p:nvSpPr>
            <p:spPr>
              <a:xfrm flipH="1">
                <a:off x="2612913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 w="254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>
                <a:off x="2305525" y="5876283"/>
                <a:ext cx="307388" cy="1588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117"/>
            <p:cNvGrpSpPr/>
            <p:nvPr/>
          </p:nvGrpSpPr>
          <p:grpSpPr>
            <a:xfrm flipH="1">
              <a:off x="6050153" y="5833839"/>
              <a:ext cx="975192" cy="167881"/>
              <a:chOff x="2189126" y="5833839"/>
              <a:chExt cx="975192" cy="167881"/>
            </a:xfrm>
          </p:grpSpPr>
          <p:sp>
            <p:nvSpPr>
              <p:cNvPr id="39" name="Freeform 38"/>
              <p:cNvSpPr/>
              <p:nvPr/>
            </p:nvSpPr>
            <p:spPr>
              <a:xfrm flipH="1">
                <a:off x="2496514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 w="254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>
                <a:off x="2189126" y="5876283"/>
                <a:ext cx="307388" cy="1588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127"/>
          <p:cNvGrpSpPr/>
          <p:nvPr/>
        </p:nvGrpSpPr>
        <p:grpSpPr>
          <a:xfrm>
            <a:off x="5394739" y="4790970"/>
            <a:ext cx="881233" cy="154370"/>
            <a:chOff x="4050969" y="5857324"/>
            <a:chExt cx="703654" cy="123263"/>
          </a:xfrm>
        </p:grpSpPr>
        <p:sp>
          <p:nvSpPr>
            <p:cNvPr id="44" name="Oval 18"/>
            <p:cNvSpPr>
              <a:spLocks noChangeAspect="1" noChangeArrowheads="1"/>
            </p:cNvSpPr>
            <p:nvPr/>
          </p:nvSpPr>
          <p:spPr bwMode="auto">
            <a:xfrm>
              <a:off x="4050969" y="5857324"/>
              <a:ext cx="164392" cy="12326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6200000" flipH="1">
              <a:off x="4485291" y="5653922"/>
              <a:ext cx="2496" cy="536169"/>
            </a:xfrm>
            <a:prstGeom prst="straightConnector1">
              <a:avLst/>
            </a:prstGeom>
            <a:ln w="254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122"/>
          <p:cNvGrpSpPr>
            <a:grpSpLocks noChangeAspect="1"/>
          </p:cNvGrpSpPr>
          <p:nvPr/>
        </p:nvGrpSpPr>
        <p:grpSpPr>
          <a:xfrm>
            <a:off x="5334270" y="3466734"/>
            <a:ext cx="1523447" cy="2840366"/>
            <a:chOff x="4299657" y="5309244"/>
            <a:chExt cx="835846" cy="1558383"/>
          </a:xfrm>
        </p:grpSpPr>
        <p:sp>
          <p:nvSpPr>
            <p:cNvPr id="50" name="Freeform 16"/>
            <p:cNvSpPr>
              <a:spLocks/>
            </p:cNvSpPr>
            <p:nvPr/>
          </p:nvSpPr>
          <p:spPr bwMode="auto">
            <a:xfrm flipV="1">
              <a:off x="4299657" y="5309244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4299657" y="6297487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86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energy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1692000"/>
            <a:ext cx="11520000" cy="2880000"/>
          </a:xfrm>
        </p:spPr>
        <p:txBody>
          <a:bodyPr>
            <a:noAutofit/>
          </a:bodyPr>
          <a:lstStyle/>
          <a:p>
            <a:pPr marL="417150" lvl="1" indent="-342900" algn="just">
              <a:spcBef>
                <a:spcPct val="20000"/>
              </a:spcBef>
              <a:defRPr/>
            </a:pPr>
            <a:r>
              <a:rPr lang="en-US" dirty="0"/>
              <a:t>In the global energy balance, the energy lost by the source splits into: </a:t>
            </a:r>
          </a:p>
          <a:p>
            <a:pPr marL="760050" lvl="2" indent="-342900" algn="just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dirty="0"/>
              <a:t>Electromagnetic energy of the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modes that remain trapped</a:t>
            </a:r>
            <a:r>
              <a:rPr lang="en-US" dirty="0"/>
              <a:t> in the object</a:t>
            </a:r>
          </a:p>
          <a:p>
            <a:pPr marL="1102950" lvl="3" indent="-342900" algn="just"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Partly dissipated on </a:t>
            </a:r>
            <a:r>
              <a:rPr lang="en-US" b="1" dirty="0" err="1">
                <a:solidFill>
                  <a:schemeClr val="accent1"/>
                </a:solidFill>
              </a:rPr>
              <a:t>lossy</a:t>
            </a:r>
            <a:r>
              <a:rPr lang="en-US" b="1" dirty="0">
                <a:solidFill>
                  <a:schemeClr val="accent1"/>
                </a:solidFill>
              </a:rPr>
              <a:t> walls</a:t>
            </a:r>
            <a:r>
              <a:rPr lang="en-US" dirty="0"/>
              <a:t> or into purposely designed inserts or HOM absorbers</a:t>
            </a:r>
          </a:p>
          <a:p>
            <a:pPr marL="1102950" lvl="3" indent="-342900" algn="just"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Partly transferred to</a:t>
            </a:r>
            <a:r>
              <a:rPr lang="en-US" b="1" dirty="0">
                <a:solidFill>
                  <a:schemeClr val="accent2"/>
                </a:solidFill>
              </a:rPr>
              <a:t> following particles </a:t>
            </a:r>
            <a:r>
              <a:rPr lang="en-US" dirty="0"/>
              <a:t>(or the same particle over successive turns), possibly feeding into an instability! </a:t>
            </a:r>
          </a:p>
          <a:p>
            <a:pPr marL="760050" lvl="2" indent="-342900" algn="just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dirty="0"/>
              <a:t>Electromagnetic energy of </a:t>
            </a:r>
            <a:r>
              <a:rPr lang="en-US" b="1" dirty="0">
                <a:solidFill>
                  <a:srgbClr val="7030A0"/>
                </a:solidFill>
              </a:rPr>
              <a:t>modes that propagate</a:t>
            </a:r>
            <a:r>
              <a:rPr lang="en-US" dirty="0"/>
              <a:t> down the beam chamber (above cut-off), eventually lost on surrounding </a:t>
            </a:r>
            <a:r>
              <a:rPr lang="en-US" dirty="0" err="1"/>
              <a:t>lossy</a:t>
            </a:r>
            <a:r>
              <a:rPr lang="en-US" dirty="0"/>
              <a:t> materials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01" y="828000"/>
            <a:ext cx="4457347" cy="6117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24000" y="828000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happens to the energy lost by the source?</a:t>
            </a:r>
          </a:p>
        </p:txBody>
      </p:sp>
      <p:grpSp>
        <p:nvGrpSpPr>
          <p:cNvPr id="18" name="Group 94"/>
          <p:cNvGrpSpPr>
            <a:grpSpLocks noChangeAspect="1"/>
          </p:cNvGrpSpPr>
          <p:nvPr/>
        </p:nvGrpSpPr>
        <p:grpSpPr>
          <a:xfrm>
            <a:off x="5372246" y="3545363"/>
            <a:ext cx="1434001" cy="2660024"/>
            <a:chOff x="2555534" y="1448897"/>
            <a:chExt cx="1312862" cy="2549525"/>
          </a:xfrm>
        </p:grpSpPr>
        <p:sp>
          <p:nvSpPr>
            <p:cNvPr id="19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 flipV="1">
            <a:off x="2676000" y="4493714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676000" y="5255763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857722" y="4492270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857722" y="5256486"/>
            <a:ext cx="2658278" cy="14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11"/>
          <p:cNvSpPr>
            <a:spLocks/>
          </p:cNvSpPr>
          <p:nvPr/>
        </p:nvSpPr>
        <p:spPr bwMode="auto">
          <a:xfrm>
            <a:off x="5334278" y="5257206"/>
            <a:ext cx="1523444" cy="1039159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12700">
            <a:solidFill>
              <a:srgbClr val="40404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6"/>
          <p:cNvSpPr>
            <a:spLocks/>
          </p:cNvSpPr>
          <p:nvPr/>
        </p:nvSpPr>
        <p:spPr bwMode="auto">
          <a:xfrm flipV="1">
            <a:off x="5334278" y="3456000"/>
            <a:ext cx="1523444" cy="1039159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123"/>
          <p:cNvGrpSpPr/>
          <p:nvPr/>
        </p:nvGrpSpPr>
        <p:grpSpPr>
          <a:xfrm>
            <a:off x="2723166" y="4734629"/>
            <a:ext cx="6729684" cy="335739"/>
            <a:chOff x="2305525" y="5833839"/>
            <a:chExt cx="4719820" cy="167881"/>
          </a:xfrm>
        </p:grpSpPr>
        <p:grpSp>
          <p:nvGrpSpPr>
            <p:cNvPr id="36" name="Group 116"/>
            <p:cNvGrpSpPr/>
            <p:nvPr/>
          </p:nvGrpSpPr>
          <p:grpSpPr>
            <a:xfrm>
              <a:off x="2305525" y="5833839"/>
              <a:ext cx="975192" cy="167881"/>
              <a:chOff x="2305525" y="5833839"/>
              <a:chExt cx="975192" cy="167881"/>
            </a:xfrm>
          </p:grpSpPr>
          <p:sp>
            <p:nvSpPr>
              <p:cNvPr id="41" name="Freeform 40"/>
              <p:cNvSpPr/>
              <p:nvPr/>
            </p:nvSpPr>
            <p:spPr>
              <a:xfrm flipH="1">
                <a:off x="2612913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 w="254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>
                <a:off x="2305525" y="5876283"/>
                <a:ext cx="307388" cy="1588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117"/>
            <p:cNvGrpSpPr/>
            <p:nvPr/>
          </p:nvGrpSpPr>
          <p:grpSpPr>
            <a:xfrm flipH="1">
              <a:off x="6050153" y="5833839"/>
              <a:ext cx="975192" cy="167881"/>
              <a:chOff x="2189126" y="5833839"/>
              <a:chExt cx="975192" cy="167881"/>
            </a:xfrm>
          </p:grpSpPr>
          <p:sp>
            <p:nvSpPr>
              <p:cNvPr id="39" name="Freeform 38"/>
              <p:cNvSpPr/>
              <p:nvPr/>
            </p:nvSpPr>
            <p:spPr>
              <a:xfrm flipH="1">
                <a:off x="2496514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 w="254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>
                <a:off x="2189126" y="5876283"/>
                <a:ext cx="307388" cy="1588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127"/>
          <p:cNvGrpSpPr/>
          <p:nvPr/>
        </p:nvGrpSpPr>
        <p:grpSpPr>
          <a:xfrm>
            <a:off x="5394739" y="4790970"/>
            <a:ext cx="881233" cy="154370"/>
            <a:chOff x="4050969" y="5857324"/>
            <a:chExt cx="703654" cy="123263"/>
          </a:xfrm>
        </p:grpSpPr>
        <p:sp>
          <p:nvSpPr>
            <p:cNvPr id="44" name="Oval 18"/>
            <p:cNvSpPr>
              <a:spLocks noChangeAspect="1" noChangeArrowheads="1"/>
            </p:cNvSpPr>
            <p:nvPr/>
          </p:nvSpPr>
          <p:spPr bwMode="auto">
            <a:xfrm>
              <a:off x="4050969" y="5857324"/>
              <a:ext cx="164392" cy="12326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6200000" flipH="1">
              <a:off x="4485291" y="5653922"/>
              <a:ext cx="2496" cy="536169"/>
            </a:xfrm>
            <a:prstGeom prst="straightConnector1">
              <a:avLst/>
            </a:prstGeom>
            <a:ln w="254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122"/>
          <p:cNvGrpSpPr>
            <a:grpSpLocks noChangeAspect="1"/>
          </p:cNvGrpSpPr>
          <p:nvPr/>
        </p:nvGrpSpPr>
        <p:grpSpPr>
          <a:xfrm>
            <a:off x="5334270" y="3466734"/>
            <a:ext cx="1523447" cy="2840366"/>
            <a:chOff x="4299657" y="5309244"/>
            <a:chExt cx="835846" cy="1558383"/>
          </a:xfrm>
        </p:grpSpPr>
        <p:sp>
          <p:nvSpPr>
            <p:cNvPr id="50" name="Freeform 16"/>
            <p:cNvSpPr>
              <a:spLocks/>
            </p:cNvSpPr>
            <p:nvPr/>
          </p:nvSpPr>
          <p:spPr bwMode="auto">
            <a:xfrm flipV="1">
              <a:off x="4299657" y="5309244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4299657" y="6297487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2316000" y="1656000"/>
            <a:ext cx="7560000" cy="2880000"/>
          </a:xfrm>
          <a:prstGeom prst="roundRect">
            <a:avLst>
              <a:gd name="adj" fmla="val 6525"/>
            </a:avLst>
          </a:prstGeom>
          <a:solidFill>
            <a:schemeClr val="bg1"/>
          </a:solidFill>
          <a:ln w="25400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74250" lvl="1">
              <a:spcBef>
                <a:spcPct val="20000"/>
              </a:spcBef>
              <a:defRPr/>
            </a:pPr>
            <a:r>
              <a:rPr lang="en-US" sz="2000" dirty="0"/>
              <a:t>The energy loss of a particle bunch</a:t>
            </a:r>
            <a:endParaRPr lang="en-US" dirty="0"/>
          </a:p>
          <a:p>
            <a:pPr marL="694800" lvl="2" indent="-342900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/>
              <a:t>causes </a:t>
            </a:r>
            <a:r>
              <a:rPr lang="en-US" b="1" dirty="0">
                <a:solidFill>
                  <a:srgbClr val="C00000"/>
                </a:solidFill>
              </a:rPr>
              <a:t>beam induced heating</a:t>
            </a:r>
            <a:r>
              <a:rPr lang="en-US" b="1" dirty="0"/>
              <a:t> </a:t>
            </a:r>
            <a:r>
              <a:rPr lang="en-US" dirty="0"/>
              <a:t>of the machine elements (damage, outgassing)</a:t>
            </a:r>
            <a:endParaRPr lang="en-US" b="1" dirty="0">
              <a:solidFill>
                <a:srgbClr val="C00000"/>
              </a:solidFill>
            </a:endParaRPr>
          </a:p>
          <a:p>
            <a:pPr marL="694800" lvl="2" indent="-342900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/>
              <a:t>feeds into both </a:t>
            </a:r>
            <a:r>
              <a:rPr lang="en-US" b="1" dirty="0">
                <a:solidFill>
                  <a:srgbClr val="C00000"/>
                </a:solidFill>
              </a:rPr>
              <a:t>longitudinal and transverse instabilities</a:t>
            </a:r>
            <a:r>
              <a:rPr lang="en-US" b="1" dirty="0"/>
              <a:t> </a:t>
            </a:r>
            <a:r>
              <a:rPr lang="en-US" dirty="0"/>
              <a:t>through the associated EM fields</a:t>
            </a:r>
          </a:p>
          <a:p>
            <a:pPr marL="694800" lvl="2" indent="-342900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/>
              <a:t>is compensated by the RF system determining a </a:t>
            </a:r>
            <a:r>
              <a:rPr lang="en-US" b="1" dirty="0">
                <a:solidFill>
                  <a:srgbClr val="C00000"/>
                </a:solidFill>
              </a:rPr>
              <a:t>stable phase shift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89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SPS kickers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types of SPS extraction kickers (MKE):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Original design: several modules separated by conductor stripes (segmentation) with </a:t>
            </a:r>
            <a:r>
              <a:rPr lang="en-US" b="1" dirty="0">
                <a:solidFill>
                  <a:srgbClr val="C00000"/>
                </a:solidFill>
              </a:rPr>
              <a:t>bare ferrite blocks</a:t>
            </a:r>
            <a:r>
              <a:rPr lang="en-US" dirty="0"/>
              <a:t>, fed by an inner and an outer conductor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New design: like original, but modules have </a:t>
            </a:r>
            <a:r>
              <a:rPr lang="en-US" b="1" dirty="0">
                <a:solidFill>
                  <a:srgbClr val="C00000"/>
                </a:solidFill>
              </a:rPr>
              <a:t>‘</a:t>
            </a:r>
            <a:r>
              <a:rPr lang="en-US" b="1" dirty="0" err="1">
                <a:solidFill>
                  <a:srgbClr val="C00000"/>
                </a:solidFill>
              </a:rPr>
              <a:t>serigraphed</a:t>
            </a:r>
            <a:r>
              <a:rPr lang="en-US" b="1" dirty="0">
                <a:solidFill>
                  <a:srgbClr val="C00000"/>
                </a:solidFill>
              </a:rPr>
              <a:t>’ ferrite blocks</a:t>
            </a:r>
            <a:r>
              <a:rPr lang="en-US" dirty="0"/>
              <a:t> (i.e. with patterns of silver paste screen printed on the ferrite surface exposed to the beam)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Content Placeholder 7" descr="MKEser.bmp"/>
          <p:cNvPicPr>
            <a:picLocks noGrp="1" noChangeAspect="1"/>
          </p:cNvPicPr>
          <p:nvPr/>
        </p:nvPicPr>
        <p:blipFill>
          <a:blip r:embed="rId2" cstate="print"/>
          <a:srcRect r="17694" b="17503"/>
          <a:stretch>
            <a:fillRect/>
          </a:stretch>
        </p:blipFill>
        <p:spPr>
          <a:xfrm>
            <a:off x="6480000" y="3168000"/>
            <a:ext cx="4829178" cy="3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MKE_internalcircuit.bmp"/>
          <p:cNvPicPr>
            <a:picLocks noChangeAspect="1"/>
          </p:cNvPicPr>
          <p:nvPr/>
        </p:nvPicPr>
        <p:blipFill>
          <a:blip r:embed="rId3" cstate="print"/>
          <a:srcRect l="15670" r="16710"/>
          <a:stretch>
            <a:fillRect/>
          </a:stretch>
        </p:blipFill>
        <p:spPr>
          <a:xfrm>
            <a:off x="1080000" y="3168000"/>
            <a:ext cx="4225514" cy="3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80000" y="2664000"/>
            <a:ext cx="10224000" cy="43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Original </a:t>
            </a:r>
            <a:r>
              <a:rPr lang="en-US" b="1" dirty="0" smtClean="0">
                <a:solidFill>
                  <a:schemeClr val="accent5"/>
                </a:solidFill>
              </a:rPr>
              <a:t>kicker					</a:t>
            </a:r>
            <a:r>
              <a:rPr lang="en-US" b="1" dirty="0" err="1" smtClean="0">
                <a:solidFill>
                  <a:schemeClr val="accent5"/>
                </a:solidFill>
              </a:rPr>
              <a:t>Serigraphed</a:t>
            </a:r>
            <a:r>
              <a:rPr lang="en-US" b="1" dirty="0" smtClean="0">
                <a:solidFill>
                  <a:schemeClr val="accent5"/>
                </a:solidFill>
              </a:rPr>
              <a:t> kicker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ke-s-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000" y="2340000"/>
            <a:ext cx="8640000" cy="40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ferrite kicker – simple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212000" y="1080000"/>
            <a:ext cx="7560000" cy="864000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/>
              <a:t>Original kicker </a:t>
            </a:r>
            <a:r>
              <a:rPr lang="en-US" sz="2000" b="1" dirty="0">
                <a:solidFill>
                  <a:srgbClr val="C00000"/>
                </a:solidFill>
              </a:rPr>
              <a:t>without serigraphy, typical broad-band </a:t>
            </a:r>
            <a:r>
              <a:rPr lang="en-US" sz="2000" b="1" dirty="0" err="1">
                <a:solidFill>
                  <a:srgbClr val="C00000"/>
                </a:solidFill>
              </a:rPr>
              <a:t>behaviour</a:t>
            </a:r>
            <a:r>
              <a:rPr lang="en-US" sz="2000" dirty="0"/>
              <a:t>, here some ringing is due to the longitudinal </a:t>
            </a:r>
            <a:r>
              <a:rPr lang="en-US" sz="2000" dirty="0" smtClean="0"/>
              <a:t>segmentation</a:t>
            </a:r>
            <a:endParaRPr lang="en-US" sz="2000" dirty="0"/>
          </a:p>
        </p:txBody>
      </p:sp>
      <p:pic>
        <p:nvPicPr>
          <p:cNvPr id="12" name="Picture 11" descr="MKE_internalcircuit.bmp"/>
          <p:cNvPicPr>
            <a:picLocks noChangeAspect="1"/>
          </p:cNvPicPr>
          <p:nvPr/>
        </p:nvPicPr>
        <p:blipFill>
          <a:blip r:embed="rId5" cstate="print"/>
          <a:srcRect l="15670" r="16710"/>
          <a:stretch>
            <a:fillRect/>
          </a:stretch>
        </p:blipFill>
        <p:spPr>
          <a:xfrm>
            <a:off x="431999" y="936000"/>
            <a:ext cx="3456000" cy="2532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5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</a:t>
            </a:r>
            <a:r>
              <a:rPr lang="en-US" dirty="0" err="1" smtClean="0"/>
              <a:t>serigraphed</a:t>
            </a:r>
            <a:r>
              <a:rPr lang="en-US" dirty="0" smtClean="0"/>
              <a:t> kicker – simple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212000" y="1080000"/>
            <a:ext cx="7560000" cy="864000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err="1"/>
              <a:t>Serigraphed</a:t>
            </a:r>
            <a:r>
              <a:rPr lang="en-US" sz="2000" dirty="0"/>
              <a:t> kicker </a:t>
            </a:r>
            <a:r>
              <a:rPr lang="en-US" sz="2000" b="1" dirty="0">
                <a:solidFill>
                  <a:srgbClr val="C00000"/>
                </a:solidFill>
              </a:rPr>
              <a:t>exhibits strong ringing </a:t>
            </a:r>
            <a:r>
              <a:rPr lang="en-US" sz="2000" dirty="0"/>
              <a:t>due to the EM trapping along the serigraphy </a:t>
            </a:r>
            <a:r>
              <a:rPr lang="en-US" sz="2000" dirty="0" smtClean="0"/>
              <a:t>fingers</a:t>
            </a:r>
            <a:endParaRPr lang="en-US" sz="2000" dirty="0"/>
          </a:p>
        </p:txBody>
      </p:sp>
      <p:pic>
        <p:nvPicPr>
          <p:cNvPr id="9" name="mke-s-serigraphy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000" y="2340000"/>
            <a:ext cx="8640000" cy="40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Content Placeholder 7" descr="MKEser.bmp"/>
          <p:cNvPicPr>
            <a:picLocks noGrp="1" noChangeAspect="1"/>
          </p:cNvPicPr>
          <p:nvPr/>
        </p:nvPicPr>
        <p:blipFill>
          <a:blip r:embed="rId5" cstate="print"/>
          <a:srcRect r="17694" b="17503"/>
          <a:stretch>
            <a:fillRect/>
          </a:stretch>
        </p:blipFill>
        <p:spPr>
          <a:xfrm>
            <a:off x="431984" y="936000"/>
            <a:ext cx="3456000" cy="2215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4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already seen how we can simplify our handling of induced electromagnetic fields within complex structures by means of the </a:t>
            </a:r>
            <a:r>
              <a:rPr lang="en-US" sz="2000" b="1" dirty="0" smtClean="0">
                <a:solidFill>
                  <a:srgbClr val="C00000"/>
                </a:solidFill>
              </a:rPr>
              <a:t>wake function</a:t>
            </a:r>
            <a:r>
              <a:rPr lang="en-US" sz="2000" dirty="0" smtClean="0"/>
              <a:t>. The wake function is the </a:t>
            </a:r>
            <a:r>
              <a:rPr lang="en-US" sz="2000" b="1" dirty="0" smtClean="0">
                <a:solidFill>
                  <a:srgbClr val="C00000"/>
                </a:solidFill>
              </a:rPr>
              <a:t>electromagnetic response </a:t>
            </a:r>
            <a:r>
              <a:rPr lang="en-US" sz="2000" dirty="0" smtClean="0"/>
              <a:t>of a structure and is an </a:t>
            </a:r>
            <a:r>
              <a:rPr lang="en-US" sz="2000" b="1" dirty="0" smtClean="0">
                <a:solidFill>
                  <a:srgbClr val="C00000"/>
                </a:solidFill>
              </a:rPr>
              <a:t>intrinsic property </a:t>
            </a:r>
            <a:r>
              <a:rPr lang="en-US" sz="2000" dirty="0" smtClean="0"/>
              <a:t>of any such structure.</a:t>
            </a:r>
          </a:p>
          <a:p>
            <a:pPr marL="0" indent="0" algn="just">
              <a:buNone/>
            </a:pPr>
            <a:r>
              <a:rPr lang="en-US" sz="2000" dirty="0" smtClean="0"/>
              <a:t>We will now look how we </a:t>
            </a:r>
            <a:r>
              <a:rPr lang="en-US" sz="2000" b="1" dirty="0" smtClean="0">
                <a:solidFill>
                  <a:srgbClr val="C00000"/>
                </a:solidFill>
              </a:rPr>
              <a:t>handle longitudinal and transverse wake fields </a:t>
            </a:r>
            <a:r>
              <a:rPr lang="en-US" sz="2000" dirty="0" smtClean="0"/>
              <a:t>in practice and what are some of the fundamental properties. We will also introduce the impedance.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3: Wake fields and impedances – impacts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Longitudinal and transverse wake fields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Panofsky-Wenzel theorem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Examples of analytically expressible wake functions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Impact of wake fields and impedance on the accelerator environment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Description of a coherent beam instability and the instability loop</a:t>
            </a:r>
          </a:p>
        </p:txBody>
      </p:sp>
    </p:spTree>
    <p:extLst>
      <p:ext uri="{BB962C8B-B14F-4D97-AF65-F5344CB8AC3E}">
        <p14:creationId xmlns:p14="http://schemas.microsoft.com/office/powerpoint/2010/main" val="24705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Serigraphy impact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Content Placeholder 7" descr="MKEser.bmp"/>
          <p:cNvPicPr>
            <a:picLocks noGrp="1" noChangeAspect="1"/>
          </p:cNvPicPr>
          <p:nvPr/>
        </p:nvPicPr>
        <p:blipFill>
          <a:blip r:embed="rId2" cstate="print"/>
          <a:srcRect r="17694" b="17503"/>
          <a:stretch>
            <a:fillRect/>
          </a:stretch>
        </p:blipFill>
        <p:spPr>
          <a:xfrm>
            <a:off x="432000" y="3744000"/>
            <a:ext cx="3240000" cy="2077178"/>
          </a:xfrm>
          <a:prstGeom prst="rect">
            <a:avLst/>
          </a:prstGeom>
          <a:ln w="25400">
            <a:solidFill>
              <a:schemeClr val="tx2"/>
            </a:solidFill>
            <a:prstDash val="dash"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MKE_internalcircuit.bmp"/>
          <p:cNvPicPr>
            <a:picLocks noChangeAspect="1"/>
          </p:cNvPicPr>
          <p:nvPr/>
        </p:nvPicPr>
        <p:blipFill>
          <a:blip r:embed="rId3" cstate="print"/>
          <a:srcRect l="15670" r="16710"/>
          <a:stretch>
            <a:fillRect/>
          </a:stretch>
        </p:blipFill>
        <p:spPr>
          <a:xfrm>
            <a:off x="432000" y="1080000"/>
            <a:ext cx="3240000" cy="2373924"/>
          </a:xfrm>
          <a:prstGeom prst="rect">
            <a:avLst/>
          </a:prstGeom>
          <a:ln w="25400"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000" y="936000"/>
            <a:ext cx="4824000" cy="33784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84000" y="1692000"/>
            <a:ext cx="864000" cy="2376000"/>
          </a:xfrm>
          <a:prstGeom prst="rect">
            <a:avLst/>
          </a:prstGeom>
          <a:noFill/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1"/>
            <a:endCxn id="8" idx="0"/>
          </p:cNvCxnSpPr>
          <p:nvPr/>
        </p:nvCxnSpPr>
        <p:spPr>
          <a:xfrm flipH="1">
            <a:off x="5580000" y="2880000"/>
            <a:ext cx="1404000" cy="140400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00" y="4284000"/>
            <a:ext cx="3384000" cy="207799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596000" y="4284000"/>
            <a:ext cx="4068000" cy="2088000"/>
          </a:xfrm>
          <a:prstGeom prst="rect">
            <a:avLst/>
          </a:prstGeom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Solid lines – no serigraphy / </a:t>
            </a:r>
          </a:p>
          <a:p>
            <a:r>
              <a:rPr lang="en-US" sz="1600" dirty="0" smtClean="0"/>
              <a:t>Dashed lines – serigraphy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just"/>
            <a:r>
              <a:rPr lang="en-US" sz="2000" dirty="0"/>
              <a:t>Serigraphy</a:t>
            </a:r>
            <a:r>
              <a:rPr lang="en-US" sz="2000" dirty="0" smtClean="0"/>
              <a:t>:</a:t>
            </a:r>
          </a:p>
          <a:p>
            <a:pPr algn="just"/>
            <a:r>
              <a:rPr lang="en-US" sz="1600" dirty="0"/>
              <a:t> </a:t>
            </a:r>
            <a:endParaRPr lang="en-US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Reduces the broad-band contribution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Introduces resonance peak around 44 MHz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Less overall heating of </a:t>
            </a:r>
            <a:r>
              <a:rPr lang="en-US" sz="1600" b="1" dirty="0" smtClean="0">
                <a:solidFill>
                  <a:srgbClr val="C00000"/>
                </a:solidFill>
              </a:rPr>
              <a:t>device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Examples: Serigraphy impact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Content Placeholder 7" descr="MKEser.bmp"/>
          <p:cNvPicPr>
            <a:picLocks noGrp="1" noChangeAspect="1"/>
          </p:cNvPicPr>
          <p:nvPr/>
        </p:nvPicPr>
        <p:blipFill>
          <a:blip r:embed="rId5" cstate="print"/>
          <a:srcRect r="17694" b="17503"/>
          <a:stretch>
            <a:fillRect/>
          </a:stretch>
        </p:blipFill>
        <p:spPr>
          <a:xfrm>
            <a:off x="432000" y="3744000"/>
            <a:ext cx="3240000" cy="2077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MKE_internalcircuit.bmp"/>
          <p:cNvPicPr>
            <a:picLocks noChangeAspect="1"/>
          </p:cNvPicPr>
          <p:nvPr/>
        </p:nvPicPr>
        <p:blipFill>
          <a:blip r:embed="rId6" cstate="print"/>
          <a:srcRect l="15670" r="16710"/>
          <a:stretch>
            <a:fillRect/>
          </a:stretch>
        </p:blipFill>
        <p:spPr>
          <a:xfrm>
            <a:off x="432000" y="1080000"/>
            <a:ext cx="3240000" cy="2373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Content Placeholder 3" descr="Kicker_temperature_sector4_25April.png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6000" y="1871977"/>
            <a:ext cx="7632000" cy="39492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282000" y="1080000"/>
            <a:ext cx="3420000" cy="612000"/>
            <a:chOff x="3810267" y="5512355"/>
            <a:chExt cx="3420000" cy="6120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810267" y="6088356"/>
              <a:ext cx="3420000" cy="0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157584" y="5512355"/>
              <a:ext cx="2736000" cy="61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~ 17h run with 25 ns beams at 26 </a:t>
              </a:r>
              <a:r>
                <a:rPr lang="en-US" sz="1600" b="1" dirty="0" err="1">
                  <a:solidFill>
                    <a:schemeClr val="accent4">
                      <a:lumMod val="75000"/>
                    </a:schemeClr>
                  </a:solidFill>
                </a:rPr>
                <a:t>GeV</a:t>
              </a:r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 after technical stop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0" y="2988000"/>
            <a:ext cx="3390175" cy="53945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cxnSp>
        <p:nvCxnSpPr>
          <p:cNvPr id="20" name="Straight Arrow Connector 19"/>
          <p:cNvCxnSpPr/>
          <p:nvPr/>
        </p:nvCxnSpPr>
        <p:spPr>
          <a:xfrm>
            <a:off x="10224000" y="2592000"/>
            <a:ext cx="0" cy="2376000"/>
          </a:xfrm>
          <a:prstGeom prst="straightConnector1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87999" y="4932000"/>
            <a:ext cx="6408000" cy="0"/>
          </a:xfrm>
          <a:prstGeom prst="line">
            <a:avLst/>
          </a:prstGeom>
          <a:ln w="254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792000" y="4176000"/>
            <a:ext cx="0" cy="792000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000" y="2988000"/>
            <a:ext cx="725333" cy="48640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01" y="3564000"/>
            <a:ext cx="1034971" cy="487619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341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wakes and impedances computed?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1800" b="1" dirty="0">
                <a:solidFill>
                  <a:srgbClr val="C00000"/>
                </a:solidFill>
              </a:rPr>
              <a:t>Analytical or semi-analytical</a:t>
            </a:r>
            <a:r>
              <a:rPr lang="en-US" sz="1800" dirty="0"/>
              <a:t> approach, when geometry is simple (or simplified)</a:t>
            </a:r>
          </a:p>
          <a:p>
            <a:pPr lvl="1" algn="just"/>
            <a:r>
              <a:rPr lang="en-US" sz="1600" dirty="0"/>
              <a:t>Solve Maxwell’s equations with the correct source terms, geometries and boundary conditions up to an advanced stage (e.g. resistive wall for axisymmetric chambers)</a:t>
            </a:r>
          </a:p>
          <a:p>
            <a:pPr lvl="1" algn="just"/>
            <a:r>
              <a:rPr lang="en-US" sz="1600" dirty="0"/>
              <a:t>Find closed expressions or execute the last steps numerically to derive wakes and impedances</a:t>
            </a:r>
          </a:p>
          <a:p>
            <a:pPr lvl="1" algn="just"/>
            <a:endParaRPr lang="en-US" sz="1600" dirty="0"/>
          </a:p>
          <a:p>
            <a:pPr algn="just"/>
            <a:r>
              <a:rPr lang="en-US" sz="1800" b="1" dirty="0">
                <a:solidFill>
                  <a:srgbClr val="C00000"/>
                </a:solidFill>
              </a:rPr>
              <a:t>Numerical approach</a:t>
            </a:r>
          </a:p>
          <a:p>
            <a:pPr lvl="1" algn="just"/>
            <a:r>
              <a:rPr lang="en-US" sz="1600" dirty="0"/>
              <a:t>Different codes have been developed over the years to solve numerically Maxwell’s equations in arbitrarily complicated structures</a:t>
            </a:r>
          </a:p>
          <a:p>
            <a:pPr lvl="1" algn="just"/>
            <a:r>
              <a:rPr lang="en-US" sz="1600" dirty="0"/>
              <a:t>Examples are CST Studio Suite (Particle Studio, Microwave Studio), ABCI, </a:t>
            </a:r>
            <a:r>
              <a:rPr lang="en-US" sz="1600" dirty="0" err="1"/>
              <a:t>GdFidL</a:t>
            </a:r>
            <a:r>
              <a:rPr lang="en-US" sz="1600" dirty="0"/>
              <a:t>, HFSS, ECHO2(3)D. Exhaustive list can be found from the program of the </a:t>
            </a:r>
            <a:r>
              <a:rPr lang="en-US" sz="1600" dirty="0">
                <a:hlinkClick r:id="rId2"/>
              </a:rPr>
              <a:t>ICFA mini-Workshop on “Electromagnetic wake fields and impedances in particle accelerators”</a:t>
            </a:r>
            <a:r>
              <a:rPr lang="en-US" sz="1600" dirty="0"/>
              <a:t>, </a:t>
            </a:r>
            <a:r>
              <a:rPr lang="en-US" sz="1600" dirty="0" err="1"/>
              <a:t>Erice</a:t>
            </a:r>
            <a:r>
              <a:rPr lang="en-US" sz="1600" dirty="0"/>
              <a:t>, Sicily, 23-28 April, 2014</a:t>
            </a:r>
          </a:p>
          <a:p>
            <a:pPr lvl="1" algn="just"/>
            <a:endParaRPr lang="en-US" sz="1600" dirty="0"/>
          </a:p>
          <a:p>
            <a:pPr algn="just"/>
            <a:r>
              <a:rPr lang="en-US" sz="1800" b="1" dirty="0">
                <a:solidFill>
                  <a:srgbClr val="C00000"/>
                </a:solidFill>
              </a:rPr>
              <a:t>Bench measurements</a:t>
            </a:r>
            <a:r>
              <a:rPr lang="en-US" sz="1800" dirty="0"/>
              <a:t> based on transmission/reflection measurements with stretched wires </a:t>
            </a:r>
          </a:p>
          <a:p>
            <a:pPr lvl="1" algn="just"/>
            <a:r>
              <a:rPr lang="en-US" sz="1600" dirty="0"/>
              <a:t>Seldom used independently to assess impedances, usefulness mainly lies in that they can be used for validating 3D EM models for 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seen how the impedance of a device can have an </a:t>
            </a:r>
            <a:r>
              <a:rPr lang="en-US" sz="2000" b="1" dirty="0" smtClean="0">
                <a:solidFill>
                  <a:srgbClr val="C00000"/>
                </a:solidFill>
              </a:rPr>
              <a:t>impact on the machine environment </a:t>
            </a:r>
            <a:r>
              <a:rPr lang="en-US" sz="2000" dirty="0" smtClean="0"/>
              <a:t>and cause, for example, </a:t>
            </a:r>
            <a:r>
              <a:rPr lang="en-US" sz="2000" b="1" dirty="0" smtClean="0">
                <a:solidFill>
                  <a:srgbClr val="C00000"/>
                </a:solidFill>
              </a:rPr>
              <a:t>beam induced heating</a:t>
            </a:r>
            <a:r>
              <a:rPr lang="en-US" sz="2000" dirty="0" smtClean="0"/>
              <a:t>. This can lead to outgassing or damage of a device. Therefore, devices need to be carefully designed in order to minimize their impedance.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 smtClean="0"/>
              <a:t>Impedances also have a </a:t>
            </a:r>
            <a:r>
              <a:rPr lang="en-US" sz="2000" b="1" dirty="0" smtClean="0">
                <a:solidFill>
                  <a:srgbClr val="C00000"/>
                </a:solidFill>
              </a:rPr>
              <a:t>direct impact on a passing beam</a:t>
            </a:r>
            <a:r>
              <a:rPr lang="en-US" sz="2000" dirty="0" smtClean="0"/>
              <a:t>. This can lead to impedance induced </a:t>
            </a:r>
            <a:r>
              <a:rPr lang="en-US" sz="2000" b="1" dirty="0" smtClean="0">
                <a:solidFill>
                  <a:srgbClr val="C00000"/>
                </a:solidFill>
              </a:rPr>
              <a:t>beam instabilities</a:t>
            </a:r>
            <a:r>
              <a:rPr lang="en-US" sz="2000" dirty="0" smtClean="0"/>
              <a:t>. We will now first understand the basic concept and mechanism of beam instabilities.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33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3: Wake fields and impedances – impacts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Longitudinal and transverse wake fields and impedances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Panofsky-Wenzel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theorem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Examples of analytically expressible wake functions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Impact of wake fields and impedance on the accelerator environment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Description of a coherent beam instability and the instability </a:t>
            </a:r>
            <a:r>
              <a:rPr lang="en-US" dirty="0" smtClean="0"/>
              <a:t>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worry about beam instabilities?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study beam instabilities?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onset of a beam instability usually determines the maximum beam intensity that a machine can store/accelerate (performance limitation)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Understanding the type of instability limiting the performance, and its underlying mechanism, is essential because it:</a:t>
            </a:r>
          </a:p>
          <a:p>
            <a:pPr lvl="2"/>
            <a:r>
              <a:rPr lang="en-US" sz="1600" dirty="0"/>
              <a:t>Allows identifying the source and possible measures to mitigate/suppress the effect</a:t>
            </a:r>
          </a:p>
          <a:p>
            <a:pPr lvl="2"/>
            <a:r>
              <a:rPr lang="en-US" sz="1600" dirty="0"/>
              <a:t>Allows dimensioning an active feedback system to prevent the instability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beam instability?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/>
              <a:t>A beam becomes unstable when a </a:t>
            </a:r>
            <a:r>
              <a:rPr lang="en-US" sz="2000" b="1" dirty="0">
                <a:solidFill>
                  <a:srgbClr val="C00000"/>
                </a:solidFill>
              </a:rPr>
              <a:t>moment of its distribution</a:t>
            </a:r>
            <a:r>
              <a:rPr lang="en-US" sz="2000" dirty="0"/>
              <a:t> exhibits an </a:t>
            </a:r>
            <a:r>
              <a:rPr lang="en-US" sz="2000" b="1" dirty="0">
                <a:solidFill>
                  <a:srgbClr val="C00000"/>
                </a:solidFill>
              </a:rPr>
              <a:t>exponential growth</a:t>
            </a:r>
            <a:r>
              <a:rPr lang="en-US" sz="2000" dirty="0"/>
              <a:t> (e.g. mean positions, standard deviations, etc.), resulting into beam loss or emittance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3600000"/>
            <a:ext cx="6233906" cy="2456381"/>
          </a:xfrm>
          <a:prstGeom prst="rect">
            <a:avLst/>
          </a:prstGeom>
        </p:spPr>
      </p:pic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60000" y="1800000"/>
            <a:ext cx="4320000" cy="2029361"/>
            <a:chOff x="216000" y="3755172"/>
            <a:chExt cx="3600000" cy="1691134"/>
          </a:xfrm>
        </p:grpSpPr>
        <p:grpSp>
          <p:nvGrpSpPr>
            <p:cNvPr id="77" name="Group 76"/>
            <p:cNvGrpSpPr/>
            <p:nvPr/>
          </p:nvGrpSpPr>
          <p:grpSpPr>
            <a:xfrm>
              <a:off x="216000" y="3817241"/>
              <a:ext cx="1871559" cy="1629065"/>
              <a:chOff x="432000" y="2124000"/>
              <a:chExt cx="2171009" cy="1889714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8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85" name="Straight Arrow Connector 84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Picture 8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1519448" y="3755172"/>
              <a:ext cx="2296552" cy="1252663"/>
              <a:chOff x="6632359" y="3531066"/>
              <a:chExt cx="2664000" cy="1453089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2556000"/>
            <a:ext cx="4134855" cy="2069484"/>
          </a:xfrm>
          <a:prstGeom prst="rect">
            <a:avLst/>
          </a:prstGeom>
          <a:noFill/>
          <a:ln w="19050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4896000" y="1728000"/>
            <a:ext cx="7020000" cy="576000"/>
            <a:chOff x="4896000" y="1728000"/>
            <a:chExt cx="7020000" cy="576000"/>
          </a:xfrm>
        </p:grpSpPr>
        <p:sp>
          <p:nvSpPr>
            <p:cNvPr id="22" name="Rounded Rectangle 21"/>
            <p:cNvSpPr/>
            <p:nvPr/>
          </p:nvSpPr>
          <p:spPr>
            <a:xfrm>
              <a:off x="4896000" y="1728000"/>
              <a:ext cx="7020000" cy="576000"/>
            </a:xfrm>
            <a:prstGeom prst="roundRect">
              <a:avLst>
                <a:gd name="adj" fmla="val 7619"/>
              </a:avLst>
            </a:prstGeom>
            <a:solidFill>
              <a:schemeClr val="bg1"/>
            </a:solidFill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296" y="1876876"/>
              <a:ext cx="6173409" cy="278248"/>
            </a:xfrm>
            <a:prstGeom prst="rect">
              <a:avLst/>
            </a:prstGeom>
            <a:noFill/>
            <a:ln w="190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97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broadband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36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6"/>
          </a:xfrm>
          <a:prstGeom prst="rect">
            <a:avLst/>
          </a:prstGeom>
        </p:spPr>
      </p:pic>
      <p:sp>
        <p:nvSpPr>
          <p:cNvPr id="10" name="Oval 9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2160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192000" y="3492000"/>
            <a:ext cx="5796000" cy="2736000"/>
          </a:xfrm>
          <a:prstGeom prst="roundRect">
            <a:avLst>
              <a:gd name="adj" fmla="val 4871"/>
            </a:avLst>
          </a:prstGeom>
          <a:solidFill>
            <a:schemeClr val="bg1">
              <a:alpha val="90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If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and synchrotron motion and </a:t>
            </a:r>
            <a:r>
              <a:rPr lang="en-US" sz="2000" dirty="0" err="1" smtClean="0"/>
              <a:t>wakefields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manage to synchronize</a:t>
            </a:r>
            <a:r>
              <a:rPr lang="en-US" sz="2000" dirty="0" smtClean="0"/>
              <a:t> such that they get into resonance, a distinct bunch oscillation pattern will be excited – a so called</a:t>
            </a:r>
            <a:r>
              <a:rPr lang="en-US" sz="2000" b="1" dirty="0" smtClean="0">
                <a:solidFill>
                  <a:srgbClr val="C00000"/>
                </a:solidFill>
              </a:rPr>
              <a:t> bunch mode</a:t>
            </a:r>
            <a:r>
              <a:rPr lang="en-US" sz="2000" dirty="0" smtClean="0"/>
              <a:t>. The coherent bunch/beam signal will </a:t>
            </a:r>
            <a:r>
              <a:rPr lang="en-US" sz="2000" b="1" dirty="0" smtClean="0">
                <a:solidFill>
                  <a:srgbClr val="C00000"/>
                </a:solidFill>
              </a:rPr>
              <a:t>grow exponentially</a:t>
            </a:r>
            <a:r>
              <a:rPr lang="en-US" sz="2000" dirty="0" smtClean="0"/>
              <a:t>.</a:t>
            </a:r>
          </a:p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This can be either a </a:t>
            </a:r>
            <a:r>
              <a:rPr lang="en-US" sz="2000" b="1" dirty="0" smtClean="0">
                <a:solidFill>
                  <a:srgbClr val="C00000"/>
                </a:solidFill>
              </a:rPr>
              <a:t>single bunch mode</a:t>
            </a:r>
            <a:r>
              <a:rPr lang="en-US" sz="2000" dirty="0" smtClean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64000" y="827999"/>
            <a:ext cx="50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utput_tr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6000" y="936000"/>
            <a:ext cx="3060000" cy="2448000"/>
          </a:xfrm>
          <a:prstGeom prst="rect">
            <a:avLst/>
          </a:prstGeom>
        </p:spPr>
      </p:pic>
      <p:pic>
        <p:nvPicPr>
          <p:cNvPr id="14" name="output_lon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00000" y="936000"/>
            <a:ext cx="3060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narrowband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37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5"/>
          </a:xfrm>
          <a:prstGeom prst="rect">
            <a:avLst/>
          </a:prstGeom>
        </p:spPr>
      </p:pic>
      <p:sp>
        <p:nvSpPr>
          <p:cNvPr id="12" name="Oval 11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2160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115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64000" y="827999"/>
            <a:ext cx="50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92000" y="936000"/>
            <a:ext cx="5796000" cy="5292000"/>
          </a:xfrm>
          <a:prstGeom prst="roundRect">
            <a:avLst>
              <a:gd name="adj" fmla="val 2835"/>
            </a:avLst>
          </a:prstGeom>
          <a:solidFill>
            <a:schemeClr val="bg1">
              <a:alpha val="90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If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and synchrotron motion and </a:t>
            </a:r>
            <a:r>
              <a:rPr lang="en-US" sz="2000" dirty="0" err="1" smtClean="0"/>
              <a:t>wakefields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manage to synchronize</a:t>
            </a:r>
            <a:r>
              <a:rPr lang="en-US" sz="2000" dirty="0" smtClean="0"/>
              <a:t> such that they get into resonance, a distinct bunch oscillation pattern will be excited – a so called</a:t>
            </a:r>
            <a:r>
              <a:rPr lang="en-US" sz="2000" b="1" dirty="0" smtClean="0">
                <a:solidFill>
                  <a:srgbClr val="C00000"/>
                </a:solidFill>
              </a:rPr>
              <a:t> bunch mode</a:t>
            </a:r>
            <a:r>
              <a:rPr lang="en-US" sz="2000" dirty="0" smtClean="0"/>
              <a:t>. The coherent bunch/beam signal will </a:t>
            </a:r>
            <a:r>
              <a:rPr lang="en-US" sz="2000" b="1" dirty="0" smtClean="0">
                <a:solidFill>
                  <a:srgbClr val="C00000"/>
                </a:solidFill>
              </a:rPr>
              <a:t>grow exponentially</a:t>
            </a:r>
            <a:r>
              <a:rPr lang="en-US" sz="2000" dirty="0" smtClean="0"/>
              <a:t>.</a:t>
            </a:r>
          </a:p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This can be either a </a:t>
            </a:r>
            <a:r>
              <a:rPr lang="en-US" sz="2000" b="1" dirty="0" smtClean="0">
                <a:solidFill>
                  <a:srgbClr val="C00000"/>
                </a:solidFill>
              </a:rPr>
              <a:t>single bunch mode</a:t>
            </a:r>
            <a:r>
              <a:rPr lang="en-US" sz="2000" dirty="0" smtClean="0"/>
              <a:t>…</a:t>
            </a:r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/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 smtClean="0"/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 smtClean="0"/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/>
          </a:p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… or a </a:t>
            </a:r>
            <a:r>
              <a:rPr lang="en-US" sz="2000" b="1" dirty="0" smtClean="0">
                <a:solidFill>
                  <a:srgbClr val="C00000"/>
                </a:solidFill>
              </a:rPr>
              <a:t>coupled bunch mode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narrowband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Resonator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0" y="3743999"/>
            <a:ext cx="4158627" cy="2175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5"/>
          </a:xfrm>
          <a:prstGeom prst="rect">
            <a:avLst/>
          </a:prstGeom>
        </p:spPr>
      </p:pic>
      <p:sp>
        <p:nvSpPr>
          <p:cNvPr id="12" name="Oval 11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2160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115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64000" y="827999"/>
            <a:ext cx="50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92000" y="936000"/>
            <a:ext cx="5796000" cy="5292000"/>
          </a:xfrm>
          <a:prstGeom prst="roundRect">
            <a:avLst>
              <a:gd name="adj" fmla="val 2835"/>
            </a:avLst>
          </a:prstGeom>
          <a:solidFill>
            <a:schemeClr val="bg1">
              <a:alpha val="90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If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and synchrotron motion and </a:t>
            </a:r>
            <a:r>
              <a:rPr lang="en-US" sz="2000" dirty="0" err="1" smtClean="0"/>
              <a:t>wakefields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manage to synchronize</a:t>
            </a:r>
            <a:r>
              <a:rPr lang="en-US" sz="2000" dirty="0" smtClean="0"/>
              <a:t> such that they get into resonance, a distinct bunch oscillation pattern will be excited – a so called</a:t>
            </a:r>
            <a:r>
              <a:rPr lang="en-US" sz="2000" b="1" dirty="0" smtClean="0">
                <a:solidFill>
                  <a:srgbClr val="C00000"/>
                </a:solidFill>
              </a:rPr>
              <a:t> bunch mode</a:t>
            </a:r>
            <a:r>
              <a:rPr lang="en-US" sz="2000" dirty="0" smtClean="0"/>
              <a:t>. The coherent bunch/beam signal will </a:t>
            </a:r>
            <a:r>
              <a:rPr lang="en-US" sz="2000" b="1" dirty="0" smtClean="0">
                <a:solidFill>
                  <a:srgbClr val="C00000"/>
                </a:solidFill>
              </a:rPr>
              <a:t>grow exponentially</a:t>
            </a:r>
            <a:r>
              <a:rPr lang="en-US" sz="2000" dirty="0" smtClean="0"/>
              <a:t>.</a:t>
            </a:r>
          </a:p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This can be either a </a:t>
            </a:r>
            <a:r>
              <a:rPr lang="en-US" sz="2000" b="1" dirty="0" smtClean="0">
                <a:solidFill>
                  <a:srgbClr val="C00000"/>
                </a:solidFill>
              </a:rPr>
              <a:t>single bunch mode</a:t>
            </a:r>
            <a:r>
              <a:rPr lang="en-US" sz="2000" dirty="0" smtClean="0"/>
              <a:t>…</a:t>
            </a:r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/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 smtClean="0"/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 smtClean="0"/>
          </a:p>
          <a:p>
            <a:pPr marL="74250" lvl="1" algn="just">
              <a:spcBef>
                <a:spcPct val="20000"/>
              </a:spcBef>
              <a:defRPr/>
            </a:pPr>
            <a:endParaRPr lang="en-US" sz="2000" dirty="0"/>
          </a:p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… or a </a:t>
            </a:r>
            <a:r>
              <a:rPr lang="en-US" sz="2000" b="1" dirty="0" smtClean="0">
                <a:solidFill>
                  <a:srgbClr val="C00000"/>
                </a:solidFill>
              </a:rPr>
              <a:t>coupled bunch mode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" name="movie_mode_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000" y="576000"/>
            <a:ext cx="10080000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beam instability?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/>
              <a:t>A beam becomes unstable when a </a:t>
            </a:r>
            <a:r>
              <a:rPr lang="en-US" sz="2000" b="1" dirty="0">
                <a:solidFill>
                  <a:srgbClr val="C00000"/>
                </a:solidFill>
              </a:rPr>
              <a:t>moment of its distribution</a:t>
            </a:r>
            <a:r>
              <a:rPr lang="en-US" sz="2000" dirty="0"/>
              <a:t> exhibits an </a:t>
            </a:r>
            <a:r>
              <a:rPr lang="en-US" sz="2000" b="1" dirty="0">
                <a:solidFill>
                  <a:srgbClr val="C00000"/>
                </a:solidFill>
              </a:rPr>
              <a:t>exponential growth</a:t>
            </a:r>
            <a:r>
              <a:rPr lang="en-US" sz="2000" dirty="0"/>
              <a:t> (e.g. mean positions, standard deviations, etc.), resulting into beam loss or emittance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6233906" cy="2456381"/>
          </a:xfrm>
          <a:prstGeom prst="rect">
            <a:avLst/>
          </a:prstGeom>
        </p:spPr>
      </p:pic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60000" y="1800000"/>
            <a:ext cx="4320000" cy="2029361"/>
            <a:chOff x="216000" y="3755172"/>
            <a:chExt cx="3600000" cy="1691134"/>
          </a:xfrm>
        </p:grpSpPr>
        <p:grpSp>
          <p:nvGrpSpPr>
            <p:cNvPr id="77" name="Group 76"/>
            <p:cNvGrpSpPr/>
            <p:nvPr/>
          </p:nvGrpSpPr>
          <p:grpSpPr>
            <a:xfrm>
              <a:off x="216000" y="3817241"/>
              <a:ext cx="1871559" cy="1629065"/>
              <a:chOff x="432000" y="2124000"/>
              <a:chExt cx="2171009" cy="1889714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8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85" name="Straight Arrow Connector 84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Picture 8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1519448" y="3755172"/>
              <a:ext cx="2296552" cy="1252663"/>
              <a:chOff x="6632359" y="3531066"/>
              <a:chExt cx="2664000" cy="1453089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</p:grp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040000"/>
            <a:ext cx="11078103" cy="95390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96000" y="1584000"/>
            <a:ext cx="10800000" cy="4608000"/>
          </a:xfrm>
          <a:prstGeom prst="roundRect">
            <a:avLst>
              <a:gd name="adj" fmla="val 8242"/>
            </a:avLst>
          </a:prstGeom>
          <a:solidFill>
            <a:schemeClr val="lt1">
              <a:alpha val="90000"/>
            </a:schemeClr>
          </a:solidFill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" r="6" b="50196"/>
          <a:stretch/>
        </p:blipFill>
        <p:spPr>
          <a:xfrm>
            <a:off x="696000" y="2189424"/>
            <a:ext cx="10800000" cy="33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 function – general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We will use a little trick: we consider</a:t>
            </a:r>
            <a:r>
              <a:rPr lang="en-US" sz="2000" b="1" dirty="0" smtClean="0">
                <a:solidFill>
                  <a:srgbClr val="C00000"/>
                </a:solidFill>
              </a:rPr>
              <a:t> two point particles </a:t>
            </a:r>
            <a:r>
              <a:rPr lang="en-US" sz="2000" dirty="0" smtClean="0"/>
              <a:t>– one source, one probe</a:t>
            </a:r>
          </a:p>
          <a:p>
            <a:r>
              <a:rPr lang="en-US" sz="2000" dirty="0" smtClean="0"/>
              <a:t>The forces will be a function of the locations of both the source and the probe particles: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4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1776000" y="864000"/>
            <a:ext cx="8640000" cy="1656000"/>
          </a:xfrm>
          <a:prstGeom prst="roundRect">
            <a:avLst>
              <a:gd name="adj" fmla="val 6764"/>
            </a:avLst>
          </a:prstGeom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How can we treat these phenomena effectively in our models</a:t>
            </a:r>
            <a:r>
              <a:rPr lang="en-US" sz="2000" b="1" dirty="0" smtClean="0"/>
              <a:t>?</a:t>
            </a:r>
          </a:p>
          <a:p>
            <a:pPr algn="ctr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rigid beam approximation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impulse approximation</a:t>
            </a:r>
            <a:endParaRPr lang="en-US" sz="2000" b="1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783404" y="4365904"/>
            <a:ext cx="7424197" cy="1588"/>
          </a:xfrm>
          <a:prstGeom prst="straightConnector1">
            <a:avLst/>
          </a:prstGeom>
          <a:ln w="19050" cap="flat" cmpd="sng" algn="ctr">
            <a:solidFill>
              <a:srgbClr val="004078"/>
            </a:solidFill>
            <a:prstDash val="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11"/>
          <p:cNvSpPr>
            <a:spLocks/>
          </p:cNvSpPr>
          <p:nvPr/>
        </p:nvSpPr>
        <p:spPr bwMode="auto">
          <a:xfrm>
            <a:off x="4125621" y="4709775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57150" cmpd="sng">
            <a:solidFill>
              <a:srgbClr val="86868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6"/>
          <p:cNvSpPr>
            <a:spLocks/>
          </p:cNvSpPr>
          <p:nvPr/>
        </p:nvSpPr>
        <p:spPr bwMode="auto">
          <a:xfrm flipV="1">
            <a:off x="4125621" y="3017500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57150" cmpd="sng">
            <a:solidFill>
              <a:srgbClr val="86868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5" name="Straight Connector 44"/>
          <p:cNvCxnSpPr>
            <a:stCxn id="44" idx="0"/>
          </p:cNvCxnSpPr>
          <p:nvPr/>
        </p:nvCxnSpPr>
        <p:spPr>
          <a:xfrm flipH="1" flipV="1">
            <a:off x="1740000" y="3992456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740000" y="4708418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94"/>
          <p:cNvGrpSpPr/>
          <p:nvPr/>
        </p:nvGrpSpPr>
        <p:grpSpPr>
          <a:xfrm>
            <a:off x="4143134" y="3084979"/>
            <a:ext cx="1312862" cy="2549525"/>
            <a:chOff x="2555534" y="1448897"/>
            <a:chExt cx="1312862" cy="2549525"/>
          </a:xfrm>
        </p:grpSpPr>
        <p:sp>
          <p:nvSpPr>
            <p:cNvPr id="48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Line 73"/>
          <p:cNvSpPr>
            <a:spLocks noChangeShapeType="1"/>
          </p:cNvSpPr>
          <p:nvPr/>
        </p:nvSpPr>
        <p:spPr bwMode="auto">
          <a:xfrm>
            <a:off x="1783403" y="4009764"/>
            <a:ext cx="0" cy="715963"/>
          </a:xfrm>
          <a:prstGeom prst="line">
            <a:avLst/>
          </a:prstGeom>
          <a:noFill/>
          <a:ln w="12700" cap="flat" cmpd="sng" algn="ctr">
            <a:solidFill>
              <a:srgbClr val="3A3A3A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74"/>
          <p:cNvSpPr txBox="1">
            <a:spLocks noChangeArrowheads="1"/>
          </p:cNvSpPr>
          <p:nvPr/>
        </p:nvSpPr>
        <p:spPr bwMode="auto">
          <a:xfrm>
            <a:off x="1740000" y="4379948"/>
            <a:ext cx="449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chemeClr val="accent6">
                    <a:lumMod val="50000"/>
                  </a:schemeClr>
                </a:solidFill>
              </a:rPr>
              <a:t>2b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3516835" y="2833360"/>
            <a:ext cx="260906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492805" y="3991099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5492805" y="4709097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684801" y="2777812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L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136000" y="3975117"/>
            <a:ext cx="3370058" cy="744953"/>
            <a:chOff x="4491600" y="2097304"/>
            <a:chExt cx="3370058" cy="744953"/>
          </a:xfrm>
        </p:grpSpPr>
        <p:sp>
          <p:nvSpPr>
            <p:cNvPr id="63" name="Oval 18 1"/>
            <p:cNvSpPr>
              <a:spLocks noChangeArrowheads="1"/>
            </p:cNvSpPr>
            <p:nvPr/>
          </p:nvSpPr>
          <p:spPr bwMode="auto">
            <a:xfrm>
              <a:off x="5607600" y="2199053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18 2"/>
            <p:cNvSpPr>
              <a:spLocks noChangeArrowheads="1"/>
            </p:cNvSpPr>
            <p:nvPr/>
          </p:nvSpPr>
          <p:spPr bwMode="auto">
            <a:xfrm>
              <a:off x="4491600" y="2523053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4749907" y="2485680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028495" y="238559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5400000">
              <a:off x="6161167" y="2371805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337927" y="2097304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rot="5400000">
              <a:off x="6398826" y="2592886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528814" y="2519092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71" name="Oval 18 3"/>
          <p:cNvSpPr>
            <a:spLocks noChangeArrowheads="1"/>
          </p:cNvSpPr>
          <p:nvPr/>
        </p:nvSpPr>
        <p:spPr bwMode="auto">
          <a:xfrm>
            <a:off x="8544000" y="2957812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8 4"/>
          <p:cNvSpPr>
            <a:spLocks noChangeArrowheads="1"/>
          </p:cNvSpPr>
          <p:nvPr/>
        </p:nvSpPr>
        <p:spPr bwMode="auto">
          <a:xfrm>
            <a:off x="8544000" y="3389812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8946935" y="290004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946935" y="3336230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2" y="5328001"/>
            <a:ext cx="4755358" cy="338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5976000"/>
            <a:ext cx="7404568" cy="432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8000" y="6048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20000" y="4932000"/>
            <a:ext cx="447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Wake force measured by</a:t>
            </a:r>
            <a:r>
              <a:rPr lang="en-US" b="1" dirty="0" smtClean="0">
                <a:solidFill>
                  <a:schemeClr val="accent2"/>
                </a:solidFill>
              </a:rPr>
              <a:t> the witness particle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8000" y="4896000"/>
            <a:ext cx="5400000" cy="900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beam instability?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/>
              <a:t>A beam becomes unstable when a </a:t>
            </a:r>
            <a:r>
              <a:rPr lang="en-US" sz="2000" b="1" dirty="0">
                <a:solidFill>
                  <a:srgbClr val="C00000"/>
                </a:solidFill>
              </a:rPr>
              <a:t>moment of its distribution</a:t>
            </a:r>
            <a:r>
              <a:rPr lang="en-US" sz="2000" dirty="0"/>
              <a:t> exhibits an </a:t>
            </a:r>
            <a:r>
              <a:rPr lang="en-US" sz="2000" b="1" dirty="0">
                <a:solidFill>
                  <a:srgbClr val="C00000"/>
                </a:solidFill>
              </a:rPr>
              <a:t>exponential growth</a:t>
            </a:r>
            <a:r>
              <a:rPr lang="en-US" sz="2000" dirty="0"/>
              <a:t> (e.g. mean positions, standard deviations, etc.), resulting into beam loss or emittance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6233906" cy="2456381"/>
          </a:xfrm>
          <a:prstGeom prst="rect">
            <a:avLst/>
          </a:prstGeom>
        </p:spPr>
      </p:pic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60000" y="1800000"/>
            <a:ext cx="4320000" cy="2029361"/>
            <a:chOff x="216000" y="3755172"/>
            <a:chExt cx="3600000" cy="1691134"/>
          </a:xfrm>
        </p:grpSpPr>
        <p:grpSp>
          <p:nvGrpSpPr>
            <p:cNvPr id="77" name="Group 76"/>
            <p:cNvGrpSpPr/>
            <p:nvPr/>
          </p:nvGrpSpPr>
          <p:grpSpPr>
            <a:xfrm>
              <a:off x="216000" y="3817241"/>
              <a:ext cx="1871559" cy="1629065"/>
              <a:chOff x="432000" y="2124000"/>
              <a:chExt cx="2171009" cy="1889714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8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85" name="Straight Arrow Connector 84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Picture 85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1519448" y="3755172"/>
              <a:ext cx="2296552" cy="1252663"/>
              <a:chOff x="6632359" y="3531066"/>
              <a:chExt cx="2664000" cy="1453089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</p:grp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040000"/>
            <a:ext cx="11078103" cy="95390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96000" y="1584000"/>
            <a:ext cx="10800000" cy="4608000"/>
          </a:xfrm>
          <a:prstGeom prst="roundRect">
            <a:avLst>
              <a:gd name="adj" fmla="val 8242"/>
            </a:avLst>
          </a:prstGeom>
          <a:solidFill>
            <a:schemeClr val="lt1"/>
          </a:solidFill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6000" y="2268000"/>
            <a:ext cx="10307501" cy="3240000"/>
            <a:chOff x="936000" y="2308402"/>
            <a:chExt cx="10307501" cy="3240000"/>
          </a:xfrm>
        </p:grpSpPr>
        <p:pic>
          <p:nvPicPr>
            <p:cNvPr id="23" name="head-tail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5"/>
            <a:srcRect l="2326" t="50000" r="50342" b="130"/>
            <a:stretch/>
          </p:blipFill>
          <p:spPr>
            <a:xfrm>
              <a:off x="936000" y="2308402"/>
              <a:ext cx="4898152" cy="3240000"/>
            </a:xfrm>
            <a:prstGeom prst="rect">
              <a:avLst/>
            </a:prstGeom>
          </p:spPr>
        </p:pic>
        <p:pic>
          <p:nvPicPr>
            <p:cNvPr id="24" name="head-tail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5"/>
            <a:srcRect l="47594" t="411" r="3433" b="50259"/>
            <a:stretch/>
          </p:blipFill>
          <p:spPr>
            <a:xfrm>
              <a:off x="6120000" y="2308402"/>
              <a:ext cx="5123501" cy="32400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V="1">
            <a:off x="1864160" y="4608000"/>
            <a:ext cx="3672000" cy="252000"/>
            <a:chOff x="1024163" y="3834043"/>
            <a:chExt cx="2940423" cy="177925"/>
          </a:xfrm>
        </p:grpSpPr>
        <p:sp>
          <p:nvSpPr>
            <p:cNvPr id="26" name="Rectangle 25"/>
            <p:cNvSpPr/>
            <p:nvPr/>
          </p:nvSpPr>
          <p:spPr>
            <a:xfrm>
              <a:off x="1024163" y="3834043"/>
              <a:ext cx="2940423" cy="177925"/>
            </a:xfrm>
            <a:prstGeom prst="rect">
              <a:avLst/>
            </a:prstGeom>
            <a:pattFill prst="ltDn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024163" y="4011968"/>
              <a:ext cx="29404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864160" y="2394000"/>
            <a:ext cx="3672000" cy="252000"/>
            <a:chOff x="1024163" y="3834043"/>
            <a:chExt cx="2940423" cy="177925"/>
          </a:xfrm>
        </p:grpSpPr>
        <p:sp>
          <p:nvSpPr>
            <p:cNvPr id="29" name="Rectangle 28"/>
            <p:cNvSpPr/>
            <p:nvPr/>
          </p:nvSpPr>
          <p:spPr>
            <a:xfrm>
              <a:off x="1024163" y="3834043"/>
              <a:ext cx="2940423" cy="177925"/>
            </a:xfrm>
            <a:prstGeom prst="rect">
              <a:avLst/>
            </a:prstGeom>
            <a:pattFill prst="ltDn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024163" y="4011968"/>
              <a:ext cx="29404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31444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instability loop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62089" y="900000"/>
            <a:ext cx="5530410" cy="1758703"/>
            <a:chOff x="1963907" y="1343171"/>
            <a:chExt cx="4991100" cy="1587199"/>
          </a:xfrm>
        </p:grpSpPr>
        <p:sp>
          <p:nvSpPr>
            <p:cNvPr id="36" name="Rounded Rectangle 35"/>
            <p:cNvSpPr/>
            <p:nvPr/>
          </p:nvSpPr>
          <p:spPr>
            <a:xfrm>
              <a:off x="1963907" y="1343171"/>
              <a:ext cx="4991100" cy="1587199"/>
            </a:xfrm>
            <a:prstGeom prst="roundRect">
              <a:avLst/>
            </a:prstGeom>
            <a:solidFill>
              <a:srgbClr val="E0E0E0">
                <a:alpha val="22000"/>
              </a:srgbClr>
            </a:solidFill>
            <a:ln>
              <a:solidFill>
                <a:srgbClr val="0055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078446" y="1888342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916646" y="1888342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754846" y="1888342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552185" y="1973377"/>
              <a:ext cx="1295400" cy="1588"/>
            </a:xfrm>
            <a:prstGeom prst="line">
              <a:avLst/>
            </a:prstGeom>
            <a:solidFill>
              <a:srgbClr val="C3D69B"/>
            </a:solidFill>
            <a:ln w="2540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040846" y="1898765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60424" y="2552130"/>
              <a:ext cx="175260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Multi-bunch beam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070509" y="2450188"/>
              <a:ext cx="4713138" cy="1588"/>
            </a:xfrm>
            <a:prstGeom prst="line">
              <a:avLst/>
            </a:prstGeom>
            <a:solidFill>
              <a:srgbClr val="C3D69B"/>
            </a:solidFill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070509" y="1498295"/>
              <a:ext cx="4713138" cy="1588"/>
            </a:xfrm>
            <a:prstGeom prst="line">
              <a:avLst/>
            </a:prstGeom>
            <a:solidFill>
              <a:srgbClr val="C3D69B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908709" y="2586596"/>
              <a:ext cx="3699569" cy="1588"/>
            </a:xfrm>
            <a:prstGeom prst="straightConnector1">
              <a:avLst/>
            </a:prstGeom>
            <a:solidFill>
              <a:srgbClr val="C3D69B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264269" y="2552130"/>
              <a:ext cx="65156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s</a:t>
              </a:r>
              <a:endParaRPr lang="en-US" sz="1500" dirty="0"/>
            </a:p>
          </p:txBody>
        </p:sp>
      </p:grpSp>
      <p:grpSp>
        <p:nvGrpSpPr>
          <p:cNvPr id="21" name="Group 39"/>
          <p:cNvGrpSpPr/>
          <p:nvPr/>
        </p:nvGrpSpPr>
        <p:grpSpPr>
          <a:xfrm>
            <a:off x="8144859" y="1647650"/>
            <a:ext cx="2271141" cy="2360698"/>
            <a:chOff x="6776486" y="2238048"/>
            <a:chExt cx="2049666" cy="2130489"/>
          </a:xfrm>
        </p:grpSpPr>
        <p:sp>
          <p:nvSpPr>
            <p:cNvPr id="22" name="Bent-Up Arrow 21"/>
            <p:cNvSpPr/>
            <p:nvPr/>
          </p:nvSpPr>
          <p:spPr>
            <a:xfrm flipV="1">
              <a:off x="7090464" y="2238048"/>
              <a:ext cx="890351" cy="1353130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rgbClr val="E0E0E0">
                <a:alpha val="75000"/>
              </a:srgbClr>
            </a:solidFill>
            <a:ln>
              <a:solidFill>
                <a:srgbClr val="0055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54135" y="3591178"/>
              <a:ext cx="1946965" cy="777359"/>
            </a:xfrm>
            <a:prstGeom prst="roundRect">
              <a:avLst/>
            </a:prstGeom>
            <a:solidFill>
              <a:srgbClr val="E0E0E0">
                <a:alpha val="22000"/>
              </a:srgbClr>
            </a:solidFill>
            <a:ln>
              <a:solidFill>
                <a:srgbClr val="0055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6486" y="3678768"/>
              <a:ext cx="20496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Interaction with the external environment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76000" y="1598302"/>
            <a:ext cx="2406361" cy="3417273"/>
            <a:chOff x="1017752" y="2456282"/>
            <a:chExt cx="2171699" cy="3084030"/>
          </a:xfrm>
        </p:grpSpPr>
        <p:sp>
          <p:nvSpPr>
            <p:cNvPr id="26" name="Bent-Up Arrow 25"/>
            <p:cNvSpPr/>
            <p:nvPr/>
          </p:nvSpPr>
          <p:spPr>
            <a:xfrm flipH="1">
              <a:off x="1398750" y="4741944"/>
              <a:ext cx="1790701" cy="798368"/>
            </a:xfrm>
            <a:prstGeom prst="bentUpArrow">
              <a:avLst>
                <a:gd name="adj1" fmla="val 24710"/>
                <a:gd name="adj2" fmla="val 25000"/>
                <a:gd name="adj3" fmla="val 25000"/>
              </a:avLst>
            </a:prstGeom>
            <a:solidFill>
              <a:srgbClr val="E0E0E0">
                <a:alpha val="75000"/>
              </a:srgbClr>
            </a:solidFill>
            <a:ln>
              <a:solidFill>
                <a:srgbClr val="0055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017753" y="3884204"/>
              <a:ext cx="1422728" cy="857740"/>
            </a:xfrm>
            <a:prstGeom prst="roundRect">
              <a:avLst/>
            </a:prstGeom>
            <a:solidFill>
              <a:srgbClr val="E0E0E0">
                <a:alpha val="22000"/>
              </a:srgbClr>
            </a:solidFill>
            <a:ln>
              <a:solidFill>
                <a:srgbClr val="0055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17752" y="3884204"/>
              <a:ext cx="1422728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Equations of motion of the beam particles</a:t>
              </a:r>
            </a:p>
          </p:txBody>
        </p:sp>
        <p:sp>
          <p:nvSpPr>
            <p:cNvPr id="29" name="Bent-Up Arrow 28"/>
            <p:cNvSpPr/>
            <p:nvPr/>
          </p:nvSpPr>
          <p:spPr>
            <a:xfrm rot="5400000" flipH="1">
              <a:off x="1029622" y="2825410"/>
              <a:ext cx="1427922" cy="689666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rgbClr val="E0E0E0">
                <a:alpha val="75000"/>
              </a:srgbClr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82361" y="3996216"/>
            <a:ext cx="5151395" cy="1759105"/>
            <a:chOff x="3189451" y="4620358"/>
            <a:chExt cx="4572412" cy="1587562"/>
          </a:xfrm>
        </p:grpSpPr>
        <p:grpSp>
          <p:nvGrpSpPr>
            <p:cNvPr id="31" name="Group 40"/>
            <p:cNvGrpSpPr/>
            <p:nvPr/>
          </p:nvGrpSpPr>
          <p:grpSpPr>
            <a:xfrm>
              <a:off x="3189451" y="4620358"/>
              <a:ext cx="4572412" cy="1587562"/>
              <a:chOff x="3200399" y="4357589"/>
              <a:chExt cx="4572412" cy="1587562"/>
            </a:xfrm>
          </p:grpSpPr>
          <p:sp>
            <p:nvSpPr>
              <p:cNvPr id="34" name="Bent-Up Arrow 33"/>
              <p:cNvSpPr/>
              <p:nvPr/>
            </p:nvSpPr>
            <p:spPr>
              <a:xfrm rot="5400000" flipV="1">
                <a:off x="6473636" y="4065694"/>
                <a:ext cx="985382" cy="1612968"/>
              </a:xfrm>
              <a:prstGeom prst="bentUpArrow">
                <a:avLst>
                  <a:gd name="adj1" fmla="val 22299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00399" y="4357589"/>
                <a:ext cx="2975665" cy="1587562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732" y="4740793"/>
              <a:ext cx="902687" cy="540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317309" y="5342972"/>
              <a:ext cx="282326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Additional electromagnetic field acting on the beam, besides RF and external magnetic fields </a:t>
              </a:r>
            </a:p>
          </p:txBody>
        </p:sp>
      </p:grpSp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2244000" y="6570000"/>
            <a:ext cx="1800000" cy="288000"/>
          </a:xfrm>
        </p:spPr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56000" y="6570000"/>
            <a:ext cx="3600000" cy="288000"/>
          </a:xfr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000" y="6570000"/>
            <a:ext cx="1800000" cy="288000"/>
          </a:xfrm>
        </p:spPr>
        <p:txBody>
          <a:bodyPr/>
          <a:lstStyle/>
          <a:p>
            <a:fld id="{2E081447-C3CE-9F4F-A689-9A72CAFF10CA}" type="slidenum">
              <a:rPr lang="en-US" smtClean="0"/>
              <a:pPr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5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5"/>
    </mc:Choice>
    <mc:Fallback xmlns="">
      <p:transition spd="slow" advTm="4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instability loop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776000" y="900000"/>
            <a:ext cx="8640000" cy="4855321"/>
            <a:chOff x="2417482" y="1343172"/>
            <a:chExt cx="7797451" cy="4381843"/>
          </a:xfrm>
        </p:grpSpPr>
        <p:grpSp>
          <p:nvGrpSpPr>
            <p:cNvPr id="21" name="Group 39"/>
            <p:cNvGrpSpPr/>
            <p:nvPr/>
          </p:nvGrpSpPr>
          <p:grpSpPr>
            <a:xfrm>
              <a:off x="8165267" y="2017913"/>
              <a:ext cx="2049666" cy="2130489"/>
              <a:chOff x="6776486" y="2238048"/>
              <a:chExt cx="2049666" cy="2130489"/>
            </a:xfrm>
          </p:grpSpPr>
          <p:sp>
            <p:nvSpPr>
              <p:cNvPr id="22" name="Bent-Up Arrow 21"/>
              <p:cNvSpPr/>
              <p:nvPr/>
            </p:nvSpPr>
            <p:spPr>
              <a:xfrm flipV="1">
                <a:off x="7090464" y="2238048"/>
                <a:ext cx="890351" cy="1353130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54135" y="3591178"/>
                <a:ext cx="1946965" cy="77735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6486" y="3678768"/>
                <a:ext cx="20496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Interaction with the external environment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17482" y="1973377"/>
              <a:ext cx="2171699" cy="3084030"/>
              <a:chOff x="1017752" y="2456282"/>
              <a:chExt cx="2171699" cy="3084030"/>
            </a:xfrm>
          </p:grpSpPr>
          <p:sp>
            <p:nvSpPr>
              <p:cNvPr id="26" name="Bent-Up Arrow 25"/>
              <p:cNvSpPr/>
              <p:nvPr/>
            </p:nvSpPr>
            <p:spPr>
              <a:xfrm flipH="1">
                <a:off x="1398750" y="4741944"/>
                <a:ext cx="1790701" cy="798368"/>
              </a:xfrm>
              <a:prstGeom prst="bentUpArrow">
                <a:avLst>
                  <a:gd name="adj1" fmla="val 24710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017753" y="3884204"/>
                <a:ext cx="1422728" cy="857740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7752" y="3884204"/>
                <a:ext cx="142272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Equations of motion of the beam particles</a:t>
                </a:r>
              </a:p>
            </p:txBody>
          </p:sp>
          <p:sp>
            <p:nvSpPr>
              <p:cNvPr id="29" name="Bent-Up Arrow 28"/>
              <p:cNvSpPr/>
              <p:nvPr/>
            </p:nvSpPr>
            <p:spPr>
              <a:xfrm rot="5400000" flipH="1">
                <a:off x="1029622" y="2825410"/>
                <a:ext cx="1427922" cy="689666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89181" y="4137453"/>
              <a:ext cx="4649045" cy="1587562"/>
              <a:chOff x="3189451" y="4620358"/>
              <a:chExt cx="4572412" cy="1587562"/>
            </a:xfrm>
          </p:grpSpPr>
          <p:grpSp>
            <p:nvGrpSpPr>
              <p:cNvPr id="31" name="Group 40"/>
              <p:cNvGrpSpPr/>
              <p:nvPr/>
            </p:nvGrpSpPr>
            <p:grpSpPr>
              <a:xfrm>
                <a:off x="3189451" y="4620358"/>
                <a:ext cx="4572412" cy="1587562"/>
                <a:chOff x="3200399" y="4357589"/>
                <a:chExt cx="4572412" cy="1587562"/>
              </a:xfrm>
            </p:grpSpPr>
            <p:sp>
              <p:nvSpPr>
                <p:cNvPr id="34" name="Bent-Up Arrow 33"/>
                <p:cNvSpPr/>
                <p:nvPr/>
              </p:nvSpPr>
              <p:spPr>
                <a:xfrm rot="5400000" flipV="1">
                  <a:off x="6473636" y="4065694"/>
                  <a:ext cx="985382" cy="1612968"/>
                </a:xfrm>
                <a:prstGeom prst="bentUpArrow">
                  <a:avLst>
                    <a:gd name="adj1" fmla="val 22299"/>
                    <a:gd name="adj2" fmla="val 25000"/>
                    <a:gd name="adj3" fmla="val 25000"/>
                  </a:avLst>
                </a:prstGeom>
                <a:solidFill>
                  <a:srgbClr val="E0E0E0">
                    <a:alpha val="75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200399" y="4357589"/>
                  <a:ext cx="2975665" cy="1587562"/>
                </a:xfrm>
                <a:prstGeom prst="roundRect">
                  <a:avLst/>
                </a:prstGeom>
                <a:solidFill>
                  <a:srgbClr val="E0E0E0">
                    <a:alpha val="22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17732" y="4740793"/>
                <a:ext cx="902687" cy="54000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17309" y="5342972"/>
                <a:ext cx="282326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Additional electromagnetic field acting on the beam, besides RF and external magnetic fields </a:t>
                </a:r>
              </a:p>
            </p:txBody>
          </p:sp>
        </p:grpSp>
        <p:grpSp>
          <p:nvGrpSpPr>
            <p:cNvPr id="70" name="Group 34"/>
            <p:cNvGrpSpPr/>
            <p:nvPr/>
          </p:nvGrpSpPr>
          <p:grpSpPr>
            <a:xfrm>
              <a:off x="3487907" y="1343172"/>
              <a:ext cx="4991100" cy="1587199"/>
              <a:chOff x="2099365" y="1566030"/>
              <a:chExt cx="4991100" cy="1587199"/>
            </a:xfrm>
            <a:solidFill>
              <a:srgbClr val="C3D69B"/>
            </a:solidFill>
          </p:grpSpPr>
          <p:sp>
            <p:nvSpPr>
              <p:cNvPr id="71" name="Rounded Rectangle 70"/>
              <p:cNvSpPr/>
              <p:nvPr/>
            </p:nvSpPr>
            <p:spPr>
              <a:xfrm>
                <a:off x="2099365" y="1566030"/>
                <a:ext cx="4991100" cy="158719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795643" y="2772266"/>
                <a:ext cx="1752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Multi-bunch beam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2205728" y="2670324"/>
                <a:ext cx="4713138" cy="1588"/>
              </a:xfrm>
              <a:prstGeom prst="line">
                <a:avLst/>
              </a:prstGeom>
              <a:grpFill/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205728" y="1718431"/>
                <a:ext cx="4713138" cy="1588"/>
              </a:xfrm>
              <a:prstGeom prst="lin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3043928" y="2804340"/>
                <a:ext cx="3699569" cy="1588"/>
              </a:xfrm>
              <a:prstGeom prst="straightConnector1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6399488" y="2772266"/>
                <a:ext cx="65156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/>
                  <a:t>s</a:t>
                </a:r>
                <a:endParaRPr lang="en-US" sz="1500" dirty="0"/>
              </a:p>
            </p:txBody>
          </p:sp>
        </p:grpSp>
        <p:grpSp>
          <p:nvGrpSpPr>
            <p:cNvPr id="81" name="Group 51"/>
            <p:cNvGrpSpPr/>
            <p:nvPr/>
          </p:nvGrpSpPr>
          <p:grpSpPr>
            <a:xfrm>
              <a:off x="4900397" y="3255826"/>
              <a:ext cx="2458499" cy="678821"/>
              <a:chOff x="3513357" y="3766357"/>
              <a:chExt cx="2458499" cy="678821"/>
            </a:xfrm>
          </p:grpSpPr>
          <p:sp>
            <p:nvSpPr>
              <p:cNvPr id="83" name="Curved Left Arrow 82"/>
              <p:cNvSpPr/>
              <p:nvPr/>
            </p:nvSpPr>
            <p:spPr>
              <a:xfrm>
                <a:off x="5240336" y="3766357"/>
                <a:ext cx="731520" cy="641588"/>
              </a:xfrm>
              <a:prstGeom prst="curvedLeftArrow">
                <a:avLst/>
              </a:prstGeom>
              <a:solidFill>
                <a:srgbClr val="E0E0E0"/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Curved Right Arrow 83"/>
              <p:cNvSpPr/>
              <p:nvPr/>
            </p:nvSpPr>
            <p:spPr>
              <a:xfrm flipV="1">
                <a:off x="3513357" y="3766357"/>
                <a:ext cx="731520" cy="678821"/>
              </a:xfrm>
              <a:prstGeom prst="curvedRightArrow">
                <a:avLst/>
              </a:prstGeom>
              <a:solidFill>
                <a:srgbClr val="E0E0E0"/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>
              <a:off x="6076185" y="1973377"/>
              <a:ext cx="1295400" cy="1588"/>
            </a:xfrm>
            <a:prstGeom prst="line">
              <a:avLst/>
            </a:prstGeom>
            <a:solidFill>
              <a:srgbClr val="C3D69B"/>
            </a:solidFill>
            <a:ln w="2540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20287990">
              <a:off x="3602448" y="1850230"/>
              <a:ext cx="541799" cy="251998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20287990">
              <a:off x="4408990" y="1850230"/>
              <a:ext cx="541799" cy="251998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20287990">
              <a:off x="5215533" y="1850230"/>
              <a:ext cx="541799" cy="251998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20287990">
              <a:off x="7642156" y="1850230"/>
              <a:ext cx="541799" cy="251998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81552" y="5815137"/>
            <a:ext cx="604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loop closes, either the beam will find a new stable equilibrium configuration …</a:t>
            </a:r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>
          <a:xfrm>
            <a:off x="2244000" y="6570000"/>
            <a:ext cx="1800000" cy="288000"/>
          </a:xfrm>
        </p:spPr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56000" y="6570000"/>
            <a:ext cx="3600000" cy="288000"/>
          </a:xfr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000" y="6570000"/>
            <a:ext cx="1800000" cy="288000"/>
          </a:xfrm>
        </p:spPr>
        <p:txBody>
          <a:bodyPr/>
          <a:lstStyle/>
          <a:p>
            <a:fld id="{2E081447-C3CE-9F4F-A689-9A72CAFF10C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9"/>
    </mc:Choice>
    <mc:Fallback xmlns="">
      <p:transition spd="slow" advTm="1416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instability loop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776000" y="900000"/>
            <a:ext cx="8640000" cy="4855320"/>
            <a:chOff x="2417482" y="1343172"/>
            <a:chExt cx="7797451" cy="4381843"/>
          </a:xfrm>
        </p:grpSpPr>
        <p:grpSp>
          <p:nvGrpSpPr>
            <p:cNvPr id="21" name="Group 39"/>
            <p:cNvGrpSpPr/>
            <p:nvPr/>
          </p:nvGrpSpPr>
          <p:grpSpPr>
            <a:xfrm>
              <a:off x="8165267" y="2017913"/>
              <a:ext cx="2049666" cy="2130489"/>
              <a:chOff x="6776486" y="2238048"/>
              <a:chExt cx="2049666" cy="2130489"/>
            </a:xfrm>
          </p:grpSpPr>
          <p:sp>
            <p:nvSpPr>
              <p:cNvPr id="22" name="Bent-Up Arrow 21"/>
              <p:cNvSpPr/>
              <p:nvPr/>
            </p:nvSpPr>
            <p:spPr>
              <a:xfrm flipV="1">
                <a:off x="7090464" y="2238048"/>
                <a:ext cx="890351" cy="1353130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54135" y="3591178"/>
                <a:ext cx="1946965" cy="77735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6486" y="3678768"/>
                <a:ext cx="20496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Interaction with the external environment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17482" y="1973377"/>
              <a:ext cx="2171699" cy="3084030"/>
              <a:chOff x="1017752" y="2456282"/>
              <a:chExt cx="2171699" cy="3084030"/>
            </a:xfrm>
          </p:grpSpPr>
          <p:sp>
            <p:nvSpPr>
              <p:cNvPr id="26" name="Bent-Up Arrow 25"/>
              <p:cNvSpPr/>
              <p:nvPr/>
            </p:nvSpPr>
            <p:spPr>
              <a:xfrm flipH="1">
                <a:off x="1398750" y="4741944"/>
                <a:ext cx="1790701" cy="798368"/>
              </a:xfrm>
              <a:prstGeom prst="bentUpArrow">
                <a:avLst>
                  <a:gd name="adj1" fmla="val 24710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017753" y="3884204"/>
                <a:ext cx="1422728" cy="857740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7752" y="3884204"/>
                <a:ext cx="142272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Equations of motion of the beam particles</a:t>
                </a:r>
              </a:p>
            </p:txBody>
          </p:sp>
          <p:sp>
            <p:nvSpPr>
              <p:cNvPr id="29" name="Bent-Up Arrow 28"/>
              <p:cNvSpPr/>
              <p:nvPr/>
            </p:nvSpPr>
            <p:spPr>
              <a:xfrm rot="5400000" flipH="1">
                <a:off x="1029622" y="2825410"/>
                <a:ext cx="1427922" cy="689666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89181" y="4137453"/>
              <a:ext cx="4649045" cy="1587562"/>
              <a:chOff x="3189451" y="4620358"/>
              <a:chExt cx="4572412" cy="1587562"/>
            </a:xfrm>
          </p:grpSpPr>
          <p:grpSp>
            <p:nvGrpSpPr>
              <p:cNvPr id="31" name="Group 40"/>
              <p:cNvGrpSpPr/>
              <p:nvPr/>
            </p:nvGrpSpPr>
            <p:grpSpPr>
              <a:xfrm>
                <a:off x="3189451" y="4620358"/>
                <a:ext cx="4572412" cy="1587562"/>
                <a:chOff x="3200399" y="4357589"/>
                <a:chExt cx="4572412" cy="1587562"/>
              </a:xfrm>
            </p:grpSpPr>
            <p:sp>
              <p:nvSpPr>
                <p:cNvPr id="34" name="Bent-Up Arrow 33"/>
                <p:cNvSpPr/>
                <p:nvPr/>
              </p:nvSpPr>
              <p:spPr>
                <a:xfrm rot="5400000" flipV="1">
                  <a:off x="6473636" y="4065694"/>
                  <a:ext cx="985382" cy="1612968"/>
                </a:xfrm>
                <a:prstGeom prst="bentUpArrow">
                  <a:avLst>
                    <a:gd name="adj1" fmla="val 22299"/>
                    <a:gd name="adj2" fmla="val 25000"/>
                    <a:gd name="adj3" fmla="val 25000"/>
                  </a:avLst>
                </a:prstGeom>
                <a:solidFill>
                  <a:srgbClr val="E0E0E0">
                    <a:alpha val="75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200399" y="4357589"/>
                  <a:ext cx="2975665" cy="1587562"/>
                </a:xfrm>
                <a:prstGeom prst="roundRect">
                  <a:avLst/>
                </a:prstGeom>
                <a:solidFill>
                  <a:srgbClr val="E0E0E0">
                    <a:alpha val="22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17732" y="4740793"/>
                <a:ext cx="902687" cy="54000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17309" y="5342972"/>
                <a:ext cx="282326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Additional electromagnetic field acting on the beam, besides RF and external magnetic fields </a:t>
                </a:r>
              </a:p>
            </p:txBody>
          </p:sp>
        </p:grpSp>
        <p:grpSp>
          <p:nvGrpSpPr>
            <p:cNvPr id="70" name="Group 34"/>
            <p:cNvGrpSpPr/>
            <p:nvPr/>
          </p:nvGrpSpPr>
          <p:grpSpPr>
            <a:xfrm>
              <a:off x="3487907" y="1343172"/>
              <a:ext cx="4991100" cy="1587199"/>
              <a:chOff x="2099365" y="1566030"/>
              <a:chExt cx="4991100" cy="1587199"/>
            </a:xfrm>
            <a:solidFill>
              <a:srgbClr val="C3D69B"/>
            </a:solidFill>
          </p:grpSpPr>
          <p:sp>
            <p:nvSpPr>
              <p:cNvPr id="71" name="Rounded Rectangle 70"/>
              <p:cNvSpPr/>
              <p:nvPr/>
            </p:nvSpPr>
            <p:spPr>
              <a:xfrm>
                <a:off x="2099365" y="1566030"/>
                <a:ext cx="4991100" cy="158719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2201443" y="2472938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051865" y="2108478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878827" y="1816289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176065" y="2118901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795643" y="2772266"/>
                <a:ext cx="1752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Multi-bunch beam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2205728" y="2670324"/>
                <a:ext cx="4713138" cy="1588"/>
              </a:xfrm>
              <a:prstGeom prst="line">
                <a:avLst/>
              </a:prstGeom>
              <a:grpFill/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205728" y="1718431"/>
                <a:ext cx="4713138" cy="1588"/>
              </a:xfrm>
              <a:prstGeom prst="lin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3043928" y="2815199"/>
                <a:ext cx="3699569" cy="1588"/>
              </a:xfrm>
              <a:prstGeom prst="straightConnector1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6399488" y="2772266"/>
                <a:ext cx="65156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/>
                  <a:t>s</a:t>
                </a:r>
                <a:endParaRPr lang="en-US" sz="1500" dirty="0"/>
              </a:p>
            </p:txBody>
          </p:sp>
        </p:grpSp>
        <p:grpSp>
          <p:nvGrpSpPr>
            <p:cNvPr id="81" name="Group 51"/>
            <p:cNvGrpSpPr/>
            <p:nvPr/>
          </p:nvGrpSpPr>
          <p:grpSpPr>
            <a:xfrm>
              <a:off x="4900397" y="3255826"/>
              <a:ext cx="2458499" cy="678821"/>
              <a:chOff x="3513357" y="3766357"/>
              <a:chExt cx="2458499" cy="678821"/>
            </a:xfrm>
          </p:grpSpPr>
          <p:sp>
            <p:nvSpPr>
              <p:cNvPr id="83" name="Curved Left Arrow 82"/>
              <p:cNvSpPr/>
              <p:nvPr/>
            </p:nvSpPr>
            <p:spPr>
              <a:xfrm>
                <a:off x="5240336" y="3766357"/>
                <a:ext cx="731520" cy="641588"/>
              </a:xfrm>
              <a:prstGeom prst="curvedLeftArrow">
                <a:avLst/>
              </a:prstGeom>
              <a:solidFill>
                <a:srgbClr val="E0E0E0"/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Curved Right Arrow 83"/>
              <p:cNvSpPr/>
              <p:nvPr/>
            </p:nvSpPr>
            <p:spPr>
              <a:xfrm flipV="1">
                <a:off x="3513357" y="3766357"/>
                <a:ext cx="731520" cy="678821"/>
              </a:xfrm>
              <a:prstGeom prst="curvedRightArrow">
                <a:avLst/>
              </a:prstGeom>
              <a:solidFill>
                <a:srgbClr val="E0E0E0"/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7" name="Straight Connector 86"/>
            <p:cNvCxnSpPr/>
            <p:nvPr/>
          </p:nvCxnSpPr>
          <p:spPr>
            <a:xfrm>
              <a:off x="6076185" y="1973377"/>
              <a:ext cx="1295400" cy="1588"/>
            </a:xfrm>
            <a:prstGeom prst="line">
              <a:avLst/>
            </a:prstGeom>
            <a:solidFill>
              <a:srgbClr val="C3D69B"/>
            </a:solidFill>
            <a:ln w="2540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4381552" y="5815136"/>
            <a:ext cx="604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or it might develop an instability along the bunch train …</a:t>
            </a:r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>
          <a:xfrm>
            <a:off x="2244000" y="6570000"/>
            <a:ext cx="1800000" cy="288000"/>
          </a:xfrm>
        </p:spPr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56000" y="6570000"/>
            <a:ext cx="3600000" cy="288000"/>
          </a:xfr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000" y="6570000"/>
            <a:ext cx="1800000" cy="288000"/>
          </a:xfrm>
        </p:spPr>
        <p:txBody>
          <a:bodyPr/>
          <a:lstStyle/>
          <a:p>
            <a:fld id="{2E081447-C3CE-9F4F-A689-9A72CAFF10C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6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1"/>
    </mc:Choice>
    <mc:Fallback xmlns="">
      <p:transition spd="slow" advTm="992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instability loop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776000" y="900000"/>
            <a:ext cx="8640000" cy="4855320"/>
            <a:chOff x="2417482" y="1343172"/>
            <a:chExt cx="7797451" cy="4381843"/>
          </a:xfrm>
        </p:grpSpPr>
        <p:grpSp>
          <p:nvGrpSpPr>
            <p:cNvPr id="21" name="Group 39"/>
            <p:cNvGrpSpPr/>
            <p:nvPr/>
          </p:nvGrpSpPr>
          <p:grpSpPr>
            <a:xfrm>
              <a:off x="8165267" y="2017913"/>
              <a:ext cx="2049666" cy="2130489"/>
              <a:chOff x="6776486" y="2238048"/>
              <a:chExt cx="2049666" cy="2130489"/>
            </a:xfrm>
          </p:grpSpPr>
          <p:sp>
            <p:nvSpPr>
              <p:cNvPr id="22" name="Bent-Up Arrow 21"/>
              <p:cNvSpPr/>
              <p:nvPr/>
            </p:nvSpPr>
            <p:spPr>
              <a:xfrm flipV="1">
                <a:off x="7090464" y="2238048"/>
                <a:ext cx="890351" cy="1353130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54135" y="3591178"/>
                <a:ext cx="1946965" cy="77735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6486" y="3678768"/>
                <a:ext cx="20496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Interaction with the external environment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17482" y="1973377"/>
              <a:ext cx="2171699" cy="3084030"/>
              <a:chOff x="1017752" y="2456282"/>
              <a:chExt cx="2171699" cy="3084030"/>
            </a:xfrm>
          </p:grpSpPr>
          <p:sp>
            <p:nvSpPr>
              <p:cNvPr id="26" name="Bent-Up Arrow 25"/>
              <p:cNvSpPr/>
              <p:nvPr/>
            </p:nvSpPr>
            <p:spPr>
              <a:xfrm flipH="1">
                <a:off x="1398750" y="4741944"/>
                <a:ext cx="1790701" cy="798368"/>
              </a:xfrm>
              <a:prstGeom prst="bentUpArrow">
                <a:avLst>
                  <a:gd name="adj1" fmla="val 24710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017753" y="3884204"/>
                <a:ext cx="1422728" cy="857740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7752" y="3884204"/>
                <a:ext cx="142272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Equations of motion of the beam particles</a:t>
                </a:r>
              </a:p>
            </p:txBody>
          </p:sp>
          <p:sp>
            <p:nvSpPr>
              <p:cNvPr id="29" name="Bent-Up Arrow 28"/>
              <p:cNvSpPr/>
              <p:nvPr/>
            </p:nvSpPr>
            <p:spPr>
              <a:xfrm rot="5400000" flipH="1">
                <a:off x="1029622" y="2825410"/>
                <a:ext cx="1427922" cy="689666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89181" y="4137453"/>
              <a:ext cx="4649045" cy="1587562"/>
              <a:chOff x="3189451" y="4620358"/>
              <a:chExt cx="4572412" cy="1587562"/>
            </a:xfrm>
          </p:grpSpPr>
          <p:grpSp>
            <p:nvGrpSpPr>
              <p:cNvPr id="31" name="Group 40"/>
              <p:cNvGrpSpPr/>
              <p:nvPr/>
            </p:nvGrpSpPr>
            <p:grpSpPr>
              <a:xfrm>
                <a:off x="3189451" y="4620358"/>
                <a:ext cx="4572412" cy="1587562"/>
                <a:chOff x="3200399" y="4357589"/>
                <a:chExt cx="4572412" cy="1587562"/>
              </a:xfrm>
            </p:grpSpPr>
            <p:sp>
              <p:nvSpPr>
                <p:cNvPr id="34" name="Bent-Up Arrow 33"/>
                <p:cNvSpPr/>
                <p:nvPr/>
              </p:nvSpPr>
              <p:spPr>
                <a:xfrm rot="5400000" flipV="1">
                  <a:off x="6473636" y="4065694"/>
                  <a:ext cx="985382" cy="1612968"/>
                </a:xfrm>
                <a:prstGeom prst="bentUpArrow">
                  <a:avLst>
                    <a:gd name="adj1" fmla="val 22299"/>
                    <a:gd name="adj2" fmla="val 25000"/>
                    <a:gd name="adj3" fmla="val 25000"/>
                  </a:avLst>
                </a:prstGeom>
                <a:solidFill>
                  <a:srgbClr val="E0E0E0">
                    <a:alpha val="75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200399" y="4357589"/>
                  <a:ext cx="2975665" cy="1587562"/>
                </a:xfrm>
                <a:prstGeom prst="roundRect">
                  <a:avLst/>
                </a:prstGeom>
                <a:solidFill>
                  <a:srgbClr val="E0E0E0">
                    <a:alpha val="22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17732" y="4740793"/>
                <a:ext cx="902687" cy="54000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17309" y="5342972"/>
                <a:ext cx="282326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Additional electromagnetic field acting on the beam, besides RF and external magnetic fields </a:t>
                </a:r>
              </a:p>
            </p:txBody>
          </p:sp>
        </p:grpSp>
        <p:grpSp>
          <p:nvGrpSpPr>
            <p:cNvPr id="81" name="Group 51"/>
            <p:cNvGrpSpPr/>
            <p:nvPr/>
          </p:nvGrpSpPr>
          <p:grpSpPr>
            <a:xfrm>
              <a:off x="4900397" y="3255826"/>
              <a:ext cx="2458499" cy="678821"/>
              <a:chOff x="3513357" y="3766357"/>
              <a:chExt cx="2458499" cy="678821"/>
            </a:xfrm>
          </p:grpSpPr>
          <p:sp>
            <p:nvSpPr>
              <p:cNvPr id="83" name="Curved Left Arrow 82"/>
              <p:cNvSpPr/>
              <p:nvPr/>
            </p:nvSpPr>
            <p:spPr>
              <a:xfrm>
                <a:off x="5240336" y="3766357"/>
                <a:ext cx="731520" cy="641588"/>
              </a:xfrm>
              <a:prstGeom prst="curvedLeftArrow">
                <a:avLst/>
              </a:prstGeom>
              <a:solidFill>
                <a:srgbClr val="E0E0E0"/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Curved Right Arrow 83"/>
              <p:cNvSpPr/>
              <p:nvPr/>
            </p:nvSpPr>
            <p:spPr>
              <a:xfrm flipV="1">
                <a:off x="3513357" y="3766357"/>
                <a:ext cx="731520" cy="678821"/>
              </a:xfrm>
              <a:prstGeom prst="curvedRightArrow">
                <a:avLst/>
              </a:prstGeom>
              <a:solidFill>
                <a:srgbClr val="E0E0E0"/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Group 34"/>
            <p:cNvGrpSpPr/>
            <p:nvPr/>
          </p:nvGrpSpPr>
          <p:grpSpPr>
            <a:xfrm>
              <a:off x="3487907" y="1343172"/>
              <a:ext cx="4991100" cy="1587199"/>
              <a:chOff x="2099365" y="1566030"/>
              <a:chExt cx="4991100" cy="1587199"/>
            </a:xfrm>
            <a:solidFill>
              <a:srgbClr val="C3D69B"/>
            </a:solidFill>
          </p:grpSpPr>
          <p:sp>
            <p:nvSpPr>
              <p:cNvPr id="51" name="Rounded Rectangle 50"/>
              <p:cNvSpPr/>
              <p:nvPr/>
            </p:nvSpPr>
            <p:spPr>
              <a:xfrm>
                <a:off x="2099365" y="1566030"/>
                <a:ext cx="4991100" cy="158719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95643" y="2772266"/>
                <a:ext cx="1752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Multi-bunch beam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2205728" y="2670324"/>
                <a:ext cx="4713138" cy="1588"/>
              </a:xfrm>
              <a:prstGeom prst="line">
                <a:avLst/>
              </a:prstGeom>
              <a:grpFill/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205728" y="1718431"/>
                <a:ext cx="4713138" cy="1588"/>
              </a:xfrm>
              <a:prstGeom prst="lin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3043928" y="2815199"/>
                <a:ext cx="3699569" cy="1588"/>
              </a:xfrm>
              <a:prstGeom prst="straightConnector1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399488" y="2772266"/>
                <a:ext cx="65156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/>
                  <a:t>s</a:t>
                </a:r>
                <a:endParaRPr lang="en-US" sz="1500" dirty="0"/>
              </a:p>
            </p:txBody>
          </p:sp>
        </p:grpSp>
        <p:sp>
          <p:nvSpPr>
            <p:cNvPr id="57" name="Freeform 56"/>
            <p:cNvSpPr/>
            <p:nvPr/>
          </p:nvSpPr>
          <p:spPr>
            <a:xfrm flipH="1">
              <a:off x="5242467" y="1771621"/>
              <a:ext cx="685800" cy="466006"/>
            </a:xfrm>
            <a:custGeom>
              <a:avLst/>
              <a:gdLst>
                <a:gd name="connsiteX0" fmla="*/ 26223 w 854132"/>
                <a:gd name="connsiteY0" fmla="*/ 159205 h 616218"/>
                <a:gd name="connsiteX1" fmla="*/ 250995 w 854132"/>
                <a:gd name="connsiteY1" fmla="*/ 58063 h 616218"/>
                <a:gd name="connsiteX2" fmla="*/ 790447 w 854132"/>
                <a:gd name="connsiteY2" fmla="*/ 507584 h 616218"/>
                <a:gd name="connsiteX3" fmla="*/ 633107 w 854132"/>
                <a:gd name="connsiteY3" fmla="*/ 586250 h 616218"/>
                <a:gd name="connsiteX4" fmla="*/ 307188 w 854132"/>
                <a:gd name="connsiteY4" fmla="*/ 327775 h 616218"/>
                <a:gd name="connsiteX5" fmla="*/ 93654 w 854132"/>
                <a:gd name="connsiteY5" fmla="*/ 518822 h 616218"/>
                <a:gd name="connsiteX6" fmla="*/ 26223 w 854132"/>
                <a:gd name="connsiteY6" fmla="*/ 159205 h 61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132" h="616218">
                  <a:moveTo>
                    <a:pt x="26223" y="159205"/>
                  </a:moveTo>
                  <a:cubicBezTo>
                    <a:pt x="52447" y="82412"/>
                    <a:pt x="123624" y="0"/>
                    <a:pt x="250995" y="58063"/>
                  </a:cubicBezTo>
                  <a:cubicBezTo>
                    <a:pt x="378366" y="116126"/>
                    <a:pt x="726762" y="419553"/>
                    <a:pt x="790447" y="507584"/>
                  </a:cubicBezTo>
                  <a:cubicBezTo>
                    <a:pt x="854132" y="595615"/>
                    <a:pt x="713650" y="616218"/>
                    <a:pt x="633107" y="586250"/>
                  </a:cubicBezTo>
                  <a:cubicBezTo>
                    <a:pt x="552564" y="556282"/>
                    <a:pt x="397097" y="339013"/>
                    <a:pt x="307188" y="327775"/>
                  </a:cubicBezTo>
                  <a:cubicBezTo>
                    <a:pt x="217279" y="316537"/>
                    <a:pt x="140482" y="550663"/>
                    <a:pt x="93654" y="518822"/>
                  </a:cubicBezTo>
                  <a:cubicBezTo>
                    <a:pt x="46827" y="486981"/>
                    <a:pt x="0" y="235998"/>
                    <a:pt x="26223" y="159205"/>
                  </a:cubicBez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20404377" flipH="1" flipV="1">
              <a:off x="3595918" y="1793863"/>
              <a:ext cx="653168" cy="449477"/>
            </a:xfrm>
            <a:custGeom>
              <a:avLst/>
              <a:gdLst>
                <a:gd name="connsiteX0" fmla="*/ 26223 w 854132"/>
                <a:gd name="connsiteY0" fmla="*/ 159205 h 616218"/>
                <a:gd name="connsiteX1" fmla="*/ 250995 w 854132"/>
                <a:gd name="connsiteY1" fmla="*/ 58063 h 616218"/>
                <a:gd name="connsiteX2" fmla="*/ 790447 w 854132"/>
                <a:gd name="connsiteY2" fmla="*/ 507584 h 616218"/>
                <a:gd name="connsiteX3" fmla="*/ 633107 w 854132"/>
                <a:gd name="connsiteY3" fmla="*/ 586250 h 616218"/>
                <a:gd name="connsiteX4" fmla="*/ 307188 w 854132"/>
                <a:gd name="connsiteY4" fmla="*/ 327775 h 616218"/>
                <a:gd name="connsiteX5" fmla="*/ 93654 w 854132"/>
                <a:gd name="connsiteY5" fmla="*/ 518822 h 616218"/>
                <a:gd name="connsiteX6" fmla="*/ 26223 w 854132"/>
                <a:gd name="connsiteY6" fmla="*/ 159205 h 61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132" h="616218">
                  <a:moveTo>
                    <a:pt x="26223" y="159205"/>
                  </a:moveTo>
                  <a:cubicBezTo>
                    <a:pt x="52447" y="82412"/>
                    <a:pt x="123624" y="0"/>
                    <a:pt x="250995" y="58063"/>
                  </a:cubicBezTo>
                  <a:cubicBezTo>
                    <a:pt x="378366" y="116126"/>
                    <a:pt x="726762" y="419553"/>
                    <a:pt x="790447" y="507584"/>
                  </a:cubicBezTo>
                  <a:cubicBezTo>
                    <a:pt x="854132" y="595615"/>
                    <a:pt x="713650" y="616218"/>
                    <a:pt x="633107" y="586250"/>
                  </a:cubicBezTo>
                  <a:cubicBezTo>
                    <a:pt x="552564" y="556282"/>
                    <a:pt x="397097" y="339013"/>
                    <a:pt x="307188" y="327775"/>
                  </a:cubicBezTo>
                  <a:cubicBezTo>
                    <a:pt x="217279" y="316537"/>
                    <a:pt x="140482" y="550663"/>
                    <a:pt x="93654" y="518822"/>
                  </a:cubicBezTo>
                  <a:cubicBezTo>
                    <a:pt x="46827" y="486981"/>
                    <a:pt x="0" y="235998"/>
                    <a:pt x="26223" y="159205"/>
                  </a:cubicBez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4445607" y="1648381"/>
              <a:ext cx="639065" cy="649932"/>
            </a:xfrm>
            <a:custGeom>
              <a:avLst/>
              <a:gdLst>
                <a:gd name="connsiteX0" fmla="*/ 99274 w 672442"/>
                <a:gd name="connsiteY0" fmla="*/ 494473 h 649932"/>
                <a:gd name="connsiteX1" fmla="*/ 166705 w 672442"/>
                <a:gd name="connsiteY1" fmla="*/ 224761 h 649932"/>
                <a:gd name="connsiteX2" fmla="*/ 447670 w 672442"/>
                <a:gd name="connsiteY2" fmla="*/ 471997 h 649932"/>
                <a:gd name="connsiteX3" fmla="*/ 605010 w 672442"/>
                <a:gd name="connsiteY3" fmla="*/ 629329 h 649932"/>
                <a:gd name="connsiteX4" fmla="*/ 661203 w 672442"/>
                <a:gd name="connsiteY4" fmla="*/ 348379 h 649932"/>
                <a:gd name="connsiteX5" fmla="*/ 537579 w 672442"/>
                <a:gd name="connsiteY5" fmla="*/ 449521 h 649932"/>
                <a:gd name="connsiteX6" fmla="*/ 132989 w 672442"/>
                <a:gd name="connsiteY6" fmla="*/ 11238 h 649932"/>
                <a:gd name="connsiteX7" fmla="*/ 9365 w 672442"/>
                <a:gd name="connsiteY7" fmla="*/ 516949 h 649932"/>
                <a:gd name="connsiteX8" fmla="*/ 76796 w 672442"/>
                <a:gd name="connsiteY8" fmla="*/ 561901 h 649932"/>
                <a:gd name="connsiteX9" fmla="*/ 99274 w 672442"/>
                <a:gd name="connsiteY9" fmla="*/ 494473 h 64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2442" h="649932">
                  <a:moveTo>
                    <a:pt x="99274" y="494473"/>
                  </a:moveTo>
                  <a:cubicBezTo>
                    <a:pt x="114259" y="438283"/>
                    <a:pt x="108639" y="228507"/>
                    <a:pt x="166705" y="224761"/>
                  </a:cubicBezTo>
                  <a:cubicBezTo>
                    <a:pt x="224771" y="221015"/>
                    <a:pt x="374619" y="404569"/>
                    <a:pt x="447670" y="471997"/>
                  </a:cubicBezTo>
                  <a:cubicBezTo>
                    <a:pt x="520721" y="539425"/>
                    <a:pt x="569421" y="649932"/>
                    <a:pt x="605010" y="629329"/>
                  </a:cubicBezTo>
                  <a:cubicBezTo>
                    <a:pt x="640599" y="608726"/>
                    <a:pt x="672442" y="378347"/>
                    <a:pt x="661203" y="348379"/>
                  </a:cubicBezTo>
                  <a:cubicBezTo>
                    <a:pt x="649965" y="318411"/>
                    <a:pt x="625615" y="505711"/>
                    <a:pt x="537579" y="449521"/>
                  </a:cubicBezTo>
                  <a:cubicBezTo>
                    <a:pt x="449543" y="393331"/>
                    <a:pt x="221025" y="0"/>
                    <a:pt x="132989" y="11238"/>
                  </a:cubicBezTo>
                  <a:cubicBezTo>
                    <a:pt x="44953" y="22476"/>
                    <a:pt x="18730" y="425172"/>
                    <a:pt x="9365" y="516949"/>
                  </a:cubicBezTo>
                  <a:cubicBezTo>
                    <a:pt x="0" y="608726"/>
                    <a:pt x="61811" y="567520"/>
                    <a:pt x="76796" y="561901"/>
                  </a:cubicBezTo>
                  <a:cubicBezTo>
                    <a:pt x="91781" y="556282"/>
                    <a:pt x="84289" y="550663"/>
                    <a:pt x="99274" y="494473"/>
                  </a:cubicBez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 flipV="1">
              <a:off x="7608256" y="1788712"/>
              <a:ext cx="639065" cy="466007"/>
            </a:xfrm>
            <a:custGeom>
              <a:avLst/>
              <a:gdLst>
                <a:gd name="connsiteX0" fmla="*/ 99274 w 672442"/>
                <a:gd name="connsiteY0" fmla="*/ 494473 h 649932"/>
                <a:gd name="connsiteX1" fmla="*/ 166705 w 672442"/>
                <a:gd name="connsiteY1" fmla="*/ 224761 h 649932"/>
                <a:gd name="connsiteX2" fmla="*/ 447670 w 672442"/>
                <a:gd name="connsiteY2" fmla="*/ 471997 h 649932"/>
                <a:gd name="connsiteX3" fmla="*/ 605010 w 672442"/>
                <a:gd name="connsiteY3" fmla="*/ 629329 h 649932"/>
                <a:gd name="connsiteX4" fmla="*/ 661203 w 672442"/>
                <a:gd name="connsiteY4" fmla="*/ 348379 h 649932"/>
                <a:gd name="connsiteX5" fmla="*/ 537579 w 672442"/>
                <a:gd name="connsiteY5" fmla="*/ 449521 h 649932"/>
                <a:gd name="connsiteX6" fmla="*/ 132989 w 672442"/>
                <a:gd name="connsiteY6" fmla="*/ 11238 h 649932"/>
                <a:gd name="connsiteX7" fmla="*/ 9365 w 672442"/>
                <a:gd name="connsiteY7" fmla="*/ 516949 h 649932"/>
                <a:gd name="connsiteX8" fmla="*/ 76796 w 672442"/>
                <a:gd name="connsiteY8" fmla="*/ 561901 h 649932"/>
                <a:gd name="connsiteX9" fmla="*/ 99274 w 672442"/>
                <a:gd name="connsiteY9" fmla="*/ 494473 h 64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2442" h="649932">
                  <a:moveTo>
                    <a:pt x="99274" y="494473"/>
                  </a:moveTo>
                  <a:cubicBezTo>
                    <a:pt x="114259" y="438283"/>
                    <a:pt x="108639" y="228507"/>
                    <a:pt x="166705" y="224761"/>
                  </a:cubicBezTo>
                  <a:cubicBezTo>
                    <a:pt x="224771" y="221015"/>
                    <a:pt x="374619" y="404569"/>
                    <a:pt x="447670" y="471997"/>
                  </a:cubicBezTo>
                  <a:cubicBezTo>
                    <a:pt x="520721" y="539425"/>
                    <a:pt x="569421" y="649932"/>
                    <a:pt x="605010" y="629329"/>
                  </a:cubicBezTo>
                  <a:cubicBezTo>
                    <a:pt x="640599" y="608726"/>
                    <a:pt x="672442" y="378347"/>
                    <a:pt x="661203" y="348379"/>
                  </a:cubicBezTo>
                  <a:cubicBezTo>
                    <a:pt x="649965" y="318411"/>
                    <a:pt x="625615" y="505711"/>
                    <a:pt x="537579" y="449521"/>
                  </a:cubicBezTo>
                  <a:cubicBezTo>
                    <a:pt x="449543" y="393331"/>
                    <a:pt x="221025" y="0"/>
                    <a:pt x="132989" y="11238"/>
                  </a:cubicBezTo>
                  <a:cubicBezTo>
                    <a:pt x="44953" y="22476"/>
                    <a:pt x="18730" y="425172"/>
                    <a:pt x="9365" y="516949"/>
                  </a:cubicBezTo>
                  <a:cubicBezTo>
                    <a:pt x="0" y="608726"/>
                    <a:pt x="61811" y="567520"/>
                    <a:pt x="76796" y="561901"/>
                  </a:cubicBezTo>
                  <a:cubicBezTo>
                    <a:pt x="91781" y="556282"/>
                    <a:pt x="84289" y="550663"/>
                    <a:pt x="99274" y="494473"/>
                  </a:cubicBez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6076185" y="1973377"/>
              <a:ext cx="1295400" cy="1588"/>
            </a:xfrm>
            <a:prstGeom prst="line">
              <a:avLst/>
            </a:prstGeom>
            <a:solidFill>
              <a:srgbClr val="C3D69B"/>
            </a:solidFill>
            <a:ln w="2540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4381552" y="5815137"/>
            <a:ext cx="604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or also an instability affecting different bunches independently of each other</a:t>
            </a:r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>
          <a:xfrm>
            <a:off x="2244000" y="6570000"/>
            <a:ext cx="1800000" cy="288000"/>
          </a:xfrm>
        </p:spPr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56000" y="6570000"/>
            <a:ext cx="3600000" cy="288000"/>
          </a:xfr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000" y="6570000"/>
            <a:ext cx="1800000" cy="288000"/>
          </a:xfrm>
        </p:spPr>
        <p:txBody>
          <a:bodyPr/>
          <a:lstStyle/>
          <a:p>
            <a:fld id="{2E081447-C3CE-9F4F-A689-9A72CAFF10C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2"/>
    </mc:Choice>
    <mc:Fallback xmlns="">
      <p:transition spd="slow" advTm="7542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instability loop – </a:t>
            </a:r>
            <a:r>
              <a:rPr lang="en-US" dirty="0" smtClean="0">
                <a:sym typeface="Wingdings"/>
              </a:rPr>
              <a:t>knobs to preserve beam stability</a:t>
            </a:r>
            <a:r>
              <a:rPr lang="mr-IN" dirty="0" smtClean="0">
                <a:sym typeface="Wingdings"/>
              </a:rPr>
              <a:t>…</a:t>
            </a:r>
            <a:endParaRPr lang="en-US" dirty="0"/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776000" y="900000"/>
            <a:ext cx="8640000" cy="4855320"/>
            <a:chOff x="2417482" y="1343172"/>
            <a:chExt cx="7797451" cy="4381843"/>
          </a:xfrm>
        </p:grpSpPr>
        <p:grpSp>
          <p:nvGrpSpPr>
            <p:cNvPr id="7" name="Group 6"/>
            <p:cNvGrpSpPr/>
            <p:nvPr/>
          </p:nvGrpSpPr>
          <p:grpSpPr>
            <a:xfrm>
              <a:off x="3487907" y="1343172"/>
              <a:ext cx="4991100" cy="1587199"/>
              <a:chOff x="1963907" y="1343171"/>
              <a:chExt cx="4991100" cy="158719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963907" y="1343171"/>
                <a:ext cx="4991100" cy="158719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0784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9166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7548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552185" y="1973377"/>
                <a:ext cx="1295400" cy="1588"/>
              </a:xfrm>
              <a:prstGeom prst="line">
                <a:avLst/>
              </a:prstGeom>
              <a:solidFill>
                <a:srgbClr val="C3D69B"/>
              </a:solidFill>
              <a:ln w="25400" cap="flat" cmpd="sng" algn="ctr">
                <a:solidFill>
                  <a:srgbClr val="0000FF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6040846" y="1898765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60424" y="2552130"/>
                <a:ext cx="1752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Multi-bunch beam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070509" y="2450188"/>
                <a:ext cx="4713138" cy="1588"/>
              </a:xfrm>
              <a:prstGeom prst="line">
                <a:avLst/>
              </a:prstGeom>
              <a:solidFill>
                <a:srgbClr val="C3D69B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070509" y="1498295"/>
                <a:ext cx="4713138" cy="1588"/>
              </a:xfrm>
              <a:prstGeom prst="line">
                <a:avLst/>
              </a:prstGeom>
              <a:solidFill>
                <a:srgbClr val="C3D69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908709" y="2586596"/>
                <a:ext cx="3699569" cy="1588"/>
              </a:xfrm>
              <a:prstGeom prst="straightConnector1">
                <a:avLst/>
              </a:prstGeom>
              <a:solidFill>
                <a:srgbClr val="C3D69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264269" y="2552130"/>
                <a:ext cx="65156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/>
                  <a:t>s</a:t>
                </a:r>
                <a:endParaRPr lang="en-US" sz="1500" dirty="0"/>
              </a:p>
            </p:txBody>
          </p:sp>
        </p:grpSp>
        <p:grpSp>
          <p:nvGrpSpPr>
            <p:cNvPr id="21" name="Group 39"/>
            <p:cNvGrpSpPr/>
            <p:nvPr/>
          </p:nvGrpSpPr>
          <p:grpSpPr>
            <a:xfrm>
              <a:off x="8165267" y="2017913"/>
              <a:ext cx="2049666" cy="2130489"/>
              <a:chOff x="6776486" y="2238048"/>
              <a:chExt cx="2049666" cy="2130489"/>
            </a:xfrm>
          </p:grpSpPr>
          <p:sp>
            <p:nvSpPr>
              <p:cNvPr id="22" name="Bent-Up Arrow 21"/>
              <p:cNvSpPr/>
              <p:nvPr/>
            </p:nvSpPr>
            <p:spPr>
              <a:xfrm flipV="1">
                <a:off x="7090464" y="2238048"/>
                <a:ext cx="890351" cy="1353130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54135" y="3591178"/>
                <a:ext cx="1946965" cy="77735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6486" y="3678768"/>
                <a:ext cx="20496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Interaction with the external environment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17482" y="1973377"/>
              <a:ext cx="2171699" cy="3084030"/>
              <a:chOff x="1017752" y="2456282"/>
              <a:chExt cx="2171699" cy="3084030"/>
            </a:xfrm>
          </p:grpSpPr>
          <p:sp>
            <p:nvSpPr>
              <p:cNvPr id="26" name="Bent-Up Arrow 25"/>
              <p:cNvSpPr/>
              <p:nvPr/>
            </p:nvSpPr>
            <p:spPr>
              <a:xfrm flipH="1">
                <a:off x="1398750" y="4741944"/>
                <a:ext cx="1790701" cy="798368"/>
              </a:xfrm>
              <a:prstGeom prst="bentUpArrow">
                <a:avLst>
                  <a:gd name="adj1" fmla="val 24710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017753" y="3884204"/>
                <a:ext cx="1422728" cy="857740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7752" y="3884204"/>
                <a:ext cx="142272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Equations of motion of the beam particles</a:t>
                </a:r>
              </a:p>
            </p:txBody>
          </p:sp>
          <p:sp>
            <p:nvSpPr>
              <p:cNvPr id="29" name="Bent-Up Arrow 28"/>
              <p:cNvSpPr/>
              <p:nvPr/>
            </p:nvSpPr>
            <p:spPr>
              <a:xfrm rot="5400000" flipH="1">
                <a:off x="1029622" y="2825410"/>
                <a:ext cx="1427922" cy="689666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89181" y="4137453"/>
              <a:ext cx="4649045" cy="1587562"/>
              <a:chOff x="3189451" y="4620358"/>
              <a:chExt cx="4572412" cy="1587562"/>
            </a:xfrm>
          </p:grpSpPr>
          <p:grpSp>
            <p:nvGrpSpPr>
              <p:cNvPr id="31" name="Group 40"/>
              <p:cNvGrpSpPr/>
              <p:nvPr/>
            </p:nvGrpSpPr>
            <p:grpSpPr>
              <a:xfrm>
                <a:off x="3189451" y="4620358"/>
                <a:ext cx="4572412" cy="1587562"/>
                <a:chOff x="3200399" y="4357589"/>
                <a:chExt cx="4572412" cy="1587562"/>
              </a:xfrm>
            </p:grpSpPr>
            <p:sp>
              <p:nvSpPr>
                <p:cNvPr id="34" name="Bent-Up Arrow 33"/>
                <p:cNvSpPr/>
                <p:nvPr/>
              </p:nvSpPr>
              <p:spPr>
                <a:xfrm rot="5400000" flipV="1">
                  <a:off x="6473636" y="4065694"/>
                  <a:ext cx="985382" cy="1612968"/>
                </a:xfrm>
                <a:prstGeom prst="bentUpArrow">
                  <a:avLst>
                    <a:gd name="adj1" fmla="val 22299"/>
                    <a:gd name="adj2" fmla="val 25000"/>
                    <a:gd name="adj3" fmla="val 25000"/>
                  </a:avLst>
                </a:prstGeom>
                <a:solidFill>
                  <a:srgbClr val="E0E0E0">
                    <a:alpha val="75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200399" y="4357589"/>
                  <a:ext cx="2975665" cy="1587562"/>
                </a:xfrm>
                <a:prstGeom prst="roundRect">
                  <a:avLst/>
                </a:prstGeom>
                <a:solidFill>
                  <a:srgbClr val="E0E0E0">
                    <a:alpha val="22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7732" y="4740793"/>
                <a:ext cx="902687" cy="54000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17309" y="5342972"/>
                <a:ext cx="282326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Additional electromagnetic field acting on the beam, besides RF and external magnetic fields </a:t>
                </a:r>
              </a:p>
            </p:txBody>
          </p:sp>
        </p:grpSp>
      </p:grpSp>
      <p:sp>
        <p:nvSpPr>
          <p:cNvPr id="3" name="Oval 2"/>
          <p:cNvSpPr/>
          <p:nvPr/>
        </p:nvSpPr>
        <p:spPr>
          <a:xfrm>
            <a:off x="8136000" y="1080000"/>
            <a:ext cx="2304000" cy="5040000"/>
          </a:xfrm>
          <a:prstGeom prst="ellipse">
            <a:avLst/>
          </a:prstGeom>
          <a:solidFill>
            <a:schemeClr val="accent5">
              <a:alpha val="20000"/>
            </a:schemeClr>
          </a:solidFill>
          <a:ln w="254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424000" y="1692000"/>
            <a:ext cx="3600000" cy="3744000"/>
            <a:chOff x="9994447" y="2160000"/>
            <a:chExt cx="3600000" cy="3744000"/>
          </a:xfrm>
        </p:grpSpPr>
        <p:sp>
          <p:nvSpPr>
            <p:cNvPr id="8" name="TextBox 7"/>
            <p:cNvSpPr txBox="1"/>
            <p:nvPr/>
          </p:nvSpPr>
          <p:spPr>
            <a:xfrm>
              <a:off x="10174447" y="2160000"/>
              <a:ext cx="3240000" cy="1224000"/>
            </a:xfrm>
            <a:prstGeom prst="rect">
              <a:avLst/>
            </a:prstGeom>
            <a:solidFill>
              <a:schemeClr val="lt1">
                <a:alpha val="90000"/>
              </a:schemeClr>
            </a:solidFill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Act on the right side of the loop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sym typeface="Wingdings"/>
                </a:rPr>
                <a:t> </a:t>
              </a:r>
              <a:r>
                <a:rPr lang="en-US" b="1" dirty="0" err="1">
                  <a:solidFill>
                    <a:schemeClr val="tx1"/>
                  </a:solidFill>
                  <a:sym typeface="Wingdings"/>
                </a:rPr>
                <a:t>Minimise</a:t>
              </a:r>
              <a:r>
                <a:rPr lang="en-US" b="1" dirty="0">
                  <a:solidFill>
                    <a:schemeClr val="tx1"/>
                  </a:solidFill>
                  <a:sym typeface="Wingdings"/>
                </a:rPr>
                <a:t> the creation of EM fields potentially detrimental to the beam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11434447" y="3600000"/>
              <a:ext cx="720000" cy="936000"/>
            </a:xfrm>
            <a:prstGeom prst="downArrow">
              <a:avLst/>
            </a:prstGeom>
            <a:solidFill>
              <a:schemeClr val="lt1">
                <a:alpha val="90000"/>
              </a:schemeClr>
            </a:solidFill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994447" y="4680000"/>
              <a:ext cx="3600000" cy="1224000"/>
            </a:xfrm>
            <a:prstGeom prst="rect">
              <a:avLst/>
            </a:prstGeom>
            <a:solidFill>
              <a:schemeClr val="lt1">
                <a:alpha val="90000"/>
              </a:schemeClr>
            </a:solidFill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1" dirty="0"/>
                <a:t>This will translate eventually into reducing/controlling/</a:t>
              </a:r>
              <a:r>
                <a:rPr lang="en-US" b="1" dirty="0" err="1"/>
                <a:t>optimising</a:t>
              </a:r>
              <a:r>
                <a:rPr lang="en-US" b="1" dirty="0"/>
                <a:t> the impedance of the single components of an accelerator ring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1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5"/>
    </mc:Choice>
    <mc:Fallback xmlns="">
      <p:transition spd="slow" advTm="4927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instability loop – </a:t>
            </a:r>
            <a:r>
              <a:rPr lang="en-US" dirty="0" smtClean="0">
                <a:sym typeface="Wingdings"/>
              </a:rPr>
              <a:t>knobs to preserve beam stability</a:t>
            </a:r>
            <a:r>
              <a:rPr lang="mr-IN" dirty="0" smtClean="0">
                <a:sym typeface="Wingdings"/>
              </a:rPr>
              <a:t>…</a:t>
            </a:r>
            <a:endParaRPr lang="en-US" dirty="0"/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776000" y="900000"/>
            <a:ext cx="8640000" cy="4855320"/>
            <a:chOff x="2417482" y="1343172"/>
            <a:chExt cx="7797451" cy="4381843"/>
          </a:xfrm>
        </p:grpSpPr>
        <p:grpSp>
          <p:nvGrpSpPr>
            <p:cNvPr id="7" name="Group 6"/>
            <p:cNvGrpSpPr/>
            <p:nvPr/>
          </p:nvGrpSpPr>
          <p:grpSpPr>
            <a:xfrm>
              <a:off x="3487907" y="1343172"/>
              <a:ext cx="4991100" cy="1587199"/>
              <a:chOff x="1963907" y="1343171"/>
              <a:chExt cx="4991100" cy="158719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963907" y="1343171"/>
                <a:ext cx="4991100" cy="158719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0784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9166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7548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552185" y="1973377"/>
                <a:ext cx="1295400" cy="1588"/>
              </a:xfrm>
              <a:prstGeom prst="line">
                <a:avLst/>
              </a:prstGeom>
              <a:solidFill>
                <a:srgbClr val="C3D69B"/>
              </a:solidFill>
              <a:ln w="25400" cap="flat" cmpd="sng" algn="ctr">
                <a:solidFill>
                  <a:srgbClr val="0000FF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6040846" y="1898765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60424" y="2552130"/>
                <a:ext cx="1752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Multi-bunch beam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070509" y="2450188"/>
                <a:ext cx="4713138" cy="1588"/>
              </a:xfrm>
              <a:prstGeom prst="line">
                <a:avLst/>
              </a:prstGeom>
              <a:solidFill>
                <a:srgbClr val="C3D69B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070509" y="1498295"/>
                <a:ext cx="4713138" cy="1588"/>
              </a:xfrm>
              <a:prstGeom prst="line">
                <a:avLst/>
              </a:prstGeom>
              <a:solidFill>
                <a:srgbClr val="C3D69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908709" y="2586596"/>
                <a:ext cx="3699569" cy="1588"/>
              </a:xfrm>
              <a:prstGeom prst="straightConnector1">
                <a:avLst/>
              </a:prstGeom>
              <a:solidFill>
                <a:srgbClr val="C3D69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264269" y="2552130"/>
                <a:ext cx="65156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/>
                  <a:t>s</a:t>
                </a:r>
                <a:endParaRPr lang="en-US" sz="1500" dirty="0"/>
              </a:p>
            </p:txBody>
          </p:sp>
        </p:grpSp>
        <p:grpSp>
          <p:nvGrpSpPr>
            <p:cNvPr id="21" name="Group 39"/>
            <p:cNvGrpSpPr/>
            <p:nvPr/>
          </p:nvGrpSpPr>
          <p:grpSpPr>
            <a:xfrm>
              <a:off x="8165267" y="2017913"/>
              <a:ext cx="2049666" cy="2130489"/>
              <a:chOff x="6776486" y="2238048"/>
              <a:chExt cx="2049666" cy="2130489"/>
            </a:xfrm>
          </p:grpSpPr>
          <p:sp>
            <p:nvSpPr>
              <p:cNvPr id="22" name="Bent-Up Arrow 21"/>
              <p:cNvSpPr/>
              <p:nvPr/>
            </p:nvSpPr>
            <p:spPr>
              <a:xfrm flipV="1">
                <a:off x="7090464" y="2238048"/>
                <a:ext cx="890351" cy="1353130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54135" y="3591178"/>
                <a:ext cx="1946965" cy="77735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6486" y="3678768"/>
                <a:ext cx="20496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Interaction with the external environment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17482" y="1973377"/>
              <a:ext cx="2171699" cy="3084030"/>
              <a:chOff x="1017752" y="2456282"/>
              <a:chExt cx="2171699" cy="3084030"/>
            </a:xfrm>
          </p:grpSpPr>
          <p:sp>
            <p:nvSpPr>
              <p:cNvPr id="26" name="Bent-Up Arrow 25"/>
              <p:cNvSpPr/>
              <p:nvPr/>
            </p:nvSpPr>
            <p:spPr>
              <a:xfrm flipH="1">
                <a:off x="1398750" y="4741944"/>
                <a:ext cx="1790701" cy="798368"/>
              </a:xfrm>
              <a:prstGeom prst="bentUpArrow">
                <a:avLst>
                  <a:gd name="adj1" fmla="val 24710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017753" y="3884204"/>
                <a:ext cx="1422728" cy="857740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7752" y="3884204"/>
                <a:ext cx="142272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Equations of motion of the beam particles</a:t>
                </a:r>
              </a:p>
            </p:txBody>
          </p:sp>
          <p:sp>
            <p:nvSpPr>
              <p:cNvPr id="29" name="Bent-Up Arrow 28"/>
              <p:cNvSpPr/>
              <p:nvPr/>
            </p:nvSpPr>
            <p:spPr>
              <a:xfrm rot="5400000" flipH="1">
                <a:off x="1029622" y="2825410"/>
                <a:ext cx="1427922" cy="689666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89181" y="4137453"/>
              <a:ext cx="4649045" cy="1587562"/>
              <a:chOff x="3189451" y="4620358"/>
              <a:chExt cx="4572412" cy="1587562"/>
            </a:xfrm>
          </p:grpSpPr>
          <p:grpSp>
            <p:nvGrpSpPr>
              <p:cNvPr id="31" name="Group 40"/>
              <p:cNvGrpSpPr/>
              <p:nvPr/>
            </p:nvGrpSpPr>
            <p:grpSpPr>
              <a:xfrm>
                <a:off x="3189451" y="4620358"/>
                <a:ext cx="4572412" cy="1587562"/>
                <a:chOff x="3200399" y="4357589"/>
                <a:chExt cx="4572412" cy="1587562"/>
              </a:xfrm>
            </p:grpSpPr>
            <p:sp>
              <p:nvSpPr>
                <p:cNvPr id="34" name="Bent-Up Arrow 33"/>
                <p:cNvSpPr/>
                <p:nvPr/>
              </p:nvSpPr>
              <p:spPr>
                <a:xfrm rot="5400000" flipV="1">
                  <a:off x="6473636" y="4065694"/>
                  <a:ext cx="985382" cy="1612968"/>
                </a:xfrm>
                <a:prstGeom prst="bentUpArrow">
                  <a:avLst>
                    <a:gd name="adj1" fmla="val 22299"/>
                    <a:gd name="adj2" fmla="val 25000"/>
                    <a:gd name="adj3" fmla="val 25000"/>
                  </a:avLst>
                </a:prstGeom>
                <a:solidFill>
                  <a:srgbClr val="E0E0E0">
                    <a:alpha val="75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200399" y="4357589"/>
                  <a:ext cx="2975665" cy="1587562"/>
                </a:xfrm>
                <a:prstGeom prst="roundRect">
                  <a:avLst/>
                </a:prstGeom>
                <a:solidFill>
                  <a:srgbClr val="E0E0E0">
                    <a:alpha val="22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7732" y="4740793"/>
                <a:ext cx="902687" cy="54000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17309" y="5342972"/>
                <a:ext cx="282326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Additional electromagnetic field acting on the beam, besides RF and external magnetic fields </a:t>
                </a:r>
              </a:p>
            </p:txBody>
          </p:sp>
        </p:grpSp>
      </p:grpSp>
      <p:sp>
        <p:nvSpPr>
          <p:cNvPr id="3" name="Oval 2"/>
          <p:cNvSpPr/>
          <p:nvPr/>
        </p:nvSpPr>
        <p:spPr>
          <a:xfrm>
            <a:off x="1404000" y="1080000"/>
            <a:ext cx="2304000" cy="5040000"/>
          </a:xfrm>
          <a:prstGeom prst="ellipse">
            <a:avLst/>
          </a:prstGeom>
          <a:solidFill>
            <a:schemeClr val="accent4">
              <a:alpha val="2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0000" y="1692000"/>
            <a:ext cx="3600000" cy="3492000"/>
            <a:chOff x="9994447" y="2160000"/>
            <a:chExt cx="3600000" cy="3492000"/>
          </a:xfrm>
        </p:grpSpPr>
        <p:sp>
          <p:nvSpPr>
            <p:cNvPr id="8" name="TextBox 7"/>
            <p:cNvSpPr txBox="1"/>
            <p:nvPr/>
          </p:nvSpPr>
          <p:spPr>
            <a:xfrm>
              <a:off x="10174447" y="2160000"/>
              <a:ext cx="3240000" cy="936000"/>
            </a:xfrm>
            <a:prstGeom prst="rect">
              <a:avLst/>
            </a:prstGeom>
            <a:solidFill>
              <a:schemeClr val="lt1">
                <a:alpha val="90000"/>
              </a:schemeClr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Act on the left side of the loop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</a:t>
              </a:r>
              <a:r>
                <a:rPr lang="en-US" b="1" dirty="0" smtClean="0">
                  <a:solidFill>
                    <a:schemeClr val="tx1"/>
                  </a:solidFill>
                </a:rPr>
                <a:t> </a:t>
              </a:r>
              <a:r>
                <a:rPr lang="en-US" b="1" dirty="0">
                  <a:solidFill>
                    <a:schemeClr val="tx1"/>
                  </a:solidFill>
                </a:rPr>
                <a:t>Introduce </a:t>
              </a:r>
              <a:r>
                <a:rPr lang="en-US" b="1" dirty="0" err="1">
                  <a:solidFill>
                    <a:schemeClr val="tx1"/>
                  </a:solidFill>
                </a:rPr>
                <a:t>stabilising</a:t>
              </a:r>
              <a:r>
                <a:rPr lang="en-US" b="1" dirty="0">
                  <a:solidFill>
                    <a:schemeClr val="tx1"/>
                  </a:solidFill>
                </a:rPr>
                <a:t> terms in the equations of motion</a:t>
              </a:r>
            </a:p>
          </p:txBody>
        </p:sp>
        <p:sp>
          <p:nvSpPr>
            <p:cNvPr id="9" name="Down Arrow 8"/>
            <p:cNvSpPr/>
            <p:nvPr/>
          </p:nvSpPr>
          <p:spPr>
            <a:xfrm>
              <a:off x="11434447" y="3312000"/>
              <a:ext cx="720000" cy="936000"/>
            </a:xfrm>
            <a:prstGeom prst="downArrow">
              <a:avLst/>
            </a:prstGeom>
            <a:solidFill>
              <a:schemeClr val="lt1">
                <a:alpha val="90000"/>
              </a:schemeClr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994447" y="4392000"/>
              <a:ext cx="3600000" cy="1260000"/>
            </a:xfrm>
            <a:prstGeom prst="rect">
              <a:avLst/>
            </a:prstGeom>
            <a:solidFill>
              <a:schemeClr val="lt1">
                <a:alpha val="90000"/>
              </a:schemeClr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1" dirty="0"/>
                <a:t>This will translate eventually adding cooling/damping terms or nonlinear driving terms that can provide </a:t>
              </a:r>
              <a:r>
                <a:rPr lang="en-US" b="1" dirty="0" err="1"/>
                <a:t>stabilisation</a:t>
              </a:r>
              <a:r>
                <a:rPr lang="en-US" b="1" dirty="0"/>
                <a:t> of the </a:t>
              </a:r>
              <a:r>
                <a:rPr lang="en-US" b="1" dirty="0" smtClean="0"/>
                <a:t>system</a:t>
              </a:r>
              <a:endParaRPr lang="en-US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37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5"/>
    </mc:Choice>
    <mc:Fallback xmlns="">
      <p:transition spd="slow" advTm="49275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instability loop – </a:t>
            </a:r>
            <a:r>
              <a:rPr lang="en-US" dirty="0" smtClean="0">
                <a:sym typeface="Wingdings"/>
              </a:rPr>
              <a:t>knobs to preserve beam stability</a:t>
            </a:r>
            <a:r>
              <a:rPr lang="mr-IN" dirty="0" smtClean="0">
                <a:sym typeface="Wingdings"/>
              </a:rPr>
              <a:t>…</a:t>
            </a:r>
            <a:endParaRPr lang="en-US" dirty="0"/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Kevin Li - Collective effects III</a:t>
            </a:r>
            <a:endParaRPr lang="en-GB"/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776000" y="900000"/>
            <a:ext cx="8640000" cy="4855320"/>
            <a:chOff x="2417482" y="1343172"/>
            <a:chExt cx="7797451" cy="4381843"/>
          </a:xfrm>
        </p:grpSpPr>
        <p:grpSp>
          <p:nvGrpSpPr>
            <p:cNvPr id="7" name="Group 6"/>
            <p:cNvGrpSpPr/>
            <p:nvPr/>
          </p:nvGrpSpPr>
          <p:grpSpPr>
            <a:xfrm>
              <a:off x="3487907" y="1343172"/>
              <a:ext cx="4991100" cy="1587199"/>
              <a:chOff x="1963907" y="1343171"/>
              <a:chExt cx="4991100" cy="158719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963907" y="1343171"/>
                <a:ext cx="4991100" cy="158719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0784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9166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754846" y="1888342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552185" y="1973377"/>
                <a:ext cx="1295400" cy="1588"/>
              </a:xfrm>
              <a:prstGeom prst="line">
                <a:avLst/>
              </a:prstGeom>
              <a:solidFill>
                <a:srgbClr val="C3D69B"/>
              </a:solidFill>
              <a:ln w="25400" cap="flat" cmpd="sng" algn="ctr">
                <a:solidFill>
                  <a:srgbClr val="0000FF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6040846" y="1898765"/>
                <a:ext cx="685800" cy="1524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60424" y="2552130"/>
                <a:ext cx="1752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Multi-bunch beam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070509" y="2450188"/>
                <a:ext cx="4713138" cy="1588"/>
              </a:xfrm>
              <a:prstGeom prst="line">
                <a:avLst/>
              </a:prstGeom>
              <a:solidFill>
                <a:srgbClr val="C3D69B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070509" y="1498295"/>
                <a:ext cx="4713138" cy="1588"/>
              </a:xfrm>
              <a:prstGeom prst="line">
                <a:avLst/>
              </a:prstGeom>
              <a:solidFill>
                <a:srgbClr val="C3D69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908709" y="2586596"/>
                <a:ext cx="3699569" cy="1588"/>
              </a:xfrm>
              <a:prstGeom prst="straightConnector1">
                <a:avLst/>
              </a:prstGeom>
              <a:solidFill>
                <a:srgbClr val="C3D69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264269" y="2552130"/>
                <a:ext cx="65156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/>
                  <a:t>s</a:t>
                </a:r>
                <a:endParaRPr lang="en-US" sz="1500" dirty="0"/>
              </a:p>
            </p:txBody>
          </p:sp>
        </p:grpSp>
        <p:grpSp>
          <p:nvGrpSpPr>
            <p:cNvPr id="21" name="Group 39"/>
            <p:cNvGrpSpPr/>
            <p:nvPr/>
          </p:nvGrpSpPr>
          <p:grpSpPr>
            <a:xfrm>
              <a:off x="8165267" y="2017913"/>
              <a:ext cx="2049666" cy="2130489"/>
              <a:chOff x="6776486" y="2238048"/>
              <a:chExt cx="2049666" cy="2130489"/>
            </a:xfrm>
          </p:grpSpPr>
          <p:sp>
            <p:nvSpPr>
              <p:cNvPr id="22" name="Bent-Up Arrow 21"/>
              <p:cNvSpPr/>
              <p:nvPr/>
            </p:nvSpPr>
            <p:spPr>
              <a:xfrm flipV="1">
                <a:off x="7090464" y="2238048"/>
                <a:ext cx="890351" cy="1353130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54135" y="3591178"/>
                <a:ext cx="1946965" cy="777359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6486" y="3678768"/>
                <a:ext cx="20496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Interaction with the external environment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17482" y="1973377"/>
              <a:ext cx="2171699" cy="3084030"/>
              <a:chOff x="1017752" y="2456282"/>
              <a:chExt cx="2171699" cy="3084030"/>
            </a:xfrm>
          </p:grpSpPr>
          <p:sp>
            <p:nvSpPr>
              <p:cNvPr id="26" name="Bent-Up Arrow 25"/>
              <p:cNvSpPr/>
              <p:nvPr/>
            </p:nvSpPr>
            <p:spPr>
              <a:xfrm flipH="1">
                <a:off x="1398750" y="4741944"/>
                <a:ext cx="1790701" cy="798368"/>
              </a:xfrm>
              <a:prstGeom prst="bentUpArrow">
                <a:avLst>
                  <a:gd name="adj1" fmla="val 24710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017753" y="3884204"/>
                <a:ext cx="1422728" cy="857740"/>
              </a:xfrm>
              <a:prstGeom prst="roundRect">
                <a:avLst/>
              </a:prstGeom>
              <a:solidFill>
                <a:srgbClr val="E0E0E0">
                  <a:alpha val="22000"/>
                </a:srgbClr>
              </a:solidFill>
              <a:ln>
                <a:solidFill>
                  <a:srgbClr val="0055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7752" y="3884204"/>
                <a:ext cx="142272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Equations of motion of the beam particles</a:t>
                </a:r>
              </a:p>
            </p:txBody>
          </p:sp>
          <p:sp>
            <p:nvSpPr>
              <p:cNvPr id="29" name="Bent-Up Arrow 28"/>
              <p:cNvSpPr/>
              <p:nvPr/>
            </p:nvSpPr>
            <p:spPr>
              <a:xfrm rot="5400000" flipH="1">
                <a:off x="1029622" y="2825410"/>
                <a:ext cx="1427922" cy="689666"/>
              </a:xfrm>
              <a:prstGeom prst="bentUpArrow">
                <a:avLst>
                  <a:gd name="adj1" fmla="val 23702"/>
                  <a:gd name="adj2" fmla="val 25000"/>
                  <a:gd name="adj3" fmla="val 25000"/>
                </a:avLst>
              </a:prstGeom>
              <a:solidFill>
                <a:srgbClr val="E0E0E0">
                  <a:alpha val="75000"/>
                </a:srgbClr>
              </a:solidFill>
              <a:ln>
                <a:solidFill>
                  <a:srgbClr val="0055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89181" y="4137453"/>
              <a:ext cx="4649045" cy="1587562"/>
              <a:chOff x="3189451" y="4620358"/>
              <a:chExt cx="4572412" cy="1587562"/>
            </a:xfrm>
          </p:grpSpPr>
          <p:grpSp>
            <p:nvGrpSpPr>
              <p:cNvPr id="31" name="Group 40"/>
              <p:cNvGrpSpPr/>
              <p:nvPr/>
            </p:nvGrpSpPr>
            <p:grpSpPr>
              <a:xfrm>
                <a:off x="3189451" y="4620358"/>
                <a:ext cx="4572412" cy="1587562"/>
                <a:chOff x="3200399" y="4357589"/>
                <a:chExt cx="4572412" cy="1587562"/>
              </a:xfrm>
            </p:grpSpPr>
            <p:sp>
              <p:nvSpPr>
                <p:cNvPr id="34" name="Bent-Up Arrow 33"/>
                <p:cNvSpPr/>
                <p:nvPr/>
              </p:nvSpPr>
              <p:spPr>
                <a:xfrm rot="5400000" flipV="1">
                  <a:off x="6473636" y="4065694"/>
                  <a:ext cx="985382" cy="1612968"/>
                </a:xfrm>
                <a:prstGeom prst="bentUpArrow">
                  <a:avLst>
                    <a:gd name="adj1" fmla="val 22299"/>
                    <a:gd name="adj2" fmla="val 25000"/>
                    <a:gd name="adj3" fmla="val 25000"/>
                  </a:avLst>
                </a:prstGeom>
                <a:solidFill>
                  <a:srgbClr val="E0E0E0">
                    <a:alpha val="75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200399" y="4357589"/>
                  <a:ext cx="2975665" cy="1587562"/>
                </a:xfrm>
                <a:prstGeom prst="roundRect">
                  <a:avLst/>
                </a:prstGeom>
                <a:solidFill>
                  <a:srgbClr val="E0E0E0">
                    <a:alpha val="22000"/>
                  </a:srgbClr>
                </a:solidFill>
                <a:ln>
                  <a:solidFill>
                    <a:srgbClr val="0055A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7732" y="4740793"/>
                <a:ext cx="902687" cy="54000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17309" y="5342972"/>
                <a:ext cx="282326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Additional electromagnetic field acting on the beam, besides RF and external magnetic fields </a:t>
                </a: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4008000" y="2637000"/>
            <a:ext cx="4176000" cy="1584000"/>
          </a:xfrm>
          <a:prstGeom prst="rect">
            <a:avLst/>
          </a:prstGeom>
          <a:solidFill>
            <a:schemeClr val="lt1"/>
          </a:solidFill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… </a:t>
            </a:r>
            <a:r>
              <a:rPr lang="en-US" b="1" dirty="0" smtClean="0"/>
              <a:t>or </a:t>
            </a:r>
            <a:r>
              <a:rPr lang="en-US" b="1" dirty="0"/>
              <a:t>we actively create another loop in which we first detect a selected moment of the beam distribution and we then kick the particles accordingly to cancel deviations from the desired steady state</a:t>
            </a:r>
          </a:p>
        </p:txBody>
      </p:sp>
      <p:sp>
        <p:nvSpPr>
          <p:cNvPr id="41" name="Curved Left Arrow 40"/>
          <p:cNvSpPr/>
          <p:nvPr/>
        </p:nvSpPr>
        <p:spPr>
          <a:xfrm>
            <a:off x="8489609" y="1990293"/>
            <a:ext cx="2880000" cy="4320000"/>
          </a:xfrm>
          <a:prstGeom prst="curvedLeftArrow">
            <a:avLst>
              <a:gd name="adj1" fmla="val 10155"/>
              <a:gd name="adj2" fmla="val 21443"/>
              <a:gd name="adj3" fmla="val 210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696000" y="5580000"/>
            <a:ext cx="1800000" cy="720000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F3B1B"/>
                </a:solidFill>
              </a:rPr>
              <a:t>Detect </a:t>
            </a:r>
          </a:p>
          <a:p>
            <a:pPr algn="ctr"/>
            <a:r>
              <a:rPr lang="en-US" b="1" dirty="0" smtClean="0">
                <a:solidFill>
                  <a:srgbClr val="8F3B1B"/>
                </a:solidFill>
              </a:rPr>
              <a:t>moments</a:t>
            </a:r>
            <a:endParaRPr lang="en-US" b="1" dirty="0">
              <a:solidFill>
                <a:srgbClr val="8F3B1B"/>
              </a:solidFill>
            </a:endParaRPr>
          </a:p>
        </p:txBody>
      </p:sp>
      <p:sp>
        <p:nvSpPr>
          <p:cNvPr id="45" name="Left Arrow 44"/>
          <p:cNvSpPr/>
          <p:nvPr/>
        </p:nvSpPr>
        <p:spPr>
          <a:xfrm>
            <a:off x="5040000" y="5688000"/>
            <a:ext cx="1656000" cy="504000"/>
          </a:xfrm>
          <a:prstGeom prst="leftArrow">
            <a:avLst>
              <a:gd name="adj1" fmla="val 4470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240000" y="5580000"/>
            <a:ext cx="1800000" cy="720000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F3B1B"/>
                </a:solidFill>
              </a:rPr>
              <a:t>Kick beam </a:t>
            </a:r>
            <a:r>
              <a:rPr lang="en-US" b="1" dirty="0" smtClean="0">
                <a:solidFill>
                  <a:srgbClr val="8F3B1B"/>
                </a:solidFill>
              </a:rPr>
              <a:t>particles</a:t>
            </a:r>
            <a:endParaRPr lang="en-US" b="1" dirty="0">
              <a:solidFill>
                <a:srgbClr val="8F3B1B"/>
              </a:solidFill>
            </a:endParaRPr>
          </a:p>
        </p:txBody>
      </p:sp>
      <p:sp>
        <p:nvSpPr>
          <p:cNvPr id="49" name="Bent Arrow 48"/>
          <p:cNvSpPr/>
          <p:nvPr/>
        </p:nvSpPr>
        <p:spPr>
          <a:xfrm rot="16200000">
            <a:off x="1998000" y="4806000"/>
            <a:ext cx="1872000" cy="576000"/>
          </a:xfrm>
          <a:prstGeom prst="bentArrow">
            <a:avLst>
              <a:gd name="adj1" fmla="val 35558"/>
              <a:gd name="adj2" fmla="val 45978"/>
              <a:gd name="adj3" fmla="val 41765"/>
              <a:gd name="adj4" fmla="val 228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9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5"/>
    </mc:Choice>
    <mc:Fallback xmlns="">
      <p:transition spd="slow" advTm="4927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seen some examples of analytically expressible wake fields and impedances, namely </a:t>
            </a:r>
            <a:r>
              <a:rPr lang="en-US" sz="2000" b="1" dirty="0" smtClean="0">
                <a:solidFill>
                  <a:srgbClr val="C00000"/>
                </a:solidFill>
              </a:rPr>
              <a:t>resonator and resistive wall wakes</a:t>
            </a:r>
            <a:r>
              <a:rPr lang="en-US" sz="2000" dirty="0" smtClean="0"/>
              <a:t>. We have learned that impedances can have a </a:t>
            </a:r>
            <a:r>
              <a:rPr lang="en-US" sz="2000" b="1" dirty="0" smtClean="0">
                <a:solidFill>
                  <a:srgbClr val="C00000"/>
                </a:solidFill>
              </a:rPr>
              <a:t>detrimental impact </a:t>
            </a:r>
            <a:r>
              <a:rPr lang="en-US" sz="2000" dirty="0" smtClean="0"/>
              <a:t>on both the </a:t>
            </a:r>
            <a:r>
              <a:rPr lang="en-US" sz="2000" b="1" dirty="0" smtClean="0">
                <a:solidFill>
                  <a:srgbClr val="C00000"/>
                </a:solidFill>
              </a:rPr>
              <a:t>machine environment</a:t>
            </a:r>
            <a:r>
              <a:rPr lang="en-US" sz="2000" dirty="0" smtClean="0"/>
              <a:t> as well as </a:t>
            </a:r>
            <a:r>
              <a:rPr lang="en-US" sz="2000" b="1" dirty="0" smtClean="0">
                <a:solidFill>
                  <a:srgbClr val="C00000"/>
                </a:solidFill>
              </a:rPr>
              <a:t>the beam itself</a:t>
            </a:r>
            <a:r>
              <a:rPr lang="en-US" sz="2000" dirty="0" smtClean="0"/>
              <a:t>. In the first case, impedances can lead to </a:t>
            </a:r>
            <a:r>
              <a:rPr lang="en-US" sz="2000" b="1" dirty="0" smtClean="0">
                <a:solidFill>
                  <a:srgbClr val="C00000"/>
                </a:solidFill>
              </a:rPr>
              <a:t>beam induced heating</a:t>
            </a:r>
            <a:r>
              <a:rPr lang="en-US" sz="2000" dirty="0" smtClean="0"/>
              <a:t>, in the latter to </a:t>
            </a:r>
            <a:r>
              <a:rPr lang="en-US" sz="2000" b="1" dirty="0" smtClean="0">
                <a:solidFill>
                  <a:srgbClr val="C00000"/>
                </a:solidFill>
              </a:rPr>
              <a:t>coherent beam instabilities</a:t>
            </a:r>
            <a:r>
              <a:rPr lang="en-US" sz="2000" dirty="0" smtClean="0"/>
              <a:t>. </a:t>
            </a:r>
          </a:p>
          <a:p>
            <a:pPr marL="0" indent="0" algn="just">
              <a:buNone/>
            </a:pPr>
            <a:r>
              <a:rPr lang="en-US" sz="2000" dirty="0" smtClean="0"/>
              <a:t>A careful design of machine elements to </a:t>
            </a:r>
            <a:r>
              <a:rPr lang="en-US" sz="2000" b="1" dirty="0" smtClean="0">
                <a:solidFill>
                  <a:srgbClr val="C00000"/>
                </a:solidFill>
              </a:rPr>
              <a:t>minimize the impedance </a:t>
            </a:r>
            <a:r>
              <a:rPr lang="en-US" sz="2000" dirty="0" smtClean="0"/>
              <a:t>is therefore necessary.</a:t>
            </a:r>
          </a:p>
          <a:p>
            <a:pPr marL="0" indent="0" algn="just">
              <a:buNone/>
            </a:pPr>
            <a:r>
              <a:rPr lang="en-US" sz="2000" dirty="0" smtClean="0"/>
              <a:t>After having introduced the instability loop, in the next lecture we will be looking more in detail </a:t>
            </a:r>
            <a:r>
              <a:rPr lang="en-US" sz="2000" b="1" dirty="0" smtClean="0">
                <a:solidFill>
                  <a:srgbClr val="C00000"/>
                </a:solidFill>
              </a:rPr>
              <a:t>at examples of different types of instabilities</a:t>
            </a:r>
            <a:r>
              <a:rPr lang="en-US" sz="2000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48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3: Wake fields and impedances – impacts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Longitudinal and transverse wake fields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Panofsky-Wenzel </a:t>
            </a:r>
            <a:r>
              <a:rPr lang="en-US" dirty="0"/>
              <a:t>theorem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Examples of analytically expressible wake functions and impedances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Impact of wake fields and impedance on the accelerator environment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Description of a coherent beam instability and the instability </a:t>
            </a:r>
            <a:r>
              <a:rPr lang="en-US" dirty="0" smtClean="0"/>
              <a:t>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End part 3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goal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00" y="4140000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 function – general definition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237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We define the </a:t>
            </a:r>
            <a:r>
              <a:rPr lang="en-US" sz="2000" b="1" dirty="0" smtClean="0">
                <a:solidFill>
                  <a:srgbClr val="C00000"/>
                </a:solidFill>
              </a:rPr>
              <a:t>wake function as the </a:t>
            </a:r>
            <a:r>
              <a:rPr lang="en-US" sz="2000" b="1" dirty="0">
                <a:solidFill>
                  <a:srgbClr val="C00000"/>
                </a:solidFill>
              </a:rPr>
              <a:t>integrated force </a:t>
            </a:r>
            <a:r>
              <a:rPr lang="en-US" sz="2000" b="1" dirty="0" smtClean="0">
                <a:solidFill>
                  <a:srgbClr val="C00000"/>
                </a:solidFill>
              </a:rPr>
              <a:t>on the witness particle </a:t>
            </a:r>
            <a:r>
              <a:rPr lang="en-US" sz="2000" dirty="0" smtClean="0"/>
              <a:t>(</a:t>
            </a:r>
            <a:r>
              <a:rPr lang="en-US" sz="1800" dirty="0" smtClean="0"/>
              <a:t>associated </a:t>
            </a:r>
            <a:r>
              <a:rPr lang="en-US" sz="1800" dirty="0"/>
              <a:t>to a change in </a:t>
            </a:r>
            <a:r>
              <a:rPr lang="en-US" sz="1800" dirty="0" smtClean="0"/>
              <a:t>energy</a:t>
            </a:r>
            <a:r>
              <a:rPr lang="en-US" sz="2000" dirty="0" smtClean="0"/>
              <a:t>):</a:t>
            </a:r>
            <a:endParaRPr lang="en-US" sz="2000" dirty="0"/>
          </a:p>
          <a:p>
            <a:r>
              <a:rPr lang="en-US" sz="1800" dirty="0" smtClean="0"/>
              <a:t>Let’s focus on the horizontal plane. In </a:t>
            </a:r>
            <a:r>
              <a:rPr lang="en-US" sz="1800" dirty="0"/>
              <a:t>general, for two point-like particles, we have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783404" y="2488092"/>
            <a:ext cx="7424197" cy="1588"/>
          </a:xfrm>
          <a:prstGeom prst="straightConnector1">
            <a:avLst/>
          </a:prstGeom>
          <a:ln w="19050" cap="flat" cmpd="sng" algn="ctr">
            <a:solidFill>
              <a:srgbClr val="004078"/>
            </a:solidFill>
            <a:prstDash val="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Freeform 11"/>
          <p:cNvSpPr>
            <a:spLocks/>
          </p:cNvSpPr>
          <p:nvPr/>
        </p:nvSpPr>
        <p:spPr bwMode="auto">
          <a:xfrm>
            <a:off x="4125621" y="2831963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57150" cmpd="sng">
            <a:solidFill>
              <a:srgbClr val="86868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16"/>
          <p:cNvSpPr>
            <a:spLocks/>
          </p:cNvSpPr>
          <p:nvPr/>
        </p:nvSpPr>
        <p:spPr bwMode="auto">
          <a:xfrm flipV="1">
            <a:off x="4125621" y="1139688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57150" cmpd="sng">
            <a:solidFill>
              <a:srgbClr val="86868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8" name="Straight Connector 67"/>
          <p:cNvCxnSpPr>
            <a:stCxn id="67" idx="0"/>
          </p:cNvCxnSpPr>
          <p:nvPr/>
        </p:nvCxnSpPr>
        <p:spPr>
          <a:xfrm flipH="1" flipV="1">
            <a:off x="1740000" y="2114644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1740000" y="2830606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4"/>
          <p:cNvGrpSpPr/>
          <p:nvPr/>
        </p:nvGrpSpPr>
        <p:grpSpPr>
          <a:xfrm>
            <a:off x="4143134" y="1207167"/>
            <a:ext cx="1312862" cy="2549525"/>
            <a:chOff x="2555534" y="1448897"/>
            <a:chExt cx="1312862" cy="2549525"/>
          </a:xfrm>
        </p:grpSpPr>
        <p:sp>
          <p:nvSpPr>
            <p:cNvPr id="119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00559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7" name="Line 73"/>
          <p:cNvSpPr>
            <a:spLocks noChangeShapeType="1"/>
          </p:cNvSpPr>
          <p:nvPr/>
        </p:nvSpPr>
        <p:spPr bwMode="auto">
          <a:xfrm>
            <a:off x="1783403" y="2131952"/>
            <a:ext cx="0" cy="715963"/>
          </a:xfrm>
          <a:prstGeom prst="line">
            <a:avLst/>
          </a:prstGeom>
          <a:noFill/>
          <a:ln w="12700" cap="flat" cmpd="sng" algn="ctr">
            <a:solidFill>
              <a:srgbClr val="3A3A3A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Text Box 74"/>
          <p:cNvSpPr txBox="1">
            <a:spLocks noChangeArrowheads="1"/>
          </p:cNvSpPr>
          <p:nvPr/>
        </p:nvSpPr>
        <p:spPr bwMode="auto">
          <a:xfrm>
            <a:off x="1740000" y="2502136"/>
            <a:ext cx="449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chemeClr val="accent6">
                    <a:lumMod val="50000"/>
                  </a:schemeClr>
                </a:solidFill>
              </a:rPr>
              <a:t>2b</a:t>
            </a:r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3516835" y="955548"/>
            <a:ext cx="260906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 flipV="1">
            <a:off x="5492805" y="2113287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 flipV="1">
            <a:off x="5492805" y="2831285"/>
            <a:ext cx="2385620" cy="1356"/>
          </a:xfrm>
          <a:prstGeom prst="line">
            <a:avLst/>
          </a:prstGeom>
          <a:ln w="57150" cmpd="sng">
            <a:solidFill>
              <a:srgbClr val="868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4684801" y="900000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24000" y="2097305"/>
            <a:ext cx="3370058" cy="744953"/>
            <a:chOff x="4491600" y="2097304"/>
            <a:chExt cx="3370058" cy="744953"/>
          </a:xfrm>
        </p:grpSpPr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607600" y="2199053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91600" y="2523053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749907" y="2485680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5028495" y="238559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161167" y="2371805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337927" y="2097304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98826" y="2592886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528814" y="2519092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24" y="4968000"/>
            <a:ext cx="5358352" cy="576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1" y="3276000"/>
            <a:ext cx="5799771" cy="41005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00" y="5400000"/>
            <a:ext cx="2121600" cy="149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3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wake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2016000"/>
            <a:ext cx="11520000" cy="2160000"/>
          </a:xfrm>
        </p:spPr>
        <p:txBody>
          <a:bodyPr>
            <a:noAutofit/>
          </a:bodyPr>
          <a:lstStyle/>
          <a:p>
            <a:pPr marL="360000" lvl="1" indent="-285750" algn="just">
              <a:spcBef>
                <a:spcPct val="20000"/>
              </a:spcBef>
              <a:defRPr/>
            </a:pPr>
            <a:r>
              <a:rPr lang="en-US" dirty="0"/>
              <a:t>The value of the wake function in </a:t>
            </a:r>
            <a:r>
              <a:rPr lang="en-US" dirty="0" smtClean="0"/>
              <a:t>z=0 </a:t>
            </a:r>
            <a:r>
              <a:rPr lang="en-US" dirty="0"/>
              <a:t>is related to the </a:t>
            </a:r>
            <a:r>
              <a:rPr lang="en-US" b="1" dirty="0">
                <a:solidFill>
                  <a:srgbClr val="C00000"/>
                </a:solidFill>
              </a:rPr>
              <a:t>energy lost by the source particle </a:t>
            </a:r>
            <a:r>
              <a:rPr lang="en-US" dirty="0"/>
              <a:t>in the creation of the wake</a:t>
            </a:r>
          </a:p>
          <a:p>
            <a:pPr marL="360000" lvl="1" indent="-285750" algn="just">
              <a:spcBef>
                <a:spcPct val="20000"/>
              </a:spcBef>
              <a:defRPr/>
            </a:pPr>
            <a:r>
              <a:rPr lang="en-US" b="1" i="1" dirty="0"/>
              <a:t>W</a:t>
            </a:r>
            <a:r>
              <a:rPr lang="en-US" b="1" i="1" baseline="-25000" dirty="0"/>
              <a:t>||</a:t>
            </a:r>
            <a:r>
              <a:rPr lang="en-US" b="1" i="1" dirty="0"/>
              <a:t>(0)&gt;0</a:t>
            </a:r>
            <a:r>
              <a:rPr lang="en-US" i="1" dirty="0"/>
              <a:t> </a:t>
            </a:r>
            <a:r>
              <a:rPr lang="en-US" dirty="0"/>
              <a:t>since </a:t>
            </a:r>
            <a:r>
              <a:rPr lang="el-GR" b="1" i="1" dirty="0" smtClean="0">
                <a:cs typeface="Symbol" charset="2"/>
              </a:rPr>
              <a:t>Δ</a:t>
            </a:r>
            <a:r>
              <a:rPr lang="en-US" b="1" i="1" dirty="0" smtClean="0"/>
              <a:t>E</a:t>
            </a:r>
            <a:r>
              <a:rPr lang="en-US" b="1" i="1" baseline="-25000" dirty="0" smtClean="0"/>
              <a:t>1</a:t>
            </a:r>
            <a:r>
              <a:rPr lang="en-US" b="1" i="1" dirty="0" smtClean="0"/>
              <a:t>&lt;0</a:t>
            </a:r>
            <a:endParaRPr lang="en-US" dirty="0"/>
          </a:p>
          <a:p>
            <a:pPr marL="360000" lvl="1" indent="-285750" algn="just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b="1" i="1" dirty="0" smtClean="0">
                <a:solidFill>
                  <a:srgbClr val="660066"/>
                </a:solidFill>
              </a:rPr>
              <a:t>W</a:t>
            </a:r>
            <a:r>
              <a:rPr lang="en-US" b="1" i="1" baseline="-25000" dirty="0">
                <a:solidFill>
                  <a:srgbClr val="660066"/>
                </a:solidFill>
              </a:rPr>
              <a:t>||</a:t>
            </a:r>
            <a:r>
              <a:rPr lang="en-US" b="1" i="1" dirty="0">
                <a:solidFill>
                  <a:srgbClr val="660066"/>
                </a:solidFill>
              </a:rPr>
              <a:t>(z)</a:t>
            </a:r>
            <a:r>
              <a:rPr lang="en-US" dirty="0"/>
              <a:t> is discontinuous in z=0 and it vanishes for all z&gt;0 because of the ultra-relativistic </a:t>
            </a:r>
            <a:r>
              <a:rPr lang="en-US" dirty="0" smtClean="0"/>
              <a:t>approximation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596000" y="3671997"/>
            <a:ext cx="9000000" cy="2518691"/>
            <a:chOff x="202295" y="3704033"/>
            <a:chExt cx="8713105" cy="2438400"/>
          </a:xfrm>
        </p:grpSpPr>
        <p:grpSp>
          <p:nvGrpSpPr>
            <p:cNvPr id="53" name="Group 52"/>
            <p:cNvGrpSpPr/>
            <p:nvPr/>
          </p:nvGrpSpPr>
          <p:grpSpPr>
            <a:xfrm>
              <a:off x="202295" y="3704033"/>
              <a:ext cx="8713105" cy="2438400"/>
              <a:chOff x="202295" y="4208900"/>
              <a:chExt cx="8713105" cy="2438400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 flipV="1">
                <a:off x="202295" y="5410200"/>
                <a:ext cx="8713105" cy="17900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rot="5400000" flipH="1" flipV="1">
                <a:off x="3962400" y="5427306"/>
                <a:ext cx="2438400" cy="1588"/>
              </a:xfrm>
              <a:prstGeom prst="straightConnector1">
                <a:avLst/>
              </a:prstGeom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5182394" y="5410200"/>
                <a:ext cx="2707069" cy="17900"/>
              </a:xfrm>
              <a:prstGeom prst="line">
                <a:avLst/>
              </a:prstGeom>
              <a:ln w="3810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228170" y="4225494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660066"/>
                    </a:solidFill>
                  </a:rPr>
                  <a:t>W</a:t>
                </a:r>
                <a:r>
                  <a:rPr lang="en-US" baseline="-25000" dirty="0" err="1">
                    <a:solidFill>
                      <a:srgbClr val="660066"/>
                    </a:solidFill>
                  </a:rPr>
                  <a:t>||</a:t>
                </a:r>
                <a:r>
                  <a:rPr lang="en-US" dirty="0" err="1">
                    <a:solidFill>
                      <a:srgbClr val="660066"/>
                    </a:solidFill>
                  </a:rPr>
                  <a:t>(z</a:t>
                </a:r>
                <a:r>
                  <a:rPr lang="en-US" dirty="0">
                    <a:solidFill>
                      <a:srgbClr val="660066"/>
                    </a:solidFill>
                  </a:rPr>
                  <a:t>)</a:t>
                </a: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202295" y="4439017"/>
                <a:ext cx="4989935" cy="2157699"/>
              </a:xfrm>
              <a:custGeom>
                <a:avLst/>
                <a:gdLst>
                  <a:gd name="connsiteX0" fmla="*/ 4989935 w 4989935"/>
                  <a:gd name="connsiteY0" fmla="*/ 0 h 2157699"/>
                  <a:gd name="connsiteX1" fmla="*/ 4630300 w 4989935"/>
                  <a:gd name="connsiteY1" fmla="*/ 359616 h 2157699"/>
                  <a:gd name="connsiteX2" fmla="*/ 3753690 w 4989935"/>
                  <a:gd name="connsiteY2" fmla="*/ 2123985 h 2157699"/>
                  <a:gd name="connsiteX3" fmla="*/ 2888318 w 4989935"/>
                  <a:gd name="connsiteY3" fmla="*/ 157332 h 2157699"/>
                  <a:gd name="connsiteX4" fmla="*/ 2124094 w 4989935"/>
                  <a:gd name="connsiteY4" fmla="*/ 1539608 h 2157699"/>
                  <a:gd name="connsiteX5" fmla="*/ 831656 w 4989935"/>
                  <a:gd name="connsiteY5" fmla="*/ 1168754 h 2157699"/>
                  <a:gd name="connsiteX6" fmla="*/ 0 w 4989935"/>
                  <a:gd name="connsiteY6" fmla="*/ 1078849 h 215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9935" h="2157699">
                    <a:moveTo>
                      <a:pt x="4989935" y="0"/>
                    </a:moveTo>
                    <a:cubicBezTo>
                      <a:pt x="4913138" y="2809"/>
                      <a:pt x="4836341" y="5619"/>
                      <a:pt x="4630300" y="359616"/>
                    </a:cubicBezTo>
                    <a:cubicBezTo>
                      <a:pt x="4424259" y="713613"/>
                      <a:pt x="4044020" y="2157699"/>
                      <a:pt x="3753690" y="2123985"/>
                    </a:cubicBezTo>
                    <a:cubicBezTo>
                      <a:pt x="3463360" y="2090271"/>
                      <a:pt x="3159917" y="254728"/>
                      <a:pt x="2888318" y="157332"/>
                    </a:cubicBezTo>
                    <a:cubicBezTo>
                      <a:pt x="2616719" y="59936"/>
                      <a:pt x="2466871" y="1371038"/>
                      <a:pt x="2124094" y="1539608"/>
                    </a:cubicBezTo>
                    <a:cubicBezTo>
                      <a:pt x="1781317" y="1708178"/>
                      <a:pt x="1185672" y="1245547"/>
                      <a:pt x="831656" y="1168754"/>
                    </a:cubicBezTo>
                    <a:cubicBezTo>
                      <a:pt x="477640" y="1091961"/>
                      <a:pt x="238820" y="1085405"/>
                      <a:pt x="0" y="1078849"/>
                    </a:cubicBezTo>
                  </a:path>
                </a:pathLst>
              </a:custGeom>
              <a:ln w="3810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8555559" y="5371634"/>
                <a:ext cx="33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z</a:t>
                </a:r>
                <a:endParaRPr lang="en-US" dirty="0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5035635" y="3797595"/>
              <a:ext cx="3365976" cy="806689"/>
              <a:chOff x="5035635" y="3797595"/>
              <a:chExt cx="3365976" cy="806689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5159262" y="4405460"/>
                <a:ext cx="48658" cy="45719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>
                <a:spLocks/>
              </p:cNvSpPr>
              <p:nvPr/>
            </p:nvSpPr>
            <p:spPr>
              <a:xfrm>
                <a:off x="5035635" y="4297172"/>
                <a:ext cx="287043" cy="260882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H="1">
                <a:off x="5425310" y="4132646"/>
                <a:ext cx="667492" cy="243655"/>
              </a:xfrm>
              <a:prstGeom prst="straightConnector1">
                <a:avLst/>
              </a:prstGeom>
              <a:ln w="25400">
                <a:solidFill>
                  <a:schemeClr val="accent4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8" name="Picture 77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4998" y="4122264"/>
                <a:ext cx="1895511" cy="482020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6146784" y="3797595"/>
                <a:ext cx="225482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accent4">
                        <a:lumMod val="75000"/>
                      </a:schemeClr>
                    </a:solidFill>
                  </a:rPr>
                  <a:t>Beam loading theorem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4" y="1080000"/>
            <a:ext cx="5051373" cy="6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resistive wall wakes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</a:t>
            </a:r>
            <a:r>
              <a:rPr lang="en-US" b="1" dirty="0" smtClean="0">
                <a:solidFill>
                  <a:srgbClr val="C00000"/>
                </a:solidFill>
              </a:rPr>
              <a:t>Maxwell’s equations to compute the impulse response</a:t>
            </a:r>
            <a:r>
              <a:rPr lang="en-US" dirty="0" smtClean="0"/>
              <a:t> for a given structure either in time domain or in frequency domain,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Resistive wall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53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84" y="3744000"/>
            <a:ext cx="8924033" cy="1793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904000"/>
            <a:ext cx="3398400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5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resistive wall wakes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Resistive wall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54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84" y="3744000"/>
            <a:ext cx="8924033" cy="1793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6"/>
          </a:xfrm>
          <a:prstGeom prst="rect">
            <a:avLst/>
          </a:prstGeom>
        </p:spPr>
      </p:pic>
      <p:sp>
        <p:nvSpPr>
          <p:cNvPr id="7" name="Oval 6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97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3999" y="1224000"/>
            <a:ext cx="6120000" cy="47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resistive wall wakes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Wakefields</a:t>
            </a:r>
            <a:r>
              <a:rPr lang="en-US" dirty="0" smtClean="0"/>
              <a:t> and/or impedances can be computed by using Maxwell’s equations to compute the impulse response for a given structure either in time domain or in frequency domain respectively.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Some examples of impedances computed in the ultra-relativistic limit are: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Resistive wall impedance</a:t>
            </a:r>
          </a:p>
          <a:p>
            <a:pPr marL="457200" lvl="1" indent="0" algn="just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55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84" y="3744000"/>
            <a:ext cx="8924033" cy="1793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828000"/>
            <a:ext cx="12193200" cy="5225656"/>
          </a:xfrm>
          <a:prstGeom prst="rect">
            <a:avLst/>
          </a:prstGeom>
        </p:spPr>
      </p:pic>
      <p:sp>
        <p:nvSpPr>
          <p:cNvPr id="7" name="Oval 6"/>
          <p:cNvSpPr>
            <a:spLocks/>
          </p:cNvSpPr>
          <p:nvPr/>
        </p:nvSpPr>
        <p:spPr>
          <a:xfrm>
            <a:off x="3564000" y="2592000"/>
            <a:ext cx="648000" cy="216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972000" y="4392000"/>
            <a:ext cx="648000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84000" y="2304000"/>
            <a:ext cx="10224000" cy="1224000"/>
          </a:xfrm>
          <a:prstGeom prst="roundRect">
            <a:avLst>
              <a:gd name="adj" fmla="val 4871"/>
            </a:avLst>
          </a:prstGeom>
          <a:solidFill>
            <a:schemeClr val="bg1">
              <a:alpha val="90000"/>
            </a:schemeClr>
          </a:solidFill>
          <a:ln w="28575" cmpd="sng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74250" lvl="1" algn="just">
              <a:spcBef>
                <a:spcPct val="20000"/>
              </a:spcBef>
              <a:defRPr/>
            </a:pPr>
            <a:r>
              <a:rPr lang="en-US" sz="2000" dirty="0" smtClean="0"/>
              <a:t>Resistive wall wakes:</a:t>
            </a:r>
            <a:endParaRPr lang="en-US" sz="2000" dirty="0"/>
          </a:p>
          <a:p>
            <a:pPr marL="694800" lvl="2" indent="-342900" algn="just">
              <a:spcBef>
                <a:spcPct val="20000"/>
              </a:spcBef>
              <a:buFont typeface="Arial"/>
              <a:buChar char="⇒"/>
              <a:defRPr/>
            </a:pPr>
            <a:r>
              <a:rPr lang="en-US" dirty="0" smtClean="0"/>
              <a:t>Slow decay of low frequency fields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long range, coupled bunch effect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space charge: </a:t>
            </a:r>
            <a:r>
              <a:rPr lang="en-US" dirty="0" smtClean="0"/>
              <a:t>incoherent </a:t>
            </a:r>
            <a:r>
              <a:rPr lang="en-US" dirty="0"/>
              <a:t>tune </a:t>
            </a:r>
            <a:r>
              <a:rPr lang="en-US" dirty="0" smtClean="0"/>
              <a:t>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We found the expression for the coherent tune shift as function of the beam force as</a:t>
            </a:r>
          </a:p>
          <a:p>
            <a:pPr lvl="1" algn="just"/>
            <a:endParaRPr lang="en-US" dirty="0" smtClean="0"/>
          </a:p>
          <a:p>
            <a:pPr lvl="1" algn="just"/>
            <a:endParaRPr lang="en-US" dirty="0"/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In the second step the tune shift is written in terms of the average beta function instead of the </a:t>
            </a:r>
            <a:r>
              <a:rPr lang="en-US" dirty="0" err="1" smtClean="0"/>
              <a:t>betatron</a:t>
            </a:r>
            <a:r>
              <a:rPr lang="en-US" dirty="0" smtClean="0"/>
              <a:t> tune (as given by the smooth approximation) – like this we can refine our model and account for different geometries around the machine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Collecting all contributions to the incoherent incoherent tune shift we find for the general case of bunched beams </a:t>
            </a:r>
          </a:p>
          <a:p>
            <a:pPr lvl="1" algn="just"/>
            <a:r>
              <a:rPr lang="en-US" dirty="0" smtClean="0"/>
              <a:t>For coasting beams the peak line density is equal to the average line density</a:t>
            </a:r>
          </a:p>
          <a:p>
            <a:pPr lvl="1" algn="just"/>
            <a:r>
              <a:rPr lang="en-US" dirty="0" smtClean="0"/>
              <a:t>The F factor corresponds to the ratio of the circumference surrounded by ferromagnetic material</a:t>
            </a:r>
            <a:endParaRPr lang="en-US" dirty="0"/>
          </a:p>
          <a:p>
            <a:pPr lvl="1" algn="just"/>
            <a:endParaRPr lang="en-US" dirty="0" smtClean="0"/>
          </a:p>
          <a:p>
            <a:pPr lvl="1" algn="just"/>
            <a:endParaRPr lang="en-US" dirty="0"/>
          </a:p>
          <a:p>
            <a:pPr lvl="1"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39" y="1404000"/>
            <a:ext cx="5848322" cy="854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76" y="5256000"/>
            <a:ext cx="5875049" cy="11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space charge: coherent tune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general expression of the coherent tune shift is obtained as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Here we need to consider two cases</a:t>
            </a:r>
          </a:p>
          <a:p>
            <a:pPr lvl="1" algn="just"/>
            <a:r>
              <a:rPr lang="en-US" dirty="0" err="1"/>
              <a:t>Betatron</a:t>
            </a:r>
            <a:r>
              <a:rPr lang="en-US" dirty="0"/>
              <a:t> oscillations </a:t>
            </a:r>
            <a:r>
              <a:rPr lang="en-US" dirty="0" smtClean="0"/>
              <a:t>are of such low frequency that the induced </a:t>
            </a:r>
            <a:r>
              <a:rPr lang="en-US" dirty="0" smtClean="0">
                <a:solidFill>
                  <a:srgbClr val="FF0000"/>
                </a:solidFill>
              </a:rPr>
              <a:t>magnetic field can penetrate through the vacuum chamber</a:t>
            </a:r>
          </a:p>
          <a:p>
            <a:pPr lvl="1" algn="just"/>
            <a:endParaRPr lang="en-US" dirty="0" smtClean="0"/>
          </a:p>
          <a:p>
            <a:pPr lvl="1" algn="just"/>
            <a:endParaRPr lang="en-US" dirty="0"/>
          </a:p>
          <a:p>
            <a:pPr lvl="1" algn="just"/>
            <a:endParaRPr lang="en-US" dirty="0"/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Magnetic fields from both </a:t>
            </a:r>
            <a:r>
              <a:rPr lang="en-US" dirty="0" err="1" smtClean="0"/>
              <a:t>betatron</a:t>
            </a:r>
            <a:r>
              <a:rPr lang="en-US" dirty="0" smtClean="0"/>
              <a:t> oscillations and longitudinal bunching </a:t>
            </a:r>
            <a:r>
              <a:rPr lang="en-US" dirty="0" smtClean="0">
                <a:solidFill>
                  <a:srgbClr val="FF0000"/>
                </a:solidFill>
              </a:rPr>
              <a:t>cannot penetrate the vacuum chamber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04" y="1440000"/>
            <a:ext cx="4292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546" y="3276000"/>
            <a:ext cx="5687917" cy="1254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141" y="5148000"/>
            <a:ext cx="7328727" cy="131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space 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Longitudinal </a:t>
            </a:r>
            <a:r>
              <a:rPr lang="en-US" sz="2000" dirty="0" smtClean="0"/>
              <a:t>(direct) space </a:t>
            </a:r>
            <a:r>
              <a:rPr lang="en-US" sz="2000" dirty="0"/>
              <a:t>charge </a:t>
            </a:r>
            <a:r>
              <a:rPr lang="en-US" sz="2000" dirty="0" smtClean="0"/>
              <a:t>can be also computed analytically (via Maxwell’s equations) for </a:t>
            </a:r>
            <a:r>
              <a:rPr lang="en-US" sz="2000" dirty="0"/>
              <a:t>cylindrically symmetric bunches of a given transverse </a:t>
            </a:r>
            <a:r>
              <a:rPr lang="en-US" sz="2000" dirty="0" smtClean="0"/>
              <a:t>density profile </a:t>
            </a:r>
            <a:r>
              <a:rPr lang="en-US" sz="2000" dirty="0"/>
              <a:t>n(r):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Note about this formula </a:t>
            </a:r>
          </a:p>
          <a:p>
            <a:pPr lvl="1"/>
            <a:r>
              <a:rPr lang="en-US" sz="1800" dirty="0"/>
              <a:t>For r=b the longitudinal electrical field vanishes as it should (perfect conducting pipe)</a:t>
            </a:r>
          </a:p>
          <a:p>
            <a:pPr lvl="1"/>
            <a:r>
              <a:rPr lang="en-US" sz="1800" dirty="0"/>
              <a:t>It diverges for b </a:t>
            </a:r>
            <a:r>
              <a:rPr lang="en-US" sz="1800" dirty="0">
                <a:sym typeface="Wingdings"/>
              </a:rPr>
              <a:t> ∞ because the analysis breaks down if the bunch length ≤ b/</a:t>
            </a:r>
            <a:r>
              <a:rPr lang="en-US" sz="1800" dirty="0">
                <a:latin typeface="Symbol" charset="2"/>
                <a:cs typeface="Symbol" charset="2"/>
                <a:sym typeface="Wingdings"/>
              </a:rPr>
              <a:t>g</a:t>
            </a:r>
            <a:endParaRPr lang="en-US" sz="18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519" t="-603" b="67379"/>
          <a:stretch/>
        </p:blipFill>
        <p:spPr>
          <a:xfrm>
            <a:off x="4080000" y="1728000"/>
            <a:ext cx="4032000" cy="1730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02" y="3888000"/>
            <a:ext cx="7526396" cy="68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space 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Longitudinal </a:t>
            </a:r>
            <a:r>
              <a:rPr lang="en-US" sz="2000" dirty="0" smtClean="0"/>
              <a:t>(direct) space </a:t>
            </a:r>
            <a:r>
              <a:rPr lang="en-US" sz="2000" dirty="0"/>
              <a:t>charge </a:t>
            </a:r>
            <a:r>
              <a:rPr lang="en-US" sz="2000" dirty="0" smtClean="0"/>
              <a:t>can be also computed analytically (via Maxwell’s equations) for </a:t>
            </a:r>
            <a:r>
              <a:rPr lang="en-US" sz="2000" dirty="0"/>
              <a:t>cylindrically symmetric bunches of a given </a:t>
            </a:r>
            <a:r>
              <a:rPr lang="en-US" sz="2000" dirty="0" smtClean="0"/>
              <a:t>transverse density </a:t>
            </a:r>
            <a:r>
              <a:rPr lang="en-US" sz="2000" dirty="0"/>
              <a:t>profile n(r):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Note about this formula </a:t>
            </a:r>
          </a:p>
          <a:p>
            <a:pPr lvl="1"/>
            <a:r>
              <a:rPr lang="en-US" sz="1800" dirty="0"/>
              <a:t>For r=b the longitudinal electrical field vanishes as it should (perfect conducting pipe)</a:t>
            </a:r>
          </a:p>
          <a:p>
            <a:pPr lvl="1"/>
            <a:r>
              <a:rPr lang="en-US" sz="1800" dirty="0"/>
              <a:t>It diverges for b </a:t>
            </a:r>
            <a:r>
              <a:rPr lang="en-US" sz="1800" dirty="0">
                <a:sym typeface="Wingdings"/>
              </a:rPr>
              <a:t> ∞ because the analysis breaks down if the bunch length ≤ b/</a:t>
            </a:r>
            <a:r>
              <a:rPr lang="en-US" sz="1800" dirty="0">
                <a:latin typeface="Symbol" charset="2"/>
                <a:cs typeface="Symbol" charset="2"/>
                <a:sym typeface="Wingdings"/>
              </a:rPr>
              <a:t>g</a:t>
            </a:r>
            <a:endParaRPr lang="en-US" sz="18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519" t="-603" b="67379"/>
          <a:stretch/>
        </p:blipFill>
        <p:spPr>
          <a:xfrm>
            <a:off x="4080000" y="1728000"/>
            <a:ext cx="4032000" cy="1730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02" y="3420000"/>
            <a:ext cx="7526396" cy="6829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6000" y="828000"/>
            <a:ext cx="10800000" cy="2376000"/>
          </a:xfrm>
          <a:prstGeom prst="roundRect">
            <a:avLst>
              <a:gd name="adj" fmla="val 4996"/>
            </a:avLst>
          </a:prstGeom>
          <a:solidFill>
            <a:schemeClr val="bg1"/>
          </a:solidFill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t"/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It has the following interesting dependencies: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It </a:t>
            </a:r>
            <a:r>
              <a:rPr lang="en-US" dirty="0">
                <a:solidFill>
                  <a:schemeClr val="tx1"/>
                </a:solidFill>
              </a:rPr>
              <a:t>decreases with energy like </a:t>
            </a:r>
            <a:r>
              <a:rPr lang="en-US" dirty="0" smtClean="0">
                <a:solidFill>
                  <a:schemeClr val="tx1"/>
                </a:solidFill>
              </a:rPr>
              <a:t>1/γ2 and </a:t>
            </a:r>
            <a:r>
              <a:rPr lang="en-US" b="1" dirty="0" smtClean="0">
                <a:solidFill>
                  <a:srgbClr val="FF0000"/>
                </a:solidFill>
              </a:rPr>
              <a:t>vanishes </a:t>
            </a:r>
            <a:r>
              <a:rPr lang="en-US" b="1" dirty="0">
                <a:solidFill>
                  <a:srgbClr val="FF0000"/>
                </a:solidFill>
              </a:rPr>
              <a:t>in the </a:t>
            </a:r>
            <a:r>
              <a:rPr lang="en-US" b="1" dirty="0" smtClean="0">
                <a:solidFill>
                  <a:srgbClr val="FF0000"/>
                </a:solidFill>
              </a:rPr>
              <a:t>ultra-relativistic limit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It </a:t>
            </a:r>
            <a:r>
              <a:rPr lang="en-US" dirty="0">
                <a:solidFill>
                  <a:schemeClr val="tx1"/>
                </a:solidFill>
              </a:rPr>
              <a:t>is proportional to the </a:t>
            </a:r>
            <a:r>
              <a:rPr lang="en-US" b="1" dirty="0">
                <a:solidFill>
                  <a:srgbClr val="FF0000"/>
                </a:solidFill>
              </a:rPr>
              <a:t>opposite of the derivative of the line density –λ’</a:t>
            </a:r>
            <a:r>
              <a:rPr lang="en-US" dirty="0">
                <a:solidFill>
                  <a:schemeClr val="tx1"/>
                </a:solidFill>
              </a:rPr>
              <a:t>. This can be understood intuitively because it must be directed from a region with higher charge density to a region with lower charge density (i.e. it pushes with the opposite of the gradient of the line </a:t>
            </a:r>
            <a:r>
              <a:rPr lang="en-US" dirty="0" smtClean="0">
                <a:solidFill>
                  <a:schemeClr val="tx1"/>
                </a:solidFill>
              </a:rPr>
              <a:t>charge)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6000" y="4248000"/>
            <a:ext cx="10800000" cy="2160000"/>
          </a:xfrm>
          <a:prstGeom prst="roundRect">
            <a:avLst>
              <a:gd name="adj" fmla="val 4996"/>
            </a:avLst>
          </a:prstGeom>
          <a:solidFill>
            <a:schemeClr val="bg1"/>
          </a:solidFill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t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Space </a:t>
            </a:r>
            <a:r>
              <a:rPr lang="en-US" dirty="0">
                <a:solidFill>
                  <a:schemeClr val="tx1"/>
                </a:solidFill>
              </a:rPr>
              <a:t>charge would then spread out charge bumps. However, remember that only below transition energy, accelerated particles go faster and space charge has this smoothing action. Above transition, accelerated particles take a longer time to go around the accelerator and density peaks can be enhanced. This is the origin of the so-called </a:t>
            </a:r>
            <a:r>
              <a:rPr lang="en-US" b="1" dirty="0">
                <a:solidFill>
                  <a:srgbClr val="FF0000"/>
                </a:solidFill>
              </a:rPr>
              <a:t>negative mass instability</a:t>
            </a:r>
            <a:r>
              <a:rPr lang="en-US" dirty="0">
                <a:solidFill>
                  <a:schemeClr val="tx1"/>
                </a:solidFill>
              </a:rPr>
              <a:t>. Momentum spread (</a:t>
            </a:r>
            <a:r>
              <a:rPr lang="en-US" dirty="0" err="1">
                <a:solidFill>
                  <a:schemeClr val="tx1"/>
                </a:solidFill>
              </a:rPr>
              <a:t>unbunched</a:t>
            </a:r>
            <a:r>
              <a:rPr lang="en-US" dirty="0">
                <a:solidFill>
                  <a:schemeClr val="tx1"/>
                </a:solidFill>
              </a:rPr>
              <a:t> beams) or synchrotron motion (bunched beams) can usually stabilize this effect.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 potential for a distribution of particles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237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We define the wake function as the </a:t>
            </a:r>
            <a:r>
              <a:rPr lang="en-US" sz="2000" b="1" dirty="0">
                <a:solidFill>
                  <a:srgbClr val="C00000"/>
                </a:solidFill>
              </a:rPr>
              <a:t>integrated force </a:t>
            </a:r>
            <a:r>
              <a:rPr lang="en-US" sz="2000" dirty="0"/>
              <a:t>on the witness particle (</a:t>
            </a:r>
            <a:r>
              <a:rPr lang="en-US" sz="1800" dirty="0"/>
              <a:t>associated to a change in energy</a:t>
            </a:r>
            <a:r>
              <a:rPr lang="en-US" sz="2000" dirty="0"/>
              <a:t>):</a:t>
            </a:r>
          </a:p>
          <a:p>
            <a:r>
              <a:rPr lang="en-US" sz="1800" dirty="0" smtClean="0"/>
              <a:t>For </a:t>
            </a:r>
            <a:r>
              <a:rPr lang="en-US" sz="1800" dirty="0"/>
              <a:t>an extended particle distribution this </a:t>
            </a:r>
            <a:r>
              <a:rPr lang="en-US" sz="1800" dirty="0" smtClean="0"/>
              <a:t>becomes (superposition of all source terms)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 1"/>
            <p:cNvSpPr>
              <a:spLocks noChangeArrowheads="1"/>
            </p:cNvSpPr>
            <p:nvPr/>
          </p:nvSpPr>
          <p:spPr bwMode="auto">
            <a:xfrm>
              <a:off x="5156400" y="2196000"/>
              <a:ext cx="936000" cy="216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h="1016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8400" y="2840947"/>
              <a:ext cx="3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66" y="4968000"/>
            <a:ext cx="5366868" cy="5797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068000" y="2844000"/>
            <a:ext cx="3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62626"/>
                </a:solidFill>
              </a:rPr>
              <a:t>z</a:t>
            </a:r>
            <a:r>
              <a:rPr lang="en-US" baseline="-25000" dirty="0">
                <a:solidFill>
                  <a:srgbClr val="262626"/>
                </a:solidFill>
              </a:rPr>
              <a:t>1</a:t>
            </a:r>
          </a:p>
        </p:txBody>
      </p:sp>
      <p:sp>
        <p:nvSpPr>
          <p:cNvPr id="43" name="Oval 18 1 2"/>
          <p:cNvSpPr>
            <a:spLocks noChangeArrowheads="1"/>
          </p:cNvSpPr>
          <p:nvPr/>
        </p:nvSpPr>
        <p:spPr bwMode="auto">
          <a:xfrm>
            <a:off x="7932000" y="1080000"/>
            <a:ext cx="936000" cy="216000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88000" y="5004000"/>
            <a:ext cx="5616000" cy="1296000"/>
            <a:chOff x="1764000" y="4896000"/>
            <a:chExt cx="5616000" cy="1296000"/>
          </a:xfrm>
        </p:grpSpPr>
        <p:sp>
          <p:nvSpPr>
            <p:cNvPr id="41" name="Rectangle 40"/>
            <p:cNvSpPr/>
            <p:nvPr/>
          </p:nvSpPr>
          <p:spPr>
            <a:xfrm>
              <a:off x="1764000" y="5616000"/>
              <a:ext cx="5616000" cy="5760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50" lvl="1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Forces become dependent on the </a:t>
              </a:r>
              <a:r>
                <a:rPr lang="en-US" sz="1600" b="1" dirty="0">
                  <a:solidFill>
                    <a:srgbClr val="C00000"/>
                  </a:solidFill>
                </a:rPr>
                <a:t>particle distribution function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330000" y="4896000"/>
              <a:ext cx="1080000" cy="504000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870000" y="5400000"/>
              <a:ext cx="3308" cy="216000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721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Longitudinal space charge: synchrotron </a:t>
            </a:r>
            <a:r>
              <a:rPr lang="en-US" dirty="0"/>
              <a:t>tune </a:t>
            </a:r>
            <a:r>
              <a:rPr lang="en-US" dirty="0" smtClean="0"/>
              <a:t>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Similarly to the transverse plane, longitudinal space charge also leads to</a:t>
            </a:r>
            <a:r>
              <a:rPr lang="en-US" sz="2000" b="1" dirty="0" smtClean="0">
                <a:solidFill>
                  <a:srgbClr val="FF0000"/>
                </a:solidFill>
              </a:rPr>
              <a:t> a synchrotron tune shift</a:t>
            </a:r>
            <a:r>
              <a:rPr lang="en-US" sz="2000" dirty="0" smtClean="0"/>
              <a:t> which is proportional to number </a:t>
            </a:r>
            <a:r>
              <a:rPr lang="en-US" sz="2000" dirty="0"/>
              <a:t>of particles in the bunch </a:t>
            </a:r>
            <a:r>
              <a:rPr lang="en-US" sz="2000" dirty="0" err="1"/>
              <a:t>N</a:t>
            </a:r>
            <a:r>
              <a:rPr lang="en-US" sz="2000" baseline="-25000" dirty="0" err="1"/>
              <a:t>b</a:t>
            </a:r>
            <a:r>
              <a:rPr lang="en-US" sz="2000" dirty="0"/>
              <a:t> (linear</a:t>
            </a:r>
            <a:r>
              <a:rPr lang="en-US" sz="2000" dirty="0" smtClean="0"/>
              <a:t>)</a:t>
            </a:r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56000" y="1512000"/>
            <a:ext cx="3348000" cy="86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… </a:t>
            </a:r>
            <a:r>
              <a:rPr lang="en-US" sz="1600" dirty="0" smtClean="0">
                <a:solidFill>
                  <a:srgbClr val="FF0000"/>
                </a:solidFill>
              </a:rPr>
              <a:t>example of synchrotron </a:t>
            </a:r>
            <a:r>
              <a:rPr lang="en-US" sz="1600" dirty="0">
                <a:solidFill>
                  <a:srgbClr val="FF0000"/>
                </a:solidFill>
              </a:rPr>
              <a:t>tune shift due to space charge in the radial center of a transverse </a:t>
            </a:r>
            <a:r>
              <a:rPr lang="en-US" sz="1600" dirty="0" smtClean="0">
                <a:solidFill>
                  <a:srgbClr val="FF0000"/>
                </a:solidFill>
              </a:rPr>
              <a:t>parabolic </a:t>
            </a:r>
            <a:r>
              <a:rPr lang="en-US" sz="1600" dirty="0">
                <a:solidFill>
                  <a:srgbClr val="FF0000"/>
                </a:solidFill>
              </a:rPr>
              <a:t>bunch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656000"/>
            <a:ext cx="2849523" cy="6201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6000" y="2160000"/>
            <a:ext cx="10800000" cy="4248000"/>
            <a:chOff x="696000" y="2160000"/>
            <a:chExt cx="10800000" cy="4248000"/>
          </a:xfrm>
        </p:grpSpPr>
        <p:sp>
          <p:nvSpPr>
            <p:cNvPr id="9" name="Rounded Rectangle 8"/>
            <p:cNvSpPr/>
            <p:nvPr/>
          </p:nvSpPr>
          <p:spPr>
            <a:xfrm>
              <a:off x="696000" y="2484000"/>
              <a:ext cx="10800000" cy="3924000"/>
            </a:xfrm>
            <a:prstGeom prst="roundRect">
              <a:avLst>
                <a:gd name="adj" fmla="val 4996"/>
              </a:avLst>
            </a:prstGeom>
            <a:solidFill>
              <a:schemeClr val="bg1"/>
            </a:solidFill>
            <a:ln w="2540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b"/>
            <a:lstStyle/>
            <a:p>
              <a:pPr algn="just"/>
              <a:r>
                <a:rPr lang="en-US" sz="2000" dirty="0">
                  <a:solidFill>
                    <a:schemeClr val="tx1"/>
                  </a:solidFill>
                </a:rPr>
                <a:t>The longitudinal space charge force </a:t>
              </a:r>
              <a:r>
                <a:rPr lang="en-US" sz="2000" b="1" dirty="0">
                  <a:solidFill>
                    <a:srgbClr val="C00000"/>
                  </a:solidFill>
                </a:rPr>
                <a:t>changes sign when crossing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transition</a:t>
              </a:r>
              <a:r>
                <a:rPr lang="en-US" sz="2000" dirty="0" smtClean="0">
                  <a:solidFill>
                    <a:schemeClr val="tx1"/>
                  </a:solidFill>
                </a:rPr>
                <a:t>: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dirty="0" err="1" smtClean="0">
                  <a:solidFill>
                    <a:schemeClr val="tx1"/>
                  </a:solidFill>
                </a:rPr>
                <a:t>Quadrupolar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oscillations are excited due to the sudden mismatch of the beam distribution at </a:t>
              </a:r>
              <a:r>
                <a:rPr lang="en-US" dirty="0" smtClean="0">
                  <a:solidFill>
                    <a:schemeClr val="tx1"/>
                  </a:solidFill>
                </a:rPr>
                <a:t>transition</a:t>
              </a:r>
              <a:endParaRPr lang="en-US" dirty="0">
                <a:solidFill>
                  <a:schemeClr val="tx1"/>
                </a:solidFill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This </a:t>
              </a:r>
              <a:r>
                <a:rPr lang="en-US" dirty="0">
                  <a:solidFill>
                    <a:schemeClr val="tx1"/>
                  </a:solidFill>
                </a:rPr>
                <a:t>effect gets stronger with increasing space charge force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To </a:t>
              </a:r>
              <a:r>
                <a:rPr lang="en-US" dirty="0">
                  <a:solidFill>
                    <a:schemeClr val="tx1"/>
                  </a:solidFill>
                </a:rPr>
                <a:t>avoid the mismatch, a jump of the RF voltage needs to be programmed similar to the phase jump </a:t>
              </a:r>
            </a:p>
          </p:txBody>
        </p:sp>
        <p:pic>
          <p:nvPicPr>
            <p:cNvPr id="10" name="Picture 9" descr="Transition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4" t="10033" r="52033" b="72054"/>
            <a:stretch/>
          </p:blipFill>
          <p:spPr>
            <a:xfrm>
              <a:off x="3630000" y="2160000"/>
              <a:ext cx="4932000" cy="3244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3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wake function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79325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Longitudinal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0" y="4860000"/>
            <a:ext cx="7651696" cy="57306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956000" y="4896000"/>
            <a:ext cx="671424" cy="468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928000" y="4896000"/>
            <a:ext cx="2111417" cy="4680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8000" y="5760000"/>
            <a:ext cx="36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Zeroth order with source and test </a:t>
            </a:r>
            <a:r>
              <a:rPr lang="en-US" sz="1600" dirty="0" err="1">
                <a:solidFill>
                  <a:schemeClr val="tx2"/>
                </a:solidFill>
              </a:rPr>
              <a:t>centred</a:t>
            </a:r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usually dominant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96000" y="5760000"/>
            <a:ext cx="2981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Higher order terms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Usually negligible for small offsets</a:t>
            </a:r>
            <a:endParaRPr lang="en-GB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Elbow Connector 13"/>
          <p:cNvCxnSpPr>
            <a:stCxn id="46" idx="2"/>
            <a:endCxn id="12" idx="0"/>
          </p:cNvCxnSpPr>
          <p:nvPr/>
        </p:nvCxnSpPr>
        <p:spPr>
          <a:xfrm rot="5400000">
            <a:off x="7169528" y="4637816"/>
            <a:ext cx="396000" cy="1848369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7" idx="2"/>
            <a:endCxn id="50" idx="0"/>
          </p:cNvCxnSpPr>
          <p:nvPr/>
        </p:nvCxnSpPr>
        <p:spPr>
          <a:xfrm rot="16200000" flipH="1">
            <a:off x="9787219" y="5560490"/>
            <a:ext cx="396000" cy="302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3366000"/>
            <a:ext cx="1216457" cy="22628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5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980"/>
    </mc:Choice>
    <mc:Fallback xmlns="">
      <p:transition advTm="6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12" grpId="0"/>
      <p:bldP spid="50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</a:t>
            </a:r>
            <a:r>
              <a:rPr lang="en-US" dirty="0"/>
              <a:t>wake function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36000" y="4068000"/>
            <a:ext cx="11520000" cy="1979325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Longitudinal </a:t>
            </a:r>
            <a:r>
              <a:rPr lang="en-US" sz="1800" dirty="0"/>
              <a:t>wake fields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40000" y="900001"/>
            <a:ext cx="7645658" cy="2908275"/>
            <a:chOff x="152400" y="896947"/>
            <a:chExt cx="7645658" cy="2908275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95803" y="2485039"/>
              <a:ext cx="7424197" cy="1588"/>
            </a:xfrm>
            <a:prstGeom prst="straightConnector1">
              <a:avLst/>
            </a:prstGeom>
            <a:ln w="19050" cap="flat" cmpd="sng" algn="ctr">
              <a:solidFill>
                <a:srgbClr val="004078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2538020" y="2828909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 flipV="1">
              <a:off x="2538020" y="1136634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mpd="sng">
              <a:solidFill>
                <a:srgbClr val="86868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</p:cNvCxnSpPr>
            <p:nvPr/>
          </p:nvCxnSpPr>
          <p:spPr>
            <a:xfrm flipH="1" flipV="1">
              <a:off x="152400" y="2111591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152400" y="2827553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4"/>
            <p:cNvGrpSpPr/>
            <p:nvPr/>
          </p:nvGrpSpPr>
          <p:grpSpPr>
            <a:xfrm>
              <a:off x="2555534" y="1204113"/>
              <a:ext cx="1312862" cy="2549525"/>
              <a:chOff x="2555534" y="1448897"/>
              <a:chExt cx="1312862" cy="2549525"/>
            </a:xfrm>
          </p:grpSpPr>
          <p:sp>
            <p:nvSpPr>
              <p:cNvPr id="119" name="Freeform 90"/>
              <p:cNvSpPr>
                <a:spLocks/>
              </p:cNvSpPr>
              <p:nvPr/>
            </p:nvSpPr>
            <p:spPr bwMode="auto">
              <a:xfrm>
                <a:off x="2631734" y="1644159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1"/>
              <p:cNvSpPr>
                <a:spLocks/>
              </p:cNvSpPr>
              <p:nvPr/>
            </p:nvSpPr>
            <p:spPr bwMode="auto">
              <a:xfrm>
                <a:off x="2685709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815884" y="1448897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93"/>
              <p:cNvSpPr>
                <a:spLocks/>
              </p:cNvSpPr>
              <p:nvPr/>
            </p:nvSpPr>
            <p:spPr bwMode="auto">
              <a:xfrm rot="10800000" flipV="1">
                <a:off x="2555534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 flipV="1">
                <a:off x="2620622" y="3596784"/>
                <a:ext cx="650875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 flipV="1">
                <a:off x="2815884" y="3922222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 rot="10800000">
                <a:off x="2562757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5"/>
              <p:cNvSpPr>
                <a:spLocks/>
              </p:cNvSpPr>
              <p:nvPr/>
            </p:nvSpPr>
            <p:spPr bwMode="auto">
              <a:xfrm flipV="1">
                <a:off x="2685709" y="37491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rgbClr val="00559F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195803" y="2128898"/>
              <a:ext cx="0" cy="715963"/>
            </a:xfrm>
            <a:prstGeom prst="line">
              <a:avLst/>
            </a:prstGeom>
            <a:noFill/>
            <a:ln w="12700" cap="flat" cmpd="sng" algn="ctr">
              <a:solidFill>
                <a:srgbClr val="3A3A3A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 Box 74"/>
            <p:cNvSpPr txBox="1">
              <a:spLocks noChangeArrowheads="1"/>
            </p:cNvSpPr>
            <p:nvPr/>
          </p:nvSpPr>
          <p:spPr bwMode="auto">
            <a:xfrm>
              <a:off x="152400" y="2499083"/>
              <a:ext cx="4491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chemeClr val="accent6">
                      <a:lumMod val="50000"/>
                    </a:schemeClr>
                  </a:solidFill>
                </a:rPr>
                <a:t>2b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1929235" y="952495"/>
              <a:ext cx="2609066" cy="158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544000" y="2196000"/>
              <a:ext cx="215996" cy="216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28000" y="2520000"/>
              <a:ext cx="215999" cy="216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686307" y="2482627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964895" y="238253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 flipV="1">
              <a:off x="3905205" y="2110234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905205" y="2828232"/>
              <a:ext cx="2385620" cy="1356"/>
            </a:xfrm>
            <a:prstGeom prst="line">
              <a:avLst/>
            </a:prstGeom>
            <a:ln w="57150" cmpd="sng">
              <a:solidFill>
                <a:srgbClr val="86868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097201" y="896947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62626"/>
                  </a:solidFill>
                </a:rPr>
                <a:t>L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rot="5400000">
              <a:off x="6097567" y="2368752"/>
              <a:ext cx="283885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274327" y="2094251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1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>
              <a:off x="6335226" y="2589833"/>
              <a:ext cx="215999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465214" y="2516039"/>
              <a:ext cx="13328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</a:rPr>
                <a:t>x</a:t>
              </a:r>
              <a:r>
                <a:rPr lang="en-US" sz="1500" baseline="-25000" dirty="0">
                  <a:solidFill>
                    <a:srgbClr val="004078"/>
                  </a:solidFill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</a:rPr>
                <a:t> (or </a:t>
              </a:r>
              <a:r>
                <a:rPr lang="en-US" sz="1500" dirty="0">
                  <a:solidFill>
                    <a:srgbClr val="004078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y</a:t>
              </a:r>
              <a:r>
                <a:rPr lang="en-US" sz="1500" baseline="-25000" dirty="0">
                  <a:solidFill>
                    <a:srgbClr val="004078"/>
                  </a:solidFill>
                  <a:cs typeface="Symbol" charset="2"/>
                </a:rPr>
                <a:t>2</a:t>
              </a:r>
              <a:r>
                <a:rPr lang="en-US" sz="1500" dirty="0">
                  <a:solidFill>
                    <a:srgbClr val="004078"/>
                  </a:solidFill>
                  <a:cs typeface="Symbol" charset="2"/>
                </a:rPr>
                <a:t>)</a:t>
              </a:r>
              <a:endParaRPr lang="en-US" sz="1500" dirty="0">
                <a:solidFill>
                  <a:srgbClr val="004078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q</a:t>
            </a:r>
            <a:r>
              <a:rPr lang="en-US" sz="1500" baseline="-25000" dirty="0">
                <a:solidFill>
                  <a:schemeClr val="tx2"/>
                </a:solidFill>
              </a:rPr>
              <a:t>1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Witness, q</a:t>
            </a:r>
            <a:r>
              <a:rPr lang="en-US" sz="15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60000" y="5544000"/>
            <a:ext cx="295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Energy kick of the witness particle from longitudinal wakes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0" y="4860000"/>
            <a:ext cx="3919370" cy="129584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760000" y="2952000"/>
            <a:ext cx="105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 that: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3366000"/>
            <a:ext cx="1216457" cy="226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0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80">
        <p:fade/>
      </p:transition>
    </mc:Choice>
    <mc:Fallback xmlns="">
      <p:transition spd="med" advTm="69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</a:t>
            </a:r>
            <a:r>
              <a:rPr lang="en-US" dirty="0"/>
              <a:t>wake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2016000"/>
            <a:ext cx="11520000" cy="3600000"/>
          </a:xfrm>
        </p:spPr>
        <p:txBody>
          <a:bodyPr>
            <a:noAutofit/>
          </a:bodyPr>
          <a:lstStyle/>
          <a:p>
            <a:pPr marL="417150" lvl="1" indent="-342900" algn="just">
              <a:spcBef>
                <a:spcPct val="20000"/>
              </a:spcBef>
              <a:defRPr/>
            </a:pPr>
            <a:r>
              <a:rPr lang="en-US" dirty="0"/>
              <a:t>The value of the wake function in z=0 is related to </a:t>
            </a:r>
            <a:r>
              <a:rPr lang="en-US" b="1" dirty="0">
                <a:solidFill>
                  <a:srgbClr val="C00000"/>
                </a:solidFill>
              </a:rPr>
              <a:t>the energy lost by the source particle </a:t>
            </a:r>
            <a:r>
              <a:rPr lang="en-US" dirty="0"/>
              <a:t>in the creation of the wake</a:t>
            </a:r>
          </a:p>
          <a:p>
            <a:pPr marL="417150" lvl="1" indent="-342900" algn="just">
              <a:spcBef>
                <a:spcPct val="20000"/>
              </a:spcBef>
              <a:defRPr/>
            </a:pPr>
            <a:r>
              <a:rPr lang="en-US" dirty="0" smtClean="0"/>
              <a:t>The </a:t>
            </a:r>
            <a:r>
              <a:rPr lang="en-US" b="1" dirty="0">
                <a:solidFill>
                  <a:srgbClr val="C00000"/>
                </a:solidFill>
              </a:rPr>
              <a:t>wake function</a:t>
            </a:r>
            <a:r>
              <a:rPr lang="en-US" dirty="0"/>
              <a:t> of an accelerator component is basically its </a:t>
            </a:r>
            <a:r>
              <a:rPr lang="en-US" b="1" dirty="0">
                <a:solidFill>
                  <a:srgbClr val="C00000"/>
                </a:solidFill>
              </a:rPr>
              <a:t>Green function in time domain</a:t>
            </a:r>
            <a:r>
              <a:rPr lang="en-US" dirty="0"/>
              <a:t> (i.e., its response to a pulse excitation</a:t>
            </a:r>
            <a:r>
              <a:rPr lang="en-US" dirty="0" smtClean="0"/>
              <a:t>)</a:t>
            </a:r>
          </a:p>
          <a:p>
            <a:pPr marL="417150" lvl="1" indent="-342900" algn="just">
              <a:spcBef>
                <a:spcPct val="20000"/>
              </a:spcBef>
              <a:defRPr/>
            </a:pPr>
            <a:endParaRPr lang="en-US" dirty="0"/>
          </a:p>
          <a:p>
            <a:pPr marL="417150" lvl="1" indent="-342900" algn="just">
              <a:spcBef>
                <a:spcPct val="20000"/>
              </a:spcBef>
              <a:defRPr/>
            </a:pPr>
            <a:endParaRPr lang="en-US" dirty="0" smtClean="0"/>
          </a:p>
          <a:p>
            <a:pPr marL="417150" lvl="1" indent="-342900" algn="just">
              <a:spcBef>
                <a:spcPct val="20000"/>
              </a:spcBef>
              <a:defRPr/>
            </a:pPr>
            <a:endParaRPr lang="en-US" dirty="0"/>
          </a:p>
          <a:p>
            <a:pPr marL="874350" lvl="2" indent="-342900" algn="just">
              <a:spcBef>
                <a:spcPct val="20000"/>
              </a:spcBef>
              <a:buFont typeface="Calibri" panose="020F0502020204030204" pitchFamily="34" charset="0"/>
              <a:buChar char="→"/>
              <a:defRPr/>
            </a:pPr>
            <a:r>
              <a:rPr lang="en-US" dirty="0"/>
              <a:t>Very useful for </a:t>
            </a:r>
            <a:r>
              <a:rPr lang="en-US" dirty="0" err="1"/>
              <a:t>macroparticle</a:t>
            </a:r>
            <a:r>
              <a:rPr lang="en-US" dirty="0"/>
              <a:t> models and simulations, because it can be used to describe the driving terms in the single particle equations of motion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4" y="1080000"/>
            <a:ext cx="5051373" cy="600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32" y="3418607"/>
            <a:ext cx="3791136" cy="5812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88000" y="2736000"/>
            <a:ext cx="11520000" cy="3240000"/>
            <a:chOff x="288000" y="2736000"/>
            <a:chExt cx="11520000" cy="3240000"/>
          </a:xfrm>
        </p:grpSpPr>
        <p:sp>
          <p:nvSpPr>
            <p:cNvPr id="18" name="Rounded Rectangle 17"/>
            <p:cNvSpPr/>
            <p:nvPr/>
          </p:nvSpPr>
          <p:spPr>
            <a:xfrm>
              <a:off x="288000" y="2736000"/>
              <a:ext cx="11520000" cy="3240000"/>
            </a:xfrm>
            <a:prstGeom prst="roundRect">
              <a:avLst>
                <a:gd name="adj" fmla="val 8251"/>
              </a:avLst>
            </a:prstGeom>
            <a:solidFill>
              <a:schemeClr val="lt1">
                <a:alpha val="95000"/>
              </a:schemeClr>
            </a:solidFill>
            <a:ln w="2540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17150" lvl="1" indent="-342900" algn="just" defTabSz="457200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We can also describe it as a </a:t>
              </a:r>
              <a:r>
                <a:rPr lang="en-US" sz="2000" b="1" dirty="0">
                  <a:solidFill>
                    <a:srgbClr val="C00000"/>
                  </a:solidFill>
                </a:rPr>
                <a:t>transfer function in frequency domain</a:t>
              </a:r>
            </a:p>
            <a:p>
              <a:pPr marL="760050" lvl="2" indent="-342900" algn="just" defTabSz="457200">
                <a:lnSpc>
                  <a:spcPct val="100000"/>
                </a:lnSpc>
                <a:spcBef>
                  <a:spcPct val="20000"/>
                </a:spcBef>
                <a:buFont typeface="Calibri" panose="020F0502020204030204" pitchFamily="34" charset="0"/>
                <a:buChar char="→"/>
                <a:defRPr/>
              </a:pPr>
              <a:r>
                <a:rPr lang="en-US" dirty="0"/>
                <a:t>This is the definition of </a:t>
              </a:r>
              <a:r>
                <a:rPr lang="en-US" b="1" dirty="0">
                  <a:solidFill>
                    <a:srgbClr val="C00000"/>
                  </a:solidFill>
                </a:rPr>
                <a:t>transverse beam coupling impedance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dirty="0"/>
                <a:t>of the element under study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72000" y="3960000"/>
              <a:ext cx="4164235" cy="1503406"/>
              <a:chOff x="3972000" y="4536000"/>
              <a:chExt cx="4164235" cy="1503406"/>
            </a:xfrm>
          </p:grpSpPr>
          <p:pic>
            <p:nvPicPr>
              <p:cNvPr id="20" name="Picture 1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7804" y="4536000"/>
                <a:ext cx="4078431" cy="1503406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3972000" y="4536000"/>
                <a:ext cx="756000" cy="57600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556000" y="4536000"/>
                <a:ext cx="720000" cy="57600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4319854" y="5112000"/>
                <a:ext cx="30146" cy="604735"/>
              </a:xfrm>
              <a:prstGeom prst="straightConnector1">
                <a:avLst/>
              </a:prstGeom>
              <a:ln w="254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916000" y="5112000"/>
                <a:ext cx="360000" cy="604735"/>
              </a:xfrm>
              <a:prstGeom prst="straightConnector1">
                <a:avLst/>
              </a:prstGeom>
              <a:ln w="254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767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2127.484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\bm{&#10;  \vec{F}_\textrm{wake} = \vec{F}_\textrm{wake}(&#10;    \textcolor{MidnightBlue}{x_1, y_1, s_1}, \textcolor{DarkOrange}{x_2, y_2, s_2}, t)&#10;}\]&#10;\end{document}"/>
  <p:tag name="IGUANATEXSIZE" val="22"/>
  <p:tag name="IGUANATEXCURSOR" val="835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3764.5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color{white}{\Delta E_2 =}\int F_z(\Delta x_1, \Delta x_2, z; s)\,ds = -q_1q_2&#10;\left(W_\parallel(z) + O(\Delta x_1) + O(\Delta x_2)\right)&#10;\end{align*}&#10;\end{document}"/>
  <p:tag name="IGUANATEXSIZE" val="20"/>
  <p:tag name="IGUANATEXCURSOR" val="7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65.1669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z = q_2\left(E_z\right)&#10;\]&#10;\end{document}"/>
  <p:tag name="IGUANATEXSIZE" val="18"/>
  <p:tag name="IGUANATEXCURSOR" val="723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0.6712"/>
  <p:tag name="ORIGINALWIDTH" val="1927.259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Delta E_2 = &amp;\int F_z(z; s)\,ds = -q_1q_2\,W_\parallel(z)\\&#10;    &amp;\longrightarrow &#10;    \frac{\Delta E_2}{E_0} = \left(\frac{\gamma^2 - 1}{\gamma}\right)\frac{\Delta p_2}{p_0}&#10;\end{align*}&#10;\end{document}"/>
  <p:tag name="IGUANATEXSIZE" val="20"/>
  <p:tag name="IGUANATEXCURSOR" val="726"/>
  <p:tag name="TRANSPARENCY" val="True"/>
  <p:tag name="FILENAME" val=""/>
  <p:tag name="LATEXENGINEID" val="0"/>
  <p:tag name="TEMPFOLDER" val="c:\temp\"/>
  <p:tag name="LATEXFORMHEIGHT" val="312"/>
  <p:tag name="LATEXFORMWIDTH" val="577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65.1669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z = q_2\left(E_z\right)&#10;\]&#10;\end{document}"/>
  <p:tag name="IGUANATEXSIZE" val="18"/>
  <p:tag name="IGUANATEXCURSOR" val="723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,75"/>
  <p:tag name="ORIGINALWIDTH" val="2483,2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W_\parallel(z) = -\frac{\Delta E_2}{q_1q_2}\quad&#10;    \xrightarrow[q_2\rightarrow q_1]{z\rightarrow 0}\quad&#10;W_\parallel(0) = -\frac{\Delta E_1}{q_1^2}\]&#10;\end{document}"/>
  <p:tag name="IGUANATEXSIZE" val="20"/>
  <p:tag name="IGUANATEXCURSOR" val="7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862.767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\Delta E_2(z) \propto \int \lambda_1(z_1)\,&#10;    W_\parallel(z-z_1)\,dz_1&#10;\]&#10;\end{document}"/>
  <p:tag name="IGUANATEXSIZE" val="20"/>
  <p:tag name="IGUANATEXCURSOR" val="7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,75"/>
  <p:tag name="ORIGINALWIDTH" val="2003,2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Z_\parallel(\omega) = \int_{-\infty}^\infty W_\parallel(z) \exp\left(-\frac{i\omega z}{c}\right)\,\frac{dz}{c}&#10;\]&#10;\vspace*{4mm}&#10;\[\hspace*{-2cm}[\Omega] \hspace*{2cm} [\Omega/s]\]&#10;\end{document}"/>
  <p:tag name="IGUANATEXSIZE" val="20"/>
  <p:tag name="IGUANATEXCURSOR" val="8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4389.95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color{lightgray}{\Delta {E_x}_2 =}\int F_x(\Delta x_1, \Delta x_2, z; s)\,ds &#10;  = -q_1q_2&#10;\left(W_{C_x}(z) + W_{Dx}(z)\,\Delta x_1 + W_{Q_x}(z)\,\Delta x_2\right)&#10;\end{align*}&#10;\end{document}"/>
  <p:tag name="IGUANATEXSIZE" val="20"/>
  <p:tag name="IGUANATEXCURSOR" val="775"/>
  <p:tag name="TRANSPARENCY" val="True"/>
  <p:tag name="FILENAME" val=""/>
  <p:tag name="LATEXENGINEID" val="0"/>
  <p:tag name="TEMPFOLDER" val="c:\temp\"/>
  <p:tag name="LATEXFORMHEIGHT" val="440.25"/>
  <p:tag name="LATEXFORMWIDTH" val="687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835.771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\vec{F}_\textrm{wake} = q_2\left(&#10;    \vec{E}(\textcolor{MidnightBlue}{x_1, y_1, s_1}, \textcolor{DarkOrange}{x_2, y_2, s_2}, t) + &#10;    v_z\vec{e}_z\times\vec{B}(\textcolor{MidnightBlue}{x_1, y_1, s_1}, \textcolor{DarkOrange}{x_2, y_2, s_2}, t)\right)&#10;\]&#10;\end{document}"/>
  <p:tag name="IGUANATEXSIZE" val="19"/>
  <p:tag name="IGUANATEXCURSOR" val="903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600.3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x = q_2\left(E_x + \bigl[v_z\vec{e}_z\times\vec{B}_\perp\bigr]_x\right)&#10;\]&#10;\end{document}"/>
  <p:tag name="IGUANATEXSIZE" val="18"/>
  <p:tag name="IGUANATEXCURSOR" val="778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5.9243"/>
  <p:tag name="ORIGINALWIDTH" val="4389.95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color{cern4}{\Delta {E_x}_2 =} &amp;\int F_x(\Delta x_1, \Delta x_2, z; s)\,ds = -q_1q_2&#10;\left(W_{C_x}(z) + \textcolor{MidnightBlue}{W_{Dx}(z)\,\Delta x_1} + \textcolor{orange}{W_{Q_x}(z)\,\Delta x_2}\right)\\&#10;    &amp; \longrightarrow \frac{\Delta p_2}{p_0} = x'_2&#10;\end{align*}&#10;\end{document}"/>
  <p:tag name="IGUANATEXSIZE" val="20"/>
  <p:tag name="IGUANATEXCURSOR" val="7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600.3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x = q_2\left(E_x + \bigl[v_z\vec{e}_z\times\vec{B}_\perp\bigr]_x\right)&#10;\]&#10;\end{document}"/>
  <p:tag name="IGUANATEXSIZE" val="18"/>
  <p:tag name="IGUANATEXCURSOR" val="778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1.4248"/>
  <p:tag name="ORIGINALWIDTH" val="4389.95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color{cern4}{\Delta {E_x}_2 =} &amp;\int F_x(\Delta x_1, \Delta x_2, z; s)\,ds = -q_1q_2&#10;\left(W_{C_x}(z) + \textcolor{MidnightBlue}{W_{Dx}(z)\,\Delta x_1} + \textcolor{orange}{W_{Q_x}(z)\,\Delta x_2}\right)\\&#10;    &amp; \longrightarrow \frac{\Delta {E_x}_2}{E_0} = x'_2&#10;\end{align*}&#10;\end{document}"/>
  <p:tag name="IGUANATEXSIZE" val="20"/>
  <p:tag name="IGUANATEXCURSOR" val="773"/>
  <p:tag name="TRANSPARENCY" val="True"/>
  <p:tag name="FILENAME" val=""/>
  <p:tag name="LATEXENGINEID" val="0"/>
  <p:tag name="TEMPFOLDER" val="c:\temp\"/>
  <p:tag name="LATEXFORMHEIGHT" val="385.5"/>
  <p:tag name="LATEXFORMWIDTH" val="810.7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600.3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x = q_2\left(E_x + \bigl[v_z\vec{e}_z\times\vec{B}_\perp\bigr]_x\right)&#10;\]&#10;\end{document}"/>
  <p:tag name="IGUANATEXSIZE" val="18"/>
  <p:tag name="IGUANATEXCURSOR" val="778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4389.95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color{cern4}{\Delta {E_x}_2 =} &amp;\int F_x(\Delta x_1, \Delta x_2, z; s)\,ds = -q_1q_2&#10;\left(W_{C_x}(z) + \textcolor{MidnightBlue}{W_{Dx}(z)\,\Delta x_1} + \textcolor{orange}{W_{Q_x}(z)\,\Delta x_2}\right)&#10;\end{align*}&#10;\end{document}"/>
  <p:tag name="IGUANATEXSIZE" val="20"/>
  <p:tag name="IGUANATEXCURSOR" val="773"/>
  <p:tag name="TRANSPARENCY" val="True"/>
  <p:tag name="FILENAME" val=""/>
  <p:tag name="LATEXENGINEID" val="0"/>
  <p:tag name="TEMPFOLDER" val="c:\temp\"/>
  <p:tag name="LATEXFORMHEIGHT" val="385.5"/>
  <p:tag name="LATEXFORMWIDTH" val="810.7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600.3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x = q_2\left(E_x + \bigl[v_z\vec{e}_z\times\vec{B}_\perp\bigr]_x\right)&#10;\]&#10;\end{document}"/>
  <p:tag name="IGUANATEXSIZE" val="18"/>
  <p:tag name="IGUANATEXCURSOR" val="778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600.3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F_x = q_2\left(E_x + \bigl[v_z\vec{e}_z\times\vec{B}_\perp\bigr]_x\right)&#10;\]&#10;\end{document}"/>
  <p:tag name="IGUANATEXSIZE" val="19"/>
  <p:tag name="IGUANATEXCURSOR" val="778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4389.95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color{cern4}{\Delta {E_x}_2 =} &amp;\int F_x(\Delta x_1, \Delta x_2, z; s)\,ds = -q_1q_2&#10;\left(W_{C_x}(z) + \textcolor{MidnightBlue}{W_{Dx}(z)\,\Delta x_1} + \textcolor{orange}{W_{Q_x}(z)\,\Delta x_2}\right)&#10;\end{align*}&#10;\end{document}"/>
  <p:tag name="IGUANATEXSIZE" val="20"/>
  <p:tag name="IGUANATEXCURSOR" val="773"/>
  <p:tag name="TRANSPARENCY" val="True"/>
  <p:tag name="FILENAME" val=""/>
  <p:tag name="LATEXENGINEID" val="0"/>
  <p:tag name="TEMPFOLDER" val="c:\temp\"/>
  <p:tag name="LATEXFORMHEIGHT" val="385.5"/>
  <p:tag name="LATEXFORMWIDTH" val="810.7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"/>
  <p:tag name="ORIGINALWIDTH" val="2724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W_{D_x}(z) = -\frac{E_0}{q_1q_2}\frac{\Delta x'_2}{\Delta x_1}\hspace*{1cm}&#10;W_{Q_x}(z) = -\frac{E_0}{q_1q_2}\frac{\Delta x'_2}{\Delta x_2}&#10;\]&#10;\end{document}"/>
  <p:tag name="IGUANATEXSIZE" val="20"/>
  <p:tag name="IGUANATEXCURSOR" val="7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2324.709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\Delta x_2'(z) \propto \int \bigl[\left&lt;x_1\right&gt;\cdot\lambda_1\bigr](z_1)\,W_{D_x}(z-z_1)\,dz_1&#10;\]&#10;\end{document}"/>
  <p:tag name="IGUANATEXSIZE" val="20"/>
  <p:tag name="IGUANATEXCURSOR" val="7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9,75"/>
  <p:tag name="ORIGINALWIDTH" val="3484,5"/>
  <p:tag name="LATEXADDIN" val="\documentclass{article}&#10;&#10;\usepackage{amsmath}&#10;\usepackage{amssymb}&#10;\usepackage{textcomp}&#10;\usepackage[svg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textrm{\color{DarkBlue}Dipolar} &amp;\quad&amp;&#10;Z_{D_x}(\omega) &amp;= i \int_{-\infty}^\infty W_{D_x}(z) \exp\left(-\frac{i\omega z}{c}\right)\,\frac{dz}{c} \\&#10;\textrm{\color{DarkBlue}Quadrupolar} &amp;\quad&amp;&#10;Z_{Q_x}(\omega) &amp;= i \int_{-\infty}^\infty W_{Q_x}(z) \exp\left(-\frac{i\omega z}{c}\right)\,\frac{dz}{c}&#10;\end{align*}&#10;\vspace*{2mm}\centering&#10;\[[\Omega/\textrm{m}]\]&#10;\end{document}"/>
  <p:tag name="IGUANATEXSIZE" val="20"/>
  <p:tag name="IGUANATEXCURSOR" val="9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0.4312"/>
  <p:tag name="ORIGINALWIDTH" val="5153.35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% \textcolor{white}{\Delta E_2 =}&#10;\int F_z(\Delta x_1, \Delta x_2, z, s)\,ds = -q_1q_2\Bigl[&#10;  W_\parallel(z) &amp;+ W_\parallel^{(d)}\,\Delta x_1 + W_\parallel^{(q)}\,\Delta x_2\\&#10;  &amp; + W_\parallel^{(2d)}\,\Delta x_1^2 + W_\parallel^{(2q)}\,\Delta x_2^2     &#10;    + W_\parallel^{(dq)}\,\Delta x_1\Delta x_2 + O(\Delta x^3)\Bigr]&#10;\end{align*}&#10;\end{document}"/>
  <p:tag name="IGUANATEXSIZE" val="20"/>
  <p:tag name="IGUANATEXCURSOR" val="100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1803.52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\frac{\partial}{\partial z} \int_0^L \vec{F}_\perp\,ds&#10;  = \vec{\nabla}_{\perp_\textrm{source}} \int_0^L F_s\,ds\]&#10;\end{document}"/>
  <p:tag name="IGUANATEXSIZE" val="20"/>
  <p:tag name="IGUANATEXCURSOR" val="742"/>
  <p:tag name="TRANSPARENCY" val="True"/>
  <p:tag name="FILENAME" val=""/>
  <p:tag name="LATEXENGINEID" val="0"/>
  <p:tag name="TEMPFOLDER" val="c:\temp\"/>
  <p:tag name="LATEXFORMHEIGHT" val="380.25"/>
  <p:tag name="LATEXFORMWIDTH" val="67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4321.709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int F_x(\Delta x_1, \Delta x_2, z, s)\,ds = -q_1q_2\Bigl[&#10;  W_{C_x}(z) + W_{D_x}(z)\,\Delta x_1 + W_{Q_x}\,\Delta x_2 + O(\Delta x^2)\Bigr]&#10;\end{align*}&#10;\end{document}"/>
  <p:tag name="IGUANATEXSIZE" val="20"/>
  <p:tag name="IGUANATEXCURSOR" val="797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0.4312"/>
  <p:tag name="ORIGINALWIDTH" val="5153.35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% \textcolor{white}{\Delta E_2 =}&#10;\int F_z(\Delta x_1, \Delta x_2, z, s)\,ds = -q_1q_2\Bigl[&#10;  W_\parallel(z) &amp;+ W_\parallel^{(d)}\,\Delta x_1 + W_\parallel^{(q)}\,\Delta x_2\\&#10;  &amp; + W_\parallel^{(2d)}\,\Delta x_1^2 + W_\parallel^{(2q)}\,\Delta x_2^2     &#10;    + W_\parallel^{(dq)}\,\Delta x_1\Delta x_2 + O(\Delta x^3)\Bigr]&#10;\end{align*}&#10;\end{document}"/>
  <p:tag name="IGUANATEXSIZE" val="20"/>
  <p:tag name="IGUANATEXCURSOR" val="100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2632.921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\Delta E_2 = \int F(x_1, x_2, z; s)\,ds = -q_1q_2\,\textcolor{DarkRed}{\bm{w(x_1, x_2, z)}}\]&#10;\end{document}"/>
  <p:tag name="IGUANATEXSIZE" val="20"/>
  <p:tag name="IGUANATEXCURSOR" val="7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1803.52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\frac{\partial}{\partial z} \int_0^L \vec{F}_\perp\,ds&#10;  = \vec{\nabla}_{\perp_\textrm{source}} \int_0^L F_s\,ds\]&#10;\end{document}"/>
  <p:tag name="IGUANATEXSIZE" val="20"/>
  <p:tag name="IGUANATEXCURSOR" val="742"/>
  <p:tag name="TRANSPARENCY" val="True"/>
  <p:tag name="FILENAME" val=""/>
  <p:tag name="LATEXENGINEID" val="0"/>
  <p:tag name="TEMPFOLDER" val="c:\temp\"/>
  <p:tag name="LATEXFORMHEIGHT" val="380.25"/>
  <p:tag name="LATEXFORMWIDTH" val="67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4321.709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int F_x(\Delta x_1, \Delta x_2, z, s)\,ds = -q_1q_2\Bigl[&#10;  W_{C_x}(z) + W_{D_x}(z)\,\Delta x_1 + W_{Q_x}\,\Delta x_2 + O(\Delta x^2)\Bigr]&#10;\end{align*}&#10;\end{document}"/>
  <p:tag name="IGUANATEXSIZE" val="20"/>
  <p:tag name="IGUANATEXCURSOR" val="797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3.1871"/>
  <p:tag name="ORIGINALWIDTH" val="3376.82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W_{D_x}'(z) &amp;= W_\parallel^{(dq)}(z) &amp; &#10;  \overset{\mathcal{F}}{\Longleftrightarrow} &amp;&amp; \frac{\omega}{c} Z_\perp(\omega) &amp;= Z_\parallel^{(dq)}(\omega)\\&#10;W_{Q_x}'(z) &amp;= 2 W_\parallel^{(2q)}(z) &amp; &#10;  \overset{\mathcal{F}}{\Longleftrightarrow} &amp;&amp; \frac{\omega}{c} Z_\perp(\omega) &amp;= 2 Z_\parallel^{(2q)}(\omega)&#10;\end{align*}&#10;\end{document}"/>
  <p:tag name="IGUANATEXSIZE" val="22"/>
  <p:tag name="IGUANATEXCURSOR" val="940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219"/>
  <p:tag name="ORIGINALWIDTH" val="1520.8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\alpha_z = \frac{\omega_r}{2 Q}\,,\quad \bar{\omega} = \sqrt{\omega_r^2 - \alpha_z^2}\]&#10;\end{document}"/>
  <p:tag name="IGUANATEXSIZE" val="18"/>
  <p:tag name="IGUANATEXCURSOR" val="775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0.9186"/>
  <p:tag name="ORIGINALWIDTH" val="1811.774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frac{1}{Z_{\parallel_\textrm{Res}}} &amp;= \frac{1}{R_s} + \frac{i}{\omega L} - i\omega C\\&#10;Q &amp;= R_S\sqrt{C/L}\,,\quad \omega = \sqrt{\frac{1}{LC}}&#10;\end{align*}&#10;\end{document}"/>
  <p:tag name="IGUANATEXSIZE" val="18"/>
  <p:tag name="IGUANATEXCURSOR" val="82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171.354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  \vec{F}(x_1, x_2, z; s) = q_2\left(&#10;    \vec{E}(x_1, x_2, z; s) + &#10;    v_z\vec{e}_z\times\vec{B}(x_1, x_2, z; s)\right)&#10;\]&#10;\end{document}"/>
  <p:tag name="IGUANATEXSIZE" val="18"/>
  <p:tag name="IGUANATEXCURSOR" val="814"/>
  <p:tag name="TRANSPARENCY" val="True"/>
  <p:tag name="FILENAME" val=""/>
  <p:tag name="LATEXENGINEID" val="0"/>
  <p:tag name="TEMPFOLDER" val="c:\temp\"/>
  <p:tag name="LATEXFORMHEIGHT" val="439.5"/>
  <p:tag name="LATEXFORMWIDTH" val="801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,25"/>
  <p:tag name="ORIGINALWIDTH" val="2190,7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W_\parallel(0) = \frac{1}{\pi}\int_0^\infty&#10;\operatorname{Re}\left(Z_\parallel(\omega)\right)\,d\omega = -\frac{\Delta E_1}{q_1^2}&#10;\]&#10;\end{document}"/>
  <p:tag name="IGUANATEXSIZE" val="20"/>
  <p:tag name="IGUANATEXCURSOR" val="7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,25"/>
  <p:tag name="ORIGINALWIDTH" val="2190,7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W_\parallel(0) = \frac{1}{\pi}\int_0^\infty&#10;\operatorname{Re}\left(Z_\parallel(\omega)\right)\,d\omega = -\frac{\Delta E_1}{q_1^2}&#10;\]&#10;\end{document}"/>
  <p:tag name="IGUANATEXSIZE" val="20"/>
  <p:tag name="IGUANATEXCURSOR" val="7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1853.768"/>
  <p:tag name="LATEXADDIN" val="\documentclass[a4]{article}&#10;&#10;\usepackage{bm}&#10;\usepackage{amsmath}&#10;\usepackage{amssymb}&#10;\usepackage{textcomp}&#10;\usepackage[margin=1.4in]{geometry}&#10;\usepackage[svg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\bm{&#10;\textcolor{LavenderBlush}{&#10;\frac{\Delta W^\textrm{MKE}}{\Delta W^\textrm{MKESER}} = &#10;\frac{\Delta T^\textrm{MKE}}{\Delta T^\textrm{MKESER}} \approx 4&#10;}&#10;}\]&#10;&#10;\end{document}"/>
  <p:tag name="IGUANATEXSIZE" val="18"/>
  <p:tag name="IGUANATEXCURSOR" val="899"/>
  <p:tag name="TRANSPARENCY" val="True"/>
  <p:tag name="FILENAME" val=""/>
  <p:tag name="LATEXENGINEID" val="0"/>
  <p:tag name="TEMPFOLDER" val="c:\temp\"/>
  <p:tag name="LATEXFORMHEIGHT" val="763.5"/>
  <p:tag name="LATEXFORMWIDTH" val="840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446.1942"/>
  <p:tag name="LATEXADDIN" val="\documentclass[a4]{article}&#10;&#10;\usepackage{bm}&#10;\usepackage{amsmath}&#10;\usepackage{amssymb}&#10;\usepackage{textcomp}&#10;\usepackage[margin=1.4in]{geometry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\color{SpringGreen}&#10;\begin{align*}&#10;\bm{\Delta T^\textrm{MKE}}\\&#10;\bm{\approx 20\,K}&#10;\end{align*}&#10;&#10;\end{document}"/>
  <p:tag name="IGUANATEXSIZE" val="16"/>
  <p:tag name="IGUANATEXCURSOR" val="822"/>
  <p:tag name="TRANSPARENCY" val="True"/>
  <p:tag name="FILENAME" val=""/>
  <p:tag name="LATEXENGINEID" val="0"/>
  <p:tag name="TEMPFOLDER" val="c:\temp\"/>
  <p:tag name="LATEXFORMHEIGHT" val="693.75"/>
  <p:tag name="LATEXFORMWIDTH" val="840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9625"/>
  <p:tag name="ORIGINALWIDTH" val="636.6704"/>
  <p:tag name="LATEXADDIN" val="\documentclass[a4]{article}&#10;&#10;\usepackage{bm}&#10;\usepackage{amsmath}&#10;\usepackage{amssymb}&#10;\usepackage{textcomp}&#10;\usepackage[margin=1.4in]{geometry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\color{Apricot}&#10;\begin{align*}&#10;&amp;\bm{\Delta T^\textrm{MKESER}}\\&#10;&amp;\bm{\approx 5\,K}&#10;\end{align*}&#10;&#10;\end{document}"/>
  <p:tag name="IGUANATEXSIZE" val="16"/>
  <p:tag name="IGUANATEXCURSOR" val="822"/>
  <p:tag name="TRANSPARENCY" val="True"/>
  <p:tag name="FILENAME" val=""/>
  <p:tag name="LATEXENGINEID" val="0"/>
  <p:tag name="TEMPFOLDER" val="c:\temp\"/>
  <p:tag name="LATEXFORMHEIGHT" val="763.5"/>
  <p:tag name="LATEXFORMWIDTH" val="840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849"/>
  <p:tag name="ORIGINALWIDTH" val="3067.866"/>
  <p:tag name="LATEXADDIN" val="\documentclass{article}&#10;&#10;\usepackage{bm}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bm{N} &amp;\bm{= \int \psi\left(\vec{q}, \vec{p}\right)\,d\vec{q} d\vec{p}}\\&#10;\bm{\langle x\rangle} &amp;\bm{= \frac{1}{N}\int &#10;    x \cdot \psi\left(\vec{q}, \vec{p}\right)\,d\vec{q} d\vec{p}}\\&#10;\bm{\sigma_x^2} &amp;\bm{= \frac{1}{N}\int&#10;    \left(x - \langle x\rangle\right)^2 \cdot \psi\left(\vec{q}, \vec{p}\right)\,d\vec{q} d\vec{p}}&#10;\end{align*}&#10;&#10;and similar definitions for $\bm{\langle y\rangle, \sigma_y, \langle z\rangle, \sigma_z}$&#10;&#10;\end{document}"/>
  <p:tag name="IGUANATEXSIZE" val="20"/>
  <p:tag name="IGUANATEXCURSOR" val="970"/>
  <p:tag name="TRANSPARENCY" val="True"/>
  <p:tag name="FILENAME" val=""/>
  <p:tag name="LATEXENGINEID" val="0"/>
  <p:tag name="TEMPFOLDER" val="c:\temp\"/>
  <p:tag name="LATEXFORMHEIGHT" val="431.25"/>
  <p:tag name="LATEXFORMWIDTH" val="753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1.609"/>
  <p:tag name="ORIGINALWIDTH" val="2260.967"/>
  <p:tag name="LATEXADDIN" val="\documentclass{article}&#10;&#10;\usepackage{bm}&#10;\usepackage{amsmath}&#10;\usepackage{amssymb}&#10;\usepackage{textcomp}&#10;\usepackage[margin=3in]{geometry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noindent&#10;\small The probability P (at any time $t$) to find a given particle at state $(\vec{q},\vec{p})$:~~\normalsize&#10;\[\bm{P\Bigr|_{(\vec{q},\vec{p}); t} = \frac{1}{N}\,\psi(\vec{q}, \vec{p}, t)}\]\\&#10;\small Normalization:~~\normalsize &#10;$\bm{1 = \displaystyle \frac{1}{N} \int \bm{\psi(\vec{q},\vec{p},t)}\,d\vec{q}d\vec{p}}$&#10;\end{document}"/>
  <p:tag name="IGUANATEXSIZE" val="18"/>
  <p:tag name="IGUANATEXCURSOR" val="1008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761.905"/>
  <p:tag name="LATEXADDIN" val="\documentclass{article}&#10;&#10;\usepackage{bm}&#10;\usepackage{amsmath}&#10;\usepackage{amssymb}&#10;\usepackage{textcomp}&#10;\usepackage[margin=2.2in]{geometry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noindent&#10;\small Single particle probability density function:~~\normalsize&#10;$\bm{\psi(\vec{q}, \vec{p}, t)}$&#10;\end{document}"/>
  <p:tag name="IGUANATEXSIZE" val="22"/>
  <p:tag name="IGUANATEXCURSOR" val="801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1160.105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z \equiv s_2 - s_1\,,\quad s \equiv s_1\]&#10;\end{document}"/>
  <p:tag name="IGUANATEXSIZE" val="18"/>
  <p:tag name="IGUANATEXCURSOR" val="7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3.3784"/>
  <p:tag name="ORIGINALWIDTH" val="1860.5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Z_{\parallel_\textrm{Res}}(\omega) &amp;= \frac{R_{s_\parallel}}{1 + i Q \left(\dfrac{\omega_r}{\omega} - \dfrac{\omega}{\omega_r}\right)}\\&#10;Z_{\perp_\textrm{Res}}(\omega) &amp;= \frac{\omega_r}{\omega}\frac{R_{s_\perp}}{1 + i Q \left(\dfrac{\omega_r}{\omega} - \dfrac{\omega}{\omega_r}\right)}&#10;\end{align*}&#10;\end{document}"/>
  <p:tag name="IGUANATEXSIZE" val="22"/>
  <p:tag name="IGUANATEXCURSOR" val="805"/>
  <p:tag name="TRANSPARENCY" val="True"/>
  <p:tag name="FILENAME" val=""/>
  <p:tag name="LATEXENGINEID" val="0"/>
  <p:tag name="TEMPFOLDER" val="c:\temp\"/>
  <p:tag name="LATEXFORMHEIGHT" val="313.5"/>
  <p:tag name="LATEXFORMWIDTH" val="1098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849"/>
  <p:tag name="ORIGINALWIDTH" val="3067.866"/>
  <p:tag name="LATEXADDIN" val="\documentclass{article}&#10;&#10;\usepackage{bm}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bm{N} &amp;\bm{= \int \psi\left(\vec{q}, \vec{p}\right)\,d\vec{q} d\vec{p}}\\&#10;\bm{\langle x\rangle} &amp;\bm{= \frac{1}{N}\int &#10;    x \cdot \psi\left(\vec{q}, \vec{p}\right)\,d\vec{q} d\vec{p}}\\&#10;\bm{\sigma_x^2} &amp;\bm{= \frac{1}{N}\int&#10;    \left(x - \langle x\rangle\right)^2 \cdot \psi\left(\vec{q}, \vec{p}\right)\,d\vec{q} d\vec{p}}&#10;\end{align*}&#10;&#10;and similar definitions for $\bm{\langle y\rangle, \sigma_y, \langle z\rangle, \sigma_z}$&#10;&#10;\end{document}"/>
  <p:tag name="IGUANATEXSIZE" val="20"/>
  <p:tag name="IGUANATEXCURSOR" val="970"/>
  <p:tag name="TRANSPARENCY" val="True"/>
  <p:tag name="FILENAME" val=""/>
  <p:tag name="LATEXENGINEID" val="0"/>
  <p:tag name="TEMPFOLDER" val="c:\temp\"/>
  <p:tag name="LATEXFORMHEIGHT" val="431.25"/>
  <p:tag name="LATEXFORMWIDTH" val="753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9.4413"/>
  <p:tag name="ORIGINALWIDTH" val="5451.818"/>
  <p:tag name="LATEXADDIN" val="\documentclass{article}&#10;&#10;\usepackage{bm}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\bm{\Psi(&#10;  \vec{q}_1, \ldots, \vec{q}_N, &#10;  \vec{p}_1, \ldots, \vec{p}_N, t)} &amp;\longrightarrow\\&#10;\bm{\psi(\vec{q}, \vec{p}, t)} &amp;\bm{= N \cdot \int \Psi(&#10;  \vec{q}, \vec{q}_2, \ldots, \vec{q}_N, &#10;  \vec{p}, \vec{p}_2, \ldots, \vec{p}_N, t)\, &#10;  d\vec{q}_2\ldots d\vec{q}_N d\vec{p}_2\ldots d\vec{p}_N}&#10;\end{align*}&#10;&#10;\end{document}"/>
  <p:tag name="IGUANATEXSIZE" val="20"/>
  <p:tag name="IGUANATEXCURSOR" val="992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849"/>
  <p:tag name="ORIGINALWIDTH" val="3067.866"/>
  <p:tag name="LATEXADDIN" val="\documentclass{article}&#10;&#10;\usepackage{bm}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bm{N} &amp;\bm{= \int \psi\left(\vec{q}, \vec{p}\right)\,d\vec{q} d\vec{p}}\\&#10;\bm{\langle x\rangle} &amp;\bm{= \frac{1}{N}\int &#10;    x \cdot \psi\left(\vec{q}, \vec{p}\right)\,d\vec{q} d\vec{p}}\\&#10;\bm{\sigma_x^2} &amp;\bm{= \frac{1}{N}\int&#10;    \left(x - \langle x\rangle\right)^2 \cdot \psi\left(\vec{q}, \vec{p}\right)\,d\vec{q} d\vec{p}}&#10;\end{align*}&#10;&#10;and similar definitions for $\bm{\langle y\rangle, \sigma_y, \langle z\rangle, \sigma_z}$&#10;&#10;\end{document}"/>
  <p:tag name="IGUANATEXSIZE" val="20"/>
  <p:tag name="IGUANATEXCURSOR" val="970"/>
  <p:tag name="TRANSPARENCY" val="True"/>
  <p:tag name="FILENAME" val=""/>
  <p:tag name="LATEXENGINEID" val="0"/>
  <p:tag name="TEMPFOLDER" val="c:\temp\"/>
  <p:tag name="LATEXFORMHEIGHT" val="431.25"/>
  <p:tag name="LATEXFORMWIDTH" val="753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9.4413"/>
  <p:tag name="ORIGINALWIDTH" val="5451.818"/>
  <p:tag name="LATEXADDIN" val="\documentclass{article}&#10;&#10;\usepackage{bm}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\bm{\Psi(&#10;  \vec{q}_1, \ldots, \vec{q}_N, &#10;  \vec{p}_1, \ldots, \vec{p}_N, t)} &amp;\longrightarrow\\&#10;\bm{\psi(\vec{q}, \vec{p}, t)} &amp;\bm{= N \cdot \int \Psi(&#10;  \vec{q}, \vec{q}_2, \ldots, \vec{q}_N, &#10;  \vec{p}, \vec{p}_2, \ldots, \vec{p}_N, t)\, &#10;  d\vec{q}_2\ldots d\vec{q}_N d\vec{p}_2\ldots d\vec{p}_N}&#10;\end{align*}&#10;&#10;\end{document}"/>
  <p:tag name="IGUANATEXSIZE" val="20"/>
  <p:tag name="IGUANATEXCURSOR" val="992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3|8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3|8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3|8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3|8.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,75"/>
  <p:tag name="ORIGINALWIDTH" val="2483,25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W_\parallel(z) = -\frac{\Delta E_2}{q_1q_2}\quad&#10;    \xrightarrow[q_2\rightarrow q_1]{z\rightarrow 0}\quad&#10;W_\parallel(0) = -\frac{\Delta E_1}{q_1^2}\]&#10;\end{document}"/>
  <p:tag name="IGUANATEXSIZE" val="20"/>
  <p:tag name="IGUANATEXCURSOR" val="7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2.3997"/>
  <p:tag name="ORIGINALWIDTH" val="3992.50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frac{Z_{\parallel_\textrm{RW}}(\omega)}{L} &amp;= \frac{1}{4\pi b}\sqrt{\frac{2 Z_0|\omega|}{\sigma c}}\,[1 + \operatorname{sgn}(\omega)\cdot i] &amp;&amp;&amp;&#10;\frac{W_{\parallel_\textrm{RW}}(z)}{L} &amp;= -\frac{c}{4\pi b}\sqrt{\frac{Z_0}{\pi\sigma |z|^3}}\\&#10;\frac{Z_{\perp_\textrm{RW}}(\omega)}{L} &amp;= \frac{1}{4\pi b^3}\sqrt{\frac{2 Z_0 c}{\sigma |\omega|}}\,[1 + \operatorname{sgn}(\omega)\cdot i] &amp;&amp;&amp;&#10;\frac{W_{\perp_\textrm{RW}}(z)}{L} &amp;= -\frac{c}{4\pi b^3}\sqrt{\frac{Z_0}{\pi\sigma |z|}}\\&#10;\end{align*}&#10;\end{document}"/>
  <p:tag name="IGUANATEXSIZE" val="22"/>
  <p:tag name="IGUANATEXCURSOR" val="104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5"/>
  <p:tag name="ORIGINALWIDTH" val="2637"/>
  <p:tag name="LATEXADDIN" val="\documentclass{article}&#10;&#10;\usepackage{bm}&#10;\usepackage{amsmath}&#10;\usepackage{amssymb}&#10;\usepackage{textcomp}&#10;\usepackage[svg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\Delta E_2(z) \propto \int \lambda_1(x_1, z_1)\,&#10;    \textcolor{DarkRed}{\bm{w(x_1, x_2, z-z_1)}}\,dx_1 dz_1&#10;\]&#10;\end{document}"/>
  <p:tag name="IGUANATEXSIZE" val="20"/>
  <p:tag name="IGUANATEXCURSOR" val="7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2149"/>
  <p:tag name="ORIGINALWIDTH" val="1858.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$b\chi^{1/3} \ll |z| \ll \dfrac{b}{\chi}$, with $\chi = \dfrac{1}{Z_0 \sigma b}$&#10;\end{document}"/>
  <p:tag name="IGUANATEXSIZE" val="18"/>
  <p:tag name="IGUANATEXCURSOR" val="74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2.3997"/>
  <p:tag name="ORIGINALWIDTH" val="3992.50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frac{Z_{\parallel_\textrm{RW}}(\omega)}{L} &amp;= \frac{1}{4\pi b}\sqrt{\frac{2 Z_0|\omega|}{\sigma c}}\,[1 + \operatorname{sgn}(\omega)\cdot i] &amp;&amp;&amp;&#10;\frac{W_{\parallel_\textrm{RW}}(z)}{L} &amp;= -\frac{c}{4\pi b}\sqrt{\frac{Z_0}{\pi\sigma |z|^3}}\\&#10;\frac{Z_{\perp_\textrm{RW}}(\omega)}{L} &amp;= \frac{1}{4\pi b^3}\sqrt{\frac{2 Z_0 c}{\sigma |\omega|}}\,[1 + \operatorname{sgn}(\omega)\cdot i] &amp;&amp;&amp;&#10;\frac{W_{\perp_\textrm{RW}}(z)}{L} &amp;= -\frac{c}{4\pi b^3}\sqrt{\frac{Z_0}{\pi\sigma |z|}}\\&#10;\end{align*}&#10;\end{document}"/>
  <p:tag name="IGUANATEXSIZE" val="22"/>
  <p:tag name="IGUANATEXCURSOR" val="104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2.3997"/>
  <p:tag name="ORIGINALWIDTH" val="3992.50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begin{align*}&#10;\frac{Z_{\parallel_\textrm{RW}}(\omega)}{L} &amp;= \frac{1}{4\pi b}\sqrt{\frac{2 Z_0|\omega|}{\sigma c}}\,[1 + \operatorname{sgn}(\omega)\cdot i] &amp;&amp;&amp;&#10;\frac{W_{\parallel_\textrm{RW}}(z)}{L} &amp;= -\frac{c}{4\pi b}\sqrt{\frac{Z_0}{\pi\sigma |z|^3}}\\&#10;\frac{Z_{\perp_\textrm{RW}}(\omega)}{L} &amp;= \frac{1}{4\pi b^3}\sqrt{\frac{2 Z_0 c}{\sigma |\omega|}}\,[1 + \operatorname{sgn}(\omega)\cdot i] &amp;&amp;&amp;&#10;\frac{W_{\perp_\textrm{RW}}(z)}{L} &amp;= -\frac{c}{4\pi b^3}\sqrt{\frac{Z_0}{\pi\sigma |z|}}\\&#10;\end{align*}&#10;\end{document}"/>
  <p:tag name="IGUANATEXSIZE" val="22"/>
  <p:tag name="IGUANATEXCURSOR" val="1044"/>
  <p:tag name="TRANSPARENCY" val="True"/>
  <p:tag name="FILENAME" val=""/>
  <p:tag name="LATEXENGINEID" val="0"/>
  <p:tag name="TEMPFOLDER" val="c:\temp\"/>
  <p:tag name="LATEXFORMHEIGHT" val="363.75"/>
  <p:tag name="LATEXFORMWIDTH" val="771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4115.485"/>
  <p:tag name="LATEXADDIN" val="\documentclass{article}&#10;&#10;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E_s(r, s-\beta c t) &amp;= -\frac{1}{2\pi\epsilon_0\gamma^2}\,\lambda'(s-\beta c t)\left[&#10;  \log\left(\frac{b}{r}\right) + \int_r^b 2\pi r' n(r') \log\left(\frac{r}{r'}\right)\,dr'\right]&#10;\end{align*}&#10;&#10;\end{document}"/>
  <p:tag name="IGUANATEXSIZE" val="18"/>
  <p:tag name="IGUANATEXCURSOR" val="692"/>
  <p:tag name="TRANSPARENCY" val="True"/>
  <p:tag name="FILENAME" val=""/>
  <p:tag name="LATEXENGINEID" val="0"/>
  <p:tag name="TEMPFOLDER" val="c:\temp\"/>
  <p:tag name="LATEXFORMHEIGHT" val="284.25"/>
  <p:tag name="LATEXFORMWIDTH" val="768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4115.485"/>
  <p:tag name="LATEXADDIN" val="\documentclass{article}&#10;&#10;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E_s(r, s-\beta c t) &amp;= -\frac{1}{2\pi\epsilon_0\gamma^2}\,\lambda'(s-\beta c t)\left[&#10;  \log\left(\frac{b}{r}\right) + \int_r^b 2\pi r' n(r') \log\left(\frac{r}{r'}\right)\,dr'\right]&#10;\end{align*}&#10;&#10;\end{document}"/>
  <p:tag name="IGUANATEXSIZE" val="18"/>
  <p:tag name="IGUANATEXCURSOR" val="692"/>
  <p:tag name="TRANSPARENCY" val="True"/>
  <p:tag name="FILENAME" val=""/>
  <p:tag name="LATEXENGINEID" val="0"/>
  <p:tag name="TEMPFOLDER" val="c:\temp\"/>
  <p:tag name="LATEXFORMHEIGHT" val="284.25"/>
  <p:tag name="LATEXFORMWIDTH" val="768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118"/>
  <p:tag name="ORIGINALWIDTH" val="1402.325"/>
  <p:tag name="LATEXADDIN" val="\documentclass{article}&#10;&#10;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Delta Q_s \approx \frac{3\,e^2 g N_b \eta R^2}{8\pi \epsilon_0 \beta^2\gamma^2 E_0 Q_{s_0} \hat{z}^3}&#10;\end{align*}&#10;&#10;\end{document}"/>
  <p:tag name="IGUANATEXSIZE" val="20"/>
  <p:tag name="IGUANATEXCURSOR" val="668"/>
  <p:tag name="TRANSPARENCY" val="True"/>
  <p:tag name="FILENAME" val=""/>
  <p:tag name="LATEXENGINEID" val="0"/>
  <p:tag name="TEMPFOLDER" val="c:\temp\"/>
  <p:tag name="LATEXFORMHEIGHT" val="284.25"/>
  <p:tag name="LATEXFORMWIDTH" val="768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heme/theme1.xml><?xml version="1.0" encoding="utf-8"?>
<a:theme xmlns:a="http://schemas.openxmlformats.org/drawingml/2006/main" name="Office Theme">
  <a:themeElements>
    <a:clrScheme name="Earthtone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F3B1B"/>
      </a:accent1>
      <a:accent2>
        <a:srgbClr val="D57500"/>
      </a:accent2>
      <a:accent3>
        <a:srgbClr val="DBCA69"/>
      </a:accent3>
      <a:accent4>
        <a:srgbClr val="668D3C"/>
      </a:accent4>
      <a:accent5>
        <a:srgbClr val="4E6172"/>
      </a:accent5>
      <a:accent6>
        <a:srgbClr val="A9A18C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20475</TotalTime>
  <Words>4909</Words>
  <Application>Microsoft Office PowerPoint</Application>
  <PresentationFormat>Widescreen</PresentationFormat>
  <Paragraphs>715</Paragraphs>
  <Slides>60</Slides>
  <Notes>11</Notes>
  <HiddenSlides>5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Courier New</vt:lpstr>
      <vt:lpstr>Mangal</vt:lpstr>
      <vt:lpstr>Symbol</vt:lpstr>
      <vt:lpstr>Wingdings</vt:lpstr>
      <vt:lpstr>Office Theme</vt:lpstr>
      <vt:lpstr>CAS – Introduction to Accelerator Physics   Collective effects</vt:lpstr>
      <vt:lpstr>PowerPoint Presentation</vt:lpstr>
      <vt:lpstr>PowerPoint Presentation</vt:lpstr>
      <vt:lpstr>Wake function – general definition</vt:lpstr>
      <vt:lpstr>Wake function – general definition</vt:lpstr>
      <vt:lpstr>Wake potential for a distribution of particles</vt:lpstr>
      <vt:lpstr>Longitudinal wake function</vt:lpstr>
      <vt:lpstr>Longitudinal wake function</vt:lpstr>
      <vt:lpstr>Longitudinal wake function</vt:lpstr>
      <vt:lpstr>Transverse wake functions</vt:lpstr>
      <vt:lpstr>Transverse wake functions</vt:lpstr>
      <vt:lpstr>Transverse wake functions</vt:lpstr>
      <vt:lpstr>Transverse wake functions</vt:lpstr>
      <vt:lpstr>Transverse wake functions</vt:lpstr>
      <vt:lpstr>Transverse impedance</vt:lpstr>
      <vt:lpstr>PowerPoint Presentation</vt:lpstr>
      <vt:lpstr>Panofsky-Wenzel Theorem</vt:lpstr>
      <vt:lpstr>Panofsky-Wenzel Theorem</vt:lpstr>
      <vt:lpstr>Examples: resonator wakes</vt:lpstr>
      <vt:lpstr>Examples: broadband resonator</vt:lpstr>
      <vt:lpstr>Examples: broadband resonator</vt:lpstr>
      <vt:lpstr>Examples: narrowband resonator</vt:lpstr>
      <vt:lpstr>Examples: narrowband resonator</vt:lpstr>
      <vt:lpstr>PowerPoint Presentation</vt:lpstr>
      <vt:lpstr>The energy balance</vt:lpstr>
      <vt:lpstr>The energy balance</vt:lpstr>
      <vt:lpstr>Examples: SPS kickers</vt:lpstr>
      <vt:lpstr>Examples: ferrite kicker – simple model</vt:lpstr>
      <vt:lpstr>Examples: serigraphed kicker – simple model</vt:lpstr>
      <vt:lpstr>Examples: Serigraphy impact</vt:lpstr>
      <vt:lpstr>Examples: Serigraphy impact</vt:lpstr>
      <vt:lpstr>How are wakes and impedances computed?</vt:lpstr>
      <vt:lpstr>PowerPoint Presentation</vt:lpstr>
      <vt:lpstr>Why worry about beam instabilities?</vt:lpstr>
      <vt:lpstr>What is a beam instability?</vt:lpstr>
      <vt:lpstr>Examples: broadband resonator</vt:lpstr>
      <vt:lpstr>Examples: narrowband resonator</vt:lpstr>
      <vt:lpstr>Examples: narrowband resonator</vt:lpstr>
      <vt:lpstr>What is a beam instability?</vt:lpstr>
      <vt:lpstr>What is a beam instability?</vt:lpstr>
      <vt:lpstr>The instability loop</vt:lpstr>
      <vt:lpstr>The instability loop</vt:lpstr>
      <vt:lpstr>The instability loop</vt:lpstr>
      <vt:lpstr>The instability loop</vt:lpstr>
      <vt:lpstr>The instability loop – knobs to preserve beam stability…</vt:lpstr>
      <vt:lpstr>The instability loop – knobs to preserve beam stability…</vt:lpstr>
      <vt:lpstr>The instability loop – knobs to preserve beam stability…</vt:lpstr>
      <vt:lpstr>PowerPoint Presentation</vt:lpstr>
      <vt:lpstr>End part 3</vt:lpstr>
      <vt:lpstr>PowerPoint Presentation</vt:lpstr>
      <vt:lpstr>Backup slides</vt:lpstr>
      <vt:lpstr>Longitudinal wake function</vt:lpstr>
      <vt:lpstr>Examples: resistive wall wakes</vt:lpstr>
      <vt:lpstr>Examples: resistive wall wakes</vt:lpstr>
      <vt:lpstr>Examples: resistive wall wakes</vt:lpstr>
      <vt:lpstr>Indirect space charge: incoherent tune shift</vt:lpstr>
      <vt:lpstr>Indirect space charge: coherent tune shift</vt:lpstr>
      <vt:lpstr>Longitudinal space charge</vt:lpstr>
      <vt:lpstr>Longitudinal space charge</vt:lpstr>
      <vt:lpstr>Longitudinal space charge: synchrotron tune shift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Shing Bruce Li</dc:creator>
  <cp:lastModifiedBy>Kevin Li</cp:lastModifiedBy>
  <cp:revision>2187</cp:revision>
  <cp:lastPrinted>2017-06-26T15:05:53Z</cp:lastPrinted>
  <dcterms:created xsi:type="dcterms:W3CDTF">2015-10-12T18:31:23Z</dcterms:created>
  <dcterms:modified xsi:type="dcterms:W3CDTF">2018-09-19T18:45:55Z</dcterms:modified>
</cp:coreProperties>
</file>