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0" r:id="rId1"/>
  </p:sldMasterIdLst>
  <p:notesMasterIdLst>
    <p:notesMasterId r:id="rId55"/>
  </p:notesMasterIdLst>
  <p:handoutMasterIdLst>
    <p:handoutMasterId r:id="rId56"/>
  </p:handoutMasterIdLst>
  <p:sldIdLst>
    <p:sldId id="1016" r:id="rId2"/>
    <p:sldId id="910" r:id="rId3"/>
    <p:sldId id="911" r:id="rId4"/>
    <p:sldId id="992" r:id="rId5"/>
    <p:sldId id="938" r:id="rId6"/>
    <p:sldId id="939" r:id="rId7"/>
    <p:sldId id="940" r:id="rId8"/>
    <p:sldId id="941" r:id="rId9"/>
    <p:sldId id="942" r:id="rId10"/>
    <p:sldId id="997" r:id="rId11"/>
    <p:sldId id="954" r:id="rId12"/>
    <p:sldId id="955" r:id="rId13"/>
    <p:sldId id="956" r:id="rId14"/>
    <p:sldId id="957" r:id="rId15"/>
    <p:sldId id="958" r:id="rId16"/>
    <p:sldId id="959" r:id="rId17"/>
    <p:sldId id="960" r:id="rId18"/>
    <p:sldId id="961" r:id="rId19"/>
    <p:sldId id="962" r:id="rId20"/>
    <p:sldId id="964" r:id="rId21"/>
    <p:sldId id="965" r:id="rId22"/>
    <p:sldId id="966" r:id="rId23"/>
    <p:sldId id="967" r:id="rId24"/>
    <p:sldId id="968" r:id="rId25"/>
    <p:sldId id="969" r:id="rId26"/>
    <p:sldId id="970" r:id="rId27"/>
    <p:sldId id="971" r:id="rId28"/>
    <p:sldId id="994" r:id="rId29"/>
    <p:sldId id="1014" r:id="rId30"/>
    <p:sldId id="973" r:id="rId31"/>
    <p:sldId id="974" r:id="rId32"/>
    <p:sldId id="1015" r:id="rId33"/>
    <p:sldId id="976" r:id="rId34"/>
    <p:sldId id="977" r:id="rId35"/>
    <p:sldId id="979" r:id="rId36"/>
    <p:sldId id="1013" r:id="rId37"/>
    <p:sldId id="980" r:id="rId38"/>
    <p:sldId id="999" r:id="rId39"/>
    <p:sldId id="395" r:id="rId40"/>
    <p:sldId id="271" r:id="rId41"/>
    <p:sldId id="1010" r:id="rId42"/>
    <p:sldId id="434" r:id="rId43"/>
    <p:sldId id="1000" r:id="rId44"/>
    <p:sldId id="1001" r:id="rId45"/>
    <p:sldId id="1002" r:id="rId46"/>
    <p:sldId id="1003" r:id="rId47"/>
    <p:sldId id="1004" r:id="rId48"/>
    <p:sldId id="1005" r:id="rId49"/>
    <p:sldId id="1006" r:id="rId50"/>
    <p:sldId id="1007" r:id="rId51"/>
    <p:sldId id="1008" r:id="rId52"/>
    <p:sldId id="1009" r:id="rId53"/>
    <p:sldId id="1012" r:id="rId54"/>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36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FEBE9"/>
    <a:srgbClr val="0097F2"/>
    <a:srgbClr val="104282"/>
    <a:srgbClr val="BF9000"/>
    <a:srgbClr val="000000"/>
    <a:srgbClr val="5B9BD5"/>
    <a:srgbClr val="70AD47"/>
    <a:srgbClr val="2580B9"/>
    <a:srgbClr val="FFFFFF"/>
    <a:srgbClr val="282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71" autoAdjust="0"/>
    <p:restoredTop sz="87614" autoAdjust="0"/>
  </p:normalViewPr>
  <p:slideViewPr>
    <p:cSldViewPr snapToGrid="0" showGuides="1">
      <p:cViewPr varScale="1">
        <p:scale>
          <a:sx n="105" d="100"/>
          <a:sy n="105" d="100"/>
        </p:scale>
        <p:origin x="144" y="450"/>
      </p:cViewPr>
      <p:guideLst>
        <p:guide orient="horz" pos="2772"/>
        <p:guide pos="3659"/>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5"/>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8055"/>
          </a:xfrm>
          <a:prstGeom prst="rect">
            <a:avLst/>
          </a:prstGeom>
        </p:spPr>
        <p:txBody>
          <a:bodyPr vert="horz" lIns="93177" tIns="46589" rIns="93177" bIns="46589" rtlCol="0"/>
          <a:lstStyle>
            <a:lvl1pPr algn="r">
              <a:defRPr sz="1200"/>
            </a:lvl1pPr>
          </a:lstStyle>
          <a:p>
            <a:fld id="{5D447C37-F3CA-4D3C-AB06-42A379D8AAD0}" type="datetimeFigureOut">
              <a:rPr lang="en-GB" smtClean="0"/>
              <a:t>20/09/2018</a:t>
            </a:fld>
            <a:endParaRPr lang="en-GB"/>
          </a:p>
        </p:txBody>
      </p:sp>
      <p:sp>
        <p:nvSpPr>
          <p:cNvPr id="4" name="Footer Placeholder 3"/>
          <p:cNvSpPr>
            <a:spLocks noGrp="1"/>
          </p:cNvSpPr>
          <p:nvPr>
            <p:ph type="ftr" sz="quarter" idx="2"/>
          </p:nvPr>
        </p:nvSpPr>
        <p:spPr>
          <a:xfrm>
            <a:off x="0" y="9428586"/>
            <a:ext cx="2889938" cy="498053"/>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6"/>
            <a:ext cx="2889938" cy="498053"/>
          </a:xfrm>
          <a:prstGeom prst="rect">
            <a:avLst/>
          </a:prstGeom>
        </p:spPr>
        <p:txBody>
          <a:bodyPr vert="horz" lIns="93177" tIns="46589" rIns="93177" bIns="46589" rtlCol="0" anchor="b"/>
          <a:lstStyle>
            <a:lvl1pPr algn="r">
              <a:defRPr sz="1200"/>
            </a:lvl1pPr>
          </a:lstStyle>
          <a:p>
            <a:fld id="{EEA80465-AB5D-4FC7-B432-2FDADEF4CB60}" type="slidenum">
              <a:rPr lang="en-GB" smtClean="0"/>
              <a:t>‹#›</a:t>
            </a:fld>
            <a:endParaRPr lang="en-GB"/>
          </a:p>
        </p:txBody>
      </p:sp>
    </p:spTree>
    <p:extLst>
      <p:ext uri="{BB962C8B-B14F-4D97-AF65-F5344CB8AC3E}">
        <p14:creationId xmlns:p14="http://schemas.microsoft.com/office/powerpoint/2010/main" val="34706399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5"/>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777607" y="0"/>
            <a:ext cx="2889938" cy="498055"/>
          </a:xfrm>
          <a:prstGeom prst="rect">
            <a:avLst/>
          </a:prstGeom>
        </p:spPr>
        <p:txBody>
          <a:bodyPr vert="horz" lIns="93177" tIns="46589" rIns="93177" bIns="46589" rtlCol="0"/>
          <a:lstStyle>
            <a:lvl1pPr algn="r">
              <a:defRPr sz="1200"/>
            </a:lvl1pPr>
          </a:lstStyle>
          <a:p>
            <a:fld id="{84D72CB5-BA9E-4169-B738-294668C4FB29}" type="datetimeFigureOut">
              <a:rPr lang="en-GB" smtClean="0"/>
              <a:t>20/09/2018</a:t>
            </a:fld>
            <a:endParaRPr lang="en-GB"/>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666909" y="4777193"/>
            <a:ext cx="5335270" cy="3908615"/>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6"/>
            <a:ext cx="2889938" cy="49805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6"/>
            <a:ext cx="2889938" cy="498053"/>
          </a:xfrm>
          <a:prstGeom prst="rect">
            <a:avLst/>
          </a:prstGeom>
        </p:spPr>
        <p:txBody>
          <a:bodyPr vert="horz" lIns="93177" tIns="46589" rIns="93177" bIns="46589" rtlCol="0" anchor="b"/>
          <a:lstStyle>
            <a:lvl1pPr algn="r">
              <a:defRPr sz="1200"/>
            </a:lvl1pPr>
          </a:lstStyle>
          <a:p>
            <a:fld id="{D1C0567C-1BAA-43FC-B4E8-7C1C2D493EA7}" type="slidenum">
              <a:rPr lang="en-GB" smtClean="0"/>
              <a:t>‹#›</a:t>
            </a:fld>
            <a:endParaRPr lang="en-GB"/>
          </a:p>
        </p:txBody>
      </p:sp>
    </p:spTree>
    <p:extLst>
      <p:ext uri="{BB962C8B-B14F-4D97-AF65-F5344CB8AC3E}">
        <p14:creationId xmlns:p14="http://schemas.microsoft.com/office/powerpoint/2010/main" val="25556607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C0567C-1BAA-43FC-B4E8-7C1C2D493EA7}" type="slidenum">
              <a:rPr lang="en-GB" smtClean="0"/>
              <a:t>1</a:t>
            </a:fld>
            <a:endParaRPr lang="en-GB"/>
          </a:p>
        </p:txBody>
      </p:sp>
    </p:spTree>
    <p:extLst>
      <p:ext uri="{BB962C8B-B14F-4D97-AF65-F5344CB8AC3E}">
        <p14:creationId xmlns:p14="http://schemas.microsoft.com/office/powerpoint/2010/main" val="275979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C0567C-1BAA-43FC-B4E8-7C1C2D493EA7}" type="slidenum">
              <a:rPr lang="en-GB" smtClean="0"/>
              <a:t>50</a:t>
            </a:fld>
            <a:endParaRPr lang="en-GB"/>
          </a:p>
        </p:txBody>
      </p:sp>
    </p:spTree>
    <p:extLst>
      <p:ext uri="{BB962C8B-B14F-4D97-AF65-F5344CB8AC3E}">
        <p14:creationId xmlns:p14="http://schemas.microsoft.com/office/powerpoint/2010/main" val="3907219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C0567C-1BAA-43FC-B4E8-7C1C2D493EA7}" type="slidenum">
              <a:rPr lang="en-GB" smtClean="0"/>
              <a:t>51</a:t>
            </a:fld>
            <a:endParaRPr lang="en-GB"/>
          </a:p>
        </p:txBody>
      </p:sp>
    </p:spTree>
    <p:extLst>
      <p:ext uri="{BB962C8B-B14F-4D97-AF65-F5344CB8AC3E}">
        <p14:creationId xmlns:p14="http://schemas.microsoft.com/office/powerpoint/2010/main" val="362789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C0567C-1BAA-43FC-B4E8-7C1C2D493EA7}" type="slidenum">
              <a:rPr lang="en-GB" smtClean="0"/>
              <a:t>35</a:t>
            </a:fld>
            <a:endParaRPr lang="en-GB"/>
          </a:p>
        </p:txBody>
      </p:sp>
    </p:spTree>
    <p:extLst>
      <p:ext uri="{BB962C8B-B14F-4D97-AF65-F5344CB8AC3E}">
        <p14:creationId xmlns:p14="http://schemas.microsoft.com/office/powerpoint/2010/main" val="262963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C0567C-1BAA-43FC-B4E8-7C1C2D493EA7}" type="slidenum">
              <a:rPr lang="en-GB" smtClean="0"/>
              <a:t>36</a:t>
            </a:fld>
            <a:endParaRPr lang="en-GB"/>
          </a:p>
        </p:txBody>
      </p:sp>
    </p:spTree>
    <p:extLst>
      <p:ext uri="{BB962C8B-B14F-4D97-AF65-F5344CB8AC3E}">
        <p14:creationId xmlns:p14="http://schemas.microsoft.com/office/powerpoint/2010/main" val="288055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C0567C-1BAA-43FC-B4E8-7C1C2D493EA7}" type="slidenum">
              <a:rPr lang="en-GB" smtClean="0"/>
              <a:t>37</a:t>
            </a:fld>
            <a:endParaRPr lang="en-GB"/>
          </a:p>
        </p:txBody>
      </p:sp>
    </p:spTree>
    <p:extLst>
      <p:ext uri="{BB962C8B-B14F-4D97-AF65-F5344CB8AC3E}">
        <p14:creationId xmlns:p14="http://schemas.microsoft.com/office/powerpoint/2010/main" val="374139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C0567C-1BAA-43FC-B4E8-7C1C2D493EA7}" type="slidenum">
              <a:rPr lang="en-GB" smtClean="0"/>
              <a:t>43</a:t>
            </a:fld>
            <a:endParaRPr lang="en-GB"/>
          </a:p>
        </p:txBody>
      </p:sp>
    </p:spTree>
    <p:extLst>
      <p:ext uri="{BB962C8B-B14F-4D97-AF65-F5344CB8AC3E}">
        <p14:creationId xmlns:p14="http://schemas.microsoft.com/office/powerpoint/2010/main" val="531757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C0567C-1BAA-43FC-B4E8-7C1C2D493EA7}" type="slidenum">
              <a:rPr lang="en-GB" smtClean="0"/>
              <a:t>44</a:t>
            </a:fld>
            <a:endParaRPr lang="en-GB"/>
          </a:p>
        </p:txBody>
      </p:sp>
    </p:spTree>
    <p:extLst>
      <p:ext uri="{BB962C8B-B14F-4D97-AF65-F5344CB8AC3E}">
        <p14:creationId xmlns:p14="http://schemas.microsoft.com/office/powerpoint/2010/main" val="388251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C0567C-1BAA-43FC-B4E8-7C1C2D493EA7}" type="slidenum">
              <a:rPr lang="en-GB" smtClean="0"/>
              <a:t>47</a:t>
            </a:fld>
            <a:endParaRPr lang="en-GB"/>
          </a:p>
        </p:txBody>
      </p:sp>
    </p:spTree>
    <p:extLst>
      <p:ext uri="{BB962C8B-B14F-4D97-AF65-F5344CB8AC3E}">
        <p14:creationId xmlns:p14="http://schemas.microsoft.com/office/powerpoint/2010/main" val="2481360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C0567C-1BAA-43FC-B4E8-7C1C2D493EA7}" type="slidenum">
              <a:rPr lang="en-GB" smtClean="0"/>
              <a:t>48</a:t>
            </a:fld>
            <a:endParaRPr lang="en-GB"/>
          </a:p>
        </p:txBody>
      </p:sp>
    </p:spTree>
    <p:extLst>
      <p:ext uri="{BB962C8B-B14F-4D97-AF65-F5344CB8AC3E}">
        <p14:creationId xmlns:p14="http://schemas.microsoft.com/office/powerpoint/2010/main" val="2371474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C0567C-1BAA-43FC-B4E8-7C1C2D493EA7}" type="slidenum">
              <a:rPr lang="en-GB" smtClean="0"/>
              <a:t>49</a:t>
            </a:fld>
            <a:endParaRPr lang="en-GB"/>
          </a:p>
        </p:txBody>
      </p:sp>
    </p:spTree>
    <p:extLst>
      <p:ext uri="{BB962C8B-B14F-4D97-AF65-F5344CB8AC3E}">
        <p14:creationId xmlns:p14="http://schemas.microsoft.com/office/powerpoint/2010/main" val="299087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6000" y="1440000"/>
            <a:ext cx="10440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876000" y="4104000"/>
            <a:ext cx="10440000" cy="1655762"/>
          </a:xfrm>
        </p:spPr>
        <p:txBody>
          <a:bodyPr/>
          <a:lstStyle>
            <a:lvl1pPr marL="0" indent="0" algn="l">
              <a:buNone/>
              <a:defRPr sz="2400" b="1">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29629235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Diapositive de titre">
    <p:bg>
      <p:bgRef idx="1001">
        <a:schemeClr val="bg1"/>
      </p:bgRef>
    </p:bg>
    <p:spTree>
      <p:nvGrpSpPr>
        <p:cNvPr id="1" name=""/>
        <p:cNvGrpSpPr/>
        <p:nvPr/>
      </p:nvGrpSpPr>
      <p:grpSpPr>
        <a:xfrm>
          <a:off x="0" y="0"/>
          <a:ext cx="0" cy="0"/>
          <a:chOff x="0" y="0"/>
          <a:chExt cx="0" cy="0"/>
        </a:xfrm>
      </p:grpSpPr>
      <p:pic>
        <p:nvPicPr>
          <p:cNvPr id="3" name="Image 4" descr="logoBadgeWe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6000" y="2637165"/>
            <a:ext cx="1260000" cy="1583671"/>
          </a:xfrm>
          <a:prstGeom prst="rect">
            <a:avLst/>
          </a:prstGeom>
        </p:spPr>
      </p:pic>
    </p:spTree>
    <p:extLst>
      <p:ext uri="{BB962C8B-B14F-4D97-AF65-F5344CB8AC3E}">
        <p14:creationId xmlns:p14="http://schemas.microsoft.com/office/powerpoint/2010/main" val="1451141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42396077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gnpo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Signpost</a:t>
            </a:r>
            <a:endParaRPr lang="en-US" dirty="0"/>
          </a:p>
        </p:txBody>
      </p:sp>
      <p:sp>
        <p:nvSpPr>
          <p:cNvPr id="3" name="Content Placeholder 2"/>
          <p:cNvSpPr>
            <a:spLocks noGrp="1"/>
          </p:cNvSpPr>
          <p:nvPr>
            <p:ph idx="1"/>
          </p:nvPr>
        </p:nvSpPr>
        <p:spPr>
          <a:xfrm>
            <a:off x="336000" y="936000"/>
            <a:ext cx="11520000" cy="230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a:t>
            </a:fld>
            <a:endParaRPr lang="en-GB"/>
          </a:p>
        </p:txBody>
      </p:sp>
      <p:pic>
        <p:nvPicPr>
          <p:cNvPr id="7" name="Picture 2" descr="http://www.gatherthejews.com/wp-content/uploads/2011/07/signpost.gif"/>
          <p:cNvPicPr>
            <a:picLocks noChangeAspect="1" noChangeArrowheads="1"/>
          </p:cNvPicPr>
          <p:nvPr userDrawn="1"/>
        </p:nvPicPr>
        <p:blipFill>
          <a:blip r:embed="rId2"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736000" y="0"/>
            <a:ext cx="637593" cy="8640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2"/>
          <p:cNvSpPr>
            <a:spLocks noGrp="1"/>
          </p:cNvSpPr>
          <p:nvPr>
            <p:ph idx="13"/>
          </p:nvPr>
        </p:nvSpPr>
        <p:spPr>
          <a:xfrm>
            <a:off x="336000" y="3312000"/>
            <a:ext cx="11520000" cy="273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967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22. September 2018</a:t>
            </a:r>
            <a:endParaRPr lang="en-GB" dirty="0"/>
          </a:p>
        </p:txBody>
      </p:sp>
      <p:sp>
        <p:nvSpPr>
          <p:cNvPr id="5" name="Footer Placeholder 4"/>
          <p:cNvSpPr>
            <a:spLocks noGrp="1"/>
          </p:cNvSpPr>
          <p:nvPr>
            <p:ph type="ftr" sz="quarter" idx="11"/>
          </p:nvPr>
        </p:nvSpPr>
        <p:spPr/>
        <p:txBody>
          <a:bodyPr/>
          <a:lstStyle/>
          <a:p>
            <a:r>
              <a:rPr lang="en-GB" smtClean="0"/>
              <a:t>Kevin Li - Collective effects II</a:t>
            </a:r>
            <a:endParaRPr lang="en-GB" dirty="0"/>
          </a:p>
        </p:txBody>
      </p:sp>
      <p:sp>
        <p:nvSpPr>
          <p:cNvPr id="6" name="Slide Number Placeholder 5"/>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187889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22. September 2018</a:t>
            </a:r>
            <a:endParaRPr lang="en-GB"/>
          </a:p>
        </p:txBody>
      </p:sp>
      <p:sp>
        <p:nvSpPr>
          <p:cNvPr id="4" name="Footer Placeholder 3"/>
          <p:cNvSpPr>
            <a:spLocks noGrp="1"/>
          </p:cNvSpPr>
          <p:nvPr>
            <p:ph type="ftr" sz="quarter" idx="11"/>
          </p:nvPr>
        </p:nvSpPr>
        <p:spPr/>
        <p:txBody>
          <a:bodyPr/>
          <a:lstStyle/>
          <a:p>
            <a:r>
              <a:rPr lang="en-GB" smtClean="0"/>
              <a:t>Kevin Li - Collective effects II</a:t>
            </a:r>
            <a:endParaRPr lang="en-GB"/>
          </a:p>
        </p:txBody>
      </p:sp>
      <p:sp>
        <p:nvSpPr>
          <p:cNvPr id="5" name="Slide Number Placeholder 4"/>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314593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22. September 2018</a:t>
            </a:r>
            <a:endParaRPr lang="en-GB"/>
          </a:p>
        </p:txBody>
      </p:sp>
      <p:sp>
        <p:nvSpPr>
          <p:cNvPr id="3" name="Footer Placeholder 2"/>
          <p:cNvSpPr>
            <a:spLocks noGrp="1"/>
          </p:cNvSpPr>
          <p:nvPr>
            <p:ph type="ftr" sz="quarter" idx="11"/>
          </p:nvPr>
        </p:nvSpPr>
        <p:spPr/>
        <p:txBody>
          <a:bodyPr/>
          <a:lstStyle/>
          <a:p>
            <a:r>
              <a:rPr lang="en-GB" smtClean="0"/>
              <a:t>Kevin Li - Collective effects II</a:t>
            </a:r>
            <a:endParaRPr lang="en-GB"/>
          </a:p>
        </p:txBody>
      </p:sp>
      <p:sp>
        <p:nvSpPr>
          <p:cNvPr id="4" name="Slide Number Placeholder 3"/>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197179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bg>
      <p:bgPr>
        <a:solidFill>
          <a:srgbClr val="104282"/>
        </a:solidFill>
        <a:effectLst/>
      </p:bgPr>
    </p:bg>
    <p:spTree>
      <p:nvGrpSpPr>
        <p:cNvPr id="1" name=""/>
        <p:cNvGrpSpPr/>
        <p:nvPr/>
      </p:nvGrpSpPr>
      <p:grpSpPr>
        <a:xfrm>
          <a:off x="0" y="0"/>
          <a:ext cx="0" cy="0"/>
          <a:chOff x="0" y="0"/>
          <a:chExt cx="0" cy="0"/>
        </a:xfrm>
      </p:grpSpPr>
      <p:pic>
        <p:nvPicPr>
          <p:cNvPr id="3" name="Image 4" descr="logoout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000" y="2181663"/>
            <a:ext cx="2520000" cy="2494674"/>
          </a:xfrm>
          <a:prstGeom prst="rect">
            <a:avLst/>
          </a:prstGeom>
        </p:spPr>
      </p:pic>
    </p:spTree>
    <p:extLst>
      <p:ext uri="{BB962C8B-B14F-4D97-AF65-F5344CB8AC3E}">
        <p14:creationId xmlns:p14="http://schemas.microsoft.com/office/powerpoint/2010/main" val="7852634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Diapositive de titre">
    <p:bg>
      <p:bgPr>
        <a:solidFill>
          <a:srgbClr val="104282"/>
        </a:solidFill>
        <a:effectLst/>
      </p:bgPr>
    </p:bg>
    <p:spTree>
      <p:nvGrpSpPr>
        <p:cNvPr id="1" name=""/>
        <p:cNvGrpSpPr/>
        <p:nvPr/>
      </p:nvGrpSpPr>
      <p:grpSpPr>
        <a:xfrm>
          <a:off x="0" y="0"/>
          <a:ext cx="0" cy="0"/>
          <a:chOff x="0" y="0"/>
          <a:chExt cx="0" cy="0"/>
        </a:xfrm>
      </p:grpSpPr>
      <p:pic>
        <p:nvPicPr>
          <p:cNvPr id="4"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6000" y="2640709"/>
            <a:ext cx="1260000" cy="1576582"/>
          </a:xfrm>
          <a:prstGeom prst="rect">
            <a:avLst/>
          </a:prstGeom>
        </p:spPr>
      </p:pic>
    </p:spTree>
    <p:extLst>
      <p:ext uri="{BB962C8B-B14F-4D97-AF65-F5344CB8AC3E}">
        <p14:creationId xmlns:p14="http://schemas.microsoft.com/office/powerpoint/2010/main" val="40364056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Diapositive de titre">
    <p:bg>
      <p:bgPr>
        <a:solidFill>
          <a:schemeClr val="tx1"/>
        </a:solidFill>
        <a:effectLst/>
      </p:bgPr>
    </p:bg>
    <p:spTree>
      <p:nvGrpSpPr>
        <p:cNvPr id="1" name=""/>
        <p:cNvGrpSpPr/>
        <p:nvPr/>
      </p:nvGrpSpPr>
      <p:grpSpPr>
        <a:xfrm>
          <a:off x="0" y="0"/>
          <a:ext cx="0" cy="0"/>
          <a:chOff x="0" y="0"/>
          <a:chExt cx="0" cy="0"/>
        </a:xfrm>
      </p:grpSpPr>
      <p:pic>
        <p:nvPicPr>
          <p:cNvPr id="3" name="Picture 2"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000" y="2169000"/>
            <a:ext cx="2520000" cy="2520000"/>
          </a:xfrm>
          <a:prstGeom prst="rect">
            <a:avLst/>
          </a:prstGeom>
        </p:spPr>
      </p:pic>
    </p:spTree>
    <p:extLst>
      <p:ext uri="{BB962C8B-B14F-4D97-AF65-F5344CB8AC3E}">
        <p14:creationId xmlns:p14="http://schemas.microsoft.com/office/powerpoint/2010/main" val="33718339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000" y="144000"/>
            <a:ext cx="11520000" cy="648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6000" y="900000"/>
            <a:ext cx="11520000" cy="540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92000" y="6462000"/>
            <a:ext cx="21600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22. September 2018</a:t>
            </a:r>
            <a:endParaRPr lang="en-GB" dirty="0"/>
          </a:p>
        </p:txBody>
      </p:sp>
      <p:sp>
        <p:nvSpPr>
          <p:cNvPr id="5" name="Footer Placeholder 4"/>
          <p:cNvSpPr>
            <a:spLocks noGrp="1"/>
          </p:cNvSpPr>
          <p:nvPr>
            <p:ph type="ftr" sz="quarter" idx="3"/>
          </p:nvPr>
        </p:nvSpPr>
        <p:spPr>
          <a:xfrm>
            <a:off x="4164000" y="6462000"/>
            <a:ext cx="43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Kevin Li - Collective effects II</a:t>
            </a:r>
            <a:endParaRPr lang="en-GB" dirty="0"/>
          </a:p>
        </p:txBody>
      </p:sp>
      <p:sp>
        <p:nvSpPr>
          <p:cNvPr id="6" name="Slide Number Placeholder 5"/>
          <p:cNvSpPr>
            <a:spLocks noGrp="1"/>
          </p:cNvSpPr>
          <p:nvPr>
            <p:ph type="sldNum" sz="quarter" idx="4"/>
          </p:nvPr>
        </p:nvSpPr>
        <p:spPr>
          <a:xfrm>
            <a:off x="9696000" y="6462000"/>
            <a:ext cx="2160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fld id="{9EA1AA69-EDB9-4143-818B-2B18FE6932EA}" type="slidenum">
              <a:rPr lang="en-GB" smtClean="0"/>
              <a:t>‹#›</a:t>
            </a:fld>
            <a:endParaRPr lang="en-GB"/>
          </a:p>
        </p:txBody>
      </p:sp>
      <p:cxnSp>
        <p:nvCxnSpPr>
          <p:cNvPr id="8" name="Straight Arrow Connector 7"/>
          <p:cNvCxnSpPr/>
          <p:nvPr userDrawn="1"/>
        </p:nvCxnSpPr>
        <p:spPr>
          <a:xfrm>
            <a:off x="774000" y="6462000"/>
            <a:ext cx="11088000" cy="0"/>
          </a:xfrm>
          <a:prstGeom prst="straightConnector1">
            <a:avLst/>
          </a:prstGeom>
          <a:ln w="28575">
            <a:solidFill>
              <a:srgbClr val="104282"/>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2" name="Picture 2" descr="http://cas.web.cern.ch/cas/CASlogo.jpg"/>
          <p:cNvPicPr>
            <a:picLocks noChangeAspect="1" noChangeArrowheads="1"/>
          </p:cNvPicPr>
          <p:nvPr userDrawn="1"/>
        </p:nvPicPr>
        <p:blipFill>
          <a:blip r:embed="rId1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48400" y="72000"/>
            <a:ext cx="1070460" cy="6840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a:spLocks noChangeAspect="1"/>
          </p:cNvSpPr>
          <p:nvPr userDrawn="1"/>
        </p:nvSpPr>
        <p:spPr>
          <a:xfrm>
            <a:off x="72000" y="6066000"/>
            <a:ext cx="720000" cy="720000"/>
          </a:xfrm>
          <a:prstGeom prst="rect">
            <a:avLst/>
          </a:prstGeom>
          <a:solidFill>
            <a:srgbClr val="104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000" y="6138000"/>
            <a:ext cx="648000" cy="648000"/>
          </a:xfrm>
          <a:prstGeom prst="rect">
            <a:avLst/>
          </a:prstGeom>
        </p:spPr>
      </p:pic>
    </p:spTree>
    <p:extLst>
      <p:ext uri="{BB962C8B-B14F-4D97-AF65-F5344CB8AC3E}">
        <p14:creationId xmlns:p14="http://schemas.microsoft.com/office/powerpoint/2010/main" val="62556855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17" r:id="rId3"/>
    <p:sldLayoutId id="2147483703" r:id="rId4"/>
    <p:sldLayoutId id="2147483706" r:id="rId5"/>
    <p:sldLayoutId id="2147483707" r:id="rId6"/>
    <p:sldLayoutId id="2147483713" r:id="rId7"/>
    <p:sldLayoutId id="2147483714" r:id="rId8"/>
    <p:sldLayoutId id="2147483715" r:id="rId9"/>
    <p:sldLayoutId id="2147483716"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600" kern="1200">
          <a:solidFill>
            <a:srgbClr val="0097F2"/>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3.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6.xml"/><Relationship Id="rId7" Type="http://schemas.openxmlformats.org/officeDocument/2006/relationships/image" Target="../media/image32.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slideLayout" Target="../slideLayouts/slideLayout2.xml"/><Relationship Id="rId10" Type="http://schemas.openxmlformats.org/officeDocument/2006/relationships/image" Target="../media/image35.emf"/><Relationship Id="rId4" Type="http://schemas.openxmlformats.org/officeDocument/2006/relationships/tags" Target="../tags/tag17.xm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4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23.xml"/><Relationship Id="rId7" Type="http://schemas.openxmlformats.org/officeDocument/2006/relationships/image" Target="../media/image46.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slideLayout" Target="../slideLayouts/slideLayout2.xml"/><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28.xml"/><Relationship Id="rId7" Type="http://schemas.openxmlformats.org/officeDocument/2006/relationships/image" Target="../media/image51.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29.xml"/><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2.xml"/><Relationship Id="rId7" Type="http://schemas.openxmlformats.org/officeDocument/2006/relationships/image" Target="../media/image51.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33.xml"/><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54.png"/><Relationship Id="rId4"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tags" Target="../tags/tag4.xm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57.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5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57.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58.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63.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6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63.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6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63.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6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63.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6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66.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68.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3600" dirty="0" smtClean="0"/>
              <a:t>CAS – Introduction to </a:t>
            </a:r>
            <a:r>
              <a:rPr lang="en-US" sz="3600" dirty="0"/>
              <a:t>Accelerator Physics </a:t>
            </a:r>
            <a:r>
              <a:rPr lang="en-US" sz="3600" dirty="0" smtClean="0"/>
              <a:t/>
            </a:r>
            <a:br>
              <a:rPr lang="en-US" sz="3600" dirty="0" smtClean="0"/>
            </a:br>
            <a:r>
              <a:rPr lang="en-US" sz="3600" dirty="0" smtClean="0"/>
              <a:t/>
            </a:r>
            <a:br>
              <a:rPr lang="en-US" sz="3600" dirty="0" smtClean="0"/>
            </a:br>
            <a:r>
              <a:rPr lang="en-US" dirty="0" smtClean="0"/>
              <a:t>Collective effects</a:t>
            </a:r>
            <a:endParaRPr lang="en-US" dirty="0"/>
          </a:p>
        </p:txBody>
      </p:sp>
      <p:sp>
        <p:nvSpPr>
          <p:cNvPr id="3" name="Subtitle 2"/>
          <p:cNvSpPr>
            <a:spLocks noGrp="1"/>
          </p:cNvSpPr>
          <p:nvPr>
            <p:ph type="subTitle" idx="1"/>
          </p:nvPr>
        </p:nvSpPr>
        <p:spPr/>
        <p:txBody>
          <a:bodyPr>
            <a:normAutofit/>
          </a:bodyPr>
          <a:lstStyle/>
          <a:p>
            <a:pPr algn="l"/>
            <a:r>
              <a:rPr lang="en-US" b="1" dirty="0" smtClean="0">
                <a:solidFill>
                  <a:schemeClr val="accent6">
                    <a:lumMod val="75000"/>
                  </a:schemeClr>
                </a:solidFill>
              </a:rPr>
              <a:t>Part </a:t>
            </a:r>
            <a:r>
              <a:rPr lang="en-US" b="1" dirty="0">
                <a:solidFill>
                  <a:schemeClr val="accent6">
                    <a:lumMod val="75000"/>
                  </a:schemeClr>
                </a:solidFill>
              </a:rPr>
              <a:t>II: Space charge – wake fields and </a:t>
            </a:r>
            <a:r>
              <a:rPr lang="en-US" b="1" dirty="0" smtClean="0">
                <a:solidFill>
                  <a:schemeClr val="accent6">
                    <a:lumMod val="75000"/>
                  </a:schemeClr>
                </a:solidFill>
              </a:rPr>
              <a:t>impedances</a:t>
            </a:r>
            <a:endParaRPr lang="en-US" b="1" dirty="0">
              <a:solidFill>
                <a:schemeClr val="accent6">
                  <a:lumMod val="75000"/>
                </a:schemeClr>
              </a:solidFill>
            </a:endParaRPr>
          </a:p>
        </p:txBody>
      </p:sp>
    </p:spTree>
    <p:extLst>
      <p:ext uri="{BB962C8B-B14F-4D97-AF65-F5344CB8AC3E}">
        <p14:creationId xmlns:p14="http://schemas.microsoft.com/office/powerpoint/2010/main" val="2423852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smtClean="0"/>
              <a:t>Direct space charge leads to a </a:t>
            </a:r>
            <a:r>
              <a:rPr lang="en-US" sz="2000" b="1" dirty="0" smtClean="0">
                <a:solidFill>
                  <a:srgbClr val="C00000"/>
                </a:solidFill>
              </a:rPr>
              <a:t>purely incoherent tune shift </a:t>
            </a:r>
            <a:r>
              <a:rPr lang="en-US" sz="2000" dirty="0" smtClean="0"/>
              <a:t>and a tune spread leading to the characteristic tune footprint with its </a:t>
            </a:r>
            <a:r>
              <a:rPr lang="en-US" sz="2000" b="1" dirty="0" smtClean="0">
                <a:solidFill>
                  <a:srgbClr val="C00000"/>
                </a:solidFill>
              </a:rPr>
              <a:t>typical necktie shape </a:t>
            </a:r>
            <a:r>
              <a:rPr lang="en-US" sz="2000" dirty="0" smtClean="0"/>
              <a:t>for bunched beams. Direct space charge does not lead to any coherent tune shifts (on the centroid motion).</a:t>
            </a:r>
          </a:p>
          <a:p>
            <a:pPr marL="0" indent="0" algn="just">
              <a:buNone/>
            </a:pPr>
            <a:r>
              <a:rPr lang="en-US" sz="2000" dirty="0" smtClean="0"/>
              <a:t>We will now look at the effect of </a:t>
            </a:r>
            <a:r>
              <a:rPr lang="en-US" sz="2000" b="1" dirty="0" smtClean="0">
                <a:solidFill>
                  <a:srgbClr val="C00000"/>
                </a:solidFill>
              </a:rPr>
              <a:t>indirect space charge</a:t>
            </a:r>
            <a:r>
              <a:rPr lang="en-US" sz="2000" dirty="0" smtClean="0"/>
              <a:t>. We will briefly look at the </a:t>
            </a:r>
            <a:r>
              <a:rPr lang="en-US" sz="2000" b="1" dirty="0" smtClean="0">
                <a:solidFill>
                  <a:srgbClr val="C00000"/>
                </a:solidFill>
              </a:rPr>
              <a:t>different sources </a:t>
            </a:r>
            <a:r>
              <a:rPr lang="en-US" sz="2000" dirty="0" smtClean="0"/>
              <a:t>of indirect space charge, that it can lead to both </a:t>
            </a:r>
            <a:r>
              <a:rPr lang="en-US" sz="2000" b="1" dirty="0" smtClean="0">
                <a:solidFill>
                  <a:srgbClr val="C00000"/>
                </a:solidFill>
              </a:rPr>
              <a:t>incoherent as well as coherent </a:t>
            </a:r>
            <a:r>
              <a:rPr lang="en-US" sz="2000" b="1" dirty="0" err="1" smtClean="0">
                <a:solidFill>
                  <a:srgbClr val="C00000"/>
                </a:solidFill>
              </a:rPr>
              <a:t>tuneshifts</a:t>
            </a:r>
            <a:r>
              <a:rPr lang="en-US" sz="2000" dirty="0" smtClean="0"/>
              <a:t> and how these tune shifts are usually parameterized using the </a:t>
            </a:r>
            <a:r>
              <a:rPr lang="en-US" sz="2000" b="1" dirty="0" err="1" smtClean="0">
                <a:solidFill>
                  <a:srgbClr val="C00000"/>
                </a:solidFill>
              </a:rPr>
              <a:t>Laslett</a:t>
            </a:r>
            <a:r>
              <a:rPr lang="en-US" sz="2000" b="1" dirty="0" smtClean="0">
                <a:solidFill>
                  <a:srgbClr val="C00000"/>
                </a:solidFill>
              </a:rPr>
              <a:t> coefficients</a:t>
            </a:r>
            <a:r>
              <a:rPr lang="en-US" sz="2000" dirty="0" smtClean="0"/>
              <a:t>. </a:t>
            </a:r>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10</a:t>
            </a:fld>
            <a:endParaRPr lang="en-GB"/>
          </a:p>
        </p:txBody>
      </p:sp>
      <p:sp>
        <p:nvSpPr>
          <p:cNvPr id="7" name="Content Placeholder 6"/>
          <p:cNvSpPr>
            <a:spLocks noGrp="1"/>
          </p:cNvSpPr>
          <p:nvPr>
            <p:ph idx="13"/>
          </p:nvPr>
        </p:nvSpPr>
        <p:spPr/>
        <p:txBody>
          <a:bodyPr>
            <a:normAutofit/>
          </a:bodyPr>
          <a:lstStyle/>
          <a:p>
            <a:r>
              <a:rPr lang="en-US" dirty="0"/>
              <a:t>Part 2: Direct- and indirect space </a:t>
            </a:r>
            <a:r>
              <a:rPr lang="en-US" dirty="0" smtClean="0"/>
              <a:t>charge, wake fields and impedances</a:t>
            </a:r>
            <a:endParaRPr lang="en-US" dirty="0"/>
          </a:p>
          <a:p>
            <a:pPr lvl="1">
              <a:buFont typeface="Courier New" panose="02070309020205020404" pitchFamily="49" charset="0"/>
              <a:buChar char="o"/>
            </a:pPr>
            <a:endParaRPr lang="en-US" dirty="0"/>
          </a:p>
          <a:p>
            <a:pPr lvl="1">
              <a:buFont typeface="Courier New" panose="02070309020205020404" pitchFamily="49" charset="0"/>
              <a:buChar char="o"/>
            </a:pPr>
            <a:r>
              <a:rPr lang="en-US" dirty="0">
                <a:solidFill>
                  <a:schemeClr val="bg1">
                    <a:lumMod val="65000"/>
                  </a:schemeClr>
                </a:solidFill>
              </a:rPr>
              <a:t>Direct space charge – mitigation techniques</a:t>
            </a:r>
          </a:p>
          <a:p>
            <a:pPr lvl="1">
              <a:buFont typeface="Courier New" panose="02070309020205020404" pitchFamily="49" charset="0"/>
              <a:buChar char="o"/>
            </a:pPr>
            <a:r>
              <a:rPr lang="en-US" dirty="0"/>
              <a:t>Indirect space charge</a:t>
            </a:r>
          </a:p>
          <a:p>
            <a:pPr lvl="1">
              <a:buFont typeface="Courier New" panose="02070309020205020404" pitchFamily="49" charset="0"/>
              <a:buChar char="o"/>
            </a:pPr>
            <a:r>
              <a:rPr lang="en-US" dirty="0">
                <a:solidFill>
                  <a:schemeClr val="bg1">
                    <a:lumMod val="65000"/>
                  </a:schemeClr>
                </a:solidFill>
              </a:rPr>
              <a:t>From indirect space charge to (resistive) wall wakes</a:t>
            </a:r>
          </a:p>
          <a:p>
            <a:pPr lvl="1">
              <a:buFont typeface="Courier New" panose="02070309020205020404" pitchFamily="49" charset="0"/>
              <a:buChar char="o"/>
            </a:pPr>
            <a:r>
              <a:rPr lang="en-US" dirty="0">
                <a:solidFill>
                  <a:schemeClr val="bg1">
                    <a:lumMod val="65000"/>
                  </a:schemeClr>
                </a:solidFill>
              </a:rPr>
              <a:t>Concept of wake fields</a:t>
            </a:r>
          </a:p>
          <a:p>
            <a:pPr lvl="1">
              <a:buFont typeface="Courier New" panose="02070309020205020404" pitchFamily="49" charset="0"/>
              <a:buChar char="o"/>
            </a:pPr>
            <a:r>
              <a:rPr lang="en-US" dirty="0">
                <a:solidFill>
                  <a:schemeClr val="bg1">
                    <a:lumMod val="65000"/>
                  </a:schemeClr>
                </a:solidFill>
              </a:rPr>
              <a:t>Longitudinal and transverse wake fields and </a:t>
            </a:r>
            <a:r>
              <a:rPr lang="en-US" dirty="0" smtClean="0">
                <a:solidFill>
                  <a:schemeClr val="bg1">
                    <a:lumMod val="65000"/>
                  </a:schemeClr>
                </a:solidFill>
              </a:rPr>
              <a:t>impedances</a:t>
            </a:r>
            <a:endParaRPr lang="en-US" dirty="0">
              <a:solidFill>
                <a:schemeClr val="bg1">
                  <a:lumMod val="65000"/>
                </a:schemeClr>
              </a:solidFill>
            </a:endParaRPr>
          </a:p>
        </p:txBody>
      </p:sp>
    </p:spTree>
    <p:extLst>
      <p:ext uri="{BB962C8B-B14F-4D97-AF65-F5344CB8AC3E}">
        <p14:creationId xmlns:p14="http://schemas.microsoft.com/office/powerpoint/2010/main" val="1665466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vs. indirect space charge</a:t>
            </a:r>
            <a:endParaRPr lang="en-US" dirty="0"/>
          </a:p>
        </p:txBody>
      </p:sp>
      <p:sp>
        <p:nvSpPr>
          <p:cNvPr id="3" name="Content Placeholder 2"/>
          <p:cNvSpPr>
            <a:spLocks noGrp="1"/>
          </p:cNvSpPr>
          <p:nvPr>
            <p:ph idx="1"/>
          </p:nvPr>
        </p:nvSpPr>
        <p:spPr>
          <a:xfrm>
            <a:off x="336000" y="900000"/>
            <a:ext cx="5400000" cy="5400000"/>
          </a:xfrm>
        </p:spPr>
        <p:txBody>
          <a:bodyPr>
            <a:normAutofit/>
          </a:bodyPr>
          <a:lstStyle/>
          <a:p>
            <a:pPr algn="just"/>
            <a:r>
              <a:rPr lang="en-US" sz="2000" dirty="0" smtClean="0"/>
              <a:t>Direct space charge – central force</a:t>
            </a:r>
          </a:p>
          <a:p>
            <a:pPr algn="just"/>
            <a:r>
              <a:rPr lang="en-US" sz="2000" dirty="0" smtClean="0"/>
              <a:t>The space symmetry endowed by free space </a:t>
            </a:r>
            <a:r>
              <a:rPr lang="en-US" sz="2000" b="1" dirty="0" smtClean="0">
                <a:solidFill>
                  <a:srgbClr val="C00000"/>
                </a:solidFill>
              </a:rPr>
              <a:t>eliminates any impact on the centroid </a:t>
            </a:r>
            <a:r>
              <a:rPr lang="en-US" sz="2000" dirty="0" smtClean="0"/>
              <a:t>motion</a:t>
            </a:r>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11</a:t>
            </a:fld>
            <a:endParaRPr lang="en-GB"/>
          </a:p>
        </p:txBody>
      </p:sp>
      <p:sp>
        <p:nvSpPr>
          <p:cNvPr id="7" name="Content Placeholder 2"/>
          <p:cNvSpPr txBox="1">
            <a:spLocks/>
          </p:cNvSpPr>
          <p:nvPr/>
        </p:nvSpPr>
        <p:spPr>
          <a:xfrm>
            <a:off x="6120000" y="900000"/>
            <a:ext cx="5544000" cy="540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2000" dirty="0" smtClean="0"/>
          </a:p>
        </p:txBody>
      </p:sp>
      <p:sp>
        <p:nvSpPr>
          <p:cNvPr id="9" name="TextBox 8"/>
          <p:cNvSpPr txBox="1"/>
          <p:nvPr/>
        </p:nvSpPr>
        <p:spPr>
          <a:xfrm>
            <a:off x="648000" y="2520000"/>
            <a:ext cx="4034694" cy="400110"/>
          </a:xfrm>
          <a:prstGeom prst="rect">
            <a:avLst/>
          </a:prstGeom>
          <a:noFill/>
        </p:spPr>
        <p:txBody>
          <a:bodyPr wrap="none" rtlCol="0">
            <a:spAutoFit/>
          </a:bodyPr>
          <a:lstStyle/>
          <a:p>
            <a:r>
              <a:rPr lang="en-US" sz="2000" b="1" dirty="0" smtClean="0">
                <a:solidFill>
                  <a:srgbClr val="C00000"/>
                </a:solidFill>
                <a:sym typeface="Wingdings" panose="05000000000000000000" pitchFamily="2" charset="2"/>
              </a:rPr>
              <a:t> Exclusively incoherent tune shifts</a:t>
            </a:r>
            <a:endParaRPr lang="en-US" sz="2000" b="1" dirty="0">
              <a:solidFill>
                <a:srgbClr val="C00000"/>
              </a:solidFill>
            </a:endParaRPr>
          </a:p>
        </p:txBody>
      </p:sp>
      <p:grpSp>
        <p:nvGrpSpPr>
          <p:cNvPr id="43" name="Group 42"/>
          <p:cNvGrpSpPr/>
          <p:nvPr/>
        </p:nvGrpSpPr>
        <p:grpSpPr>
          <a:xfrm>
            <a:off x="6480000" y="3168000"/>
            <a:ext cx="3348000" cy="3182554"/>
            <a:chOff x="6480000" y="3060000"/>
            <a:chExt cx="3348000" cy="3182554"/>
          </a:xfrm>
        </p:grpSpPr>
        <p:cxnSp>
          <p:nvCxnSpPr>
            <p:cNvPr id="44" name="Straight Arrow Connector 43"/>
            <p:cNvCxnSpPr/>
            <p:nvPr/>
          </p:nvCxnSpPr>
          <p:spPr>
            <a:xfrm>
              <a:off x="7020000" y="5868000"/>
              <a:ext cx="2808000" cy="0"/>
            </a:xfrm>
            <a:prstGeom prst="straightConnector1">
              <a:avLst/>
            </a:prstGeom>
            <a:ln w="25400">
              <a:solidFill>
                <a:schemeClr val="accent6">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6200000">
              <a:off x="5616000" y="4464000"/>
              <a:ext cx="2808000" cy="0"/>
            </a:xfrm>
            <a:prstGeom prst="straightConnector1">
              <a:avLst/>
            </a:prstGeom>
            <a:ln w="25400">
              <a:solidFill>
                <a:schemeClr val="accent6">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8231543" y="5904000"/>
              <a:ext cx="384914" cy="338554"/>
            </a:xfrm>
            <a:prstGeom prst="rect">
              <a:avLst/>
            </a:prstGeom>
            <a:noFill/>
          </p:spPr>
          <p:txBody>
            <a:bodyPr wrap="none" rtlCol="0">
              <a:spAutoFit/>
            </a:bodyPr>
            <a:lstStyle/>
            <a:p>
              <a:r>
                <a:rPr lang="en-US" sz="1600" dirty="0" err="1">
                  <a:solidFill>
                    <a:schemeClr val="accent6">
                      <a:lumMod val="50000"/>
                    </a:schemeClr>
                  </a:solidFill>
                </a:rPr>
                <a:t>Q</a:t>
              </a:r>
              <a:r>
                <a:rPr lang="en-US" sz="1600" baseline="-25000" dirty="0" err="1">
                  <a:solidFill>
                    <a:schemeClr val="accent6">
                      <a:lumMod val="50000"/>
                    </a:schemeClr>
                  </a:solidFill>
                </a:rPr>
                <a:t>x</a:t>
              </a:r>
              <a:endParaRPr lang="en-US" sz="1600" baseline="-25000" dirty="0">
                <a:solidFill>
                  <a:schemeClr val="accent6">
                    <a:lumMod val="50000"/>
                  </a:schemeClr>
                </a:solidFill>
              </a:endParaRPr>
            </a:p>
          </p:txBody>
        </p:sp>
        <p:sp>
          <p:nvSpPr>
            <p:cNvPr id="47" name="TextBox 46"/>
            <p:cNvSpPr txBox="1"/>
            <p:nvPr/>
          </p:nvSpPr>
          <p:spPr>
            <a:xfrm>
              <a:off x="6480000" y="4294723"/>
              <a:ext cx="385042" cy="338554"/>
            </a:xfrm>
            <a:prstGeom prst="rect">
              <a:avLst/>
            </a:prstGeom>
            <a:noFill/>
          </p:spPr>
          <p:txBody>
            <a:bodyPr wrap="none" rtlCol="0">
              <a:spAutoFit/>
            </a:bodyPr>
            <a:lstStyle/>
            <a:p>
              <a:r>
                <a:rPr lang="en-US" sz="1600" dirty="0" err="1">
                  <a:solidFill>
                    <a:schemeClr val="accent6">
                      <a:lumMod val="50000"/>
                    </a:schemeClr>
                  </a:solidFill>
                </a:rPr>
                <a:t>Q</a:t>
              </a:r>
              <a:r>
                <a:rPr lang="en-US" sz="1600" baseline="-25000" dirty="0" err="1">
                  <a:solidFill>
                    <a:schemeClr val="accent6">
                      <a:lumMod val="50000"/>
                    </a:schemeClr>
                  </a:solidFill>
                </a:rPr>
                <a:t>y</a:t>
              </a:r>
              <a:endParaRPr lang="en-US" sz="1600" baseline="-25000" dirty="0">
                <a:solidFill>
                  <a:schemeClr val="accent6">
                    <a:lumMod val="50000"/>
                  </a:schemeClr>
                </a:solidFill>
              </a:endParaRPr>
            </a:p>
          </p:txBody>
        </p:sp>
        <p:grpSp>
          <p:nvGrpSpPr>
            <p:cNvPr id="48" name="Group 47"/>
            <p:cNvGrpSpPr>
              <a:grpSpLocks noChangeAspect="1"/>
            </p:cNvGrpSpPr>
            <p:nvPr/>
          </p:nvGrpSpPr>
          <p:grpSpPr>
            <a:xfrm>
              <a:off x="7668000" y="3672000"/>
              <a:ext cx="1404000" cy="1839143"/>
              <a:chOff x="7595126" y="3645987"/>
              <a:chExt cx="1376810" cy="1803525"/>
            </a:xfrm>
          </p:grpSpPr>
          <p:sp>
            <p:nvSpPr>
              <p:cNvPr id="49" name="Rectangle 48"/>
              <p:cNvSpPr/>
              <p:nvPr/>
            </p:nvSpPr>
            <p:spPr>
              <a:xfrm rot="2220000">
                <a:off x="8009096" y="4520549"/>
                <a:ext cx="699118" cy="55486"/>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Isosceles Triangle 49"/>
              <p:cNvSpPr>
                <a:spLocks/>
              </p:cNvSpPr>
              <p:nvPr/>
            </p:nvSpPr>
            <p:spPr>
              <a:xfrm rot="13020000">
                <a:off x="8249447" y="4115706"/>
                <a:ext cx="359135" cy="440902"/>
              </a:xfrm>
              <a:prstGeom prst="triangle">
                <a:avLst/>
              </a:prstGeom>
              <a:gradFill flip="none" rotWithShape="1">
                <a:gsLst>
                  <a:gs pos="0">
                    <a:srgbClr val="008000">
                      <a:alpha val="50000"/>
                    </a:srgbClr>
                  </a:gs>
                  <a:gs pos="100000">
                    <a:srgbClr val="FFFFFF">
                      <a:alpha val="20000"/>
                    </a:srgbClr>
                  </a:gs>
                </a:gsLst>
                <a:lin ang="5400000" scaled="0"/>
                <a:tileRect/>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p:cNvGrpSpPr/>
              <p:nvPr/>
            </p:nvGrpSpPr>
            <p:grpSpPr>
              <a:xfrm>
                <a:off x="7595126" y="4442184"/>
                <a:ext cx="1014447" cy="1007328"/>
                <a:chOff x="6808871" y="4493449"/>
                <a:chExt cx="658191" cy="653570"/>
              </a:xfrm>
            </p:grpSpPr>
            <p:sp>
              <p:nvSpPr>
                <p:cNvPr id="60" name="Isosceles Triangle 59"/>
                <p:cNvSpPr>
                  <a:spLocks/>
                </p:cNvSpPr>
                <p:nvPr/>
              </p:nvSpPr>
              <p:spPr>
                <a:xfrm rot="13020000">
                  <a:off x="6808871" y="4493449"/>
                  <a:ext cx="477597" cy="653570"/>
                </a:xfrm>
                <a:prstGeom prst="triangle">
                  <a:avLst/>
                </a:prstGeom>
                <a:noFill/>
                <a:ln w="19050">
                  <a:solidFill>
                    <a:srgbClr val="008000">
                      <a:alpha val="50000"/>
                    </a:srgb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rot="13020000">
                  <a:off x="7013462" y="4548494"/>
                  <a:ext cx="453600" cy="36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2" name="Group 51"/>
              <p:cNvGrpSpPr/>
              <p:nvPr/>
            </p:nvGrpSpPr>
            <p:grpSpPr>
              <a:xfrm rot="10800000">
                <a:off x="7913846" y="3653545"/>
                <a:ext cx="1014447" cy="1007328"/>
                <a:chOff x="6808871" y="4493449"/>
                <a:chExt cx="658191" cy="653570"/>
              </a:xfrm>
            </p:grpSpPr>
            <p:sp>
              <p:nvSpPr>
                <p:cNvPr id="58" name="Isosceles Triangle 57"/>
                <p:cNvSpPr>
                  <a:spLocks/>
                </p:cNvSpPr>
                <p:nvPr/>
              </p:nvSpPr>
              <p:spPr>
                <a:xfrm rot="13020000">
                  <a:off x="6808871" y="4493449"/>
                  <a:ext cx="477597" cy="653570"/>
                </a:xfrm>
                <a:prstGeom prst="triangle">
                  <a:avLst/>
                </a:prstGeom>
                <a:solidFill>
                  <a:srgbClr val="008000">
                    <a:alpha val="20000"/>
                  </a:srgbClr>
                </a:solidFill>
                <a:ln w="19050">
                  <a:solidFill>
                    <a:srgbClr val="008000">
                      <a:alpha val="50000"/>
                    </a:srgb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3020000">
                  <a:off x="7013462" y="4548494"/>
                  <a:ext cx="453600" cy="36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3" name="Isosceles Triangle 52"/>
              <p:cNvSpPr>
                <a:spLocks/>
              </p:cNvSpPr>
              <p:nvPr/>
            </p:nvSpPr>
            <p:spPr>
              <a:xfrm rot="13020000">
                <a:off x="7614483" y="4414576"/>
                <a:ext cx="736104" cy="1007328"/>
              </a:xfrm>
              <a:prstGeom prst="triangle">
                <a:avLst/>
              </a:prstGeom>
              <a:gradFill flip="none" rotWithShape="1">
                <a:gsLst>
                  <a:gs pos="0">
                    <a:srgbClr val="008000">
                      <a:alpha val="50000"/>
                    </a:srgbClr>
                  </a:gs>
                  <a:gs pos="100000">
                    <a:srgbClr val="008000">
                      <a:alpha val="10000"/>
                    </a:srgbClr>
                  </a:gs>
                  <a:gs pos="59000">
                    <a:srgbClr val="008000">
                      <a:alpha val="50000"/>
                    </a:srgbClr>
                  </a:gs>
                </a:gsLst>
                <a:lin ang="5400000" scaled="0"/>
                <a:tileRect/>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Isosceles Triangle 53"/>
              <p:cNvSpPr>
                <a:spLocks/>
              </p:cNvSpPr>
              <p:nvPr/>
            </p:nvSpPr>
            <p:spPr>
              <a:xfrm rot="13020000">
                <a:off x="7802765" y="4329021"/>
                <a:ext cx="620406" cy="847853"/>
              </a:xfrm>
              <a:prstGeom prst="triangle">
                <a:avLst/>
              </a:prstGeom>
              <a:gradFill flip="none" rotWithShape="1">
                <a:gsLst>
                  <a:gs pos="0">
                    <a:srgbClr val="008000">
                      <a:alpha val="50000"/>
                    </a:srgbClr>
                  </a:gs>
                  <a:gs pos="100000">
                    <a:srgbClr val="FFFFFF">
                      <a:alpha val="20000"/>
                    </a:srgbClr>
                  </a:gs>
                </a:gsLst>
                <a:lin ang="5400000" scaled="0"/>
                <a:tileRect/>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Isosceles Triangle 54"/>
              <p:cNvSpPr>
                <a:spLocks/>
              </p:cNvSpPr>
              <p:nvPr/>
            </p:nvSpPr>
            <p:spPr>
              <a:xfrm rot="13020000">
                <a:off x="8033929" y="4188185"/>
                <a:ext cx="468198" cy="706096"/>
              </a:xfrm>
              <a:prstGeom prst="triangle">
                <a:avLst/>
              </a:prstGeom>
              <a:gradFill flip="none" rotWithShape="1">
                <a:gsLst>
                  <a:gs pos="0">
                    <a:srgbClr val="008000">
                      <a:alpha val="50000"/>
                    </a:srgbClr>
                  </a:gs>
                  <a:gs pos="100000">
                    <a:srgbClr val="FFFFFF">
                      <a:alpha val="20000"/>
                    </a:srgbClr>
                  </a:gs>
                </a:gsLst>
                <a:lin ang="5400000" scaled="0"/>
                <a:tileRect/>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Isosceles Triangle 55"/>
              <p:cNvSpPr>
                <a:spLocks/>
              </p:cNvSpPr>
              <p:nvPr/>
            </p:nvSpPr>
            <p:spPr>
              <a:xfrm rot="13020000">
                <a:off x="8460884" y="3961830"/>
                <a:ext cx="220737" cy="353469"/>
              </a:xfrm>
              <a:prstGeom prst="triangle">
                <a:avLst/>
              </a:prstGeom>
              <a:gradFill flip="none" rotWithShape="1">
                <a:gsLst>
                  <a:gs pos="0">
                    <a:srgbClr val="008000">
                      <a:alpha val="50000"/>
                    </a:srgbClr>
                  </a:gs>
                  <a:gs pos="100000">
                    <a:srgbClr val="FFFFFF">
                      <a:alpha val="20000"/>
                    </a:srgbClr>
                  </a:gs>
                </a:gsLst>
                <a:lin ang="5400000" scaled="0"/>
                <a:tileRect/>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p:cNvSpPr/>
              <p:nvPr/>
            </p:nvSpPr>
            <p:spPr>
              <a:xfrm>
                <a:off x="8860965" y="3645987"/>
                <a:ext cx="110971" cy="110971"/>
              </a:xfrm>
              <a:prstGeom prst="ellipse">
                <a:avLst/>
              </a:prstGeom>
              <a:solidFill>
                <a:srgbClr val="FF0000">
                  <a:alpha val="15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00" y="3168000"/>
            <a:ext cx="4320000" cy="3240000"/>
          </a:xfrm>
          <a:prstGeom prst="rect">
            <a:avLst/>
          </a:prstGeom>
        </p:spPr>
      </p:pic>
      <p:sp>
        <p:nvSpPr>
          <p:cNvPr id="35" name="Oval 34"/>
          <p:cNvSpPr>
            <a:spLocks noChangeAspect="1"/>
          </p:cNvSpPr>
          <p:nvPr/>
        </p:nvSpPr>
        <p:spPr>
          <a:xfrm>
            <a:off x="2916000" y="4212000"/>
            <a:ext cx="360000" cy="360000"/>
          </a:xfrm>
          <a:prstGeom prst="ellipse">
            <a:avLst/>
          </a:prstGeom>
          <a:scene3d>
            <a:camera prst="orthographicFront"/>
            <a:lightRig rig="threePt" dir="t"/>
          </a:scene3d>
          <a:sp3d>
            <a:bevelT w="152400" h="1524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p:cNvSpPr txBox="1"/>
          <p:nvPr/>
        </p:nvSpPr>
        <p:spPr>
          <a:xfrm>
            <a:off x="7560000" y="2880000"/>
            <a:ext cx="2434321" cy="369332"/>
          </a:xfrm>
          <a:prstGeom prst="rect">
            <a:avLst/>
          </a:prstGeom>
          <a:noFill/>
        </p:spPr>
        <p:txBody>
          <a:bodyPr wrap="none" rtlCol="0">
            <a:spAutoFit/>
          </a:bodyPr>
          <a:lstStyle/>
          <a:p>
            <a:r>
              <a:rPr lang="en-US" b="1" dirty="0" smtClean="0">
                <a:solidFill>
                  <a:schemeClr val="accent6"/>
                </a:solidFill>
              </a:rPr>
              <a:t>Tune footprint - necktie</a:t>
            </a:r>
            <a:endParaRPr lang="en-US" b="1" dirty="0">
              <a:solidFill>
                <a:schemeClr val="accent6"/>
              </a:solidFill>
            </a:endParaRPr>
          </a:p>
        </p:txBody>
      </p:sp>
    </p:spTree>
    <p:extLst>
      <p:ext uri="{BB962C8B-B14F-4D97-AF65-F5344CB8AC3E}">
        <p14:creationId xmlns:p14="http://schemas.microsoft.com/office/powerpoint/2010/main" val="1069487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vs. indirect space charge</a:t>
            </a:r>
          </a:p>
        </p:txBody>
      </p:sp>
      <p:sp>
        <p:nvSpPr>
          <p:cNvPr id="3" name="Content Placeholder 2"/>
          <p:cNvSpPr>
            <a:spLocks noGrp="1"/>
          </p:cNvSpPr>
          <p:nvPr>
            <p:ph idx="1"/>
          </p:nvPr>
        </p:nvSpPr>
        <p:spPr>
          <a:xfrm>
            <a:off x="336000" y="900000"/>
            <a:ext cx="5400000" cy="5400000"/>
          </a:xfrm>
        </p:spPr>
        <p:txBody>
          <a:bodyPr>
            <a:normAutofit/>
          </a:bodyPr>
          <a:lstStyle/>
          <a:p>
            <a:pPr algn="just"/>
            <a:r>
              <a:rPr lang="en-US" sz="2000" dirty="0" smtClean="0"/>
              <a:t>Direct space charge – central force</a:t>
            </a:r>
          </a:p>
          <a:p>
            <a:pPr algn="just"/>
            <a:r>
              <a:rPr lang="en-US" sz="2000" dirty="0" smtClean="0"/>
              <a:t>The space symmetry endowed by free space </a:t>
            </a:r>
            <a:r>
              <a:rPr lang="en-US" sz="2000" b="1" dirty="0" smtClean="0">
                <a:solidFill>
                  <a:srgbClr val="C00000"/>
                </a:solidFill>
              </a:rPr>
              <a:t>eliminates any impact on the centroid </a:t>
            </a:r>
            <a:r>
              <a:rPr lang="en-US" sz="2000" dirty="0" smtClean="0"/>
              <a:t>motion</a:t>
            </a:r>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12</a:t>
            </a:fld>
            <a:endParaRPr lang="en-GB"/>
          </a:p>
        </p:txBody>
      </p:sp>
      <p:sp>
        <p:nvSpPr>
          <p:cNvPr id="7" name="Content Placeholder 2"/>
          <p:cNvSpPr txBox="1">
            <a:spLocks/>
          </p:cNvSpPr>
          <p:nvPr/>
        </p:nvSpPr>
        <p:spPr>
          <a:xfrm>
            <a:off x="6264000" y="900000"/>
            <a:ext cx="5544000" cy="540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smtClean="0"/>
              <a:t>Indirect space charge – image charge forces</a:t>
            </a:r>
          </a:p>
          <a:p>
            <a:pPr algn="just"/>
            <a:r>
              <a:rPr lang="en-US" sz="2000" dirty="0" smtClean="0"/>
              <a:t>The free space symmetry is broken by the geometrical arrangement of the conducting parallel plates; this gives a </a:t>
            </a:r>
            <a:r>
              <a:rPr lang="en-US" sz="2000" b="1" dirty="0" smtClean="0">
                <a:solidFill>
                  <a:srgbClr val="C00000"/>
                </a:solidFill>
              </a:rPr>
              <a:t>net impact on the centroid </a:t>
            </a:r>
            <a:r>
              <a:rPr lang="en-US" sz="2000" dirty="0" smtClean="0"/>
              <a:t>motion</a:t>
            </a:r>
          </a:p>
        </p:txBody>
      </p:sp>
      <p:sp>
        <p:nvSpPr>
          <p:cNvPr id="9" name="TextBox 8"/>
          <p:cNvSpPr txBox="1"/>
          <p:nvPr/>
        </p:nvSpPr>
        <p:spPr>
          <a:xfrm>
            <a:off x="648000" y="2520000"/>
            <a:ext cx="10813922" cy="400110"/>
          </a:xfrm>
          <a:prstGeom prst="rect">
            <a:avLst/>
          </a:prstGeom>
          <a:noFill/>
        </p:spPr>
        <p:txBody>
          <a:bodyPr wrap="none" rtlCol="0">
            <a:spAutoFit/>
          </a:bodyPr>
          <a:lstStyle/>
          <a:p>
            <a:r>
              <a:rPr lang="en-US" sz="2000" b="1" dirty="0" smtClean="0">
                <a:solidFill>
                  <a:srgbClr val="C00000"/>
                </a:solidFill>
                <a:sym typeface="Wingdings" panose="05000000000000000000" pitchFamily="2" charset="2"/>
              </a:rPr>
              <a:t> Exclusively incoherent tune shifts		        Both incoherent and coherent tune shifts</a:t>
            </a:r>
            <a:endParaRPr lang="en-US" sz="2000" b="1" dirty="0">
              <a:solidFill>
                <a:srgbClr val="C00000"/>
              </a:solidFill>
            </a:endParaRPr>
          </a:p>
        </p:txBody>
      </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00" y="3168000"/>
            <a:ext cx="4320000" cy="3240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000" y="3168000"/>
            <a:ext cx="4320000" cy="3240000"/>
          </a:xfrm>
          <a:prstGeom prst="rect">
            <a:avLst/>
          </a:prstGeom>
        </p:spPr>
      </p:pic>
      <p:sp>
        <p:nvSpPr>
          <p:cNvPr id="12" name="Oval 11"/>
          <p:cNvSpPr>
            <a:spLocks noChangeAspect="1"/>
          </p:cNvSpPr>
          <p:nvPr/>
        </p:nvSpPr>
        <p:spPr>
          <a:xfrm>
            <a:off x="8352000" y="4212000"/>
            <a:ext cx="360000" cy="360000"/>
          </a:xfrm>
          <a:prstGeom prst="ellipse">
            <a:avLst/>
          </a:prstGeom>
          <a:scene3d>
            <a:camera prst="orthographicFront"/>
            <a:lightRig rig="threePt" dir="t"/>
          </a:scene3d>
          <a:sp3d>
            <a:bevelT w="152400" h="1524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Oval 43"/>
          <p:cNvSpPr>
            <a:spLocks noChangeAspect="1"/>
          </p:cNvSpPr>
          <p:nvPr/>
        </p:nvSpPr>
        <p:spPr>
          <a:xfrm>
            <a:off x="2916000" y="4212000"/>
            <a:ext cx="360000" cy="360000"/>
          </a:xfrm>
          <a:prstGeom prst="ellipse">
            <a:avLst/>
          </a:prstGeom>
          <a:scene3d>
            <a:camera prst="orthographicFront"/>
            <a:lightRig rig="threePt" dir="t"/>
          </a:scene3d>
          <a:sp3d>
            <a:bevelT w="152400" h="1524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138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vs. indirect space charge</a:t>
            </a:r>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13</a:t>
            </a:fld>
            <a:endParaRPr lang="en-GB"/>
          </a:p>
        </p:txBody>
      </p:sp>
      <p:sp>
        <p:nvSpPr>
          <p:cNvPr id="7" name="Content Placeholder 2 1"/>
          <p:cNvSpPr txBox="1">
            <a:spLocks/>
          </p:cNvSpPr>
          <p:nvPr/>
        </p:nvSpPr>
        <p:spPr>
          <a:xfrm>
            <a:off x="6264000" y="900000"/>
            <a:ext cx="5544000" cy="540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smtClean="0"/>
              <a:t>Indirect space charge – image charge forces</a:t>
            </a:r>
          </a:p>
          <a:p>
            <a:pPr algn="just"/>
            <a:r>
              <a:rPr lang="en-US" sz="2000" dirty="0" smtClean="0"/>
              <a:t>The free space symmetry is broken by the geometrical arrangement of the conducting parallel plates; this gives a </a:t>
            </a:r>
            <a:r>
              <a:rPr lang="en-US" sz="2000" b="1" dirty="0" smtClean="0">
                <a:solidFill>
                  <a:srgbClr val="C00000"/>
                </a:solidFill>
              </a:rPr>
              <a:t>net impact on the centroid</a:t>
            </a:r>
            <a:r>
              <a:rPr lang="en-US" sz="2000" dirty="0" smtClean="0"/>
              <a:t> motion</a:t>
            </a:r>
          </a:p>
        </p:txBody>
      </p:sp>
      <p:sp>
        <p:nvSpPr>
          <p:cNvPr id="9" name="TextBox 8"/>
          <p:cNvSpPr txBox="1"/>
          <p:nvPr/>
        </p:nvSpPr>
        <p:spPr>
          <a:xfrm>
            <a:off x="648000" y="2520000"/>
            <a:ext cx="10813922" cy="400110"/>
          </a:xfrm>
          <a:prstGeom prst="rect">
            <a:avLst/>
          </a:prstGeom>
          <a:noFill/>
        </p:spPr>
        <p:txBody>
          <a:bodyPr wrap="none" rtlCol="0">
            <a:spAutoFit/>
          </a:bodyPr>
          <a:lstStyle/>
          <a:p>
            <a:r>
              <a:rPr lang="en-US" sz="2000" dirty="0" smtClean="0">
                <a:solidFill>
                  <a:schemeClr val="bg1"/>
                </a:solidFill>
                <a:sym typeface="Wingdings" panose="05000000000000000000" pitchFamily="2" charset="2"/>
              </a:rPr>
              <a:t> Exclusively incoherent tune shifts</a:t>
            </a:r>
            <a:r>
              <a:rPr lang="en-US" sz="2000" dirty="0" smtClean="0">
                <a:sym typeface="Wingdings" panose="05000000000000000000" pitchFamily="2" charset="2"/>
              </a:rPr>
              <a:t>		       </a:t>
            </a:r>
            <a:r>
              <a:rPr lang="en-US" sz="2000" b="1" dirty="0" smtClean="0">
                <a:solidFill>
                  <a:srgbClr val="C00000"/>
                </a:solidFill>
                <a:sym typeface="Wingdings" panose="05000000000000000000" pitchFamily="2" charset="2"/>
              </a:rPr>
              <a:t> Both incoherent and coherent tune shifts</a:t>
            </a:r>
            <a:endParaRPr lang="en-US" sz="2000" b="1" dirty="0">
              <a:solidFill>
                <a:srgbClr val="C00000"/>
              </a:solidFill>
            </a:endParaRPr>
          </a:p>
        </p:txBody>
      </p:sp>
      <p:pic>
        <p:nvPicPr>
          <p:cNvPr id="43" name="Picture 42" descr="test.pdf"/>
          <p:cNvPicPr>
            <a:picLocks noChangeAspect="1"/>
          </p:cNvPicPr>
          <p:nvPr/>
        </p:nvPicPr>
        <p:blipFill rotWithShape="1">
          <a:blip r:embed="rId2">
            <a:extLst>
              <a:ext uri="{28A0092B-C50C-407E-A947-70E740481C1C}">
                <a14:useLocalDpi xmlns:a14="http://schemas.microsoft.com/office/drawing/2010/main" val="0"/>
              </a:ext>
            </a:extLst>
          </a:blip>
          <a:srcRect l="13104" t="14798" r="11677" b="13322"/>
          <a:stretch/>
        </p:blipFill>
        <p:spPr>
          <a:xfrm>
            <a:off x="1296000" y="648000"/>
            <a:ext cx="1586212" cy="5760000"/>
          </a:xfrm>
          <a:prstGeom prst="rect">
            <a:avLst/>
          </a:prstGeom>
        </p:spPr>
      </p:pic>
      <p:sp>
        <p:nvSpPr>
          <p:cNvPr id="44" name="Content Placeholder 2 2"/>
          <p:cNvSpPr>
            <a:spLocks noGrp="1"/>
          </p:cNvSpPr>
          <p:nvPr>
            <p:ph idx="1"/>
          </p:nvPr>
        </p:nvSpPr>
        <p:spPr>
          <a:xfrm>
            <a:off x="3096000" y="900000"/>
            <a:ext cx="2808000" cy="5400000"/>
          </a:xfrm>
        </p:spPr>
        <p:txBody>
          <a:bodyPr>
            <a:noAutofit/>
          </a:bodyPr>
          <a:lstStyle/>
          <a:p>
            <a:pPr marL="0" indent="0" algn="just">
              <a:buNone/>
            </a:pPr>
            <a:r>
              <a:rPr lang="en-US" sz="1800" dirty="0" smtClean="0"/>
              <a:t>Electro- and magneto-static forces can be computed with the </a:t>
            </a:r>
            <a:r>
              <a:rPr lang="en-US" sz="1800" b="1" dirty="0" smtClean="0">
                <a:solidFill>
                  <a:srgbClr val="C00000"/>
                </a:solidFill>
              </a:rPr>
              <a:t>method of image charges:</a:t>
            </a:r>
          </a:p>
          <a:p>
            <a:pPr algn="just"/>
            <a:r>
              <a:rPr lang="en-US" sz="1600" b="1" dirty="0" smtClean="0"/>
              <a:t>We iteratively add charges to satisfy the boundary conditions. The resulting sum of fields converges to the final net field.</a:t>
            </a:r>
            <a:endParaRPr lang="en-US" sz="1800" b="1" dirty="0" smtClean="0"/>
          </a:p>
          <a:p>
            <a:pPr algn="just"/>
            <a:endParaRPr lang="en-US" sz="1600" dirty="0" smtClean="0"/>
          </a:p>
        </p:txBody>
      </p:sp>
      <p:pic>
        <p:nvPicPr>
          <p:cNvPr id="46" name="Picture 45"/>
          <p:cNvPicPr>
            <a:picLocks noChangeAspect="1"/>
          </p:cNvPicPr>
          <p:nvPr/>
        </p:nvPicPr>
        <p:blipFill>
          <a:blip r:embed="rId3"/>
          <a:stretch>
            <a:fillRect/>
          </a:stretch>
        </p:blipFill>
        <p:spPr>
          <a:xfrm>
            <a:off x="504000" y="4104000"/>
            <a:ext cx="793562" cy="396781"/>
          </a:xfrm>
          <a:prstGeom prst="rect">
            <a:avLst/>
          </a:prstGeom>
        </p:spPr>
      </p:pic>
      <p:grpSp>
        <p:nvGrpSpPr>
          <p:cNvPr id="47" name="Group 46"/>
          <p:cNvGrpSpPr/>
          <p:nvPr/>
        </p:nvGrpSpPr>
        <p:grpSpPr>
          <a:xfrm>
            <a:off x="216000" y="3240000"/>
            <a:ext cx="815351" cy="323165"/>
            <a:chOff x="4712758" y="3714745"/>
            <a:chExt cx="815351" cy="323165"/>
          </a:xfrm>
        </p:grpSpPr>
        <p:sp>
          <p:nvSpPr>
            <p:cNvPr id="48" name="TextBox 47"/>
            <p:cNvSpPr txBox="1"/>
            <p:nvPr/>
          </p:nvSpPr>
          <p:spPr>
            <a:xfrm>
              <a:off x="4712758" y="3714745"/>
              <a:ext cx="815351" cy="323165"/>
            </a:xfrm>
            <a:prstGeom prst="rect">
              <a:avLst/>
            </a:prstGeom>
            <a:noFill/>
          </p:spPr>
          <p:txBody>
            <a:bodyPr wrap="none" rtlCol="0">
              <a:spAutoFit/>
            </a:bodyPr>
            <a:lstStyle/>
            <a:p>
              <a:r>
                <a:rPr lang="en-US" sz="1500" dirty="0"/>
                <a:t>y, y &lt;&lt; h</a:t>
              </a:r>
            </a:p>
          </p:txBody>
        </p:sp>
        <p:cxnSp>
          <p:nvCxnSpPr>
            <p:cNvPr id="49" name="Straight Connector 48"/>
            <p:cNvCxnSpPr/>
            <p:nvPr/>
          </p:nvCxnSpPr>
          <p:spPr>
            <a:xfrm>
              <a:off x="4859875" y="3820224"/>
              <a:ext cx="108000" cy="0"/>
            </a:xfrm>
            <a:prstGeom prst="line">
              <a:avLst/>
            </a:prstGeom>
            <a:ln w="15875">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50" name="Right Brace 49"/>
          <p:cNvSpPr/>
          <p:nvPr/>
        </p:nvSpPr>
        <p:spPr>
          <a:xfrm flipH="1">
            <a:off x="1152000" y="3096000"/>
            <a:ext cx="108000" cy="612000"/>
          </a:xfrm>
          <a:prstGeom prst="rightBrace">
            <a:avLst>
              <a:gd name="adj1" fmla="val 100000"/>
              <a:gd name="adj2" fmla="val 50000"/>
            </a:avLst>
          </a:prstGeom>
          <a:ln w="25400">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000" y="3168000"/>
            <a:ext cx="4320000" cy="3240000"/>
          </a:xfrm>
          <a:prstGeom prst="rect">
            <a:avLst/>
          </a:prstGeom>
        </p:spPr>
      </p:pic>
      <p:sp>
        <p:nvSpPr>
          <p:cNvPr id="52" name="Oval 51"/>
          <p:cNvSpPr>
            <a:spLocks noChangeAspect="1"/>
          </p:cNvSpPr>
          <p:nvPr/>
        </p:nvSpPr>
        <p:spPr>
          <a:xfrm>
            <a:off x="8352000" y="4212000"/>
            <a:ext cx="360000" cy="360000"/>
          </a:xfrm>
          <a:prstGeom prst="ellipse">
            <a:avLst/>
          </a:prstGeom>
          <a:scene3d>
            <a:camera prst="orthographicFront"/>
            <a:lightRig rig="threePt" dir="t"/>
          </a:scene3d>
          <a:sp3d>
            <a:bevelT w="152400" h="1524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Rectangle 2"/>
          <p:cNvSpPr/>
          <p:nvPr/>
        </p:nvSpPr>
        <p:spPr>
          <a:xfrm>
            <a:off x="935915" y="720000"/>
            <a:ext cx="2160085"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35915" y="4572000"/>
            <a:ext cx="2160085" cy="18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505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ps-99-012.pdf"/>
          <p:cNvPicPr>
            <a:picLocks noChangeAspect="1"/>
          </p:cNvPicPr>
          <p:nvPr/>
        </p:nvPicPr>
        <p:blipFill rotWithShape="1">
          <a:blip r:embed="rId4">
            <a:extLst>
              <a:ext uri="{28A0092B-C50C-407E-A947-70E740481C1C}">
                <a14:useLocalDpi xmlns:a14="http://schemas.microsoft.com/office/drawing/2010/main" val="0"/>
              </a:ext>
            </a:extLst>
          </a:blip>
          <a:srcRect l="37770" t="66574" r="38656" b="24645"/>
          <a:stretch/>
        </p:blipFill>
        <p:spPr>
          <a:xfrm>
            <a:off x="3600000" y="4680000"/>
            <a:ext cx="1800000" cy="949909"/>
          </a:xfrm>
          <a:prstGeom prst="rect">
            <a:avLst/>
          </a:prstGeom>
        </p:spPr>
      </p:pic>
      <p:sp>
        <p:nvSpPr>
          <p:cNvPr id="2" name="Title 1"/>
          <p:cNvSpPr>
            <a:spLocks noGrp="1"/>
          </p:cNvSpPr>
          <p:nvPr>
            <p:ph type="title"/>
          </p:nvPr>
        </p:nvSpPr>
        <p:spPr/>
        <p:txBody>
          <a:bodyPr/>
          <a:lstStyle/>
          <a:p>
            <a:r>
              <a:rPr lang="en-US" dirty="0"/>
              <a:t>Direct vs. indirect space charge</a:t>
            </a:r>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14</a:t>
            </a:fld>
            <a:endParaRPr lang="en-GB"/>
          </a:p>
        </p:txBody>
      </p:sp>
      <p:sp>
        <p:nvSpPr>
          <p:cNvPr id="7" name="Content Placeholder 2 1"/>
          <p:cNvSpPr txBox="1">
            <a:spLocks/>
          </p:cNvSpPr>
          <p:nvPr/>
        </p:nvSpPr>
        <p:spPr>
          <a:xfrm>
            <a:off x="6264000" y="900000"/>
            <a:ext cx="5544000" cy="540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800" dirty="0"/>
              <a:t>A flat vacuum chamber can be approximated by two perfect conducting parallel plates placed at vertical positions +h and –h</a:t>
            </a:r>
          </a:p>
          <a:p>
            <a:pPr algn="just"/>
            <a:r>
              <a:rPr lang="en-US" sz="1800" dirty="0"/>
              <a:t>Let the </a:t>
            </a:r>
            <a:r>
              <a:rPr lang="en-US" sz="1800" b="1" dirty="0">
                <a:solidFill>
                  <a:srgbClr val="FF0000"/>
                </a:solidFill>
              </a:rPr>
              <a:t>beam </a:t>
            </a:r>
            <a:r>
              <a:rPr lang="en-US" sz="1800" b="1" dirty="0" smtClean="0">
                <a:solidFill>
                  <a:srgbClr val="FF0000"/>
                </a:solidFill>
              </a:rPr>
              <a:t>centroid be </a:t>
            </a:r>
            <a:r>
              <a:rPr lang="en-US" sz="1800" b="1" dirty="0">
                <a:solidFill>
                  <a:srgbClr val="FF0000"/>
                </a:solidFill>
              </a:rPr>
              <a:t>displaced vertically by </a:t>
            </a:r>
            <a:r>
              <a:rPr lang="en-US" sz="1800" b="1" dirty="0" smtClean="0">
                <a:solidFill>
                  <a:srgbClr val="FF0000"/>
                </a:solidFill>
              </a:rPr>
              <a:t>y̅</a:t>
            </a:r>
            <a:r>
              <a:rPr lang="en-US" sz="1800" b="1" dirty="0" smtClean="0"/>
              <a:t> </a:t>
            </a:r>
            <a:endParaRPr lang="en-US" sz="1800" b="1" dirty="0"/>
          </a:p>
          <a:p>
            <a:pPr algn="just"/>
            <a:r>
              <a:rPr lang="en-US" sz="1800" dirty="0"/>
              <a:t>The </a:t>
            </a:r>
            <a:r>
              <a:rPr lang="en-US" sz="1800" b="1" dirty="0">
                <a:solidFill>
                  <a:schemeClr val="accent4"/>
                </a:solidFill>
              </a:rPr>
              <a:t>witness particle is at </a:t>
            </a:r>
            <a:r>
              <a:rPr lang="en-US" sz="1800" b="1" dirty="0" smtClean="0">
                <a:solidFill>
                  <a:schemeClr val="accent4"/>
                </a:solidFill>
              </a:rPr>
              <a:t>y</a:t>
            </a:r>
            <a:endParaRPr lang="en-US" sz="1800" b="1" dirty="0">
              <a:solidFill>
                <a:schemeClr val="accent4"/>
              </a:solidFill>
            </a:endParaRPr>
          </a:p>
          <a:p>
            <a:pPr algn="just"/>
            <a:r>
              <a:rPr lang="en-US" sz="1800" dirty="0"/>
              <a:t>The </a:t>
            </a:r>
            <a:r>
              <a:rPr lang="en-US" sz="1800" b="1" dirty="0">
                <a:solidFill>
                  <a:srgbClr val="C00000"/>
                </a:solidFill>
              </a:rPr>
              <a:t>boundary condition </a:t>
            </a:r>
            <a:r>
              <a:rPr lang="en-US" sz="1800" dirty="0"/>
              <a:t>at the two perfect conducting plates is satisfied by superposing </a:t>
            </a:r>
            <a:r>
              <a:rPr lang="en-US" sz="1800" b="1" dirty="0">
                <a:solidFill>
                  <a:srgbClr val="C00000"/>
                </a:solidFill>
              </a:rPr>
              <a:t>an infinite number of image line charges </a:t>
            </a:r>
            <a:r>
              <a:rPr lang="en-US" sz="1800" dirty="0"/>
              <a:t>with alternating signs as shown in the </a:t>
            </a:r>
            <a:r>
              <a:rPr lang="en-US" sz="1800" dirty="0" smtClean="0"/>
              <a:t>sketch</a:t>
            </a:r>
          </a:p>
          <a:p>
            <a:pPr algn="just"/>
            <a:r>
              <a:rPr lang="en-US" sz="1800" dirty="0" smtClean="0"/>
              <a:t>The resulting electric field as a </a:t>
            </a:r>
            <a:r>
              <a:rPr lang="en-US" sz="1800" b="1" dirty="0" smtClean="0">
                <a:solidFill>
                  <a:srgbClr val="C00000"/>
                </a:solidFill>
              </a:rPr>
              <a:t>function of beam and witness particle offsets</a:t>
            </a:r>
            <a:r>
              <a:rPr lang="en-US" sz="1800" dirty="0" smtClean="0"/>
              <a:t> can be computed as</a:t>
            </a:r>
            <a:endParaRPr lang="en-US" sz="1800" dirty="0"/>
          </a:p>
        </p:txBody>
      </p:sp>
      <p:pic>
        <p:nvPicPr>
          <p:cNvPr id="43" name="Picture 42" descr="test.pdf"/>
          <p:cNvPicPr>
            <a:picLocks noChangeAspect="1"/>
          </p:cNvPicPr>
          <p:nvPr/>
        </p:nvPicPr>
        <p:blipFill rotWithShape="1">
          <a:blip r:embed="rId5">
            <a:extLst>
              <a:ext uri="{28A0092B-C50C-407E-A947-70E740481C1C}">
                <a14:useLocalDpi xmlns:a14="http://schemas.microsoft.com/office/drawing/2010/main" val="0"/>
              </a:ext>
            </a:extLst>
          </a:blip>
          <a:srcRect l="13104" t="14798" r="11677" b="13322"/>
          <a:stretch/>
        </p:blipFill>
        <p:spPr>
          <a:xfrm>
            <a:off x="1296000" y="648000"/>
            <a:ext cx="1586212" cy="5760000"/>
          </a:xfrm>
          <a:prstGeom prst="rect">
            <a:avLst/>
          </a:prstGeom>
        </p:spPr>
      </p:pic>
      <p:sp>
        <p:nvSpPr>
          <p:cNvPr id="44" name="Content Placeholder 2 2"/>
          <p:cNvSpPr>
            <a:spLocks noGrp="1"/>
          </p:cNvSpPr>
          <p:nvPr>
            <p:ph idx="1"/>
          </p:nvPr>
        </p:nvSpPr>
        <p:spPr>
          <a:xfrm>
            <a:off x="3096000" y="900000"/>
            <a:ext cx="2808000" cy="5400000"/>
          </a:xfrm>
        </p:spPr>
        <p:txBody>
          <a:bodyPr>
            <a:noAutofit/>
          </a:bodyPr>
          <a:lstStyle/>
          <a:p>
            <a:pPr marL="0" indent="0" algn="just">
              <a:buNone/>
            </a:pPr>
            <a:r>
              <a:rPr lang="en-US" sz="1800" dirty="0"/>
              <a:t>Electro- and magneto-static forces can be computed with the </a:t>
            </a:r>
            <a:r>
              <a:rPr lang="en-US" sz="1800" b="1" dirty="0">
                <a:solidFill>
                  <a:srgbClr val="C00000"/>
                </a:solidFill>
              </a:rPr>
              <a:t>method of image charges:</a:t>
            </a:r>
          </a:p>
          <a:p>
            <a:pPr algn="just"/>
            <a:r>
              <a:rPr lang="en-US" sz="1600" b="1" dirty="0" smtClean="0"/>
              <a:t>We </a:t>
            </a:r>
            <a:r>
              <a:rPr lang="en-US" sz="1600" b="1" dirty="0"/>
              <a:t>iteratively add charges to satisfy the boundary conditions. The resulting sum of fields converges to the final net field.</a:t>
            </a:r>
            <a:endParaRPr lang="en-US" sz="1600" dirty="0" smtClean="0"/>
          </a:p>
          <a:p>
            <a:pPr algn="just"/>
            <a:r>
              <a:rPr lang="en-US" sz="1600" b="1" dirty="0" smtClean="0"/>
              <a:t>We </a:t>
            </a:r>
            <a:r>
              <a:rPr lang="en-US" sz="1600" b="1" dirty="0"/>
              <a:t>consider the beam as line charge density λ with infinite </a:t>
            </a:r>
            <a:r>
              <a:rPr lang="en-US" sz="1600" b="1" dirty="0" smtClean="0"/>
              <a:t>length</a:t>
            </a:r>
          </a:p>
          <a:p>
            <a:pPr algn="just"/>
            <a:r>
              <a:rPr lang="en-US" sz="1600" b="1" dirty="0" smtClean="0"/>
              <a:t>The </a:t>
            </a:r>
            <a:r>
              <a:rPr lang="en-US" sz="1600" b="1" dirty="0"/>
              <a:t>electric field at distance d is given by Gauss’ </a:t>
            </a:r>
            <a:r>
              <a:rPr lang="en-US" sz="1600" b="1" dirty="0" smtClean="0"/>
              <a:t>law</a:t>
            </a:r>
          </a:p>
        </p:txBody>
      </p:sp>
      <p:pic>
        <p:nvPicPr>
          <p:cNvPr id="15" name="Picture 1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336000" y="4679997"/>
            <a:ext cx="5692953" cy="621714"/>
          </a:xfrm>
          <a:prstGeom prst="rect">
            <a:avLst/>
          </a:prstGeom>
        </p:spPr>
      </p:pic>
      <p:pic>
        <p:nvPicPr>
          <p:cNvPr id="46" name="Picture 45"/>
          <p:cNvPicPr>
            <a:picLocks noChangeAspect="1"/>
          </p:cNvPicPr>
          <p:nvPr/>
        </p:nvPicPr>
        <p:blipFill>
          <a:blip r:embed="rId7"/>
          <a:stretch>
            <a:fillRect/>
          </a:stretch>
        </p:blipFill>
        <p:spPr>
          <a:xfrm>
            <a:off x="504000" y="4104000"/>
            <a:ext cx="793562" cy="396781"/>
          </a:xfrm>
          <a:prstGeom prst="rect">
            <a:avLst/>
          </a:prstGeom>
        </p:spPr>
      </p:pic>
      <p:grpSp>
        <p:nvGrpSpPr>
          <p:cNvPr id="47" name="Group 46"/>
          <p:cNvGrpSpPr/>
          <p:nvPr/>
        </p:nvGrpSpPr>
        <p:grpSpPr>
          <a:xfrm>
            <a:off x="216000" y="3240000"/>
            <a:ext cx="815351" cy="323165"/>
            <a:chOff x="4712758" y="3714745"/>
            <a:chExt cx="815351" cy="323165"/>
          </a:xfrm>
        </p:grpSpPr>
        <p:sp>
          <p:nvSpPr>
            <p:cNvPr id="48" name="TextBox 47"/>
            <p:cNvSpPr txBox="1"/>
            <p:nvPr/>
          </p:nvSpPr>
          <p:spPr>
            <a:xfrm>
              <a:off x="4712758" y="3714745"/>
              <a:ext cx="815351" cy="323165"/>
            </a:xfrm>
            <a:prstGeom prst="rect">
              <a:avLst/>
            </a:prstGeom>
            <a:noFill/>
          </p:spPr>
          <p:txBody>
            <a:bodyPr wrap="none" rtlCol="0">
              <a:spAutoFit/>
            </a:bodyPr>
            <a:lstStyle/>
            <a:p>
              <a:r>
                <a:rPr lang="en-US" sz="1500" dirty="0"/>
                <a:t>y, y &lt;&lt; h</a:t>
              </a:r>
            </a:p>
          </p:txBody>
        </p:sp>
        <p:cxnSp>
          <p:nvCxnSpPr>
            <p:cNvPr id="49" name="Straight Connector 48"/>
            <p:cNvCxnSpPr/>
            <p:nvPr/>
          </p:nvCxnSpPr>
          <p:spPr>
            <a:xfrm>
              <a:off x="4859875" y="3820224"/>
              <a:ext cx="108000" cy="0"/>
            </a:xfrm>
            <a:prstGeom prst="line">
              <a:avLst/>
            </a:prstGeom>
            <a:ln w="15875">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50" name="Right Brace 49"/>
          <p:cNvSpPr/>
          <p:nvPr/>
        </p:nvSpPr>
        <p:spPr>
          <a:xfrm flipH="1">
            <a:off x="1152000" y="3096000"/>
            <a:ext cx="108000" cy="612000"/>
          </a:xfrm>
          <a:prstGeom prst="rightBrace">
            <a:avLst>
              <a:gd name="adj1" fmla="val 100000"/>
              <a:gd name="adj2" fmla="val 50000"/>
            </a:avLst>
          </a:prstGeom>
          <a:ln w="25400">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1" name="Picture 50"/>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852000" y="5760000"/>
            <a:ext cx="1220571" cy="504686"/>
          </a:xfrm>
          <a:prstGeom prst="rect">
            <a:avLst/>
          </a:prstGeom>
        </p:spPr>
      </p:pic>
      <p:sp>
        <p:nvSpPr>
          <p:cNvPr id="8" name="Oval 7"/>
          <p:cNvSpPr/>
          <p:nvPr/>
        </p:nvSpPr>
        <p:spPr>
          <a:xfrm>
            <a:off x="2088000" y="3276000"/>
            <a:ext cx="108000" cy="108000"/>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088000" y="3456000"/>
            <a:ext cx="108000" cy="10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264000" y="4536000"/>
            <a:ext cx="5832000" cy="86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48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xEl>
                                              <p:pRg st="2" end="2"/>
                                            </p:txEl>
                                          </p:spTgt>
                                        </p:tgtEl>
                                        <p:attrNameLst>
                                          <p:attrName>style.visibility</p:attrName>
                                        </p:attrNameLst>
                                      </p:cBhvr>
                                      <p:to>
                                        <p:strVal val="visible"/>
                                      </p:to>
                                    </p:set>
                                    <p:animEffect transition="in" filter="fade">
                                      <p:cBhvr>
                                        <p:cTn id="12" dur="500"/>
                                        <p:tgtEl>
                                          <p:spTgt spid="4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xEl>
                                              <p:pRg st="3" end="3"/>
                                            </p:txEl>
                                          </p:spTgt>
                                        </p:tgtEl>
                                        <p:attrNameLst>
                                          <p:attrName>style.visibility</p:attrName>
                                        </p:attrNameLst>
                                      </p:cBhvr>
                                      <p:to>
                                        <p:strVal val="visible"/>
                                      </p:to>
                                    </p:set>
                                    <p:animEffect transition="in" filter="fade">
                                      <p:cBhvr>
                                        <p:cTn id="15" dur="500"/>
                                        <p:tgtEl>
                                          <p:spTgt spid="4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charge forces</a:t>
            </a:r>
            <a:endParaRPr lang="en-US" dirty="0"/>
          </a:p>
        </p:txBody>
      </p:sp>
      <p:sp>
        <p:nvSpPr>
          <p:cNvPr id="3" name="Content Placeholder 2"/>
          <p:cNvSpPr>
            <a:spLocks noGrp="1"/>
          </p:cNvSpPr>
          <p:nvPr>
            <p:ph idx="1"/>
          </p:nvPr>
        </p:nvSpPr>
        <p:spPr>
          <a:xfrm>
            <a:off x="6264000" y="900000"/>
            <a:ext cx="5544000" cy="5400000"/>
          </a:xfrm>
        </p:spPr>
        <p:txBody>
          <a:bodyPr>
            <a:normAutofit/>
          </a:bodyPr>
          <a:lstStyle/>
          <a:p>
            <a:pPr algn="just"/>
            <a:r>
              <a:rPr lang="en-US" sz="1800" dirty="0" smtClean="0"/>
              <a:t>We have seen how </a:t>
            </a:r>
            <a:r>
              <a:rPr lang="en-US" sz="1800" b="1" dirty="0" smtClean="0">
                <a:solidFill>
                  <a:srgbClr val="C00000"/>
                </a:solidFill>
              </a:rPr>
              <a:t>electric image charge force </a:t>
            </a:r>
            <a:r>
              <a:rPr lang="en-US" sz="1800" dirty="0" smtClean="0"/>
              <a:t>are induced by electrostatic fields in the presence of (perfectly) conducting boundaries</a:t>
            </a:r>
          </a:p>
          <a:p>
            <a:pPr algn="just"/>
            <a:endParaRPr lang="en-US" sz="1800" dirty="0"/>
          </a:p>
          <a:p>
            <a:pPr algn="just"/>
            <a:r>
              <a:rPr lang="en-US" sz="1800" dirty="0" smtClean="0"/>
              <a:t>Similarly, there are also </a:t>
            </a:r>
            <a:r>
              <a:rPr lang="en-US" sz="1800" b="1" dirty="0" smtClean="0">
                <a:solidFill>
                  <a:srgbClr val="C00000"/>
                </a:solidFill>
              </a:rPr>
              <a:t>magnetics image current forces </a:t>
            </a:r>
            <a:r>
              <a:rPr lang="en-US" sz="1800" dirty="0" smtClean="0"/>
              <a:t>– here we need to </a:t>
            </a:r>
            <a:r>
              <a:rPr lang="en-US" sz="1800" b="1" dirty="0" smtClean="0">
                <a:solidFill>
                  <a:srgbClr val="C00000"/>
                </a:solidFill>
              </a:rPr>
              <a:t>differentiate between AC and DC forces</a:t>
            </a:r>
            <a:endParaRPr lang="en-US" sz="1800" b="1" dirty="0">
              <a:solidFill>
                <a:srgbClr val="C00000"/>
              </a:solidFill>
            </a:endParaRPr>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15</a:t>
            </a:fld>
            <a:endParaRPr lang="en-GB"/>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000" y="3168000"/>
            <a:ext cx="4320000" cy="3240000"/>
          </a:xfrm>
          <a:prstGeom prst="rect">
            <a:avLst/>
          </a:prstGeom>
        </p:spPr>
      </p:pic>
      <p:sp>
        <p:nvSpPr>
          <p:cNvPr id="25" name="Oval 24"/>
          <p:cNvSpPr>
            <a:spLocks noChangeAspect="1"/>
          </p:cNvSpPr>
          <p:nvPr/>
        </p:nvSpPr>
        <p:spPr>
          <a:xfrm>
            <a:off x="8352000" y="4212000"/>
            <a:ext cx="360000" cy="360000"/>
          </a:xfrm>
          <a:prstGeom prst="ellipse">
            <a:avLst/>
          </a:prstGeom>
          <a:scene3d>
            <a:camera prst="orthographicFront"/>
            <a:lightRig rig="threePt" dir="t"/>
          </a:scene3d>
          <a:sp3d>
            <a:bevelT w="152400" h="1524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Content Placeholder 2"/>
          <p:cNvSpPr txBox="1">
            <a:spLocks/>
          </p:cNvSpPr>
          <p:nvPr/>
        </p:nvSpPr>
        <p:spPr>
          <a:xfrm>
            <a:off x="336000" y="900000"/>
            <a:ext cx="5544000" cy="540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800" dirty="0" smtClean="0"/>
              <a:t>Static </a:t>
            </a:r>
            <a:r>
              <a:rPr lang="en-US" sz="1800" b="1" dirty="0" smtClean="0">
                <a:solidFill>
                  <a:srgbClr val="C00000"/>
                </a:solidFill>
              </a:rPr>
              <a:t>electric fields vanish</a:t>
            </a:r>
            <a:r>
              <a:rPr lang="en-US" sz="1800" dirty="0" smtClean="0"/>
              <a:t> inside a conductor for any finite conductivity, while </a:t>
            </a:r>
            <a:r>
              <a:rPr lang="en-US" sz="1800" b="1" dirty="0" smtClean="0">
                <a:solidFill>
                  <a:srgbClr val="C00000"/>
                </a:solidFill>
              </a:rPr>
              <a:t>static magnetic fields pass through</a:t>
            </a:r>
            <a:r>
              <a:rPr lang="en-US" sz="1800" dirty="0" smtClean="0"/>
              <a:t> (unless in case of very high permeability)</a:t>
            </a:r>
          </a:p>
          <a:p>
            <a:pPr algn="just"/>
            <a:endParaRPr lang="en-US" sz="1800" dirty="0" smtClean="0"/>
          </a:p>
          <a:p>
            <a:pPr algn="just"/>
            <a:r>
              <a:rPr lang="en-US" sz="1800" dirty="0" smtClean="0"/>
              <a:t>This is </a:t>
            </a:r>
            <a:r>
              <a:rPr lang="en-US" sz="1800" b="1" dirty="0" smtClean="0">
                <a:solidFill>
                  <a:srgbClr val="C00000"/>
                </a:solidFill>
              </a:rPr>
              <a:t>no longer true for time varying fields</a:t>
            </a:r>
            <a:r>
              <a:rPr lang="en-US" sz="1800" dirty="0" smtClean="0"/>
              <a:t>, which can penetrate into the material in a region δ</a:t>
            </a:r>
            <a:r>
              <a:rPr lang="en-US" sz="1800" baseline="-25000" dirty="0" smtClean="0"/>
              <a:t>w</a:t>
            </a:r>
            <a:r>
              <a:rPr lang="en-US" sz="1800" dirty="0" smtClean="0"/>
              <a:t> called skin depth</a:t>
            </a:r>
          </a:p>
          <a:p>
            <a:pPr algn="just"/>
            <a:endParaRPr lang="en-US" sz="1800" dirty="0" smtClean="0"/>
          </a:p>
          <a:p>
            <a:pPr algn="just"/>
            <a:r>
              <a:rPr lang="en-US" sz="1800" dirty="0" smtClean="0"/>
              <a:t>The skin depth depends on the </a:t>
            </a:r>
            <a:r>
              <a:rPr lang="en-US" sz="1800" b="1" dirty="0" smtClean="0">
                <a:solidFill>
                  <a:srgbClr val="C00000"/>
                </a:solidFill>
              </a:rPr>
              <a:t>material properties and on frequency</a:t>
            </a:r>
            <a:r>
              <a:rPr lang="en-US" sz="1800" dirty="0" smtClean="0"/>
              <a:t>. Fields pass through the conductor wall if the skin depth is larger than the wall thickness Δ</a:t>
            </a:r>
            <a:r>
              <a:rPr lang="en-US" sz="1800" baseline="-25000" dirty="0" smtClean="0"/>
              <a:t>w</a:t>
            </a:r>
            <a:r>
              <a:rPr lang="en-US" sz="1800" dirty="0" smtClean="0"/>
              <a:t>. This happens at low frequencies. At higher frequencies, for a good conductor δ</a:t>
            </a:r>
            <a:r>
              <a:rPr lang="en-US" sz="1800" baseline="-25000" dirty="0" smtClean="0"/>
              <a:t>w</a:t>
            </a:r>
            <a:r>
              <a:rPr lang="en-US" sz="1800" dirty="0"/>
              <a:t> </a:t>
            </a:r>
            <a:r>
              <a:rPr lang="en-US" sz="1800" dirty="0" smtClean="0"/>
              <a:t>&lt;&lt; Δ</a:t>
            </a:r>
            <a:r>
              <a:rPr lang="en-US" sz="1800" baseline="-25000" dirty="0" smtClean="0"/>
              <a:t>w</a:t>
            </a:r>
            <a:r>
              <a:rPr lang="en-US" sz="1800" dirty="0" smtClean="0"/>
              <a:t> and both electric and magnetic fields vanish in the wall</a:t>
            </a:r>
            <a:endParaRPr lang="en-US" sz="1800" dirty="0"/>
          </a:p>
        </p:txBody>
      </p:sp>
    </p:spTree>
    <p:extLst>
      <p:ext uri="{BB962C8B-B14F-4D97-AF65-F5344CB8AC3E}">
        <p14:creationId xmlns:p14="http://schemas.microsoft.com/office/powerpoint/2010/main" val="42541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2" end="2"/>
                                            </p:txEl>
                                          </p:spTgt>
                                        </p:tgtEl>
                                        <p:attrNameLst>
                                          <p:attrName>style.visibility</p:attrName>
                                        </p:attrNameLst>
                                      </p:cBhvr>
                                      <p:to>
                                        <p:strVal val="visible"/>
                                      </p:to>
                                    </p:set>
                                    <p:animEffect transition="in" filter="fade">
                                      <p:cBhvr>
                                        <p:cTn id="12" dur="500"/>
                                        <p:tgtEl>
                                          <p:spTgt spid="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4" end="4"/>
                                            </p:txEl>
                                          </p:spTgt>
                                        </p:tgtEl>
                                        <p:attrNameLst>
                                          <p:attrName>style.visibility</p:attrName>
                                        </p:attrNameLst>
                                      </p:cBhvr>
                                      <p:to>
                                        <p:strVal val="visible"/>
                                      </p:to>
                                    </p:set>
                                    <p:animEffect transition="in" filter="fade">
                                      <p:cBhvr>
                                        <p:cTn id="17"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000" y="3384000"/>
            <a:ext cx="4320000" cy="3240000"/>
          </a:xfrm>
          <a:prstGeom prst="rect">
            <a:avLst/>
          </a:prstGeom>
        </p:spPr>
      </p:pic>
      <p:sp>
        <p:nvSpPr>
          <p:cNvPr id="2" name="Title 1"/>
          <p:cNvSpPr>
            <a:spLocks noGrp="1"/>
          </p:cNvSpPr>
          <p:nvPr>
            <p:ph type="title"/>
          </p:nvPr>
        </p:nvSpPr>
        <p:spPr/>
        <p:txBody>
          <a:bodyPr/>
          <a:lstStyle/>
          <a:p>
            <a:r>
              <a:rPr lang="en-US" dirty="0" smtClean="0"/>
              <a:t>Image current forces</a:t>
            </a:r>
            <a:endParaRPr lang="en-US" dirty="0"/>
          </a:p>
        </p:txBody>
      </p:sp>
      <p:sp>
        <p:nvSpPr>
          <p:cNvPr id="3" name="Content Placeholder 2 1"/>
          <p:cNvSpPr>
            <a:spLocks noGrp="1"/>
          </p:cNvSpPr>
          <p:nvPr>
            <p:ph idx="1"/>
          </p:nvPr>
        </p:nvSpPr>
        <p:spPr>
          <a:xfrm>
            <a:off x="10188000" y="900000"/>
            <a:ext cx="1908000" cy="5400000"/>
          </a:xfrm>
        </p:spPr>
        <p:txBody>
          <a:bodyPr>
            <a:normAutofit/>
          </a:bodyPr>
          <a:lstStyle/>
          <a:p>
            <a:pPr marL="0" indent="0" algn="ctr">
              <a:buNone/>
            </a:pPr>
            <a:endParaRPr lang="en-US" sz="1600" dirty="0">
              <a:solidFill>
                <a:schemeClr val="accent6">
                  <a:lumMod val="50000"/>
                </a:schemeClr>
              </a:solidFill>
            </a:endParaRPr>
          </a:p>
          <a:p>
            <a:pPr marL="0" indent="0" algn="ctr">
              <a:buNone/>
            </a:pPr>
            <a:r>
              <a:rPr lang="en-US" sz="1600" dirty="0">
                <a:solidFill>
                  <a:schemeClr val="accent6">
                    <a:lumMod val="50000"/>
                  </a:schemeClr>
                </a:solidFill>
              </a:rPr>
              <a:t>If the skin depth is very small (</a:t>
            </a:r>
            <a:r>
              <a:rPr lang="en-US" sz="1600" b="1" dirty="0">
                <a:solidFill>
                  <a:srgbClr val="C00000"/>
                </a:solidFill>
              </a:rPr>
              <a:t>rapidly varying fields</a:t>
            </a:r>
            <a:r>
              <a:rPr lang="en-US" sz="1600" dirty="0" smtClean="0">
                <a:solidFill>
                  <a:schemeClr val="accent6">
                    <a:lumMod val="50000"/>
                  </a:schemeClr>
                </a:solidFill>
              </a:rPr>
              <a:t>), </a:t>
            </a:r>
            <a:r>
              <a:rPr lang="en-US" sz="1600" b="1" dirty="0" smtClean="0">
                <a:solidFill>
                  <a:srgbClr val="C00000"/>
                </a:solidFill>
              </a:rPr>
              <a:t>magnetic </a:t>
            </a:r>
            <a:r>
              <a:rPr lang="en-US" sz="1600" b="1" dirty="0">
                <a:solidFill>
                  <a:srgbClr val="C00000"/>
                </a:solidFill>
              </a:rPr>
              <a:t>fields do not penetrate</a:t>
            </a:r>
            <a:r>
              <a:rPr lang="en-US" sz="1600" dirty="0">
                <a:solidFill>
                  <a:schemeClr val="accent6">
                    <a:lumMod val="50000"/>
                  </a:schemeClr>
                </a:solidFill>
              </a:rPr>
              <a:t> and the </a:t>
            </a:r>
            <a:r>
              <a:rPr lang="en-US" sz="1600" dirty="0" smtClean="0">
                <a:solidFill>
                  <a:schemeClr val="accent6">
                    <a:lumMod val="50000"/>
                  </a:schemeClr>
                </a:solidFill>
              </a:rPr>
              <a:t>field </a:t>
            </a:r>
            <a:r>
              <a:rPr lang="en-US" sz="1600" dirty="0">
                <a:solidFill>
                  <a:schemeClr val="accent6">
                    <a:lumMod val="50000"/>
                  </a:schemeClr>
                </a:solidFill>
              </a:rPr>
              <a:t>lines are tangent to the surface</a:t>
            </a:r>
            <a:r>
              <a:rPr lang="en-US" sz="1600" dirty="0" smtClean="0">
                <a:solidFill>
                  <a:schemeClr val="accent6">
                    <a:lumMod val="50000"/>
                  </a:schemeClr>
                </a:solidFill>
              </a:rPr>
              <a:t>.</a:t>
            </a:r>
          </a:p>
          <a:p>
            <a:pPr marL="0" indent="0" algn="ctr">
              <a:buNone/>
            </a:pPr>
            <a:endParaRPr lang="en-US" sz="1600" dirty="0">
              <a:solidFill>
                <a:schemeClr val="accent6">
                  <a:lumMod val="50000"/>
                </a:schemeClr>
              </a:solidFill>
            </a:endParaRPr>
          </a:p>
          <a:p>
            <a:pPr marL="0" indent="0" algn="ctr">
              <a:buNone/>
            </a:pPr>
            <a:endParaRPr lang="en-US" sz="1600" dirty="0" smtClean="0">
              <a:solidFill>
                <a:schemeClr val="accent6">
                  <a:lumMod val="50000"/>
                </a:schemeClr>
              </a:solidFill>
            </a:endParaRPr>
          </a:p>
          <a:p>
            <a:pPr marL="0" indent="0" algn="ctr">
              <a:buNone/>
            </a:pPr>
            <a:endParaRPr lang="en-US" sz="1600" dirty="0" smtClean="0">
              <a:solidFill>
                <a:schemeClr val="accent6">
                  <a:lumMod val="50000"/>
                </a:schemeClr>
              </a:solidFill>
            </a:endParaRPr>
          </a:p>
          <a:p>
            <a:pPr marL="0" indent="0" algn="ctr">
              <a:buNone/>
            </a:pPr>
            <a:r>
              <a:rPr lang="en-US" sz="1600" dirty="0" smtClean="0">
                <a:solidFill>
                  <a:schemeClr val="accent6">
                    <a:lumMod val="50000"/>
                  </a:schemeClr>
                </a:solidFill>
              </a:rPr>
              <a:t>At </a:t>
            </a:r>
            <a:r>
              <a:rPr lang="en-US" sz="1600" b="1" dirty="0" smtClean="0">
                <a:solidFill>
                  <a:srgbClr val="C00000"/>
                </a:solidFill>
              </a:rPr>
              <a:t>low frequencies magnetic </a:t>
            </a:r>
            <a:r>
              <a:rPr lang="en-US" sz="1600" b="1" dirty="0">
                <a:solidFill>
                  <a:srgbClr val="C00000"/>
                </a:solidFill>
              </a:rPr>
              <a:t>fields penetrate</a:t>
            </a:r>
            <a:r>
              <a:rPr lang="en-US" sz="1600" dirty="0">
                <a:solidFill>
                  <a:schemeClr val="accent6">
                    <a:lumMod val="50000"/>
                  </a:schemeClr>
                </a:solidFill>
              </a:rPr>
              <a:t> and pass through the vacuum chamber, they can interact with bodies behind the </a:t>
            </a:r>
            <a:r>
              <a:rPr lang="en-US" sz="1600" dirty="0" smtClean="0">
                <a:solidFill>
                  <a:schemeClr val="accent6">
                    <a:lumMod val="50000"/>
                  </a:schemeClr>
                </a:solidFill>
              </a:rPr>
              <a:t>chamber</a:t>
            </a:r>
            <a:endParaRPr lang="en-US" sz="1600" dirty="0">
              <a:solidFill>
                <a:schemeClr val="accent6">
                  <a:lumMod val="50000"/>
                </a:schemeClr>
              </a:solidFill>
            </a:endParaRPr>
          </a:p>
          <a:p>
            <a:pPr marL="0" indent="0" algn="ctr">
              <a:buNone/>
            </a:pPr>
            <a:endParaRPr lang="en-US" sz="1600" dirty="0">
              <a:solidFill>
                <a:schemeClr val="accent6">
                  <a:lumMod val="50000"/>
                </a:schemeClr>
              </a:solidFill>
            </a:endParaRPr>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16</a:t>
            </a:fld>
            <a:endParaRPr lang="en-GB"/>
          </a:p>
        </p:txBody>
      </p:sp>
      <p:sp>
        <p:nvSpPr>
          <p:cNvPr id="26" name="Content Placeholder 2 2"/>
          <p:cNvSpPr txBox="1">
            <a:spLocks/>
          </p:cNvSpPr>
          <p:nvPr/>
        </p:nvSpPr>
        <p:spPr>
          <a:xfrm>
            <a:off x="336000" y="900000"/>
            <a:ext cx="5544000" cy="540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800" dirty="0"/>
              <a:t>Static </a:t>
            </a:r>
            <a:r>
              <a:rPr lang="en-US" sz="1800" b="1" dirty="0">
                <a:solidFill>
                  <a:srgbClr val="C00000"/>
                </a:solidFill>
              </a:rPr>
              <a:t>electric fields vanish</a:t>
            </a:r>
            <a:r>
              <a:rPr lang="en-US" sz="1800" dirty="0"/>
              <a:t> inside a conductor for any finite conductivity, while </a:t>
            </a:r>
            <a:r>
              <a:rPr lang="en-US" sz="1800" b="1" dirty="0">
                <a:solidFill>
                  <a:srgbClr val="C00000"/>
                </a:solidFill>
              </a:rPr>
              <a:t>static magnetic fields pass through</a:t>
            </a:r>
            <a:r>
              <a:rPr lang="en-US" sz="1800" dirty="0"/>
              <a:t> (unless in case of very high permeability)</a:t>
            </a:r>
          </a:p>
          <a:p>
            <a:pPr algn="just"/>
            <a:endParaRPr lang="en-US" sz="1800" dirty="0"/>
          </a:p>
          <a:p>
            <a:pPr algn="just"/>
            <a:r>
              <a:rPr lang="en-US" sz="1800" dirty="0"/>
              <a:t>This is </a:t>
            </a:r>
            <a:r>
              <a:rPr lang="en-US" sz="1800" b="1" dirty="0">
                <a:solidFill>
                  <a:srgbClr val="C00000"/>
                </a:solidFill>
              </a:rPr>
              <a:t>no longer true for time varying fields</a:t>
            </a:r>
            <a:r>
              <a:rPr lang="en-US" sz="1800" dirty="0"/>
              <a:t>, which can penetrate into the material in a region </a:t>
            </a:r>
            <a:r>
              <a:rPr lang="en-US" sz="1800" dirty="0" err="1"/>
              <a:t>δ</a:t>
            </a:r>
            <a:r>
              <a:rPr lang="en-US" sz="1800" baseline="-25000" dirty="0" err="1"/>
              <a:t>w</a:t>
            </a:r>
            <a:r>
              <a:rPr lang="en-US" sz="1800" dirty="0"/>
              <a:t> called skin depth</a:t>
            </a:r>
          </a:p>
          <a:p>
            <a:pPr algn="just"/>
            <a:endParaRPr lang="en-US" sz="1800" dirty="0"/>
          </a:p>
          <a:p>
            <a:pPr algn="just"/>
            <a:r>
              <a:rPr lang="en-US" sz="1800" dirty="0"/>
              <a:t>The skin depth depends on the </a:t>
            </a:r>
            <a:r>
              <a:rPr lang="en-US" sz="1800" b="1" dirty="0">
                <a:solidFill>
                  <a:srgbClr val="C00000"/>
                </a:solidFill>
              </a:rPr>
              <a:t>material properties and on frequency</a:t>
            </a:r>
            <a:r>
              <a:rPr lang="en-US" sz="1800" dirty="0"/>
              <a:t>. Fields pass through the conductor wall if the skin depth is larger than the wall thickness </a:t>
            </a:r>
            <a:r>
              <a:rPr lang="en-US" sz="1800" dirty="0" err="1"/>
              <a:t>Δ</a:t>
            </a:r>
            <a:r>
              <a:rPr lang="en-US" sz="1800" baseline="-25000" dirty="0" err="1"/>
              <a:t>w</a:t>
            </a:r>
            <a:r>
              <a:rPr lang="en-US" sz="1800" dirty="0"/>
              <a:t>. This happens at low frequencies. At higher frequencies, for a good conductor </a:t>
            </a:r>
            <a:r>
              <a:rPr lang="en-US" sz="1800" dirty="0" err="1"/>
              <a:t>δ</a:t>
            </a:r>
            <a:r>
              <a:rPr lang="en-US" sz="1800" baseline="-25000" dirty="0" err="1"/>
              <a:t>w</a:t>
            </a:r>
            <a:r>
              <a:rPr lang="en-US" sz="1800" dirty="0"/>
              <a:t> &lt;&lt; </a:t>
            </a:r>
            <a:r>
              <a:rPr lang="en-US" sz="1800" dirty="0" err="1"/>
              <a:t>Δ</a:t>
            </a:r>
            <a:r>
              <a:rPr lang="en-US" sz="1800" baseline="-25000" dirty="0" err="1"/>
              <a:t>w</a:t>
            </a:r>
            <a:r>
              <a:rPr lang="en-US" sz="1800" dirty="0"/>
              <a:t> and both electric and magnetic fields vanish in the wall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000" y="360000"/>
            <a:ext cx="4320000" cy="3240000"/>
          </a:xfrm>
          <a:prstGeom prst="rect">
            <a:avLst/>
          </a:prstGeom>
        </p:spPr>
      </p:pic>
      <p:sp>
        <p:nvSpPr>
          <p:cNvPr id="9" name="Rectangle 8"/>
          <p:cNvSpPr/>
          <p:nvPr/>
        </p:nvSpPr>
        <p:spPr>
          <a:xfrm>
            <a:off x="6300000" y="4032000"/>
            <a:ext cx="3744000" cy="216000"/>
          </a:xfrm>
          <a:prstGeom prst="rect">
            <a:avLst/>
          </a:prstGeom>
          <a:pattFill prst="dashDnDiag">
            <a:fgClr>
              <a:schemeClr val="accent5"/>
            </a:fgClr>
            <a:bgClr>
              <a:schemeClr val="bg1"/>
            </a:bgClr>
          </a:patt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smtClean="0">
                <a:solidFill>
                  <a:schemeClr val="accent6">
                    <a:lumMod val="50000"/>
                  </a:schemeClr>
                </a:solidFill>
              </a:rPr>
              <a:t>Ferromagnetic material</a:t>
            </a:r>
          </a:p>
          <a:p>
            <a:pPr algn="ctr"/>
            <a:endParaRPr lang="en-US" sz="1600" b="1" dirty="0">
              <a:solidFill>
                <a:schemeClr val="accent5"/>
              </a:solidFill>
            </a:endParaRPr>
          </a:p>
          <a:p>
            <a:pPr algn="ctr"/>
            <a:r>
              <a:rPr lang="en-US" sz="1600" b="1" dirty="0" smtClean="0">
                <a:solidFill>
                  <a:schemeClr val="accent1"/>
                </a:solidFill>
              </a:rPr>
              <a:t>conductor</a:t>
            </a:r>
          </a:p>
          <a:p>
            <a:pPr algn="ctr"/>
            <a:endParaRPr lang="en-US" sz="1600" b="1" dirty="0">
              <a:solidFill>
                <a:schemeClr val="accent5"/>
              </a:solidFill>
            </a:endParaRPr>
          </a:p>
          <a:p>
            <a:pPr algn="ctr"/>
            <a:endParaRPr lang="en-US" sz="1600" b="1" dirty="0">
              <a:solidFill>
                <a:schemeClr val="accent5"/>
              </a:solidFill>
            </a:endParaRPr>
          </a:p>
        </p:txBody>
      </p:sp>
      <p:sp>
        <p:nvSpPr>
          <p:cNvPr id="25" name="Oval 24"/>
          <p:cNvSpPr>
            <a:spLocks noChangeAspect="1"/>
          </p:cNvSpPr>
          <p:nvPr/>
        </p:nvSpPr>
        <p:spPr>
          <a:xfrm>
            <a:off x="7992000" y="1710000"/>
            <a:ext cx="360000" cy="360000"/>
          </a:xfrm>
          <a:prstGeom prst="ellipse">
            <a:avLst/>
          </a:prstGeom>
          <a:scene3d>
            <a:camera prst="orthographicFront"/>
            <a:lightRig rig="threePt" dir="t"/>
          </a:scene3d>
          <a:sp3d>
            <a:bevelT w="152400" h="1524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Oval 12"/>
          <p:cNvSpPr>
            <a:spLocks noChangeAspect="1"/>
          </p:cNvSpPr>
          <p:nvPr/>
        </p:nvSpPr>
        <p:spPr>
          <a:xfrm>
            <a:off x="7992000" y="4716000"/>
            <a:ext cx="360000" cy="360000"/>
          </a:xfrm>
          <a:prstGeom prst="ellipse">
            <a:avLst/>
          </a:prstGeom>
          <a:scene3d>
            <a:camera prst="orthographicFront"/>
            <a:lightRig rig="threePt" dir="t"/>
          </a:scene3d>
          <a:sp3d>
            <a:bevelT w="152400" h="1524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ectangle 23"/>
          <p:cNvSpPr/>
          <p:nvPr/>
        </p:nvSpPr>
        <p:spPr>
          <a:xfrm>
            <a:off x="6300000" y="756000"/>
            <a:ext cx="3744000" cy="216000"/>
          </a:xfrm>
          <a:prstGeom prst="rect">
            <a:avLst/>
          </a:prstGeom>
          <a:pattFill prst="dashDnDiag">
            <a:fgClr>
              <a:schemeClr val="accent5"/>
            </a:fgClr>
            <a:bgClr>
              <a:schemeClr val="bg1"/>
            </a:bgClr>
          </a:patt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b="1" dirty="0" smtClean="0">
              <a:solidFill>
                <a:schemeClr val="accent5"/>
              </a:solidFill>
            </a:endParaRPr>
          </a:p>
          <a:p>
            <a:pPr algn="ctr"/>
            <a:endParaRPr lang="en-US" sz="1600" b="1" dirty="0">
              <a:solidFill>
                <a:schemeClr val="accent5"/>
              </a:solidFill>
            </a:endParaRPr>
          </a:p>
          <a:p>
            <a:pPr algn="ctr"/>
            <a:r>
              <a:rPr lang="en-US" sz="1600" b="1" dirty="0" smtClean="0">
                <a:solidFill>
                  <a:schemeClr val="accent1"/>
                </a:solidFill>
              </a:rPr>
              <a:t>conductor</a:t>
            </a:r>
          </a:p>
          <a:p>
            <a:pPr algn="ctr"/>
            <a:endParaRPr lang="en-US" sz="1600" b="1" dirty="0">
              <a:solidFill>
                <a:schemeClr val="accent5"/>
              </a:solidFill>
            </a:endParaRPr>
          </a:p>
          <a:p>
            <a:pPr algn="ctr"/>
            <a:endParaRPr lang="en-US" sz="1600" b="1" dirty="0">
              <a:solidFill>
                <a:schemeClr val="accent5"/>
              </a:solidFill>
            </a:endParaRPr>
          </a:p>
        </p:txBody>
      </p:sp>
    </p:spTree>
    <p:extLst>
      <p:ext uri="{BB962C8B-B14F-4D97-AF65-F5344CB8AC3E}">
        <p14:creationId xmlns:p14="http://schemas.microsoft.com/office/powerpoint/2010/main" val="199240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000" y="3384000"/>
            <a:ext cx="4320000" cy="3240000"/>
          </a:xfrm>
          <a:prstGeom prst="rect">
            <a:avLst/>
          </a:prstGeom>
        </p:spPr>
      </p:pic>
      <p:sp>
        <p:nvSpPr>
          <p:cNvPr id="2" name="Title 1"/>
          <p:cNvSpPr>
            <a:spLocks noGrp="1"/>
          </p:cNvSpPr>
          <p:nvPr>
            <p:ph type="title"/>
          </p:nvPr>
        </p:nvSpPr>
        <p:spPr/>
        <p:txBody>
          <a:bodyPr/>
          <a:lstStyle/>
          <a:p>
            <a:r>
              <a:rPr lang="en-US" dirty="0" smtClean="0"/>
              <a:t>Image current forces</a:t>
            </a:r>
            <a:endParaRPr lang="en-US" dirty="0"/>
          </a:p>
        </p:txBody>
      </p:sp>
      <p:sp>
        <p:nvSpPr>
          <p:cNvPr id="3" name="Content Placeholder 2 1"/>
          <p:cNvSpPr>
            <a:spLocks noGrp="1"/>
          </p:cNvSpPr>
          <p:nvPr>
            <p:ph idx="1"/>
          </p:nvPr>
        </p:nvSpPr>
        <p:spPr>
          <a:xfrm>
            <a:off x="10188000" y="900000"/>
            <a:ext cx="1908000" cy="5400000"/>
          </a:xfrm>
        </p:spPr>
        <p:txBody>
          <a:bodyPr>
            <a:normAutofit/>
          </a:bodyPr>
          <a:lstStyle/>
          <a:p>
            <a:pPr marL="0" indent="0" algn="ctr">
              <a:buNone/>
            </a:pPr>
            <a:endParaRPr lang="en-US" sz="1600" dirty="0">
              <a:solidFill>
                <a:schemeClr val="accent6">
                  <a:lumMod val="50000"/>
                </a:schemeClr>
              </a:solidFill>
            </a:endParaRPr>
          </a:p>
          <a:p>
            <a:pPr marL="0" indent="0" algn="ctr">
              <a:buNone/>
            </a:pPr>
            <a:r>
              <a:rPr lang="en-US" sz="1600" dirty="0">
                <a:solidFill>
                  <a:schemeClr val="accent6">
                    <a:lumMod val="50000"/>
                  </a:schemeClr>
                </a:solidFill>
              </a:rPr>
              <a:t>If the skin depth is very small (</a:t>
            </a:r>
            <a:r>
              <a:rPr lang="en-US" sz="1600" b="1" dirty="0">
                <a:solidFill>
                  <a:srgbClr val="C00000"/>
                </a:solidFill>
              </a:rPr>
              <a:t>rapidly varying fields</a:t>
            </a:r>
            <a:r>
              <a:rPr lang="en-US" sz="1600" dirty="0">
                <a:solidFill>
                  <a:schemeClr val="accent6">
                    <a:lumMod val="50000"/>
                  </a:schemeClr>
                </a:solidFill>
              </a:rPr>
              <a:t>), </a:t>
            </a:r>
            <a:r>
              <a:rPr lang="en-US" sz="1600" b="1" dirty="0">
                <a:solidFill>
                  <a:srgbClr val="C00000"/>
                </a:solidFill>
              </a:rPr>
              <a:t>magnetic fields do not penetrate</a:t>
            </a:r>
            <a:r>
              <a:rPr lang="en-US" sz="1600" dirty="0">
                <a:solidFill>
                  <a:schemeClr val="accent6">
                    <a:lumMod val="50000"/>
                  </a:schemeClr>
                </a:solidFill>
              </a:rPr>
              <a:t> and the field lines are tangent to the surface.</a:t>
            </a:r>
          </a:p>
          <a:p>
            <a:pPr marL="0" indent="0" algn="ctr">
              <a:buNone/>
            </a:pPr>
            <a:endParaRPr lang="en-US" sz="1600" dirty="0">
              <a:solidFill>
                <a:schemeClr val="accent6">
                  <a:lumMod val="50000"/>
                </a:schemeClr>
              </a:solidFill>
            </a:endParaRPr>
          </a:p>
          <a:p>
            <a:pPr marL="0" indent="0" algn="ctr">
              <a:buNone/>
            </a:pPr>
            <a:endParaRPr lang="en-US" sz="1600" dirty="0">
              <a:solidFill>
                <a:schemeClr val="accent6">
                  <a:lumMod val="50000"/>
                </a:schemeClr>
              </a:solidFill>
            </a:endParaRPr>
          </a:p>
          <a:p>
            <a:pPr marL="0" indent="0" algn="ctr">
              <a:buNone/>
            </a:pPr>
            <a:endParaRPr lang="en-US" sz="1600" dirty="0">
              <a:solidFill>
                <a:schemeClr val="accent6">
                  <a:lumMod val="50000"/>
                </a:schemeClr>
              </a:solidFill>
            </a:endParaRPr>
          </a:p>
          <a:p>
            <a:pPr marL="0" indent="0" algn="ctr">
              <a:buNone/>
            </a:pPr>
            <a:r>
              <a:rPr lang="en-US" sz="1600" dirty="0">
                <a:solidFill>
                  <a:schemeClr val="accent6">
                    <a:lumMod val="50000"/>
                  </a:schemeClr>
                </a:solidFill>
              </a:rPr>
              <a:t>At </a:t>
            </a:r>
            <a:r>
              <a:rPr lang="en-US" sz="1600" b="1" dirty="0">
                <a:solidFill>
                  <a:srgbClr val="C00000"/>
                </a:solidFill>
              </a:rPr>
              <a:t>low frequencies magnetic fields penetrate</a:t>
            </a:r>
            <a:r>
              <a:rPr lang="en-US" sz="1600" dirty="0">
                <a:solidFill>
                  <a:schemeClr val="accent6">
                    <a:lumMod val="50000"/>
                  </a:schemeClr>
                </a:solidFill>
              </a:rPr>
              <a:t> and pass through the vacuum chamber, they can interact with bodies behind the chamber</a:t>
            </a:r>
          </a:p>
          <a:p>
            <a:pPr marL="0" indent="0" algn="ctr">
              <a:buNone/>
            </a:pPr>
            <a:endParaRPr lang="en-US" sz="1600" dirty="0">
              <a:solidFill>
                <a:schemeClr val="accent6">
                  <a:lumMod val="50000"/>
                </a:schemeClr>
              </a:solidFill>
            </a:endParaRPr>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17</a:t>
            </a:fld>
            <a:endParaRPr lang="en-GB"/>
          </a:p>
        </p:txBody>
      </p:sp>
      <p:sp>
        <p:nvSpPr>
          <p:cNvPr id="26" name="Content Placeholder 2 2"/>
          <p:cNvSpPr txBox="1">
            <a:spLocks/>
          </p:cNvSpPr>
          <p:nvPr/>
        </p:nvSpPr>
        <p:spPr>
          <a:xfrm>
            <a:off x="336000" y="900000"/>
            <a:ext cx="5544000" cy="540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800" dirty="0" smtClean="0"/>
              <a:t>Static electric fields vanish inside a conductor for any finite conductivity, while static magnetic fields pass through (unless in case of very high permeability)</a:t>
            </a:r>
          </a:p>
          <a:p>
            <a:pPr algn="just"/>
            <a:endParaRPr lang="en-US" sz="1800" dirty="0" smtClean="0"/>
          </a:p>
          <a:p>
            <a:pPr algn="just"/>
            <a:r>
              <a:rPr lang="en-US" sz="1800" dirty="0" smtClean="0"/>
              <a:t>This is no longer true for time varying fields, which can penetrate into the material in a region δw called skin depth</a:t>
            </a:r>
          </a:p>
          <a:p>
            <a:pPr algn="just"/>
            <a:endParaRPr lang="en-US" sz="1800" dirty="0" smtClean="0"/>
          </a:p>
          <a:p>
            <a:pPr algn="just"/>
            <a:r>
              <a:rPr lang="en-US" sz="1800" dirty="0" smtClean="0"/>
              <a:t>The skin depth depends on the material properties and on frequency. Fields pass through the conductor wall if the skin depth is larger than the wall thickness Δw. This happens at low frequencies. At higher frequencies, for a good conductor δw&lt;&lt; Δw and both electric and magnetic fields vanish in the wall </a:t>
            </a:r>
            <a:endParaRPr lang="en-US" sz="18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000" y="360000"/>
            <a:ext cx="4320000" cy="3240000"/>
          </a:xfrm>
          <a:prstGeom prst="rect">
            <a:avLst/>
          </a:prstGeom>
        </p:spPr>
      </p:pic>
      <p:sp>
        <p:nvSpPr>
          <p:cNvPr id="9" name="Rectangle 8"/>
          <p:cNvSpPr/>
          <p:nvPr/>
        </p:nvSpPr>
        <p:spPr>
          <a:xfrm>
            <a:off x="6300000" y="4032000"/>
            <a:ext cx="3744000" cy="216000"/>
          </a:xfrm>
          <a:prstGeom prst="rect">
            <a:avLst/>
          </a:prstGeom>
          <a:pattFill prst="dashDnDiag">
            <a:fgClr>
              <a:schemeClr val="accent5"/>
            </a:fgClr>
            <a:bgClr>
              <a:schemeClr val="bg1"/>
            </a:bgClr>
          </a:patt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smtClean="0">
                <a:solidFill>
                  <a:schemeClr val="accent6">
                    <a:lumMod val="50000"/>
                  </a:schemeClr>
                </a:solidFill>
              </a:rPr>
              <a:t>Ferromagnetic material</a:t>
            </a:r>
          </a:p>
          <a:p>
            <a:pPr algn="ctr"/>
            <a:endParaRPr lang="en-US" sz="1600" b="1" dirty="0">
              <a:solidFill>
                <a:schemeClr val="accent5"/>
              </a:solidFill>
            </a:endParaRPr>
          </a:p>
          <a:p>
            <a:pPr algn="ctr"/>
            <a:r>
              <a:rPr lang="en-US" sz="1600" b="1" dirty="0" smtClean="0">
                <a:solidFill>
                  <a:schemeClr val="accent1"/>
                </a:solidFill>
              </a:rPr>
              <a:t>conductor</a:t>
            </a:r>
          </a:p>
          <a:p>
            <a:pPr algn="ctr"/>
            <a:endParaRPr lang="en-US" sz="1600" b="1" dirty="0">
              <a:solidFill>
                <a:schemeClr val="accent5"/>
              </a:solidFill>
            </a:endParaRPr>
          </a:p>
          <a:p>
            <a:pPr algn="ctr"/>
            <a:endParaRPr lang="en-US" sz="1600" b="1" dirty="0">
              <a:solidFill>
                <a:schemeClr val="accent5"/>
              </a:solidFill>
            </a:endParaRPr>
          </a:p>
        </p:txBody>
      </p:sp>
      <p:sp>
        <p:nvSpPr>
          <p:cNvPr id="25" name="Oval 24"/>
          <p:cNvSpPr>
            <a:spLocks noChangeAspect="1"/>
          </p:cNvSpPr>
          <p:nvPr/>
        </p:nvSpPr>
        <p:spPr>
          <a:xfrm>
            <a:off x="7992000" y="1710000"/>
            <a:ext cx="360000" cy="360000"/>
          </a:xfrm>
          <a:prstGeom prst="ellipse">
            <a:avLst/>
          </a:prstGeom>
          <a:scene3d>
            <a:camera prst="orthographicFront"/>
            <a:lightRig rig="threePt" dir="t"/>
          </a:scene3d>
          <a:sp3d>
            <a:bevelT w="152400" h="1524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Oval 12"/>
          <p:cNvSpPr>
            <a:spLocks noChangeAspect="1"/>
          </p:cNvSpPr>
          <p:nvPr/>
        </p:nvSpPr>
        <p:spPr>
          <a:xfrm>
            <a:off x="7992000" y="4716000"/>
            <a:ext cx="360000" cy="360000"/>
          </a:xfrm>
          <a:prstGeom prst="ellipse">
            <a:avLst/>
          </a:prstGeom>
          <a:scene3d>
            <a:camera prst="orthographicFront"/>
            <a:lightRig rig="threePt" dir="t"/>
          </a:scene3d>
          <a:sp3d>
            <a:bevelT w="152400" h="1524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ectangle 23"/>
          <p:cNvSpPr/>
          <p:nvPr/>
        </p:nvSpPr>
        <p:spPr>
          <a:xfrm>
            <a:off x="6300000" y="756000"/>
            <a:ext cx="3744000" cy="216000"/>
          </a:xfrm>
          <a:prstGeom prst="rect">
            <a:avLst/>
          </a:prstGeom>
          <a:pattFill prst="dashDnDiag">
            <a:fgClr>
              <a:schemeClr val="accent5"/>
            </a:fgClr>
            <a:bgClr>
              <a:schemeClr val="bg1"/>
            </a:bgClr>
          </a:patt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b="1" dirty="0" smtClean="0">
              <a:solidFill>
                <a:schemeClr val="accent5"/>
              </a:solidFill>
            </a:endParaRPr>
          </a:p>
          <a:p>
            <a:pPr algn="ctr"/>
            <a:endParaRPr lang="en-US" sz="1600" b="1" dirty="0">
              <a:solidFill>
                <a:schemeClr val="accent5"/>
              </a:solidFill>
            </a:endParaRPr>
          </a:p>
          <a:p>
            <a:pPr algn="ctr"/>
            <a:r>
              <a:rPr lang="en-US" sz="1600" b="1" dirty="0" smtClean="0">
                <a:solidFill>
                  <a:schemeClr val="accent1"/>
                </a:solidFill>
              </a:rPr>
              <a:t>conductor</a:t>
            </a:r>
          </a:p>
          <a:p>
            <a:pPr algn="ctr"/>
            <a:endParaRPr lang="en-US" sz="1600" b="1" dirty="0">
              <a:solidFill>
                <a:schemeClr val="accent5"/>
              </a:solidFill>
            </a:endParaRPr>
          </a:p>
          <a:p>
            <a:pPr algn="ctr"/>
            <a:endParaRPr lang="en-US" sz="1600" b="1" dirty="0">
              <a:solidFill>
                <a:schemeClr val="accent5"/>
              </a:solidFill>
            </a:endParaRPr>
          </a:p>
        </p:txBody>
      </p:sp>
      <p:sp>
        <p:nvSpPr>
          <p:cNvPr id="14" name="Rounded Rectangle 13"/>
          <p:cNvSpPr/>
          <p:nvPr/>
        </p:nvSpPr>
        <p:spPr>
          <a:xfrm>
            <a:off x="360000" y="828000"/>
            <a:ext cx="5472000" cy="5400000"/>
          </a:xfrm>
          <a:prstGeom prst="roundRect">
            <a:avLst>
              <a:gd name="adj" fmla="val 4996"/>
            </a:avLst>
          </a:prstGeom>
          <a:solidFill>
            <a:schemeClr val="bg1">
              <a:alpha val="95000"/>
            </a:schemeClr>
          </a:solidFill>
          <a:ln w="254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sz="2000" dirty="0" smtClean="0">
                <a:solidFill>
                  <a:schemeClr val="tx1"/>
                </a:solidFill>
              </a:rPr>
              <a:t>In a very similar fashion as done for the electrostatic case we can also here deploy the </a:t>
            </a:r>
            <a:r>
              <a:rPr lang="en-US" sz="2000" b="1" dirty="0" smtClean="0">
                <a:solidFill>
                  <a:srgbClr val="C00000"/>
                </a:solidFill>
              </a:rPr>
              <a:t>method of image currents </a:t>
            </a:r>
            <a:r>
              <a:rPr lang="en-US" sz="2000" dirty="0" smtClean="0">
                <a:solidFill>
                  <a:schemeClr val="tx1"/>
                </a:solidFill>
              </a:rPr>
              <a:t>to solve for the </a:t>
            </a:r>
            <a:r>
              <a:rPr lang="en-US" sz="2000" dirty="0" err="1" smtClean="0">
                <a:solidFill>
                  <a:schemeClr val="tx1"/>
                </a:solidFill>
              </a:rPr>
              <a:t>magnetostatic</a:t>
            </a:r>
            <a:r>
              <a:rPr lang="en-US" sz="2000" dirty="0" smtClean="0">
                <a:solidFill>
                  <a:schemeClr val="tx1"/>
                </a:solidFill>
              </a:rPr>
              <a:t> fields and forces</a:t>
            </a:r>
          </a:p>
          <a:p>
            <a:pPr marL="342900" indent="-342900" algn="just">
              <a:buFont typeface="Arial" panose="020B0604020202020204" pitchFamily="34" charset="0"/>
              <a:buChar char="•"/>
            </a:pPr>
            <a:endParaRPr lang="en-US" sz="2000" dirty="0">
              <a:solidFill>
                <a:schemeClr val="tx1"/>
              </a:solidFill>
            </a:endParaRPr>
          </a:p>
          <a:p>
            <a:pPr marL="342900" indent="-342900" algn="just">
              <a:buFont typeface="Arial" panose="020B0604020202020204" pitchFamily="34" charset="0"/>
              <a:buChar char="•"/>
            </a:pPr>
            <a:r>
              <a:rPr lang="en-US" sz="2000" dirty="0" smtClean="0">
                <a:solidFill>
                  <a:schemeClr val="tx1"/>
                </a:solidFill>
              </a:rPr>
              <a:t>We obtain forces of the form</a:t>
            </a: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endParaRPr lang="en-US" sz="2000" dirty="0">
              <a:solidFill>
                <a:schemeClr val="tx1"/>
              </a:solidFill>
            </a:endParaRP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endParaRPr lang="en-US" sz="2000" dirty="0">
              <a:solidFill>
                <a:schemeClr val="tx1"/>
              </a:solidFill>
            </a:endParaRP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endParaRPr lang="en-US" sz="2000" dirty="0">
              <a:solidFill>
                <a:schemeClr val="tx1"/>
              </a:solidFill>
            </a:endParaRP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endParaRPr lang="en-US" sz="2000" dirty="0">
              <a:solidFill>
                <a:schemeClr val="tx1"/>
              </a:solidFill>
            </a:endParaRPr>
          </a:p>
        </p:txBody>
      </p:sp>
      <p:pic>
        <p:nvPicPr>
          <p:cNvPr id="15" name="Picture 1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92006" y="3744000"/>
            <a:ext cx="4015543" cy="1570287"/>
          </a:xfrm>
          <a:prstGeom prst="rect">
            <a:avLst/>
          </a:prstGeom>
        </p:spPr>
      </p:pic>
    </p:spTree>
    <p:extLst>
      <p:ext uri="{BB962C8B-B14F-4D97-AF65-F5344CB8AC3E}">
        <p14:creationId xmlns:p14="http://schemas.microsoft.com/office/powerpoint/2010/main" val="1213213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Tune shifts and </a:t>
            </a:r>
            <a:r>
              <a:rPr lang="en-US" dirty="0" err="1" smtClean="0"/>
              <a:t>Laslett</a:t>
            </a:r>
            <a:r>
              <a:rPr lang="en-US" dirty="0" smtClean="0"/>
              <a:t> coefficients</a:t>
            </a:r>
            <a:endParaRPr lang="en-US" dirty="0"/>
          </a:p>
        </p:txBody>
      </p:sp>
      <p:sp>
        <p:nvSpPr>
          <p:cNvPr id="3" name="Content Placeholder 2"/>
          <p:cNvSpPr>
            <a:spLocks noGrp="1"/>
          </p:cNvSpPr>
          <p:nvPr>
            <p:ph idx="1"/>
          </p:nvPr>
        </p:nvSpPr>
        <p:spPr/>
        <p:txBody>
          <a:bodyPr>
            <a:normAutofit/>
          </a:bodyPr>
          <a:lstStyle/>
          <a:p>
            <a:pPr algn="just"/>
            <a:r>
              <a:rPr lang="en-US" sz="2000" dirty="0"/>
              <a:t>These electric image charge and magnetic ac and dc image current forces have the general similar form</a:t>
            </a:r>
          </a:p>
          <a:p>
            <a:pPr algn="just"/>
            <a:endParaRPr lang="en-US" sz="2000" dirty="0" smtClean="0"/>
          </a:p>
          <a:p>
            <a:pPr algn="just"/>
            <a:endParaRPr lang="en-US" sz="2000" dirty="0"/>
          </a:p>
          <a:p>
            <a:pPr algn="just"/>
            <a:endParaRPr lang="en-US" sz="2000" dirty="0"/>
          </a:p>
          <a:p>
            <a:pPr algn="just"/>
            <a:r>
              <a:rPr lang="en-US" sz="2000" dirty="0"/>
              <a:t>These forces can lead to </a:t>
            </a:r>
            <a:r>
              <a:rPr lang="en-US" sz="2000" b="1" dirty="0">
                <a:solidFill>
                  <a:srgbClr val="C00000"/>
                </a:solidFill>
              </a:rPr>
              <a:t>both incoherent as well as coherent tune shifts </a:t>
            </a:r>
            <a:r>
              <a:rPr lang="en-US" sz="2000" dirty="0"/>
              <a:t>– </a:t>
            </a:r>
            <a:r>
              <a:rPr lang="en-US" sz="2000" dirty="0" smtClean="0"/>
              <a:t>from the forces, the tune shifts can be computed. In fact, it turns out that the </a:t>
            </a:r>
            <a:r>
              <a:rPr lang="en-US" sz="2000" b="1" dirty="0" smtClean="0">
                <a:solidFill>
                  <a:srgbClr val="C00000"/>
                </a:solidFill>
              </a:rPr>
              <a:t>tune shifts can be parameterized </a:t>
            </a:r>
            <a:r>
              <a:rPr lang="en-US" sz="2000" dirty="0" smtClean="0"/>
              <a:t>via the </a:t>
            </a:r>
            <a:r>
              <a:rPr lang="en-US" sz="2000" b="1" dirty="0" err="1" smtClean="0">
                <a:solidFill>
                  <a:srgbClr val="C00000"/>
                </a:solidFill>
              </a:rPr>
              <a:t>Laslett</a:t>
            </a:r>
            <a:r>
              <a:rPr lang="en-US" sz="2000" b="1" dirty="0" smtClean="0">
                <a:solidFill>
                  <a:srgbClr val="C00000"/>
                </a:solidFill>
              </a:rPr>
              <a:t> coefficients</a:t>
            </a:r>
            <a:r>
              <a:rPr lang="en-US" sz="2000" dirty="0" smtClean="0"/>
              <a:t>. For example, for electric image charge forces between two perfectly conducting parallel plates, the incoherent and coherent tune shifts can be expressed as:</a:t>
            </a:r>
            <a:endParaRPr lang="en-US" sz="2000" dirty="0"/>
          </a:p>
          <a:p>
            <a:pPr algn="just"/>
            <a:endParaRPr lang="en-US" sz="2000" dirty="0"/>
          </a:p>
          <a:p>
            <a:pPr algn="just"/>
            <a:endParaRPr lang="en-US" sz="2000" dirty="0"/>
          </a:p>
          <a:p>
            <a:pPr algn="just"/>
            <a:endParaRPr lang="en-US" sz="2000" dirty="0"/>
          </a:p>
          <a:p>
            <a:pPr algn="just"/>
            <a:endParaRPr lang="en-US" sz="2000" dirty="0"/>
          </a:p>
          <a:p>
            <a:pPr algn="just"/>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18</a:t>
            </a:fld>
            <a:endParaRPr lang="en-GB"/>
          </a:p>
        </p:txBody>
      </p:sp>
      <p:pic>
        <p:nvPicPr>
          <p:cNvPr id="18" name="Picture 17"/>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614858" y="1584000"/>
            <a:ext cx="6962285" cy="560762"/>
          </a:xfrm>
          <a:prstGeom prst="rect">
            <a:avLst/>
          </a:prstGeom>
        </p:spPr>
      </p:pic>
      <p:sp>
        <p:nvSpPr>
          <p:cNvPr id="9" name="Rounded Rectangle 8"/>
          <p:cNvSpPr/>
          <p:nvPr/>
        </p:nvSpPr>
        <p:spPr>
          <a:xfrm>
            <a:off x="696000" y="5184000"/>
            <a:ext cx="10800000" cy="864000"/>
          </a:xfrm>
          <a:prstGeom prst="roundRect">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The </a:t>
            </a:r>
            <a:r>
              <a:rPr lang="en-US" dirty="0" err="1" smtClean="0"/>
              <a:t>Laslett</a:t>
            </a:r>
            <a:r>
              <a:rPr lang="en-US" dirty="0" smtClean="0"/>
              <a:t> coefficients can be evaluated </a:t>
            </a:r>
            <a:r>
              <a:rPr lang="en-US" b="1" dirty="0" smtClean="0">
                <a:solidFill>
                  <a:srgbClr val="C00000"/>
                </a:solidFill>
              </a:rPr>
              <a:t>for different geometries </a:t>
            </a:r>
            <a:r>
              <a:rPr lang="en-US" dirty="0" smtClean="0"/>
              <a:t>and are classified in </a:t>
            </a:r>
            <a:r>
              <a:rPr lang="en-US" b="1" dirty="0" smtClean="0">
                <a:solidFill>
                  <a:srgbClr val="C00000"/>
                </a:solidFill>
              </a:rPr>
              <a:t>incoherent and coherent tune shifts for electric, magnetic ac and magnetic dc</a:t>
            </a:r>
            <a:r>
              <a:rPr lang="en-US" dirty="0" smtClean="0"/>
              <a:t> image charges and currents.</a:t>
            </a:r>
            <a:endParaRPr lang="en-US" dirty="0"/>
          </a:p>
        </p:txBody>
      </p:sp>
      <p:pic>
        <p:nvPicPr>
          <p:cNvPr id="8" name="Picture 7"/>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154859" y="3960000"/>
            <a:ext cx="7882283" cy="568914"/>
          </a:xfrm>
          <a:prstGeom prst="rect">
            <a:avLst/>
          </a:prstGeom>
        </p:spPr>
      </p:pic>
    </p:spTree>
    <p:extLst>
      <p:ext uri="{BB962C8B-B14F-4D97-AF65-F5344CB8AC3E}">
        <p14:creationId xmlns:p14="http://schemas.microsoft.com/office/powerpoint/2010/main" val="20722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Tune shifts and </a:t>
            </a:r>
            <a:r>
              <a:rPr lang="en-US" dirty="0" err="1"/>
              <a:t>Laslett</a:t>
            </a:r>
            <a:r>
              <a:rPr lang="en-US" dirty="0"/>
              <a:t> coefficients</a:t>
            </a:r>
          </a:p>
        </p:txBody>
      </p:sp>
      <p:sp>
        <p:nvSpPr>
          <p:cNvPr id="3" name="Content Placeholder 2"/>
          <p:cNvSpPr>
            <a:spLocks noGrp="1"/>
          </p:cNvSpPr>
          <p:nvPr>
            <p:ph idx="1"/>
          </p:nvPr>
        </p:nvSpPr>
        <p:spPr/>
        <p:txBody>
          <a:bodyPr>
            <a:normAutofit/>
          </a:bodyPr>
          <a:lstStyle/>
          <a:p>
            <a:pPr algn="just"/>
            <a:r>
              <a:rPr lang="en-US" sz="2000" dirty="0"/>
              <a:t>These electric image charge and magnetic ac and dc image current forces have the general similar form</a:t>
            </a:r>
          </a:p>
          <a:p>
            <a:pPr algn="just"/>
            <a:endParaRPr lang="en-US" sz="2000" dirty="0" smtClean="0"/>
          </a:p>
          <a:p>
            <a:pPr algn="just"/>
            <a:endParaRPr lang="en-US" sz="2000" dirty="0"/>
          </a:p>
          <a:p>
            <a:pPr algn="just"/>
            <a:endParaRPr lang="en-US" sz="2000" dirty="0"/>
          </a:p>
          <a:p>
            <a:pPr algn="just"/>
            <a:r>
              <a:rPr lang="en-US" sz="2000" dirty="0"/>
              <a:t>These forces can lead to both incoherent as well as coherent tune shifts – </a:t>
            </a:r>
            <a:r>
              <a:rPr lang="en-US" sz="2000" dirty="0" smtClean="0"/>
              <a:t>from the forces, the tune shifts can be computed. In fact, it turns out that the tune shifts can be parameterized via the </a:t>
            </a:r>
            <a:r>
              <a:rPr lang="en-US" sz="2000" dirty="0" err="1" smtClean="0"/>
              <a:t>Laslett</a:t>
            </a:r>
            <a:r>
              <a:rPr lang="en-US" sz="2000" dirty="0" smtClean="0"/>
              <a:t> coefficients. For example, for electric image charge forces between two perfectly conducting parallel plates, the incoherent and coherent tune shifts can be expressed as:</a:t>
            </a:r>
            <a:endParaRPr lang="en-US" sz="2000" dirty="0"/>
          </a:p>
          <a:p>
            <a:pPr algn="just"/>
            <a:endParaRPr lang="en-US" sz="2000" dirty="0"/>
          </a:p>
          <a:p>
            <a:pPr algn="just"/>
            <a:endParaRPr lang="en-US" sz="2000" dirty="0"/>
          </a:p>
          <a:p>
            <a:pPr algn="just"/>
            <a:endParaRPr lang="en-US" sz="2000" dirty="0"/>
          </a:p>
          <a:p>
            <a:pPr algn="just"/>
            <a:endParaRPr lang="en-US" sz="2000" dirty="0"/>
          </a:p>
          <a:p>
            <a:pPr algn="just"/>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19</a:t>
            </a:fld>
            <a:endParaRPr lang="en-GB"/>
          </a:p>
        </p:txBody>
      </p:sp>
      <p:pic>
        <p:nvPicPr>
          <p:cNvPr id="18" name="Picture 17"/>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614858" y="1584000"/>
            <a:ext cx="6962285" cy="560762"/>
          </a:xfrm>
          <a:prstGeom prst="rect">
            <a:avLst/>
          </a:prstGeom>
        </p:spPr>
      </p:pic>
      <p:sp>
        <p:nvSpPr>
          <p:cNvPr id="9" name="Rounded Rectangle 8"/>
          <p:cNvSpPr/>
          <p:nvPr/>
        </p:nvSpPr>
        <p:spPr>
          <a:xfrm>
            <a:off x="696000" y="5184000"/>
            <a:ext cx="10800000" cy="864000"/>
          </a:xfrm>
          <a:prstGeom prst="roundRect">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The </a:t>
            </a:r>
            <a:r>
              <a:rPr lang="en-US" dirty="0" err="1"/>
              <a:t>Laslett</a:t>
            </a:r>
            <a:r>
              <a:rPr lang="en-US" dirty="0"/>
              <a:t> coefficients can be evaluated </a:t>
            </a:r>
            <a:r>
              <a:rPr lang="en-US" b="1" dirty="0">
                <a:solidFill>
                  <a:srgbClr val="C00000"/>
                </a:solidFill>
              </a:rPr>
              <a:t>for different geometries </a:t>
            </a:r>
            <a:r>
              <a:rPr lang="en-US" dirty="0"/>
              <a:t>and are classified in </a:t>
            </a:r>
            <a:r>
              <a:rPr lang="en-US" b="1" dirty="0">
                <a:solidFill>
                  <a:srgbClr val="C00000"/>
                </a:solidFill>
              </a:rPr>
              <a:t>incoherent and coherent tune shifts for electric, magnetic ac and magnetic dc</a:t>
            </a:r>
            <a:r>
              <a:rPr lang="en-US" dirty="0"/>
              <a:t> image charges and currents.</a:t>
            </a:r>
          </a:p>
        </p:txBody>
      </p:sp>
      <p:pic>
        <p:nvPicPr>
          <p:cNvPr id="17" name="Picture 1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154858" y="3960000"/>
            <a:ext cx="7882285" cy="568914"/>
          </a:xfrm>
          <a:prstGeom prst="rect">
            <a:avLst/>
          </a:prstGeom>
        </p:spPr>
      </p:pic>
      <p:grpSp>
        <p:nvGrpSpPr>
          <p:cNvPr id="10" name="Group 9"/>
          <p:cNvGrpSpPr/>
          <p:nvPr/>
        </p:nvGrpSpPr>
        <p:grpSpPr>
          <a:xfrm>
            <a:off x="1111603" y="936000"/>
            <a:ext cx="9968795" cy="3888000"/>
            <a:chOff x="1111603" y="936000"/>
            <a:chExt cx="9968795" cy="3888000"/>
          </a:xfrm>
        </p:grpSpPr>
        <p:pic>
          <p:nvPicPr>
            <p:cNvPr id="11" name="Picture 10"/>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5175772" y="1404000"/>
              <a:ext cx="1840456" cy="504687"/>
            </a:xfrm>
            <a:prstGeom prst="rect">
              <a:avLst/>
            </a:prstGeom>
          </p:spPr>
        </p:pic>
        <p:pic>
          <p:nvPicPr>
            <p:cNvPr id="12" name="Picture 11"/>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2758630" y="3528000"/>
              <a:ext cx="6715884" cy="1275432"/>
            </a:xfrm>
            <a:prstGeom prst="rect">
              <a:avLst/>
            </a:prstGeom>
          </p:spPr>
        </p:pic>
        <p:sp>
          <p:nvSpPr>
            <p:cNvPr id="13" name="Rectangle 12"/>
            <p:cNvSpPr/>
            <p:nvPr/>
          </p:nvSpPr>
          <p:spPr>
            <a:xfrm>
              <a:off x="2592000" y="3492000"/>
              <a:ext cx="7128000" cy="64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592000" y="4176000"/>
              <a:ext cx="7128000" cy="64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111603" y="936000"/>
              <a:ext cx="9968795" cy="3888000"/>
            </a:xfrm>
            <a:prstGeom prst="roundRect">
              <a:avLst>
                <a:gd name="adj" fmla="val 4769"/>
              </a:avLst>
            </a:prstGeom>
            <a:ln w="25400">
              <a:solidFill>
                <a:schemeClr val="accent5"/>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b"/>
            <a:lstStyle/>
            <a:p>
              <a:pPr marL="285750" indent="-285750" algn="just">
                <a:spcBef>
                  <a:spcPts val="600"/>
                </a:spcBef>
              </a:pPr>
              <a:r>
                <a:rPr lang="en-US" dirty="0" smtClean="0"/>
                <a:t>	Note</a:t>
              </a:r>
              <a:r>
                <a:rPr lang="en-US" dirty="0"/>
                <a:t>: they are always defined with respect to the </a:t>
              </a:r>
              <a:r>
                <a:rPr lang="en-US" i="1" dirty="0"/>
                <a:t>vertical half gap h or </a:t>
              </a:r>
              <a:r>
                <a:rPr lang="en-US" i="1" dirty="0" smtClean="0"/>
                <a:t>g</a:t>
              </a:r>
              <a:endParaRPr lang="en-US" dirty="0"/>
            </a:p>
          </p:txBody>
        </p:sp>
        <p:pic>
          <p:nvPicPr>
            <p:cNvPr id="16" name="Picture 15"/>
            <p:cNvPicPr>
              <a:picLocks noChangeAspect="1"/>
            </p:cNvPicPr>
            <p:nvPr/>
          </p:nvPicPr>
          <p:blipFill>
            <a:blip r:embed="rId10"/>
            <a:stretch>
              <a:fillRect/>
            </a:stretch>
          </p:blipFill>
          <p:spPr>
            <a:xfrm>
              <a:off x="1296000" y="1116000"/>
              <a:ext cx="5760000" cy="2982575"/>
            </a:xfrm>
            <a:prstGeom prst="rect">
              <a:avLst/>
            </a:prstGeom>
          </p:spPr>
        </p:pic>
        <p:sp>
          <p:nvSpPr>
            <p:cNvPr id="19" name="TextBox 18"/>
            <p:cNvSpPr txBox="1"/>
            <p:nvPr/>
          </p:nvSpPr>
          <p:spPr>
            <a:xfrm>
              <a:off x="7488000" y="3024000"/>
              <a:ext cx="2592000" cy="864000"/>
            </a:xfrm>
            <a:prstGeom prst="rect">
              <a:avLst/>
            </a:prstGeom>
            <a:noFill/>
          </p:spPr>
          <p:txBody>
            <a:bodyPr wrap="square" rtlCol="0">
              <a:spAutoFit/>
            </a:bodyPr>
            <a:lstStyle/>
            <a:p>
              <a:pPr algn="just"/>
              <a:r>
                <a:rPr lang="en-US" sz="1600" dirty="0">
                  <a:solidFill>
                    <a:schemeClr val="accent5"/>
                  </a:solidFill>
                </a:rPr>
                <a:t>Assuming parallel plates for the </a:t>
              </a:r>
              <a:r>
                <a:rPr lang="en-US" sz="1600" dirty="0" err="1">
                  <a:solidFill>
                    <a:schemeClr val="accent5"/>
                  </a:solidFill>
                </a:rPr>
                <a:t>ferro</a:t>
              </a:r>
              <a:r>
                <a:rPr lang="en-US" sz="1600" dirty="0">
                  <a:solidFill>
                    <a:schemeClr val="accent5"/>
                  </a:solidFill>
                </a:rPr>
                <a:t>-magnetic boundary for all geometries …</a:t>
              </a:r>
            </a:p>
          </p:txBody>
        </p:sp>
        <p:sp>
          <p:nvSpPr>
            <p:cNvPr id="20" name="Right Brace 19"/>
            <p:cNvSpPr/>
            <p:nvPr/>
          </p:nvSpPr>
          <p:spPr>
            <a:xfrm>
              <a:off x="7092000" y="2880000"/>
              <a:ext cx="216000" cy="1116000"/>
            </a:xfrm>
            <a:prstGeom prst="rightBrace">
              <a:avLst>
                <a:gd name="adj1" fmla="val 34047"/>
                <a:gd name="adj2" fmla="val 50000"/>
              </a:avLst>
            </a:prstGeom>
            <a:ln w="19050">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6696000" y="4032000"/>
              <a:ext cx="3834255" cy="307777"/>
            </a:xfrm>
            <a:prstGeom prst="rect">
              <a:avLst/>
            </a:prstGeom>
            <a:noFill/>
          </p:spPr>
          <p:txBody>
            <a:bodyPr wrap="none" rtlCol="0">
              <a:spAutoFit/>
            </a:bodyPr>
            <a:lstStyle/>
            <a:p>
              <a:r>
                <a:rPr lang="en-US" sz="1400" dirty="0">
                  <a:solidFill>
                    <a:schemeClr val="accent5"/>
                  </a:solidFill>
                </a:rPr>
                <a:t>* L. J. </a:t>
              </a:r>
              <a:r>
                <a:rPr lang="en-US" sz="1400" dirty="0" err="1">
                  <a:solidFill>
                    <a:schemeClr val="accent5"/>
                  </a:solidFill>
                </a:rPr>
                <a:t>Laslett</a:t>
              </a:r>
              <a:r>
                <a:rPr lang="en-US" sz="1400" dirty="0">
                  <a:solidFill>
                    <a:schemeClr val="accent5"/>
                  </a:solidFill>
                </a:rPr>
                <a:t>, LBL Document PUB-616, 1987, </a:t>
              </a:r>
              <a:r>
                <a:rPr lang="en-US" sz="1400" dirty="0" err="1">
                  <a:solidFill>
                    <a:schemeClr val="accent5"/>
                  </a:solidFill>
                </a:rPr>
                <a:t>vol</a:t>
              </a:r>
              <a:r>
                <a:rPr lang="en-US" sz="1400" dirty="0">
                  <a:solidFill>
                    <a:schemeClr val="accent5"/>
                  </a:solidFill>
                </a:rPr>
                <a:t> III</a:t>
              </a:r>
            </a:p>
          </p:txBody>
        </p:sp>
      </p:grpSp>
    </p:spTree>
    <p:extLst>
      <p:ext uri="{BB962C8B-B14F-4D97-AF65-F5344CB8AC3E}">
        <p14:creationId xmlns:p14="http://schemas.microsoft.com/office/powerpoint/2010/main" val="2333974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a:t>In the last lecture, we have learned about the </a:t>
            </a:r>
            <a:r>
              <a:rPr lang="en-US" sz="2000" b="1" dirty="0">
                <a:solidFill>
                  <a:srgbClr val="C00000"/>
                </a:solidFill>
              </a:rPr>
              <a:t>dynamics and the representation of </a:t>
            </a:r>
            <a:r>
              <a:rPr lang="en-US" sz="2000" b="1" dirty="0" err="1">
                <a:solidFill>
                  <a:srgbClr val="C00000"/>
                </a:solidFill>
              </a:rPr>
              <a:t>multiparticle</a:t>
            </a:r>
            <a:r>
              <a:rPr lang="en-US" sz="2000" b="1" dirty="0">
                <a:solidFill>
                  <a:srgbClr val="C00000"/>
                </a:solidFill>
              </a:rPr>
              <a:t> systems</a:t>
            </a:r>
            <a:r>
              <a:rPr lang="en-US" sz="2000" dirty="0"/>
              <a:t>. We have seen how we differentiate between </a:t>
            </a:r>
            <a:r>
              <a:rPr lang="en-US" sz="2000" b="1" dirty="0">
                <a:solidFill>
                  <a:srgbClr val="C00000"/>
                </a:solidFill>
              </a:rPr>
              <a:t>incoherent and coherent motion</a:t>
            </a:r>
            <a:r>
              <a:rPr lang="en-US" sz="2000" dirty="0"/>
              <a:t>. Linked to this, we looked at the phenomenon of </a:t>
            </a:r>
            <a:r>
              <a:rPr lang="en-US" sz="2000" b="1" dirty="0" err="1">
                <a:solidFill>
                  <a:srgbClr val="C00000"/>
                </a:solidFill>
              </a:rPr>
              <a:t>filamentation</a:t>
            </a:r>
            <a:r>
              <a:rPr lang="en-US" sz="2000" b="1" dirty="0">
                <a:solidFill>
                  <a:srgbClr val="C00000"/>
                </a:solidFill>
              </a:rPr>
              <a:t> with </a:t>
            </a:r>
            <a:r>
              <a:rPr lang="en-US" sz="2000" b="1" dirty="0" err="1">
                <a:solidFill>
                  <a:srgbClr val="C00000"/>
                </a:solidFill>
              </a:rPr>
              <a:t>decoherence</a:t>
            </a:r>
            <a:r>
              <a:rPr lang="en-US" sz="2000" b="1" dirty="0">
                <a:solidFill>
                  <a:srgbClr val="C00000"/>
                </a:solidFill>
              </a:rPr>
              <a:t> and emittance blow-up</a:t>
            </a:r>
            <a:r>
              <a:rPr lang="en-US" sz="2000" dirty="0"/>
              <a:t>.</a:t>
            </a:r>
          </a:p>
          <a:p>
            <a:pPr marL="0" indent="0" algn="just">
              <a:buNone/>
            </a:pPr>
            <a:r>
              <a:rPr lang="en-US" sz="2000" dirty="0"/>
              <a:t>We also discussed a first collective effect – </a:t>
            </a:r>
            <a:r>
              <a:rPr lang="en-US" sz="2000" b="1" dirty="0">
                <a:solidFill>
                  <a:srgbClr val="C00000"/>
                </a:solidFill>
              </a:rPr>
              <a:t>direct space charge</a:t>
            </a:r>
            <a:r>
              <a:rPr lang="en-US" sz="2000" dirty="0"/>
              <a:t>. We saw that direct space charge leads to an incoherent tune shift and the </a:t>
            </a:r>
            <a:r>
              <a:rPr lang="en-US" sz="2000" b="1" dirty="0">
                <a:solidFill>
                  <a:srgbClr val="C00000"/>
                </a:solidFill>
              </a:rPr>
              <a:t>characteristic tune footprint</a:t>
            </a:r>
            <a:r>
              <a:rPr lang="en-US" sz="2000" dirty="0"/>
              <a:t>.</a:t>
            </a:r>
          </a:p>
          <a:p>
            <a:pPr marL="0" indent="0" algn="just">
              <a:buNone/>
            </a:pPr>
            <a:r>
              <a:rPr lang="en-US" sz="2000" dirty="0"/>
              <a:t>We will now look into some of the </a:t>
            </a:r>
            <a:r>
              <a:rPr lang="en-US" sz="2000" b="1" dirty="0">
                <a:solidFill>
                  <a:srgbClr val="C00000"/>
                </a:solidFill>
              </a:rPr>
              <a:t>mitigation methods </a:t>
            </a:r>
            <a:r>
              <a:rPr lang="en-US" sz="2000" dirty="0"/>
              <a:t>for direct space charge and then discuss some of the effects of </a:t>
            </a:r>
            <a:r>
              <a:rPr lang="en-US" sz="2000" b="1" dirty="0">
                <a:solidFill>
                  <a:srgbClr val="C00000"/>
                </a:solidFill>
              </a:rPr>
              <a:t>indirect space charge</a:t>
            </a:r>
            <a:r>
              <a:rPr lang="en-US" sz="2000" dirty="0" smtClean="0"/>
              <a:t>. We will then move to studying the </a:t>
            </a:r>
            <a:r>
              <a:rPr lang="en-US" sz="2000" b="1" dirty="0" smtClean="0">
                <a:solidFill>
                  <a:srgbClr val="C00000"/>
                </a:solidFill>
              </a:rPr>
              <a:t>concept of wake fields and impedances</a:t>
            </a:r>
            <a:r>
              <a:rPr lang="en-US" sz="2000" dirty="0" smtClean="0"/>
              <a:t>.</a:t>
            </a:r>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2</a:t>
            </a:fld>
            <a:endParaRPr lang="en-GB"/>
          </a:p>
        </p:txBody>
      </p:sp>
      <p:sp>
        <p:nvSpPr>
          <p:cNvPr id="7" name="Content Placeholder 6"/>
          <p:cNvSpPr>
            <a:spLocks noGrp="1"/>
          </p:cNvSpPr>
          <p:nvPr>
            <p:ph idx="13"/>
          </p:nvPr>
        </p:nvSpPr>
        <p:spPr/>
        <p:txBody>
          <a:bodyPr>
            <a:normAutofit/>
          </a:bodyPr>
          <a:lstStyle/>
          <a:p>
            <a:r>
              <a:rPr lang="en-US" dirty="0"/>
              <a:t>Part </a:t>
            </a:r>
            <a:r>
              <a:rPr lang="en-US" dirty="0" smtClean="0"/>
              <a:t>2: Direct- and indirect </a:t>
            </a:r>
            <a:r>
              <a:rPr lang="en-US" dirty="0"/>
              <a:t>space </a:t>
            </a:r>
            <a:r>
              <a:rPr lang="en-US" dirty="0" smtClean="0"/>
              <a:t>charge, </a:t>
            </a:r>
            <a:r>
              <a:rPr lang="en-US" dirty="0"/>
              <a:t>wake fields and impedances</a:t>
            </a:r>
          </a:p>
          <a:p>
            <a:pPr lvl="1">
              <a:buFont typeface="Courier New" panose="02070309020205020404" pitchFamily="49" charset="0"/>
              <a:buChar char="o"/>
            </a:pPr>
            <a:endParaRPr lang="en-US" dirty="0"/>
          </a:p>
          <a:p>
            <a:pPr lvl="1">
              <a:buFont typeface="Courier New" panose="02070309020205020404" pitchFamily="49" charset="0"/>
              <a:buChar char="o"/>
            </a:pPr>
            <a:r>
              <a:rPr lang="en-US" dirty="0" smtClean="0"/>
              <a:t>Direct space charge – mitigation techniques</a:t>
            </a:r>
            <a:endParaRPr lang="en-US" dirty="0"/>
          </a:p>
          <a:p>
            <a:pPr lvl="1">
              <a:buFont typeface="Courier New" panose="02070309020205020404" pitchFamily="49" charset="0"/>
              <a:buChar char="o"/>
            </a:pPr>
            <a:r>
              <a:rPr lang="en-US" dirty="0" smtClean="0"/>
              <a:t>Indirect space charge</a:t>
            </a:r>
            <a:endParaRPr lang="en-US" dirty="0"/>
          </a:p>
          <a:p>
            <a:pPr lvl="1">
              <a:buFont typeface="Courier New" panose="02070309020205020404" pitchFamily="49" charset="0"/>
              <a:buChar char="o"/>
            </a:pPr>
            <a:r>
              <a:rPr lang="en-US" dirty="0" smtClean="0"/>
              <a:t>From indirect space charge to (resistive) wall wakes</a:t>
            </a:r>
            <a:endParaRPr lang="en-US" dirty="0"/>
          </a:p>
          <a:p>
            <a:pPr lvl="1">
              <a:buFont typeface="Courier New" panose="02070309020205020404" pitchFamily="49" charset="0"/>
              <a:buChar char="o"/>
            </a:pPr>
            <a:r>
              <a:rPr lang="en-US" dirty="0" smtClean="0"/>
              <a:t>Concept of wake fields</a:t>
            </a:r>
          </a:p>
          <a:p>
            <a:endParaRPr lang="en-US" dirty="0"/>
          </a:p>
        </p:txBody>
      </p:sp>
    </p:spTree>
    <p:extLst>
      <p:ext uri="{BB962C8B-B14F-4D97-AF65-F5344CB8AC3E}">
        <p14:creationId xmlns:p14="http://schemas.microsoft.com/office/powerpoint/2010/main" val="480630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PS injection oscillations</a:t>
            </a:r>
            <a:endParaRPr lang="en-US" dirty="0"/>
          </a:p>
        </p:txBody>
      </p:sp>
      <p:sp>
        <p:nvSpPr>
          <p:cNvPr id="3" name="Content Placeholder 2"/>
          <p:cNvSpPr>
            <a:spLocks noGrp="1"/>
          </p:cNvSpPr>
          <p:nvPr>
            <p:ph idx="1"/>
          </p:nvPr>
        </p:nvSpPr>
        <p:spPr/>
        <p:txBody>
          <a:bodyPr>
            <a:normAutofit/>
          </a:bodyPr>
          <a:lstStyle/>
          <a:p>
            <a:pPr algn="just"/>
            <a:r>
              <a:rPr lang="en-US" sz="2000" dirty="0"/>
              <a:t>The observed intra-bunch motion was reproduced with an amazing precision with multi-particle simulations (HEADTAIL code) </a:t>
            </a:r>
            <a:r>
              <a:rPr lang="en-US" sz="2000" b="1" dirty="0">
                <a:solidFill>
                  <a:srgbClr val="C00000"/>
                </a:solidFill>
              </a:rPr>
              <a:t>including the indirect space charge effect </a:t>
            </a:r>
            <a:r>
              <a:rPr lang="en-US" sz="2000" dirty="0"/>
              <a:t>taking </a:t>
            </a:r>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20</a:t>
            </a:fld>
            <a:endParaRPr lang="en-US" dirty="0"/>
          </a:p>
        </p:txBody>
      </p:sp>
      <p:pic>
        <p:nvPicPr>
          <p:cNvPr id="7" name="Picture 6" descr="FIG9_TOF_multiple_turn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00" y="2592000"/>
            <a:ext cx="5337112" cy="3456000"/>
          </a:xfrm>
          <a:prstGeom prst="rect">
            <a:avLst/>
          </a:prstGeom>
        </p:spPr>
      </p:pic>
      <p:pic>
        <p:nvPicPr>
          <p:cNvPr id="8" name="Picture 7" descr="FIG24b_TOF_multiple_turns_vertical_simul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000" y="2592000"/>
            <a:ext cx="5337115" cy="3456000"/>
          </a:xfrm>
          <a:prstGeom prst="rect">
            <a:avLst/>
          </a:prstGeom>
        </p:spPr>
      </p:pic>
      <p:sp>
        <p:nvSpPr>
          <p:cNvPr id="9" name="TextBox 8"/>
          <p:cNvSpPr txBox="1"/>
          <p:nvPr/>
        </p:nvSpPr>
        <p:spPr>
          <a:xfrm>
            <a:off x="2126913" y="2448000"/>
            <a:ext cx="1515287" cy="369332"/>
          </a:xfrm>
          <a:prstGeom prst="rect">
            <a:avLst/>
          </a:prstGeom>
          <a:noFill/>
        </p:spPr>
        <p:txBody>
          <a:bodyPr wrap="none" rtlCol="0">
            <a:spAutoFit/>
          </a:bodyPr>
          <a:lstStyle/>
          <a:p>
            <a:r>
              <a:rPr lang="en-US" b="1" dirty="0">
                <a:solidFill>
                  <a:srgbClr val="262626"/>
                </a:solidFill>
              </a:rPr>
              <a:t>measurement</a:t>
            </a:r>
          </a:p>
        </p:txBody>
      </p:sp>
      <p:sp>
        <p:nvSpPr>
          <p:cNvPr id="10" name="TextBox 9"/>
          <p:cNvSpPr txBox="1"/>
          <p:nvPr/>
        </p:nvSpPr>
        <p:spPr>
          <a:xfrm>
            <a:off x="8479535" y="2448000"/>
            <a:ext cx="1194045" cy="369332"/>
          </a:xfrm>
          <a:prstGeom prst="rect">
            <a:avLst/>
          </a:prstGeom>
          <a:noFill/>
        </p:spPr>
        <p:txBody>
          <a:bodyPr wrap="none" rtlCol="0">
            <a:spAutoFit/>
          </a:bodyPr>
          <a:lstStyle/>
          <a:p>
            <a:r>
              <a:rPr lang="en-US" b="1" dirty="0">
                <a:solidFill>
                  <a:srgbClr val="262626"/>
                </a:solidFill>
              </a:rPr>
              <a:t>simulation</a:t>
            </a:r>
          </a:p>
        </p:txBody>
      </p:sp>
      <p:sp>
        <p:nvSpPr>
          <p:cNvPr id="13" name="TextBox 12"/>
          <p:cNvSpPr txBox="1"/>
          <p:nvPr/>
        </p:nvSpPr>
        <p:spPr>
          <a:xfrm>
            <a:off x="9216000" y="5976000"/>
            <a:ext cx="1951303" cy="369332"/>
          </a:xfrm>
          <a:prstGeom prst="rect">
            <a:avLst/>
          </a:prstGeom>
          <a:noFill/>
        </p:spPr>
        <p:txBody>
          <a:bodyPr wrap="none" rtlCol="0">
            <a:spAutoFit/>
          </a:bodyPr>
          <a:lstStyle/>
          <a:p>
            <a:r>
              <a:rPr lang="en-US" dirty="0">
                <a:solidFill>
                  <a:srgbClr val="FF0000"/>
                </a:solidFill>
              </a:rPr>
              <a:t>A. </a:t>
            </a:r>
            <a:r>
              <a:rPr lang="en-US" dirty="0" err="1">
                <a:solidFill>
                  <a:srgbClr val="FF0000"/>
                </a:solidFill>
              </a:rPr>
              <a:t>Huschauer</a:t>
            </a:r>
            <a:r>
              <a:rPr lang="en-US" dirty="0">
                <a:solidFill>
                  <a:srgbClr val="FF0000"/>
                </a:solidFill>
              </a:rPr>
              <a:t> et. al</a:t>
            </a:r>
          </a:p>
        </p:txBody>
      </p:sp>
    </p:spTree>
    <p:extLst>
      <p:ext uri="{BB962C8B-B14F-4D97-AF65-F5344CB8AC3E}">
        <p14:creationId xmlns:p14="http://schemas.microsoft.com/office/powerpoint/2010/main" val="1218925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PS injection oscillations</a:t>
            </a:r>
            <a:endParaRPr lang="en-US" dirty="0"/>
          </a:p>
        </p:txBody>
      </p:sp>
      <p:sp>
        <p:nvSpPr>
          <p:cNvPr id="3" name="Content Placeholder 2"/>
          <p:cNvSpPr>
            <a:spLocks noGrp="1"/>
          </p:cNvSpPr>
          <p:nvPr>
            <p:ph idx="1"/>
          </p:nvPr>
        </p:nvSpPr>
        <p:spPr/>
        <p:txBody>
          <a:bodyPr>
            <a:normAutofit/>
          </a:bodyPr>
          <a:lstStyle/>
          <a:p>
            <a:pPr algn="just"/>
            <a:r>
              <a:rPr lang="en-US" sz="2000" dirty="0"/>
              <a:t>The observed intra-bunch motion was reproduced with an amazing precision with multi-particle simulations </a:t>
            </a:r>
            <a:r>
              <a:rPr lang="en-US" sz="2000" dirty="0" smtClean="0"/>
              <a:t>(HEADTAIL code) </a:t>
            </a:r>
            <a:r>
              <a:rPr lang="en-US" sz="2000" b="1" dirty="0" smtClean="0">
                <a:solidFill>
                  <a:srgbClr val="C00000"/>
                </a:solidFill>
              </a:rPr>
              <a:t>including </a:t>
            </a:r>
            <a:r>
              <a:rPr lang="en-US" sz="2000" b="1" dirty="0">
                <a:solidFill>
                  <a:srgbClr val="C00000"/>
                </a:solidFill>
              </a:rPr>
              <a:t>the indirect space charge effect </a:t>
            </a:r>
            <a:r>
              <a:rPr lang="en-US" sz="2000" dirty="0"/>
              <a:t>taking </a:t>
            </a:r>
          </a:p>
          <a:p>
            <a:pPr algn="just"/>
            <a:r>
              <a:rPr lang="en-US" sz="2000" dirty="0" smtClean="0"/>
              <a:t>It was understood from simulations that the observed intra-bunch motion was induced by the beam injected </a:t>
            </a:r>
            <a:r>
              <a:rPr lang="en-US" sz="2000" b="1" dirty="0" smtClean="0">
                <a:solidFill>
                  <a:srgbClr val="C00000"/>
                </a:solidFill>
              </a:rPr>
              <a:t>off-center in combination with the indirect space charge effect</a:t>
            </a:r>
            <a:r>
              <a:rPr lang="en-US" sz="2000" dirty="0" smtClean="0"/>
              <a:t>, which causes a tune shift along the bunch proportional to the local charge density</a:t>
            </a:r>
          </a:p>
          <a:p>
            <a:pPr algn="just"/>
            <a:endParaRPr lang="en-US" sz="2000"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21</a:t>
            </a:fld>
            <a:endParaRPr lang="en-US" dirty="0"/>
          </a:p>
        </p:txBody>
      </p:sp>
      <p:pic>
        <p:nvPicPr>
          <p:cNvPr id="10" name="Picture 9" descr="FIG26_detuning_simulation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002" y="2592000"/>
            <a:ext cx="5271498" cy="3456000"/>
          </a:xfrm>
          <a:prstGeom prst="rect">
            <a:avLst/>
          </a:prstGeom>
        </p:spPr>
      </p:pic>
      <p:pic>
        <p:nvPicPr>
          <p:cNvPr id="11" name="Picture 10" descr="FIG12b_detun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02" y="2592000"/>
            <a:ext cx="5271498" cy="3456000"/>
          </a:xfrm>
          <a:prstGeom prst="rect">
            <a:avLst/>
          </a:prstGeom>
        </p:spPr>
      </p:pic>
      <p:sp>
        <p:nvSpPr>
          <p:cNvPr id="14" name="TextBox 13"/>
          <p:cNvSpPr txBox="1"/>
          <p:nvPr/>
        </p:nvSpPr>
        <p:spPr>
          <a:xfrm>
            <a:off x="9216000" y="5976000"/>
            <a:ext cx="1951303" cy="369332"/>
          </a:xfrm>
          <a:prstGeom prst="rect">
            <a:avLst/>
          </a:prstGeom>
          <a:noFill/>
        </p:spPr>
        <p:txBody>
          <a:bodyPr wrap="none" rtlCol="0">
            <a:spAutoFit/>
          </a:bodyPr>
          <a:lstStyle/>
          <a:p>
            <a:r>
              <a:rPr lang="en-US" dirty="0">
                <a:solidFill>
                  <a:srgbClr val="FF0000"/>
                </a:solidFill>
              </a:rPr>
              <a:t>A. </a:t>
            </a:r>
            <a:r>
              <a:rPr lang="en-US" dirty="0" err="1">
                <a:solidFill>
                  <a:srgbClr val="FF0000"/>
                </a:solidFill>
              </a:rPr>
              <a:t>Huschauer</a:t>
            </a:r>
            <a:r>
              <a:rPr lang="en-US" dirty="0">
                <a:solidFill>
                  <a:srgbClr val="FF0000"/>
                </a:solidFill>
              </a:rPr>
              <a:t> et. al</a:t>
            </a:r>
          </a:p>
        </p:txBody>
      </p:sp>
      <p:sp>
        <p:nvSpPr>
          <p:cNvPr id="16" name="TextBox 15"/>
          <p:cNvSpPr txBox="1"/>
          <p:nvPr/>
        </p:nvSpPr>
        <p:spPr>
          <a:xfrm>
            <a:off x="2126913" y="2448000"/>
            <a:ext cx="1515287" cy="369332"/>
          </a:xfrm>
          <a:prstGeom prst="rect">
            <a:avLst/>
          </a:prstGeom>
          <a:noFill/>
        </p:spPr>
        <p:txBody>
          <a:bodyPr wrap="none" rtlCol="0">
            <a:spAutoFit/>
          </a:bodyPr>
          <a:lstStyle/>
          <a:p>
            <a:r>
              <a:rPr lang="en-US" b="1" dirty="0">
                <a:solidFill>
                  <a:srgbClr val="262626"/>
                </a:solidFill>
              </a:rPr>
              <a:t>measurement</a:t>
            </a:r>
          </a:p>
        </p:txBody>
      </p:sp>
      <p:sp>
        <p:nvSpPr>
          <p:cNvPr id="17" name="TextBox 16"/>
          <p:cNvSpPr txBox="1"/>
          <p:nvPr/>
        </p:nvSpPr>
        <p:spPr>
          <a:xfrm>
            <a:off x="8479535" y="2448000"/>
            <a:ext cx="1194045" cy="369332"/>
          </a:xfrm>
          <a:prstGeom prst="rect">
            <a:avLst/>
          </a:prstGeom>
          <a:noFill/>
        </p:spPr>
        <p:txBody>
          <a:bodyPr wrap="none" rtlCol="0">
            <a:spAutoFit/>
          </a:bodyPr>
          <a:lstStyle/>
          <a:p>
            <a:r>
              <a:rPr lang="en-US" b="1" dirty="0">
                <a:solidFill>
                  <a:srgbClr val="262626"/>
                </a:solidFill>
              </a:rPr>
              <a:t>simulation</a:t>
            </a:r>
          </a:p>
        </p:txBody>
      </p:sp>
    </p:spTree>
    <p:extLst>
      <p:ext uri="{BB962C8B-B14F-4D97-AF65-F5344CB8AC3E}">
        <p14:creationId xmlns:p14="http://schemas.microsoft.com/office/powerpoint/2010/main" val="9292653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Remarks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Direct space charge </a:t>
                </a:r>
              </a:p>
              <a:p>
                <a:pPr lvl="1">
                  <a:buFont typeface="Courier New" panose="02070309020205020404" pitchFamily="49" charset="0"/>
                  <a:buChar char="o"/>
                </a:pPr>
                <a:r>
                  <a:rPr lang="en-US" dirty="0"/>
                  <a:t>interaction of the bunch particles with the self induced electro-magnetic fields in free space</a:t>
                </a:r>
              </a:p>
              <a:p>
                <a:pPr lvl="1">
                  <a:buFont typeface="Courier New" panose="02070309020205020404" pitchFamily="49" charset="0"/>
                  <a:buChar char="o"/>
                </a:pPr>
                <a:r>
                  <a:rPr lang="en-US" dirty="0"/>
                  <a:t>results in an incoherent tune shift (or spread)</a:t>
                </a:r>
              </a:p>
              <a:p>
                <a:pPr lvl="1">
                  <a:buFont typeface="Courier New" panose="02070309020205020404" pitchFamily="49" charset="0"/>
                  <a:buChar char="o"/>
                </a:pPr>
                <a:r>
                  <a:rPr lang="en-US" dirty="0"/>
                  <a:t>the space charge force along a bunch is modulated with the local line density along the bunch and this results in an additional tune spread</a:t>
                </a:r>
              </a:p>
              <a:p>
                <a:pPr lvl="1">
                  <a:buFont typeface="Courier New" panose="02070309020205020404" pitchFamily="49" charset="0"/>
                  <a:buChar char="o"/>
                </a:pPr>
                <a:r>
                  <a:rPr lang="en-US" dirty="0"/>
                  <a:t>decreases with energy like </a:t>
                </a:r>
                <a14:m>
                  <m:oMath xmlns:m="http://schemas.openxmlformats.org/officeDocument/2006/math">
                    <m:sSup>
                      <m:sSupPr>
                        <m:ctrlPr>
                          <a:rPr lang="en-US" i="1" smtClean="0">
                            <a:latin typeface="Cambria Math" panose="02040503050406030204" pitchFamily="18" charset="0"/>
                          </a:rPr>
                        </m:ctrlPr>
                      </m:sSupPr>
                      <m:e>
                        <m:r>
                          <m:rPr>
                            <m:lit/>
                          </m:rPr>
                          <a:rPr lang="en-US" b="0" i="1" smtClean="0">
                            <a:latin typeface="Cambria Math" panose="02040503050406030204" pitchFamily="18" charset="0"/>
                          </a:rPr>
                          <m:t>  </m:t>
                        </m:r>
                        <m:r>
                          <a:rPr lang="en-US" b="0" i="1" smtClean="0">
                            <a:latin typeface="Cambria Math" panose="02040503050406030204" pitchFamily="18" charset="0"/>
                          </a:rPr>
                          <m:t>𝛽</m:t>
                        </m:r>
                      </m:e>
                      <m:sup>
                        <m:r>
                          <a:rPr lang="en-US" b="0" i="1" smtClean="0">
                            <a:latin typeface="Cambria Math" panose="02040503050406030204" pitchFamily="18" charset="0"/>
                          </a:rPr>
                          <m:t>−1</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−2</m:t>
                        </m:r>
                      </m:sup>
                    </m:sSup>
                  </m:oMath>
                </a14:m>
                <a:endParaRPr lang="en-US" i="1" baseline="30000" dirty="0">
                  <a:sym typeface="Wingdings"/>
                </a:endParaRPr>
              </a:p>
              <a:p>
                <a:pPr lvl="1">
                  <a:buFont typeface="Courier New" panose="02070309020205020404" pitchFamily="49" charset="0"/>
                  <a:buChar char="o"/>
                </a:pPr>
                <a:r>
                  <a:rPr lang="en-US" dirty="0"/>
                  <a:t>is a typical performance limitation for low energy machines</a:t>
                </a:r>
              </a:p>
              <a:p>
                <a:r>
                  <a:rPr lang="en-US" dirty="0"/>
                  <a:t>Indirect space charge</a:t>
                </a:r>
              </a:p>
              <a:p>
                <a:pPr lvl="1">
                  <a:buFont typeface="Courier New" panose="02070309020205020404" pitchFamily="49" charset="0"/>
                  <a:buChar char="o"/>
                </a:pPr>
                <a:r>
                  <a:rPr lang="en-US" dirty="0"/>
                  <a:t>interaction with image charges and currents induced in perfect conducting walls and ferromagnetic materials close to the beam pipe </a:t>
                </a:r>
              </a:p>
              <a:p>
                <a:pPr lvl="1">
                  <a:buFont typeface="Courier New" panose="02070309020205020404" pitchFamily="49" charset="0"/>
                  <a:buChar char="o"/>
                </a:pPr>
                <a:r>
                  <a:rPr lang="en-US" dirty="0"/>
                  <a:t>results in incoherent and coherent tune shifts (or spreads), some of which are proportional to the average line density and others to the local line density</a:t>
                </a:r>
              </a:p>
              <a:p>
                <a:pPr lvl="1">
                  <a:buFont typeface="Courier New" panose="02070309020205020404" pitchFamily="49" charset="0"/>
                  <a:buChar char="o"/>
                </a:pPr>
                <a:r>
                  <a:rPr lang="en-US" dirty="0" smtClean="0"/>
                  <a:t>the </a:t>
                </a:r>
                <a:r>
                  <a:rPr lang="en-US" dirty="0"/>
                  <a:t>contributions to the coherent and incoherent tune shifts for different standard geometries are expressed in terms of </a:t>
                </a:r>
                <a:r>
                  <a:rPr lang="en-US" dirty="0" err="1"/>
                  <a:t>Laslett</a:t>
                </a:r>
                <a:r>
                  <a:rPr lang="en-US" dirty="0"/>
                  <a:t> coefficients</a:t>
                </a:r>
              </a:p>
              <a:p>
                <a:pPr lvl="1">
                  <a:buFont typeface="Courier New" panose="02070309020205020404" pitchFamily="49" charset="0"/>
                  <a:buChar char="o"/>
                </a:pPr>
                <a:r>
                  <a:rPr lang="en-US" dirty="0" smtClean="0"/>
                  <a:t>decreases with energy like </a:t>
                </a:r>
                <a14:m>
                  <m:oMath xmlns:m="http://schemas.openxmlformats.org/officeDocument/2006/math">
                    <m:sSup>
                      <m:sSupPr>
                        <m:ctrlPr>
                          <a:rPr lang="en-US" i="1">
                            <a:latin typeface="Cambria Math" panose="02040503050406030204" pitchFamily="18" charset="0"/>
                          </a:rPr>
                        </m:ctrlPr>
                      </m:sSupPr>
                      <m:e>
                        <m:r>
                          <m:rPr>
                            <m:lit/>
                          </m:rPr>
                          <a:rPr lang="en-US" i="1">
                            <a:latin typeface="Cambria Math" panose="02040503050406030204" pitchFamily="18" charset="0"/>
                          </a:rPr>
                          <m:t>  </m:t>
                        </m:r>
                        <m:r>
                          <a:rPr lang="en-US" i="1">
                            <a:latin typeface="Cambria Math" panose="02040503050406030204" pitchFamily="18" charset="0"/>
                          </a:rPr>
                          <m:t>𝛽</m:t>
                        </m:r>
                      </m:e>
                      <m:sup>
                        <m:r>
                          <a:rPr lang="en-US" i="1">
                            <a:latin typeface="Cambria Math" panose="02040503050406030204" pitchFamily="18" charset="0"/>
                          </a:rPr>
                          <m:t>−</m:t>
                        </m:r>
                        <m:r>
                          <a:rPr lang="en-US" b="0" i="1" smtClean="0">
                            <a:latin typeface="Cambria Math" panose="02040503050406030204" pitchFamily="18" charset="0"/>
                          </a:rPr>
                          <m:t>2</m:t>
                        </m:r>
                      </m:sup>
                    </m:sSup>
                    <m:sSup>
                      <m:sSupPr>
                        <m:ctrlPr>
                          <a:rPr lang="en-US" i="1" smtClean="0">
                            <a:latin typeface="Cambria Math" panose="02040503050406030204" pitchFamily="18" charset="0"/>
                          </a:rPr>
                        </m:ctrlPr>
                      </m:sSupPr>
                      <m:e>
                        <m:r>
                          <a:rPr lang="en-US" i="1">
                            <a:latin typeface="Cambria Math" panose="02040503050406030204" pitchFamily="18" charset="0"/>
                          </a:rPr>
                          <m:t>𝛾</m:t>
                        </m:r>
                      </m:e>
                      <m:sup>
                        <m:r>
                          <a:rPr lang="en-US" i="1">
                            <a:latin typeface="Cambria Math" panose="02040503050406030204" pitchFamily="18" charset="0"/>
                          </a:rPr>
                          <m:t>−</m:t>
                        </m:r>
                        <m:r>
                          <a:rPr lang="en-US" b="0" i="1" smtClean="0">
                            <a:latin typeface="Cambria Math" panose="02040503050406030204" pitchFamily="18" charset="0"/>
                          </a:rPr>
                          <m:t>1</m:t>
                        </m:r>
                      </m:sup>
                    </m:sSup>
                  </m:oMath>
                </a14:m>
                <a:endParaRPr lang="el-GR" dirty="0"/>
              </a:p>
              <a:p>
                <a:pPr lvl="1">
                  <a:buFont typeface="Courier New" panose="02070309020205020404" pitchFamily="49" charset="0"/>
                  <a:buChar char="o"/>
                </a:pPr>
                <a:endParaRPr lang="en-US" dirty="0" smtClean="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688" t="-1582" r="-5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22</a:t>
            </a:fld>
            <a:endParaRPr lang="en-GB"/>
          </a:p>
        </p:txBody>
      </p:sp>
    </p:spTree>
    <p:extLst>
      <p:ext uri="{BB962C8B-B14F-4D97-AF65-F5344CB8AC3E}">
        <p14:creationId xmlns:p14="http://schemas.microsoft.com/office/powerpoint/2010/main" val="29106954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a:t>So far, we have </a:t>
            </a:r>
            <a:r>
              <a:rPr lang="en-US" sz="2000" dirty="0" smtClean="0"/>
              <a:t>introduced </a:t>
            </a:r>
            <a:r>
              <a:rPr lang="en-US" sz="2000" b="1" dirty="0" smtClean="0">
                <a:solidFill>
                  <a:srgbClr val="C00000"/>
                </a:solidFill>
              </a:rPr>
              <a:t>direct </a:t>
            </a:r>
            <a:r>
              <a:rPr lang="en-US" sz="2000" b="1" dirty="0">
                <a:solidFill>
                  <a:srgbClr val="C00000"/>
                </a:solidFill>
              </a:rPr>
              <a:t>and indirect space charge as </a:t>
            </a:r>
            <a:r>
              <a:rPr lang="en-US" sz="2000" b="1" dirty="0" smtClean="0">
                <a:solidFill>
                  <a:srgbClr val="C00000"/>
                </a:solidFill>
              </a:rPr>
              <a:t>collective effects</a:t>
            </a:r>
            <a:r>
              <a:rPr lang="en-US" sz="2000" dirty="0" smtClean="0"/>
              <a:t>. </a:t>
            </a:r>
            <a:r>
              <a:rPr lang="en-US" sz="2000" dirty="0"/>
              <a:t>The corresponding forces were not externally given but </a:t>
            </a:r>
            <a:r>
              <a:rPr lang="en-US" sz="2000" b="1" dirty="0">
                <a:solidFill>
                  <a:srgbClr val="C00000"/>
                </a:solidFill>
              </a:rPr>
              <a:t>dependent on the actual particle distribution </a:t>
            </a:r>
            <a:r>
              <a:rPr lang="en-US" sz="2000" dirty="0"/>
              <a:t>within the </a:t>
            </a:r>
            <a:r>
              <a:rPr lang="en-US" sz="2000" dirty="0" smtClean="0"/>
              <a:t>beam (remember, we looked at single particles as well as uniform and Gaussian distributions). </a:t>
            </a:r>
            <a:r>
              <a:rPr lang="en-US" sz="2000" dirty="0"/>
              <a:t>The forces led to </a:t>
            </a:r>
            <a:r>
              <a:rPr lang="en-US" sz="2000" b="1" dirty="0">
                <a:solidFill>
                  <a:srgbClr val="C00000"/>
                </a:solidFill>
              </a:rPr>
              <a:t>incoherent and coherent tune </a:t>
            </a:r>
            <a:r>
              <a:rPr lang="en-US" sz="2000" b="1" dirty="0" smtClean="0">
                <a:solidFill>
                  <a:srgbClr val="C00000"/>
                </a:solidFill>
              </a:rPr>
              <a:t>shifts</a:t>
            </a:r>
            <a:r>
              <a:rPr lang="en-US" sz="2000" dirty="0" smtClean="0"/>
              <a:t>.</a:t>
            </a:r>
          </a:p>
          <a:p>
            <a:pPr marL="0" indent="0" algn="just">
              <a:buNone/>
            </a:pPr>
            <a:r>
              <a:rPr lang="en-US" sz="2000" dirty="0" smtClean="0"/>
              <a:t>We </a:t>
            </a:r>
            <a:r>
              <a:rPr lang="en-US" sz="2000" dirty="0"/>
              <a:t>will now go a step further and investigate more complicated structures. We will try to find a smart way to deal with these </a:t>
            </a:r>
            <a:r>
              <a:rPr lang="en-US" sz="2000" dirty="0" smtClean="0"/>
              <a:t>structures. In the course of this, we will generalize and extend the direct and indirect space charge effects towards the </a:t>
            </a:r>
            <a:r>
              <a:rPr lang="en-US" sz="2000" b="1" dirty="0" smtClean="0">
                <a:solidFill>
                  <a:srgbClr val="C00000"/>
                </a:solidFill>
              </a:rPr>
              <a:t>concept of wake fields and impedances</a:t>
            </a:r>
            <a:r>
              <a:rPr lang="en-US" sz="2000" dirty="0" smtClean="0"/>
              <a:t>.</a:t>
            </a:r>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23</a:t>
            </a:fld>
            <a:endParaRPr lang="en-GB"/>
          </a:p>
        </p:txBody>
      </p:sp>
      <p:sp>
        <p:nvSpPr>
          <p:cNvPr id="7" name="Content Placeholder 6"/>
          <p:cNvSpPr>
            <a:spLocks noGrp="1"/>
          </p:cNvSpPr>
          <p:nvPr>
            <p:ph idx="13"/>
          </p:nvPr>
        </p:nvSpPr>
        <p:spPr/>
        <p:txBody>
          <a:bodyPr/>
          <a:lstStyle/>
          <a:p>
            <a:r>
              <a:rPr lang="en-US" dirty="0"/>
              <a:t>Part 2: Direct- and indirect space charge, wake fields and impedances</a:t>
            </a:r>
          </a:p>
          <a:p>
            <a:pPr lvl="1">
              <a:buFont typeface="Courier New" panose="02070309020205020404" pitchFamily="49" charset="0"/>
              <a:buChar char="o"/>
            </a:pPr>
            <a:endParaRPr lang="en-US" dirty="0"/>
          </a:p>
          <a:p>
            <a:pPr lvl="1">
              <a:buFont typeface="Courier New" panose="02070309020205020404" pitchFamily="49" charset="0"/>
              <a:buChar char="o"/>
            </a:pPr>
            <a:r>
              <a:rPr lang="en-US" dirty="0">
                <a:solidFill>
                  <a:schemeClr val="bg1">
                    <a:lumMod val="65000"/>
                  </a:schemeClr>
                </a:solidFill>
              </a:rPr>
              <a:t>Direct space charge – mitigation techniques</a:t>
            </a:r>
          </a:p>
          <a:p>
            <a:pPr lvl="1">
              <a:buFont typeface="Courier New" panose="02070309020205020404" pitchFamily="49" charset="0"/>
              <a:buChar char="o"/>
            </a:pPr>
            <a:r>
              <a:rPr lang="en-US" dirty="0">
                <a:solidFill>
                  <a:schemeClr val="bg1">
                    <a:lumMod val="65000"/>
                  </a:schemeClr>
                </a:solidFill>
              </a:rPr>
              <a:t>Indirect space charge</a:t>
            </a:r>
          </a:p>
          <a:p>
            <a:pPr lvl="1">
              <a:buFont typeface="Courier New" panose="02070309020205020404" pitchFamily="49" charset="0"/>
              <a:buChar char="o"/>
            </a:pPr>
            <a:r>
              <a:rPr lang="en-US" dirty="0"/>
              <a:t>From indirect space charge to (resistive) wall wakes</a:t>
            </a:r>
          </a:p>
          <a:p>
            <a:pPr lvl="1">
              <a:buFont typeface="Courier New" panose="02070309020205020404" pitchFamily="49" charset="0"/>
              <a:buChar char="o"/>
            </a:pPr>
            <a:r>
              <a:rPr lang="en-US" dirty="0">
                <a:solidFill>
                  <a:schemeClr val="bg1">
                    <a:lumMod val="65000"/>
                  </a:schemeClr>
                </a:solidFill>
              </a:rPr>
              <a:t>Concept of wake </a:t>
            </a:r>
            <a:r>
              <a:rPr lang="en-US" dirty="0" smtClean="0">
                <a:solidFill>
                  <a:schemeClr val="bg1">
                    <a:lumMod val="65000"/>
                  </a:schemeClr>
                </a:solidFill>
              </a:rPr>
              <a:t>fields</a:t>
            </a:r>
            <a:endParaRPr lang="en-US" dirty="0">
              <a:solidFill>
                <a:schemeClr val="bg1">
                  <a:lumMod val="65000"/>
                </a:schemeClr>
              </a:solidFill>
            </a:endParaRPr>
          </a:p>
        </p:txBody>
      </p:sp>
    </p:spTree>
    <p:extLst>
      <p:ext uri="{BB962C8B-B14F-4D97-AF65-F5344CB8AC3E}">
        <p14:creationId xmlns:p14="http://schemas.microsoft.com/office/powerpoint/2010/main" val="2732460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Electromagnetic fields of different sources</a:t>
            </a:r>
            <a:endParaRPr lang="en-US" dirty="0"/>
          </a:p>
        </p:txBody>
      </p:sp>
      <p:sp>
        <p:nvSpPr>
          <p:cNvPr id="59" name="Content Placeholder 58"/>
          <p:cNvSpPr>
            <a:spLocks noGrp="1"/>
          </p:cNvSpPr>
          <p:nvPr>
            <p:ph idx="1"/>
          </p:nvPr>
        </p:nvSpPr>
        <p:spPr>
          <a:xfrm>
            <a:off x="5904000" y="720000"/>
            <a:ext cx="5760000" cy="5616000"/>
          </a:xfrm>
        </p:spPr>
        <p:txBody>
          <a:bodyPr>
            <a:normAutofit/>
          </a:bodyPr>
          <a:lstStyle/>
          <a:p>
            <a:pPr algn="just"/>
            <a:endParaRPr lang="en-US" sz="2000" dirty="0" smtClean="0"/>
          </a:p>
          <a:p>
            <a:pPr algn="just"/>
            <a:r>
              <a:rPr lang="en-US" sz="2000" dirty="0" smtClean="0"/>
              <a:t>Direct space charge</a:t>
            </a:r>
          </a:p>
          <a:p>
            <a:pPr lvl="1" algn="just">
              <a:buClr>
                <a:schemeClr val="tx1"/>
              </a:buClr>
            </a:pPr>
            <a:r>
              <a:rPr lang="en-US" sz="1800" b="1" dirty="0" smtClean="0">
                <a:solidFill>
                  <a:srgbClr val="C00000"/>
                </a:solidFill>
              </a:rPr>
              <a:t>Free space:</a:t>
            </a:r>
            <a:r>
              <a:rPr lang="en-US" sz="1800" dirty="0" smtClean="0"/>
              <a:t> probe particles are effected directly by the source particles via the Lorentz force.</a:t>
            </a:r>
          </a:p>
          <a:p>
            <a:pPr algn="just"/>
            <a:endParaRPr lang="en-US" sz="2000" dirty="0" smtClean="0"/>
          </a:p>
          <a:p>
            <a:pPr algn="just"/>
            <a:endParaRPr lang="en-US" sz="2000" dirty="0" smtClean="0"/>
          </a:p>
          <a:p>
            <a:pPr algn="just"/>
            <a:r>
              <a:rPr lang="en-US" sz="2000" dirty="0" smtClean="0"/>
              <a:t>Indirect space charge/</a:t>
            </a:r>
            <a:r>
              <a:rPr lang="en-US" sz="2000" b="1" dirty="0" smtClean="0">
                <a:solidFill>
                  <a:srgbClr val="C00000"/>
                </a:solidFill>
              </a:rPr>
              <a:t>resistive wall wake</a:t>
            </a:r>
          </a:p>
          <a:p>
            <a:pPr lvl="1" algn="just">
              <a:buClr>
                <a:schemeClr val="tx1"/>
              </a:buClr>
            </a:pPr>
            <a:r>
              <a:rPr lang="en-US" sz="1800" b="1" dirty="0" smtClean="0">
                <a:solidFill>
                  <a:srgbClr val="C00000"/>
                </a:solidFill>
              </a:rPr>
              <a:t>Smooth boundaries:</a:t>
            </a:r>
            <a:r>
              <a:rPr lang="en-US" sz="1800" dirty="0" smtClean="0"/>
              <a:t> probe particles are effected by the source particles’ induced image charges and currents.</a:t>
            </a:r>
          </a:p>
          <a:p>
            <a:pPr algn="just"/>
            <a:endParaRPr lang="en-US" sz="2000" dirty="0" smtClean="0"/>
          </a:p>
          <a:p>
            <a:pPr algn="just"/>
            <a:endParaRPr lang="en-US" sz="2000" dirty="0" smtClean="0"/>
          </a:p>
          <a:p>
            <a:pPr algn="just"/>
            <a:r>
              <a:rPr lang="en-US" sz="2000" dirty="0" smtClean="0"/>
              <a:t>Resonator wake fields</a:t>
            </a:r>
          </a:p>
          <a:p>
            <a:pPr lvl="1" algn="just"/>
            <a:r>
              <a:rPr lang="en-US" sz="1800" dirty="0" smtClean="0"/>
              <a:t>Discontinuities in boundaries: fields are excited by the source particles’ distribution and can keep ringing, thus effecting trailing probe particles</a:t>
            </a:r>
            <a:endParaRPr lang="en-US" sz="1800" dirty="0"/>
          </a:p>
        </p:txBody>
      </p:sp>
      <p:sp>
        <p:nvSpPr>
          <p:cNvPr id="3" name="Date Placeholder 2"/>
          <p:cNvSpPr>
            <a:spLocks noGrp="1"/>
          </p:cNvSpPr>
          <p:nvPr>
            <p:ph type="dt" sz="half" idx="10"/>
          </p:nvPr>
        </p:nvSpPr>
        <p:spPr/>
        <p:txBody>
          <a:bodyPr/>
          <a:lstStyle/>
          <a:p>
            <a:r>
              <a:rPr lang="en-US" smtClean="0"/>
              <a:t>22. September 2018</a:t>
            </a:r>
            <a:endParaRPr lang="en-GB"/>
          </a:p>
        </p:txBody>
      </p:sp>
      <p:sp>
        <p:nvSpPr>
          <p:cNvPr id="4" name="Footer Placeholder 3"/>
          <p:cNvSpPr>
            <a:spLocks noGrp="1"/>
          </p:cNvSpPr>
          <p:nvPr>
            <p:ph type="ftr" sz="quarter" idx="11"/>
          </p:nvPr>
        </p:nvSpPr>
        <p:spPr/>
        <p:txBody>
          <a:bodyPr/>
          <a:lstStyle/>
          <a:p>
            <a:r>
              <a:rPr lang="en-GB" smtClean="0"/>
              <a:t>Kevin Li - Collective effects II</a:t>
            </a:r>
            <a:endParaRPr lang="en-GB"/>
          </a:p>
        </p:txBody>
      </p:sp>
      <p:sp>
        <p:nvSpPr>
          <p:cNvPr id="5" name="Slide Number Placeholder 4"/>
          <p:cNvSpPr>
            <a:spLocks noGrp="1"/>
          </p:cNvSpPr>
          <p:nvPr>
            <p:ph type="sldNum" sz="quarter" idx="12"/>
          </p:nvPr>
        </p:nvSpPr>
        <p:spPr/>
        <p:txBody>
          <a:bodyPr/>
          <a:lstStyle/>
          <a:p>
            <a:fld id="{9EA1AA69-EDB9-4143-818B-2B18FE6932EA}" type="slidenum">
              <a:rPr lang="en-GB" smtClean="0"/>
              <a:t>24</a:t>
            </a:fld>
            <a:endParaRPr lang="en-GB"/>
          </a:p>
        </p:txBody>
      </p:sp>
      <p:grpSp>
        <p:nvGrpSpPr>
          <p:cNvPr id="25" name="Group 24"/>
          <p:cNvGrpSpPr/>
          <p:nvPr/>
        </p:nvGrpSpPr>
        <p:grpSpPr>
          <a:xfrm>
            <a:off x="359999" y="3024000"/>
            <a:ext cx="4500000" cy="604140"/>
            <a:chOff x="359999" y="3081515"/>
            <a:chExt cx="4500000" cy="604140"/>
          </a:xfrm>
        </p:grpSpPr>
        <p:cxnSp>
          <p:nvCxnSpPr>
            <p:cNvPr id="6" name="Straight Arrow Connector 5"/>
            <p:cNvCxnSpPr/>
            <p:nvPr/>
          </p:nvCxnSpPr>
          <p:spPr>
            <a:xfrm>
              <a:off x="359999" y="3383706"/>
              <a:ext cx="4500000" cy="1588"/>
            </a:xfrm>
            <a:prstGeom prst="straightConnector1">
              <a:avLst/>
            </a:prstGeom>
            <a:ln w="25400" cap="flat" cmpd="sng" algn="ctr">
              <a:solidFill>
                <a:schemeClr val="accent3">
                  <a:lumMod val="75000"/>
                </a:schemeClr>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3816000" y="3275706"/>
              <a:ext cx="216000" cy="216000"/>
            </a:xfrm>
            <a:prstGeom prst="ellipse">
              <a:avLst/>
            </a:prstGeom>
            <a:ln>
              <a:solidFill>
                <a:schemeClr val="accent3">
                  <a:shade val="50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5" name="Freeform 104"/>
            <p:cNvSpPr/>
            <p:nvPr/>
          </p:nvSpPr>
          <p:spPr>
            <a:xfrm>
              <a:off x="359999" y="3081515"/>
              <a:ext cx="4320000" cy="5528"/>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23771 h 1623771"/>
                <a:gd name="connsiteX1" fmla="*/ 3922032 w 9834687"/>
                <a:gd name="connsiteY1" fmla="*/ 1603953 h 1623771"/>
                <a:gd name="connsiteX2" fmla="*/ 4696582 w 9834687"/>
                <a:gd name="connsiteY2" fmla="*/ 425020 h 1623771"/>
                <a:gd name="connsiteX3" fmla="*/ 5613970 w 9834687"/>
                <a:gd name="connsiteY3" fmla="*/ 11299 h 1623771"/>
                <a:gd name="connsiteX4" fmla="*/ 6437379 w 9834687"/>
                <a:gd name="connsiteY4" fmla="*/ 881099 h 1623771"/>
                <a:gd name="connsiteX5" fmla="*/ 6189430 w 9834687"/>
                <a:gd name="connsiteY5" fmla="*/ 1599546 h 1623771"/>
                <a:gd name="connsiteX6" fmla="*/ 9834687 w 9834687"/>
                <a:gd name="connsiteY6" fmla="*/ 1611185 h 1623771"/>
                <a:gd name="connsiteX0" fmla="*/ 0 w 9834687"/>
                <a:gd name="connsiteY0" fmla="*/ 1629146 h 1629146"/>
                <a:gd name="connsiteX1" fmla="*/ 3922032 w 9834687"/>
                <a:gd name="connsiteY1" fmla="*/ 1609328 h 1629146"/>
                <a:gd name="connsiteX2" fmla="*/ 5613970 w 9834687"/>
                <a:gd name="connsiteY2" fmla="*/ 16674 h 1629146"/>
                <a:gd name="connsiteX3" fmla="*/ 6437379 w 9834687"/>
                <a:gd name="connsiteY3" fmla="*/ 886474 h 1629146"/>
                <a:gd name="connsiteX4" fmla="*/ 6189430 w 9834687"/>
                <a:gd name="connsiteY4" fmla="*/ 1604921 h 1629146"/>
                <a:gd name="connsiteX5" fmla="*/ 9834687 w 9834687"/>
                <a:gd name="connsiteY5" fmla="*/ 1616560 h 1629146"/>
                <a:gd name="connsiteX0" fmla="*/ 0 w 9834687"/>
                <a:gd name="connsiteY0" fmla="*/ 1612473 h 1612473"/>
                <a:gd name="connsiteX1" fmla="*/ 3922032 w 9834687"/>
                <a:gd name="connsiteY1" fmla="*/ 1592655 h 1612473"/>
                <a:gd name="connsiteX2" fmla="*/ 5613970 w 9834687"/>
                <a:gd name="connsiteY2" fmla="*/ 1 h 1612473"/>
                <a:gd name="connsiteX3" fmla="*/ 6189430 w 9834687"/>
                <a:gd name="connsiteY3" fmla="*/ 1588248 h 1612473"/>
                <a:gd name="connsiteX4" fmla="*/ 9834687 w 9834687"/>
                <a:gd name="connsiteY4" fmla="*/ 1599887 h 1612473"/>
                <a:gd name="connsiteX0" fmla="*/ 0 w 9834687"/>
                <a:gd name="connsiteY0" fmla="*/ 24307 h 24307"/>
                <a:gd name="connsiteX1" fmla="*/ 3922032 w 9834687"/>
                <a:gd name="connsiteY1" fmla="*/ 4489 h 24307"/>
                <a:gd name="connsiteX2" fmla="*/ 6189430 w 9834687"/>
                <a:gd name="connsiteY2" fmla="*/ 82 h 24307"/>
                <a:gd name="connsiteX3" fmla="*/ 9834687 w 9834687"/>
                <a:gd name="connsiteY3" fmla="*/ 11721 h 24307"/>
                <a:gd name="connsiteX0" fmla="*/ 0 w 9834687"/>
                <a:gd name="connsiteY0" fmla="*/ 19818 h 19818"/>
                <a:gd name="connsiteX1" fmla="*/ 3922032 w 9834687"/>
                <a:gd name="connsiteY1" fmla="*/ 0 h 19818"/>
                <a:gd name="connsiteX2" fmla="*/ 9834687 w 9834687"/>
                <a:gd name="connsiteY2" fmla="*/ 7232 h 19818"/>
                <a:gd name="connsiteX0" fmla="*/ 0 w 9834687"/>
                <a:gd name="connsiteY0" fmla="*/ 12585 h 12585"/>
                <a:gd name="connsiteX1" fmla="*/ 9834687 w 9834687"/>
                <a:gd name="connsiteY1" fmla="*/ -1 h 12585"/>
              </a:gdLst>
              <a:ahLst/>
              <a:cxnLst>
                <a:cxn ang="0">
                  <a:pos x="connsiteX0" y="connsiteY0"/>
                </a:cxn>
                <a:cxn ang="0">
                  <a:pos x="connsiteX1" y="connsiteY1"/>
                </a:cxn>
              </a:cxnLst>
              <a:rect l="l" t="t" r="r" b="b"/>
              <a:pathLst>
                <a:path w="9834687" h="12585">
                  <a:moveTo>
                    <a:pt x="0" y="12585"/>
                  </a:moveTo>
                  <a:lnTo>
                    <a:pt x="9834687" y="-1"/>
                  </a:ln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flipV="1">
              <a:off x="359999" y="3680126"/>
              <a:ext cx="4320000" cy="5529"/>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244597 h 1244597"/>
                <a:gd name="connsiteX1" fmla="*/ 3922032 w 9834687"/>
                <a:gd name="connsiteY1" fmla="*/ 1224779 h 1244597"/>
                <a:gd name="connsiteX2" fmla="*/ 3998755 w 9834687"/>
                <a:gd name="connsiteY2" fmla="*/ 136315 h 1244597"/>
                <a:gd name="connsiteX3" fmla="*/ 4696582 w 9834687"/>
                <a:gd name="connsiteY3" fmla="*/ 45846 h 1244597"/>
                <a:gd name="connsiteX4" fmla="*/ 6437379 w 9834687"/>
                <a:gd name="connsiteY4" fmla="*/ 501925 h 1244597"/>
                <a:gd name="connsiteX5" fmla="*/ 6189430 w 9834687"/>
                <a:gd name="connsiteY5" fmla="*/ 1220372 h 1244597"/>
                <a:gd name="connsiteX6" fmla="*/ 9834687 w 9834687"/>
                <a:gd name="connsiteY6" fmla="*/ 1232011 h 1244597"/>
                <a:gd name="connsiteX0" fmla="*/ 0 w 9834687"/>
                <a:gd name="connsiteY0" fmla="*/ 1244597 h 1244597"/>
                <a:gd name="connsiteX1" fmla="*/ 3922032 w 9834687"/>
                <a:gd name="connsiteY1" fmla="*/ 1224779 h 1244597"/>
                <a:gd name="connsiteX2" fmla="*/ 3998755 w 9834687"/>
                <a:gd name="connsiteY2" fmla="*/ 136315 h 1244597"/>
                <a:gd name="connsiteX3" fmla="*/ 4696582 w 9834687"/>
                <a:gd name="connsiteY3" fmla="*/ 45846 h 1244597"/>
                <a:gd name="connsiteX4" fmla="*/ 6437379 w 9834687"/>
                <a:gd name="connsiteY4" fmla="*/ 501925 h 1244597"/>
                <a:gd name="connsiteX5" fmla="*/ 9834687 w 9834687"/>
                <a:gd name="connsiteY5" fmla="*/ 1232011 h 1244597"/>
                <a:gd name="connsiteX0" fmla="*/ 0 w 9834687"/>
                <a:gd name="connsiteY0" fmla="*/ 1297172 h 1297172"/>
                <a:gd name="connsiteX1" fmla="*/ 3922032 w 9834687"/>
                <a:gd name="connsiteY1" fmla="*/ 1277354 h 1297172"/>
                <a:gd name="connsiteX2" fmla="*/ 3998755 w 9834687"/>
                <a:gd name="connsiteY2" fmla="*/ 188890 h 1297172"/>
                <a:gd name="connsiteX3" fmla="*/ 4696582 w 9834687"/>
                <a:gd name="connsiteY3" fmla="*/ 98421 h 1297172"/>
                <a:gd name="connsiteX4" fmla="*/ 9834687 w 9834687"/>
                <a:gd name="connsiteY4" fmla="*/ 1284586 h 1297172"/>
                <a:gd name="connsiteX0" fmla="*/ 0 w 9834687"/>
                <a:gd name="connsiteY0" fmla="*/ 1297172 h 1297172"/>
                <a:gd name="connsiteX1" fmla="*/ 3998755 w 9834687"/>
                <a:gd name="connsiteY1" fmla="*/ 188890 h 1297172"/>
                <a:gd name="connsiteX2" fmla="*/ 4696582 w 9834687"/>
                <a:gd name="connsiteY2" fmla="*/ 98421 h 1297172"/>
                <a:gd name="connsiteX3" fmla="*/ 9834687 w 9834687"/>
                <a:gd name="connsiteY3" fmla="*/ 1284586 h 1297172"/>
                <a:gd name="connsiteX0" fmla="*/ 0 w 9834687"/>
                <a:gd name="connsiteY0" fmla="*/ 1108287 h 1108287"/>
                <a:gd name="connsiteX1" fmla="*/ 3998755 w 9834687"/>
                <a:gd name="connsiteY1" fmla="*/ 5 h 1108287"/>
                <a:gd name="connsiteX2" fmla="*/ 9834687 w 9834687"/>
                <a:gd name="connsiteY2" fmla="*/ 1095701 h 1108287"/>
                <a:gd name="connsiteX0" fmla="*/ 0 w 9834687"/>
                <a:gd name="connsiteY0" fmla="*/ 12587 h 12587"/>
                <a:gd name="connsiteX1" fmla="*/ 9834687 w 9834687"/>
                <a:gd name="connsiteY1" fmla="*/ 1 h 12587"/>
              </a:gdLst>
              <a:ahLst/>
              <a:cxnLst>
                <a:cxn ang="0">
                  <a:pos x="connsiteX0" y="connsiteY0"/>
                </a:cxn>
                <a:cxn ang="0">
                  <a:pos x="connsiteX1" y="connsiteY1"/>
                </a:cxn>
              </a:cxnLst>
              <a:rect l="l" t="t" r="r" b="b"/>
              <a:pathLst>
                <a:path w="9834687" h="12587">
                  <a:moveTo>
                    <a:pt x="0" y="12587"/>
                  </a:moveTo>
                  <a:lnTo>
                    <a:pt x="9834687" y="1"/>
                  </a:ln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971987" y="3107794"/>
              <a:ext cx="1928652" cy="248886"/>
              <a:chOff x="971987" y="3104618"/>
              <a:chExt cx="1928652" cy="248886"/>
            </a:xfrm>
          </p:grpSpPr>
          <p:sp>
            <p:nvSpPr>
              <p:cNvPr id="106" name="Freeform 105"/>
              <p:cNvSpPr/>
              <p:nvPr/>
            </p:nvSpPr>
            <p:spPr>
              <a:xfrm>
                <a:off x="971987" y="3105640"/>
                <a:ext cx="1149301" cy="240857"/>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 name="connsiteX0" fmla="*/ 0 w 3298859"/>
                  <a:gd name="connsiteY0" fmla="*/ 468818 h 764951"/>
                  <a:gd name="connsiteX1" fmla="*/ 2915408 w 3298859"/>
                  <a:gd name="connsiteY1" fmla="*/ 762000 h 764951"/>
                  <a:gd name="connsiteX2" fmla="*/ 3245608 w 3298859"/>
                  <a:gd name="connsiteY2" fmla="*/ 304800 h 764951"/>
                  <a:gd name="connsiteX3" fmla="*/ 2883658 w 3298859"/>
                  <a:gd name="connsiteY3" fmla="*/ 0 h 764951"/>
                  <a:gd name="connsiteX0" fmla="*/ 0 w 3291478"/>
                  <a:gd name="connsiteY0" fmla="*/ 468818 h 958619"/>
                  <a:gd name="connsiteX1" fmla="*/ 1961307 w 3291478"/>
                  <a:gd name="connsiteY1" fmla="*/ 957157 h 958619"/>
                  <a:gd name="connsiteX2" fmla="*/ 3245608 w 3291478"/>
                  <a:gd name="connsiteY2" fmla="*/ 304800 h 958619"/>
                  <a:gd name="connsiteX3" fmla="*/ 2883658 w 3291478"/>
                  <a:gd name="connsiteY3" fmla="*/ 0 h 958619"/>
                  <a:gd name="connsiteX0" fmla="*/ 0 w 3110383"/>
                  <a:gd name="connsiteY0" fmla="*/ 468818 h 1022082"/>
                  <a:gd name="connsiteX1" fmla="*/ 1961307 w 3110383"/>
                  <a:gd name="connsiteY1" fmla="*/ 957157 h 1022082"/>
                  <a:gd name="connsiteX2" fmla="*/ 3017923 w 3110383"/>
                  <a:gd name="connsiteY2" fmla="*/ 911954 h 1022082"/>
                  <a:gd name="connsiteX3" fmla="*/ 2883658 w 3110383"/>
                  <a:gd name="connsiteY3" fmla="*/ 0 h 1022082"/>
                  <a:gd name="connsiteX0" fmla="*/ 0 w 3103403"/>
                  <a:gd name="connsiteY0" fmla="*/ 468818 h 1041515"/>
                  <a:gd name="connsiteX1" fmla="*/ 1961307 w 3103403"/>
                  <a:gd name="connsiteY1" fmla="*/ 957157 h 1041515"/>
                  <a:gd name="connsiteX2" fmla="*/ 3007080 w 3103403"/>
                  <a:gd name="connsiteY2" fmla="*/ 944479 h 1041515"/>
                  <a:gd name="connsiteX3" fmla="*/ 2883658 w 3103403"/>
                  <a:gd name="connsiteY3" fmla="*/ 0 h 1041515"/>
                  <a:gd name="connsiteX0" fmla="*/ 0 w 3202114"/>
                  <a:gd name="connsiteY0" fmla="*/ 2611 h 545326"/>
                  <a:gd name="connsiteX1" fmla="*/ 1961307 w 3202114"/>
                  <a:gd name="connsiteY1" fmla="*/ 490950 h 545326"/>
                  <a:gd name="connsiteX2" fmla="*/ 3007080 w 3202114"/>
                  <a:gd name="connsiteY2" fmla="*/ 478272 h 545326"/>
                  <a:gd name="connsiteX3" fmla="*/ 3057132 w 3202114"/>
                  <a:gd name="connsiteY3" fmla="*/ 0 h 545326"/>
                  <a:gd name="connsiteX0" fmla="*/ 0 w 3108496"/>
                  <a:gd name="connsiteY0" fmla="*/ 2611 h 545326"/>
                  <a:gd name="connsiteX1" fmla="*/ 1961307 w 3108496"/>
                  <a:gd name="connsiteY1" fmla="*/ 490950 h 545326"/>
                  <a:gd name="connsiteX2" fmla="*/ 3007080 w 3108496"/>
                  <a:gd name="connsiteY2" fmla="*/ 478272 h 545326"/>
                  <a:gd name="connsiteX3" fmla="*/ 3057132 w 3108496"/>
                  <a:gd name="connsiteY3" fmla="*/ 0 h 545326"/>
                  <a:gd name="connsiteX0" fmla="*/ 0 w 3064811"/>
                  <a:gd name="connsiteY0" fmla="*/ 2611 h 571183"/>
                  <a:gd name="connsiteX1" fmla="*/ 1961307 w 3064811"/>
                  <a:gd name="connsiteY1" fmla="*/ 490950 h 571183"/>
                  <a:gd name="connsiteX2" fmla="*/ 2898660 w 3064811"/>
                  <a:gd name="connsiteY2" fmla="*/ 521641 h 571183"/>
                  <a:gd name="connsiteX3" fmla="*/ 3057132 w 3064811"/>
                  <a:gd name="connsiteY3" fmla="*/ 0 h 571183"/>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66383"/>
                  <a:gd name="connsiteY0" fmla="*/ 2611 h 545192"/>
                  <a:gd name="connsiteX1" fmla="*/ 1755307 w 3066383"/>
                  <a:gd name="connsiteY1" fmla="*/ 480108 h 545192"/>
                  <a:gd name="connsiteX2" fmla="*/ 2876977 w 3066383"/>
                  <a:gd name="connsiteY2" fmla="*/ 489116 h 545192"/>
                  <a:gd name="connsiteX3" fmla="*/ 3057132 w 3066383"/>
                  <a:gd name="connsiteY3" fmla="*/ 0 h 545192"/>
                  <a:gd name="connsiteX0" fmla="*/ 0 w 2627280"/>
                  <a:gd name="connsiteY0" fmla="*/ 35139 h 543291"/>
                  <a:gd name="connsiteX1" fmla="*/ 1316204 w 2627280"/>
                  <a:gd name="connsiteY1" fmla="*/ 480108 h 543291"/>
                  <a:gd name="connsiteX2" fmla="*/ 2437874 w 2627280"/>
                  <a:gd name="connsiteY2" fmla="*/ 489116 h 543291"/>
                  <a:gd name="connsiteX3" fmla="*/ 2618029 w 2627280"/>
                  <a:gd name="connsiteY3" fmla="*/ 0 h 543291"/>
                  <a:gd name="connsiteX0" fmla="*/ 0 w 2616437"/>
                  <a:gd name="connsiteY0" fmla="*/ 24298 h 543919"/>
                  <a:gd name="connsiteX1" fmla="*/ 1305361 w 2616437"/>
                  <a:gd name="connsiteY1" fmla="*/ 480108 h 543919"/>
                  <a:gd name="connsiteX2" fmla="*/ 2427031 w 2616437"/>
                  <a:gd name="connsiteY2" fmla="*/ 489116 h 543919"/>
                  <a:gd name="connsiteX3" fmla="*/ 2607186 w 2616437"/>
                  <a:gd name="connsiteY3" fmla="*/ 0 h 543919"/>
                  <a:gd name="connsiteX0" fmla="*/ 0 w 2616437"/>
                  <a:gd name="connsiteY0" fmla="*/ 13454 h 544554"/>
                  <a:gd name="connsiteX1" fmla="*/ 1305361 w 2616437"/>
                  <a:gd name="connsiteY1" fmla="*/ 480108 h 544554"/>
                  <a:gd name="connsiteX2" fmla="*/ 2427031 w 2616437"/>
                  <a:gd name="connsiteY2" fmla="*/ 489116 h 544554"/>
                  <a:gd name="connsiteX3" fmla="*/ 2607186 w 2616437"/>
                  <a:gd name="connsiteY3" fmla="*/ 0 h 544554"/>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Lst>
                <a:ahLst/>
                <a:cxnLst>
                  <a:cxn ang="0">
                    <a:pos x="connsiteX0" y="connsiteY0"/>
                  </a:cxn>
                  <a:cxn ang="0">
                    <a:pos x="connsiteX1" y="connsiteY1"/>
                  </a:cxn>
                  <a:cxn ang="0">
                    <a:pos x="connsiteX2" y="connsiteY2"/>
                  </a:cxn>
                  <a:cxn ang="0">
                    <a:pos x="connsiteX3" y="connsiteY3"/>
                  </a:cxn>
                </a:cxnLst>
                <a:rect l="l" t="t" r="r" b="b"/>
                <a:pathLst>
                  <a:path w="2616437" h="548322">
                    <a:moveTo>
                      <a:pt x="0" y="0"/>
                    </a:moveTo>
                    <a:cubicBezTo>
                      <a:pt x="585095" y="293877"/>
                      <a:pt x="900856" y="400930"/>
                      <a:pt x="1305361" y="482917"/>
                    </a:cubicBezTo>
                    <a:cubicBezTo>
                      <a:pt x="1709866" y="564904"/>
                      <a:pt x="2210060" y="571943"/>
                      <a:pt x="2427031" y="491925"/>
                    </a:cubicBezTo>
                    <a:cubicBezTo>
                      <a:pt x="2644002" y="411907"/>
                      <a:pt x="2623190" y="155679"/>
                      <a:pt x="2607186" y="2809"/>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2180561" y="3104618"/>
                <a:ext cx="308136" cy="236174"/>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10 w 672571"/>
                  <a:gd name="connsiteY0" fmla="*/ 45462 h 542186"/>
                  <a:gd name="connsiteX1" fmla="*/ 354554 w 672571"/>
                  <a:gd name="connsiteY1" fmla="*/ 539752 h 542186"/>
                  <a:gd name="connsiteX2" fmla="*/ 672571 w 672571"/>
                  <a:gd name="connsiteY2" fmla="*/ 0 h 542186"/>
                  <a:gd name="connsiteX0" fmla="*/ 10 w 672571"/>
                  <a:gd name="connsiteY0" fmla="*/ 45462 h 540290"/>
                  <a:gd name="connsiteX1" fmla="*/ 354554 w 672571"/>
                  <a:gd name="connsiteY1" fmla="*/ 539752 h 540290"/>
                  <a:gd name="connsiteX2" fmla="*/ 672571 w 672571"/>
                  <a:gd name="connsiteY2" fmla="*/ 0 h 540290"/>
                  <a:gd name="connsiteX0" fmla="*/ 7 w 687025"/>
                  <a:gd name="connsiteY0" fmla="*/ 23779 h 539880"/>
                  <a:gd name="connsiteX1" fmla="*/ 369008 w 687025"/>
                  <a:gd name="connsiteY1" fmla="*/ 539752 h 539880"/>
                  <a:gd name="connsiteX2" fmla="*/ 687025 w 687025"/>
                  <a:gd name="connsiteY2" fmla="*/ 0 h 539880"/>
                  <a:gd name="connsiteX0" fmla="*/ 7 w 701481"/>
                  <a:gd name="connsiteY0" fmla="*/ 0 h 544888"/>
                  <a:gd name="connsiteX1" fmla="*/ 383464 w 701481"/>
                  <a:gd name="connsiteY1" fmla="*/ 544886 h 544888"/>
                  <a:gd name="connsiteX2" fmla="*/ 701481 w 701481"/>
                  <a:gd name="connsiteY2" fmla="*/ 5134 h 544888"/>
                  <a:gd name="connsiteX0" fmla="*/ 9 w 701483"/>
                  <a:gd name="connsiteY0" fmla="*/ 0 h 537660"/>
                  <a:gd name="connsiteX1" fmla="*/ 318413 w 701483"/>
                  <a:gd name="connsiteY1" fmla="*/ 537658 h 537660"/>
                  <a:gd name="connsiteX2" fmla="*/ 701483 w 701483"/>
                  <a:gd name="connsiteY2" fmla="*/ 5134 h 537660"/>
                  <a:gd name="connsiteX0" fmla="*/ 14 w 701488"/>
                  <a:gd name="connsiteY0" fmla="*/ 0 h 538400"/>
                  <a:gd name="connsiteX1" fmla="*/ 318418 w 701488"/>
                  <a:gd name="connsiteY1" fmla="*/ 537658 h 538400"/>
                  <a:gd name="connsiteX2" fmla="*/ 701488 w 701488"/>
                  <a:gd name="connsiteY2" fmla="*/ 5134 h 538400"/>
                  <a:gd name="connsiteX0" fmla="*/ 12 w 701486"/>
                  <a:gd name="connsiteY0" fmla="*/ 0 h 537660"/>
                  <a:gd name="connsiteX1" fmla="*/ 318416 w 701486"/>
                  <a:gd name="connsiteY1" fmla="*/ 537658 h 537660"/>
                  <a:gd name="connsiteX2" fmla="*/ 701486 w 701486"/>
                  <a:gd name="connsiteY2" fmla="*/ 5134 h 537660"/>
                </a:gdLst>
                <a:ahLst/>
                <a:cxnLst>
                  <a:cxn ang="0">
                    <a:pos x="connsiteX0" y="connsiteY0"/>
                  </a:cxn>
                  <a:cxn ang="0">
                    <a:pos x="connsiteX1" y="connsiteY1"/>
                  </a:cxn>
                  <a:cxn ang="0">
                    <a:pos x="connsiteX2" y="connsiteY2"/>
                  </a:cxn>
                </a:cxnLst>
                <a:rect l="l" t="t" r="r" b="b"/>
                <a:pathLst>
                  <a:path w="701486" h="537660">
                    <a:moveTo>
                      <a:pt x="12" y="0"/>
                    </a:moveTo>
                    <a:cubicBezTo>
                      <a:pt x="-1575" y="434034"/>
                      <a:pt x="158136" y="536802"/>
                      <a:pt x="318416" y="537658"/>
                    </a:cubicBezTo>
                    <a:cubicBezTo>
                      <a:pt x="478696" y="538514"/>
                      <a:pt x="697712" y="329901"/>
                      <a:pt x="701486" y="5134"/>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Freeform 112"/>
              <p:cNvSpPr/>
              <p:nvPr/>
            </p:nvSpPr>
            <p:spPr>
              <a:xfrm>
                <a:off x="2547281" y="3106873"/>
                <a:ext cx="204948" cy="24663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26 w 672587"/>
                  <a:gd name="connsiteY0" fmla="*/ 45462 h 660188"/>
                  <a:gd name="connsiteX1" fmla="*/ 235308 w 672587"/>
                  <a:gd name="connsiteY1" fmla="*/ 659014 h 660188"/>
                  <a:gd name="connsiteX2" fmla="*/ 672587 w 672587"/>
                  <a:gd name="connsiteY2" fmla="*/ 0 h 660188"/>
                  <a:gd name="connsiteX0" fmla="*/ 12 w 466573"/>
                  <a:gd name="connsiteY0" fmla="*/ 12937 h 626507"/>
                  <a:gd name="connsiteX1" fmla="*/ 235294 w 466573"/>
                  <a:gd name="connsiteY1" fmla="*/ 626489 h 626507"/>
                  <a:gd name="connsiteX2" fmla="*/ 466573 w 466573"/>
                  <a:gd name="connsiteY2" fmla="*/ 0 h 626507"/>
                  <a:gd name="connsiteX0" fmla="*/ 12 w 466573"/>
                  <a:gd name="connsiteY0" fmla="*/ 12937 h 583146"/>
                  <a:gd name="connsiteX1" fmla="*/ 224451 w 466573"/>
                  <a:gd name="connsiteY1" fmla="*/ 583121 h 583146"/>
                  <a:gd name="connsiteX2" fmla="*/ 466573 w 466573"/>
                  <a:gd name="connsiteY2" fmla="*/ 0 h 583146"/>
                  <a:gd name="connsiteX0" fmla="*/ 12 w 466573"/>
                  <a:gd name="connsiteY0" fmla="*/ 12937 h 561466"/>
                  <a:gd name="connsiteX1" fmla="*/ 224451 w 466573"/>
                  <a:gd name="connsiteY1" fmla="*/ 561437 h 561466"/>
                  <a:gd name="connsiteX2" fmla="*/ 466573 w 466573"/>
                  <a:gd name="connsiteY2" fmla="*/ 0 h 561466"/>
                </a:gdLst>
                <a:ahLst/>
                <a:cxnLst>
                  <a:cxn ang="0">
                    <a:pos x="connsiteX0" y="connsiteY0"/>
                  </a:cxn>
                  <a:cxn ang="0">
                    <a:pos x="connsiteX1" y="connsiteY1"/>
                  </a:cxn>
                  <a:cxn ang="0">
                    <a:pos x="connsiteX2" y="connsiteY2"/>
                  </a:cxn>
                </a:cxnLst>
                <a:rect l="l" t="t" r="r" b="b"/>
                <a:pathLst>
                  <a:path w="466573" h="561466">
                    <a:moveTo>
                      <a:pt x="12" y="12937"/>
                    </a:moveTo>
                    <a:cubicBezTo>
                      <a:pt x="-1575" y="446971"/>
                      <a:pt x="146691" y="563593"/>
                      <a:pt x="224451" y="561437"/>
                    </a:cubicBezTo>
                    <a:cubicBezTo>
                      <a:pt x="302211" y="559281"/>
                      <a:pt x="462799" y="324767"/>
                      <a:pt x="466573"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Freeform 113"/>
              <p:cNvSpPr/>
              <p:nvPr/>
            </p:nvSpPr>
            <p:spPr>
              <a:xfrm>
                <a:off x="2800459" y="3106874"/>
                <a:ext cx="100180" cy="24570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429 w 672990"/>
                  <a:gd name="connsiteY0" fmla="*/ 45462 h 627861"/>
                  <a:gd name="connsiteX1" fmla="*/ 159816 w 672990"/>
                  <a:gd name="connsiteY1" fmla="*/ 626489 h 627861"/>
                  <a:gd name="connsiteX2" fmla="*/ 672990 w 672990"/>
                  <a:gd name="connsiteY2" fmla="*/ 0 h 627861"/>
                  <a:gd name="connsiteX0" fmla="*/ 17 w 228055"/>
                  <a:gd name="connsiteY0" fmla="*/ -1 h 581033"/>
                  <a:gd name="connsiteX1" fmla="*/ 159404 w 228055"/>
                  <a:gd name="connsiteY1" fmla="*/ 581026 h 581033"/>
                  <a:gd name="connsiteX2" fmla="*/ 228055 w 228055"/>
                  <a:gd name="connsiteY2" fmla="*/ 8748 h 581033"/>
                  <a:gd name="connsiteX0" fmla="*/ 26 w 228064"/>
                  <a:gd name="connsiteY0" fmla="*/ -1 h 559349"/>
                  <a:gd name="connsiteX1" fmla="*/ 105201 w 228064"/>
                  <a:gd name="connsiteY1" fmla="*/ 559342 h 559349"/>
                  <a:gd name="connsiteX2" fmla="*/ 228064 w 228064"/>
                  <a:gd name="connsiteY2" fmla="*/ 8748 h 559349"/>
                </a:gdLst>
                <a:ahLst/>
                <a:cxnLst>
                  <a:cxn ang="0">
                    <a:pos x="connsiteX0" y="connsiteY0"/>
                  </a:cxn>
                  <a:cxn ang="0">
                    <a:pos x="connsiteX1" y="connsiteY1"/>
                  </a:cxn>
                  <a:cxn ang="0">
                    <a:pos x="connsiteX2" y="connsiteY2"/>
                  </a:cxn>
                </a:cxnLst>
                <a:rect l="l" t="t" r="r" b="b"/>
                <a:pathLst>
                  <a:path w="228064" h="559349">
                    <a:moveTo>
                      <a:pt x="26" y="-1"/>
                    </a:moveTo>
                    <a:cubicBezTo>
                      <a:pt x="-1561" y="434033"/>
                      <a:pt x="67195" y="557884"/>
                      <a:pt x="105201" y="559342"/>
                    </a:cubicBezTo>
                    <a:cubicBezTo>
                      <a:pt x="143207" y="560800"/>
                      <a:pt x="224290" y="333515"/>
                      <a:pt x="228064" y="8748"/>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p:cNvGrpSpPr/>
            <p:nvPr/>
          </p:nvGrpSpPr>
          <p:grpSpPr>
            <a:xfrm flipV="1">
              <a:off x="970124" y="3405601"/>
              <a:ext cx="1928652" cy="248886"/>
              <a:chOff x="971987" y="3104618"/>
              <a:chExt cx="1928652" cy="248886"/>
            </a:xfrm>
          </p:grpSpPr>
          <p:sp>
            <p:nvSpPr>
              <p:cNvPr id="131" name="Freeform 130"/>
              <p:cNvSpPr/>
              <p:nvPr/>
            </p:nvSpPr>
            <p:spPr>
              <a:xfrm>
                <a:off x="971987" y="3105640"/>
                <a:ext cx="1149301" cy="240857"/>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 name="connsiteX0" fmla="*/ 0 w 3298859"/>
                  <a:gd name="connsiteY0" fmla="*/ 468818 h 764951"/>
                  <a:gd name="connsiteX1" fmla="*/ 2915408 w 3298859"/>
                  <a:gd name="connsiteY1" fmla="*/ 762000 h 764951"/>
                  <a:gd name="connsiteX2" fmla="*/ 3245608 w 3298859"/>
                  <a:gd name="connsiteY2" fmla="*/ 304800 h 764951"/>
                  <a:gd name="connsiteX3" fmla="*/ 2883658 w 3298859"/>
                  <a:gd name="connsiteY3" fmla="*/ 0 h 764951"/>
                  <a:gd name="connsiteX0" fmla="*/ 0 w 3291478"/>
                  <a:gd name="connsiteY0" fmla="*/ 468818 h 958619"/>
                  <a:gd name="connsiteX1" fmla="*/ 1961307 w 3291478"/>
                  <a:gd name="connsiteY1" fmla="*/ 957157 h 958619"/>
                  <a:gd name="connsiteX2" fmla="*/ 3245608 w 3291478"/>
                  <a:gd name="connsiteY2" fmla="*/ 304800 h 958619"/>
                  <a:gd name="connsiteX3" fmla="*/ 2883658 w 3291478"/>
                  <a:gd name="connsiteY3" fmla="*/ 0 h 958619"/>
                  <a:gd name="connsiteX0" fmla="*/ 0 w 3110383"/>
                  <a:gd name="connsiteY0" fmla="*/ 468818 h 1022082"/>
                  <a:gd name="connsiteX1" fmla="*/ 1961307 w 3110383"/>
                  <a:gd name="connsiteY1" fmla="*/ 957157 h 1022082"/>
                  <a:gd name="connsiteX2" fmla="*/ 3017923 w 3110383"/>
                  <a:gd name="connsiteY2" fmla="*/ 911954 h 1022082"/>
                  <a:gd name="connsiteX3" fmla="*/ 2883658 w 3110383"/>
                  <a:gd name="connsiteY3" fmla="*/ 0 h 1022082"/>
                  <a:gd name="connsiteX0" fmla="*/ 0 w 3103403"/>
                  <a:gd name="connsiteY0" fmla="*/ 468818 h 1041515"/>
                  <a:gd name="connsiteX1" fmla="*/ 1961307 w 3103403"/>
                  <a:gd name="connsiteY1" fmla="*/ 957157 h 1041515"/>
                  <a:gd name="connsiteX2" fmla="*/ 3007080 w 3103403"/>
                  <a:gd name="connsiteY2" fmla="*/ 944479 h 1041515"/>
                  <a:gd name="connsiteX3" fmla="*/ 2883658 w 3103403"/>
                  <a:gd name="connsiteY3" fmla="*/ 0 h 1041515"/>
                  <a:gd name="connsiteX0" fmla="*/ 0 w 3202114"/>
                  <a:gd name="connsiteY0" fmla="*/ 2611 h 545326"/>
                  <a:gd name="connsiteX1" fmla="*/ 1961307 w 3202114"/>
                  <a:gd name="connsiteY1" fmla="*/ 490950 h 545326"/>
                  <a:gd name="connsiteX2" fmla="*/ 3007080 w 3202114"/>
                  <a:gd name="connsiteY2" fmla="*/ 478272 h 545326"/>
                  <a:gd name="connsiteX3" fmla="*/ 3057132 w 3202114"/>
                  <a:gd name="connsiteY3" fmla="*/ 0 h 545326"/>
                  <a:gd name="connsiteX0" fmla="*/ 0 w 3108496"/>
                  <a:gd name="connsiteY0" fmla="*/ 2611 h 545326"/>
                  <a:gd name="connsiteX1" fmla="*/ 1961307 w 3108496"/>
                  <a:gd name="connsiteY1" fmla="*/ 490950 h 545326"/>
                  <a:gd name="connsiteX2" fmla="*/ 3007080 w 3108496"/>
                  <a:gd name="connsiteY2" fmla="*/ 478272 h 545326"/>
                  <a:gd name="connsiteX3" fmla="*/ 3057132 w 3108496"/>
                  <a:gd name="connsiteY3" fmla="*/ 0 h 545326"/>
                  <a:gd name="connsiteX0" fmla="*/ 0 w 3064811"/>
                  <a:gd name="connsiteY0" fmla="*/ 2611 h 571183"/>
                  <a:gd name="connsiteX1" fmla="*/ 1961307 w 3064811"/>
                  <a:gd name="connsiteY1" fmla="*/ 490950 h 571183"/>
                  <a:gd name="connsiteX2" fmla="*/ 2898660 w 3064811"/>
                  <a:gd name="connsiteY2" fmla="*/ 521641 h 571183"/>
                  <a:gd name="connsiteX3" fmla="*/ 3057132 w 3064811"/>
                  <a:gd name="connsiteY3" fmla="*/ 0 h 571183"/>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66383"/>
                  <a:gd name="connsiteY0" fmla="*/ 2611 h 545192"/>
                  <a:gd name="connsiteX1" fmla="*/ 1755307 w 3066383"/>
                  <a:gd name="connsiteY1" fmla="*/ 480108 h 545192"/>
                  <a:gd name="connsiteX2" fmla="*/ 2876977 w 3066383"/>
                  <a:gd name="connsiteY2" fmla="*/ 489116 h 545192"/>
                  <a:gd name="connsiteX3" fmla="*/ 3057132 w 3066383"/>
                  <a:gd name="connsiteY3" fmla="*/ 0 h 545192"/>
                  <a:gd name="connsiteX0" fmla="*/ 0 w 2627280"/>
                  <a:gd name="connsiteY0" fmla="*/ 35139 h 543291"/>
                  <a:gd name="connsiteX1" fmla="*/ 1316204 w 2627280"/>
                  <a:gd name="connsiteY1" fmla="*/ 480108 h 543291"/>
                  <a:gd name="connsiteX2" fmla="*/ 2437874 w 2627280"/>
                  <a:gd name="connsiteY2" fmla="*/ 489116 h 543291"/>
                  <a:gd name="connsiteX3" fmla="*/ 2618029 w 2627280"/>
                  <a:gd name="connsiteY3" fmla="*/ 0 h 543291"/>
                  <a:gd name="connsiteX0" fmla="*/ 0 w 2616437"/>
                  <a:gd name="connsiteY0" fmla="*/ 24298 h 543919"/>
                  <a:gd name="connsiteX1" fmla="*/ 1305361 w 2616437"/>
                  <a:gd name="connsiteY1" fmla="*/ 480108 h 543919"/>
                  <a:gd name="connsiteX2" fmla="*/ 2427031 w 2616437"/>
                  <a:gd name="connsiteY2" fmla="*/ 489116 h 543919"/>
                  <a:gd name="connsiteX3" fmla="*/ 2607186 w 2616437"/>
                  <a:gd name="connsiteY3" fmla="*/ 0 h 543919"/>
                  <a:gd name="connsiteX0" fmla="*/ 0 w 2616437"/>
                  <a:gd name="connsiteY0" fmla="*/ 13454 h 544554"/>
                  <a:gd name="connsiteX1" fmla="*/ 1305361 w 2616437"/>
                  <a:gd name="connsiteY1" fmla="*/ 480108 h 544554"/>
                  <a:gd name="connsiteX2" fmla="*/ 2427031 w 2616437"/>
                  <a:gd name="connsiteY2" fmla="*/ 489116 h 544554"/>
                  <a:gd name="connsiteX3" fmla="*/ 2607186 w 2616437"/>
                  <a:gd name="connsiteY3" fmla="*/ 0 h 544554"/>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Lst>
                <a:ahLst/>
                <a:cxnLst>
                  <a:cxn ang="0">
                    <a:pos x="connsiteX0" y="connsiteY0"/>
                  </a:cxn>
                  <a:cxn ang="0">
                    <a:pos x="connsiteX1" y="connsiteY1"/>
                  </a:cxn>
                  <a:cxn ang="0">
                    <a:pos x="connsiteX2" y="connsiteY2"/>
                  </a:cxn>
                  <a:cxn ang="0">
                    <a:pos x="connsiteX3" y="connsiteY3"/>
                  </a:cxn>
                </a:cxnLst>
                <a:rect l="l" t="t" r="r" b="b"/>
                <a:pathLst>
                  <a:path w="2616437" h="548322">
                    <a:moveTo>
                      <a:pt x="0" y="0"/>
                    </a:moveTo>
                    <a:cubicBezTo>
                      <a:pt x="585095" y="293877"/>
                      <a:pt x="900856" y="400930"/>
                      <a:pt x="1305361" y="482917"/>
                    </a:cubicBezTo>
                    <a:cubicBezTo>
                      <a:pt x="1709866" y="564904"/>
                      <a:pt x="2210060" y="571943"/>
                      <a:pt x="2427031" y="491925"/>
                    </a:cubicBezTo>
                    <a:cubicBezTo>
                      <a:pt x="2644002" y="411907"/>
                      <a:pt x="2623190" y="155679"/>
                      <a:pt x="2607186" y="2809"/>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2180561" y="3104618"/>
                <a:ext cx="308136" cy="236174"/>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10 w 672571"/>
                  <a:gd name="connsiteY0" fmla="*/ 45462 h 542186"/>
                  <a:gd name="connsiteX1" fmla="*/ 354554 w 672571"/>
                  <a:gd name="connsiteY1" fmla="*/ 539752 h 542186"/>
                  <a:gd name="connsiteX2" fmla="*/ 672571 w 672571"/>
                  <a:gd name="connsiteY2" fmla="*/ 0 h 542186"/>
                  <a:gd name="connsiteX0" fmla="*/ 10 w 672571"/>
                  <a:gd name="connsiteY0" fmla="*/ 45462 h 540290"/>
                  <a:gd name="connsiteX1" fmla="*/ 354554 w 672571"/>
                  <a:gd name="connsiteY1" fmla="*/ 539752 h 540290"/>
                  <a:gd name="connsiteX2" fmla="*/ 672571 w 672571"/>
                  <a:gd name="connsiteY2" fmla="*/ 0 h 540290"/>
                  <a:gd name="connsiteX0" fmla="*/ 7 w 687025"/>
                  <a:gd name="connsiteY0" fmla="*/ 23779 h 539880"/>
                  <a:gd name="connsiteX1" fmla="*/ 369008 w 687025"/>
                  <a:gd name="connsiteY1" fmla="*/ 539752 h 539880"/>
                  <a:gd name="connsiteX2" fmla="*/ 687025 w 687025"/>
                  <a:gd name="connsiteY2" fmla="*/ 0 h 539880"/>
                  <a:gd name="connsiteX0" fmla="*/ 7 w 701481"/>
                  <a:gd name="connsiteY0" fmla="*/ 0 h 544888"/>
                  <a:gd name="connsiteX1" fmla="*/ 383464 w 701481"/>
                  <a:gd name="connsiteY1" fmla="*/ 544886 h 544888"/>
                  <a:gd name="connsiteX2" fmla="*/ 701481 w 701481"/>
                  <a:gd name="connsiteY2" fmla="*/ 5134 h 544888"/>
                  <a:gd name="connsiteX0" fmla="*/ 9 w 701483"/>
                  <a:gd name="connsiteY0" fmla="*/ 0 h 537660"/>
                  <a:gd name="connsiteX1" fmla="*/ 318413 w 701483"/>
                  <a:gd name="connsiteY1" fmla="*/ 537658 h 537660"/>
                  <a:gd name="connsiteX2" fmla="*/ 701483 w 701483"/>
                  <a:gd name="connsiteY2" fmla="*/ 5134 h 537660"/>
                  <a:gd name="connsiteX0" fmla="*/ 14 w 701488"/>
                  <a:gd name="connsiteY0" fmla="*/ 0 h 538400"/>
                  <a:gd name="connsiteX1" fmla="*/ 318418 w 701488"/>
                  <a:gd name="connsiteY1" fmla="*/ 537658 h 538400"/>
                  <a:gd name="connsiteX2" fmla="*/ 701488 w 701488"/>
                  <a:gd name="connsiteY2" fmla="*/ 5134 h 538400"/>
                  <a:gd name="connsiteX0" fmla="*/ 12 w 701486"/>
                  <a:gd name="connsiteY0" fmla="*/ 0 h 537660"/>
                  <a:gd name="connsiteX1" fmla="*/ 318416 w 701486"/>
                  <a:gd name="connsiteY1" fmla="*/ 537658 h 537660"/>
                  <a:gd name="connsiteX2" fmla="*/ 701486 w 701486"/>
                  <a:gd name="connsiteY2" fmla="*/ 5134 h 537660"/>
                </a:gdLst>
                <a:ahLst/>
                <a:cxnLst>
                  <a:cxn ang="0">
                    <a:pos x="connsiteX0" y="connsiteY0"/>
                  </a:cxn>
                  <a:cxn ang="0">
                    <a:pos x="connsiteX1" y="connsiteY1"/>
                  </a:cxn>
                  <a:cxn ang="0">
                    <a:pos x="connsiteX2" y="connsiteY2"/>
                  </a:cxn>
                </a:cxnLst>
                <a:rect l="l" t="t" r="r" b="b"/>
                <a:pathLst>
                  <a:path w="701486" h="537660">
                    <a:moveTo>
                      <a:pt x="12" y="0"/>
                    </a:moveTo>
                    <a:cubicBezTo>
                      <a:pt x="-1575" y="434034"/>
                      <a:pt x="158136" y="536802"/>
                      <a:pt x="318416" y="537658"/>
                    </a:cubicBezTo>
                    <a:cubicBezTo>
                      <a:pt x="478696" y="538514"/>
                      <a:pt x="697712" y="329901"/>
                      <a:pt x="701486" y="5134"/>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Freeform 132"/>
              <p:cNvSpPr/>
              <p:nvPr/>
            </p:nvSpPr>
            <p:spPr>
              <a:xfrm>
                <a:off x="2547281" y="3106873"/>
                <a:ext cx="204948" cy="24663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26 w 672587"/>
                  <a:gd name="connsiteY0" fmla="*/ 45462 h 660188"/>
                  <a:gd name="connsiteX1" fmla="*/ 235308 w 672587"/>
                  <a:gd name="connsiteY1" fmla="*/ 659014 h 660188"/>
                  <a:gd name="connsiteX2" fmla="*/ 672587 w 672587"/>
                  <a:gd name="connsiteY2" fmla="*/ 0 h 660188"/>
                  <a:gd name="connsiteX0" fmla="*/ 12 w 466573"/>
                  <a:gd name="connsiteY0" fmla="*/ 12937 h 626507"/>
                  <a:gd name="connsiteX1" fmla="*/ 235294 w 466573"/>
                  <a:gd name="connsiteY1" fmla="*/ 626489 h 626507"/>
                  <a:gd name="connsiteX2" fmla="*/ 466573 w 466573"/>
                  <a:gd name="connsiteY2" fmla="*/ 0 h 626507"/>
                  <a:gd name="connsiteX0" fmla="*/ 12 w 466573"/>
                  <a:gd name="connsiteY0" fmla="*/ 12937 h 583146"/>
                  <a:gd name="connsiteX1" fmla="*/ 224451 w 466573"/>
                  <a:gd name="connsiteY1" fmla="*/ 583121 h 583146"/>
                  <a:gd name="connsiteX2" fmla="*/ 466573 w 466573"/>
                  <a:gd name="connsiteY2" fmla="*/ 0 h 583146"/>
                  <a:gd name="connsiteX0" fmla="*/ 12 w 466573"/>
                  <a:gd name="connsiteY0" fmla="*/ 12937 h 561466"/>
                  <a:gd name="connsiteX1" fmla="*/ 224451 w 466573"/>
                  <a:gd name="connsiteY1" fmla="*/ 561437 h 561466"/>
                  <a:gd name="connsiteX2" fmla="*/ 466573 w 466573"/>
                  <a:gd name="connsiteY2" fmla="*/ 0 h 561466"/>
                </a:gdLst>
                <a:ahLst/>
                <a:cxnLst>
                  <a:cxn ang="0">
                    <a:pos x="connsiteX0" y="connsiteY0"/>
                  </a:cxn>
                  <a:cxn ang="0">
                    <a:pos x="connsiteX1" y="connsiteY1"/>
                  </a:cxn>
                  <a:cxn ang="0">
                    <a:pos x="connsiteX2" y="connsiteY2"/>
                  </a:cxn>
                </a:cxnLst>
                <a:rect l="l" t="t" r="r" b="b"/>
                <a:pathLst>
                  <a:path w="466573" h="561466">
                    <a:moveTo>
                      <a:pt x="12" y="12937"/>
                    </a:moveTo>
                    <a:cubicBezTo>
                      <a:pt x="-1575" y="446971"/>
                      <a:pt x="146691" y="563593"/>
                      <a:pt x="224451" y="561437"/>
                    </a:cubicBezTo>
                    <a:cubicBezTo>
                      <a:pt x="302211" y="559281"/>
                      <a:pt x="462799" y="324767"/>
                      <a:pt x="466573"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Freeform 133"/>
              <p:cNvSpPr/>
              <p:nvPr/>
            </p:nvSpPr>
            <p:spPr>
              <a:xfrm>
                <a:off x="2800459" y="3106874"/>
                <a:ext cx="100180" cy="24570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429 w 672990"/>
                  <a:gd name="connsiteY0" fmla="*/ 45462 h 627861"/>
                  <a:gd name="connsiteX1" fmla="*/ 159816 w 672990"/>
                  <a:gd name="connsiteY1" fmla="*/ 626489 h 627861"/>
                  <a:gd name="connsiteX2" fmla="*/ 672990 w 672990"/>
                  <a:gd name="connsiteY2" fmla="*/ 0 h 627861"/>
                  <a:gd name="connsiteX0" fmla="*/ 17 w 228055"/>
                  <a:gd name="connsiteY0" fmla="*/ -1 h 581033"/>
                  <a:gd name="connsiteX1" fmla="*/ 159404 w 228055"/>
                  <a:gd name="connsiteY1" fmla="*/ 581026 h 581033"/>
                  <a:gd name="connsiteX2" fmla="*/ 228055 w 228055"/>
                  <a:gd name="connsiteY2" fmla="*/ 8748 h 581033"/>
                  <a:gd name="connsiteX0" fmla="*/ 26 w 228064"/>
                  <a:gd name="connsiteY0" fmla="*/ -1 h 559349"/>
                  <a:gd name="connsiteX1" fmla="*/ 105201 w 228064"/>
                  <a:gd name="connsiteY1" fmla="*/ 559342 h 559349"/>
                  <a:gd name="connsiteX2" fmla="*/ 228064 w 228064"/>
                  <a:gd name="connsiteY2" fmla="*/ 8748 h 559349"/>
                </a:gdLst>
                <a:ahLst/>
                <a:cxnLst>
                  <a:cxn ang="0">
                    <a:pos x="connsiteX0" y="connsiteY0"/>
                  </a:cxn>
                  <a:cxn ang="0">
                    <a:pos x="connsiteX1" y="connsiteY1"/>
                  </a:cxn>
                  <a:cxn ang="0">
                    <a:pos x="connsiteX2" y="connsiteY2"/>
                  </a:cxn>
                </a:cxnLst>
                <a:rect l="l" t="t" r="r" b="b"/>
                <a:pathLst>
                  <a:path w="228064" h="559349">
                    <a:moveTo>
                      <a:pt x="26" y="-1"/>
                    </a:moveTo>
                    <a:cubicBezTo>
                      <a:pt x="-1561" y="434033"/>
                      <a:pt x="67195" y="557884"/>
                      <a:pt x="105201" y="559342"/>
                    </a:cubicBezTo>
                    <a:cubicBezTo>
                      <a:pt x="143207" y="560800"/>
                      <a:pt x="224290" y="333515"/>
                      <a:pt x="228064" y="8748"/>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1" name="Group 20"/>
          <p:cNvGrpSpPr/>
          <p:nvPr/>
        </p:nvGrpSpPr>
        <p:grpSpPr>
          <a:xfrm>
            <a:off x="357996" y="4176000"/>
            <a:ext cx="4500000" cy="2015172"/>
            <a:chOff x="357996" y="4320000"/>
            <a:chExt cx="4500000" cy="2015172"/>
          </a:xfrm>
        </p:grpSpPr>
        <p:grpSp>
          <p:nvGrpSpPr>
            <p:cNvPr id="13" name="Group 12"/>
            <p:cNvGrpSpPr>
              <a:grpSpLocks noChangeAspect="1"/>
            </p:cNvGrpSpPr>
            <p:nvPr/>
          </p:nvGrpSpPr>
          <p:grpSpPr>
            <a:xfrm>
              <a:off x="359999" y="4320000"/>
              <a:ext cx="4320000" cy="2015172"/>
              <a:chOff x="5595790" y="634312"/>
              <a:chExt cx="6517100" cy="3040060"/>
            </a:xfrm>
          </p:grpSpPr>
          <p:grpSp>
            <p:nvGrpSpPr>
              <p:cNvPr id="72" name="Group 71"/>
              <p:cNvGrpSpPr>
                <a:grpSpLocks noChangeAspect="1"/>
              </p:cNvGrpSpPr>
              <p:nvPr/>
            </p:nvGrpSpPr>
            <p:grpSpPr>
              <a:xfrm>
                <a:off x="5595790" y="634312"/>
                <a:ext cx="6517100" cy="2863502"/>
                <a:chOff x="1424519" y="1348690"/>
                <a:chExt cx="9834687" cy="4321193"/>
              </a:xfrm>
            </p:grpSpPr>
            <p:grpSp>
              <p:nvGrpSpPr>
                <p:cNvPr id="73" name="Group 72"/>
                <p:cNvGrpSpPr/>
                <p:nvPr/>
              </p:nvGrpSpPr>
              <p:grpSpPr>
                <a:xfrm>
                  <a:off x="1424519" y="1348690"/>
                  <a:ext cx="9834687" cy="2266048"/>
                  <a:chOff x="1424519" y="1348690"/>
                  <a:chExt cx="9834687" cy="2266048"/>
                </a:xfrm>
              </p:grpSpPr>
              <p:sp>
                <p:nvSpPr>
                  <p:cNvPr id="83" name="Freeform 82"/>
                  <p:cNvSpPr/>
                  <p:nvPr/>
                </p:nvSpPr>
                <p:spPr>
                  <a:xfrm>
                    <a:off x="1424519" y="1348690"/>
                    <a:ext cx="9834687" cy="1618724"/>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4687" h="1618724">
                        <a:moveTo>
                          <a:pt x="0" y="1618724"/>
                        </a:moveTo>
                        <a:cubicBezTo>
                          <a:pt x="5902" y="1615735"/>
                          <a:pt x="3937347" y="1621156"/>
                          <a:pt x="3922032" y="1598906"/>
                        </a:cubicBezTo>
                        <a:cubicBezTo>
                          <a:pt x="3646367" y="1005156"/>
                          <a:pt x="3837913" y="687881"/>
                          <a:pt x="3998755" y="510442"/>
                        </a:cubicBezTo>
                        <a:cubicBezTo>
                          <a:pt x="4159597" y="333003"/>
                          <a:pt x="4427380" y="459555"/>
                          <a:pt x="4696582" y="419973"/>
                        </a:cubicBezTo>
                        <a:cubicBezTo>
                          <a:pt x="4965784" y="380391"/>
                          <a:pt x="5126987" y="-57061"/>
                          <a:pt x="5613970" y="6252"/>
                        </a:cubicBezTo>
                        <a:cubicBezTo>
                          <a:pt x="6100953" y="69565"/>
                          <a:pt x="6408201" y="443012"/>
                          <a:pt x="6437379" y="876052"/>
                        </a:cubicBezTo>
                        <a:cubicBezTo>
                          <a:pt x="6466557" y="1309092"/>
                          <a:pt x="6344758" y="1325980"/>
                          <a:pt x="6189430" y="1594499"/>
                        </a:cubicBezTo>
                        <a:cubicBezTo>
                          <a:pt x="6176805" y="1592856"/>
                          <a:pt x="9818476" y="1617045"/>
                          <a:pt x="9834687" y="1606138"/>
                        </a:cubicBez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883150" y="2546349"/>
                    <a:ext cx="735202" cy="762681"/>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Lst>
                    <a:ahLst/>
                    <a:cxnLst>
                      <a:cxn ang="0">
                        <a:pos x="connsiteX0" y="connsiteY0"/>
                      </a:cxn>
                      <a:cxn ang="0">
                        <a:pos x="connsiteX1" y="connsiteY1"/>
                      </a:cxn>
                      <a:cxn ang="0">
                        <a:pos x="connsiteX2" y="connsiteY2"/>
                      </a:cxn>
                      <a:cxn ang="0">
                        <a:pos x="connsiteX3" y="connsiteY3"/>
                      </a:cxn>
                    </a:cxnLst>
                    <a:rect l="l" t="t" r="r" b="b"/>
                    <a:pathLst>
                      <a:path w="735202" h="762681">
                        <a:moveTo>
                          <a:pt x="0" y="425450"/>
                        </a:moveTo>
                        <a:cubicBezTo>
                          <a:pt x="37571" y="578379"/>
                          <a:pt x="151342" y="775758"/>
                          <a:pt x="400050" y="762000"/>
                        </a:cubicBezTo>
                        <a:cubicBezTo>
                          <a:pt x="648758" y="748242"/>
                          <a:pt x="760942" y="457200"/>
                          <a:pt x="730250" y="304800"/>
                        </a:cubicBezTo>
                        <a:cubicBezTo>
                          <a:pt x="699558" y="152400"/>
                          <a:pt x="622829" y="44450"/>
                          <a:pt x="368300" y="0"/>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5251450" y="2192338"/>
                    <a:ext cx="812800" cy="14224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Lst>
                    <a:ahLst/>
                    <a:cxnLst>
                      <a:cxn ang="0">
                        <a:pos x="connsiteX0" y="connsiteY0"/>
                      </a:cxn>
                      <a:cxn ang="0">
                        <a:pos x="connsiteX1" y="connsiteY1"/>
                      </a:cxn>
                      <a:cxn ang="0">
                        <a:pos x="connsiteX2" y="connsiteY2"/>
                      </a:cxn>
                    </a:cxnLst>
                    <a:rect l="l" t="t" r="r" b="b"/>
                    <a:pathLst>
                      <a:path w="812800" h="1422400">
                        <a:moveTo>
                          <a:pt x="812800" y="1422400"/>
                        </a:moveTo>
                        <a:cubicBezTo>
                          <a:pt x="811212" y="1097491"/>
                          <a:pt x="814917" y="776817"/>
                          <a:pt x="679450" y="539750"/>
                        </a:cubicBezTo>
                        <a:cubicBezTo>
                          <a:pt x="543983" y="302683"/>
                          <a:pt x="354012" y="6455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5679334" y="1747838"/>
                    <a:ext cx="774700" cy="18669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74700 w 774700"/>
                      <a:gd name="connsiteY0" fmla="*/ 1866900 h 1866900"/>
                      <a:gd name="connsiteX1" fmla="*/ 641350 w 774700"/>
                      <a:gd name="connsiteY1" fmla="*/ 984250 h 1866900"/>
                      <a:gd name="connsiteX2" fmla="*/ 0 w 774700"/>
                      <a:gd name="connsiteY2" fmla="*/ 0 h 1866900"/>
                    </a:gdLst>
                    <a:ahLst/>
                    <a:cxnLst>
                      <a:cxn ang="0">
                        <a:pos x="connsiteX0" y="connsiteY0"/>
                      </a:cxn>
                      <a:cxn ang="0">
                        <a:pos x="connsiteX1" y="connsiteY1"/>
                      </a:cxn>
                      <a:cxn ang="0">
                        <a:pos x="connsiteX2" y="connsiteY2"/>
                      </a:cxn>
                    </a:cxnLst>
                    <a:rect l="l" t="t" r="r" b="b"/>
                    <a:pathLst>
                      <a:path w="774700" h="1866900">
                        <a:moveTo>
                          <a:pt x="774700" y="1866900"/>
                        </a:moveTo>
                        <a:cubicBezTo>
                          <a:pt x="773112" y="1541991"/>
                          <a:pt x="770467" y="1295400"/>
                          <a:pt x="641350" y="984250"/>
                        </a:cubicBezTo>
                        <a:cubicBezTo>
                          <a:pt x="512233" y="673100"/>
                          <a:pt x="354012" y="3630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6013926" y="1785938"/>
                    <a:ext cx="635000" cy="18288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1822450 h 1822450"/>
                      <a:gd name="connsiteX1" fmla="*/ 463550 w 596900"/>
                      <a:gd name="connsiteY1" fmla="*/ 939800 h 1822450"/>
                      <a:gd name="connsiteX2" fmla="*/ 0 w 596900"/>
                      <a:gd name="connsiteY2" fmla="*/ 0 h 1822450"/>
                      <a:gd name="connsiteX0" fmla="*/ 596900 w 596900"/>
                      <a:gd name="connsiteY0" fmla="*/ 1822450 h 1822450"/>
                      <a:gd name="connsiteX1" fmla="*/ 463550 w 596900"/>
                      <a:gd name="connsiteY1" fmla="*/ 939800 h 1822450"/>
                      <a:gd name="connsiteX2" fmla="*/ 0 w 5969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35000 w 635000"/>
                      <a:gd name="connsiteY0" fmla="*/ 1828800 h 1828800"/>
                      <a:gd name="connsiteX1" fmla="*/ 501650 w 635000"/>
                      <a:gd name="connsiteY1" fmla="*/ 946150 h 1828800"/>
                      <a:gd name="connsiteX2" fmla="*/ 0 w 635000"/>
                      <a:gd name="connsiteY2" fmla="*/ 0 h 1828800"/>
                    </a:gdLst>
                    <a:ahLst/>
                    <a:cxnLst>
                      <a:cxn ang="0">
                        <a:pos x="connsiteX0" y="connsiteY0"/>
                      </a:cxn>
                      <a:cxn ang="0">
                        <a:pos x="connsiteX1" y="connsiteY1"/>
                      </a:cxn>
                      <a:cxn ang="0">
                        <a:pos x="connsiteX2" y="connsiteY2"/>
                      </a:cxn>
                    </a:cxnLst>
                    <a:rect l="l" t="t" r="r" b="b"/>
                    <a:pathLst>
                      <a:path w="635000" h="1828800">
                        <a:moveTo>
                          <a:pt x="635000" y="1828800"/>
                        </a:moveTo>
                        <a:cubicBezTo>
                          <a:pt x="633412" y="1503891"/>
                          <a:pt x="607483" y="1250950"/>
                          <a:pt x="501650" y="946150"/>
                        </a:cubicBezTo>
                        <a:cubicBezTo>
                          <a:pt x="395817" y="641350"/>
                          <a:pt x="296862" y="528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6240568" y="1722438"/>
                    <a:ext cx="603250" cy="18923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603250 w 603250"/>
                      <a:gd name="connsiteY0" fmla="*/ 1892300 h 1892300"/>
                      <a:gd name="connsiteX1" fmla="*/ 469900 w 603250"/>
                      <a:gd name="connsiteY1" fmla="*/ 100965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76250 w 603250"/>
                      <a:gd name="connsiteY1" fmla="*/ 965200 h 1892300"/>
                      <a:gd name="connsiteX2" fmla="*/ 0 w 603250"/>
                      <a:gd name="connsiteY2" fmla="*/ 0 h 1892300"/>
                      <a:gd name="connsiteX0" fmla="*/ 603250 w 603250"/>
                      <a:gd name="connsiteY0" fmla="*/ 1892300 h 1892300"/>
                      <a:gd name="connsiteX1" fmla="*/ 508000 w 603250"/>
                      <a:gd name="connsiteY1" fmla="*/ 958850 h 1892300"/>
                      <a:gd name="connsiteX2" fmla="*/ 0 w 603250"/>
                      <a:gd name="connsiteY2" fmla="*/ 0 h 1892300"/>
                    </a:gdLst>
                    <a:ahLst/>
                    <a:cxnLst>
                      <a:cxn ang="0">
                        <a:pos x="connsiteX0" y="connsiteY0"/>
                      </a:cxn>
                      <a:cxn ang="0">
                        <a:pos x="connsiteX1" y="connsiteY1"/>
                      </a:cxn>
                      <a:cxn ang="0">
                        <a:pos x="connsiteX2" y="connsiteY2"/>
                      </a:cxn>
                    </a:cxnLst>
                    <a:rect l="l" t="t" r="r" b="b"/>
                    <a:pathLst>
                      <a:path w="603250" h="1892300">
                        <a:moveTo>
                          <a:pt x="603250" y="1892300"/>
                        </a:moveTo>
                        <a:cubicBezTo>
                          <a:pt x="601662" y="1567391"/>
                          <a:pt x="608542" y="1274233"/>
                          <a:pt x="508000" y="958850"/>
                        </a:cubicBezTo>
                        <a:cubicBezTo>
                          <a:pt x="407458" y="643467"/>
                          <a:pt x="341312" y="4392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6441812" y="1601788"/>
                    <a:ext cx="596900" cy="20129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2012950 h 2012950"/>
                      <a:gd name="connsiteX1" fmla="*/ 463550 w 596900"/>
                      <a:gd name="connsiteY1" fmla="*/ 1130300 h 2012950"/>
                      <a:gd name="connsiteX2" fmla="*/ 0 w 596900"/>
                      <a:gd name="connsiteY2" fmla="*/ 0 h 2012950"/>
                      <a:gd name="connsiteX0" fmla="*/ 596900 w 596900"/>
                      <a:gd name="connsiteY0" fmla="*/ 2012950 h 2012950"/>
                      <a:gd name="connsiteX1" fmla="*/ 463550 w 596900"/>
                      <a:gd name="connsiteY1" fmla="*/ 1130300 h 2012950"/>
                      <a:gd name="connsiteX2" fmla="*/ 0 w 596900"/>
                      <a:gd name="connsiteY2" fmla="*/ 0 h 2012950"/>
                      <a:gd name="connsiteX0" fmla="*/ 596900 w 598562"/>
                      <a:gd name="connsiteY0" fmla="*/ 2012950 h 2012950"/>
                      <a:gd name="connsiteX1" fmla="*/ 520700 w 598562"/>
                      <a:gd name="connsiteY1" fmla="*/ 1016000 h 2012950"/>
                      <a:gd name="connsiteX2" fmla="*/ 0 w 598562"/>
                      <a:gd name="connsiteY2" fmla="*/ 0 h 2012950"/>
                      <a:gd name="connsiteX0" fmla="*/ 596900 w 596900"/>
                      <a:gd name="connsiteY0" fmla="*/ 2012950 h 2012950"/>
                      <a:gd name="connsiteX1" fmla="*/ 520700 w 596900"/>
                      <a:gd name="connsiteY1" fmla="*/ 1016000 h 2012950"/>
                      <a:gd name="connsiteX2" fmla="*/ 0 w 596900"/>
                      <a:gd name="connsiteY2" fmla="*/ 0 h 2012950"/>
                    </a:gdLst>
                    <a:ahLst/>
                    <a:cxnLst>
                      <a:cxn ang="0">
                        <a:pos x="connsiteX0" y="connsiteY0"/>
                      </a:cxn>
                      <a:cxn ang="0">
                        <a:pos x="connsiteX1" y="connsiteY1"/>
                      </a:cxn>
                      <a:cxn ang="0">
                        <a:pos x="connsiteX2" y="connsiteY2"/>
                      </a:cxn>
                    </a:cxnLst>
                    <a:rect l="l" t="t" r="r" b="b"/>
                    <a:pathLst>
                      <a:path w="596900" h="2012950">
                        <a:moveTo>
                          <a:pt x="596900" y="2012950"/>
                        </a:moveTo>
                        <a:cubicBezTo>
                          <a:pt x="595312" y="1688041"/>
                          <a:pt x="582083" y="1205442"/>
                          <a:pt x="520700" y="1016000"/>
                        </a:cubicBezTo>
                        <a:cubicBezTo>
                          <a:pt x="459317" y="826558"/>
                          <a:pt x="379412" y="4646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414592" y="1881188"/>
                    <a:ext cx="825500" cy="17335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Lst>
                    <a:ahLst/>
                    <a:cxnLst>
                      <a:cxn ang="0">
                        <a:pos x="connsiteX0" y="connsiteY0"/>
                      </a:cxn>
                      <a:cxn ang="0">
                        <a:pos x="connsiteX1" y="connsiteY1"/>
                      </a:cxn>
                      <a:cxn ang="0">
                        <a:pos x="connsiteX2" y="connsiteY2"/>
                      </a:cxn>
                    </a:cxnLst>
                    <a:rect l="l" t="t" r="r" b="b"/>
                    <a:pathLst>
                      <a:path w="825500" h="1733550">
                        <a:moveTo>
                          <a:pt x="825500" y="1733550"/>
                        </a:moveTo>
                        <a:cubicBezTo>
                          <a:pt x="823912" y="1408641"/>
                          <a:pt x="810683" y="1069975"/>
                          <a:pt x="692150" y="787400"/>
                        </a:cubicBezTo>
                        <a:cubicBezTo>
                          <a:pt x="573617" y="504825"/>
                          <a:pt x="379412" y="147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flipV="1">
                  <a:off x="4883150" y="3656933"/>
                  <a:ext cx="2155562" cy="2012950"/>
                  <a:chOff x="4883150" y="1601788"/>
                  <a:chExt cx="2155562" cy="2012950"/>
                </a:xfrm>
              </p:grpSpPr>
              <p:sp>
                <p:nvSpPr>
                  <p:cNvPr id="76" name="Freeform 75"/>
                  <p:cNvSpPr/>
                  <p:nvPr/>
                </p:nvSpPr>
                <p:spPr>
                  <a:xfrm>
                    <a:off x="4883150" y="2546349"/>
                    <a:ext cx="735202" cy="762681"/>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Lst>
                    <a:ahLst/>
                    <a:cxnLst>
                      <a:cxn ang="0">
                        <a:pos x="connsiteX0" y="connsiteY0"/>
                      </a:cxn>
                      <a:cxn ang="0">
                        <a:pos x="connsiteX1" y="connsiteY1"/>
                      </a:cxn>
                      <a:cxn ang="0">
                        <a:pos x="connsiteX2" y="connsiteY2"/>
                      </a:cxn>
                      <a:cxn ang="0">
                        <a:pos x="connsiteX3" y="connsiteY3"/>
                      </a:cxn>
                    </a:cxnLst>
                    <a:rect l="l" t="t" r="r" b="b"/>
                    <a:pathLst>
                      <a:path w="735202" h="762681">
                        <a:moveTo>
                          <a:pt x="0" y="425450"/>
                        </a:moveTo>
                        <a:cubicBezTo>
                          <a:pt x="37571" y="578379"/>
                          <a:pt x="151342" y="775758"/>
                          <a:pt x="400050" y="762000"/>
                        </a:cubicBezTo>
                        <a:cubicBezTo>
                          <a:pt x="648758" y="748242"/>
                          <a:pt x="760942" y="457200"/>
                          <a:pt x="730250" y="304800"/>
                        </a:cubicBezTo>
                        <a:cubicBezTo>
                          <a:pt x="699558" y="152400"/>
                          <a:pt x="622829" y="44450"/>
                          <a:pt x="368300" y="0"/>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5251450" y="2192338"/>
                    <a:ext cx="812800" cy="14224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Lst>
                    <a:ahLst/>
                    <a:cxnLst>
                      <a:cxn ang="0">
                        <a:pos x="connsiteX0" y="connsiteY0"/>
                      </a:cxn>
                      <a:cxn ang="0">
                        <a:pos x="connsiteX1" y="connsiteY1"/>
                      </a:cxn>
                      <a:cxn ang="0">
                        <a:pos x="connsiteX2" y="connsiteY2"/>
                      </a:cxn>
                    </a:cxnLst>
                    <a:rect l="l" t="t" r="r" b="b"/>
                    <a:pathLst>
                      <a:path w="812800" h="1422400">
                        <a:moveTo>
                          <a:pt x="812800" y="1422400"/>
                        </a:moveTo>
                        <a:cubicBezTo>
                          <a:pt x="811212" y="1097491"/>
                          <a:pt x="814917" y="776817"/>
                          <a:pt x="679450" y="539750"/>
                        </a:cubicBezTo>
                        <a:cubicBezTo>
                          <a:pt x="543983" y="302683"/>
                          <a:pt x="354012" y="6455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5679334" y="1747838"/>
                    <a:ext cx="774700" cy="18669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74700 w 774700"/>
                      <a:gd name="connsiteY0" fmla="*/ 1866900 h 1866900"/>
                      <a:gd name="connsiteX1" fmla="*/ 641350 w 774700"/>
                      <a:gd name="connsiteY1" fmla="*/ 984250 h 1866900"/>
                      <a:gd name="connsiteX2" fmla="*/ 0 w 774700"/>
                      <a:gd name="connsiteY2" fmla="*/ 0 h 1866900"/>
                    </a:gdLst>
                    <a:ahLst/>
                    <a:cxnLst>
                      <a:cxn ang="0">
                        <a:pos x="connsiteX0" y="connsiteY0"/>
                      </a:cxn>
                      <a:cxn ang="0">
                        <a:pos x="connsiteX1" y="connsiteY1"/>
                      </a:cxn>
                      <a:cxn ang="0">
                        <a:pos x="connsiteX2" y="connsiteY2"/>
                      </a:cxn>
                    </a:cxnLst>
                    <a:rect l="l" t="t" r="r" b="b"/>
                    <a:pathLst>
                      <a:path w="774700" h="1866900">
                        <a:moveTo>
                          <a:pt x="774700" y="1866900"/>
                        </a:moveTo>
                        <a:cubicBezTo>
                          <a:pt x="773112" y="1541991"/>
                          <a:pt x="770467" y="1295400"/>
                          <a:pt x="641350" y="984250"/>
                        </a:cubicBezTo>
                        <a:cubicBezTo>
                          <a:pt x="512233" y="673100"/>
                          <a:pt x="354012" y="3630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6013926" y="1785938"/>
                    <a:ext cx="635000" cy="18288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1822450 h 1822450"/>
                      <a:gd name="connsiteX1" fmla="*/ 463550 w 596900"/>
                      <a:gd name="connsiteY1" fmla="*/ 939800 h 1822450"/>
                      <a:gd name="connsiteX2" fmla="*/ 0 w 596900"/>
                      <a:gd name="connsiteY2" fmla="*/ 0 h 1822450"/>
                      <a:gd name="connsiteX0" fmla="*/ 596900 w 596900"/>
                      <a:gd name="connsiteY0" fmla="*/ 1822450 h 1822450"/>
                      <a:gd name="connsiteX1" fmla="*/ 463550 w 596900"/>
                      <a:gd name="connsiteY1" fmla="*/ 939800 h 1822450"/>
                      <a:gd name="connsiteX2" fmla="*/ 0 w 5969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35000 w 635000"/>
                      <a:gd name="connsiteY0" fmla="*/ 1828800 h 1828800"/>
                      <a:gd name="connsiteX1" fmla="*/ 501650 w 635000"/>
                      <a:gd name="connsiteY1" fmla="*/ 946150 h 1828800"/>
                      <a:gd name="connsiteX2" fmla="*/ 0 w 635000"/>
                      <a:gd name="connsiteY2" fmla="*/ 0 h 1828800"/>
                    </a:gdLst>
                    <a:ahLst/>
                    <a:cxnLst>
                      <a:cxn ang="0">
                        <a:pos x="connsiteX0" y="connsiteY0"/>
                      </a:cxn>
                      <a:cxn ang="0">
                        <a:pos x="connsiteX1" y="connsiteY1"/>
                      </a:cxn>
                      <a:cxn ang="0">
                        <a:pos x="connsiteX2" y="connsiteY2"/>
                      </a:cxn>
                    </a:cxnLst>
                    <a:rect l="l" t="t" r="r" b="b"/>
                    <a:pathLst>
                      <a:path w="635000" h="1828800">
                        <a:moveTo>
                          <a:pt x="635000" y="1828800"/>
                        </a:moveTo>
                        <a:cubicBezTo>
                          <a:pt x="633412" y="1503891"/>
                          <a:pt x="607483" y="1250950"/>
                          <a:pt x="501650" y="946150"/>
                        </a:cubicBezTo>
                        <a:cubicBezTo>
                          <a:pt x="395817" y="641350"/>
                          <a:pt x="296862" y="528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6240568" y="1722438"/>
                    <a:ext cx="603250" cy="18923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603250 w 603250"/>
                      <a:gd name="connsiteY0" fmla="*/ 1892300 h 1892300"/>
                      <a:gd name="connsiteX1" fmla="*/ 469900 w 603250"/>
                      <a:gd name="connsiteY1" fmla="*/ 100965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76250 w 603250"/>
                      <a:gd name="connsiteY1" fmla="*/ 965200 h 1892300"/>
                      <a:gd name="connsiteX2" fmla="*/ 0 w 603250"/>
                      <a:gd name="connsiteY2" fmla="*/ 0 h 1892300"/>
                      <a:gd name="connsiteX0" fmla="*/ 603250 w 603250"/>
                      <a:gd name="connsiteY0" fmla="*/ 1892300 h 1892300"/>
                      <a:gd name="connsiteX1" fmla="*/ 508000 w 603250"/>
                      <a:gd name="connsiteY1" fmla="*/ 958850 h 1892300"/>
                      <a:gd name="connsiteX2" fmla="*/ 0 w 603250"/>
                      <a:gd name="connsiteY2" fmla="*/ 0 h 1892300"/>
                    </a:gdLst>
                    <a:ahLst/>
                    <a:cxnLst>
                      <a:cxn ang="0">
                        <a:pos x="connsiteX0" y="connsiteY0"/>
                      </a:cxn>
                      <a:cxn ang="0">
                        <a:pos x="connsiteX1" y="connsiteY1"/>
                      </a:cxn>
                      <a:cxn ang="0">
                        <a:pos x="connsiteX2" y="connsiteY2"/>
                      </a:cxn>
                    </a:cxnLst>
                    <a:rect l="l" t="t" r="r" b="b"/>
                    <a:pathLst>
                      <a:path w="603250" h="1892300">
                        <a:moveTo>
                          <a:pt x="603250" y="1892300"/>
                        </a:moveTo>
                        <a:cubicBezTo>
                          <a:pt x="601662" y="1567391"/>
                          <a:pt x="608542" y="1274233"/>
                          <a:pt x="508000" y="958850"/>
                        </a:cubicBezTo>
                        <a:cubicBezTo>
                          <a:pt x="407458" y="643467"/>
                          <a:pt x="341312" y="4392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6441812" y="1601788"/>
                    <a:ext cx="596900" cy="20129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2012950 h 2012950"/>
                      <a:gd name="connsiteX1" fmla="*/ 463550 w 596900"/>
                      <a:gd name="connsiteY1" fmla="*/ 1130300 h 2012950"/>
                      <a:gd name="connsiteX2" fmla="*/ 0 w 596900"/>
                      <a:gd name="connsiteY2" fmla="*/ 0 h 2012950"/>
                      <a:gd name="connsiteX0" fmla="*/ 596900 w 596900"/>
                      <a:gd name="connsiteY0" fmla="*/ 2012950 h 2012950"/>
                      <a:gd name="connsiteX1" fmla="*/ 463550 w 596900"/>
                      <a:gd name="connsiteY1" fmla="*/ 1130300 h 2012950"/>
                      <a:gd name="connsiteX2" fmla="*/ 0 w 596900"/>
                      <a:gd name="connsiteY2" fmla="*/ 0 h 2012950"/>
                      <a:gd name="connsiteX0" fmla="*/ 596900 w 598562"/>
                      <a:gd name="connsiteY0" fmla="*/ 2012950 h 2012950"/>
                      <a:gd name="connsiteX1" fmla="*/ 520700 w 598562"/>
                      <a:gd name="connsiteY1" fmla="*/ 1016000 h 2012950"/>
                      <a:gd name="connsiteX2" fmla="*/ 0 w 598562"/>
                      <a:gd name="connsiteY2" fmla="*/ 0 h 2012950"/>
                      <a:gd name="connsiteX0" fmla="*/ 596900 w 596900"/>
                      <a:gd name="connsiteY0" fmla="*/ 2012950 h 2012950"/>
                      <a:gd name="connsiteX1" fmla="*/ 520700 w 596900"/>
                      <a:gd name="connsiteY1" fmla="*/ 1016000 h 2012950"/>
                      <a:gd name="connsiteX2" fmla="*/ 0 w 596900"/>
                      <a:gd name="connsiteY2" fmla="*/ 0 h 2012950"/>
                    </a:gdLst>
                    <a:ahLst/>
                    <a:cxnLst>
                      <a:cxn ang="0">
                        <a:pos x="connsiteX0" y="connsiteY0"/>
                      </a:cxn>
                      <a:cxn ang="0">
                        <a:pos x="connsiteX1" y="connsiteY1"/>
                      </a:cxn>
                      <a:cxn ang="0">
                        <a:pos x="connsiteX2" y="connsiteY2"/>
                      </a:cxn>
                    </a:cxnLst>
                    <a:rect l="l" t="t" r="r" b="b"/>
                    <a:pathLst>
                      <a:path w="596900" h="2012950">
                        <a:moveTo>
                          <a:pt x="596900" y="2012950"/>
                        </a:moveTo>
                        <a:cubicBezTo>
                          <a:pt x="595312" y="1688041"/>
                          <a:pt x="582083" y="1205442"/>
                          <a:pt x="520700" y="1016000"/>
                        </a:cubicBezTo>
                        <a:cubicBezTo>
                          <a:pt x="459317" y="826558"/>
                          <a:pt x="379412" y="4646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414592" y="1881188"/>
                    <a:ext cx="825500" cy="17335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Lst>
                    <a:ahLst/>
                    <a:cxnLst>
                      <a:cxn ang="0">
                        <a:pos x="connsiteX0" y="connsiteY0"/>
                      </a:cxn>
                      <a:cxn ang="0">
                        <a:pos x="connsiteX1" y="connsiteY1"/>
                      </a:cxn>
                      <a:cxn ang="0">
                        <a:pos x="connsiteX2" y="connsiteY2"/>
                      </a:cxn>
                    </a:cxnLst>
                    <a:rect l="l" t="t" r="r" b="b"/>
                    <a:pathLst>
                      <a:path w="825500" h="1733550">
                        <a:moveTo>
                          <a:pt x="825500" y="1733550"/>
                        </a:moveTo>
                        <a:cubicBezTo>
                          <a:pt x="823912" y="1408641"/>
                          <a:pt x="810683" y="1069975"/>
                          <a:pt x="692150" y="787400"/>
                        </a:cubicBezTo>
                        <a:cubicBezTo>
                          <a:pt x="573617" y="504825"/>
                          <a:pt x="379412" y="147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Freeform 90"/>
              <p:cNvSpPr/>
              <p:nvPr/>
            </p:nvSpPr>
            <p:spPr>
              <a:xfrm flipV="1">
                <a:off x="5595790" y="2601701"/>
                <a:ext cx="6517100" cy="1072671"/>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4687" h="1618724">
                    <a:moveTo>
                      <a:pt x="0" y="1618724"/>
                    </a:moveTo>
                    <a:cubicBezTo>
                      <a:pt x="5902" y="1615735"/>
                      <a:pt x="3937347" y="1621156"/>
                      <a:pt x="3922032" y="1598906"/>
                    </a:cubicBezTo>
                    <a:cubicBezTo>
                      <a:pt x="3646367" y="1005156"/>
                      <a:pt x="3837913" y="687881"/>
                      <a:pt x="3998755" y="510442"/>
                    </a:cubicBezTo>
                    <a:cubicBezTo>
                      <a:pt x="4159597" y="333003"/>
                      <a:pt x="4427380" y="459555"/>
                      <a:pt x="4696582" y="419973"/>
                    </a:cubicBezTo>
                    <a:cubicBezTo>
                      <a:pt x="4965784" y="380391"/>
                      <a:pt x="5126987" y="-57061"/>
                      <a:pt x="5613970" y="6252"/>
                    </a:cubicBezTo>
                    <a:cubicBezTo>
                      <a:pt x="6100953" y="69565"/>
                      <a:pt x="6408201" y="443012"/>
                      <a:pt x="6437379" y="876052"/>
                    </a:cubicBezTo>
                    <a:cubicBezTo>
                      <a:pt x="6466557" y="1309092"/>
                      <a:pt x="6344758" y="1325980"/>
                      <a:pt x="6189430" y="1594499"/>
                    </a:cubicBezTo>
                    <a:cubicBezTo>
                      <a:pt x="6176805" y="1592856"/>
                      <a:pt x="9818476" y="1617045"/>
                      <a:pt x="9834687" y="1606138"/>
                    </a:cubicBez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5" name="Straight Arrow Connector 134"/>
            <p:cNvCxnSpPr/>
            <p:nvPr/>
          </p:nvCxnSpPr>
          <p:spPr>
            <a:xfrm>
              <a:off x="357996" y="5328000"/>
              <a:ext cx="4500000" cy="1588"/>
            </a:xfrm>
            <a:prstGeom prst="straightConnector1">
              <a:avLst/>
            </a:prstGeom>
            <a:ln w="25400" cap="flat" cmpd="sng" algn="ctr">
              <a:solidFill>
                <a:schemeClr val="accent3">
                  <a:lumMod val="75000"/>
                </a:schemeClr>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6" name="Oval 135"/>
            <p:cNvSpPr>
              <a:spLocks noChangeAspect="1"/>
            </p:cNvSpPr>
            <p:nvPr/>
          </p:nvSpPr>
          <p:spPr>
            <a:xfrm>
              <a:off x="3816000" y="5220000"/>
              <a:ext cx="216000" cy="216000"/>
            </a:xfrm>
            <a:prstGeom prst="ellipse">
              <a:avLst/>
            </a:prstGeom>
            <a:ln>
              <a:solidFill>
                <a:schemeClr val="accent3">
                  <a:shade val="50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30" name="Group 29"/>
          <p:cNvGrpSpPr/>
          <p:nvPr/>
        </p:nvGrpSpPr>
        <p:grpSpPr>
          <a:xfrm>
            <a:off x="3312000" y="1080000"/>
            <a:ext cx="1224000" cy="1224000"/>
            <a:chOff x="3312000" y="1107890"/>
            <a:chExt cx="1224000" cy="1224000"/>
          </a:xfrm>
        </p:grpSpPr>
        <p:sp>
          <p:nvSpPr>
            <p:cNvPr id="137" name="Oval 136"/>
            <p:cNvSpPr>
              <a:spLocks noChangeAspect="1"/>
            </p:cNvSpPr>
            <p:nvPr/>
          </p:nvSpPr>
          <p:spPr>
            <a:xfrm>
              <a:off x="3816000" y="1611890"/>
              <a:ext cx="216000" cy="216000"/>
            </a:xfrm>
            <a:prstGeom prst="ellipse">
              <a:avLst/>
            </a:prstGeom>
            <a:ln>
              <a:solidFill>
                <a:schemeClr val="accent3">
                  <a:shade val="50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8" name="Straight Arrow Connector 27"/>
            <p:cNvCxnSpPr/>
            <p:nvPr/>
          </p:nvCxnSpPr>
          <p:spPr>
            <a:xfrm flipV="1">
              <a:off x="3924000" y="1107890"/>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rot="10800000" flipV="1">
              <a:off x="3924000" y="1827890"/>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rot="5400000" flipV="1">
              <a:off x="4284000" y="144821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rot="16200000" flipV="1">
              <a:off x="3564000" y="146472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rot="2700000" flipV="1">
              <a:off x="4187097" y="121602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8100000" flipV="1">
              <a:off x="4187097" y="1719757"/>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rot="-2700000" flipV="1">
              <a:off x="3660904" y="121602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8100000" flipV="1">
              <a:off x="3660903" y="1719757"/>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grpSp>
      <p:sp>
        <p:nvSpPr>
          <p:cNvPr id="145" name="Oval 144"/>
          <p:cNvSpPr>
            <a:spLocks noChangeAspect="1"/>
          </p:cNvSpPr>
          <p:nvPr/>
        </p:nvSpPr>
        <p:spPr>
          <a:xfrm>
            <a:off x="1656000" y="1620000"/>
            <a:ext cx="144000" cy="144000"/>
          </a:xfrm>
          <a:prstGeom prst="ellipse">
            <a:avLst/>
          </a:prstGeom>
          <a:solidFill>
            <a:schemeClr val="accent5"/>
          </a:solidFill>
          <a:ln>
            <a:solidFill>
              <a:schemeClr val="accent5"/>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6" name="Oval 145"/>
          <p:cNvSpPr>
            <a:spLocks noChangeAspect="1"/>
          </p:cNvSpPr>
          <p:nvPr/>
        </p:nvSpPr>
        <p:spPr>
          <a:xfrm>
            <a:off x="1656000" y="3240000"/>
            <a:ext cx="144000" cy="144000"/>
          </a:xfrm>
          <a:prstGeom prst="ellipse">
            <a:avLst/>
          </a:prstGeom>
          <a:solidFill>
            <a:schemeClr val="accent5"/>
          </a:solidFill>
          <a:ln>
            <a:solidFill>
              <a:schemeClr val="accent5"/>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7" name="Oval 146"/>
          <p:cNvSpPr>
            <a:spLocks noChangeAspect="1"/>
          </p:cNvSpPr>
          <p:nvPr/>
        </p:nvSpPr>
        <p:spPr>
          <a:xfrm>
            <a:off x="1656000" y="5112000"/>
            <a:ext cx="144000" cy="144000"/>
          </a:xfrm>
          <a:prstGeom prst="ellipse">
            <a:avLst/>
          </a:prstGeom>
          <a:solidFill>
            <a:schemeClr val="accent5"/>
          </a:solidFill>
          <a:ln>
            <a:solidFill>
              <a:schemeClr val="accent5"/>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8" name="TextBox 57"/>
          <p:cNvSpPr txBox="1"/>
          <p:nvPr/>
        </p:nvSpPr>
        <p:spPr>
          <a:xfrm>
            <a:off x="4320000" y="900000"/>
            <a:ext cx="824072" cy="369332"/>
          </a:xfrm>
          <a:prstGeom prst="rect">
            <a:avLst/>
          </a:prstGeom>
          <a:noFill/>
        </p:spPr>
        <p:txBody>
          <a:bodyPr wrap="none" rtlCol="0">
            <a:spAutoFit/>
          </a:bodyPr>
          <a:lstStyle/>
          <a:p>
            <a:r>
              <a:rPr lang="en-US" b="1" dirty="0" smtClean="0">
                <a:solidFill>
                  <a:schemeClr val="accent3">
                    <a:lumMod val="75000"/>
                  </a:schemeClr>
                </a:solidFill>
              </a:rPr>
              <a:t>Source</a:t>
            </a:r>
            <a:endParaRPr lang="en-US" b="1" dirty="0">
              <a:solidFill>
                <a:schemeClr val="accent3">
                  <a:lumMod val="75000"/>
                </a:schemeClr>
              </a:solidFill>
            </a:endParaRPr>
          </a:p>
        </p:txBody>
      </p:sp>
      <p:sp>
        <p:nvSpPr>
          <p:cNvPr id="148" name="TextBox 147"/>
          <p:cNvSpPr txBox="1"/>
          <p:nvPr/>
        </p:nvSpPr>
        <p:spPr>
          <a:xfrm>
            <a:off x="1584000" y="900000"/>
            <a:ext cx="749308" cy="369332"/>
          </a:xfrm>
          <a:prstGeom prst="rect">
            <a:avLst/>
          </a:prstGeom>
          <a:noFill/>
        </p:spPr>
        <p:txBody>
          <a:bodyPr wrap="none" rtlCol="0">
            <a:spAutoFit/>
          </a:bodyPr>
          <a:lstStyle/>
          <a:p>
            <a:r>
              <a:rPr lang="en-US" b="1" dirty="0" smtClean="0">
                <a:solidFill>
                  <a:schemeClr val="accent5"/>
                </a:solidFill>
              </a:rPr>
              <a:t>Probe</a:t>
            </a:r>
            <a:endParaRPr lang="en-US" b="1" dirty="0">
              <a:solidFill>
                <a:schemeClr val="accent5"/>
              </a:solidFill>
            </a:endParaRPr>
          </a:p>
        </p:txBody>
      </p:sp>
      <p:cxnSp>
        <p:nvCxnSpPr>
          <p:cNvPr id="149" name="Straight Arrow Connector 148"/>
          <p:cNvCxnSpPr/>
          <p:nvPr/>
        </p:nvCxnSpPr>
        <p:spPr>
          <a:xfrm>
            <a:off x="360000" y="1692000"/>
            <a:ext cx="4500000" cy="1588"/>
          </a:xfrm>
          <a:prstGeom prst="straightConnector1">
            <a:avLst/>
          </a:prstGeom>
          <a:ln w="25400" cap="flat" cmpd="sng" algn="ctr">
            <a:solidFill>
              <a:schemeClr val="accent3">
                <a:lumMod val="75000"/>
              </a:schemeClr>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00" y="4068000"/>
            <a:ext cx="12193200" cy="2304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6">
                    <a:lumMod val="75000"/>
                  </a:schemeClr>
                </a:solidFill>
              </a:rPr>
              <a:t>From (in-)direct space charge to resistive walls…</a:t>
            </a:r>
            <a:endParaRPr lang="en-US" sz="2400" b="1" dirty="0">
              <a:solidFill>
                <a:schemeClr val="accent6">
                  <a:lumMod val="75000"/>
                </a:schemeClr>
              </a:solidFill>
            </a:endParaRPr>
          </a:p>
        </p:txBody>
      </p:sp>
    </p:spTree>
    <p:extLst>
      <p:ext uri="{BB962C8B-B14F-4D97-AF65-F5344CB8AC3E}">
        <p14:creationId xmlns:p14="http://schemas.microsoft.com/office/powerpoint/2010/main" val="239608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5" end="5"/>
                                            </p:txEl>
                                          </p:spTgt>
                                        </p:tgtEl>
                                        <p:attrNameLst>
                                          <p:attrName>style.visibility</p:attrName>
                                        </p:attrNameLst>
                                      </p:cBhvr>
                                      <p:to>
                                        <p:strVal val="visible"/>
                                      </p:to>
                                    </p:set>
                                    <p:animEffect transition="in" filter="fade">
                                      <p:cBhvr>
                                        <p:cTn id="7" dur="500"/>
                                        <p:tgtEl>
                                          <p:spTgt spid="59">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9">
                                            <p:txEl>
                                              <p:pRg st="6" end="6"/>
                                            </p:txEl>
                                          </p:spTgt>
                                        </p:tgtEl>
                                        <p:attrNameLst>
                                          <p:attrName>style.visibility</p:attrName>
                                        </p:attrNameLst>
                                      </p:cBhvr>
                                      <p:to>
                                        <p:strVal val="visible"/>
                                      </p:to>
                                    </p:set>
                                    <p:animEffect transition="in" filter="fade">
                                      <p:cBhvr>
                                        <p:cTn id="10" dur="500"/>
                                        <p:tgtEl>
                                          <p:spTgt spid="59">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6"/>
                                        </p:tgtEl>
                                        <p:attrNameLst>
                                          <p:attrName>style.visibility</p:attrName>
                                        </p:attrNameLst>
                                      </p:cBhvr>
                                      <p:to>
                                        <p:strVal val="visible"/>
                                      </p:to>
                                    </p:set>
                                    <p:animEffect transition="in" filter="fade">
                                      <p:cBhvr>
                                        <p:cTn id="16" dur="500"/>
                                        <p:tgtEl>
                                          <p:spTgt spid="14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(in-)direct space charge to resistive wall</a:t>
            </a:r>
            <a:endParaRPr lang="en-US" dirty="0"/>
          </a:p>
        </p:txBody>
      </p:sp>
      <p:sp>
        <p:nvSpPr>
          <p:cNvPr id="3" name="Content Placeholder 2"/>
          <p:cNvSpPr>
            <a:spLocks noGrp="1"/>
          </p:cNvSpPr>
          <p:nvPr>
            <p:ph idx="1"/>
          </p:nvPr>
        </p:nvSpPr>
        <p:spPr/>
        <p:txBody>
          <a:bodyPr>
            <a:normAutofit/>
          </a:bodyPr>
          <a:lstStyle/>
          <a:p>
            <a:pPr algn="just"/>
            <a:r>
              <a:rPr lang="en-US" sz="2000" dirty="0" smtClean="0"/>
              <a:t>We consider a smooth multilayer structure, </a:t>
            </a:r>
            <a:r>
              <a:rPr lang="en-US" sz="2000" b="1" dirty="0" smtClean="0">
                <a:solidFill>
                  <a:srgbClr val="C00000"/>
                </a:solidFill>
              </a:rPr>
              <a:t>longitudinally translation invariant and transversely bounded</a:t>
            </a:r>
            <a:r>
              <a:rPr lang="en-US" sz="2000" dirty="0" smtClean="0"/>
              <a:t>.</a:t>
            </a:r>
          </a:p>
          <a:p>
            <a:pPr algn="just"/>
            <a:r>
              <a:rPr lang="en-US" sz="2000" dirty="0" smtClean="0"/>
              <a:t>We consider a charged point particle traveling through the smooth multilayered structure.</a:t>
            </a:r>
          </a:p>
          <a:p>
            <a:pPr algn="just"/>
            <a:r>
              <a:rPr lang="en-US" sz="2000" dirty="0" smtClean="0"/>
              <a:t>The </a:t>
            </a:r>
            <a:r>
              <a:rPr lang="en-US" sz="2000" b="1" dirty="0" smtClean="0">
                <a:solidFill>
                  <a:srgbClr val="C00000"/>
                </a:solidFill>
              </a:rPr>
              <a:t>induced electromagnetic fields can be computed </a:t>
            </a:r>
            <a:r>
              <a:rPr lang="en-US" sz="2000" dirty="0" smtClean="0"/>
              <a:t>for certain geometries by means of Maxwell’s equations (longitudinal and transverse electromagnetic fields) with </a:t>
            </a:r>
            <a:r>
              <a:rPr lang="en-US" sz="2000" b="1" dirty="0" smtClean="0">
                <a:solidFill>
                  <a:srgbClr val="C00000"/>
                </a:solidFill>
              </a:rPr>
              <a:t>field matching at the boundaries</a:t>
            </a:r>
            <a:r>
              <a:rPr lang="en-US" sz="2000" dirty="0" smtClean="0"/>
              <a:t>. Two examples of such geometries are shown below.</a:t>
            </a:r>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25</a:t>
            </a:fld>
            <a:endParaRPr lang="en-GB"/>
          </a:p>
        </p:txBody>
      </p:sp>
      <p:pic>
        <p:nvPicPr>
          <p:cNvPr id="7" name="Picture 6"/>
          <p:cNvPicPr>
            <a:picLocks noChangeAspect="1"/>
          </p:cNvPicPr>
          <p:nvPr/>
        </p:nvPicPr>
        <p:blipFill>
          <a:blip r:embed="rId2"/>
          <a:stretch>
            <a:fillRect/>
          </a:stretch>
        </p:blipFill>
        <p:spPr>
          <a:xfrm>
            <a:off x="1080001" y="3240000"/>
            <a:ext cx="4668143" cy="3168000"/>
          </a:xfrm>
          <a:prstGeom prst="rect">
            <a:avLst/>
          </a:prstGeom>
        </p:spPr>
      </p:pic>
      <p:pic>
        <p:nvPicPr>
          <p:cNvPr id="8" name="Picture 7"/>
          <p:cNvPicPr>
            <a:picLocks noChangeAspect="1"/>
          </p:cNvPicPr>
          <p:nvPr/>
        </p:nvPicPr>
        <p:blipFill>
          <a:blip r:embed="rId3"/>
          <a:stretch>
            <a:fillRect/>
          </a:stretch>
        </p:blipFill>
        <p:spPr>
          <a:xfrm>
            <a:off x="6840001" y="3240000"/>
            <a:ext cx="4526988" cy="3168000"/>
          </a:xfrm>
          <a:prstGeom prst="rect">
            <a:avLst/>
          </a:prstGeom>
        </p:spPr>
      </p:pic>
      <p:sp>
        <p:nvSpPr>
          <p:cNvPr id="9" name="TextBox 8"/>
          <p:cNvSpPr txBox="1"/>
          <p:nvPr/>
        </p:nvSpPr>
        <p:spPr>
          <a:xfrm>
            <a:off x="2160000" y="2880000"/>
            <a:ext cx="6078395" cy="369332"/>
          </a:xfrm>
          <a:prstGeom prst="rect">
            <a:avLst/>
          </a:prstGeom>
          <a:noFill/>
        </p:spPr>
        <p:txBody>
          <a:bodyPr wrap="none" rtlCol="0">
            <a:spAutoFit/>
          </a:bodyPr>
          <a:lstStyle/>
          <a:p>
            <a:r>
              <a:rPr lang="en-US" b="1" dirty="0" smtClean="0">
                <a:solidFill>
                  <a:schemeClr val="accent5"/>
                </a:solidFill>
              </a:rPr>
              <a:t>Cylindrical</a:t>
            </a:r>
            <a:r>
              <a:rPr lang="en-US" b="1" dirty="0">
                <a:solidFill>
                  <a:schemeClr val="accent5"/>
                </a:solidFill>
              </a:rPr>
              <a:t>	</a:t>
            </a:r>
            <a:r>
              <a:rPr lang="en-US" b="1" dirty="0" smtClean="0">
                <a:solidFill>
                  <a:schemeClr val="accent5"/>
                </a:solidFill>
              </a:rPr>
              <a:t>	</a:t>
            </a:r>
            <a:r>
              <a:rPr lang="en-US" b="1" dirty="0">
                <a:solidFill>
                  <a:schemeClr val="accent5"/>
                </a:solidFill>
              </a:rPr>
              <a:t>	</a:t>
            </a:r>
            <a:r>
              <a:rPr lang="en-US" b="1" dirty="0" smtClean="0">
                <a:solidFill>
                  <a:schemeClr val="accent5"/>
                </a:solidFill>
              </a:rPr>
              <a:t>		Flat</a:t>
            </a:r>
            <a:endParaRPr lang="en-US" b="1" dirty="0">
              <a:solidFill>
                <a:schemeClr val="accent5"/>
              </a:solidFill>
            </a:endParaRPr>
          </a:p>
        </p:txBody>
      </p:sp>
    </p:spTree>
    <p:extLst>
      <p:ext uri="{BB962C8B-B14F-4D97-AF65-F5344CB8AC3E}">
        <p14:creationId xmlns:p14="http://schemas.microsoft.com/office/powerpoint/2010/main" val="135338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(in-)direct space charge to resistive wall</a:t>
            </a:r>
            <a:endParaRPr lang="en-US" dirty="0"/>
          </a:p>
        </p:txBody>
      </p:sp>
      <p:sp>
        <p:nvSpPr>
          <p:cNvPr id="3" name="Content Placeholder 2"/>
          <p:cNvSpPr>
            <a:spLocks noGrp="1"/>
          </p:cNvSpPr>
          <p:nvPr>
            <p:ph idx="1"/>
          </p:nvPr>
        </p:nvSpPr>
        <p:spPr/>
        <p:txBody>
          <a:bodyPr>
            <a:normAutofit/>
          </a:bodyPr>
          <a:lstStyle/>
          <a:p>
            <a:pPr algn="just"/>
            <a:r>
              <a:rPr lang="en-US" sz="2000" dirty="0"/>
              <a:t>We consider a smooth multilayer structure, </a:t>
            </a:r>
            <a:r>
              <a:rPr lang="en-US" sz="2000" b="1" dirty="0">
                <a:solidFill>
                  <a:srgbClr val="C00000"/>
                </a:solidFill>
              </a:rPr>
              <a:t>longitudinally translation invariant and transversely bounded</a:t>
            </a:r>
            <a:r>
              <a:rPr lang="en-US" sz="2000" dirty="0"/>
              <a:t>.</a:t>
            </a:r>
          </a:p>
          <a:p>
            <a:pPr algn="just"/>
            <a:r>
              <a:rPr lang="en-US" sz="2000" dirty="0"/>
              <a:t>We consider a charged point particle traveling through the smooth multilayered structure.</a:t>
            </a:r>
          </a:p>
          <a:p>
            <a:pPr algn="just"/>
            <a:r>
              <a:rPr lang="en-US" sz="2000" dirty="0"/>
              <a:t>The </a:t>
            </a:r>
            <a:r>
              <a:rPr lang="en-US" sz="2000" b="1" dirty="0">
                <a:solidFill>
                  <a:srgbClr val="C00000"/>
                </a:solidFill>
              </a:rPr>
              <a:t>induced electromagnetic fields can be computed </a:t>
            </a:r>
            <a:r>
              <a:rPr lang="en-US" sz="2000" dirty="0"/>
              <a:t>for certain geometries by means of Maxwell’s equations (longitudinal and transverse electromagnetic fields) with </a:t>
            </a:r>
            <a:r>
              <a:rPr lang="en-US" sz="2000" b="1" dirty="0">
                <a:solidFill>
                  <a:srgbClr val="C00000"/>
                </a:solidFill>
              </a:rPr>
              <a:t>field matching at the boundaries</a:t>
            </a:r>
            <a:r>
              <a:rPr lang="en-US" sz="2000" dirty="0"/>
              <a:t>. Two examples of such geometries are shown below.</a:t>
            </a:r>
          </a:p>
          <a:p>
            <a:pPr algn="just"/>
            <a:endParaRPr lang="en-US" sz="2000" dirty="0" smtClean="0"/>
          </a:p>
          <a:p>
            <a:pPr algn="just"/>
            <a:endParaRPr lang="en-US" sz="2000" dirty="0"/>
          </a:p>
          <a:p>
            <a:pPr algn="just"/>
            <a:endParaRPr lang="en-US" sz="2000" dirty="0" smtClean="0"/>
          </a:p>
          <a:p>
            <a:pPr algn="just"/>
            <a:endParaRPr lang="en-US" sz="2000" dirty="0"/>
          </a:p>
          <a:p>
            <a:pPr algn="just"/>
            <a:endParaRPr lang="en-US" sz="2000" dirty="0"/>
          </a:p>
          <a:p>
            <a:pPr algn="just"/>
            <a:r>
              <a:rPr lang="en-US" sz="2000" dirty="0"/>
              <a:t>It turns out, that the</a:t>
            </a:r>
            <a:r>
              <a:rPr lang="en-US" sz="2000" b="1" dirty="0">
                <a:solidFill>
                  <a:srgbClr val="C00000"/>
                </a:solidFill>
              </a:rPr>
              <a:t> resulting electromagnetic fields</a:t>
            </a:r>
            <a:r>
              <a:rPr lang="en-US" sz="2000" dirty="0"/>
              <a:t> can be decomposed into 3 components</a:t>
            </a:r>
            <a:r>
              <a:rPr lang="en-US" sz="2000" dirty="0" smtClean="0"/>
              <a:t>:</a:t>
            </a:r>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26</a:t>
            </a:fld>
            <a:endParaRPr lang="en-GB"/>
          </a:p>
        </p:txBody>
      </p:sp>
      <p:pic>
        <p:nvPicPr>
          <p:cNvPr id="33" name="Picture 3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85144" y="5148000"/>
            <a:ext cx="4621713" cy="1101714"/>
          </a:xfrm>
          <a:prstGeom prst="rect">
            <a:avLst/>
          </a:prstGeom>
        </p:spPr>
      </p:pic>
      <p:cxnSp>
        <p:nvCxnSpPr>
          <p:cNvPr id="9" name="Straight Arrow Connector 8"/>
          <p:cNvCxnSpPr/>
          <p:nvPr/>
        </p:nvCxnSpPr>
        <p:spPr>
          <a:xfrm>
            <a:off x="6372000" y="5508000"/>
            <a:ext cx="0" cy="54000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7164000" y="5400000"/>
            <a:ext cx="684000" cy="648000"/>
          </a:xfrm>
          <a:prstGeom prst="bentConnector3">
            <a:avLst>
              <a:gd name="adj1" fmla="val 22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7992000" y="5652000"/>
            <a:ext cx="534857" cy="204343"/>
          </a:xfrm>
          <a:prstGeom prst="rect">
            <a:avLst/>
          </a:prstGeom>
        </p:spPr>
      </p:pic>
      <p:pic>
        <p:nvPicPr>
          <p:cNvPr id="21" name="Picture 20"/>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516000" y="5652000"/>
            <a:ext cx="699428" cy="119314"/>
          </a:xfrm>
          <a:prstGeom prst="rect">
            <a:avLst/>
          </a:prstGeom>
        </p:spPr>
      </p:pic>
    </p:spTree>
    <p:extLst>
      <p:ext uri="{BB962C8B-B14F-4D97-AF65-F5344CB8AC3E}">
        <p14:creationId xmlns:p14="http://schemas.microsoft.com/office/powerpoint/2010/main" val="235690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(in-)direct space charge to resistive wall</a:t>
            </a:r>
            <a:endParaRPr lang="en-US" dirty="0"/>
          </a:p>
        </p:txBody>
      </p:sp>
      <p:sp>
        <p:nvSpPr>
          <p:cNvPr id="3" name="Content Placeholder 2"/>
          <p:cNvSpPr>
            <a:spLocks noGrp="1"/>
          </p:cNvSpPr>
          <p:nvPr>
            <p:ph idx="1"/>
          </p:nvPr>
        </p:nvSpPr>
        <p:spPr/>
        <p:txBody>
          <a:bodyPr>
            <a:normAutofit/>
          </a:bodyPr>
          <a:lstStyle/>
          <a:p>
            <a:pPr algn="just"/>
            <a:r>
              <a:rPr lang="en-US" sz="2000" dirty="0" smtClean="0"/>
              <a:t>We consider a smooth multilayer structure, </a:t>
            </a:r>
            <a:r>
              <a:rPr lang="en-US" sz="2000" b="1" dirty="0" smtClean="0">
                <a:solidFill>
                  <a:srgbClr val="C00000"/>
                </a:solidFill>
              </a:rPr>
              <a:t>longitudinally translation invariant and transversely bounded</a:t>
            </a:r>
            <a:r>
              <a:rPr lang="en-US" sz="2000" dirty="0" smtClean="0"/>
              <a:t>.</a:t>
            </a:r>
          </a:p>
          <a:p>
            <a:pPr algn="just"/>
            <a:r>
              <a:rPr lang="en-US" sz="2000" dirty="0" smtClean="0"/>
              <a:t>We consider a charged point particle traveling through the smooth multilayered structure.</a:t>
            </a:r>
          </a:p>
          <a:p>
            <a:pPr algn="just"/>
            <a:r>
              <a:rPr lang="en-US" sz="2000" dirty="0" smtClean="0"/>
              <a:t>The induced electromagnetic fields can be computed for certain geometries by means of Maxwell’s equations (longitudinal and transverse electromagnetic fields) with field matching at the boundaries. Two examples of such geometries are shown below.</a:t>
            </a:r>
          </a:p>
          <a:p>
            <a:pPr algn="just"/>
            <a:endParaRPr lang="en-US" sz="2000" dirty="0" smtClean="0"/>
          </a:p>
          <a:p>
            <a:pPr algn="just"/>
            <a:endParaRPr lang="en-US" sz="2000" dirty="0"/>
          </a:p>
          <a:p>
            <a:pPr algn="just"/>
            <a:endParaRPr lang="en-US" sz="2000" dirty="0" smtClean="0"/>
          </a:p>
          <a:p>
            <a:pPr algn="just"/>
            <a:endParaRPr lang="en-US" sz="2000" dirty="0"/>
          </a:p>
          <a:p>
            <a:pPr algn="just"/>
            <a:endParaRPr lang="en-US" sz="2000" dirty="0"/>
          </a:p>
          <a:p>
            <a:pPr algn="just"/>
            <a:r>
              <a:rPr lang="en-US" sz="2000" dirty="0"/>
              <a:t>It turns out, that the </a:t>
            </a:r>
            <a:r>
              <a:rPr lang="en-US" sz="2000" b="1" dirty="0">
                <a:solidFill>
                  <a:srgbClr val="C00000"/>
                </a:solidFill>
              </a:rPr>
              <a:t>resulting electromagnetic fields</a:t>
            </a:r>
            <a:r>
              <a:rPr lang="en-US" sz="2000" dirty="0"/>
              <a:t> can be decomposed into 3 components</a:t>
            </a:r>
            <a:r>
              <a:rPr lang="en-US" sz="2000" dirty="0" smtClean="0"/>
              <a:t>:</a:t>
            </a:r>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27</a:t>
            </a:fld>
            <a:endParaRPr lang="en-GB"/>
          </a:p>
        </p:txBody>
      </p:sp>
      <p:pic>
        <p:nvPicPr>
          <p:cNvPr id="33" name="Picture 3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85144" y="5148000"/>
            <a:ext cx="4621713" cy="1101714"/>
          </a:xfrm>
          <a:prstGeom prst="rect">
            <a:avLst/>
          </a:prstGeom>
        </p:spPr>
      </p:pic>
      <p:sp>
        <p:nvSpPr>
          <p:cNvPr id="8" name="Rounded Rectangle 7"/>
          <p:cNvSpPr/>
          <p:nvPr/>
        </p:nvSpPr>
        <p:spPr>
          <a:xfrm>
            <a:off x="336000" y="864000"/>
            <a:ext cx="11520000" cy="3600000"/>
          </a:xfrm>
          <a:prstGeom prst="roundRect">
            <a:avLst>
              <a:gd name="adj" fmla="val 5000"/>
            </a:avLst>
          </a:prstGeom>
          <a:solidFill>
            <a:schemeClr val="lt1">
              <a:alpha val="95000"/>
            </a:schemeClr>
          </a:solidFill>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numCol="3" spcCol="288000" rtlCol="0" anchor="t"/>
          <a:lstStyle/>
          <a:p>
            <a:pPr algn="just"/>
            <a:endParaRPr lang="en-US" b="1" dirty="0" smtClean="0">
              <a:solidFill>
                <a:srgbClr val="C00000"/>
              </a:solidFill>
              <a:sym typeface="Wingdings" panose="05000000000000000000" pitchFamily="2" charset="2"/>
            </a:endParaRPr>
          </a:p>
        </p:txBody>
      </p:sp>
      <p:sp>
        <p:nvSpPr>
          <p:cNvPr id="7" name="TextBox 6"/>
          <p:cNvSpPr txBox="1"/>
          <p:nvPr/>
        </p:nvSpPr>
        <p:spPr>
          <a:xfrm>
            <a:off x="396000" y="936000"/>
            <a:ext cx="3384000" cy="3240000"/>
          </a:xfrm>
          <a:prstGeom prst="rect">
            <a:avLst/>
          </a:prstGeom>
          <a:noFill/>
        </p:spPr>
        <p:txBody>
          <a:bodyPr wrap="square" rtlCol="0">
            <a:noAutofit/>
          </a:bodyPr>
          <a:lstStyle/>
          <a:p>
            <a:pPr marL="285750" indent="-285750" algn="just">
              <a:buFont typeface="Arial" panose="020B0604020202020204" pitchFamily="34" charset="0"/>
              <a:buChar char="•"/>
            </a:pPr>
            <a:r>
              <a:rPr lang="en-US" sz="1600" dirty="0"/>
              <a:t>A component which is </a:t>
            </a:r>
            <a:r>
              <a:rPr lang="en-US" sz="1600" b="1" dirty="0">
                <a:solidFill>
                  <a:srgbClr val="C00000"/>
                </a:solidFill>
              </a:rPr>
              <a:t>independent of the surrounding boundaries</a:t>
            </a:r>
            <a:r>
              <a:rPr lang="en-US" sz="1600" dirty="0"/>
              <a:t> </a:t>
            </a:r>
            <a:r>
              <a:rPr lang="en-US" sz="1600" dirty="0">
                <a:sym typeface="Wingdings" panose="05000000000000000000" pitchFamily="2" charset="2"/>
              </a:rPr>
              <a:t> </a:t>
            </a:r>
            <a:r>
              <a:rPr lang="en-US" sz="1600" b="1" dirty="0">
                <a:solidFill>
                  <a:srgbClr val="C00000"/>
                </a:solidFill>
                <a:sym typeface="Wingdings" panose="05000000000000000000" pitchFamily="2" charset="2"/>
              </a:rPr>
              <a:t>direct space charge</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000" y="2448000"/>
            <a:ext cx="2088000" cy="2088000"/>
          </a:xfrm>
          <a:prstGeom prst="rect">
            <a:avLst/>
          </a:prstGeom>
        </p:spPr>
      </p:pic>
      <p:sp>
        <p:nvSpPr>
          <p:cNvPr id="30" name="TextBox 29"/>
          <p:cNvSpPr txBox="1"/>
          <p:nvPr/>
        </p:nvSpPr>
        <p:spPr>
          <a:xfrm>
            <a:off x="3924000" y="936000"/>
            <a:ext cx="3384000" cy="3240000"/>
          </a:xfrm>
          <a:prstGeom prst="rect">
            <a:avLst/>
          </a:prstGeom>
          <a:noFill/>
        </p:spPr>
        <p:txBody>
          <a:bodyPr wrap="square" rtlCol="0">
            <a:noAutofit/>
          </a:bodyPr>
          <a:lstStyle/>
          <a:p>
            <a:pPr marL="285750" indent="-285750" algn="just">
              <a:buFont typeface="Arial" panose="020B0604020202020204" pitchFamily="34" charset="0"/>
              <a:buChar char="•"/>
            </a:pPr>
            <a:r>
              <a:rPr lang="en-US" sz="1600" dirty="0">
                <a:sym typeface="Wingdings" panose="05000000000000000000" pitchFamily="2" charset="2"/>
              </a:rPr>
              <a:t>A component which is independent of the surrounding material properties and purely </a:t>
            </a:r>
            <a:r>
              <a:rPr lang="en-US" sz="1600" b="1" dirty="0">
                <a:solidFill>
                  <a:srgbClr val="C00000"/>
                </a:solidFill>
                <a:sym typeface="Wingdings" panose="05000000000000000000" pitchFamily="2" charset="2"/>
              </a:rPr>
              <a:t>depended on the surrounding geometry</a:t>
            </a:r>
            <a:r>
              <a:rPr lang="en-US" sz="1600" dirty="0">
                <a:sym typeface="Wingdings" panose="05000000000000000000" pitchFamily="2" charset="2"/>
              </a:rPr>
              <a:t>  </a:t>
            </a:r>
            <a:r>
              <a:rPr lang="en-US" sz="1600" b="1" dirty="0">
                <a:solidFill>
                  <a:srgbClr val="C00000"/>
                </a:solidFill>
                <a:sym typeface="Wingdings" panose="05000000000000000000" pitchFamily="2" charset="2"/>
              </a:rPr>
              <a:t>indirect space charge</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000" y="2268000"/>
            <a:ext cx="2304000" cy="2304000"/>
          </a:xfrm>
          <a:prstGeom prst="rect">
            <a:avLst/>
          </a:prstGeom>
        </p:spPr>
      </p:pic>
      <p:sp>
        <p:nvSpPr>
          <p:cNvPr id="29" name="TextBox 28"/>
          <p:cNvSpPr txBox="1"/>
          <p:nvPr/>
        </p:nvSpPr>
        <p:spPr>
          <a:xfrm>
            <a:off x="7560000" y="936000"/>
            <a:ext cx="3312000" cy="3240000"/>
          </a:xfrm>
          <a:prstGeom prst="rect">
            <a:avLst/>
          </a:prstGeom>
          <a:noFill/>
        </p:spPr>
        <p:txBody>
          <a:bodyPr wrap="square" rtlCol="0">
            <a:noAutofit/>
          </a:bodyPr>
          <a:lstStyle/>
          <a:p>
            <a:pPr marL="285750" indent="-285750" algn="just">
              <a:buFont typeface="Arial" panose="020B0604020202020204" pitchFamily="34" charset="0"/>
              <a:buChar char="•"/>
            </a:pPr>
            <a:r>
              <a:rPr lang="en-US" sz="1600" dirty="0">
                <a:sym typeface="Wingdings" panose="05000000000000000000" pitchFamily="2" charset="2"/>
              </a:rPr>
              <a:t>A component which is </a:t>
            </a:r>
            <a:r>
              <a:rPr lang="en-US" sz="1600" b="1" dirty="0">
                <a:solidFill>
                  <a:srgbClr val="C00000"/>
                </a:solidFill>
                <a:sym typeface="Wingdings" panose="05000000000000000000" pitchFamily="2" charset="2"/>
              </a:rPr>
              <a:t>dependent on the surrounding </a:t>
            </a:r>
            <a:r>
              <a:rPr lang="en-US" sz="1600" b="1" dirty="0" smtClean="0">
                <a:solidFill>
                  <a:srgbClr val="C00000"/>
                </a:solidFill>
                <a:sym typeface="Wingdings" panose="05000000000000000000" pitchFamily="2" charset="2"/>
              </a:rPr>
              <a:t>material’s electromagnetic </a:t>
            </a:r>
            <a:r>
              <a:rPr lang="en-US" sz="1600" b="1" dirty="0">
                <a:solidFill>
                  <a:srgbClr val="C00000"/>
                </a:solidFill>
                <a:sym typeface="Wingdings" panose="05000000000000000000" pitchFamily="2" charset="2"/>
              </a:rPr>
              <a:t>properties</a:t>
            </a:r>
            <a:r>
              <a:rPr lang="en-US" sz="1600" dirty="0">
                <a:sym typeface="Wingdings" panose="05000000000000000000" pitchFamily="2" charset="2"/>
              </a:rPr>
              <a:t> </a:t>
            </a:r>
            <a:r>
              <a:rPr lang="en-US" sz="1600" b="1" dirty="0">
                <a:solidFill>
                  <a:srgbClr val="C00000"/>
                </a:solidFill>
                <a:sym typeface="Wingdings" panose="05000000000000000000" pitchFamily="2" charset="2"/>
              </a:rPr>
              <a:t> resistive wall</a:t>
            </a:r>
            <a:endParaRPr lang="en-US" sz="1600" b="1" dirty="0">
              <a:solidFill>
                <a:srgbClr val="C00000"/>
              </a:solidFill>
            </a:endParaRPr>
          </a:p>
        </p:txBody>
      </p:sp>
      <p:grpSp>
        <p:nvGrpSpPr>
          <p:cNvPr id="11" name="Group 10"/>
          <p:cNvGrpSpPr>
            <a:grpSpLocks noChangeAspect="1"/>
          </p:cNvGrpSpPr>
          <p:nvPr/>
        </p:nvGrpSpPr>
        <p:grpSpPr>
          <a:xfrm>
            <a:off x="7488000" y="3095995"/>
            <a:ext cx="4320000" cy="579975"/>
            <a:chOff x="359999" y="3024000"/>
            <a:chExt cx="4500000" cy="604140"/>
          </a:xfrm>
        </p:grpSpPr>
        <p:grpSp>
          <p:nvGrpSpPr>
            <p:cNvPr id="12" name="Group 11"/>
            <p:cNvGrpSpPr/>
            <p:nvPr/>
          </p:nvGrpSpPr>
          <p:grpSpPr>
            <a:xfrm>
              <a:off x="359999" y="3024000"/>
              <a:ext cx="4500000" cy="604140"/>
              <a:chOff x="359999" y="3081515"/>
              <a:chExt cx="4500000" cy="604140"/>
            </a:xfrm>
          </p:grpSpPr>
          <p:cxnSp>
            <p:nvCxnSpPr>
              <p:cNvPr id="14" name="Straight Arrow Connector 13"/>
              <p:cNvCxnSpPr/>
              <p:nvPr/>
            </p:nvCxnSpPr>
            <p:spPr>
              <a:xfrm>
                <a:off x="359999" y="3383706"/>
                <a:ext cx="4500000" cy="1588"/>
              </a:xfrm>
              <a:prstGeom prst="straightConnector1">
                <a:avLst/>
              </a:prstGeom>
              <a:ln w="25400" cap="flat" cmpd="sng" algn="ctr">
                <a:solidFill>
                  <a:schemeClr val="accent3">
                    <a:lumMod val="75000"/>
                  </a:schemeClr>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3816000" y="3275706"/>
                <a:ext cx="216000" cy="216000"/>
              </a:xfrm>
              <a:prstGeom prst="ellipse">
                <a:avLst/>
              </a:prstGeom>
              <a:ln>
                <a:solidFill>
                  <a:schemeClr val="accent3">
                    <a:shade val="50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Freeform 15"/>
              <p:cNvSpPr/>
              <p:nvPr/>
            </p:nvSpPr>
            <p:spPr>
              <a:xfrm>
                <a:off x="359999" y="3081515"/>
                <a:ext cx="4320000" cy="5528"/>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23771 h 1623771"/>
                  <a:gd name="connsiteX1" fmla="*/ 3922032 w 9834687"/>
                  <a:gd name="connsiteY1" fmla="*/ 1603953 h 1623771"/>
                  <a:gd name="connsiteX2" fmla="*/ 4696582 w 9834687"/>
                  <a:gd name="connsiteY2" fmla="*/ 425020 h 1623771"/>
                  <a:gd name="connsiteX3" fmla="*/ 5613970 w 9834687"/>
                  <a:gd name="connsiteY3" fmla="*/ 11299 h 1623771"/>
                  <a:gd name="connsiteX4" fmla="*/ 6437379 w 9834687"/>
                  <a:gd name="connsiteY4" fmla="*/ 881099 h 1623771"/>
                  <a:gd name="connsiteX5" fmla="*/ 6189430 w 9834687"/>
                  <a:gd name="connsiteY5" fmla="*/ 1599546 h 1623771"/>
                  <a:gd name="connsiteX6" fmla="*/ 9834687 w 9834687"/>
                  <a:gd name="connsiteY6" fmla="*/ 1611185 h 1623771"/>
                  <a:gd name="connsiteX0" fmla="*/ 0 w 9834687"/>
                  <a:gd name="connsiteY0" fmla="*/ 1629146 h 1629146"/>
                  <a:gd name="connsiteX1" fmla="*/ 3922032 w 9834687"/>
                  <a:gd name="connsiteY1" fmla="*/ 1609328 h 1629146"/>
                  <a:gd name="connsiteX2" fmla="*/ 5613970 w 9834687"/>
                  <a:gd name="connsiteY2" fmla="*/ 16674 h 1629146"/>
                  <a:gd name="connsiteX3" fmla="*/ 6437379 w 9834687"/>
                  <a:gd name="connsiteY3" fmla="*/ 886474 h 1629146"/>
                  <a:gd name="connsiteX4" fmla="*/ 6189430 w 9834687"/>
                  <a:gd name="connsiteY4" fmla="*/ 1604921 h 1629146"/>
                  <a:gd name="connsiteX5" fmla="*/ 9834687 w 9834687"/>
                  <a:gd name="connsiteY5" fmla="*/ 1616560 h 1629146"/>
                  <a:gd name="connsiteX0" fmla="*/ 0 w 9834687"/>
                  <a:gd name="connsiteY0" fmla="*/ 1612473 h 1612473"/>
                  <a:gd name="connsiteX1" fmla="*/ 3922032 w 9834687"/>
                  <a:gd name="connsiteY1" fmla="*/ 1592655 h 1612473"/>
                  <a:gd name="connsiteX2" fmla="*/ 5613970 w 9834687"/>
                  <a:gd name="connsiteY2" fmla="*/ 1 h 1612473"/>
                  <a:gd name="connsiteX3" fmla="*/ 6189430 w 9834687"/>
                  <a:gd name="connsiteY3" fmla="*/ 1588248 h 1612473"/>
                  <a:gd name="connsiteX4" fmla="*/ 9834687 w 9834687"/>
                  <a:gd name="connsiteY4" fmla="*/ 1599887 h 1612473"/>
                  <a:gd name="connsiteX0" fmla="*/ 0 w 9834687"/>
                  <a:gd name="connsiteY0" fmla="*/ 24307 h 24307"/>
                  <a:gd name="connsiteX1" fmla="*/ 3922032 w 9834687"/>
                  <a:gd name="connsiteY1" fmla="*/ 4489 h 24307"/>
                  <a:gd name="connsiteX2" fmla="*/ 6189430 w 9834687"/>
                  <a:gd name="connsiteY2" fmla="*/ 82 h 24307"/>
                  <a:gd name="connsiteX3" fmla="*/ 9834687 w 9834687"/>
                  <a:gd name="connsiteY3" fmla="*/ 11721 h 24307"/>
                  <a:gd name="connsiteX0" fmla="*/ 0 w 9834687"/>
                  <a:gd name="connsiteY0" fmla="*/ 19818 h 19818"/>
                  <a:gd name="connsiteX1" fmla="*/ 3922032 w 9834687"/>
                  <a:gd name="connsiteY1" fmla="*/ 0 h 19818"/>
                  <a:gd name="connsiteX2" fmla="*/ 9834687 w 9834687"/>
                  <a:gd name="connsiteY2" fmla="*/ 7232 h 19818"/>
                  <a:gd name="connsiteX0" fmla="*/ 0 w 9834687"/>
                  <a:gd name="connsiteY0" fmla="*/ 12585 h 12585"/>
                  <a:gd name="connsiteX1" fmla="*/ 9834687 w 9834687"/>
                  <a:gd name="connsiteY1" fmla="*/ -1 h 12585"/>
                </a:gdLst>
                <a:ahLst/>
                <a:cxnLst>
                  <a:cxn ang="0">
                    <a:pos x="connsiteX0" y="connsiteY0"/>
                  </a:cxn>
                  <a:cxn ang="0">
                    <a:pos x="connsiteX1" y="connsiteY1"/>
                  </a:cxn>
                </a:cxnLst>
                <a:rect l="l" t="t" r="r" b="b"/>
                <a:pathLst>
                  <a:path w="9834687" h="12585">
                    <a:moveTo>
                      <a:pt x="0" y="12585"/>
                    </a:moveTo>
                    <a:lnTo>
                      <a:pt x="9834687" y="-1"/>
                    </a:lnTo>
                  </a:path>
                </a:pathLst>
              </a:cu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flipV="1">
                <a:off x="359999" y="3680126"/>
                <a:ext cx="4320000" cy="5529"/>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244597 h 1244597"/>
                  <a:gd name="connsiteX1" fmla="*/ 3922032 w 9834687"/>
                  <a:gd name="connsiteY1" fmla="*/ 1224779 h 1244597"/>
                  <a:gd name="connsiteX2" fmla="*/ 3998755 w 9834687"/>
                  <a:gd name="connsiteY2" fmla="*/ 136315 h 1244597"/>
                  <a:gd name="connsiteX3" fmla="*/ 4696582 w 9834687"/>
                  <a:gd name="connsiteY3" fmla="*/ 45846 h 1244597"/>
                  <a:gd name="connsiteX4" fmla="*/ 6437379 w 9834687"/>
                  <a:gd name="connsiteY4" fmla="*/ 501925 h 1244597"/>
                  <a:gd name="connsiteX5" fmla="*/ 6189430 w 9834687"/>
                  <a:gd name="connsiteY5" fmla="*/ 1220372 h 1244597"/>
                  <a:gd name="connsiteX6" fmla="*/ 9834687 w 9834687"/>
                  <a:gd name="connsiteY6" fmla="*/ 1232011 h 1244597"/>
                  <a:gd name="connsiteX0" fmla="*/ 0 w 9834687"/>
                  <a:gd name="connsiteY0" fmla="*/ 1244597 h 1244597"/>
                  <a:gd name="connsiteX1" fmla="*/ 3922032 w 9834687"/>
                  <a:gd name="connsiteY1" fmla="*/ 1224779 h 1244597"/>
                  <a:gd name="connsiteX2" fmla="*/ 3998755 w 9834687"/>
                  <a:gd name="connsiteY2" fmla="*/ 136315 h 1244597"/>
                  <a:gd name="connsiteX3" fmla="*/ 4696582 w 9834687"/>
                  <a:gd name="connsiteY3" fmla="*/ 45846 h 1244597"/>
                  <a:gd name="connsiteX4" fmla="*/ 6437379 w 9834687"/>
                  <a:gd name="connsiteY4" fmla="*/ 501925 h 1244597"/>
                  <a:gd name="connsiteX5" fmla="*/ 9834687 w 9834687"/>
                  <a:gd name="connsiteY5" fmla="*/ 1232011 h 1244597"/>
                  <a:gd name="connsiteX0" fmla="*/ 0 w 9834687"/>
                  <a:gd name="connsiteY0" fmla="*/ 1297172 h 1297172"/>
                  <a:gd name="connsiteX1" fmla="*/ 3922032 w 9834687"/>
                  <a:gd name="connsiteY1" fmla="*/ 1277354 h 1297172"/>
                  <a:gd name="connsiteX2" fmla="*/ 3998755 w 9834687"/>
                  <a:gd name="connsiteY2" fmla="*/ 188890 h 1297172"/>
                  <a:gd name="connsiteX3" fmla="*/ 4696582 w 9834687"/>
                  <a:gd name="connsiteY3" fmla="*/ 98421 h 1297172"/>
                  <a:gd name="connsiteX4" fmla="*/ 9834687 w 9834687"/>
                  <a:gd name="connsiteY4" fmla="*/ 1284586 h 1297172"/>
                  <a:gd name="connsiteX0" fmla="*/ 0 w 9834687"/>
                  <a:gd name="connsiteY0" fmla="*/ 1297172 h 1297172"/>
                  <a:gd name="connsiteX1" fmla="*/ 3998755 w 9834687"/>
                  <a:gd name="connsiteY1" fmla="*/ 188890 h 1297172"/>
                  <a:gd name="connsiteX2" fmla="*/ 4696582 w 9834687"/>
                  <a:gd name="connsiteY2" fmla="*/ 98421 h 1297172"/>
                  <a:gd name="connsiteX3" fmla="*/ 9834687 w 9834687"/>
                  <a:gd name="connsiteY3" fmla="*/ 1284586 h 1297172"/>
                  <a:gd name="connsiteX0" fmla="*/ 0 w 9834687"/>
                  <a:gd name="connsiteY0" fmla="*/ 1108287 h 1108287"/>
                  <a:gd name="connsiteX1" fmla="*/ 3998755 w 9834687"/>
                  <a:gd name="connsiteY1" fmla="*/ 5 h 1108287"/>
                  <a:gd name="connsiteX2" fmla="*/ 9834687 w 9834687"/>
                  <a:gd name="connsiteY2" fmla="*/ 1095701 h 1108287"/>
                  <a:gd name="connsiteX0" fmla="*/ 0 w 9834687"/>
                  <a:gd name="connsiteY0" fmla="*/ 12587 h 12587"/>
                  <a:gd name="connsiteX1" fmla="*/ 9834687 w 9834687"/>
                  <a:gd name="connsiteY1" fmla="*/ 1 h 12587"/>
                </a:gdLst>
                <a:ahLst/>
                <a:cxnLst>
                  <a:cxn ang="0">
                    <a:pos x="connsiteX0" y="connsiteY0"/>
                  </a:cxn>
                  <a:cxn ang="0">
                    <a:pos x="connsiteX1" y="connsiteY1"/>
                  </a:cxn>
                </a:cxnLst>
                <a:rect l="l" t="t" r="r" b="b"/>
                <a:pathLst>
                  <a:path w="9834687" h="12587">
                    <a:moveTo>
                      <a:pt x="0" y="12587"/>
                    </a:moveTo>
                    <a:lnTo>
                      <a:pt x="9834687" y="1"/>
                    </a:lnTo>
                  </a:path>
                </a:pathLst>
              </a:cu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971987" y="3107794"/>
                <a:ext cx="1928652" cy="248886"/>
                <a:chOff x="971987" y="3104618"/>
                <a:chExt cx="1928652" cy="248886"/>
              </a:xfrm>
            </p:grpSpPr>
            <p:sp>
              <p:nvSpPr>
                <p:cNvPr id="24" name="Freeform 23"/>
                <p:cNvSpPr/>
                <p:nvPr/>
              </p:nvSpPr>
              <p:spPr>
                <a:xfrm>
                  <a:off x="971987" y="3105640"/>
                  <a:ext cx="1149301" cy="240857"/>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 name="connsiteX0" fmla="*/ 0 w 3298859"/>
                    <a:gd name="connsiteY0" fmla="*/ 468818 h 764951"/>
                    <a:gd name="connsiteX1" fmla="*/ 2915408 w 3298859"/>
                    <a:gd name="connsiteY1" fmla="*/ 762000 h 764951"/>
                    <a:gd name="connsiteX2" fmla="*/ 3245608 w 3298859"/>
                    <a:gd name="connsiteY2" fmla="*/ 304800 h 764951"/>
                    <a:gd name="connsiteX3" fmla="*/ 2883658 w 3298859"/>
                    <a:gd name="connsiteY3" fmla="*/ 0 h 764951"/>
                    <a:gd name="connsiteX0" fmla="*/ 0 w 3291478"/>
                    <a:gd name="connsiteY0" fmla="*/ 468818 h 958619"/>
                    <a:gd name="connsiteX1" fmla="*/ 1961307 w 3291478"/>
                    <a:gd name="connsiteY1" fmla="*/ 957157 h 958619"/>
                    <a:gd name="connsiteX2" fmla="*/ 3245608 w 3291478"/>
                    <a:gd name="connsiteY2" fmla="*/ 304800 h 958619"/>
                    <a:gd name="connsiteX3" fmla="*/ 2883658 w 3291478"/>
                    <a:gd name="connsiteY3" fmla="*/ 0 h 958619"/>
                    <a:gd name="connsiteX0" fmla="*/ 0 w 3110383"/>
                    <a:gd name="connsiteY0" fmla="*/ 468818 h 1022082"/>
                    <a:gd name="connsiteX1" fmla="*/ 1961307 w 3110383"/>
                    <a:gd name="connsiteY1" fmla="*/ 957157 h 1022082"/>
                    <a:gd name="connsiteX2" fmla="*/ 3017923 w 3110383"/>
                    <a:gd name="connsiteY2" fmla="*/ 911954 h 1022082"/>
                    <a:gd name="connsiteX3" fmla="*/ 2883658 w 3110383"/>
                    <a:gd name="connsiteY3" fmla="*/ 0 h 1022082"/>
                    <a:gd name="connsiteX0" fmla="*/ 0 w 3103403"/>
                    <a:gd name="connsiteY0" fmla="*/ 468818 h 1041515"/>
                    <a:gd name="connsiteX1" fmla="*/ 1961307 w 3103403"/>
                    <a:gd name="connsiteY1" fmla="*/ 957157 h 1041515"/>
                    <a:gd name="connsiteX2" fmla="*/ 3007080 w 3103403"/>
                    <a:gd name="connsiteY2" fmla="*/ 944479 h 1041515"/>
                    <a:gd name="connsiteX3" fmla="*/ 2883658 w 3103403"/>
                    <a:gd name="connsiteY3" fmla="*/ 0 h 1041515"/>
                    <a:gd name="connsiteX0" fmla="*/ 0 w 3202114"/>
                    <a:gd name="connsiteY0" fmla="*/ 2611 h 545326"/>
                    <a:gd name="connsiteX1" fmla="*/ 1961307 w 3202114"/>
                    <a:gd name="connsiteY1" fmla="*/ 490950 h 545326"/>
                    <a:gd name="connsiteX2" fmla="*/ 3007080 w 3202114"/>
                    <a:gd name="connsiteY2" fmla="*/ 478272 h 545326"/>
                    <a:gd name="connsiteX3" fmla="*/ 3057132 w 3202114"/>
                    <a:gd name="connsiteY3" fmla="*/ 0 h 545326"/>
                    <a:gd name="connsiteX0" fmla="*/ 0 w 3108496"/>
                    <a:gd name="connsiteY0" fmla="*/ 2611 h 545326"/>
                    <a:gd name="connsiteX1" fmla="*/ 1961307 w 3108496"/>
                    <a:gd name="connsiteY1" fmla="*/ 490950 h 545326"/>
                    <a:gd name="connsiteX2" fmla="*/ 3007080 w 3108496"/>
                    <a:gd name="connsiteY2" fmla="*/ 478272 h 545326"/>
                    <a:gd name="connsiteX3" fmla="*/ 3057132 w 3108496"/>
                    <a:gd name="connsiteY3" fmla="*/ 0 h 545326"/>
                    <a:gd name="connsiteX0" fmla="*/ 0 w 3064811"/>
                    <a:gd name="connsiteY0" fmla="*/ 2611 h 571183"/>
                    <a:gd name="connsiteX1" fmla="*/ 1961307 w 3064811"/>
                    <a:gd name="connsiteY1" fmla="*/ 490950 h 571183"/>
                    <a:gd name="connsiteX2" fmla="*/ 2898660 w 3064811"/>
                    <a:gd name="connsiteY2" fmla="*/ 521641 h 571183"/>
                    <a:gd name="connsiteX3" fmla="*/ 3057132 w 3064811"/>
                    <a:gd name="connsiteY3" fmla="*/ 0 h 571183"/>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66383"/>
                    <a:gd name="connsiteY0" fmla="*/ 2611 h 545192"/>
                    <a:gd name="connsiteX1" fmla="*/ 1755307 w 3066383"/>
                    <a:gd name="connsiteY1" fmla="*/ 480108 h 545192"/>
                    <a:gd name="connsiteX2" fmla="*/ 2876977 w 3066383"/>
                    <a:gd name="connsiteY2" fmla="*/ 489116 h 545192"/>
                    <a:gd name="connsiteX3" fmla="*/ 3057132 w 3066383"/>
                    <a:gd name="connsiteY3" fmla="*/ 0 h 545192"/>
                    <a:gd name="connsiteX0" fmla="*/ 0 w 2627280"/>
                    <a:gd name="connsiteY0" fmla="*/ 35139 h 543291"/>
                    <a:gd name="connsiteX1" fmla="*/ 1316204 w 2627280"/>
                    <a:gd name="connsiteY1" fmla="*/ 480108 h 543291"/>
                    <a:gd name="connsiteX2" fmla="*/ 2437874 w 2627280"/>
                    <a:gd name="connsiteY2" fmla="*/ 489116 h 543291"/>
                    <a:gd name="connsiteX3" fmla="*/ 2618029 w 2627280"/>
                    <a:gd name="connsiteY3" fmla="*/ 0 h 543291"/>
                    <a:gd name="connsiteX0" fmla="*/ 0 w 2616437"/>
                    <a:gd name="connsiteY0" fmla="*/ 24298 h 543919"/>
                    <a:gd name="connsiteX1" fmla="*/ 1305361 w 2616437"/>
                    <a:gd name="connsiteY1" fmla="*/ 480108 h 543919"/>
                    <a:gd name="connsiteX2" fmla="*/ 2427031 w 2616437"/>
                    <a:gd name="connsiteY2" fmla="*/ 489116 h 543919"/>
                    <a:gd name="connsiteX3" fmla="*/ 2607186 w 2616437"/>
                    <a:gd name="connsiteY3" fmla="*/ 0 h 543919"/>
                    <a:gd name="connsiteX0" fmla="*/ 0 w 2616437"/>
                    <a:gd name="connsiteY0" fmla="*/ 13454 h 544554"/>
                    <a:gd name="connsiteX1" fmla="*/ 1305361 w 2616437"/>
                    <a:gd name="connsiteY1" fmla="*/ 480108 h 544554"/>
                    <a:gd name="connsiteX2" fmla="*/ 2427031 w 2616437"/>
                    <a:gd name="connsiteY2" fmla="*/ 489116 h 544554"/>
                    <a:gd name="connsiteX3" fmla="*/ 2607186 w 2616437"/>
                    <a:gd name="connsiteY3" fmla="*/ 0 h 544554"/>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Lst>
                  <a:ahLst/>
                  <a:cxnLst>
                    <a:cxn ang="0">
                      <a:pos x="connsiteX0" y="connsiteY0"/>
                    </a:cxn>
                    <a:cxn ang="0">
                      <a:pos x="connsiteX1" y="connsiteY1"/>
                    </a:cxn>
                    <a:cxn ang="0">
                      <a:pos x="connsiteX2" y="connsiteY2"/>
                    </a:cxn>
                    <a:cxn ang="0">
                      <a:pos x="connsiteX3" y="connsiteY3"/>
                    </a:cxn>
                  </a:cxnLst>
                  <a:rect l="l" t="t" r="r" b="b"/>
                  <a:pathLst>
                    <a:path w="2616437" h="548322">
                      <a:moveTo>
                        <a:pt x="0" y="0"/>
                      </a:moveTo>
                      <a:cubicBezTo>
                        <a:pt x="585095" y="293877"/>
                        <a:pt x="900856" y="400930"/>
                        <a:pt x="1305361" y="482917"/>
                      </a:cubicBezTo>
                      <a:cubicBezTo>
                        <a:pt x="1709866" y="564904"/>
                        <a:pt x="2210060" y="571943"/>
                        <a:pt x="2427031" y="491925"/>
                      </a:cubicBezTo>
                      <a:cubicBezTo>
                        <a:pt x="2644002" y="411907"/>
                        <a:pt x="2623190" y="155679"/>
                        <a:pt x="2607186" y="2809"/>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80561" y="3104618"/>
                  <a:ext cx="308136" cy="236174"/>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10 w 672571"/>
                    <a:gd name="connsiteY0" fmla="*/ 45462 h 542186"/>
                    <a:gd name="connsiteX1" fmla="*/ 354554 w 672571"/>
                    <a:gd name="connsiteY1" fmla="*/ 539752 h 542186"/>
                    <a:gd name="connsiteX2" fmla="*/ 672571 w 672571"/>
                    <a:gd name="connsiteY2" fmla="*/ 0 h 542186"/>
                    <a:gd name="connsiteX0" fmla="*/ 10 w 672571"/>
                    <a:gd name="connsiteY0" fmla="*/ 45462 h 540290"/>
                    <a:gd name="connsiteX1" fmla="*/ 354554 w 672571"/>
                    <a:gd name="connsiteY1" fmla="*/ 539752 h 540290"/>
                    <a:gd name="connsiteX2" fmla="*/ 672571 w 672571"/>
                    <a:gd name="connsiteY2" fmla="*/ 0 h 540290"/>
                    <a:gd name="connsiteX0" fmla="*/ 7 w 687025"/>
                    <a:gd name="connsiteY0" fmla="*/ 23779 h 539880"/>
                    <a:gd name="connsiteX1" fmla="*/ 369008 w 687025"/>
                    <a:gd name="connsiteY1" fmla="*/ 539752 h 539880"/>
                    <a:gd name="connsiteX2" fmla="*/ 687025 w 687025"/>
                    <a:gd name="connsiteY2" fmla="*/ 0 h 539880"/>
                    <a:gd name="connsiteX0" fmla="*/ 7 w 701481"/>
                    <a:gd name="connsiteY0" fmla="*/ 0 h 544888"/>
                    <a:gd name="connsiteX1" fmla="*/ 383464 w 701481"/>
                    <a:gd name="connsiteY1" fmla="*/ 544886 h 544888"/>
                    <a:gd name="connsiteX2" fmla="*/ 701481 w 701481"/>
                    <a:gd name="connsiteY2" fmla="*/ 5134 h 544888"/>
                    <a:gd name="connsiteX0" fmla="*/ 9 w 701483"/>
                    <a:gd name="connsiteY0" fmla="*/ 0 h 537660"/>
                    <a:gd name="connsiteX1" fmla="*/ 318413 w 701483"/>
                    <a:gd name="connsiteY1" fmla="*/ 537658 h 537660"/>
                    <a:gd name="connsiteX2" fmla="*/ 701483 w 701483"/>
                    <a:gd name="connsiteY2" fmla="*/ 5134 h 537660"/>
                    <a:gd name="connsiteX0" fmla="*/ 14 w 701488"/>
                    <a:gd name="connsiteY0" fmla="*/ 0 h 538400"/>
                    <a:gd name="connsiteX1" fmla="*/ 318418 w 701488"/>
                    <a:gd name="connsiteY1" fmla="*/ 537658 h 538400"/>
                    <a:gd name="connsiteX2" fmla="*/ 701488 w 701488"/>
                    <a:gd name="connsiteY2" fmla="*/ 5134 h 538400"/>
                    <a:gd name="connsiteX0" fmla="*/ 12 w 701486"/>
                    <a:gd name="connsiteY0" fmla="*/ 0 h 537660"/>
                    <a:gd name="connsiteX1" fmla="*/ 318416 w 701486"/>
                    <a:gd name="connsiteY1" fmla="*/ 537658 h 537660"/>
                    <a:gd name="connsiteX2" fmla="*/ 701486 w 701486"/>
                    <a:gd name="connsiteY2" fmla="*/ 5134 h 537660"/>
                  </a:gdLst>
                  <a:ahLst/>
                  <a:cxnLst>
                    <a:cxn ang="0">
                      <a:pos x="connsiteX0" y="connsiteY0"/>
                    </a:cxn>
                    <a:cxn ang="0">
                      <a:pos x="connsiteX1" y="connsiteY1"/>
                    </a:cxn>
                    <a:cxn ang="0">
                      <a:pos x="connsiteX2" y="connsiteY2"/>
                    </a:cxn>
                  </a:cxnLst>
                  <a:rect l="l" t="t" r="r" b="b"/>
                  <a:pathLst>
                    <a:path w="701486" h="537660">
                      <a:moveTo>
                        <a:pt x="12" y="0"/>
                      </a:moveTo>
                      <a:cubicBezTo>
                        <a:pt x="-1575" y="434034"/>
                        <a:pt x="158136" y="536802"/>
                        <a:pt x="318416" y="537658"/>
                      </a:cubicBezTo>
                      <a:cubicBezTo>
                        <a:pt x="478696" y="538514"/>
                        <a:pt x="697712" y="329901"/>
                        <a:pt x="701486" y="5134"/>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2547281" y="3106873"/>
                  <a:ext cx="204948" cy="24663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26 w 672587"/>
                    <a:gd name="connsiteY0" fmla="*/ 45462 h 660188"/>
                    <a:gd name="connsiteX1" fmla="*/ 235308 w 672587"/>
                    <a:gd name="connsiteY1" fmla="*/ 659014 h 660188"/>
                    <a:gd name="connsiteX2" fmla="*/ 672587 w 672587"/>
                    <a:gd name="connsiteY2" fmla="*/ 0 h 660188"/>
                    <a:gd name="connsiteX0" fmla="*/ 12 w 466573"/>
                    <a:gd name="connsiteY0" fmla="*/ 12937 h 626507"/>
                    <a:gd name="connsiteX1" fmla="*/ 235294 w 466573"/>
                    <a:gd name="connsiteY1" fmla="*/ 626489 h 626507"/>
                    <a:gd name="connsiteX2" fmla="*/ 466573 w 466573"/>
                    <a:gd name="connsiteY2" fmla="*/ 0 h 626507"/>
                    <a:gd name="connsiteX0" fmla="*/ 12 w 466573"/>
                    <a:gd name="connsiteY0" fmla="*/ 12937 h 583146"/>
                    <a:gd name="connsiteX1" fmla="*/ 224451 w 466573"/>
                    <a:gd name="connsiteY1" fmla="*/ 583121 h 583146"/>
                    <a:gd name="connsiteX2" fmla="*/ 466573 w 466573"/>
                    <a:gd name="connsiteY2" fmla="*/ 0 h 583146"/>
                    <a:gd name="connsiteX0" fmla="*/ 12 w 466573"/>
                    <a:gd name="connsiteY0" fmla="*/ 12937 h 561466"/>
                    <a:gd name="connsiteX1" fmla="*/ 224451 w 466573"/>
                    <a:gd name="connsiteY1" fmla="*/ 561437 h 561466"/>
                    <a:gd name="connsiteX2" fmla="*/ 466573 w 466573"/>
                    <a:gd name="connsiteY2" fmla="*/ 0 h 561466"/>
                  </a:gdLst>
                  <a:ahLst/>
                  <a:cxnLst>
                    <a:cxn ang="0">
                      <a:pos x="connsiteX0" y="connsiteY0"/>
                    </a:cxn>
                    <a:cxn ang="0">
                      <a:pos x="connsiteX1" y="connsiteY1"/>
                    </a:cxn>
                    <a:cxn ang="0">
                      <a:pos x="connsiteX2" y="connsiteY2"/>
                    </a:cxn>
                  </a:cxnLst>
                  <a:rect l="l" t="t" r="r" b="b"/>
                  <a:pathLst>
                    <a:path w="466573" h="561466">
                      <a:moveTo>
                        <a:pt x="12" y="12937"/>
                      </a:moveTo>
                      <a:cubicBezTo>
                        <a:pt x="-1575" y="446971"/>
                        <a:pt x="146691" y="563593"/>
                        <a:pt x="224451" y="561437"/>
                      </a:cubicBezTo>
                      <a:cubicBezTo>
                        <a:pt x="302211" y="559281"/>
                        <a:pt x="462799" y="324767"/>
                        <a:pt x="466573"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2800459" y="3106874"/>
                  <a:ext cx="100180" cy="24570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429 w 672990"/>
                    <a:gd name="connsiteY0" fmla="*/ 45462 h 627861"/>
                    <a:gd name="connsiteX1" fmla="*/ 159816 w 672990"/>
                    <a:gd name="connsiteY1" fmla="*/ 626489 h 627861"/>
                    <a:gd name="connsiteX2" fmla="*/ 672990 w 672990"/>
                    <a:gd name="connsiteY2" fmla="*/ 0 h 627861"/>
                    <a:gd name="connsiteX0" fmla="*/ 17 w 228055"/>
                    <a:gd name="connsiteY0" fmla="*/ -1 h 581033"/>
                    <a:gd name="connsiteX1" fmla="*/ 159404 w 228055"/>
                    <a:gd name="connsiteY1" fmla="*/ 581026 h 581033"/>
                    <a:gd name="connsiteX2" fmla="*/ 228055 w 228055"/>
                    <a:gd name="connsiteY2" fmla="*/ 8748 h 581033"/>
                    <a:gd name="connsiteX0" fmla="*/ 26 w 228064"/>
                    <a:gd name="connsiteY0" fmla="*/ -1 h 559349"/>
                    <a:gd name="connsiteX1" fmla="*/ 105201 w 228064"/>
                    <a:gd name="connsiteY1" fmla="*/ 559342 h 559349"/>
                    <a:gd name="connsiteX2" fmla="*/ 228064 w 228064"/>
                    <a:gd name="connsiteY2" fmla="*/ 8748 h 559349"/>
                  </a:gdLst>
                  <a:ahLst/>
                  <a:cxnLst>
                    <a:cxn ang="0">
                      <a:pos x="connsiteX0" y="connsiteY0"/>
                    </a:cxn>
                    <a:cxn ang="0">
                      <a:pos x="connsiteX1" y="connsiteY1"/>
                    </a:cxn>
                    <a:cxn ang="0">
                      <a:pos x="connsiteX2" y="connsiteY2"/>
                    </a:cxn>
                  </a:cxnLst>
                  <a:rect l="l" t="t" r="r" b="b"/>
                  <a:pathLst>
                    <a:path w="228064" h="559349">
                      <a:moveTo>
                        <a:pt x="26" y="-1"/>
                      </a:moveTo>
                      <a:cubicBezTo>
                        <a:pt x="-1561" y="434033"/>
                        <a:pt x="67195" y="557884"/>
                        <a:pt x="105201" y="559342"/>
                      </a:cubicBezTo>
                      <a:cubicBezTo>
                        <a:pt x="143207" y="560800"/>
                        <a:pt x="224290" y="333515"/>
                        <a:pt x="228064" y="8748"/>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flipV="1">
                <a:off x="970124" y="3405601"/>
                <a:ext cx="1928652" cy="248886"/>
                <a:chOff x="971987" y="3104618"/>
                <a:chExt cx="1928652" cy="248886"/>
              </a:xfrm>
            </p:grpSpPr>
            <p:sp>
              <p:nvSpPr>
                <p:cNvPr id="20" name="Freeform 19"/>
                <p:cNvSpPr/>
                <p:nvPr/>
              </p:nvSpPr>
              <p:spPr>
                <a:xfrm>
                  <a:off x="971987" y="3105640"/>
                  <a:ext cx="1149301" cy="240857"/>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 name="connsiteX0" fmla="*/ 0 w 3298859"/>
                    <a:gd name="connsiteY0" fmla="*/ 468818 h 764951"/>
                    <a:gd name="connsiteX1" fmla="*/ 2915408 w 3298859"/>
                    <a:gd name="connsiteY1" fmla="*/ 762000 h 764951"/>
                    <a:gd name="connsiteX2" fmla="*/ 3245608 w 3298859"/>
                    <a:gd name="connsiteY2" fmla="*/ 304800 h 764951"/>
                    <a:gd name="connsiteX3" fmla="*/ 2883658 w 3298859"/>
                    <a:gd name="connsiteY3" fmla="*/ 0 h 764951"/>
                    <a:gd name="connsiteX0" fmla="*/ 0 w 3291478"/>
                    <a:gd name="connsiteY0" fmla="*/ 468818 h 958619"/>
                    <a:gd name="connsiteX1" fmla="*/ 1961307 w 3291478"/>
                    <a:gd name="connsiteY1" fmla="*/ 957157 h 958619"/>
                    <a:gd name="connsiteX2" fmla="*/ 3245608 w 3291478"/>
                    <a:gd name="connsiteY2" fmla="*/ 304800 h 958619"/>
                    <a:gd name="connsiteX3" fmla="*/ 2883658 w 3291478"/>
                    <a:gd name="connsiteY3" fmla="*/ 0 h 958619"/>
                    <a:gd name="connsiteX0" fmla="*/ 0 w 3110383"/>
                    <a:gd name="connsiteY0" fmla="*/ 468818 h 1022082"/>
                    <a:gd name="connsiteX1" fmla="*/ 1961307 w 3110383"/>
                    <a:gd name="connsiteY1" fmla="*/ 957157 h 1022082"/>
                    <a:gd name="connsiteX2" fmla="*/ 3017923 w 3110383"/>
                    <a:gd name="connsiteY2" fmla="*/ 911954 h 1022082"/>
                    <a:gd name="connsiteX3" fmla="*/ 2883658 w 3110383"/>
                    <a:gd name="connsiteY3" fmla="*/ 0 h 1022082"/>
                    <a:gd name="connsiteX0" fmla="*/ 0 w 3103403"/>
                    <a:gd name="connsiteY0" fmla="*/ 468818 h 1041515"/>
                    <a:gd name="connsiteX1" fmla="*/ 1961307 w 3103403"/>
                    <a:gd name="connsiteY1" fmla="*/ 957157 h 1041515"/>
                    <a:gd name="connsiteX2" fmla="*/ 3007080 w 3103403"/>
                    <a:gd name="connsiteY2" fmla="*/ 944479 h 1041515"/>
                    <a:gd name="connsiteX3" fmla="*/ 2883658 w 3103403"/>
                    <a:gd name="connsiteY3" fmla="*/ 0 h 1041515"/>
                    <a:gd name="connsiteX0" fmla="*/ 0 w 3202114"/>
                    <a:gd name="connsiteY0" fmla="*/ 2611 h 545326"/>
                    <a:gd name="connsiteX1" fmla="*/ 1961307 w 3202114"/>
                    <a:gd name="connsiteY1" fmla="*/ 490950 h 545326"/>
                    <a:gd name="connsiteX2" fmla="*/ 3007080 w 3202114"/>
                    <a:gd name="connsiteY2" fmla="*/ 478272 h 545326"/>
                    <a:gd name="connsiteX3" fmla="*/ 3057132 w 3202114"/>
                    <a:gd name="connsiteY3" fmla="*/ 0 h 545326"/>
                    <a:gd name="connsiteX0" fmla="*/ 0 w 3108496"/>
                    <a:gd name="connsiteY0" fmla="*/ 2611 h 545326"/>
                    <a:gd name="connsiteX1" fmla="*/ 1961307 w 3108496"/>
                    <a:gd name="connsiteY1" fmla="*/ 490950 h 545326"/>
                    <a:gd name="connsiteX2" fmla="*/ 3007080 w 3108496"/>
                    <a:gd name="connsiteY2" fmla="*/ 478272 h 545326"/>
                    <a:gd name="connsiteX3" fmla="*/ 3057132 w 3108496"/>
                    <a:gd name="connsiteY3" fmla="*/ 0 h 545326"/>
                    <a:gd name="connsiteX0" fmla="*/ 0 w 3064811"/>
                    <a:gd name="connsiteY0" fmla="*/ 2611 h 571183"/>
                    <a:gd name="connsiteX1" fmla="*/ 1961307 w 3064811"/>
                    <a:gd name="connsiteY1" fmla="*/ 490950 h 571183"/>
                    <a:gd name="connsiteX2" fmla="*/ 2898660 w 3064811"/>
                    <a:gd name="connsiteY2" fmla="*/ 521641 h 571183"/>
                    <a:gd name="connsiteX3" fmla="*/ 3057132 w 3064811"/>
                    <a:gd name="connsiteY3" fmla="*/ 0 h 571183"/>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66383"/>
                    <a:gd name="connsiteY0" fmla="*/ 2611 h 545192"/>
                    <a:gd name="connsiteX1" fmla="*/ 1755307 w 3066383"/>
                    <a:gd name="connsiteY1" fmla="*/ 480108 h 545192"/>
                    <a:gd name="connsiteX2" fmla="*/ 2876977 w 3066383"/>
                    <a:gd name="connsiteY2" fmla="*/ 489116 h 545192"/>
                    <a:gd name="connsiteX3" fmla="*/ 3057132 w 3066383"/>
                    <a:gd name="connsiteY3" fmla="*/ 0 h 545192"/>
                    <a:gd name="connsiteX0" fmla="*/ 0 w 2627280"/>
                    <a:gd name="connsiteY0" fmla="*/ 35139 h 543291"/>
                    <a:gd name="connsiteX1" fmla="*/ 1316204 w 2627280"/>
                    <a:gd name="connsiteY1" fmla="*/ 480108 h 543291"/>
                    <a:gd name="connsiteX2" fmla="*/ 2437874 w 2627280"/>
                    <a:gd name="connsiteY2" fmla="*/ 489116 h 543291"/>
                    <a:gd name="connsiteX3" fmla="*/ 2618029 w 2627280"/>
                    <a:gd name="connsiteY3" fmla="*/ 0 h 543291"/>
                    <a:gd name="connsiteX0" fmla="*/ 0 w 2616437"/>
                    <a:gd name="connsiteY0" fmla="*/ 24298 h 543919"/>
                    <a:gd name="connsiteX1" fmla="*/ 1305361 w 2616437"/>
                    <a:gd name="connsiteY1" fmla="*/ 480108 h 543919"/>
                    <a:gd name="connsiteX2" fmla="*/ 2427031 w 2616437"/>
                    <a:gd name="connsiteY2" fmla="*/ 489116 h 543919"/>
                    <a:gd name="connsiteX3" fmla="*/ 2607186 w 2616437"/>
                    <a:gd name="connsiteY3" fmla="*/ 0 h 543919"/>
                    <a:gd name="connsiteX0" fmla="*/ 0 w 2616437"/>
                    <a:gd name="connsiteY0" fmla="*/ 13454 h 544554"/>
                    <a:gd name="connsiteX1" fmla="*/ 1305361 w 2616437"/>
                    <a:gd name="connsiteY1" fmla="*/ 480108 h 544554"/>
                    <a:gd name="connsiteX2" fmla="*/ 2427031 w 2616437"/>
                    <a:gd name="connsiteY2" fmla="*/ 489116 h 544554"/>
                    <a:gd name="connsiteX3" fmla="*/ 2607186 w 2616437"/>
                    <a:gd name="connsiteY3" fmla="*/ 0 h 544554"/>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Lst>
                  <a:ahLst/>
                  <a:cxnLst>
                    <a:cxn ang="0">
                      <a:pos x="connsiteX0" y="connsiteY0"/>
                    </a:cxn>
                    <a:cxn ang="0">
                      <a:pos x="connsiteX1" y="connsiteY1"/>
                    </a:cxn>
                    <a:cxn ang="0">
                      <a:pos x="connsiteX2" y="connsiteY2"/>
                    </a:cxn>
                    <a:cxn ang="0">
                      <a:pos x="connsiteX3" y="connsiteY3"/>
                    </a:cxn>
                  </a:cxnLst>
                  <a:rect l="l" t="t" r="r" b="b"/>
                  <a:pathLst>
                    <a:path w="2616437" h="548322">
                      <a:moveTo>
                        <a:pt x="0" y="0"/>
                      </a:moveTo>
                      <a:cubicBezTo>
                        <a:pt x="585095" y="293877"/>
                        <a:pt x="900856" y="400930"/>
                        <a:pt x="1305361" y="482917"/>
                      </a:cubicBezTo>
                      <a:cubicBezTo>
                        <a:pt x="1709866" y="564904"/>
                        <a:pt x="2210060" y="571943"/>
                        <a:pt x="2427031" y="491925"/>
                      </a:cubicBezTo>
                      <a:cubicBezTo>
                        <a:pt x="2644002" y="411907"/>
                        <a:pt x="2623190" y="155679"/>
                        <a:pt x="2607186" y="2809"/>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180561" y="3104618"/>
                  <a:ext cx="308136" cy="236174"/>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10 w 672571"/>
                    <a:gd name="connsiteY0" fmla="*/ 45462 h 542186"/>
                    <a:gd name="connsiteX1" fmla="*/ 354554 w 672571"/>
                    <a:gd name="connsiteY1" fmla="*/ 539752 h 542186"/>
                    <a:gd name="connsiteX2" fmla="*/ 672571 w 672571"/>
                    <a:gd name="connsiteY2" fmla="*/ 0 h 542186"/>
                    <a:gd name="connsiteX0" fmla="*/ 10 w 672571"/>
                    <a:gd name="connsiteY0" fmla="*/ 45462 h 540290"/>
                    <a:gd name="connsiteX1" fmla="*/ 354554 w 672571"/>
                    <a:gd name="connsiteY1" fmla="*/ 539752 h 540290"/>
                    <a:gd name="connsiteX2" fmla="*/ 672571 w 672571"/>
                    <a:gd name="connsiteY2" fmla="*/ 0 h 540290"/>
                    <a:gd name="connsiteX0" fmla="*/ 7 w 687025"/>
                    <a:gd name="connsiteY0" fmla="*/ 23779 h 539880"/>
                    <a:gd name="connsiteX1" fmla="*/ 369008 w 687025"/>
                    <a:gd name="connsiteY1" fmla="*/ 539752 h 539880"/>
                    <a:gd name="connsiteX2" fmla="*/ 687025 w 687025"/>
                    <a:gd name="connsiteY2" fmla="*/ 0 h 539880"/>
                    <a:gd name="connsiteX0" fmla="*/ 7 w 701481"/>
                    <a:gd name="connsiteY0" fmla="*/ 0 h 544888"/>
                    <a:gd name="connsiteX1" fmla="*/ 383464 w 701481"/>
                    <a:gd name="connsiteY1" fmla="*/ 544886 h 544888"/>
                    <a:gd name="connsiteX2" fmla="*/ 701481 w 701481"/>
                    <a:gd name="connsiteY2" fmla="*/ 5134 h 544888"/>
                    <a:gd name="connsiteX0" fmla="*/ 9 w 701483"/>
                    <a:gd name="connsiteY0" fmla="*/ 0 h 537660"/>
                    <a:gd name="connsiteX1" fmla="*/ 318413 w 701483"/>
                    <a:gd name="connsiteY1" fmla="*/ 537658 h 537660"/>
                    <a:gd name="connsiteX2" fmla="*/ 701483 w 701483"/>
                    <a:gd name="connsiteY2" fmla="*/ 5134 h 537660"/>
                    <a:gd name="connsiteX0" fmla="*/ 14 w 701488"/>
                    <a:gd name="connsiteY0" fmla="*/ 0 h 538400"/>
                    <a:gd name="connsiteX1" fmla="*/ 318418 w 701488"/>
                    <a:gd name="connsiteY1" fmla="*/ 537658 h 538400"/>
                    <a:gd name="connsiteX2" fmla="*/ 701488 w 701488"/>
                    <a:gd name="connsiteY2" fmla="*/ 5134 h 538400"/>
                    <a:gd name="connsiteX0" fmla="*/ 12 w 701486"/>
                    <a:gd name="connsiteY0" fmla="*/ 0 h 537660"/>
                    <a:gd name="connsiteX1" fmla="*/ 318416 w 701486"/>
                    <a:gd name="connsiteY1" fmla="*/ 537658 h 537660"/>
                    <a:gd name="connsiteX2" fmla="*/ 701486 w 701486"/>
                    <a:gd name="connsiteY2" fmla="*/ 5134 h 537660"/>
                  </a:gdLst>
                  <a:ahLst/>
                  <a:cxnLst>
                    <a:cxn ang="0">
                      <a:pos x="connsiteX0" y="connsiteY0"/>
                    </a:cxn>
                    <a:cxn ang="0">
                      <a:pos x="connsiteX1" y="connsiteY1"/>
                    </a:cxn>
                    <a:cxn ang="0">
                      <a:pos x="connsiteX2" y="connsiteY2"/>
                    </a:cxn>
                  </a:cxnLst>
                  <a:rect l="l" t="t" r="r" b="b"/>
                  <a:pathLst>
                    <a:path w="701486" h="537660">
                      <a:moveTo>
                        <a:pt x="12" y="0"/>
                      </a:moveTo>
                      <a:cubicBezTo>
                        <a:pt x="-1575" y="434034"/>
                        <a:pt x="158136" y="536802"/>
                        <a:pt x="318416" y="537658"/>
                      </a:cubicBezTo>
                      <a:cubicBezTo>
                        <a:pt x="478696" y="538514"/>
                        <a:pt x="697712" y="329901"/>
                        <a:pt x="701486" y="5134"/>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2547281" y="3106873"/>
                  <a:ext cx="204948" cy="24663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26 w 672587"/>
                    <a:gd name="connsiteY0" fmla="*/ 45462 h 660188"/>
                    <a:gd name="connsiteX1" fmla="*/ 235308 w 672587"/>
                    <a:gd name="connsiteY1" fmla="*/ 659014 h 660188"/>
                    <a:gd name="connsiteX2" fmla="*/ 672587 w 672587"/>
                    <a:gd name="connsiteY2" fmla="*/ 0 h 660188"/>
                    <a:gd name="connsiteX0" fmla="*/ 12 w 466573"/>
                    <a:gd name="connsiteY0" fmla="*/ 12937 h 626507"/>
                    <a:gd name="connsiteX1" fmla="*/ 235294 w 466573"/>
                    <a:gd name="connsiteY1" fmla="*/ 626489 h 626507"/>
                    <a:gd name="connsiteX2" fmla="*/ 466573 w 466573"/>
                    <a:gd name="connsiteY2" fmla="*/ 0 h 626507"/>
                    <a:gd name="connsiteX0" fmla="*/ 12 w 466573"/>
                    <a:gd name="connsiteY0" fmla="*/ 12937 h 583146"/>
                    <a:gd name="connsiteX1" fmla="*/ 224451 w 466573"/>
                    <a:gd name="connsiteY1" fmla="*/ 583121 h 583146"/>
                    <a:gd name="connsiteX2" fmla="*/ 466573 w 466573"/>
                    <a:gd name="connsiteY2" fmla="*/ 0 h 583146"/>
                    <a:gd name="connsiteX0" fmla="*/ 12 w 466573"/>
                    <a:gd name="connsiteY0" fmla="*/ 12937 h 561466"/>
                    <a:gd name="connsiteX1" fmla="*/ 224451 w 466573"/>
                    <a:gd name="connsiteY1" fmla="*/ 561437 h 561466"/>
                    <a:gd name="connsiteX2" fmla="*/ 466573 w 466573"/>
                    <a:gd name="connsiteY2" fmla="*/ 0 h 561466"/>
                  </a:gdLst>
                  <a:ahLst/>
                  <a:cxnLst>
                    <a:cxn ang="0">
                      <a:pos x="connsiteX0" y="connsiteY0"/>
                    </a:cxn>
                    <a:cxn ang="0">
                      <a:pos x="connsiteX1" y="connsiteY1"/>
                    </a:cxn>
                    <a:cxn ang="0">
                      <a:pos x="connsiteX2" y="connsiteY2"/>
                    </a:cxn>
                  </a:cxnLst>
                  <a:rect l="l" t="t" r="r" b="b"/>
                  <a:pathLst>
                    <a:path w="466573" h="561466">
                      <a:moveTo>
                        <a:pt x="12" y="12937"/>
                      </a:moveTo>
                      <a:cubicBezTo>
                        <a:pt x="-1575" y="446971"/>
                        <a:pt x="146691" y="563593"/>
                        <a:pt x="224451" y="561437"/>
                      </a:cubicBezTo>
                      <a:cubicBezTo>
                        <a:pt x="302211" y="559281"/>
                        <a:pt x="462799" y="324767"/>
                        <a:pt x="466573"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2800459" y="3106874"/>
                  <a:ext cx="100180" cy="24570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429 w 672990"/>
                    <a:gd name="connsiteY0" fmla="*/ 45462 h 627861"/>
                    <a:gd name="connsiteX1" fmla="*/ 159816 w 672990"/>
                    <a:gd name="connsiteY1" fmla="*/ 626489 h 627861"/>
                    <a:gd name="connsiteX2" fmla="*/ 672990 w 672990"/>
                    <a:gd name="connsiteY2" fmla="*/ 0 h 627861"/>
                    <a:gd name="connsiteX0" fmla="*/ 17 w 228055"/>
                    <a:gd name="connsiteY0" fmla="*/ -1 h 581033"/>
                    <a:gd name="connsiteX1" fmla="*/ 159404 w 228055"/>
                    <a:gd name="connsiteY1" fmla="*/ 581026 h 581033"/>
                    <a:gd name="connsiteX2" fmla="*/ 228055 w 228055"/>
                    <a:gd name="connsiteY2" fmla="*/ 8748 h 581033"/>
                    <a:gd name="connsiteX0" fmla="*/ 26 w 228064"/>
                    <a:gd name="connsiteY0" fmla="*/ -1 h 559349"/>
                    <a:gd name="connsiteX1" fmla="*/ 105201 w 228064"/>
                    <a:gd name="connsiteY1" fmla="*/ 559342 h 559349"/>
                    <a:gd name="connsiteX2" fmla="*/ 228064 w 228064"/>
                    <a:gd name="connsiteY2" fmla="*/ 8748 h 559349"/>
                  </a:gdLst>
                  <a:ahLst/>
                  <a:cxnLst>
                    <a:cxn ang="0">
                      <a:pos x="connsiteX0" y="connsiteY0"/>
                    </a:cxn>
                    <a:cxn ang="0">
                      <a:pos x="connsiteX1" y="connsiteY1"/>
                    </a:cxn>
                    <a:cxn ang="0">
                      <a:pos x="connsiteX2" y="connsiteY2"/>
                    </a:cxn>
                  </a:cxnLst>
                  <a:rect l="l" t="t" r="r" b="b"/>
                  <a:pathLst>
                    <a:path w="228064" h="559349">
                      <a:moveTo>
                        <a:pt x="26" y="-1"/>
                      </a:moveTo>
                      <a:cubicBezTo>
                        <a:pt x="-1561" y="434033"/>
                        <a:pt x="67195" y="557884"/>
                        <a:pt x="105201" y="559342"/>
                      </a:cubicBezTo>
                      <a:cubicBezTo>
                        <a:pt x="143207" y="560800"/>
                        <a:pt x="224290" y="333515"/>
                        <a:pt x="228064" y="8748"/>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3" name="Oval 12"/>
            <p:cNvSpPr>
              <a:spLocks noChangeAspect="1"/>
            </p:cNvSpPr>
            <p:nvPr/>
          </p:nvSpPr>
          <p:spPr>
            <a:xfrm>
              <a:off x="1656000" y="3240000"/>
              <a:ext cx="144000" cy="144000"/>
            </a:xfrm>
            <a:prstGeom prst="ellipse">
              <a:avLst/>
            </a:prstGeom>
            <a:solidFill>
              <a:schemeClr val="accent5"/>
            </a:solidFill>
            <a:ln>
              <a:solidFill>
                <a:schemeClr val="accent5"/>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cxnSp>
        <p:nvCxnSpPr>
          <p:cNvPr id="31" name="Straight Connector 30"/>
          <p:cNvCxnSpPr/>
          <p:nvPr/>
        </p:nvCxnSpPr>
        <p:spPr>
          <a:xfrm>
            <a:off x="516000" y="2376000"/>
            <a:ext cx="11160000" cy="0"/>
          </a:xfrm>
          <a:prstGeom prst="line">
            <a:avLst/>
          </a:prstGeom>
          <a:ln w="1905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372000" y="5508000"/>
            <a:ext cx="0" cy="54000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16200000" flipH="1">
            <a:off x="7164000" y="5400000"/>
            <a:ext cx="684000" cy="648000"/>
          </a:xfrm>
          <a:prstGeom prst="bentConnector3">
            <a:avLst>
              <a:gd name="adj1" fmla="val 22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7992000" y="5652000"/>
            <a:ext cx="534857" cy="204343"/>
          </a:xfrm>
          <a:prstGeom prst="rect">
            <a:avLst/>
          </a:prstGeom>
        </p:spPr>
      </p:pic>
      <p:pic>
        <p:nvPicPr>
          <p:cNvPr id="37" name="Picture 36"/>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6516000" y="5652000"/>
            <a:ext cx="699428" cy="119314"/>
          </a:xfrm>
          <a:prstGeom prst="rect">
            <a:avLst/>
          </a:prstGeom>
        </p:spPr>
      </p:pic>
      <p:sp>
        <p:nvSpPr>
          <p:cNvPr id="28" name="Rectangle 27"/>
          <p:cNvSpPr/>
          <p:nvPr/>
        </p:nvSpPr>
        <p:spPr>
          <a:xfrm>
            <a:off x="4752000" y="5040000"/>
            <a:ext cx="828000" cy="1368000"/>
          </a:xfrm>
          <a:prstGeom prst="rect">
            <a:avLst/>
          </a:prstGeom>
          <a:solidFill>
            <a:schemeClr val="accent3">
              <a:alpha val="2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ectangle 40"/>
          <p:cNvSpPr/>
          <p:nvPr/>
        </p:nvSpPr>
        <p:spPr>
          <a:xfrm>
            <a:off x="5832000" y="5904000"/>
            <a:ext cx="936000" cy="504000"/>
          </a:xfrm>
          <a:prstGeom prst="rect">
            <a:avLst/>
          </a:prstGeom>
          <a:solidFill>
            <a:schemeClr val="accent4">
              <a:alpha val="2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2" name="Rectangle 41"/>
          <p:cNvSpPr/>
          <p:nvPr/>
        </p:nvSpPr>
        <p:spPr>
          <a:xfrm>
            <a:off x="7007600" y="5904000"/>
            <a:ext cx="1512000" cy="504000"/>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Rectangle 47"/>
          <p:cNvSpPr/>
          <p:nvPr/>
        </p:nvSpPr>
        <p:spPr>
          <a:xfrm>
            <a:off x="324000" y="864000"/>
            <a:ext cx="3564000" cy="3600000"/>
          </a:xfrm>
          <a:prstGeom prst="rect">
            <a:avLst/>
          </a:prstGeom>
          <a:solidFill>
            <a:schemeClr val="accent3">
              <a:alpha val="2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 name="Rectangle 48"/>
          <p:cNvSpPr/>
          <p:nvPr/>
        </p:nvSpPr>
        <p:spPr>
          <a:xfrm>
            <a:off x="3888000" y="864000"/>
            <a:ext cx="3564000" cy="3600000"/>
          </a:xfrm>
          <a:prstGeom prst="rect">
            <a:avLst/>
          </a:prstGeom>
          <a:solidFill>
            <a:schemeClr val="accent4">
              <a:alpha val="2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5" name="Rectangle 44"/>
          <p:cNvSpPr/>
          <p:nvPr/>
        </p:nvSpPr>
        <p:spPr>
          <a:xfrm>
            <a:off x="7452000" y="864000"/>
            <a:ext cx="4392000" cy="3600000"/>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27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p:bldP spid="29" grpId="0"/>
      <p:bldP spid="28" grpId="0" animBg="1"/>
      <p:bldP spid="41" grpId="0" animBg="1"/>
      <p:bldP spid="42" grpId="0" animBg="1"/>
      <p:bldP spid="48" grpId="0" animBg="1"/>
      <p:bldP spid="49" grpId="0" animBg="1"/>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Electromagnetic fields in different types of structures</a:t>
            </a:r>
            <a:endParaRPr lang="en-US" dirty="0"/>
          </a:p>
        </p:txBody>
      </p:sp>
      <p:sp>
        <p:nvSpPr>
          <p:cNvPr id="59" name="Content Placeholder 58"/>
          <p:cNvSpPr>
            <a:spLocks noGrp="1"/>
          </p:cNvSpPr>
          <p:nvPr>
            <p:ph idx="1"/>
          </p:nvPr>
        </p:nvSpPr>
        <p:spPr>
          <a:xfrm>
            <a:off x="5904000" y="720000"/>
            <a:ext cx="5760000" cy="5616000"/>
          </a:xfrm>
        </p:spPr>
        <p:txBody>
          <a:bodyPr>
            <a:normAutofit/>
          </a:bodyPr>
          <a:lstStyle/>
          <a:p>
            <a:pPr algn="just"/>
            <a:endParaRPr lang="en-US" sz="2000" dirty="0"/>
          </a:p>
          <a:p>
            <a:pPr algn="just"/>
            <a:r>
              <a:rPr lang="en-US" sz="2000" dirty="0"/>
              <a:t>Direct space charge</a:t>
            </a:r>
          </a:p>
          <a:p>
            <a:pPr lvl="1" algn="just">
              <a:buClr>
                <a:schemeClr val="tx1"/>
              </a:buClr>
            </a:pPr>
            <a:r>
              <a:rPr lang="en-US" sz="1800" b="1" dirty="0">
                <a:solidFill>
                  <a:srgbClr val="C00000"/>
                </a:solidFill>
              </a:rPr>
              <a:t>Free space:</a:t>
            </a:r>
            <a:r>
              <a:rPr lang="en-US" sz="1800" dirty="0"/>
              <a:t> probe particles are effected directly by the source particles via the Lorentz force.</a:t>
            </a:r>
          </a:p>
          <a:p>
            <a:pPr algn="just"/>
            <a:endParaRPr lang="en-US" sz="2000" dirty="0"/>
          </a:p>
          <a:p>
            <a:pPr algn="just"/>
            <a:endParaRPr lang="en-US" sz="2000" dirty="0"/>
          </a:p>
          <a:p>
            <a:pPr algn="just"/>
            <a:r>
              <a:rPr lang="en-US" sz="2000" dirty="0"/>
              <a:t>Indirect space charge/</a:t>
            </a:r>
            <a:r>
              <a:rPr lang="en-US" sz="2000" b="1" dirty="0">
                <a:solidFill>
                  <a:srgbClr val="C00000"/>
                </a:solidFill>
              </a:rPr>
              <a:t>resistive wall wake</a:t>
            </a:r>
          </a:p>
          <a:p>
            <a:pPr lvl="1" algn="just">
              <a:buClr>
                <a:schemeClr val="tx1"/>
              </a:buClr>
            </a:pPr>
            <a:r>
              <a:rPr lang="en-US" sz="1800" b="1" dirty="0">
                <a:solidFill>
                  <a:srgbClr val="C00000"/>
                </a:solidFill>
              </a:rPr>
              <a:t>Smooth boundaries:</a:t>
            </a:r>
            <a:r>
              <a:rPr lang="en-US" sz="1800" dirty="0"/>
              <a:t> probe particles are effected by the source particles’ induced image charges and currents.</a:t>
            </a:r>
          </a:p>
          <a:p>
            <a:pPr algn="just"/>
            <a:endParaRPr lang="en-US" sz="2000" dirty="0"/>
          </a:p>
          <a:p>
            <a:pPr algn="just"/>
            <a:endParaRPr lang="en-US" sz="2000" dirty="0"/>
          </a:p>
          <a:p>
            <a:pPr algn="just"/>
            <a:r>
              <a:rPr lang="en-US" sz="2000" dirty="0"/>
              <a:t>Resonator wake fields</a:t>
            </a:r>
          </a:p>
          <a:p>
            <a:pPr lvl="1" algn="just">
              <a:buClr>
                <a:schemeClr val="tx1"/>
              </a:buClr>
            </a:pPr>
            <a:r>
              <a:rPr lang="en-US" sz="1800" b="1" dirty="0">
                <a:solidFill>
                  <a:srgbClr val="C00000"/>
                </a:solidFill>
              </a:rPr>
              <a:t>Discontinuities in boundaries:</a:t>
            </a:r>
            <a:r>
              <a:rPr lang="en-US" sz="1800" dirty="0"/>
              <a:t> fields are excited by the source particles’ distribution and can keep ringing, thus effecting trailing probe particles</a:t>
            </a:r>
          </a:p>
        </p:txBody>
      </p:sp>
      <p:sp>
        <p:nvSpPr>
          <p:cNvPr id="3" name="Date Placeholder 2"/>
          <p:cNvSpPr>
            <a:spLocks noGrp="1"/>
          </p:cNvSpPr>
          <p:nvPr>
            <p:ph type="dt" sz="half" idx="10"/>
          </p:nvPr>
        </p:nvSpPr>
        <p:spPr/>
        <p:txBody>
          <a:bodyPr/>
          <a:lstStyle/>
          <a:p>
            <a:r>
              <a:rPr lang="en-US" smtClean="0"/>
              <a:t>22. September 2018</a:t>
            </a:r>
            <a:endParaRPr lang="en-GB"/>
          </a:p>
        </p:txBody>
      </p:sp>
      <p:sp>
        <p:nvSpPr>
          <p:cNvPr id="4" name="Footer Placeholder 3"/>
          <p:cNvSpPr>
            <a:spLocks noGrp="1"/>
          </p:cNvSpPr>
          <p:nvPr>
            <p:ph type="ftr" sz="quarter" idx="11"/>
          </p:nvPr>
        </p:nvSpPr>
        <p:spPr/>
        <p:txBody>
          <a:bodyPr/>
          <a:lstStyle/>
          <a:p>
            <a:r>
              <a:rPr lang="en-GB" smtClean="0"/>
              <a:t>Kevin Li - Collective effects II</a:t>
            </a:r>
            <a:endParaRPr lang="en-GB"/>
          </a:p>
        </p:txBody>
      </p:sp>
      <p:sp>
        <p:nvSpPr>
          <p:cNvPr id="5" name="Slide Number Placeholder 4"/>
          <p:cNvSpPr>
            <a:spLocks noGrp="1"/>
          </p:cNvSpPr>
          <p:nvPr>
            <p:ph type="sldNum" sz="quarter" idx="12"/>
          </p:nvPr>
        </p:nvSpPr>
        <p:spPr/>
        <p:txBody>
          <a:bodyPr/>
          <a:lstStyle/>
          <a:p>
            <a:fld id="{9EA1AA69-EDB9-4143-818B-2B18FE6932EA}" type="slidenum">
              <a:rPr lang="en-GB" smtClean="0"/>
              <a:t>28</a:t>
            </a:fld>
            <a:endParaRPr lang="en-GB"/>
          </a:p>
        </p:txBody>
      </p:sp>
      <p:grpSp>
        <p:nvGrpSpPr>
          <p:cNvPr id="25" name="Group 24"/>
          <p:cNvGrpSpPr/>
          <p:nvPr/>
        </p:nvGrpSpPr>
        <p:grpSpPr>
          <a:xfrm>
            <a:off x="359999" y="3024000"/>
            <a:ext cx="4500000" cy="604140"/>
            <a:chOff x="359999" y="3081515"/>
            <a:chExt cx="4500000" cy="604140"/>
          </a:xfrm>
        </p:grpSpPr>
        <p:cxnSp>
          <p:nvCxnSpPr>
            <p:cNvPr id="6" name="Straight Arrow Connector 5"/>
            <p:cNvCxnSpPr/>
            <p:nvPr/>
          </p:nvCxnSpPr>
          <p:spPr>
            <a:xfrm>
              <a:off x="359999" y="3383706"/>
              <a:ext cx="4500000" cy="1588"/>
            </a:xfrm>
            <a:prstGeom prst="straightConnector1">
              <a:avLst/>
            </a:prstGeom>
            <a:ln w="25400" cap="flat" cmpd="sng" algn="ctr">
              <a:solidFill>
                <a:schemeClr val="accent3">
                  <a:lumMod val="75000"/>
                </a:schemeClr>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3816000" y="3275706"/>
              <a:ext cx="216000" cy="216000"/>
            </a:xfrm>
            <a:prstGeom prst="ellipse">
              <a:avLst/>
            </a:prstGeom>
            <a:ln>
              <a:solidFill>
                <a:schemeClr val="accent3">
                  <a:shade val="50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5" name="Freeform 104"/>
            <p:cNvSpPr/>
            <p:nvPr/>
          </p:nvSpPr>
          <p:spPr>
            <a:xfrm>
              <a:off x="359999" y="3081515"/>
              <a:ext cx="4320000" cy="5528"/>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23771 h 1623771"/>
                <a:gd name="connsiteX1" fmla="*/ 3922032 w 9834687"/>
                <a:gd name="connsiteY1" fmla="*/ 1603953 h 1623771"/>
                <a:gd name="connsiteX2" fmla="*/ 4696582 w 9834687"/>
                <a:gd name="connsiteY2" fmla="*/ 425020 h 1623771"/>
                <a:gd name="connsiteX3" fmla="*/ 5613970 w 9834687"/>
                <a:gd name="connsiteY3" fmla="*/ 11299 h 1623771"/>
                <a:gd name="connsiteX4" fmla="*/ 6437379 w 9834687"/>
                <a:gd name="connsiteY4" fmla="*/ 881099 h 1623771"/>
                <a:gd name="connsiteX5" fmla="*/ 6189430 w 9834687"/>
                <a:gd name="connsiteY5" fmla="*/ 1599546 h 1623771"/>
                <a:gd name="connsiteX6" fmla="*/ 9834687 w 9834687"/>
                <a:gd name="connsiteY6" fmla="*/ 1611185 h 1623771"/>
                <a:gd name="connsiteX0" fmla="*/ 0 w 9834687"/>
                <a:gd name="connsiteY0" fmla="*/ 1629146 h 1629146"/>
                <a:gd name="connsiteX1" fmla="*/ 3922032 w 9834687"/>
                <a:gd name="connsiteY1" fmla="*/ 1609328 h 1629146"/>
                <a:gd name="connsiteX2" fmla="*/ 5613970 w 9834687"/>
                <a:gd name="connsiteY2" fmla="*/ 16674 h 1629146"/>
                <a:gd name="connsiteX3" fmla="*/ 6437379 w 9834687"/>
                <a:gd name="connsiteY3" fmla="*/ 886474 h 1629146"/>
                <a:gd name="connsiteX4" fmla="*/ 6189430 w 9834687"/>
                <a:gd name="connsiteY4" fmla="*/ 1604921 h 1629146"/>
                <a:gd name="connsiteX5" fmla="*/ 9834687 w 9834687"/>
                <a:gd name="connsiteY5" fmla="*/ 1616560 h 1629146"/>
                <a:gd name="connsiteX0" fmla="*/ 0 w 9834687"/>
                <a:gd name="connsiteY0" fmla="*/ 1612473 h 1612473"/>
                <a:gd name="connsiteX1" fmla="*/ 3922032 w 9834687"/>
                <a:gd name="connsiteY1" fmla="*/ 1592655 h 1612473"/>
                <a:gd name="connsiteX2" fmla="*/ 5613970 w 9834687"/>
                <a:gd name="connsiteY2" fmla="*/ 1 h 1612473"/>
                <a:gd name="connsiteX3" fmla="*/ 6189430 w 9834687"/>
                <a:gd name="connsiteY3" fmla="*/ 1588248 h 1612473"/>
                <a:gd name="connsiteX4" fmla="*/ 9834687 w 9834687"/>
                <a:gd name="connsiteY4" fmla="*/ 1599887 h 1612473"/>
                <a:gd name="connsiteX0" fmla="*/ 0 w 9834687"/>
                <a:gd name="connsiteY0" fmla="*/ 24307 h 24307"/>
                <a:gd name="connsiteX1" fmla="*/ 3922032 w 9834687"/>
                <a:gd name="connsiteY1" fmla="*/ 4489 h 24307"/>
                <a:gd name="connsiteX2" fmla="*/ 6189430 w 9834687"/>
                <a:gd name="connsiteY2" fmla="*/ 82 h 24307"/>
                <a:gd name="connsiteX3" fmla="*/ 9834687 w 9834687"/>
                <a:gd name="connsiteY3" fmla="*/ 11721 h 24307"/>
                <a:gd name="connsiteX0" fmla="*/ 0 w 9834687"/>
                <a:gd name="connsiteY0" fmla="*/ 19818 h 19818"/>
                <a:gd name="connsiteX1" fmla="*/ 3922032 w 9834687"/>
                <a:gd name="connsiteY1" fmla="*/ 0 h 19818"/>
                <a:gd name="connsiteX2" fmla="*/ 9834687 w 9834687"/>
                <a:gd name="connsiteY2" fmla="*/ 7232 h 19818"/>
                <a:gd name="connsiteX0" fmla="*/ 0 w 9834687"/>
                <a:gd name="connsiteY0" fmla="*/ 12585 h 12585"/>
                <a:gd name="connsiteX1" fmla="*/ 9834687 w 9834687"/>
                <a:gd name="connsiteY1" fmla="*/ -1 h 12585"/>
              </a:gdLst>
              <a:ahLst/>
              <a:cxnLst>
                <a:cxn ang="0">
                  <a:pos x="connsiteX0" y="connsiteY0"/>
                </a:cxn>
                <a:cxn ang="0">
                  <a:pos x="connsiteX1" y="connsiteY1"/>
                </a:cxn>
              </a:cxnLst>
              <a:rect l="l" t="t" r="r" b="b"/>
              <a:pathLst>
                <a:path w="9834687" h="12585">
                  <a:moveTo>
                    <a:pt x="0" y="12585"/>
                  </a:moveTo>
                  <a:lnTo>
                    <a:pt x="9834687" y="-1"/>
                  </a:ln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flipV="1">
              <a:off x="359999" y="3680126"/>
              <a:ext cx="4320000" cy="5529"/>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244597 h 1244597"/>
                <a:gd name="connsiteX1" fmla="*/ 3922032 w 9834687"/>
                <a:gd name="connsiteY1" fmla="*/ 1224779 h 1244597"/>
                <a:gd name="connsiteX2" fmla="*/ 3998755 w 9834687"/>
                <a:gd name="connsiteY2" fmla="*/ 136315 h 1244597"/>
                <a:gd name="connsiteX3" fmla="*/ 4696582 w 9834687"/>
                <a:gd name="connsiteY3" fmla="*/ 45846 h 1244597"/>
                <a:gd name="connsiteX4" fmla="*/ 6437379 w 9834687"/>
                <a:gd name="connsiteY4" fmla="*/ 501925 h 1244597"/>
                <a:gd name="connsiteX5" fmla="*/ 6189430 w 9834687"/>
                <a:gd name="connsiteY5" fmla="*/ 1220372 h 1244597"/>
                <a:gd name="connsiteX6" fmla="*/ 9834687 w 9834687"/>
                <a:gd name="connsiteY6" fmla="*/ 1232011 h 1244597"/>
                <a:gd name="connsiteX0" fmla="*/ 0 w 9834687"/>
                <a:gd name="connsiteY0" fmla="*/ 1244597 h 1244597"/>
                <a:gd name="connsiteX1" fmla="*/ 3922032 w 9834687"/>
                <a:gd name="connsiteY1" fmla="*/ 1224779 h 1244597"/>
                <a:gd name="connsiteX2" fmla="*/ 3998755 w 9834687"/>
                <a:gd name="connsiteY2" fmla="*/ 136315 h 1244597"/>
                <a:gd name="connsiteX3" fmla="*/ 4696582 w 9834687"/>
                <a:gd name="connsiteY3" fmla="*/ 45846 h 1244597"/>
                <a:gd name="connsiteX4" fmla="*/ 6437379 w 9834687"/>
                <a:gd name="connsiteY4" fmla="*/ 501925 h 1244597"/>
                <a:gd name="connsiteX5" fmla="*/ 9834687 w 9834687"/>
                <a:gd name="connsiteY5" fmla="*/ 1232011 h 1244597"/>
                <a:gd name="connsiteX0" fmla="*/ 0 w 9834687"/>
                <a:gd name="connsiteY0" fmla="*/ 1297172 h 1297172"/>
                <a:gd name="connsiteX1" fmla="*/ 3922032 w 9834687"/>
                <a:gd name="connsiteY1" fmla="*/ 1277354 h 1297172"/>
                <a:gd name="connsiteX2" fmla="*/ 3998755 w 9834687"/>
                <a:gd name="connsiteY2" fmla="*/ 188890 h 1297172"/>
                <a:gd name="connsiteX3" fmla="*/ 4696582 w 9834687"/>
                <a:gd name="connsiteY3" fmla="*/ 98421 h 1297172"/>
                <a:gd name="connsiteX4" fmla="*/ 9834687 w 9834687"/>
                <a:gd name="connsiteY4" fmla="*/ 1284586 h 1297172"/>
                <a:gd name="connsiteX0" fmla="*/ 0 w 9834687"/>
                <a:gd name="connsiteY0" fmla="*/ 1297172 h 1297172"/>
                <a:gd name="connsiteX1" fmla="*/ 3998755 w 9834687"/>
                <a:gd name="connsiteY1" fmla="*/ 188890 h 1297172"/>
                <a:gd name="connsiteX2" fmla="*/ 4696582 w 9834687"/>
                <a:gd name="connsiteY2" fmla="*/ 98421 h 1297172"/>
                <a:gd name="connsiteX3" fmla="*/ 9834687 w 9834687"/>
                <a:gd name="connsiteY3" fmla="*/ 1284586 h 1297172"/>
                <a:gd name="connsiteX0" fmla="*/ 0 w 9834687"/>
                <a:gd name="connsiteY0" fmla="*/ 1108287 h 1108287"/>
                <a:gd name="connsiteX1" fmla="*/ 3998755 w 9834687"/>
                <a:gd name="connsiteY1" fmla="*/ 5 h 1108287"/>
                <a:gd name="connsiteX2" fmla="*/ 9834687 w 9834687"/>
                <a:gd name="connsiteY2" fmla="*/ 1095701 h 1108287"/>
                <a:gd name="connsiteX0" fmla="*/ 0 w 9834687"/>
                <a:gd name="connsiteY0" fmla="*/ 12587 h 12587"/>
                <a:gd name="connsiteX1" fmla="*/ 9834687 w 9834687"/>
                <a:gd name="connsiteY1" fmla="*/ 1 h 12587"/>
              </a:gdLst>
              <a:ahLst/>
              <a:cxnLst>
                <a:cxn ang="0">
                  <a:pos x="connsiteX0" y="connsiteY0"/>
                </a:cxn>
                <a:cxn ang="0">
                  <a:pos x="connsiteX1" y="connsiteY1"/>
                </a:cxn>
              </a:cxnLst>
              <a:rect l="l" t="t" r="r" b="b"/>
              <a:pathLst>
                <a:path w="9834687" h="12587">
                  <a:moveTo>
                    <a:pt x="0" y="12587"/>
                  </a:moveTo>
                  <a:lnTo>
                    <a:pt x="9834687" y="1"/>
                  </a:ln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971987" y="3107794"/>
              <a:ext cx="1928652" cy="248886"/>
              <a:chOff x="971987" y="3104618"/>
              <a:chExt cx="1928652" cy="248886"/>
            </a:xfrm>
          </p:grpSpPr>
          <p:sp>
            <p:nvSpPr>
              <p:cNvPr id="106" name="Freeform 105"/>
              <p:cNvSpPr/>
              <p:nvPr/>
            </p:nvSpPr>
            <p:spPr>
              <a:xfrm>
                <a:off x="971987" y="3105640"/>
                <a:ext cx="1149301" cy="240857"/>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 name="connsiteX0" fmla="*/ 0 w 3298859"/>
                  <a:gd name="connsiteY0" fmla="*/ 468818 h 764951"/>
                  <a:gd name="connsiteX1" fmla="*/ 2915408 w 3298859"/>
                  <a:gd name="connsiteY1" fmla="*/ 762000 h 764951"/>
                  <a:gd name="connsiteX2" fmla="*/ 3245608 w 3298859"/>
                  <a:gd name="connsiteY2" fmla="*/ 304800 h 764951"/>
                  <a:gd name="connsiteX3" fmla="*/ 2883658 w 3298859"/>
                  <a:gd name="connsiteY3" fmla="*/ 0 h 764951"/>
                  <a:gd name="connsiteX0" fmla="*/ 0 w 3291478"/>
                  <a:gd name="connsiteY0" fmla="*/ 468818 h 958619"/>
                  <a:gd name="connsiteX1" fmla="*/ 1961307 w 3291478"/>
                  <a:gd name="connsiteY1" fmla="*/ 957157 h 958619"/>
                  <a:gd name="connsiteX2" fmla="*/ 3245608 w 3291478"/>
                  <a:gd name="connsiteY2" fmla="*/ 304800 h 958619"/>
                  <a:gd name="connsiteX3" fmla="*/ 2883658 w 3291478"/>
                  <a:gd name="connsiteY3" fmla="*/ 0 h 958619"/>
                  <a:gd name="connsiteX0" fmla="*/ 0 w 3110383"/>
                  <a:gd name="connsiteY0" fmla="*/ 468818 h 1022082"/>
                  <a:gd name="connsiteX1" fmla="*/ 1961307 w 3110383"/>
                  <a:gd name="connsiteY1" fmla="*/ 957157 h 1022082"/>
                  <a:gd name="connsiteX2" fmla="*/ 3017923 w 3110383"/>
                  <a:gd name="connsiteY2" fmla="*/ 911954 h 1022082"/>
                  <a:gd name="connsiteX3" fmla="*/ 2883658 w 3110383"/>
                  <a:gd name="connsiteY3" fmla="*/ 0 h 1022082"/>
                  <a:gd name="connsiteX0" fmla="*/ 0 w 3103403"/>
                  <a:gd name="connsiteY0" fmla="*/ 468818 h 1041515"/>
                  <a:gd name="connsiteX1" fmla="*/ 1961307 w 3103403"/>
                  <a:gd name="connsiteY1" fmla="*/ 957157 h 1041515"/>
                  <a:gd name="connsiteX2" fmla="*/ 3007080 w 3103403"/>
                  <a:gd name="connsiteY2" fmla="*/ 944479 h 1041515"/>
                  <a:gd name="connsiteX3" fmla="*/ 2883658 w 3103403"/>
                  <a:gd name="connsiteY3" fmla="*/ 0 h 1041515"/>
                  <a:gd name="connsiteX0" fmla="*/ 0 w 3202114"/>
                  <a:gd name="connsiteY0" fmla="*/ 2611 h 545326"/>
                  <a:gd name="connsiteX1" fmla="*/ 1961307 w 3202114"/>
                  <a:gd name="connsiteY1" fmla="*/ 490950 h 545326"/>
                  <a:gd name="connsiteX2" fmla="*/ 3007080 w 3202114"/>
                  <a:gd name="connsiteY2" fmla="*/ 478272 h 545326"/>
                  <a:gd name="connsiteX3" fmla="*/ 3057132 w 3202114"/>
                  <a:gd name="connsiteY3" fmla="*/ 0 h 545326"/>
                  <a:gd name="connsiteX0" fmla="*/ 0 w 3108496"/>
                  <a:gd name="connsiteY0" fmla="*/ 2611 h 545326"/>
                  <a:gd name="connsiteX1" fmla="*/ 1961307 w 3108496"/>
                  <a:gd name="connsiteY1" fmla="*/ 490950 h 545326"/>
                  <a:gd name="connsiteX2" fmla="*/ 3007080 w 3108496"/>
                  <a:gd name="connsiteY2" fmla="*/ 478272 h 545326"/>
                  <a:gd name="connsiteX3" fmla="*/ 3057132 w 3108496"/>
                  <a:gd name="connsiteY3" fmla="*/ 0 h 545326"/>
                  <a:gd name="connsiteX0" fmla="*/ 0 w 3064811"/>
                  <a:gd name="connsiteY0" fmla="*/ 2611 h 571183"/>
                  <a:gd name="connsiteX1" fmla="*/ 1961307 w 3064811"/>
                  <a:gd name="connsiteY1" fmla="*/ 490950 h 571183"/>
                  <a:gd name="connsiteX2" fmla="*/ 2898660 w 3064811"/>
                  <a:gd name="connsiteY2" fmla="*/ 521641 h 571183"/>
                  <a:gd name="connsiteX3" fmla="*/ 3057132 w 3064811"/>
                  <a:gd name="connsiteY3" fmla="*/ 0 h 571183"/>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66383"/>
                  <a:gd name="connsiteY0" fmla="*/ 2611 h 545192"/>
                  <a:gd name="connsiteX1" fmla="*/ 1755307 w 3066383"/>
                  <a:gd name="connsiteY1" fmla="*/ 480108 h 545192"/>
                  <a:gd name="connsiteX2" fmla="*/ 2876977 w 3066383"/>
                  <a:gd name="connsiteY2" fmla="*/ 489116 h 545192"/>
                  <a:gd name="connsiteX3" fmla="*/ 3057132 w 3066383"/>
                  <a:gd name="connsiteY3" fmla="*/ 0 h 545192"/>
                  <a:gd name="connsiteX0" fmla="*/ 0 w 2627280"/>
                  <a:gd name="connsiteY0" fmla="*/ 35139 h 543291"/>
                  <a:gd name="connsiteX1" fmla="*/ 1316204 w 2627280"/>
                  <a:gd name="connsiteY1" fmla="*/ 480108 h 543291"/>
                  <a:gd name="connsiteX2" fmla="*/ 2437874 w 2627280"/>
                  <a:gd name="connsiteY2" fmla="*/ 489116 h 543291"/>
                  <a:gd name="connsiteX3" fmla="*/ 2618029 w 2627280"/>
                  <a:gd name="connsiteY3" fmla="*/ 0 h 543291"/>
                  <a:gd name="connsiteX0" fmla="*/ 0 w 2616437"/>
                  <a:gd name="connsiteY0" fmla="*/ 24298 h 543919"/>
                  <a:gd name="connsiteX1" fmla="*/ 1305361 w 2616437"/>
                  <a:gd name="connsiteY1" fmla="*/ 480108 h 543919"/>
                  <a:gd name="connsiteX2" fmla="*/ 2427031 w 2616437"/>
                  <a:gd name="connsiteY2" fmla="*/ 489116 h 543919"/>
                  <a:gd name="connsiteX3" fmla="*/ 2607186 w 2616437"/>
                  <a:gd name="connsiteY3" fmla="*/ 0 h 543919"/>
                  <a:gd name="connsiteX0" fmla="*/ 0 w 2616437"/>
                  <a:gd name="connsiteY0" fmla="*/ 13454 h 544554"/>
                  <a:gd name="connsiteX1" fmla="*/ 1305361 w 2616437"/>
                  <a:gd name="connsiteY1" fmla="*/ 480108 h 544554"/>
                  <a:gd name="connsiteX2" fmla="*/ 2427031 w 2616437"/>
                  <a:gd name="connsiteY2" fmla="*/ 489116 h 544554"/>
                  <a:gd name="connsiteX3" fmla="*/ 2607186 w 2616437"/>
                  <a:gd name="connsiteY3" fmla="*/ 0 h 544554"/>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Lst>
                <a:ahLst/>
                <a:cxnLst>
                  <a:cxn ang="0">
                    <a:pos x="connsiteX0" y="connsiteY0"/>
                  </a:cxn>
                  <a:cxn ang="0">
                    <a:pos x="connsiteX1" y="connsiteY1"/>
                  </a:cxn>
                  <a:cxn ang="0">
                    <a:pos x="connsiteX2" y="connsiteY2"/>
                  </a:cxn>
                  <a:cxn ang="0">
                    <a:pos x="connsiteX3" y="connsiteY3"/>
                  </a:cxn>
                </a:cxnLst>
                <a:rect l="l" t="t" r="r" b="b"/>
                <a:pathLst>
                  <a:path w="2616437" h="548322">
                    <a:moveTo>
                      <a:pt x="0" y="0"/>
                    </a:moveTo>
                    <a:cubicBezTo>
                      <a:pt x="585095" y="293877"/>
                      <a:pt x="900856" y="400930"/>
                      <a:pt x="1305361" y="482917"/>
                    </a:cubicBezTo>
                    <a:cubicBezTo>
                      <a:pt x="1709866" y="564904"/>
                      <a:pt x="2210060" y="571943"/>
                      <a:pt x="2427031" y="491925"/>
                    </a:cubicBezTo>
                    <a:cubicBezTo>
                      <a:pt x="2644002" y="411907"/>
                      <a:pt x="2623190" y="155679"/>
                      <a:pt x="2607186" y="2809"/>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2180561" y="3104618"/>
                <a:ext cx="308136" cy="236174"/>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10 w 672571"/>
                  <a:gd name="connsiteY0" fmla="*/ 45462 h 542186"/>
                  <a:gd name="connsiteX1" fmla="*/ 354554 w 672571"/>
                  <a:gd name="connsiteY1" fmla="*/ 539752 h 542186"/>
                  <a:gd name="connsiteX2" fmla="*/ 672571 w 672571"/>
                  <a:gd name="connsiteY2" fmla="*/ 0 h 542186"/>
                  <a:gd name="connsiteX0" fmla="*/ 10 w 672571"/>
                  <a:gd name="connsiteY0" fmla="*/ 45462 h 540290"/>
                  <a:gd name="connsiteX1" fmla="*/ 354554 w 672571"/>
                  <a:gd name="connsiteY1" fmla="*/ 539752 h 540290"/>
                  <a:gd name="connsiteX2" fmla="*/ 672571 w 672571"/>
                  <a:gd name="connsiteY2" fmla="*/ 0 h 540290"/>
                  <a:gd name="connsiteX0" fmla="*/ 7 w 687025"/>
                  <a:gd name="connsiteY0" fmla="*/ 23779 h 539880"/>
                  <a:gd name="connsiteX1" fmla="*/ 369008 w 687025"/>
                  <a:gd name="connsiteY1" fmla="*/ 539752 h 539880"/>
                  <a:gd name="connsiteX2" fmla="*/ 687025 w 687025"/>
                  <a:gd name="connsiteY2" fmla="*/ 0 h 539880"/>
                  <a:gd name="connsiteX0" fmla="*/ 7 w 701481"/>
                  <a:gd name="connsiteY0" fmla="*/ 0 h 544888"/>
                  <a:gd name="connsiteX1" fmla="*/ 383464 w 701481"/>
                  <a:gd name="connsiteY1" fmla="*/ 544886 h 544888"/>
                  <a:gd name="connsiteX2" fmla="*/ 701481 w 701481"/>
                  <a:gd name="connsiteY2" fmla="*/ 5134 h 544888"/>
                  <a:gd name="connsiteX0" fmla="*/ 9 w 701483"/>
                  <a:gd name="connsiteY0" fmla="*/ 0 h 537660"/>
                  <a:gd name="connsiteX1" fmla="*/ 318413 w 701483"/>
                  <a:gd name="connsiteY1" fmla="*/ 537658 h 537660"/>
                  <a:gd name="connsiteX2" fmla="*/ 701483 w 701483"/>
                  <a:gd name="connsiteY2" fmla="*/ 5134 h 537660"/>
                  <a:gd name="connsiteX0" fmla="*/ 14 w 701488"/>
                  <a:gd name="connsiteY0" fmla="*/ 0 h 538400"/>
                  <a:gd name="connsiteX1" fmla="*/ 318418 w 701488"/>
                  <a:gd name="connsiteY1" fmla="*/ 537658 h 538400"/>
                  <a:gd name="connsiteX2" fmla="*/ 701488 w 701488"/>
                  <a:gd name="connsiteY2" fmla="*/ 5134 h 538400"/>
                  <a:gd name="connsiteX0" fmla="*/ 12 w 701486"/>
                  <a:gd name="connsiteY0" fmla="*/ 0 h 537660"/>
                  <a:gd name="connsiteX1" fmla="*/ 318416 w 701486"/>
                  <a:gd name="connsiteY1" fmla="*/ 537658 h 537660"/>
                  <a:gd name="connsiteX2" fmla="*/ 701486 w 701486"/>
                  <a:gd name="connsiteY2" fmla="*/ 5134 h 537660"/>
                </a:gdLst>
                <a:ahLst/>
                <a:cxnLst>
                  <a:cxn ang="0">
                    <a:pos x="connsiteX0" y="connsiteY0"/>
                  </a:cxn>
                  <a:cxn ang="0">
                    <a:pos x="connsiteX1" y="connsiteY1"/>
                  </a:cxn>
                  <a:cxn ang="0">
                    <a:pos x="connsiteX2" y="connsiteY2"/>
                  </a:cxn>
                </a:cxnLst>
                <a:rect l="l" t="t" r="r" b="b"/>
                <a:pathLst>
                  <a:path w="701486" h="537660">
                    <a:moveTo>
                      <a:pt x="12" y="0"/>
                    </a:moveTo>
                    <a:cubicBezTo>
                      <a:pt x="-1575" y="434034"/>
                      <a:pt x="158136" y="536802"/>
                      <a:pt x="318416" y="537658"/>
                    </a:cubicBezTo>
                    <a:cubicBezTo>
                      <a:pt x="478696" y="538514"/>
                      <a:pt x="697712" y="329901"/>
                      <a:pt x="701486" y="5134"/>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Freeform 112"/>
              <p:cNvSpPr/>
              <p:nvPr/>
            </p:nvSpPr>
            <p:spPr>
              <a:xfrm>
                <a:off x="2547281" y="3106873"/>
                <a:ext cx="204948" cy="24663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26 w 672587"/>
                  <a:gd name="connsiteY0" fmla="*/ 45462 h 660188"/>
                  <a:gd name="connsiteX1" fmla="*/ 235308 w 672587"/>
                  <a:gd name="connsiteY1" fmla="*/ 659014 h 660188"/>
                  <a:gd name="connsiteX2" fmla="*/ 672587 w 672587"/>
                  <a:gd name="connsiteY2" fmla="*/ 0 h 660188"/>
                  <a:gd name="connsiteX0" fmla="*/ 12 w 466573"/>
                  <a:gd name="connsiteY0" fmla="*/ 12937 h 626507"/>
                  <a:gd name="connsiteX1" fmla="*/ 235294 w 466573"/>
                  <a:gd name="connsiteY1" fmla="*/ 626489 h 626507"/>
                  <a:gd name="connsiteX2" fmla="*/ 466573 w 466573"/>
                  <a:gd name="connsiteY2" fmla="*/ 0 h 626507"/>
                  <a:gd name="connsiteX0" fmla="*/ 12 w 466573"/>
                  <a:gd name="connsiteY0" fmla="*/ 12937 h 583146"/>
                  <a:gd name="connsiteX1" fmla="*/ 224451 w 466573"/>
                  <a:gd name="connsiteY1" fmla="*/ 583121 h 583146"/>
                  <a:gd name="connsiteX2" fmla="*/ 466573 w 466573"/>
                  <a:gd name="connsiteY2" fmla="*/ 0 h 583146"/>
                  <a:gd name="connsiteX0" fmla="*/ 12 w 466573"/>
                  <a:gd name="connsiteY0" fmla="*/ 12937 h 561466"/>
                  <a:gd name="connsiteX1" fmla="*/ 224451 w 466573"/>
                  <a:gd name="connsiteY1" fmla="*/ 561437 h 561466"/>
                  <a:gd name="connsiteX2" fmla="*/ 466573 w 466573"/>
                  <a:gd name="connsiteY2" fmla="*/ 0 h 561466"/>
                </a:gdLst>
                <a:ahLst/>
                <a:cxnLst>
                  <a:cxn ang="0">
                    <a:pos x="connsiteX0" y="connsiteY0"/>
                  </a:cxn>
                  <a:cxn ang="0">
                    <a:pos x="connsiteX1" y="connsiteY1"/>
                  </a:cxn>
                  <a:cxn ang="0">
                    <a:pos x="connsiteX2" y="connsiteY2"/>
                  </a:cxn>
                </a:cxnLst>
                <a:rect l="l" t="t" r="r" b="b"/>
                <a:pathLst>
                  <a:path w="466573" h="561466">
                    <a:moveTo>
                      <a:pt x="12" y="12937"/>
                    </a:moveTo>
                    <a:cubicBezTo>
                      <a:pt x="-1575" y="446971"/>
                      <a:pt x="146691" y="563593"/>
                      <a:pt x="224451" y="561437"/>
                    </a:cubicBezTo>
                    <a:cubicBezTo>
                      <a:pt x="302211" y="559281"/>
                      <a:pt x="462799" y="324767"/>
                      <a:pt x="466573"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Freeform 113"/>
              <p:cNvSpPr/>
              <p:nvPr/>
            </p:nvSpPr>
            <p:spPr>
              <a:xfrm>
                <a:off x="2800459" y="3106874"/>
                <a:ext cx="100180" cy="24570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429 w 672990"/>
                  <a:gd name="connsiteY0" fmla="*/ 45462 h 627861"/>
                  <a:gd name="connsiteX1" fmla="*/ 159816 w 672990"/>
                  <a:gd name="connsiteY1" fmla="*/ 626489 h 627861"/>
                  <a:gd name="connsiteX2" fmla="*/ 672990 w 672990"/>
                  <a:gd name="connsiteY2" fmla="*/ 0 h 627861"/>
                  <a:gd name="connsiteX0" fmla="*/ 17 w 228055"/>
                  <a:gd name="connsiteY0" fmla="*/ -1 h 581033"/>
                  <a:gd name="connsiteX1" fmla="*/ 159404 w 228055"/>
                  <a:gd name="connsiteY1" fmla="*/ 581026 h 581033"/>
                  <a:gd name="connsiteX2" fmla="*/ 228055 w 228055"/>
                  <a:gd name="connsiteY2" fmla="*/ 8748 h 581033"/>
                  <a:gd name="connsiteX0" fmla="*/ 26 w 228064"/>
                  <a:gd name="connsiteY0" fmla="*/ -1 h 559349"/>
                  <a:gd name="connsiteX1" fmla="*/ 105201 w 228064"/>
                  <a:gd name="connsiteY1" fmla="*/ 559342 h 559349"/>
                  <a:gd name="connsiteX2" fmla="*/ 228064 w 228064"/>
                  <a:gd name="connsiteY2" fmla="*/ 8748 h 559349"/>
                </a:gdLst>
                <a:ahLst/>
                <a:cxnLst>
                  <a:cxn ang="0">
                    <a:pos x="connsiteX0" y="connsiteY0"/>
                  </a:cxn>
                  <a:cxn ang="0">
                    <a:pos x="connsiteX1" y="connsiteY1"/>
                  </a:cxn>
                  <a:cxn ang="0">
                    <a:pos x="connsiteX2" y="connsiteY2"/>
                  </a:cxn>
                </a:cxnLst>
                <a:rect l="l" t="t" r="r" b="b"/>
                <a:pathLst>
                  <a:path w="228064" h="559349">
                    <a:moveTo>
                      <a:pt x="26" y="-1"/>
                    </a:moveTo>
                    <a:cubicBezTo>
                      <a:pt x="-1561" y="434033"/>
                      <a:pt x="67195" y="557884"/>
                      <a:pt x="105201" y="559342"/>
                    </a:cubicBezTo>
                    <a:cubicBezTo>
                      <a:pt x="143207" y="560800"/>
                      <a:pt x="224290" y="333515"/>
                      <a:pt x="228064" y="8748"/>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p:cNvGrpSpPr/>
            <p:nvPr/>
          </p:nvGrpSpPr>
          <p:grpSpPr>
            <a:xfrm flipV="1">
              <a:off x="970124" y="3405601"/>
              <a:ext cx="1928652" cy="248886"/>
              <a:chOff x="971987" y="3104618"/>
              <a:chExt cx="1928652" cy="248886"/>
            </a:xfrm>
          </p:grpSpPr>
          <p:sp>
            <p:nvSpPr>
              <p:cNvPr id="131" name="Freeform 130"/>
              <p:cNvSpPr/>
              <p:nvPr/>
            </p:nvSpPr>
            <p:spPr>
              <a:xfrm>
                <a:off x="971987" y="3105640"/>
                <a:ext cx="1149301" cy="240857"/>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 name="connsiteX0" fmla="*/ 0 w 3298859"/>
                  <a:gd name="connsiteY0" fmla="*/ 468818 h 764951"/>
                  <a:gd name="connsiteX1" fmla="*/ 2915408 w 3298859"/>
                  <a:gd name="connsiteY1" fmla="*/ 762000 h 764951"/>
                  <a:gd name="connsiteX2" fmla="*/ 3245608 w 3298859"/>
                  <a:gd name="connsiteY2" fmla="*/ 304800 h 764951"/>
                  <a:gd name="connsiteX3" fmla="*/ 2883658 w 3298859"/>
                  <a:gd name="connsiteY3" fmla="*/ 0 h 764951"/>
                  <a:gd name="connsiteX0" fmla="*/ 0 w 3291478"/>
                  <a:gd name="connsiteY0" fmla="*/ 468818 h 958619"/>
                  <a:gd name="connsiteX1" fmla="*/ 1961307 w 3291478"/>
                  <a:gd name="connsiteY1" fmla="*/ 957157 h 958619"/>
                  <a:gd name="connsiteX2" fmla="*/ 3245608 w 3291478"/>
                  <a:gd name="connsiteY2" fmla="*/ 304800 h 958619"/>
                  <a:gd name="connsiteX3" fmla="*/ 2883658 w 3291478"/>
                  <a:gd name="connsiteY3" fmla="*/ 0 h 958619"/>
                  <a:gd name="connsiteX0" fmla="*/ 0 w 3110383"/>
                  <a:gd name="connsiteY0" fmla="*/ 468818 h 1022082"/>
                  <a:gd name="connsiteX1" fmla="*/ 1961307 w 3110383"/>
                  <a:gd name="connsiteY1" fmla="*/ 957157 h 1022082"/>
                  <a:gd name="connsiteX2" fmla="*/ 3017923 w 3110383"/>
                  <a:gd name="connsiteY2" fmla="*/ 911954 h 1022082"/>
                  <a:gd name="connsiteX3" fmla="*/ 2883658 w 3110383"/>
                  <a:gd name="connsiteY3" fmla="*/ 0 h 1022082"/>
                  <a:gd name="connsiteX0" fmla="*/ 0 w 3103403"/>
                  <a:gd name="connsiteY0" fmla="*/ 468818 h 1041515"/>
                  <a:gd name="connsiteX1" fmla="*/ 1961307 w 3103403"/>
                  <a:gd name="connsiteY1" fmla="*/ 957157 h 1041515"/>
                  <a:gd name="connsiteX2" fmla="*/ 3007080 w 3103403"/>
                  <a:gd name="connsiteY2" fmla="*/ 944479 h 1041515"/>
                  <a:gd name="connsiteX3" fmla="*/ 2883658 w 3103403"/>
                  <a:gd name="connsiteY3" fmla="*/ 0 h 1041515"/>
                  <a:gd name="connsiteX0" fmla="*/ 0 w 3202114"/>
                  <a:gd name="connsiteY0" fmla="*/ 2611 h 545326"/>
                  <a:gd name="connsiteX1" fmla="*/ 1961307 w 3202114"/>
                  <a:gd name="connsiteY1" fmla="*/ 490950 h 545326"/>
                  <a:gd name="connsiteX2" fmla="*/ 3007080 w 3202114"/>
                  <a:gd name="connsiteY2" fmla="*/ 478272 h 545326"/>
                  <a:gd name="connsiteX3" fmla="*/ 3057132 w 3202114"/>
                  <a:gd name="connsiteY3" fmla="*/ 0 h 545326"/>
                  <a:gd name="connsiteX0" fmla="*/ 0 w 3108496"/>
                  <a:gd name="connsiteY0" fmla="*/ 2611 h 545326"/>
                  <a:gd name="connsiteX1" fmla="*/ 1961307 w 3108496"/>
                  <a:gd name="connsiteY1" fmla="*/ 490950 h 545326"/>
                  <a:gd name="connsiteX2" fmla="*/ 3007080 w 3108496"/>
                  <a:gd name="connsiteY2" fmla="*/ 478272 h 545326"/>
                  <a:gd name="connsiteX3" fmla="*/ 3057132 w 3108496"/>
                  <a:gd name="connsiteY3" fmla="*/ 0 h 545326"/>
                  <a:gd name="connsiteX0" fmla="*/ 0 w 3064811"/>
                  <a:gd name="connsiteY0" fmla="*/ 2611 h 571183"/>
                  <a:gd name="connsiteX1" fmla="*/ 1961307 w 3064811"/>
                  <a:gd name="connsiteY1" fmla="*/ 490950 h 571183"/>
                  <a:gd name="connsiteX2" fmla="*/ 2898660 w 3064811"/>
                  <a:gd name="connsiteY2" fmla="*/ 521641 h 571183"/>
                  <a:gd name="connsiteX3" fmla="*/ 3057132 w 3064811"/>
                  <a:gd name="connsiteY3" fmla="*/ 0 h 571183"/>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66383"/>
                  <a:gd name="connsiteY0" fmla="*/ 2611 h 545192"/>
                  <a:gd name="connsiteX1" fmla="*/ 1755307 w 3066383"/>
                  <a:gd name="connsiteY1" fmla="*/ 480108 h 545192"/>
                  <a:gd name="connsiteX2" fmla="*/ 2876977 w 3066383"/>
                  <a:gd name="connsiteY2" fmla="*/ 489116 h 545192"/>
                  <a:gd name="connsiteX3" fmla="*/ 3057132 w 3066383"/>
                  <a:gd name="connsiteY3" fmla="*/ 0 h 545192"/>
                  <a:gd name="connsiteX0" fmla="*/ 0 w 2627280"/>
                  <a:gd name="connsiteY0" fmla="*/ 35139 h 543291"/>
                  <a:gd name="connsiteX1" fmla="*/ 1316204 w 2627280"/>
                  <a:gd name="connsiteY1" fmla="*/ 480108 h 543291"/>
                  <a:gd name="connsiteX2" fmla="*/ 2437874 w 2627280"/>
                  <a:gd name="connsiteY2" fmla="*/ 489116 h 543291"/>
                  <a:gd name="connsiteX3" fmla="*/ 2618029 w 2627280"/>
                  <a:gd name="connsiteY3" fmla="*/ 0 h 543291"/>
                  <a:gd name="connsiteX0" fmla="*/ 0 w 2616437"/>
                  <a:gd name="connsiteY0" fmla="*/ 24298 h 543919"/>
                  <a:gd name="connsiteX1" fmla="*/ 1305361 w 2616437"/>
                  <a:gd name="connsiteY1" fmla="*/ 480108 h 543919"/>
                  <a:gd name="connsiteX2" fmla="*/ 2427031 w 2616437"/>
                  <a:gd name="connsiteY2" fmla="*/ 489116 h 543919"/>
                  <a:gd name="connsiteX3" fmla="*/ 2607186 w 2616437"/>
                  <a:gd name="connsiteY3" fmla="*/ 0 h 543919"/>
                  <a:gd name="connsiteX0" fmla="*/ 0 w 2616437"/>
                  <a:gd name="connsiteY0" fmla="*/ 13454 h 544554"/>
                  <a:gd name="connsiteX1" fmla="*/ 1305361 w 2616437"/>
                  <a:gd name="connsiteY1" fmla="*/ 480108 h 544554"/>
                  <a:gd name="connsiteX2" fmla="*/ 2427031 w 2616437"/>
                  <a:gd name="connsiteY2" fmla="*/ 489116 h 544554"/>
                  <a:gd name="connsiteX3" fmla="*/ 2607186 w 2616437"/>
                  <a:gd name="connsiteY3" fmla="*/ 0 h 544554"/>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Lst>
                <a:ahLst/>
                <a:cxnLst>
                  <a:cxn ang="0">
                    <a:pos x="connsiteX0" y="connsiteY0"/>
                  </a:cxn>
                  <a:cxn ang="0">
                    <a:pos x="connsiteX1" y="connsiteY1"/>
                  </a:cxn>
                  <a:cxn ang="0">
                    <a:pos x="connsiteX2" y="connsiteY2"/>
                  </a:cxn>
                  <a:cxn ang="0">
                    <a:pos x="connsiteX3" y="connsiteY3"/>
                  </a:cxn>
                </a:cxnLst>
                <a:rect l="l" t="t" r="r" b="b"/>
                <a:pathLst>
                  <a:path w="2616437" h="548322">
                    <a:moveTo>
                      <a:pt x="0" y="0"/>
                    </a:moveTo>
                    <a:cubicBezTo>
                      <a:pt x="585095" y="293877"/>
                      <a:pt x="900856" y="400930"/>
                      <a:pt x="1305361" y="482917"/>
                    </a:cubicBezTo>
                    <a:cubicBezTo>
                      <a:pt x="1709866" y="564904"/>
                      <a:pt x="2210060" y="571943"/>
                      <a:pt x="2427031" y="491925"/>
                    </a:cubicBezTo>
                    <a:cubicBezTo>
                      <a:pt x="2644002" y="411907"/>
                      <a:pt x="2623190" y="155679"/>
                      <a:pt x="2607186" y="2809"/>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2180561" y="3104618"/>
                <a:ext cx="308136" cy="236174"/>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10 w 672571"/>
                  <a:gd name="connsiteY0" fmla="*/ 45462 h 542186"/>
                  <a:gd name="connsiteX1" fmla="*/ 354554 w 672571"/>
                  <a:gd name="connsiteY1" fmla="*/ 539752 h 542186"/>
                  <a:gd name="connsiteX2" fmla="*/ 672571 w 672571"/>
                  <a:gd name="connsiteY2" fmla="*/ 0 h 542186"/>
                  <a:gd name="connsiteX0" fmla="*/ 10 w 672571"/>
                  <a:gd name="connsiteY0" fmla="*/ 45462 h 540290"/>
                  <a:gd name="connsiteX1" fmla="*/ 354554 w 672571"/>
                  <a:gd name="connsiteY1" fmla="*/ 539752 h 540290"/>
                  <a:gd name="connsiteX2" fmla="*/ 672571 w 672571"/>
                  <a:gd name="connsiteY2" fmla="*/ 0 h 540290"/>
                  <a:gd name="connsiteX0" fmla="*/ 7 w 687025"/>
                  <a:gd name="connsiteY0" fmla="*/ 23779 h 539880"/>
                  <a:gd name="connsiteX1" fmla="*/ 369008 w 687025"/>
                  <a:gd name="connsiteY1" fmla="*/ 539752 h 539880"/>
                  <a:gd name="connsiteX2" fmla="*/ 687025 w 687025"/>
                  <a:gd name="connsiteY2" fmla="*/ 0 h 539880"/>
                  <a:gd name="connsiteX0" fmla="*/ 7 w 701481"/>
                  <a:gd name="connsiteY0" fmla="*/ 0 h 544888"/>
                  <a:gd name="connsiteX1" fmla="*/ 383464 w 701481"/>
                  <a:gd name="connsiteY1" fmla="*/ 544886 h 544888"/>
                  <a:gd name="connsiteX2" fmla="*/ 701481 w 701481"/>
                  <a:gd name="connsiteY2" fmla="*/ 5134 h 544888"/>
                  <a:gd name="connsiteX0" fmla="*/ 9 w 701483"/>
                  <a:gd name="connsiteY0" fmla="*/ 0 h 537660"/>
                  <a:gd name="connsiteX1" fmla="*/ 318413 w 701483"/>
                  <a:gd name="connsiteY1" fmla="*/ 537658 h 537660"/>
                  <a:gd name="connsiteX2" fmla="*/ 701483 w 701483"/>
                  <a:gd name="connsiteY2" fmla="*/ 5134 h 537660"/>
                  <a:gd name="connsiteX0" fmla="*/ 14 w 701488"/>
                  <a:gd name="connsiteY0" fmla="*/ 0 h 538400"/>
                  <a:gd name="connsiteX1" fmla="*/ 318418 w 701488"/>
                  <a:gd name="connsiteY1" fmla="*/ 537658 h 538400"/>
                  <a:gd name="connsiteX2" fmla="*/ 701488 w 701488"/>
                  <a:gd name="connsiteY2" fmla="*/ 5134 h 538400"/>
                  <a:gd name="connsiteX0" fmla="*/ 12 w 701486"/>
                  <a:gd name="connsiteY0" fmla="*/ 0 h 537660"/>
                  <a:gd name="connsiteX1" fmla="*/ 318416 w 701486"/>
                  <a:gd name="connsiteY1" fmla="*/ 537658 h 537660"/>
                  <a:gd name="connsiteX2" fmla="*/ 701486 w 701486"/>
                  <a:gd name="connsiteY2" fmla="*/ 5134 h 537660"/>
                </a:gdLst>
                <a:ahLst/>
                <a:cxnLst>
                  <a:cxn ang="0">
                    <a:pos x="connsiteX0" y="connsiteY0"/>
                  </a:cxn>
                  <a:cxn ang="0">
                    <a:pos x="connsiteX1" y="connsiteY1"/>
                  </a:cxn>
                  <a:cxn ang="0">
                    <a:pos x="connsiteX2" y="connsiteY2"/>
                  </a:cxn>
                </a:cxnLst>
                <a:rect l="l" t="t" r="r" b="b"/>
                <a:pathLst>
                  <a:path w="701486" h="537660">
                    <a:moveTo>
                      <a:pt x="12" y="0"/>
                    </a:moveTo>
                    <a:cubicBezTo>
                      <a:pt x="-1575" y="434034"/>
                      <a:pt x="158136" y="536802"/>
                      <a:pt x="318416" y="537658"/>
                    </a:cubicBezTo>
                    <a:cubicBezTo>
                      <a:pt x="478696" y="538514"/>
                      <a:pt x="697712" y="329901"/>
                      <a:pt x="701486" y="5134"/>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Freeform 132"/>
              <p:cNvSpPr/>
              <p:nvPr/>
            </p:nvSpPr>
            <p:spPr>
              <a:xfrm>
                <a:off x="2547281" y="3106873"/>
                <a:ext cx="204948" cy="24663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26 w 672587"/>
                  <a:gd name="connsiteY0" fmla="*/ 45462 h 660188"/>
                  <a:gd name="connsiteX1" fmla="*/ 235308 w 672587"/>
                  <a:gd name="connsiteY1" fmla="*/ 659014 h 660188"/>
                  <a:gd name="connsiteX2" fmla="*/ 672587 w 672587"/>
                  <a:gd name="connsiteY2" fmla="*/ 0 h 660188"/>
                  <a:gd name="connsiteX0" fmla="*/ 12 w 466573"/>
                  <a:gd name="connsiteY0" fmla="*/ 12937 h 626507"/>
                  <a:gd name="connsiteX1" fmla="*/ 235294 w 466573"/>
                  <a:gd name="connsiteY1" fmla="*/ 626489 h 626507"/>
                  <a:gd name="connsiteX2" fmla="*/ 466573 w 466573"/>
                  <a:gd name="connsiteY2" fmla="*/ 0 h 626507"/>
                  <a:gd name="connsiteX0" fmla="*/ 12 w 466573"/>
                  <a:gd name="connsiteY0" fmla="*/ 12937 h 583146"/>
                  <a:gd name="connsiteX1" fmla="*/ 224451 w 466573"/>
                  <a:gd name="connsiteY1" fmla="*/ 583121 h 583146"/>
                  <a:gd name="connsiteX2" fmla="*/ 466573 w 466573"/>
                  <a:gd name="connsiteY2" fmla="*/ 0 h 583146"/>
                  <a:gd name="connsiteX0" fmla="*/ 12 w 466573"/>
                  <a:gd name="connsiteY0" fmla="*/ 12937 h 561466"/>
                  <a:gd name="connsiteX1" fmla="*/ 224451 w 466573"/>
                  <a:gd name="connsiteY1" fmla="*/ 561437 h 561466"/>
                  <a:gd name="connsiteX2" fmla="*/ 466573 w 466573"/>
                  <a:gd name="connsiteY2" fmla="*/ 0 h 561466"/>
                </a:gdLst>
                <a:ahLst/>
                <a:cxnLst>
                  <a:cxn ang="0">
                    <a:pos x="connsiteX0" y="connsiteY0"/>
                  </a:cxn>
                  <a:cxn ang="0">
                    <a:pos x="connsiteX1" y="connsiteY1"/>
                  </a:cxn>
                  <a:cxn ang="0">
                    <a:pos x="connsiteX2" y="connsiteY2"/>
                  </a:cxn>
                </a:cxnLst>
                <a:rect l="l" t="t" r="r" b="b"/>
                <a:pathLst>
                  <a:path w="466573" h="561466">
                    <a:moveTo>
                      <a:pt x="12" y="12937"/>
                    </a:moveTo>
                    <a:cubicBezTo>
                      <a:pt x="-1575" y="446971"/>
                      <a:pt x="146691" y="563593"/>
                      <a:pt x="224451" y="561437"/>
                    </a:cubicBezTo>
                    <a:cubicBezTo>
                      <a:pt x="302211" y="559281"/>
                      <a:pt x="462799" y="324767"/>
                      <a:pt x="466573"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Freeform 133"/>
              <p:cNvSpPr/>
              <p:nvPr/>
            </p:nvSpPr>
            <p:spPr>
              <a:xfrm>
                <a:off x="2800459" y="3106874"/>
                <a:ext cx="100180" cy="24570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429 w 672990"/>
                  <a:gd name="connsiteY0" fmla="*/ 45462 h 627861"/>
                  <a:gd name="connsiteX1" fmla="*/ 159816 w 672990"/>
                  <a:gd name="connsiteY1" fmla="*/ 626489 h 627861"/>
                  <a:gd name="connsiteX2" fmla="*/ 672990 w 672990"/>
                  <a:gd name="connsiteY2" fmla="*/ 0 h 627861"/>
                  <a:gd name="connsiteX0" fmla="*/ 17 w 228055"/>
                  <a:gd name="connsiteY0" fmla="*/ -1 h 581033"/>
                  <a:gd name="connsiteX1" fmla="*/ 159404 w 228055"/>
                  <a:gd name="connsiteY1" fmla="*/ 581026 h 581033"/>
                  <a:gd name="connsiteX2" fmla="*/ 228055 w 228055"/>
                  <a:gd name="connsiteY2" fmla="*/ 8748 h 581033"/>
                  <a:gd name="connsiteX0" fmla="*/ 26 w 228064"/>
                  <a:gd name="connsiteY0" fmla="*/ -1 h 559349"/>
                  <a:gd name="connsiteX1" fmla="*/ 105201 w 228064"/>
                  <a:gd name="connsiteY1" fmla="*/ 559342 h 559349"/>
                  <a:gd name="connsiteX2" fmla="*/ 228064 w 228064"/>
                  <a:gd name="connsiteY2" fmla="*/ 8748 h 559349"/>
                </a:gdLst>
                <a:ahLst/>
                <a:cxnLst>
                  <a:cxn ang="0">
                    <a:pos x="connsiteX0" y="connsiteY0"/>
                  </a:cxn>
                  <a:cxn ang="0">
                    <a:pos x="connsiteX1" y="connsiteY1"/>
                  </a:cxn>
                  <a:cxn ang="0">
                    <a:pos x="connsiteX2" y="connsiteY2"/>
                  </a:cxn>
                </a:cxnLst>
                <a:rect l="l" t="t" r="r" b="b"/>
                <a:pathLst>
                  <a:path w="228064" h="559349">
                    <a:moveTo>
                      <a:pt x="26" y="-1"/>
                    </a:moveTo>
                    <a:cubicBezTo>
                      <a:pt x="-1561" y="434033"/>
                      <a:pt x="67195" y="557884"/>
                      <a:pt x="105201" y="559342"/>
                    </a:cubicBezTo>
                    <a:cubicBezTo>
                      <a:pt x="143207" y="560800"/>
                      <a:pt x="224290" y="333515"/>
                      <a:pt x="228064" y="8748"/>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1" name="Group 20"/>
          <p:cNvGrpSpPr/>
          <p:nvPr/>
        </p:nvGrpSpPr>
        <p:grpSpPr>
          <a:xfrm>
            <a:off x="357996" y="4176000"/>
            <a:ext cx="4500000" cy="2015172"/>
            <a:chOff x="357996" y="4320000"/>
            <a:chExt cx="4500000" cy="2015172"/>
          </a:xfrm>
        </p:grpSpPr>
        <p:grpSp>
          <p:nvGrpSpPr>
            <p:cNvPr id="13" name="Group 12"/>
            <p:cNvGrpSpPr>
              <a:grpSpLocks noChangeAspect="1"/>
            </p:cNvGrpSpPr>
            <p:nvPr/>
          </p:nvGrpSpPr>
          <p:grpSpPr>
            <a:xfrm>
              <a:off x="359999" y="4320000"/>
              <a:ext cx="4320000" cy="2015172"/>
              <a:chOff x="5595790" y="634312"/>
              <a:chExt cx="6517100" cy="3040060"/>
            </a:xfrm>
          </p:grpSpPr>
          <p:grpSp>
            <p:nvGrpSpPr>
              <p:cNvPr id="72" name="Group 71"/>
              <p:cNvGrpSpPr>
                <a:grpSpLocks noChangeAspect="1"/>
              </p:cNvGrpSpPr>
              <p:nvPr/>
            </p:nvGrpSpPr>
            <p:grpSpPr>
              <a:xfrm>
                <a:off x="5595790" y="634312"/>
                <a:ext cx="6517100" cy="2863502"/>
                <a:chOff x="1424519" y="1348690"/>
                <a:chExt cx="9834687" cy="4321193"/>
              </a:xfrm>
            </p:grpSpPr>
            <p:grpSp>
              <p:nvGrpSpPr>
                <p:cNvPr id="73" name="Group 72"/>
                <p:cNvGrpSpPr/>
                <p:nvPr/>
              </p:nvGrpSpPr>
              <p:grpSpPr>
                <a:xfrm>
                  <a:off x="1424519" y="1348690"/>
                  <a:ext cx="9834687" cy="2266048"/>
                  <a:chOff x="1424519" y="1348690"/>
                  <a:chExt cx="9834687" cy="2266048"/>
                </a:xfrm>
              </p:grpSpPr>
              <p:sp>
                <p:nvSpPr>
                  <p:cNvPr id="83" name="Freeform 82"/>
                  <p:cNvSpPr/>
                  <p:nvPr/>
                </p:nvSpPr>
                <p:spPr>
                  <a:xfrm>
                    <a:off x="1424519" y="1348690"/>
                    <a:ext cx="9834687" cy="1618724"/>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4687" h="1618724">
                        <a:moveTo>
                          <a:pt x="0" y="1618724"/>
                        </a:moveTo>
                        <a:cubicBezTo>
                          <a:pt x="5902" y="1615735"/>
                          <a:pt x="3937347" y="1621156"/>
                          <a:pt x="3922032" y="1598906"/>
                        </a:cubicBezTo>
                        <a:cubicBezTo>
                          <a:pt x="3646367" y="1005156"/>
                          <a:pt x="3837913" y="687881"/>
                          <a:pt x="3998755" y="510442"/>
                        </a:cubicBezTo>
                        <a:cubicBezTo>
                          <a:pt x="4159597" y="333003"/>
                          <a:pt x="4427380" y="459555"/>
                          <a:pt x="4696582" y="419973"/>
                        </a:cubicBezTo>
                        <a:cubicBezTo>
                          <a:pt x="4965784" y="380391"/>
                          <a:pt x="5126987" y="-57061"/>
                          <a:pt x="5613970" y="6252"/>
                        </a:cubicBezTo>
                        <a:cubicBezTo>
                          <a:pt x="6100953" y="69565"/>
                          <a:pt x="6408201" y="443012"/>
                          <a:pt x="6437379" y="876052"/>
                        </a:cubicBezTo>
                        <a:cubicBezTo>
                          <a:pt x="6466557" y="1309092"/>
                          <a:pt x="6344758" y="1325980"/>
                          <a:pt x="6189430" y="1594499"/>
                        </a:cubicBezTo>
                        <a:cubicBezTo>
                          <a:pt x="6176805" y="1592856"/>
                          <a:pt x="9818476" y="1617045"/>
                          <a:pt x="9834687" y="1606138"/>
                        </a:cubicBez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883150" y="2546349"/>
                    <a:ext cx="735202" cy="762681"/>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Lst>
                    <a:ahLst/>
                    <a:cxnLst>
                      <a:cxn ang="0">
                        <a:pos x="connsiteX0" y="connsiteY0"/>
                      </a:cxn>
                      <a:cxn ang="0">
                        <a:pos x="connsiteX1" y="connsiteY1"/>
                      </a:cxn>
                      <a:cxn ang="0">
                        <a:pos x="connsiteX2" y="connsiteY2"/>
                      </a:cxn>
                      <a:cxn ang="0">
                        <a:pos x="connsiteX3" y="connsiteY3"/>
                      </a:cxn>
                    </a:cxnLst>
                    <a:rect l="l" t="t" r="r" b="b"/>
                    <a:pathLst>
                      <a:path w="735202" h="762681">
                        <a:moveTo>
                          <a:pt x="0" y="425450"/>
                        </a:moveTo>
                        <a:cubicBezTo>
                          <a:pt x="37571" y="578379"/>
                          <a:pt x="151342" y="775758"/>
                          <a:pt x="400050" y="762000"/>
                        </a:cubicBezTo>
                        <a:cubicBezTo>
                          <a:pt x="648758" y="748242"/>
                          <a:pt x="760942" y="457200"/>
                          <a:pt x="730250" y="304800"/>
                        </a:cubicBezTo>
                        <a:cubicBezTo>
                          <a:pt x="699558" y="152400"/>
                          <a:pt x="622829" y="44450"/>
                          <a:pt x="368300" y="0"/>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5251450" y="2192338"/>
                    <a:ext cx="812800" cy="14224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Lst>
                    <a:ahLst/>
                    <a:cxnLst>
                      <a:cxn ang="0">
                        <a:pos x="connsiteX0" y="connsiteY0"/>
                      </a:cxn>
                      <a:cxn ang="0">
                        <a:pos x="connsiteX1" y="connsiteY1"/>
                      </a:cxn>
                      <a:cxn ang="0">
                        <a:pos x="connsiteX2" y="connsiteY2"/>
                      </a:cxn>
                    </a:cxnLst>
                    <a:rect l="l" t="t" r="r" b="b"/>
                    <a:pathLst>
                      <a:path w="812800" h="1422400">
                        <a:moveTo>
                          <a:pt x="812800" y="1422400"/>
                        </a:moveTo>
                        <a:cubicBezTo>
                          <a:pt x="811212" y="1097491"/>
                          <a:pt x="814917" y="776817"/>
                          <a:pt x="679450" y="539750"/>
                        </a:cubicBezTo>
                        <a:cubicBezTo>
                          <a:pt x="543983" y="302683"/>
                          <a:pt x="354012" y="6455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5679334" y="1747838"/>
                    <a:ext cx="774700" cy="18669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74700 w 774700"/>
                      <a:gd name="connsiteY0" fmla="*/ 1866900 h 1866900"/>
                      <a:gd name="connsiteX1" fmla="*/ 641350 w 774700"/>
                      <a:gd name="connsiteY1" fmla="*/ 984250 h 1866900"/>
                      <a:gd name="connsiteX2" fmla="*/ 0 w 774700"/>
                      <a:gd name="connsiteY2" fmla="*/ 0 h 1866900"/>
                    </a:gdLst>
                    <a:ahLst/>
                    <a:cxnLst>
                      <a:cxn ang="0">
                        <a:pos x="connsiteX0" y="connsiteY0"/>
                      </a:cxn>
                      <a:cxn ang="0">
                        <a:pos x="connsiteX1" y="connsiteY1"/>
                      </a:cxn>
                      <a:cxn ang="0">
                        <a:pos x="connsiteX2" y="connsiteY2"/>
                      </a:cxn>
                    </a:cxnLst>
                    <a:rect l="l" t="t" r="r" b="b"/>
                    <a:pathLst>
                      <a:path w="774700" h="1866900">
                        <a:moveTo>
                          <a:pt x="774700" y="1866900"/>
                        </a:moveTo>
                        <a:cubicBezTo>
                          <a:pt x="773112" y="1541991"/>
                          <a:pt x="770467" y="1295400"/>
                          <a:pt x="641350" y="984250"/>
                        </a:cubicBezTo>
                        <a:cubicBezTo>
                          <a:pt x="512233" y="673100"/>
                          <a:pt x="354012" y="3630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6013926" y="1785938"/>
                    <a:ext cx="635000" cy="18288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1822450 h 1822450"/>
                      <a:gd name="connsiteX1" fmla="*/ 463550 w 596900"/>
                      <a:gd name="connsiteY1" fmla="*/ 939800 h 1822450"/>
                      <a:gd name="connsiteX2" fmla="*/ 0 w 596900"/>
                      <a:gd name="connsiteY2" fmla="*/ 0 h 1822450"/>
                      <a:gd name="connsiteX0" fmla="*/ 596900 w 596900"/>
                      <a:gd name="connsiteY0" fmla="*/ 1822450 h 1822450"/>
                      <a:gd name="connsiteX1" fmla="*/ 463550 w 596900"/>
                      <a:gd name="connsiteY1" fmla="*/ 939800 h 1822450"/>
                      <a:gd name="connsiteX2" fmla="*/ 0 w 5969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35000 w 635000"/>
                      <a:gd name="connsiteY0" fmla="*/ 1828800 h 1828800"/>
                      <a:gd name="connsiteX1" fmla="*/ 501650 w 635000"/>
                      <a:gd name="connsiteY1" fmla="*/ 946150 h 1828800"/>
                      <a:gd name="connsiteX2" fmla="*/ 0 w 635000"/>
                      <a:gd name="connsiteY2" fmla="*/ 0 h 1828800"/>
                    </a:gdLst>
                    <a:ahLst/>
                    <a:cxnLst>
                      <a:cxn ang="0">
                        <a:pos x="connsiteX0" y="connsiteY0"/>
                      </a:cxn>
                      <a:cxn ang="0">
                        <a:pos x="connsiteX1" y="connsiteY1"/>
                      </a:cxn>
                      <a:cxn ang="0">
                        <a:pos x="connsiteX2" y="connsiteY2"/>
                      </a:cxn>
                    </a:cxnLst>
                    <a:rect l="l" t="t" r="r" b="b"/>
                    <a:pathLst>
                      <a:path w="635000" h="1828800">
                        <a:moveTo>
                          <a:pt x="635000" y="1828800"/>
                        </a:moveTo>
                        <a:cubicBezTo>
                          <a:pt x="633412" y="1503891"/>
                          <a:pt x="607483" y="1250950"/>
                          <a:pt x="501650" y="946150"/>
                        </a:cubicBezTo>
                        <a:cubicBezTo>
                          <a:pt x="395817" y="641350"/>
                          <a:pt x="296862" y="528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6240568" y="1722438"/>
                    <a:ext cx="603250" cy="18923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603250 w 603250"/>
                      <a:gd name="connsiteY0" fmla="*/ 1892300 h 1892300"/>
                      <a:gd name="connsiteX1" fmla="*/ 469900 w 603250"/>
                      <a:gd name="connsiteY1" fmla="*/ 100965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76250 w 603250"/>
                      <a:gd name="connsiteY1" fmla="*/ 965200 h 1892300"/>
                      <a:gd name="connsiteX2" fmla="*/ 0 w 603250"/>
                      <a:gd name="connsiteY2" fmla="*/ 0 h 1892300"/>
                      <a:gd name="connsiteX0" fmla="*/ 603250 w 603250"/>
                      <a:gd name="connsiteY0" fmla="*/ 1892300 h 1892300"/>
                      <a:gd name="connsiteX1" fmla="*/ 508000 w 603250"/>
                      <a:gd name="connsiteY1" fmla="*/ 958850 h 1892300"/>
                      <a:gd name="connsiteX2" fmla="*/ 0 w 603250"/>
                      <a:gd name="connsiteY2" fmla="*/ 0 h 1892300"/>
                    </a:gdLst>
                    <a:ahLst/>
                    <a:cxnLst>
                      <a:cxn ang="0">
                        <a:pos x="connsiteX0" y="connsiteY0"/>
                      </a:cxn>
                      <a:cxn ang="0">
                        <a:pos x="connsiteX1" y="connsiteY1"/>
                      </a:cxn>
                      <a:cxn ang="0">
                        <a:pos x="connsiteX2" y="connsiteY2"/>
                      </a:cxn>
                    </a:cxnLst>
                    <a:rect l="l" t="t" r="r" b="b"/>
                    <a:pathLst>
                      <a:path w="603250" h="1892300">
                        <a:moveTo>
                          <a:pt x="603250" y="1892300"/>
                        </a:moveTo>
                        <a:cubicBezTo>
                          <a:pt x="601662" y="1567391"/>
                          <a:pt x="608542" y="1274233"/>
                          <a:pt x="508000" y="958850"/>
                        </a:cubicBezTo>
                        <a:cubicBezTo>
                          <a:pt x="407458" y="643467"/>
                          <a:pt x="341312" y="4392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6441812" y="1601788"/>
                    <a:ext cx="596900" cy="20129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2012950 h 2012950"/>
                      <a:gd name="connsiteX1" fmla="*/ 463550 w 596900"/>
                      <a:gd name="connsiteY1" fmla="*/ 1130300 h 2012950"/>
                      <a:gd name="connsiteX2" fmla="*/ 0 w 596900"/>
                      <a:gd name="connsiteY2" fmla="*/ 0 h 2012950"/>
                      <a:gd name="connsiteX0" fmla="*/ 596900 w 596900"/>
                      <a:gd name="connsiteY0" fmla="*/ 2012950 h 2012950"/>
                      <a:gd name="connsiteX1" fmla="*/ 463550 w 596900"/>
                      <a:gd name="connsiteY1" fmla="*/ 1130300 h 2012950"/>
                      <a:gd name="connsiteX2" fmla="*/ 0 w 596900"/>
                      <a:gd name="connsiteY2" fmla="*/ 0 h 2012950"/>
                      <a:gd name="connsiteX0" fmla="*/ 596900 w 598562"/>
                      <a:gd name="connsiteY0" fmla="*/ 2012950 h 2012950"/>
                      <a:gd name="connsiteX1" fmla="*/ 520700 w 598562"/>
                      <a:gd name="connsiteY1" fmla="*/ 1016000 h 2012950"/>
                      <a:gd name="connsiteX2" fmla="*/ 0 w 598562"/>
                      <a:gd name="connsiteY2" fmla="*/ 0 h 2012950"/>
                      <a:gd name="connsiteX0" fmla="*/ 596900 w 596900"/>
                      <a:gd name="connsiteY0" fmla="*/ 2012950 h 2012950"/>
                      <a:gd name="connsiteX1" fmla="*/ 520700 w 596900"/>
                      <a:gd name="connsiteY1" fmla="*/ 1016000 h 2012950"/>
                      <a:gd name="connsiteX2" fmla="*/ 0 w 596900"/>
                      <a:gd name="connsiteY2" fmla="*/ 0 h 2012950"/>
                    </a:gdLst>
                    <a:ahLst/>
                    <a:cxnLst>
                      <a:cxn ang="0">
                        <a:pos x="connsiteX0" y="connsiteY0"/>
                      </a:cxn>
                      <a:cxn ang="0">
                        <a:pos x="connsiteX1" y="connsiteY1"/>
                      </a:cxn>
                      <a:cxn ang="0">
                        <a:pos x="connsiteX2" y="connsiteY2"/>
                      </a:cxn>
                    </a:cxnLst>
                    <a:rect l="l" t="t" r="r" b="b"/>
                    <a:pathLst>
                      <a:path w="596900" h="2012950">
                        <a:moveTo>
                          <a:pt x="596900" y="2012950"/>
                        </a:moveTo>
                        <a:cubicBezTo>
                          <a:pt x="595312" y="1688041"/>
                          <a:pt x="582083" y="1205442"/>
                          <a:pt x="520700" y="1016000"/>
                        </a:cubicBezTo>
                        <a:cubicBezTo>
                          <a:pt x="459317" y="826558"/>
                          <a:pt x="379412" y="4646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414592" y="1881188"/>
                    <a:ext cx="825500" cy="17335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Lst>
                    <a:ahLst/>
                    <a:cxnLst>
                      <a:cxn ang="0">
                        <a:pos x="connsiteX0" y="connsiteY0"/>
                      </a:cxn>
                      <a:cxn ang="0">
                        <a:pos x="connsiteX1" y="connsiteY1"/>
                      </a:cxn>
                      <a:cxn ang="0">
                        <a:pos x="connsiteX2" y="connsiteY2"/>
                      </a:cxn>
                    </a:cxnLst>
                    <a:rect l="l" t="t" r="r" b="b"/>
                    <a:pathLst>
                      <a:path w="825500" h="1733550">
                        <a:moveTo>
                          <a:pt x="825500" y="1733550"/>
                        </a:moveTo>
                        <a:cubicBezTo>
                          <a:pt x="823912" y="1408641"/>
                          <a:pt x="810683" y="1069975"/>
                          <a:pt x="692150" y="787400"/>
                        </a:cubicBezTo>
                        <a:cubicBezTo>
                          <a:pt x="573617" y="504825"/>
                          <a:pt x="379412" y="147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flipV="1">
                  <a:off x="4883150" y="3656933"/>
                  <a:ext cx="2155562" cy="2012950"/>
                  <a:chOff x="4883150" y="1601788"/>
                  <a:chExt cx="2155562" cy="2012950"/>
                </a:xfrm>
              </p:grpSpPr>
              <p:sp>
                <p:nvSpPr>
                  <p:cNvPr id="76" name="Freeform 75"/>
                  <p:cNvSpPr/>
                  <p:nvPr/>
                </p:nvSpPr>
                <p:spPr>
                  <a:xfrm>
                    <a:off x="4883150" y="2546349"/>
                    <a:ext cx="735202" cy="762681"/>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Lst>
                    <a:ahLst/>
                    <a:cxnLst>
                      <a:cxn ang="0">
                        <a:pos x="connsiteX0" y="connsiteY0"/>
                      </a:cxn>
                      <a:cxn ang="0">
                        <a:pos x="connsiteX1" y="connsiteY1"/>
                      </a:cxn>
                      <a:cxn ang="0">
                        <a:pos x="connsiteX2" y="connsiteY2"/>
                      </a:cxn>
                      <a:cxn ang="0">
                        <a:pos x="connsiteX3" y="connsiteY3"/>
                      </a:cxn>
                    </a:cxnLst>
                    <a:rect l="l" t="t" r="r" b="b"/>
                    <a:pathLst>
                      <a:path w="735202" h="762681">
                        <a:moveTo>
                          <a:pt x="0" y="425450"/>
                        </a:moveTo>
                        <a:cubicBezTo>
                          <a:pt x="37571" y="578379"/>
                          <a:pt x="151342" y="775758"/>
                          <a:pt x="400050" y="762000"/>
                        </a:cubicBezTo>
                        <a:cubicBezTo>
                          <a:pt x="648758" y="748242"/>
                          <a:pt x="760942" y="457200"/>
                          <a:pt x="730250" y="304800"/>
                        </a:cubicBezTo>
                        <a:cubicBezTo>
                          <a:pt x="699558" y="152400"/>
                          <a:pt x="622829" y="44450"/>
                          <a:pt x="368300" y="0"/>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5251450" y="2192338"/>
                    <a:ext cx="812800" cy="14224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Lst>
                    <a:ahLst/>
                    <a:cxnLst>
                      <a:cxn ang="0">
                        <a:pos x="connsiteX0" y="connsiteY0"/>
                      </a:cxn>
                      <a:cxn ang="0">
                        <a:pos x="connsiteX1" y="connsiteY1"/>
                      </a:cxn>
                      <a:cxn ang="0">
                        <a:pos x="connsiteX2" y="connsiteY2"/>
                      </a:cxn>
                    </a:cxnLst>
                    <a:rect l="l" t="t" r="r" b="b"/>
                    <a:pathLst>
                      <a:path w="812800" h="1422400">
                        <a:moveTo>
                          <a:pt x="812800" y="1422400"/>
                        </a:moveTo>
                        <a:cubicBezTo>
                          <a:pt x="811212" y="1097491"/>
                          <a:pt x="814917" y="776817"/>
                          <a:pt x="679450" y="539750"/>
                        </a:cubicBezTo>
                        <a:cubicBezTo>
                          <a:pt x="543983" y="302683"/>
                          <a:pt x="354012" y="6455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5679334" y="1747838"/>
                    <a:ext cx="774700" cy="18669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74700 w 774700"/>
                      <a:gd name="connsiteY0" fmla="*/ 1866900 h 1866900"/>
                      <a:gd name="connsiteX1" fmla="*/ 641350 w 774700"/>
                      <a:gd name="connsiteY1" fmla="*/ 984250 h 1866900"/>
                      <a:gd name="connsiteX2" fmla="*/ 0 w 774700"/>
                      <a:gd name="connsiteY2" fmla="*/ 0 h 1866900"/>
                    </a:gdLst>
                    <a:ahLst/>
                    <a:cxnLst>
                      <a:cxn ang="0">
                        <a:pos x="connsiteX0" y="connsiteY0"/>
                      </a:cxn>
                      <a:cxn ang="0">
                        <a:pos x="connsiteX1" y="connsiteY1"/>
                      </a:cxn>
                      <a:cxn ang="0">
                        <a:pos x="connsiteX2" y="connsiteY2"/>
                      </a:cxn>
                    </a:cxnLst>
                    <a:rect l="l" t="t" r="r" b="b"/>
                    <a:pathLst>
                      <a:path w="774700" h="1866900">
                        <a:moveTo>
                          <a:pt x="774700" y="1866900"/>
                        </a:moveTo>
                        <a:cubicBezTo>
                          <a:pt x="773112" y="1541991"/>
                          <a:pt x="770467" y="1295400"/>
                          <a:pt x="641350" y="984250"/>
                        </a:cubicBezTo>
                        <a:cubicBezTo>
                          <a:pt x="512233" y="673100"/>
                          <a:pt x="354012" y="3630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6013926" y="1785938"/>
                    <a:ext cx="635000" cy="18288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1822450 h 1822450"/>
                      <a:gd name="connsiteX1" fmla="*/ 463550 w 596900"/>
                      <a:gd name="connsiteY1" fmla="*/ 939800 h 1822450"/>
                      <a:gd name="connsiteX2" fmla="*/ 0 w 596900"/>
                      <a:gd name="connsiteY2" fmla="*/ 0 h 1822450"/>
                      <a:gd name="connsiteX0" fmla="*/ 596900 w 596900"/>
                      <a:gd name="connsiteY0" fmla="*/ 1822450 h 1822450"/>
                      <a:gd name="connsiteX1" fmla="*/ 463550 w 596900"/>
                      <a:gd name="connsiteY1" fmla="*/ 939800 h 1822450"/>
                      <a:gd name="connsiteX2" fmla="*/ 0 w 5969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35000 w 635000"/>
                      <a:gd name="connsiteY0" fmla="*/ 1828800 h 1828800"/>
                      <a:gd name="connsiteX1" fmla="*/ 501650 w 635000"/>
                      <a:gd name="connsiteY1" fmla="*/ 946150 h 1828800"/>
                      <a:gd name="connsiteX2" fmla="*/ 0 w 635000"/>
                      <a:gd name="connsiteY2" fmla="*/ 0 h 1828800"/>
                    </a:gdLst>
                    <a:ahLst/>
                    <a:cxnLst>
                      <a:cxn ang="0">
                        <a:pos x="connsiteX0" y="connsiteY0"/>
                      </a:cxn>
                      <a:cxn ang="0">
                        <a:pos x="connsiteX1" y="connsiteY1"/>
                      </a:cxn>
                      <a:cxn ang="0">
                        <a:pos x="connsiteX2" y="connsiteY2"/>
                      </a:cxn>
                    </a:cxnLst>
                    <a:rect l="l" t="t" r="r" b="b"/>
                    <a:pathLst>
                      <a:path w="635000" h="1828800">
                        <a:moveTo>
                          <a:pt x="635000" y="1828800"/>
                        </a:moveTo>
                        <a:cubicBezTo>
                          <a:pt x="633412" y="1503891"/>
                          <a:pt x="607483" y="1250950"/>
                          <a:pt x="501650" y="946150"/>
                        </a:cubicBezTo>
                        <a:cubicBezTo>
                          <a:pt x="395817" y="641350"/>
                          <a:pt x="296862" y="528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6240568" y="1722438"/>
                    <a:ext cx="603250" cy="18923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603250 w 603250"/>
                      <a:gd name="connsiteY0" fmla="*/ 1892300 h 1892300"/>
                      <a:gd name="connsiteX1" fmla="*/ 469900 w 603250"/>
                      <a:gd name="connsiteY1" fmla="*/ 100965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76250 w 603250"/>
                      <a:gd name="connsiteY1" fmla="*/ 965200 h 1892300"/>
                      <a:gd name="connsiteX2" fmla="*/ 0 w 603250"/>
                      <a:gd name="connsiteY2" fmla="*/ 0 h 1892300"/>
                      <a:gd name="connsiteX0" fmla="*/ 603250 w 603250"/>
                      <a:gd name="connsiteY0" fmla="*/ 1892300 h 1892300"/>
                      <a:gd name="connsiteX1" fmla="*/ 508000 w 603250"/>
                      <a:gd name="connsiteY1" fmla="*/ 958850 h 1892300"/>
                      <a:gd name="connsiteX2" fmla="*/ 0 w 603250"/>
                      <a:gd name="connsiteY2" fmla="*/ 0 h 1892300"/>
                    </a:gdLst>
                    <a:ahLst/>
                    <a:cxnLst>
                      <a:cxn ang="0">
                        <a:pos x="connsiteX0" y="connsiteY0"/>
                      </a:cxn>
                      <a:cxn ang="0">
                        <a:pos x="connsiteX1" y="connsiteY1"/>
                      </a:cxn>
                      <a:cxn ang="0">
                        <a:pos x="connsiteX2" y="connsiteY2"/>
                      </a:cxn>
                    </a:cxnLst>
                    <a:rect l="l" t="t" r="r" b="b"/>
                    <a:pathLst>
                      <a:path w="603250" h="1892300">
                        <a:moveTo>
                          <a:pt x="603250" y="1892300"/>
                        </a:moveTo>
                        <a:cubicBezTo>
                          <a:pt x="601662" y="1567391"/>
                          <a:pt x="608542" y="1274233"/>
                          <a:pt x="508000" y="958850"/>
                        </a:cubicBezTo>
                        <a:cubicBezTo>
                          <a:pt x="407458" y="643467"/>
                          <a:pt x="341312" y="4392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6441812" y="1601788"/>
                    <a:ext cx="596900" cy="20129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2012950 h 2012950"/>
                      <a:gd name="connsiteX1" fmla="*/ 463550 w 596900"/>
                      <a:gd name="connsiteY1" fmla="*/ 1130300 h 2012950"/>
                      <a:gd name="connsiteX2" fmla="*/ 0 w 596900"/>
                      <a:gd name="connsiteY2" fmla="*/ 0 h 2012950"/>
                      <a:gd name="connsiteX0" fmla="*/ 596900 w 596900"/>
                      <a:gd name="connsiteY0" fmla="*/ 2012950 h 2012950"/>
                      <a:gd name="connsiteX1" fmla="*/ 463550 w 596900"/>
                      <a:gd name="connsiteY1" fmla="*/ 1130300 h 2012950"/>
                      <a:gd name="connsiteX2" fmla="*/ 0 w 596900"/>
                      <a:gd name="connsiteY2" fmla="*/ 0 h 2012950"/>
                      <a:gd name="connsiteX0" fmla="*/ 596900 w 598562"/>
                      <a:gd name="connsiteY0" fmla="*/ 2012950 h 2012950"/>
                      <a:gd name="connsiteX1" fmla="*/ 520700 w 598562"/>
                      <a:gd name="connsiteY1" fmla="*/ 1016000 h 2012950"/>
                      <a:gd name="connsiteX2" fmla="*/ 0 w 598562"/>
                      <a:gd name="connsiteY2" fmla="*/ 0 h 2012950"/>
                      <a:gd name="connsiteX0" fmla="*/ 596900 w 596900"/>
                      <a:gd name="connsiteY0" fmla="*/ 2012950 h 2012950"/>
                      <a:gd name="connsiteX1" fmla="*/ 520700 w 596900"/>
                      <a:gd name="connsiteY1" fmla="*/ 1016000 h 2012950"/>
                      <a:gd name="connsiteX2" fmla="*/ 0 w 596900"/>
                      <a:gd name="connsiteY2" fmla="*/ 0 h 2012950"/>
                    </a:gdLst>
                    <a:ahLst/>
                    <a:cxnLst>
                      <a:cxn ang="0">
                        <a:pos x="connsiteX0" y="connsiteY0"/>
                      </a:cxn>
                      <a:cxn ang="0">
                        <a:pos x="connsiteX1" y="connsiteY1"/>
                      </a:cxn>
                      <a:cxn ang="0">
                        <a:pos x="connsiteX2" y="connsiteY2"/>
                      </a:cxn>
                    </a:cxnLst>
                    <a:rect l="l" t="t" r="r" b="b"/>
                    <a:pathLst>
                      <a:path w="596900" h="2012950">
                        <a:moveTo>
                          <a:pt x="596900" y="2012950"/>
                        </a:moveTo>
                        <a:cubicBezTo>
                          <a:pt x="595312" y="1688041"/>
                          <a:pt x="582083" y="1205442"/>
                          <a:pt x="520700" y="1016000"/>
                        </a:cubicBezTo>
                        <a:cubicBezTo>
                          <a:pt x="459317" y="826558"/>
                          <a:pt x="379412" y="4646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414592" y="1881188"/>
                    <a:ext cx="825500" cy="17335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Lst>
                    <a:ahLst/>
                    <a:cxnLst>
                      <a:cxn ang="0">
                        <a:pos x="connsiteX0" y="connsiteY0"/>
                      </a:cxn>
                      <a:cxn ang="0">
                        <a:pos x="connsiteX1" y="connsiteY1"/>
                      </a:cxn>
                      <a:cxn ang="0">
                        <a:pos x="connsiteX2" y="connsiteY2"/>
                      </a:cxn>
                    </a:cxnLst>
                    <a:rect l="l" t="t" r="r" b="b"/>
                    <a:pathLst>
                      <a:path w="825500" h="1733550">
                        <a:moveTo>
                          <a:pt x="825500" y="1733550"/>
                        </a:moveTo>
                        <a:cubicBezTo>
                          <a:pt x="823912" y="1408641"/>
                          <a:pt x="810683" y="1069975"/>
                          <a:pt x="692150" y="787400"/>
                        </a:cubicBezTo>
                        <a:cubicBezTo>
                          <a:pt x="573617" y="504825"/>
                          <a:pt x="379412" y="147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Freeform 90"/>
              <p:cNvSpPr/>
              <p:nvPr/>
            </p:nvSpPr>
            <p:spPr>
              <a:xfrm flipV="1">
                <a:off x="5595790" y="2601701"/>
                <a:ext cx="6517100" cy="1072671"/>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4687" h="1618724">
                    <a:moveTo>
                      <a:pt x="0" y="1618724"/>
                    </a:moveTo>
                    <a:cubicBezTo>
                      <a:pt x="5902" y="1615735"/>
                      <a:pt x="3937347" y="1621156"/>
                      <a:pt x="3922032" y="1598906"/>
                    </a:cubicBezTo>
                    <a:cubicBezTo>
                      <a:pt x="3646367" y="1005156"/>
                      <a:pt x="3837913" y="687881"/>
                      <a:pt x="3998755" y="510442"/>
                    </a:cubicBezTo>
                    <a:cubicBezTo>
                      <a:pt x="4159597" y="333003"/>
                      <a:pt x="4427380" y="459555"/>
                      <a:pt x="4696582" y="419973"/>
                    </a:cubicBezTo>
                    <a:cubicBezTo>
                      <a:pt x="4965784" y="380391"/>
                      <a:pt x="5126987" y="-57061"/>
                      <a:pt x="5613970" y="6252"/>
                    </a:cubicBezTo>
                    <a:cubicBezTo>
                      <a:pt x="6100953" y="69565"/>
                      <a:pt x="6408201" y="443012"/>
                      <a:pt x="6437379" y="876052"/>
                    </a:cubicBezTo>
                    <a:cubicBezTo>
                      <a:pt x="6466557" y="1309092"/>
                      <a:pt x="6344758" y="1325980"/>
                      <a:pt x="6189430" y="1594499"/>
                    </a:cubicBezTo>
                    <a:cubicBezTo>
                      <a:pt x="6176805" y="1592856"/>
                      <a:pt x="9818476" y="1617045"/>
                      <a:pt x="9834687" y="1606138"/>
                    </a:cubicBez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5" name="Straight Arrow Connector 134"/>
            <p:cNvCxnSpPr/>
            <p:nvPr/>
          </p:nvCxnSpPr>
          <p:spPr>
            <a:xfrm>
              <a:off x="357996" y="5328000"/>
              <a:ext cx="4500000" cy="1588"/>
            </a:xfrm>
            <a:prstGeom prst="straightConnector1">
              <a:avLst/>
            </a:prstGeom>
            <a:ln w="25400" cap="flat" cmpd="sng" algn="ctr">
              <a:solidFill>
                <a:schemeClr val="accent3">
                  <a:lumMod val="75000"/>
                </a:schemeClr>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6" name="Oval 135"/>
            <p:cNvSpPr>
              <a:spLocks noChangeAspect="1"/>
            </p:cNvSpPr>
            <p:nvPr/>
          </p:nvSpPr>
          <p:spPr>
            <a:xfrm>
              <a:off x="3816000" y="5220000"/>
              <a:ext cx="216000" cy="216000"/>
            </a:xfrm>
            <a:prstGeom prst="ellipse">
              <a:avLst/>
            </a:prstGeom>
            <a:ln>
              <a:solidFill>
                <a:schemeClr val="accent3">
                  <a:shade val="50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30" name="Group 29"/>
          <p:cNvGrpSpPr/>
          <p:nvPr/>
        </p:nvGrpSpPr>
        <p:grpSpPr>
          <a:xfrm>
            <a:off x="3312000" y="1080000"/>
            <a:ext cx="1224000" cy="1224000"/>
            <a:chOff x="3312000" y="1107890"/>
            <a:chExt cx="1224000" cy="1224000"/>
          </a:xfrm>
        </p:grpSpPr>
        <p:sp>
          <p:nvSpPr>
            <p:cNvPr id="137" name="Oval 136"/>
            <p:cNvSpPr>
              <a:spLocks noChangeAspect="1"/>
            </p:cNvSpPr>
            <p:nvPr/>
          </p:nvSpPr>
          <p:spPr>
            <a:xfrm>
              <a:off x="3816000" y="1611890"/>
              <a:ext cx="216000" cy="216000"/>
            </a:xfrm>
            <a:prstGeom prst="ellipse">
              <a:avLst/>
            </a:prstGeom>
            <a:ln>
              <a:solidFill>
                <a:schemeClr val="accent3">
                  <a:shade val="50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8" name="Straight Arrow Connector 27"/>
            <p:cNvCxnSpPr/>
            <p:nvPr/>
          </p:nvCxnSpPr>
          <p:spPr>
            <a:xfrm flipV="1">
              <a:off x="3924000" y="1107890"/>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rot="10800000" flipV="1">
              <a:off x="3924000" y="1827890"/>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rot="5400000" flipV="1">
              <a:off x="4284000" y="144821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rot="16200000" flipV="1">
              <a:off x="3564000" y="146472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rot="2700000" flipV="1">
              <a:off x="4187097" y="121602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8100000" flipV="1">
              <a:off x="4187097" y="1719757"/>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rot="-2700000" flipV="1">
              <a:off x="3660904" y="121602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8100000" flipV="1">
              <a:off x="3660903" y="1719757"/>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grpSp>
      <p:sp>
        <p:nvSpPr>
          <p:cNvPr id="145" name="Oval 144"/>
          <p:cNvSpPr>
            <a:spLocks noChangeAspect="1"/>
          </p:cNvSpPr>
          <p:nvPr/>
        </p:nvSpPr>
        <p:spPr>
          <a:xfrm>
            <a:off x="1656000" y="1620000"/>
            <a:ext cx="144000" cy="144000"/>
          </a:xfrm>
          <a:prstGeom prst="ellipse">
            <a:avLst/>
          </a:prstGeom>
          <a:solidFill>
            <a:schemeClr val="accent5"/>
          </a:solidFill>
          <a:ln>
            <a:solidFill>
              <a:schemeClr val="accent5"/>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6" name="Oval 145"/>
          <p:cNvSpPr>
            <a:spLocks noChangeAspect="1"/>
          </p:cNvSpPr>
          <p:nvPr/>
        </p:nvSpPr>
        <p:spPr>
          <a:xfrm>
            <a:off x="1656000" y="3240000"/>
            <a:ext cx="144000" cy="144000"/>
          </a:xfrm>
          <a:prstGeom prst="ellipse">
            <a:avLst/>
          </a:prstGeom>
          <a:solidFill>
            <a:schemeClr val="accent5"/>
          </a:solidFill>
          <a:ln>
            <a:solidFill>
              <a:schemeClr val="accent5"/>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7" name="Oval 146"/>
          <p:cNvSpPr>
            <a:spLocks noChangeAspect="1"/>
          </p:cNvSpPr>
          <p:nvPr/>
        </p:nvSpPr>
        <p:spPr>
          <a:xfrm>
            <a:off x="1656000" y="5112000"/>
            <a:ext cx="144000" cy="144000"/>
          </a:xfrm>
          <a:prstGeom prst="ellipse">
            <a:avLst/>
          </a:prstGeom>
          <a:solidFill>
            <a:schemeClr val="accent5"/>
          </a:solidFill>
          <a:ln>
            <a:solidFill>
              <a:schemeClr val="accent5"/>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8" name="TextBox 57"/>
          <p:cNvSpPr txBox="1"/>
          <p:nvPr/>
        </p:nvSpPr>
        <p:spPr>
          <a:xfrm>
            <a:off x="4320000" y="900000"/>
            <a:ext cx="824072" cy="369332"/>
          </a:xfrm>
          <a:prstGeom prst="rect">
            <a:avLst/>
          </a:prstGeom>
          <a:noFill/>
        </p:spPr>
        <p:txBody>
          <a:bodyPr wrap="none" rtlCol="0">
            <a:spAutoFit/>
          </a:bodyPr>
          <a:lstStyle/>
          <a:p>
            <a:r>
              <a:rPr lang="en-US" b="1" dirty="0" smtClean="0">
                <a:solidFill>
                  <a:schemeClr val="accent3">
                    <a:lumMod val="75000"/>
                  </a:schemeClr>
                </a:solidFill>
              </a:rPr>
              <a:t>Source</a:t>
            </a:r>
            <a:endParaRPr lang="en-US" b="1" dirty="0">
              <a:solidFill>
                <a:schemeClr val="accent3">
                  <a:lumMod val="75000"/>
                </a:schemeClr>
              </a:solidFill>
            </a:endParaRPr>
          </a:p>
        </p:txBody>
      </p:sp>
      <p:sp>
        <p:nvSpPr>
          <p:cNvPr id="148" name="TextBox 147"/>
          <p:cNvSpPr txBox="1"/>
          <p:nvPr/>
        </p:nvSpPr>
        <p:spPr>
          <a:xfrm>
            <a:off x="1584000" y="900000"/>
            <a:ext cx="749308" cy="369332"/>
          </a:xfrm>
          <a:prstGeom prst="rect">
            <a:avLst/>
          </a:prstGeom>
          <a:noFill/>
        </p:spPr>
        <p:txBody>
          <a:bodyPr wrap="none" rtlCol="0">
            <a:spAutoFit/>
          </a:bodyPr>
          <a:lstStyle/>
          <a:p>
            <a:r>
              <a:rPr lang="en-US" b="1" dirty="0" smtClean="0">
                <a:solidFill>
                  <a:schemeClr val="accent5"/>
                </a:solidFill>
              </a:rPr>
              <a:t>Probe</a:t>
            </a:r>
            <a:endParaRPr lang="en-US" b="1" dirty="0">
              <a:solidFill>
                <a:schemeClr val="accent5"/>
              </a:solidFill>
            </a:endParaRPr>
          </a:p>
        </p:txBody>
      </p:sp>
      <p:cxnSp>
        <p:nvCxnSpPr>
          <p:cNvPr id="149" name="Straight Arrow Connector 148"/>
          <p:cNvCxnSpPr/>
          <p:nvPr/>
        </p:nvCxnSpPr>
        <p:spPr>
          <a:xfrm>
            <a:off x="360000" y="1692000"/>
            <a:ext cx="4500000" cy="1588"/>
          </a:xfrm>
          <a:prstGeom prst="straightConnector1">
            <a:avLst/>
          </a:prstGeom>
          <a:ln w="25400" cap="flat" cmpd="sng" algn="ctr">
            <a:solidFill>
              <a:schemeClr val="accent3">
                <a:lumMod val="75000"/>
              </a:schemeClr>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844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xEl>
                                              <p:pRg st="9" end="9"/>
                                            </p:txEl>
                                          </p:spTgt>
                                        </p:tgtEl>
                                        <p:attrNameLst>
                                          <p:attrName>style.visibility</p:attrName>
                                        </p:attrNameLst>
                                      </p:cBhvr>
                                      <p:to>
                                        <p:strVal val="visible"/>
                                      </p:to>
                                    </p:set>
                                    <p:animEffect transition="in" filter="fade">
                                      <p:cBhvr>
                                        <p:cTn id="13" dur="500"/>
                                        <p:tgtEl>
                                          <p:spTgt spid="59">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xEl>
                                              <p:pRg st="10" end="10"/>
                                            </p:txEl>
                                          </p:spTgt>
                                        </p:tgtEl>
                                        <p:attrNameLst>
                                          <p:attrName>style.visibility</p:attrName>
                                        </p:attrNameLst>
                                      </p:cBhvr>
                                      <p:to>
                                        <p:strVal val="visible"/>
                                      </p:to>
                                    </p:set>
                                    <p:animEffect transition="in" filter="fade">
                                      <p:cBhvr>
                                        <p:cTn id="16" dur="500"/>
                                        <p:tgtEl>
                                          <p:spTgt spid="5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Electromagnetic fields in different types of structures</a:t>
            </a:r>
            <a:endParaRPr lang="en-US" dirty="0"/>
          </a:p>
        </p:txBody>
      </p:sp>
      <p:sp>
        <p:nvSpPr>
          <p:cNvPr id="59" name="Content Placeholder 58"/>
          <p:cNvSpPr>
            <a:spLocks noGrp="1"/>
          </p:cNvSpPr>
          <p:nvPr>
            <p:ph idx="1"/>
          </p:nvPr>
        </p:nvSpPr>
        <p:spPr>
          <a:xfrm>
            <a:off x="5904000" y="720000"/>
            <a:ext cx="5760000" cy="5616000"/>
          </a:xfrm>
        </p:spPr>
        <p:txBody>
          <a:bodyPr>
            <a:normAutofit/>
          </a:bodyPr>
          <a:lstStyle/>
          <a:p>
            <a:pPr algn="just"/>
            <a:endParaRPr lang="en-US" sz="2000" dirty="0"/>
          </a:p>
          <a:p>
            <a:pPr algn="just"/>
            <a:r>
              <a:rPr lang="en-US" sz="2000" dirty="0"/>
              <a:t>Direct space charge</a:t>
            </a:r>
          </a:p>
          <a:p>
            <a:pPr lvl="1" algn="just">
              <a:buClr>
                <a:schemeClr val="tx1"/>
              </a:buClr>
            </a:pPr>
            <a:r>
              <a:rPr lang="en-US" sz="1800" b="1" dirty="0">
                <a:solidFill>
                  <a:srgbClr val="C00000"/>
                </a:solidFill>
              </a:rPr>
              <a:t>Free space:</a:t>
            </a:r>
            <a:r>
              <a:rPr lang="en-US" sz="1800" dirty="0"/>
              <a:t> probe particles are effected directly by the source particles via the Lorentz force.</a:t>
            </a:r>
          </a:p>
          <a:p>
            <a:pPr algn="just"/>
            <a:endParaRPr lang="en-US" sz="2000" dirty="0"/>
          </a:p>
          <a:p>
            <a:pPr algn="just"/>
            <a:endParaRPr lang="en-US" sz="2000" dirty="0"/>
          </a:p>
          <a:p>
            <a:pPr algn="just"/>
            <a:r>
              <a:rPr lang="en-US" sz="2000" dirty="0"/>
              <a:t>Indirect space charge/</a:t>
            </a:r>
            <a:r>
              <a:rPr lang="en-US" sz="2000" b="1" dirty="0">
                <a:solidFill>
                  <a:srgbClr val="C00000"/>
                </a:solidFill>
              </a:rPr>
              <a:t>resistive wall wake</a:t>
            </a:r>
          </a:p>
          <a:p>
            <a:pPr lvl="1" algn="just">
              <a:buClr>
                <a:schemeClr val="tx1"/>
              </a:buClr>
            </a:pPr>
            <a:r>
              <a:rPr lang="en-US" sz="1800" b="1" dirty="0">
                <a:solidFill>
                  <a:srgbClr val="C00000"/>
                </a:solidFill>
              </a:rPr>
              <a:t>Smooth boundaries:</a:t>
            </a:r>
            <a:r>
              <a:rPr lang="en-US" sz="1800" dirty="0"/>
              <a:t> probe particles are effected by the source particles’ induced image charges and currents.</a:t>
            </a:r>
          </a:p>
          <a:p>
            <a:pPr algn="just"/>
            <a:endParaRPr lang="en-US" sz="2000" dirty="0"/>
          </a:p>
          <a:p>
            <a:pPr algn="just"/>
            <a:endParaRPr lang="en-US" sz="2000" dirty="0"/>
          </a:p>
          <a:p>
            <a:pPr algn="just"/>
            <a:r>
              <a:rPr lang="en-US" sz="2000" dirty="0"/>
              <a:t>Resonator wake fields</a:t>
            </a:r>
          </a:p>
          <a:p>
            <a:pPr lvl="1" algn="just">
              <a:buClr>
                <a:schemeClr val="tx1"/>
              </a:buClr>
            </a:pPr>
            <a:r>
              <a:rPr lang="en-US" sz="1800" b="1" dirty="0">
                <a:solidFill>
                  <a:srgbClr val="C00000"/>
                </a:solidFill>
              </a:rPr>
              <a:t>Discontinuities in boundaries:</a:t>
            </a:r>
            <a:r>
              <a:rPr lang="en-US" sz="1800" dirty="0"/>
              <a:t> fields are excited by the source particles’ distribution and can keep ringing, thus effecting trailing probe particles</a:t>
            </a:r>
          </a:p>
        </p:txBody>
      </p:sp>
      <p:sp>
        <p:nvSpPr>
          <p:cNvPr id="3" name="Date Placeholder 2"/>
          <p:cNvSpPr>
            <a:spLocks noGrp="1"/>
          </p:cNvSpPr>
          <p:nvPr>
            <p:ph type="dt" sz="half" idx="10"/>
          </p:nvPr>
        </p:nvSpPr>
        <p:spPr/>
        <p:txBody>
          <a:bodyPr/>
          <a:lstStyle/>
          <a:p>
            <a:r>
              <a:rPr lang="en-US" smtClean="0"/>
              <a:t>22. September 2018</a:t>
            </a:r>
            <a:endParaRPr lang="en-GB"/>
          </a:p>
        </p:txBody>
      </p:sp>
      <p:sp>
        <p:nvSpPr>
          <p:cNvPr id="4" name="Footer Placeholder 3"/>
          <p:cNvSpPr>
            <a:spLocks noGrp="1"/>
          </p:cNvSpPr>
          <p:nvPr>
            <p:ph type="ftr" sz="quarter" idx="11"/>
          </p:nvPr>
        </p:nvSpPr>
        <p:spPr/>
        <p:txBody>
          <a:bodyPr/>
          <a:lstStyle/>
          <a:p>
            <a:r>
              <a:rPr lang="en-GB" smtClean="0"/>
              <a:t>Kevin Li - Collective effects II</a:t>
            </a:r>
            <a:endParaRPr lang="en-GB"/>
          </a:p>
        </p:txBody>
      </p:sp>
      <p:sp>
        <p:nvSpPr>
          <p:cNvPr id="5" name="Slide Number Placeholder 4"/>
          <p:cNvSpPr>
            <a:spLocks noGrp="1"/>
          </p:cNvSpPr>
          <p:nvPr>
            <p:ph type="sldNum" sz="quarter" idx="12"/>
          </p:nvPr>
        </p:nvSpPr>
        <p:spPr/>
        <p:txBody>
          <a:bodyPr/>
          <a:lstStyle/>
          <a:p>
            <a:fld id="{9EA1AA69-EDB9-4143-818B-2B18FE6932EA}" type="slidenum">
              <a:rPr lang="en-GB" smtClean="0"/>
              <a:t>29</a:t>
            </a:fld>
            <a:endParaRPr lang="en-GB"/>
          </a:p>
        </p:txBody>
      </p:sp>
      <p:grpSp>
        <p:nvGrpSpPr>
          <p:cNvPr id="25" name="Group 24"/>
          <p:cNvGrpSpPr/>
          <p:nvPr/>
        </p:nvGrpSpPr>
        <p:grpSpPr>
          <a:xfrm>
            <a:off x="359999" y="3024000"/>
            <a:ext cx="4500000" cy="604140"/>
            <a:chOff x="359999" y="3081515"/>
            <a:chExt cx="4500000" cy="604140"/>
          </a:xfrm>
        </p:grpSpPr>
        <p:cxnSp>
          <p:nvCxnSpPr>
            <p:cNvPr id="6" name="Straight Arrow Connector 5"/>
            <p:cNvCxnSpPr/>
            <p:nvPr/>
          </p:nvCxnSpPr>
          <p:spPr>
            <a:xfrm>
              <a:off x="359999" y="3383706"/>
              <a:ext cx="4500000" cy="1588"/>
            </a:xfrm>
            <a:prstGeom prst="straightConnector1">
              <a:avLst/>
            </a:prstGeom>
            <a:ln w="25400" cap="flat" cmpd="sng" algn="ctr">
              <a:solidFill>
                <a:schemeClr val="accent3">
                  <a:lumMod val="75000"/>
                </a:schemeClr>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3816000" y="3275706"/>
              <a:ext cx="216000" cy="216000"/>
            </a:xfrm>
            <a:prstGeom prst="ellipse">
              <a:avLst/>
            </a:prstGeom>
            <a:ln>
              <a:solidFill>
                <a:schemeClr val="accent3">
                  <a:shade val="50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5" name="Freeform 104"/>
            <p:cNvSpPr/>
            <p:nvPr/>
          </p:nvSpPr>
          <p:spPr>
            <a:xfrm>
              <a:off x="359999" y="3081515"/>
              <a:ext cx="4320000" cy="5528"/>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23771 h 1623771"/>
                <a:gd name="connsiteX1" fmla="*/ 3922032 w 9834687"/>
                <a:gd name="connsiteY1" fmla="*/ 1603953 h 1623771"/>
                <a:gd name="connsiteX2" fmla="*/ 4696582 w 9834687"/>
                <a:gd name="connsiteY2" fmla="*/ 425020 h 1623771"/>
                <a:gd name="connsiteX3" fmla="*/ 5613970 w 9834687"/>
                <a:gd name="connsiteY3" fmla="*/ 11299 h 1623771"/>
                <a:gd name="connsiteX4" fmla="*/ 6437379 w 9834687"/>
                <a:gd name="connsiteY4" fmla="*/ 881099 h 1623771"/>
                <a:gd name="connsiteX5" fmla="*/ 6189430 w 9834687"/>
                <a:gd name="connsiteY5" fmla="*/ 1599546 h 1623771"/>
                <a:gd name="connsiteX6" fmla="*/ 9834687 w 9834687"/>
                <a:gd name="connsiteY6" fmla="*/ 1611185 h 1623771"/>
                <a:gd name="connsiteX0" fmla="*/ 0 w 9834687"/>
                <a:gd name="connsiteY0" fmla="*/ 1629146 h 1629146"/>
                <a:gd name="connsiteX1" fmla="*/ 3922032 w 9834687"/>
                <a:gd name="connsiteY1" fmla="*/ 1609328 h 1629146"/>
                <a:gd name="connsiteX2" fmla="*/ 5613970 w 9834687"/>
                <a:gd name="connsiteY2" fmla="*/ 16674 h 1629146"/>
                <a:gd name="connsiteX3" fmla="*/ 6437379 w 9834687"/>
                <a:gd name="connsiteY3" fmla="*/ 886474 h 1629146"/>
                <a:gd name="connsiteX4" fmla="*/ 6189430 w 9834687"/>
                <a:gd name="connsiteY4" fmla="*/ 1604921 h 1629146"/>
                <a:gd name="connsiteX5" fmla="*/ 9834687 w 9834687"/>
                <a:gd name="connsiteY5" fmla="*/ 1616560 h 1629146"/>
                <a:gd name="connsiteX0" fmla="*/ 0 w 9834687"/>
                <a:gd name="connsiteY0" fmla="*/ 1612473 h 1612473"/>
                <a:gd name="connsiteX1" fmla="*/ 3922032 w 9834687"/>
                <a:gd name="connsiteY1" fmla="*/ 1592655 h 1612473"/>
                <a:gd name="connsiteX2" fmla="*/ 5613970 w 9834687"/>
                <a:gd name="connsiteY2" fmla="*/ 1 h 1612473"/>
                <a:gd name="connsiteX3" fmla="*/ 6189430 w 9834687"/>
                <a:gd name="connsiteY3" fmla="*/ 1588248 h 1612473"/>
                <a:gd name="connsiteX4" fmla="*/ 9834687 w 9834687"/>
                <a:gd name="connsiteY4" fmla="*/ 1599887 h 1612473"/>
                <a:gd name="connsiteX0" fmla="*/ 0 w 9834687"/>
                <a:gd name="connsiteY0" fmla="*/ 24307 h 24307"/>
                <a:gd name="connsiteX1" fmla="*/ 3922032 w 9834687"/>
                <a:gd name="connsiteY1" fmla="*/ 4489 h 24307"/>
                <a:gd name="connsiteX2" fmla="*/ 6189430 w 9834687"/>
                <a:gd name="connsiteY2" fmla="*/ 82 h 24307"/>
                <a:gd name="connsiteX3" fmla="*/ 9834687 w 9834687"/>
                <a:gd name="connsiteY3" fmla="*/ 11721 h 24307"/>
                <a:gd name="connsiteX0" fmla="*/ 0 w 9834687"/>
                <a:gd name="connsiteY0" fmla="*/ 19818 h 19818"/>
                <a:gd name="connsiteX1" fmla="*/ 3922032 w 9834687"/>
                <a:gd name="connsiteY1" fmla="*/ 0 h 19818"/>
                <a:gd name="connsiteX2" fmla="*/ 9834687 w 9834687"/>
                <a:gd name="connsiteY2" fmla="*/ 7232 h 19818"/>
                <a:gd name="connsiteX0" fmla="*/ 0 w 9834687"/>
                <a:gd name="connsiteY0" fmla="*/ 12585 h 12585"/>
                <a:gd name="connsiteX1" fmla="*/ 9834687 w 9834687"/>
                <a:gd name="connsiteY1" fmla="*/ -1 h 12585"/>
              </a:gdLst>
              <a:ahLst/>
              <a:cxnLst>
                <a:cxn ang="0">
                  <a:pos x="connsiteX0" y="connsiteY0"/>
                </a:cxn>
                <a:cxn ang="0">
                  <a:pos x="connsiteX1" y="connsiteY1"/>
                </a:cxn>
              </a:cxnLst>
              <a:rect l="l" t="t" r="r" b="b"/>
              <a:pathLst>
                <a:path w="9834687" h="12585">
                  <a:moveTo>
                    <a:pt x="0" y="12585"/>
                  </a:moveTo>
                  <a:lnTo>
                    <a:pt x="9834687" y="-1"/>
                  </a:ln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flipV="1">
              <a:off x="359999" y="3680126"/>
              <a:ext cx="4320000" cy="5529"/>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244597 h 1244597"/>
                <a:gd name="connsiteX1" fmla="*/ 3922032 w 9834687"/>
                <a:gd name="connsiteY1" fmla="*/ 1224779 h 1244597"/>
                <a:gd name="connsiteX2" fmla="*/ 3998755 w 9834687"/>
                <a:gd name="connsiteY2" fmla="*/ 136315 h 1244597"/>
                <a:gd name="connsiteX3" fmla="*/ 4696582 w 9834687"/>
                <a:gd name="connsiteY3" fmla="*/ 45846 h 1244597"/>
                <a:gd name="connsiteX4" fmla="*/ 6437379 w 9834687"/>
                <a:gd name="connsiteY4" fmla="*/ 501925 h 1244597"/>
                <a:gd name="connsiteX5" fmla="*/ 6189430 w 9834687"/>
                <a:gd name="connsiteY5" fmla="*/ 1220372 h 1244597"/>
                <a:gd name="connsiteX6" fmla="*/ 9834687 w 9834687"/>
                <a:gd name="connsiteY6" fmla="*/ 1232011 h 1244597"/>
                <a:gd name="connsiteX0" fmla="*/ 0 w 9834687"/>
                <a:gd name="connsiteY0" fmla="*/ 1244597 h 1244597"/>
                <a:gd name="connsiteX1" fmla="*/ 3922032 w 9834687"/>
                <a:gd name="connsiteY1" fmla="*/ 1224779 h 1244597"/>
                <a:gd name="connsiteX2" fmla="*/ 3998755 w 9834687"/>
                <a:gd name="connsiteY2" fmla="*/ 136315 h 1244597"/>
                <a:gd name="connsiteX3" fmla="*/ 4696582 w 9834687"/>
                <a:gd name="connsiteY3" fmla="*/ 45846 h 1244597"/>
                <a:gd name="connsiteX4" fmla="*/ 6437379 w 9834687"/>
                <a:gd name="connsiteY4" fmla="*/ 501925 h 1244597"/>
                <a:gd name="connsiteX5" fmla="*/ 9834687 w 9834687"/>
                <a:gd name="connsiteY5" fmla="*/ 1232011 h 1244597"/>
                <a:gd name="connsiteX0" fmla="*/ 0 w 9834687"/>
                <a:gd name="connsiteY0" fmla="*/ 1297172 h 1297172"/>
                <a:gd name="connsiteX1" fmla="*/ 3922032 w 9834687"/>
                <a:gd name="connsiteY1" fmla="*/ 1277354 h 1297172"/>
                <a:gd name="connsiteX2" fmla="*/ 3998755 w 9834687"/>
                <a:gd name="connsiteY2" fmla="*/ 188890 h 1297172"/>
                <a:gd name="connsiteX3" fmla="*/ 4696582 w 9834687"/>
                <a:gd name="connsiteY3" fmla="*/ 98421 h 1297172"/>
                <a:gd name="connsiteX4" fmla="*/ 9834687 w 9834687"/>
                <a:gd name="connsiteY4" fmla="*/ 1284586 h 1297172"/>
                <a:gd name="connsiteX0" fmla="*/ 0 w 9834687"/>
                <a:gd name="connsiteY0" fmla="*/ 1297172 h 1297172"/>
                <a:gd name="connsiteX1" fmla="*/ 3998755 w 9834687"/>
                <a:gd name="connsiteY1" fmla="*/ 188890 h 1297172"/>
                <a:gd name="connsiteX2" fmla="*/ 4696582 w 9834687"/>
                <a:gd name="connsiteY2" fmla="*/ 98421 h 1297172"/>
                <a:gd name="connsiteX3" fmla="*/ 9834687 w 9834687"/>
                <a:gd name="connsiteY3" fmla="*/ 1284586 h 1297172"/>
                <a:gd name="connsiteX0" fmla="*/ 0 w 9834687"/>
                <a:gd name="connsiteY0" fmla="*/ 1108287 h 1108287"/>
                <a:gd name="connsiteX1" fmla="*/ 3998755 w 9834687"/>
                <a:gd name="connsiteY1" fmla="*/ 5 h 1108287"/>
                <a:gd name="connsiteX2" fmla="*/ 9834687 w 9834687"/>
                <a:gd name="connsiteY2" fmla="*/ 1095701 h 1108287"/>
                <a:gd name="connsiteX0" fmla="*/ 0 w 9834687"/>
                <a:gd name="connsiteY0" fmla="*/ 12587 h 12587"/>
                <a:gd name="connsiteX1" fmla="*/ 9834687 w 9834687"/>
                <a:gd name="connsiteY1" fmla="*/ 1 h 12587"/>
              </a:gdLst>
              <a:ahLst/>
              <a:cxnLst>
                <a:cxn ang="0">
                  <a:pos x="connsiteX0" y="connsiteY0"/>
                </a:cxn>
                <a:cxn ang="0">
                  <a:pos x="connsiteX1" y="connsiteY1"/>
                </a:cxn>
              </a:cxnLst>
              <a:rect l="l" t="t" r="r" b="b"/>
              <a:pathLst>
                <a:path w="9834687" h="12587">
                  <a:moveTo>
                    <a:pt x="0" y="12587"/>
                  </a:moveTo>
                  <a:lnTo>
                    <a:pt x="9834687" y="1"/>
                  </a:ln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971987" y="3107794"/>
              <a:ext cx="1928652" cy="248886"/>
              <a:chOff x="971987" y="3104618"/>
              <a:chExt cx="1928652" cy="248886"/>
            </a:xfrm>
          </p:grpSpPr>
          <p:sp>
            <p:nvSpPr>
              <p:cNvPr id="106" name="Freeform 105"/>
              <p:cNvSpPr/>
              <p:nvPr/>
            </p:nvSpPr>
            <p:spPr>
              <a:xfrm>
                <a:off x="971987" y="3105640"/>
                <a:ext cx="1149301" cy="240857"/>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 name="connsiteX0" fmla="*/ 0 w 3298859"/>
                  <a:gd name="connsiteY0" fmla="*/ 468818 h 764951"/>
                  <a:gd name="connsiteX1" fmla="*/ 2915408 w 3298859"/>
                  <a:gd name="connsiteY1" fmla="*/ 762000 h 764951"/>
                  <a:gd name="connsiteX2" fmla="*/ 3245608 w 3298859"/>
                  <a:gd name="connsiteY2" fmla="*/ 304800 h 764951"/>
                  <a:gd name="connsiteX3" fmla="*/ 2883658 w 3298859"/>
                  <a:gd name="connsiteY3" fmla="*/ 0 h 764951"/>
                  <a:gd name="connsiteX0" fmla="*/ 0 w 3291478"/>
                  <a:gd name="connsiteY0" fmla="*/ 468818 h 958619"/>
                  <a:gd name="connsiteX1" fmla="*/ 1961307 w 3291478"/>
                  <a:gd name="connsiteY1" fmla="*/ 957157 h 958619"/>
                  <a:gd name="connsiteX2" fmla="*/ 3245608 w 3291478"/>
                  <a:gd name="connsiteY2" fmla="*/ 304800 h 958619"/>
                  <a:gd name="connsiteX3" fmla="*/ 2883658 w 3291478"/>
                  <a:gd name="connsiteY3" fmla="*/ 0 h 958619"/>
                  <a:gd name="connsiteX0" fmla="*/ 0 w 3110383"/>
                  <a:gd name="connsiteY0" fmla="*/ 468818 h 1022082"/>
                  <a:gd name="connsiteX1" fmla="*/ 1961307 w 3110383"/>
                  <a:gd name="connsiteY1" fmla="*/ 957157 h 1022082"/>
                  <a:gd name="connsiteX2" fmla="*/ 3017923 w 3110383"/>
                  <a:gd name="connsiteY2" fmla="*/ 911954 h 1022082"/>
                  <a:gd name="connsiteX3" fmla="*/ 2883658 w 3110383"/>
                  <a:gd name="connsiteY3" fmla="*/ 0 h 1022082"/>
                  <a:gd name="connsiteX0" fmla="*/ 0 w 3103403"/>
                  <a:gd name="connsiteY0" fmla="*/ 468818 h 1041515"/>
                  <a:gd name="connsiteX1" fmla="*/ 1961307 w 3103403"/>
                  <a:gd name="connsiteY1" fmla="*/ 957157 h 1041515"/>
                  <a:gd name="connsiteX2" fmla="*/ 3007080 w 3103403"/>
                  <a:gd name="connsiteY2" fmla="*/ 944479 h 1041515"/>
                  <a:gd name="connsiteX3" fmla="*/ 2883658 w 3103403"/>
                  <a:gd name="connsiteY3" fmla="*/ 0 h 1041515"/>
                  <a:gd name="connsiteX0" fmla="*/ 0 w 3202114"/>
                  <a:gd name="connsiteY0" fmla="*/ 2611 h 545326"/>
                  <a:gd name="connsiteX1" fmla="*/ 1961307 w 3202114"/>
                  <a:gd name="connsiteY1" fmla="*/ 490950 h 545326"/>
                  <a:gd name="connsiteX2" fmla="*/ 3007080 w 3202114"/>
                  <a:gd name="connsiteY2" fmla="*/ 478272 h 545326"/>
                  <a:gd name="connsiteX3" fmla="*/ 3057132 w 3202114"/>
                  <a:gd name="connsiteY3" fmla="*/ 0 h 545326"/>
                  <a:gd name="connsiteX0" fmla="*/ 0 w 3108496"/>
                  <a:gd name="connsiteY0" fmla="*/ 2611 h 545326"/>
                  <a:gd name="connsiteX1" fmla="*/ 1961307 w 3108496"/>
                  <a:gd name="connsiteY1" fmla="*/ 490950 h 545326"/>
                  <a:gd name="connsiteX2" fmla="*/ 3007080 w 3108496"/>
                  <a:gd name="connsiteY2" fmla="*/ 478272 h 545326"/>
                  <a:gd name="connsiteX3" fmla="*/ 3057132 w 3108496"/>
                  <a:gd name="connsiteY3" fmla="*/ 0 h 545326"/>
                  <a:gd name="connsiteX0" fmla="*/ 0 w 3064811"/>
                  <a:gd name="connsiteY0" fmla="*/ 2611 h 571183"/>
                  <a:gd name="connsiteX1" fmla="*/ 1961307 w 3064811"/>
                  <a:gd name="connsiteY1" fmla="*/ 490950 h 571183"/>
                  <a:gd name="connsiteX2" fmla="*/ 2898660 w 3064811"/>
                  <a:gd name="connsiteY2" fmla="*/ 521641 h 571183"/>
                  <a:gd name="connsiteX3" fmla="*/ 3057132 w 3064811"/>
                  <a:gd name="connsiteY3" fmla="*/ 0 h 571183"/>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66383"/>
                  <a:gd name="connsiteY0" fmla="*/ 2611 h 545192"/>
                  <a:gd name="connsiteX1" fmla="*/ 1755307 w 3066383"/>
                  <a:gd name="connsiteY1" fmla="*/ 480108 h 545192"/>
                  <a:gd name="connsiteX2" fmla="*/ 2876977 w 3066383"/>
                  <a:gd name="connsiteY2" fmla="*/ 489116 h 545192"/>
                  <a:gd name="connsiteX3" fmla="*/ 3057132 w 3066383"/>
                  <a:gd name="connsiteY3" fmla="*/ 0 h 545192"/>
                  <a:gd name="connsiteX0" fmla="*/ 0 w 2627280"/>
                  <a:gd name="connsiteY0" fmla="*/ 35139 h 543291"/>
                  <a:gd name="connsiteX1" fmla="*/ 1316204 w 2627280"/>
                  <a:gd name="connsiteY1" fmla="*/ 480108 h 543291"/>
                  <a:gd name="connsiteX2" fmla="*/ 2437874 w 2627280"/>
                  <a:gd name="connsiteY2" fmla="*/ 489116 h 543291"/>
                  <a:gd name="connsiteX3" fmla="*/ 2618029 w 2627280"/>
                  <a:gd name="connsiteY3" fmla="*/ 0 h 543291"/>
                  <a:gd name="connsiteX0" fmla="*/ 0 w 2616437"/>
                  <a:gd name="connsiteY0" fmla="*/ 24298 h 543919"/>
                  <a:gd name="connsiteX1" fmla="*/ 1305361 w 2616437"/>
                  <a:gd name="connsiteY1" fmla="*/ 480108 h 543919"/>
                  <a:gd name="connsiteX2" fmla="*/ 2427031 w 2616437"/>
                  <a:gd name="connsiteY2" fmla="*/ 489116 h 543919"/>
                  <a:gd name="connsiteX3" fmla="*/ 2607186 w 2616437"/>
                  <a:gd name="connsiteY3" fmla="*/ 0 h 543919"/>
                  <a:gd name="connsiteX0" fmla="*/ 0 w 2616437"/>
                  <a:gd name="connsiteY0" fmla="*/ 13454 h 544554"/>
                  <a:gd name="connsiteX1" fmla="*/ 1305361 w 2616437"/>
                  <a:gd name="connsiteY1" fmla="*/ 480108 h 544554"/>
                  <a:gd name="connsiteX2" fmla="*/ 2427031 w 2616437"/>
                  <a:gd name="connsiteY2" fmla="*/ 489116 h 544554"/>
                  <a:gd name="connsiteX3" fmla="*/ 2607186 w 2616437"/>
                  <a:gd name="connsiteY3" fmla="*/ 0 h 544554"/>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Lst>
                <a:ahLst/>
                <a:cxnLst>
                  <a:cxn ang="0">
                    <a:pos x="connsiteX0" y="connsiteY0"/>
                  </a:cxn>
                  <a:cxn ang="0">
                    <a:pos x="connsiteX1" y="connsiteY1"/>
                  </a:cxn>
                  <a:cxn ang="0">
                    <a:pos x="connsiteX2" y="connsiteY2"/>
                  </a:cxn>
                  <a:cxn ang="0">
                    <a:pos x="connsiteX3" y="connsiteY3"/>
                  </a:cxn>
                </a:cxnLst>
                <a:rect l="l" t="t" r="r" b="b"/>
                <a:pathLst>
                  <a:path w="2616437" h="548322">
                    <a:moveTo>
                      <a:pt x="0" y="0"/>
                    </a:moveTo>
                    <a:cubicBezTo>
                      <a:pt x="585095" y="293877"/>
                      <a:pt x="900856" y="400930"/>
                      <a:pt x="1305361" y="482917"/>
                    </a:cubicBezTo>
                    <a:cubicBezTo>
                      <a:pt x="1709866" y="564904"/>
                      <a:pt x="2210060" y="571943"/>
                      <a:pt x="2427031" y="491925"/>
                    </a:cubicBezTo>
                    <a:cubicBezTo>
                      <a:pt x="2644002" y="411907"/>
                      <a:pt x="2623190" y="155679"/>
                      <a:pt x="2607186" y="2809"/>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2180561" y="3104618"/>
                <a:ext cx="308136" cy="236174"/>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10 w 672571"/>
                  <a:gd name="connsiteY0" fmla="*/ 45462 h 542186"/>
                  <a:gd name="connsiteX1" fmla="*/ 354554 w 672571"/>
                  <a:gd name="connsiteY1" fmla="*/ 539752 h 542186"/>
                  <a:gd name="connsiteX2" fmla="*/ 672571 w 672571"/>
                  <a:gd name="connsiteY2" fmla="*/ 0 h 542186"/>
                  <a:gd name="connsiteX0" fmla="*/ 10 w 672571"/>
                  <a:gd name="connsiteY0" fmla="*/ 45462 h 540290"/>
                  <a:gd name="connsiteX1" fmla="*/ 354554 w 672571"/>
                  <a:gd name="connsiteY1" fmla="*/ 539752 h 540290"/>
                  <a:gd name="connsiteX2" fmla="*/ 672571 w 672571"/>
                  <a:gd name="connsiteY2" fmla="*/ 0 h 540290"/>
                  <a:gd name="connsiteX0" fmla="*/ 7 w 687025"/>
                  <a:gd name="connsiteY0" fmla="*/ 23779 h 539880"/>
                  <a:gd name="connsiteX1" fmla="*/ 369008 w 687025"/>
                  <a:gd name="connsiteY1" fmla="*/ 539752 h 539880"/>
                  <a:gd name="connsiteX2" fmla="*/ 687025 w 687025"/>
                  <a:gd name="connsiteY2" fmla="*/ 0 h 539880"/>
                  <a:gd name="connsiteX0" fmla="*/ 7 w 701481"/>
                  <a:gd name="connsiteY0" fmla="*/ 0 h 544888"/>
                  <a:gd name="connsiteX1" fmla="*/ 383464 w 701481"/>
                  <a:gd name="connsiteY1" fmla="*/ 544886 h 544888"/>
                  <a:gd name="connsiteX2" fmla="*/ 701481 w 701481"/>
                  <a:gd name="connsiteY2" fmla="*/ 5134 h 544888"/>
                  <a:gd name="connsiteX0" fmla="*/ 9 w 701483"/>
                  <a:gd name="connsiteY0" fmla="*/ 0 h 537660"/>
                  <a:gd name="connsiteX1" fmla="*/ 318413 w 701483"/>
                  <a:gd name="connsiteY1" fmla="*/ 537658 h 537660"/>
                  <a:gd name="connsiteX2" fmla="*/ 701483 w 701483"/>
                  <a:gd name="connsiteY2" fmla="*/ 5134 h 537660"/>
                  <a:gd name="connsiteX0" fmla="*/ 14 w 701488"/>
                  <a:gd name="connsiteY0" fmla="*/ 0 h 538400"/>
                  <a:gd name="connsiteX1" fmla="*/ 318418 w 701488"/>
                  <a:gd name="connsiteY1" fmla="*/ 537658 h 538400"/>
                  <a:gd name="connsiteX2" fmla="*/ 701488 w 701488"/>
                  <a:gd name="connsiteY2" fmla="*/ 5134 h 538400"/>
                  <a:gd name="connsiteX0" fmla="*/ 12 w 701486"/>
                  <a:gd name="connsiteY0" fmla="*/ 0 h 537660"/>
                  <a:gd name="connsiteX1" fmla="*/ 318416 w 701486"/>
                  <a:gd name="connsiteY1" fmla="*/ 537658 h 537660"/>
                  <a:gd name="connsiteX2" fmla="*/ 701486 w 701486"/>
                  <a:gd name="connsiteY2" fmla="*/ 5134 h 537660"/>
                </a:gdLst>
                <a:ahLst/>
                <a:cxnLst>
                  <a:cxn ang="0">
                    <a:pos x="connsiteX0" y="connsiteY0"/>
                  </a:cxn>
                  <a:cxn ang="0">
                    <a:pos x="connsiteX1" y="connsiteY1"/>
                  </a:cxn>
                  <a:cxn ang="0">
                    <a:pos x="connsiteX2" y="connsiteY2"/>
                  </a:cxn>
                </a:cxnLst>
                <a:rect l="l" t="t" r="r" b="b"/>
                <a:pathLst>
                  <a:path w="701486" h="537660">
                    <a:moveTo>
                      <a:pt x="12" y="0"/>
                    </a:moveTo>
                    <a:cubicBezTo>
                      <a:pt x="-1575" y="434034"/>
                      <a:pt x="158136" y="536802"/>
                      <a:pt x="318416" y="537658"/>
                    </a:cubicBezTo>
                    <a:cubicBezTo>
                      <a:pt x="478696" y="538514"/>
                      <a:pt x="697712" y="329901"/>
                      <a:pt x="701486" y="5134"/>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Freeform 112"/>
              <p:cNvSpPr/>
              <p:nvPr/>
            </p:nvSpPr>
            <p:spPr>
              <a:xfrm>
                <a:off x="2547281" y="3106873"/>
                <a:ext cx="204948" cy="24663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26 w 672587"/>
                  <a:gd name="connsiteY0" fmla="*/ 45462 h 660188"/>
                  <a:gd name="connsiteX1" fmla="*/ 235308 w 672587"/>
                  <a:gd name="connsiteY1" fmla="*/ 659014 h 660188"/>
                  <a:gd name="connsiteX2" fmla="*/ 672587 w 672587"/>
                  <a:gd name="connsiteY2" fmla="*/ 0 h 660188"/>
                  <a:gd name="connsiteX0" fmla="*/ 12 w 466573"/>
                  <a:gd name="connsiteY0" fmla="*/ 12937 h 626507"/>
                  <a:gd name="connsiteX1" fmla="*/ 235294 w 466573"/>
                  <a:gd name="connsiteY1" fmla="*/ 626489 h 626507"/>
                  <a:gd name="connsiteX2" fmla="*/ 466573 w 466573"/>
                  <a:gd name="connsiteY2" fmla="*/ 0 h 626507"/>
                  <a:gd name="connsiteX0" fmla="*/ 12 w 466573"/>
                  <a:gd name="connsiteY0" fmla="*/ 12937 h 583146"/>
                  <a:gd name="connsiteX1" fmla="*/ 224451 w 466573"/>
                  <a:gd name="connsiteY1" fmla="*/ 583121 h 583146"/>
                  <a:gd name="connsiteX2" fmla="*/ 466573 w 466573"/>
                  <a:gd name="connsiteY2" fmla="*/ 0 h 583146"/>
                  <a:gd name="connsiteX0" fmla="*/ 12 w 466573"/>
                  <a:gd name="connsiteY0" fmla="*/ 12937 h 561466"/>
                  <a:gd name="connsiteX1" fmla="*/ 224451 w 466573"/>
                  <a:gd name="connsiteY1" fmla="*/ 561437 h 561466"/>
                  <a:gd name="connsiteX2" fmla="*/ 466573 w 466573"/>
                  <a:gd name="connsiteY2" fmla="*/ 0 h 561466"/>
                </a:gdLst>
                <a:ahLst/>
                <a:cxnLst>
                  <a:cxn ang="0">
                    <a:pos x="connsiteX0" y="connsiteY0"/>
                  </a:cxn>
                  <a:cxn ang="0">
                    <a:pos x="connsiteX1" y="connsiteY1"/>
                  </a:cxn>
                  <a:cxn ang="0">
                    <a:pos x="connsiteX2" y="connsiteY2"/>
                  </a:cxn>
                </a:cxnLst>
                <a:rect l="l" t="t" r="r" b="b"/>
                <a:pathLst>
                  <a:path w="466573" h="561466">
                    <a:moveTo>
                      <a:pt x="12" y="12937"/>
                    </a:moveTo>
                    <a:cubicBezTo>
                      <a:pt x="-1575" y="446971"/>
                      <a:pt x="146691" y="563593"/>
                      <a:pt x="224451" y="561437"/>
                    </a:cubicBezTo>
                    <a:cubicBezTo>
                      <a:pt x="302211" y="559281"/>
                      <a:pt x="462799" y="324767"/>
                      <a:pt x="466573"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Freeform 113"/>
              <p:cNvSpPr/>
              <p:nvPr/>
            </p:nvSpPr>
            <p:spPr>
              <a:xfrm>
                <a:off x="2800459" y="3106874"/>
                <a:ext cx="100180" cy="24570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429 w 672990"/>
                  <a:gd name="connsiteY0" fmla="*/ 45462 h 627861"/>
                  <a:gd name="connsiteX1" fmla="*/ 159816 w 672990"/>
                  <a:gd name="connsiteY1" fmla="*/ 626489 h 627861"/>
                  <a:gd name="connsiteX2" fmla="*/ 672990 w 672990"/>
                  <a:gd name="connsiteY2" fmla="*/ 0 h 627861"/>
                  <a:gd name="connsiteX0" fmla="*/ 17 w 228055"/>
                  <a:gd name="connsiteY0" fmla="*/ -1 h 581033"/>
                  <a:gd name="connsiteX1" fmla="*/ 159404 w 228055"/>
                  <a:gd name="connsiteY1" fmla="*/ 581026 h 581033"/>
                  <a:gd name="connsiteX2" fmla="*/ 228055 w 228055"/>
                  <a:gd name="connsiteY2" fmla="*/ 8748 h 581033"/>
                  <a:gd name="connsiteX0" fmla="*/ 26 w 228064"/>
                  <a:gd name="connsiteY0" fmla="*/ -1 h 559349"/>
                  <a:gd name="connsiteX1" fmla="*/ 105201 w 228064"/>
                  <a:gd name="connsiteY1" fmla="*/ 559342 h 559349"/>
                  <a:gd name="connsiteX2" fmla="*/ 228064 w 228064"/>
                  <a:gd name="connsiteY2" fmla="*/ 8748 h 559349"/>
                </a:gdLst>
                <a:ahLst/>
                <a:cxnLst>
                  <a:cxn ang="0">
                    <a:pos x="connsiteX0" y="connsiteY0"/>
                  </a:cxn>
                  <a:cxn ang="0">
                    <a:pos x="connsiteX1" y="connsiteY1"/>
                  </a:cxn>
                  <a:cxn ang="0">
                    <a:pos x="connsiteX2" y="connsiteY2"/>
                  </a:cxn>
                </a:cxnLst>
                <a:rect l="l" t="t" r="r" b="b"/>
                <a:pathLst>
                  <a:path w="228064" h="559349">
                    <a:moveTo>
                      <a:pt x="26" y="-1"/>
                    </a:moveTo>
                    <a:cubicBezTo>
                      <a:pt x="-1561" y="434033"/>
                      <a:pt x="67195" y="557884"/>
                      <a:pt x="105201" y="559342"/>
                    </a:cubicBezTo>
                    <a:cubicBezTo>
                      <a:pt x="143207" y="560800"/>
                      <a:pt x="224290" y="333515"/>
                      <a:pt x="228064" y="8748"/>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p:cNvGrpSpPr/>
            <p:nvPr/>
          </p:nvGrpSpPr>
          <p:grpSpPr>
            <a:xfrm flipV="1">
              <a:off x="970124" y="3405601"/>
              <a:ext cx="1928652" cy="248886"/>
              <a:chOff x="971987" y="3104618"/>
              <a:chExt cx="1928652" cy="248886"/>
            </a:xfrm>
          </p:grpSpPr>
          <p:sp>
            <p:nvSpPr>
              <p:cNvPr id="131" name="Freeform 130"/>
              <p:cNvSpPr/>
              <p:nvPr/>
            </p:nvSpPr>
            <p:spPr>
              <a:xfrm>
                <a:off x="971987" y="3105640"/>
                <a:ext cx="1149301" cy="240857"/>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 name="connsiteX0" fmla="*/ 0 w 3298859"/>
                  <a:gd name="connsiteY0" fmla="*/ 468818 h 764951"/>
                  <a:gd name="connsiteX1" fmla="*/ 2915408 w 3298859"/>
                  <a:gd name="connsiteY1" fmla="*/ 762000 h 764951"/>
                  <a:gd name="connsiteX2" fmla="*/ 3245608 w 3298859"/>
                  <a:gd name="connsiteY2" fmla="*/ 304800 h 764951"/>
                  <a:gd name="connsiteX3" fmla="*/ 2883658 w 3298859"/>
                  <a:gd name="connsiteY3" fmla="*/ 0 h 764951"/>
                  <a:gd name="connsiteX0" fmla="*/ 0 w 3291478"/>
                  <a:gd name="connsiteY0" fmla="*/ 468818 h 958619"/>
                  <a:gd name="connsiteX1" fmla="*/ 1961307 w 3291478"/>
                  <a:gd name="connsiteY1" fmla="*/ 957157 h 958619"/>
                  <a:gd name="connsiteX2" fmla="*/ 3245608 w 3291478"/>
                  <a:gd name="connsiteY2" fmla="*/ 304800 h 958619"/>
                  <a:gd name="connsiteX3" fmla="*/ 2883658 w 3291478"/>
                  <a:gd name="connsiteY3" fmla="*/ 0 h 958619"/>
                  <a:gd name="connsiteX0" fmla="*/ 0 w 3110383"/>
                  <a:gd name="connsiteY0" fmla="*/ 468818 h 1022082"/>
                  <a:gd name="connsiteX1" fmla="*/ 1961307 w 3110383"/>
                  <a:gd name="connsiteY1" fmla="*/ 957157 h 1022082"/>
                  <a:gd name="connsiteX2" fmla="*/ 3017923 w 3110383"/>
                  <a:gd name="connsiteY2" fmla="*/ 911954 h 1022082"/>
                  <a:gd name="connsiteX3" fmla="*/ 2883658 w 3110383"/>
                  <a:gd name="connsiteY3" fmla="*/ 0 h 1022082"/>
                  <a:gd name="connsiteX0" fmla="*/ 0 w 3103403"/>
                  <a:gd name="connsiteY0" fmla="*/ 468818 h 1041515"/>
                  <a:gd name="connsiteX1" fmla="*/ 1961307 w 3103403"/>
                  <a:gd name="connsiteY1" fmla="*/ 957157 h 1041515"/>
                  <a:gd name="connsiteX2" fmla="*/ 3007080 w 3103403"/>
                  <a:gd name="connsiteY2" fmla="*/ 944479 h 1041515"/>
                  <a:gd name="connsiteX3" fmla="*/ 2883658 w 3103403"/>
                  <a:gd name="connsiteY3" fmla="*/ 0 h 1041515"/>
                  <a:gd name="connsiteX0" fmla="*/ 0 w 3202114"/>
                  <a:gd name="connsiteY0" fmla="*/ 2611 h 545326"/>
                  <a:gd name="connsiteX1" fmla="*/ 1961307 w 3202114"/>
                  <a:gd name="connsiteY1" fmla="*/ 490950 h 545326"/>
                  <a:gd name="connsiteX2" fmla="*/ 3007080 w 3202114"/>
                  <a:gd name="connsiteY2" fmla="*/ 478272 h 545326"/>
                  <a:gd name="connsiteX3" fmla="*/ 3057132 w 3202114"/>
                  <a:gd name="connsiteY3" fmla="*/ 0 h 545326"/>
                  <a:gd name="connsiteX0" fmla="*/ 0 w 3108496"/>
                  <a:gd name="connsiteY0" fmla="*/ 2611 h 545326"/>
                  <a:gd name="connsiteX1" fmla="*/ 1961307 w 3108496"/>
                  <a:gd name="connsiteY1" fmla="*/ 490950 h 545326"/>
                  <a:gd name="connsiteX2" fmla="*/ 3007080 w 3108496"/>
                  <a:gd name="connsiteY2" fmla="*/ 478272 h 545326"/>
                  <a:gd name="connsiteX3" fmla="*/ 3057132 w 3108496"/>
                  <a:gd name="connsiteY3" fmla="*/ 0 h 545326"/>
                  <a:gd name="connsiteX0" fmla="*/ 0 w 3064811"/>
                  <a:gd name="connsiteY0" fmla="*/ 2611 h 571183"/>
                  <a:gd name="connsiteX1" fmla="*/ 1961307 w 3064811"/>
                  <a:gd name="connsiteY1" fmla="*/ 490950 h 571183"/>
                  <a:gd name="connsiteX2" fmla="*/ 2898660 w 3064811"/>
                  <a:gd name="connsiteY2" fmla="*/ 521641 h 571183"/>
                  <a:gd name="connsiteX3" fmla="*/ 3057132 w 3064811"/>
                  <a:gd name="connsiteY3" fmla="*/ 0 h 571183"/>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0577"/>
                  <a:gd name="connsiteY0" fmla="*/ 2611 h 562291"/>
                  <a:gd name="connsiteX1" fmla="*/ 1776991 w 3070577"/>
                  <a:gd name="connsiteY1" fmla="*/ 469267 h 562291"/>
                  <a:gd name="connsiteX2" fmla="*/ 2898660 w 3070577"/>
                  <a:gd name="connsiteY2" fmla="*/ 521641 h 562291"/>
                  <a:gd name="connsiteX3" fmla="*/ 3057132 w 3070577"/>
                  <a:gd name="connsiteY3" fmla="*/ 0 h 562291"/>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71412"/>
                  <a:gd name="connsiteY0" fmla="*/ 2611 h 566530"/>
                  <a:gd name="connsiteX1" fmla="*/ 1755307 w 3071412"/>
                  <a:gd name="connsiteY1" fmla="*/ 480108 h 566530"/>
                  <a:gd name="connsiteX2" fmla="*/ 2898660 w 3071412"/>
                  <a:gd name="connsiteY2" fmla="*/ 521641 h 566530"/>
                  <a:gd name="connsiteX3" fmla="*/ 3057132 w 3071412"/>
                  <a:gd name="connsiteY3" fmla="*/ 0 h 566530"/>
                  <a:gd name="connsiteX0" fmla="*/ 0 w 3066383"/>
                  <a:gd name="connsiteY0" fmla="*/ 2611 h 545192"/>
                  <a:gd name="connsiteX1" fmla="*/ 1755307 w 3066383"/>
                  <a:gd name="connsiteY1" fmla="*/ 480108 h 545192"/>
                  <a:gd name="connsiteX2" fmla="*/ 2876977 w 3066383"/>
                  <a:gd name="connsiteY2" fmla="*/ 489116 h 545192"/>
                  <a:gd name="connsiteX3" fmla="*/ 3057132 w 3066383"/>
                  <a:gd name="connsiteY3" fmla="*/ 0 h 545192"/>
                  <a:gd name="connsiteX0" fmla="*/ 0 w 2627280"/>
                  <a:gd name="connsiteY0" fmla="*/ 35139 h 543291"/>
                  <a:gd name="connsiteX1" fmla="*/ 1316204 w 2627280"/>
                  <a:gd name="connsiteY1" fmla="*/ 480108 h 543291"/>
                  <a:gd name="connsiteX2" fmla="*/ 2437874 w 2627280"/>
                  <a:gd name="connsiteY2" fmla="*/ 489116 h 543291"/>
                  <a:gd name="connsiteX3" fmla="*/ 2618029 w 2627280"/>
                  <a:gd name="connsiteY3" fmla="*/ 0 h 543291"/>
                  <a:gd name="connsiteX0" fmla="*/ 0 w 2616437"/>
                  <a:gd name="connsiteY0" fmla="*/ 24298 h 543919"/>
                  <a:gd name="connsiteX1" fmla="*/ 1305361 w 2616437"/>
                  <a:gd name="connsiteY1" fmla="*/ 480108 h 543919"/>
                  <a:gd name="connsiteX2" fmla="*/ 2427031 w 2616437"/>
                  <a:gd name="connsiteY2" fmla="*/ 489116 h 543919"/>
                  <a:gd name="connsiteX3" fmla="*/ 2607186 w 2616437"/>
                  <a:gd name="connsiteY3" fmla="*/ 0 h 543919"/>
                  <a:gd name="connsiteX0" fmla="*/ 0 w 2616437"/>
                  <a:gd name="connsiteY0" fmla="*/ 13454 h 544554"/>
                  <a:gd name="connsiteX1" fmla="*/ 1305361 w 2616437"/>
                  <a:gd name="connsiteY1" fmla="*/ 480108 h 544554"/>
                  <a:gd name="connsiteX2" fmla="*/ 2427031 w 2616437"/>
                  <a:gd name="connsiteY2" fmla="*/ 489116 h 544554"/>
                  <a:gd name="connsiteX3" fmla="*/ 2607186 w 2616437"/>
                  <a:gd name="connsiteY3" fmla="*/ 0 h 544554"/>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 name="connsiteX0" fmla="*/ 0 w 2616437"/>
                  <a:gd name="connsiteY0" fmla="*/ 0 h 548322"/>
                  <a:gd name="connsiteX1" fmla="*/ 1305361 w 2616437"/>
                  <a:gd name="connsiteY1" fmla="*/ 482917 h 548322"/>
                  <a:gd name="connsiteX2" fmla="*/ 2427031 w 2616437"/>
                  <a:gd name="connsiteY2" fmla="*/ 491925 h 548322"/>
                  <a:gd name="connsiteX3" fmla="*/ 2607186 w 2616437"/>
                  <a:gd name="connsiteY3" fmla="*/ 2809 h 548322"/>
                </a:gdLst>
                <a:ahLst/>
                <a:cxnLst>
                  <a:cxn ang="0">
                    <a:pos x="connsiteX0" y="connsiteY0"/>
                  </a:cxn>
                  <a:cxn ang="0">
                    <a:pos x="connsiteX1" y="connsiteY1"/>
                  </a:cxn>
                  <a:cxn ang="0">
                    <a:pos x="connsiteX2" y="connsiteY2"/>
                  </a:cxn>
                  <a:cxn ang="0">
                    <a:pos x="connsiteX3" y="connsiteY3"/>
                  </a:cxn>
                </a:cxnLst>
                <a:rect l="l" t="t" r="r" b="b"/>
                <a:pathLst>
                  <a:path w="2616437" h="548322">
                    <a:moveTo>
                      <a:pt x="0" y="0"/>
                    </a:moveTo>
                    <a:cubicBezTo>
                      <a:pt x="585095" y="293877"/>
                      <a:pt x="900856" y="400930"/>
                      <a:pt x="1305361" y="482917"/>
                    </a:cubicBezTo>
                    <a:cubicBezTo>
                      <a:pt x="1709866" y="564904"/>
                      <a:pt x="2210060" y="571943"/>
                      <a:pt x="2427031" y="491925"/>
                    </a:cubicBezTo>
                    <a:cubicBezTo>
                      <a:pt x="2644002" y="411907"/>
                      <a:pt x="2623190" y="155679"/>
                      <a:pt x="2607186" y="2809"/>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2180561" y="3104618"/>
                <a:ext cx="308136" cy="236174"/>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10 w 672571"/>
                  <a:gd name="connsiteY0" fmla="*/ 45462 h 542186"/>
                  <a:gd name="connsiteX1" fmla="*/ 354554 w 672571"/>
                  <a:gd name="connsiteY1" fmla="*/ 539752 h 542186"/>
                  <a:gd name="connsiteX2" fmla="*/ 672571 w 672571"/>
                  <a:gd name="connsiteY2" fmla="*/ 0 h 542186"/>
                  <a:gd name="connsiteX0" fmla="*/ 10 w 672571"/>
                  <a:gd name="connsiteY0" fmla="*/ 45462 h 540290"/>
                  <a:gd name="connsiteX1" fmla="*/ 354554 w 672571"/>
                  <a:gd name="connsiteY1" fmla="*/ 539752 h 540290"/>
                  <a:gd name="connsiteX2" fmla="*/ 672571 w 672571"/>
                  <a:gd name="connsiteY2" fmla="*/ 0 h 540290"/>
                  <a:gd name="connsiteX0" fmla="*/ 7 w 687025"/>
                  <a:gd name="connsiteY0" fmla="*/ 23779 h 539880"/>
                  <a:gd name="connsiteX1" fmla="*/ 369008 w 687025"/>
                  <a:gd name="connsiteY1" fmla="*/ 539752 h 539880"/>
                  <a:gd name="connsiteX2" fmla="*/ 687025 w 687025"/>
                  <a:gd name="connsiteY2" fmla="*/ 0 h 539880"/>
                  <a:gd name="connsiteX0" fmla="*/ 7 w 701481"/>
                  <a:gd name="connsiteY0" fmla="*/ 0 h 544888"/>
                  <a:gd name="connsiteX1" fmla="*/ 383464 w 701481"/>
                  <a:gd name="connsiteY1" fmla="*/ 544886 h 544888"/>
                  <a:gd name="connsiteX2" fmla="*/ 701481 w 701481"/>
                  <a:gd name="connsiteY2" fmla="*/ 5134 h 544888"/>
                  <a:gd name="connsiteX0" fmla="*/ 9 w 701483"/>
                  <a:gd name="connsiteY0" fmla="*/ 0 h 537660"/>
                  <a:gd name="connsiteX1" fmla="*/ 318413 w 701483"/>
                  <a:gd name="connsiteY1" fmla="*/ 537658 h 537660"/>
                  <a:gd name="connsiteX2" fmla="*/ 701483 w 701483"/>
                  <a:gd name="connsiteY2" fmla="*/ 5134 h 537660"/>
                  <a:gd name="connsiteX0" fmla="*/ 14 w 701488"/>
                  <a:gd name="connsiteY0" fmla="*/ 0 h 538400"/>
                  <a:gd name="connsiteX1" fmla="*/ 318418 w 701488"/>
                  <a:gd name="connsiteY1" fmla="*/ 537658 h 538400"/>
                  <a:gd name="connsiteX2" fmla="*/ 701488 w 701488"/>
                  <a:gd name="connsiteY2" fmla="*/ 5134 h 538400"/>
                  <a:gd name="connsiteX0" fmla="*/ 12 w 701486"/>
                  <a:gd name="connsiteY0" fmla="*/ 0 h 537660"/>
                  <a:gd name="connsiteX1" fmla="*/ 318416 w 701486"/>
                  <a:gd name="connsiteY1" fmla="*/ 537658 h 537660"/>
                  <a:gd name="connsiteX2" fmla="*/ 701486 w 701486"/>
                  <a:gd name="connsiteY2" fmla="*/ 5134 h 537660"/>
                </a:gdLst>
                <a:ahLst/>
                <a:cxnLst>
                  <a:cxn ang="0">
                    <a:pos x="connsiteX0" y="connsiteY0"/>
                  </a:cxn>
                  <a:cxn ang="0">
                    <a:pos x="connsiteX1" y="connsiteY1"/>
                  </a:cxn>
                  <a:cxn ang="0">
                    <a:pos x="connsiteX2" y="connsiteY2"/>
                  </a:cxn>
                </a:cxnLst>
                <a:rect l="l" t="t" r="r" b="b"/>
                <a:pathLst>
                  <a:path w="701486" h="537660">
                    <a:moveTo>
                      <a:pt x="12" y="0"/>
                    </a:moveTo>
                    <a:cubicBezTo>
                      <a:pt x="-1575" y="434034"/>
                      <a:pt x="158136" y="536802"/>
                      <a:pt x="318416" y="537658"/>
                    </a:cubicBezTo>
                    <a:cubicBezTo>
                      <a:pt x="478696" y="538514"/>
                      <a:pt x="697712" y="329901"/>
                      <a:pt x="701486" y="5134"/>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Freeform 132"/>
              <p:cNvSpPr/>
              <p:nvPr/>
            </p:nvSpPr>
            <p:spPr>
              <a:xfrm>
                <a:off x="2547281" y="3106873"/>
                <a:ext cx="204948" cy="24663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26 w 672587"/>
                  <a:gd name="connsiteY0" fmla="*/ 45462 h 660188"/>
                  <a:gd name="connsiteX1" fmla="*/ 235308 w 672587"/>
                  <a:gd name="connsiteY1" fmla="*/ 659014 h 660188"/>
                  <a:gd name="connsiteX2" fmla="*/ 672587 w 672587"/>
                  <a:gd name="connsiteY2" fmla="*/ 0 h 660188"/>
                  <a:gd name="connsiteX0" fmla="*/ 12 w 466573"/>
                  <a:gd name="connsiteY0" fmla="*/ 12937 h 626507"/>
                  <a:gd name="connsiteX1" fmla="*/ 235294 w 466573"/>
                  <a:gd name="connsiteY1" fmla="*/ 626489 h 626507"/>
                  <a:gd name="connsiteX2" fmla="*/ 466573 w 466573"/>
                  <a:gd name="connsiteY2" fmla="*/ 0 h 626507"/>
                  <a:gd name="connsiteX0" fmla="*/ 12 w 466573"/>
                  <a:gd name="connsiteY0" fmla="*/ 12937 h 583146"/>
                  <a:gd name="connsiteX1" fmla="*/ 224451 w 466573"/>
                  <a:gd name="connsiteY1" fmla="*/ 583121 h 583146"/>
                  <a:gd name="connsiteX2" fmla="*/ 466573 w 466573"/>
                  <a:gd name="connsiteY2" fmla="*/ 0 h 583146"/>
                  <a:gd name="connsiteX0" fmla="*/ 12 w 466573"/>
                  <a:gd name="connsiteY0" fmla="*/ 12937 h 561466"/>
                  <a:gd name="connsiteX1" fmla="*/ 224451 w 466573"/>
                  <a:gd name="connsiteY1" fmla="*/ 561437 h 561466"/>
                  <a:gd name="connsiteX2" fmla="*/ 466573 w 466573"/>
                  <a:gd name="connsiteY2" fmla="*/ 0 h 561466"/>
                </a:gdLst>
                <a:ahLst/>
                <a:cxnLst>
                  <a:cxn ang="0">
                    <a:pos x="connsiteX0" y="connsiteY0"/>
                  </a:cxn>
                  <a:cxn ang="0">
                    <a:pos x="connsiteX1" y="connsiteY1"/>
                  </a:cxn>
                  <a:cxn ang="0">
                    <a:pos x="connsiteX2" y="connsiteY2"/>
                  </a:cxn>
                </a:cxnLst>
                <a:rect l="l" t="t" r="r" b="b"/>
                <a:pathLst>
                  <a:path w="466573" h="561466">
                    <a:moveTo>
                      <a:pt x="12" y="12937"/>
                    </a:moveTo>
                    <a:cubicBezTo>
                      <a:pt x="-1575" y="446971"/>
                      <a:pt x="146691" y="563593"/>
                      <a:pt x="224451" y="561437"/>
                    </a:cubicBezTo>
                    <a:cubicBezTo>
                      <a:pt x="302211" y="559281"/>
                      <a:pt x="462799" y="324767"/>
                      <a:pt x="466573"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Freeform 133"/>
              <p:cNvSpPr/>
              <p:nvPr/>
            </p:nvSpPr>
            <p:spPr>
              <a:xfrm>
                <a:off x="2800459" y="3106874"/>
                <a:ext cx="100180" cy="245701"/>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 name="connsiteX0" fmla="*/ 346591 w 685256"/>
                  <a:gd name="connsiteY0" fmla="*/ 880298 h 880298"/>
                  <a:gd name="connsiteX1" fmla="*/ 679450 w 685256"/>
                  <a:gd name="connsiteY1" fmla="*/ 539750 h 880298"/>
                  <a:gd name="connsiteX2" fmla="*/ 0 w 685256"/>
                  <a:gd name="connsiteY2" fmla="*/ 0 h 880298"/>
                  <a:gd name="connsiteX0" fmla="*/ 346591 w 685256"/>
                  <a:gd name="connsiteY0" fmla="*/ 880298 h 1030828"/>
                  <a:gd name="connsiteX1" fmla="*/ 679450 w 685256"/>
                  <a:gd name="connsiteY1" fmla="*/ 539750 h 1030828"/>
                  <a:gd name="connsiteX2" fmla="*/ 0 w 685256"/>
                  <a:gd name="connsiteY2" fmla="*/ 0 h 1030828"/>
                  <a:gd name="connsiteX0" fmla="*/ 346591 w 695958"/>
                  <a:gd name="connsiteY0" fmla="*/ 880298 h 1374554"/>
                  <a:gd name="connsiteX1" fmla="*/ 690292 w 695958"/>
                  <a:gd name="connsiteY1" fmla="*/ 1320377 h 1374554"/>
                  <a:gd name="connsiteX2" fmla="*/ 0 w 695958"/>
                  <a:gd name="connsiteY2" fmla="*/ 0 h 1374554"/>
                  <a:gd name="connsiteX0" fmla="*/ 10 w 786911"/>
                  <a:gd name="connsiteY0" fmla="*/ 45462 h 486784"/>
                  <a:gd name="connsiteX1" fmla="*/ 343711 w 786911"/>
                  <a:gd name="connsiteY1" fmla="*/ 485541 h 486784"/>
                  <a:gd name="connsiteX2" fmla="*/ 672571 w 786911"/>
                  <a:gd name="connsiteY2" fmla="*/ 0 h 486784"/>
                  <a:gd name="connsiteX0" fmla="*/ 10 w 672571"/>
                  <a:gd name="connsiteY0" fmla="*/ 45462 h 486784"/>
                  <a:gd name="connsiteX1" fmla="*/ 343711 w 672571"/>
                  <a:gd name="connsiteY1" fmla="*/ 485541 h 486784"/>
                  <a:gd name="connsiteX2" fmla="*/ 672571 w 672571"/>
                  <a:gd name="connsiteY2" fmla="*/ 0 h 486784"/>
                  <a:gd name="connsiteX0" fmla="*/ 10 w 672571"/>
                  <a:gd name="connsiteY0" fmla="*/ 45462 h 489753"/>
                  <a:gd name="connsiteX1" fmla="*/ 343711 w 672571"/>
                  <a:gd name="connsiteY1" fmla="*/ 485541 h 489753"/>
                  <a:gd name="connsiteX2" fmla="*/ 672571 w 672571"/>
                  <a:gd name="connsiteY2" fmla="*/ 0 h 489753"/>
                  <a:gd name="connsiteX0" fmla="*/ 10 w 672571"/>
                  <a:gd name="connsiteY0" fmla="*/ 45462 h 542186"/>
                  <a:gd name="connsiteX1" fmla="*/ 376238 w 672571"/>
                  <a:gd name="connsiteY1" fmla="*/ 539753 h 542186"/>
                  <a:gd name="connsiteX2" fmla="*/ 672571 w 672571"/>
                  <a:gd name="connsiteY2" fmla="*/ 0 h 542186"/>
                  <a:gd name="connsiteX0" fmla="*/ 429 w 672990"/>
                  <a:gd name="connsiteY0" fmla="*/ 45462 h 627861"/>
                  <a:gd name="connsiteX1" fmla="*/ 159816 w 672990"/>
                  <a:gd name="connsiteY1" fmla="*/ 626489 h 627861"/>
                  <a:gd name="connsiteX2" fmla="*/ 672990 w 672990"/>
                  <a:gd name="connsiteY2" fmla="*/ 0 h 627861"/>
                  <a:gd name="connsiteX0" fmla="*/ 17 w 228055"/>
                  <a:gd name="connsiteY0" fmla="*/ -1 h 581033"/>
                  <a:gd name="connsiteX1" fmla="*/ 159404 w 228055"/>
                  <a:gd name="connsiteY1" fmla="*/ 581026 h 581033"/>
                  <a:gd name="connsiteX2" fmla="*/ 228055 w 228055"/>
                  <a:gd name="connsiteY2" fmla="*/ 8748 h 581033"/>
                  <a:gd name="connsiteX0" fmla="*/ 26 w 228064"/>
                  <a:gd name="connsiteY0" fmla="*/ -1 h 559349"/>
                  <a:gd name="connsiteX1" fmla="*/ 105201 w 228064"/>
                  <a:gd name="connsiteY1" fmla="*/ 559342 h 559349"/>
                  <a:gd name="connsiteX2" fmla="*/ 228064 w 228064"/>
                  <a:gd name="connsiteY2" fmla="*/ 8748 h 559349"/>
                </a:gdLst>
                <a:ahLst/>
                <a:cxnLst>
                  <a:cxn ang="0">
                    <a:pos x="connsiteX0" y="connsiteY0"/>
                  </a:cxn>
                  <a:cxn ang="0">
                    <a:pos x="connsiteX1" y="connsiteY1"/>
                  </a:cxn>
                  <a:cxn ang="0">
                    <a:pos x="connsiteX2" y="connsiteY2"/>
                  </a:cxn>
                </a:cxnLst>
                <a:rect l="l" t="t" r="r" b="b"/>
                <a:pathLst>
                  <a:path w="228064" h="559349">
                    <a:moveTo>
                      <a:pt x="26" y="-1"/>
                    </a:moveTo>
                    <a:cubicBezTo>
                      <a:pt x="-1561" y="434033"/>
                      <a:pt x="67195" y="557884"/>
                      <a:pt x="105201" y="559342"/>
                    </a:cubicBezTo>
                    <a:cubicBezTo>
                      <a:pt x="143207" y="560800"/>
                      <a:pt x="224290" y="333515"/>
                      <a:pt x="228064" y="8748"/>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1" name="Group 20"/>
          <p:cNvGrpSpPr/>
          <p:nvPr/>
        </p:nvGrpSpPr>
        <p:grpSpPr>
          <a:xfrm>
            <a:off x="357996" y="4176000"/>
            <a:ext cx="4500000" cy="2015172"/>
            <a:chOff x="357996" y="4320000"/>
            <a:chExt cx="4500000" cy="2015172"/>
          </a:xfrm>
        </p:grpSpPr>
        <p:grpSp>
          <p:nvGrpSpPr>
            <p:cNvPr id="13" name="Group 12"/>
            <p:cNvGrpSpPr>
              <a:grpSpLocks noChangeAspect="1"/>
            </p:cNvGrpSpPr>
            <p:nvPr/>
          </p:nvGrpSpPr>
          <p:grpSpPr>
            <a:xfrm>
              <a:off x="359999" y="4320000"/>
              <a:ext cx="4320000" cy="2015172"/>
              <a:chOff x="5595790" y="634312"/>
              <a:chExt cx="6517100" cy="3040060"/>
            </a:xfrm>
          </p:grpSpPr>
          <p:grpSp>
            <p:nvGrpSpPr>
              <p:cNvPr id="72" name="Group 71"/>
              <p:cNvGrpSpPr>
                <a:grpSpLocks noChangeAspect="1"/>
              </p:cNvGrpSpPr>
              <p:nvPr/>
            </p:nvGrpSpPr>
            <p:grpSpPr>
              <a:xfrm>
                <a:off x="5595790" y="634312"/>
                <a:ext cx="6517100" cy="2863502"/>
                <a:chOff x="1424519" y="1348690"/>
                <a:chExt cx="9834687" cy="4321193"/>
              </a:xfrm>
            </p:grpSpPr>
            <p:grpSp>
              <p:nvGrpSpPr>
                <p:cNvPr id="73" name="Group 72"/>
                <p:cNvGrpSpPr/>
                <p:nvPr/>
              </p:nvGrpSpPr>
              <p:grpSpPr>
                <a:xfrm>
                  <a:off x="1424519" y="1348690"/>
                  <a:ext cx="9834687" cy="2266048"/>
                  <a:chOff x="1424519" y="1348690"/>
                  <a:chExt cx="9834687" cy="2266048"/>
                </a:xfrm>
              </p:grpSpPr>
              <p:sp>
                <p:nvSpPr>
                  <p:cNvPr id="83" name="Freeform 82"/>
                  <p:cNvSpPr/>
                  <p:nvPr/>
                </p:nvSpPr>
                <p:spPr>
                  <a:xfrm>
                    <a:off x="1424519" y="1348690"/>
                    <a:ext cx="9834687" cy="1618724"/>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4687" h="1618724">
                        <a:moveTo>
                          <a:pt x="0" y="1618724"/>
                        </a:moveTo>
                        <a:cubicBezTo>
                          <a:pt x="5902" y="1615735"/>
                          <a:pt x="3937347" y="1621156"/>
                          <a:pt x="3922032" y="1598906"/>
                        </a:cubicBezTo>
                        <a:cubicBezTo>
                          <a:pt x="3646367" y="1005156"/>
                          <a:pt x="3837913" y="687881"/>
                          <a:pt x="3998755" y="510442"/>
                        </a:cubicBezTo>
                        <a:cubicBezTo>
                          <a:pt x="4159597" y="333003"/>
                          <a:pt x="4427380" y="459555"/>
                          <a:pt x="4696582" y="419973"/>
                        </a:cubicBezTo>
                        <a:cubicBezTo>
                          <a:pt x="4965784" y="380391"/>
                          <a:pt x="5126987" y="-57061"/>
                          <a:pt x="5613970" y="6252"/>
                        </a:cubicBezTo>
                        <a:cubicBezTo>
                          <a:pt x="6100953" y="69565"/>
                          <a:pt x="6408201" y="443012"/>
                          <a:pt x="6437379" y="876052"/>
                        </a:cubicBezTo>
                        <a:cubicBezTo>
                          <a:pt x="6466557" y="1309092"/>
                          <a:pt x="6344758" y="1325980"/>
                          <a:pt x="6189430" y="1594499"/>
                        </a:cubicBezTo>
                        <a:cubicBezTo>
                          <a:pt x="6176805" y="1592856"/>
                          <a:pt x="9818476" y="1617045"/>
                          <a:pt x="9834687" y="1606138"/>
                        </a:cubicBez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883150" y="2546349"/>
                    <a:ext cx="735202" cy="762681"/>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Lst>
                    <a:ahLst/>
                    <a:cxnLst>
                      <a:cxn ang="0">
                        <a:pos x="connsiteX0" y="connsiteY0"/>
                      </a:cxn>
                      <a:cxn ang="0">
                        <a:pos x="connsiteX1" y="connsiteY1"/>
                      </a:cxn>
                      <a:cxn ang="0">
                        <a:pos x="connsiteX2" y="connsiteY2"/>
                      </a:cxn>
                      <a:cxn ang="0">
                        <a:pos x="connsiteX3" y="connsiteY3"/>
                      </a:cxn>
                    </a:cxnLst>
                    <a:rect l="l" t="t" r="r" b="b"/>
                    <a:pathLst>
                      <a:path w="735202" h="762681">
                        <a:moveTo>
                          <a:pt x="0" y="425450"/>
                        </a:moveTo>
                        <a:cubicBezTo>
                          <a:pt x="37571" y="578379"/>
                          <a:pt x="151342" y="775758"/>
                          <a:pt x="400050" y="762000"/>
                        </a:cubicBezTo>
                        <a:cubicBezTo>
                          <a:pt x="648758" y="748242"/>
                          <a:pt x="760942" y="457200"/>
                          <a:pt x="730250" y="304800"/>
                        </a:cubicBezTo>
                        <a:cubicBezTo>
                          <a:pt x="699558" y="152400"/>
                          <a:pt x="622829" y="44450"/>
                          <a:pt x="368300" y="0"/>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5251450" y="2192338"/>
                    <a:ext cx="812800" cy="14224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Lst>
                    <a:ahLst/>
                    <a:cxnLst>
                      <a:cxn ang="0">
                        <a:pos x="connsiteX0" y="connsiteY0"/>
                      </a:cxn>
                      <a:cxn ang="0">
                        <a:pos x="connsiteX1" y="connsiteY1"/>
                      </a:cxn>
                      <a:cxn ang="0">
                        <a:pos x="connsiteX2" y="connsiteY2"/>
                      </a:cxn>
                    </a:cxnLst>
                    <a:rect l="l" t="t" r="r" b="b"/>
                    <a:pathLst>
                      <a:path w="812800" h="1422400">
                        <a:moveTo>
                          <a:pt x="812800" y="1422400"/>
                        </a:moveTo>
                        <a:cubicBezTo>
                          <a:pt x="811212" y="1097491"/>
                          <a:pt x="814917" y="776817"/>
                          <a:pt x="679450" y="539750"/>
                        </a:cubicBezTo>
                        <a:cubicBezTo>
                          <a:pt x="543983" y="302683"/>
                          <a:pt x="354012" y="6455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5679334" y="1747838"/>
                    <a:ext cx="774700" cy="18669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74700 w 774700"/>
                      <a:gd name="connsiteY0" fmla="*/ 1866900 h 1866900"/>
                      <a:gd name="connsiteX1" fmla="*/ 641350 w 774700"/>
                      <a:gd name="connsiteY1" fmla="*/ 984250 h 1866900"/>
                      <a:gd name="connsiteX2" fmla="*/ 0 w 774700"/>
                      <a:gd name="connsiteY2" fmla="*/ 0 h 1866900"/>
                    </a:gdLst>
                    <a:ahLst/>
                    <a:cxnLst>
                      <a:cxn ang="0">
                        <a:pos x="connsiteX0" y="connsiteY0"/>
                      </a:cxn>
                      <a:cxn ang="0">
                        <a:pos x="connsiteX1" y="connsiteY1"/>
                      </a:cxn>
                      <a:cxn ang="0">
                        <a:pos x="connsiteX2" y="connsiteY2"/>
                      </a:cxn>
                    </a:cxnLst>
                    <a:rect l="l" t="t" r="r" b="b"/>
                    <a:pathLst>
                      <a:path w="774700" h="1866900">
                        <a:moveTo>
                          <a:pt x="774700" y="1866900"/>
                        </a:moveTo>
                        <a:cubicBezTo>
                          <a:pt x="773112" y="1541991"/>
                          <a:pt x="770467" y="1295400"/>
                          <a:pt x="641350" y="984250"/>
                        </a:cubicBezTo>
                        <a:cubicBezTo>
                          <a:pt x="512233" y="673100"/>
                          <a:pt x="354012" y="3630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6013926" y="1785938"/>
                    <a:ext cx="635000" cy="18288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1822450 h 1822450"/>
                      <a:gd name="connsiteX1" fmla="*/ 463550 w 596900"/>
                      <a:gd name="connsiteY1" fmla="*/ 939800 h 1822450"/>
                      <a:gd name="connsiteX2" fmla="*/ 0 w 596900"/>
                      <a:gd name="connsiteY2" fmla="*/ 0 h 1822450"/>
                      <a:gd name="connsiteX0" fmla="*/ 596900 w 596900"/>
                      <a:gd name="connsiteY0" fmla="*/ 1822450 h 1822450"/>
                      <a:gd name="connsiteX1" fmla="*/ 463550 w 596900"/>
                      <a:gd name="connsiteY1" fmla="*/ 939800 h 1822450"/>
                      <a:gd name="connsiteX2" fmla="*/ 0 w 5969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35000 w 635000"/>
                      <a:gd name="connsiteY0" fmla="*/ 1828800 h 1828800"/>
                      <a:gd name="connsiteX1" fmla="*/ 501650 w 635000"/>
                      <a:gd name="connsiteY1" fmla="*/ 946150 h 1828800"/>
                      <a:gd name="connsiteX2" fmla="*/ 0 w 635000"/>
                      <a:gd name="connsiteY2" fmla="*/ 0 h 1828800"/>
                    </a:gdLst>
                    <a:ahLst/>
                    <a:cxnLst>
                      <a:cxn ang="0">
                        <a:pos x="connsiteX0" y="connsiteY0"/>
                      </a:cxn>
                      <a:cxn ang="0">
                        <a:pos x="connsiteX1" y="connsiteY1"/>
                      </a:cxn>
                      <a:cxn ang="0">
                        <a:pos x="connsiteX2" y="connsiteY2"/>
                      </a:cxn>
                    </a:cxnLst>
                    <a:rect l="l" t="t" r="r" b="b"/>
                    <a:pathLst>
                      <a:path w="635000" h="1828800">
                        <a:moveTo>
                          <a:pt x="635000" y="1828800"/>
                        </a:moveTo>
                        <a:cubicBezTo>
                          <a:pt x="633412" y="1503891"/>
                          <a:pt x="607483" y="1250950"/>
                          <a:pt x="501650" y="946150"/>
                        </a:cubicBezTo>
                        <a:cubicBezTo>
                          <a:pt x="395817" y="641350"/>
                          <a:pt x="296862" y="528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6240568" y="1722438"/>
                    <a:ext cx="603250" cy="18923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603250 w 603250"/>
                      <a:gd name="connsiteY0" fmla="*/ 1892300 h 1892300"/>
                      <a:gd name="connsiteX1" fmla="*/ 469900 w 603250"/>
                      <a:gd name="connsiteY1" fmla="*/ 100965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76250 w 603250"/>
                      <a:gd name="connsiteY1" fmla="*/ 965200 h 1892300"/>
                      <a:gd name="connsiteX2" fmla="*/ 0 w 603250"/>
                      <a:gd name="connsiteY2" fmla="*/ 0 h 1892300"/>
                      <a:gd name="connsiteX0" fmla="*/ 603250 w 603250"/>
                      <a:gd name="connsiteY0" fmla="*/ 1892300 h 1892300"/>
                      <a:gd name="connsiteX1" fmla="*/ 508000 w 603250"/>
                      <a:gd name="connsiteY1" fmla="*/ 958850 h 1892300"/>
                      <a:gd name="connsiteX2" fmla="*/ 0 w 603250"/>
                      <a:gd name="connsiteY2" fmla="*/ 0 h 1892300"/>
                    </a:gdLst>
                    <a:ahLst/>
                    <a:cxnLst>
                      <a:cxn ang="0">
                        <a:pos x="connsiteX0" y="connsiteY0"/>
                      </a:cxn>
                      <a:cxn ang="0">
                        <a:pos x="connsiteX1" y="connsiteY1"/>
                      </a:cxn>
                      <a:cxn ang="0">
                        <a:pos x="connsiteX2" y="connsiteY2"/>
                      </a:cxn>
                    </a:cxnLst>
                    <a:rect l="l" t="t" r="r" b="b"/>
                    <a:pathLst>
                      <a:path w="603250" h="1892300">
                        <a:moveTo>
                          <a:pt x="603250" y="1892300"/>
                        </a:moveTo>
                        <a:cubicBezTo>
                          <a:pt x="601662" y="1567391"/>
                          <a:pt x="608542" y="1274233"/>
                          <a:pt x="508000" y="958850"/>
                        </a:cubicBezTo>
                        <a:cubicBezTo>
                          <a:pt x="407458" y="643467"/>
                          <a:pt x="341312" y="4392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6441812" y="1601788"/>
                    <a:ext cx="596900" cy="20129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2012950 h 2012950"/>
                      <a:gd name="connsiteX1" fmla="*/ 463550 w 596900"/>
                      <a:gd name="connsiteY1" fmla="*/ 1130300 h 2012950"/>
                      <a:gd name="connsiteX2" fmla="*/ 0 w 596900"/>
                      <a:gd name="connsiteY2" fmla="*/ 0 h 2012950"/>
                      <a:gd name="connsiteX0" fmla="*/ 596900 w 596900"/>
                      <a:gd name="connsiteY0" fmla="*/ 2012950 h 2012950"/>
                      <a:gd name="connsiteX1" fmla="*/ 463550 w 596900"/>
                      <a:gd name="connsiteY1" fmla="*/ 1130300 h 2012950"/>
                      <a:gd name="connsiteX2" fmla="*/ 0 w 596900"/>
                      <a:gd name="connsiteY2" fmla="*/ 0 h 2012950"/>
                      <a:gd name="connsiteX0" fmla="*/ 596900 w 598562"/>
                      <a:gd name="connsiteY0" fmla="*/ 2012950 h 2012950"/>
                      <a:gd name="connsiteX1" fmla="*/ 520700 w 598562"/>
                      <a:gd name="connsiteY1" fmla="*/ 1016000 h 2012950"/>
                      <a:gd name="connsiteX2" fmla="*/ 0 w 598562"/>
                      <a:gd name="connsiteY2" fmla="*/ 0 h 2012950"/>
                      <a:gd name="connsiteX0" fmla="*/ 596900 w 596900"/>
                      <a:gd name="connsiteY0" fmla="*/ 2012950 h 2012950"/>
                      <a:gd name="connsiteX1" fmla="*/ 520700 w 596900"/>
                      <a:gd name="connsiteY1" fmla="*/ 1016000 h 2012950"/>
                      <a:gd name="connsiteX2" fmla="*/ 0 w 596900"/>
                      <a:gd name="connsiteY2" fmla="*/ 0 h 2012950"/>
                    </a:gdLst>
                    <a:ahLst/>
                    <a:cxnLst>
                      <a:cxn ang="0">
                        <a:pos x="connsiteX0" y="connsiteY0"/>
                      </a:cxn>
                      <a:cxn ang="0">
                        <a:pos x="connsiteX1" y="connsiteY1"/>
                      </a:cxn>
                      <a:cxn ang="0">
                        <a:pos x="connsiteX2" y="connsiteY2"/>
                      </a:cxn>
                    </a:cxnLst>
                    <a:rect l="l" t="t" r="r" b="b"/>
                    <a:pathLst>
                      <a:path w="596900" h="2012950">
                        <a:moveTo>
                          <a:pt x="596900" y="2012950"/>
                        </a:moveTo>
                        <a:cubicBezTo>
                          <a:pt x="595312" y="1688041"/>
                          <a:pt x="582083" y="1205442"/>
                          <a:pt x="520700" y="1016000"/>
                        </a:cubicBezTo>
                        <a:cubicBezTo>
                          <a:pt x="459317" y="826558"/>
                          <a:pt x="379412" y="4646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414592" y="1881188"/>
                    <a:ext cx="825500" cy="17335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Lst>
                    <a:ahLst/>
                    <a:cxnLst>
                      <a:cxn ang="0">
                        <a:pos x="connsiteX0" y="connsiteY0"/>
                      </a:cxn>
                      <a:cxn ang="0">
                        <a:pos x="connsiteX1" y="connsiteY1"/>
                      </a:cxn>
                      <a:cxn ang="0">
                        <a:pos x="connsiteX2" y="connsiteY2"/>
                      </a:cxn>
                    </a:cxnLst>
                    <a:rect l="l" t="t" r="r" b="b"/>
                    <a:pathLst>
                      <a:path w="825500" h="1733550">
                        <a:moveTo>
                          <a:pt x="825500" y="1733550"/>
                        </a:moveTo>
                        <a:cubicBezTo>
                          <a:pt x="823912" y="1408641"/>
                          <a:pt x="810683" y="1069975"/>
                          <a:pt x="692150" y="787400"/>
                        </a:cubicBezTo>
                        <a:cubicBezTo>
                          <a:pt x="573617" y="504825"/>
                          <a:pt x="379412" y="147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flipV="1">
                  <a:off x="4883150" y="3656933"/>
                  <a:ext cx="2155562" cy="2012950"/>
                  <a:chOff x="4883150" y="1601788"/>
                  <a:chExt cx="2155562" cy="2012950"/>
                </a:xfrm>
              </p:grpSpPr>
              <p:sp>
                <p:nvSpPr>
                  <p:cNvPr id="76" name="Freeform 75"/>
                  <p:cNvSpPr/>
                  <p:nvPr/>
                </p:nvSpPr>
                <p:spPr>
                  <a:xfrm>
                    <a:off x="4883150" y="2546349"/>
                    <a:ext cx="735202" cy="762681"/>
                  </a:xfrm>
                  <a:custGeom>
                    <a:avLst/>
                    <a:gdLst>
                      <a:gd name="connsiteX0" fmla="*/ 0 w 730346"/>
                      <a:gd name="connsiteY0" fmla="*/ 425450 h 763555"/>
                      <a:gd name="connsiteX1" fmla="*/ 400050 w 730346"/>
                      <a:gd name="connsiteY1" fmla="*/ 762000 h 763555"/>
                      <a:gd name="connsiteX2" fmla="*/ 730250 w 730346"/>
                      <a:gd name="connsiteY2" fmla="*/ 304800 h 763555"/>
                      <a:gd name="connsiteX3" fmla="*/ 368300 w 730346"/>
                      <a:gd name="connsiteY3" fmla="*/ 0 h 763555"/>
                      <a:gd name="connsiteX0" fmla="*/ 0 w 730661"/>
                      <a:gd name="connsiteY0" fmla="*/ 425450 h 768458"/>
                      <a:gd name="connsiteX1" fmla="*/ 400050 w 730661"/>
                      <a:gd name="connsiteY1" fmla="*/ 762000 h 768458"/>
                      <a:gd name="connsiteX2" fmla="*/ 730250 w 730661"/>
                      <a:gd name="connsiteY2" fmla="*/ 304800 h 768458"/>
                      <a:gd name="connsiteX3" fmla="*/ 368300 w 730661"/>
                      <a:gd name="connsiteY3" fmla="*/ 0 h 768458"/>
                      <a:gd name="connsiteX0" fmla="*/ 0 w 730462"/>
                      <a:gd name="connsiteY0" fmla="*/ 425450 h 763555"/>
                      <a:gd name="connsiteX1" fmla="*/ 400050 w 730462"/>
                      <a:gd name="connsiteY1" fmla="*/ 762000 h 763555"/>
                      <a:gd name="connsiteX2" fmla="*/ 730250 w 730462"/>
                      <a:gd name="connsiteY2" fmla="*/ 304800 h 763555"/>
                      <a:gd name="connsiteX3" fmla="*/ 368300 w 73046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555"/>
                      <a:gd name="connsiteX1" fmla="*/ 400050 w 735012"/>
                      <a:gd name="connsiteY1" fmla="*/ 762000 h 763555"/>
                      <a:gd name="connsiteX2" fmla="*/ 730250 w 735012"/>
                      <a:gd name="connsiteY2" fmla="*/ 304800 h 763555"/>
                      <a:gd name="connsiteX3" fmla="*/ 368300 w 735012"/>
                      <a:gd name="connsiteY3" fmla="*/ 0 h 763555"/>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012"/>
                      <a:gd name="connsiteY0" fmla="*/ 425450 h 763380"/>
                      <a:gd name="connsiteX1" fmla="*/ 400050 w 735012"/>
                      <a:gd name="connsiteY1" fmla="*/ 762000 h 763380"/>
                      <a:gd name="connsiteX2" fmla="*/ 730250 w 735012"/>
                      <a:gd name="connsiteY2" fmla="*/ 304800 h 763380"/>
                      <a:gd name="connsiteX3" fmla="*/ 368300 w 735012"/>
                      <a:gd name="connsiteY3" fmla="*/ 0 h 763380"/>
                      <a:gd name="connsiteX0" fmla="*/ 0 w 735202"/>
                      <a:gd name="connsiteY0" fmla="*/ 425450 h 762681"/>
                      <a:gd name="connsiteX1" fmla="*/ 400050 w 735202"/>
                      <a:gd name="connsiteY1" fmla="*/ 762000 h 762681"/>
                      <a:gd name="connsiteX2" fmla="*/ 730250 w 735202"/>
                      <a:gd name="connsiteY2" fmla="*/ 304800 h 762681"/>
                      <a:gd name="connsiteX3" fmla="*/ 368300 w 735202"/>
                      <a:gd name="connsiteY3" fmla="*/ 0 h 762681"/>
                    </a:gdLst>
                    <a:ahLst/>
                    <a:cxnLst>
                      <a:cxn ang="0">
                        <a:pos x="connsiteX0" y="connsiteY0"/>
                      </a:cxn>
                      <a:cxn ang="0">
                        <a:pos x="connsiteX1" y="connsiteY1"/>
                      </a:cxn>
                      <a:cxn ang="0">
                        <a:pos x="connsiteX2" y="connsiteY2"/>
                      </a:cxn>
                      <a:cxn ang="0">
                        <a:pos x="connsiteX3" y="connsiteY3"/>
                      </a:cxn>
                    </a:cxnLst>
                    <a:rect l="l" t="t" r="r" b="b"/>
                    <a:pathLst>
                      <a:path w="735202" h="762681">
                        <a:moveTo>
                          <a:pt x="0" y="425450"/>
                        </a:moveTo>
                        <a:cubicBezTo>
                          <a:pt x="37571" y="578379"/>
                          <a:pt x="151342" y="775758"/>
                          <a:pt x="400050" y="762000"/>
                        </a:cubicBezTo>
                        <a:cubicBezTo>
                          <a:pt x="648758" y="748242"/>
                          <a:pt x="760942" y="457200"/>
                          <a:pt x="730250" y="304800"/>
                        </a:cubicBezTo>
                        <a:cubicBezTo>
                          <a:pt x="699558" y="152400"/>
                          <a:pt x="622829" y="44450"/>
                          <a:pt x="368300" y="0"/>
                        </a:cubicBezTo>
                      </a:path>
                    </a:pathLst>
                  </a:custGeom>
                  <a:noFill/>
                  <a:ln w="25400">
                    <a:solidFill>
                      <a:schemeClr val="accent4"/>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5251450" y="2192338"/>
                    <a:ext cx="812800" cy="14224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12800 w 812800"/>
                      <a:gd name="connsiteY0" fmla="*/ 1422400 h 1422400"/>
                      <a:gd name="connsiteX1" fmla="*/ 679450 w 812800"/>
                      <a:gd name="connsiteY1" fmla="*/ 539750 h 1422400"/>
                      <a:gd name="connsiteX2" fmla="*/ 0 w 812800"/>
                      <a:gd name="connsiteY2" fmla="*/ 0 h 1422400"/>
                    </a:gdLst>
                    <a:ahLst/>
                    <a:cxnLst>
                      <a:cxn ang="0">
                        <a:pos x="connsiteX0" y="connsiteY0"/>
                      </a:cxn>
                      <a:cxn ang="0">
                        <a:pos x="connsiteX1" y="connsiteY1"/>
                      </a:cxn>
                      <a:cxn ang="0">
                        <a:pos x="connsiteX2" y="connsiteY2"/>
                      </a:cxn>
                    </a:cxnLst>
                    <a:rect l="l" t="t" r="r" b="b"/>
                    <a:pathLst>
                      <a:path w="812800" h="1422400">
                        <a:moveTo>
                          <a:pt x="812800" y="1422400"/>
                        </a:moveTo>
                        <a:cubicBezTo>
                          <a:pt x="811212" y="1097491"/>
                          <a:pt x="814917" y="776817"/>
                          <a:pt x="679450" y="539750"/>
                        </a:cubicBezTo>
                        <a:cubicBezTo>
                          <a:pt x="543983" y="302683"/>
                          <a:pt x="354012" y="6455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5679334" y="1747838"/>
                    <a:ext cx="774700" cy="18669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49300 w 749300"/>
                      <a:gd name="connsiteY0" fmla="*/ 1841500 h 1841500"/>
                      <a:gd name="connsiteX1" fmla="*/ 615950 w 749300"/>
                      <a:gd name="connsiteY1" fmla="*/ 958850 h 1841500"/>
                      <a:gd name="connsiteX2" fmla="*/ 0 w 749300"/>
                      <a:gd name="connsiteY2" fmla="*/ 0 h 1841500"/>
                      <a:gd name="connsiteX0" fmla="*/ 774700 w 774700"/>
                      <a:gd name="connsiteY0" fmla="*/ 1866900 h 1866900"/>
                      <a:gd name="connsiteX1" fmla="*/ 641350 w 774700"/>
                      <a:gd name="connsiteY1" fmla="*/ 984250 h 1866900"/>
                      <a:gd name="connsiteX2" fmla="*/ 0 w 774700"/>
                      <a:gd name="connsiteY2" fmla="*/ 0 h 1866900"/>
                    </a:gdLst>
                    <a:ahLst/>
                    <a:cxnLst>
                      <a:cxn ang="0">
                        <a:pos x="connsiteX0" y="connsiteY0"/>
                      </a:cxn>
                      <a:cxn ang="0">
                        <a:pos x="connsiteX1" y="connsiteY1"/>
                      </a:cxn>
                      <a:cxn ang="0">
                        <a:pos x="connsiteX2" y="connsiteY2"/>
                      </a:cxn>
                    </a:cxnLst>
                    <a:rect l="l" t="t" r="r" b="b"/>
                    <a:pathLst>
                      <a:path w="774700" h="1866900">
                        <a:moveTo>
                          <a:pt x="774700" y="1866900"/>
                        </a:moveTo>
                        <a:cubicBezTo>
                          <a:pt x="773112" y="1541991"/>
                          <a:pt x="770467" y="1295400"/>
                          <a:pt x="641350" y="984250"/>
                        </a:cubicBezTo>
                        <a:cubicBezTo>
                          <a:pt x="512233" y="673100"/>
                          <a:pt x="354012" y="3630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6013926" y="1785938"/>
                    <a:ext cx="635000" cy="18288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1822450 h 1822450"/>
                      <a:gd name="connsiteX1" fmla="*/ 463550 w 596900"/>
                      <a:gd name="connsiteY1" fmla="*/ 939800 h 1822450"/>
                      <a:gd name="connsiteX2" fmla="*/ 0 w 596900"/>
                      <a:gd name="connsiteY2" fmla="*/ 0 h 1822450"/>
                      <a:gd name="connsiteX0" fmla="*/ 596900 w 596900"/>
                      <a:gd name="connsiteY0" fmla="*/ 1822450 h 1822450"/>
                      <a:gd name="connsiteX1" fmla="*/ 463550 w 596900"/>
                      <a:gd name="connsiteY1" fmla="*/ 939800 h 1822450"/>
                      <a:gd name="connsiteX2" fmla="*/ 0 w 5969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22300 w 622300"/>
                      <a:gd name="connsiteY0" fmla="*/ 1822450 h 1822450"/>
                      <a:gd name="connsiteX1" fmla="*/ 488950 w 622300"/>
                      <a:gd name="connsiteY1" fmla="*/ 939800 h 1822450"/>
                      <a:gd name="connsiteX2" fmla="*/ 0 w 622300"/>
                      <a:gd name="connsiteY2" fmla="*/ 0 h 1822450"/>
                      <a:gd name="connsiteX0" fmla="*/ 635000 w 635000"/>
                      <a:gd name="connsiteY0" fmla="*/ 1828800 h 1828800"/>
                      <a:gd name="connsiteX1" fmla="*/ 501650 w 635000"/>
                      <a:gd name="connsiteY1" fmla="*/ 946150 h 1828800"/>
                      <a:gd name="connsiteX2" fmla="*/ 0 w 635000"/>
                      <a:gd name="connsiteY2" fmla="*/ 0 h 1828800"/>
                    </a:gdLst>
                    <a:ahLst/>
                    <a:cxnLst>
                      <a:cxn ang="0">
                        <a:pos x="connsiteX0" y="connsiteY0"/>
                      </a:cxn>
                      <a:cxn ang="0">
                        <a:pos x="connsiteX1" y="connsiteY1"/>
                      </a:cxn>
                      <a:cxn ang="0">
                        <a:pos x="connsiteX2" y="connsiteY2"/>
                      </a:cxn>
                    </a:cxnLst>
                    <a:rect l="l" t="t" r="r" b="b"/>
                    <a:pathLst>
                      <a:path w="635000" h="1828800">
                        <a:moveTo>
                          <a:pt x="635000" y="1828800"/>
                        </a:moveTo>
                        <a:cubicBezTo>
                          <a:pt x="633412" y="1503891"/>
                          <a:pt x="607483" y="1250950"/>
                          <a:pt x="501650" y="946150"/>
                        </a:cubicBezTo>
                        <a:cubicBezTo>
                          <a:pt x="395817" y="641350"/>
                          <a:pt x="296862" y="528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6240568" y="1722438"/>
                    <a:ext cx="603250" cy="189230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603250 w 603250"/>
                      <a:gd name="connsiteY0" fmla="*/ 1892300 h 1892300"/>
                      <a:gd name="connsiteX1" fmla="*/ 469900 w 603250"/>
                      <a:gd name="connsiteY1" fmla="*/ 100965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69900 w 603250"/>
                      <a:gd name="connsiteY1" fmla="*/ 863600 h 1892300"/>
                      <a:gd name="connsiteX2" fmla="*/ 0 w 603250"/>
                      <a:gd name="connsiteY2" fmla="*/ 0 h 1892300"/>
                      <a:gd name="connsiteX0" fmla="*/ 603250 w 603250"/>
                      <a:gd name="connsiteY0" fmla="*/ 1892300 h 1892300"/>
                      <a:gd name="connsiteX1" fmla="*/ 476250 w 603250"/>
                      <a:gd name="connsiteY1" fmla="*/ 965200 h 1892300"/>
                      <a:gd name="connsiteX2" fmla="*/ 0 w 603250"/>
                      <a:gd name="connsiteY2" fmla="*/ 0 h 1892300"/>
                      <a:gd name="connsiteX0" fmla="*/ 603250 w 603250"/>
                      <a:gd name="connsiteY0" fmla="*/ 1892300 h 1892300"/>
                      <a:gd name="connsiteX1" fmla="*/ 508000 w 603250"/>
                      <a:gd name="connsiteY1" fmla="*/ 958850 h 1892300"/>
                      <a:gd name="connsiteX2" fmla="*/ 0 w 603250"/>
                      <a:gd name="connsiteY2" fmla="*/ 0 h 1892300"/>
                    </a:gdLst>
                    <a:ahLst/>
                    <a:cxnLst>
                      <a:cxn ang="0">
                        <a:pos x="connsiteX0" y="connsiteY0"/>
                      </a:cxn>
                      <a:cxn ang="0">
                        <a:pos x="connsiteX1" y="connsiteY1"/>
                      </a:cxn>
                      <a:cxn ang="0">
                        <a:pos x="connsiteX2" y="connsiteY2"/>
                      </a:cxn>
                    </a:cxnLst>
                    <a:rect l="l" t="t" r="r" b="b"/>
                    <a:pathLst>
                      <a:path w="603250" h="1892300">
                        <a:moveTo>
                          <a:pt x="603250" y="1892300"/>
                        </a:moveTo>
                        <a:cubicBezTo>
                          <a:pt x="601662" y="1567391"/>
                          <a:pt x="608542" y="1274233"/>
                          <a:pt x="508000" y="958850"/>
                        </a:cubicBezTo>
                        <a:cubicBezTo>
                          <a:pt x="407458" y="643467"/>
                          <a:pt x="341312" y="4392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6441812" y="1601788"/>
                    <a:ext cx="596900" cy="20129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596900 w 596900"/>
                      <a:gd name="connsiteY0" fmla="*/ 2012950 h 2012950"/>
                      <a:gd name="connsiteX1" fmla="*/ 463550 w 596900"/>
                      <a:gd name="connsiteY1" fmla="*/ 1130300 h 2012950"/>
                      <a:gd name="connsiteX2" fmla="*/ 0 w 596900"/>
                      <a:gd name="connsiteY2" fmla="*/ 0 h 2012950"/>
                      <a:gd name="connsiteX0" fmla="*/ 596900 w 596900"/>
                      <a:gd name="connsiteY0" fmla="*/ 2012950 h 2012950"/>
                      <a:gd name="connsiteX1" fmla="*/ 463550 w 596900"/>
                      <a:gd name="connsiteY1" fmla="*/ 1130300 h 2012950"/>
                      <a:gd name="connsiteX2" fmla="*/ 0 w 596900"/>
                      <a:gd name="connsiteY2" fmla="*/ 0 h 2012950"/>
                      <a:gd name="connsiteX0" fmla="*/ 596900 w 598562"/>
                      <a:gd name="connsiteY0" fmla="*/ 2012950 h 2012950"/>
                      <a:gd name="connsiteX1" fmla="*/ 520700 w 598562"/>
                      <a:gd name="connsiteY1" fmla="*/ 1016000 h 2012950"/>
                      <a:gd name="connsiteX2" fmla="*/ 0 w 598562"/>
                      <a:gd name="connsiteY2" fmla="*/ 0 h 2012950"/>
                      <a:gd name="connsiteX0" fmla="*/ 596900 w 596900"/>
                      <a:gd name="connsiteY0" fmla="*/ 2012950 h 2012950"/>
                      <a:gd name="connsiteX1" fmla="*/ 520700 w 596900"/>
                      <a:gd name="connsiteY1" fmla="*/ 1016000 h 2012950"/>
                      <a:gd name="connsiteX2" fmla="*/ 0 w 596900"/>
                      <a:gd name="connsiteY2" fmla="*/ 0 h 2012950"/>
                    </a:gdLst>
                    <a:ahLst/>
                    <a:cxnLst>
                      <a:cxn ang="0">
                        <a:pos x="connsiteX0" y="connsiteY0"/>
                      </a:cxn>
                      <a:cxn ang="0">
                        <a:pos x="connsiteX1" y="connsiteY1"/>
                      </a:cxn>
                      <a:cxn ang="0">
                        <a:pos x="connsiteX2" y="connsiteY2"/>
                      </a:cxn>
                    </a:cxnLst>
                    <a:rect l="l" t="t" r="r" b="b"/>
                    <a:pathLst>
                      <a:path w="596900" h="2012950">
                        <a:moveTo>
                          <a:pt x="596900" y="2012950"/>
                        </a:moveTo>
                        <a:cubicBezTo>
                          <a:pt x="595312" y="1688041"/>
                          <a:pt x="582083" y="1205442"/>
                          <a:pt x="520700" y="1016000"/>
                        </a:cubicBezTo>
                        <a:cubicBezTo>
                          <a:pt x="459317" y="826558"/>
                          <a:pt x="379412" y="4646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414592" y="1881188"/>
                    <a:ext cx="825500" cy="1733550"/>
                  </a:xfrm>
                  <a:custGeom>
                    <a:avLst/>
                    <a:gdLst>
                      <a:gd name="connsiteX0" fmla="*/ 781050 w 781050"/>
                      <a:gd name="connsiteY0" fmla="*/ 1397000 h 1397000"/>
                      <a:gd name="connsiteX1" fmla="*/ 647700 w 781050"/>
                      <a:gd name="connsiteY1" fmla="*/ 514350 h 1397000"/>
                      <a:gd name="connsiteX2" fmla="*/ 0 w 781050"/>
                      <a:gd name="connsiteY2" fmla="*/ 0 h 1397000"/>
                      <a:gd name="connsiteX0" fmla="*/ 781050 w 781050"/>
                      <a:gd name="connsiteY0" fmla="*/ 1397000 h 1397000"/>
                      <a:gd name="connsiteX1" fmla="*/ 647700 w 781050"/>
                      <a:gd name="connsiteY1" fmla="*/ 514350 h 1397000"/>
                      <a:gd name="connsiteX2" fmla="*/ 0 w 781050"/>
                      <a:gd name="connsiteY2" fmla="*/ 0 h 13970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14500 h 1714500"/>
                      <a:gd name="connsiteX1" fmla="*/ 692150 w 825500"/>
                      <a:gd name="connsiteY1" fmla="*/ 831850 h 1714500"/>
                      <a:gd name="connsiteX2" fmla="*/ 0 w 825500"/>
                      <a:gd name="connsiteY2" fmla="*/ 0 h 171450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8509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 name="connsiteX0" fmla="*/ 825500 w 825500"/>
                      <a:gd name="connsiteY0" fmla="*/ 1733550 h 1733550"/>
                      <a:gd name="connsiteX1" fmla="*/ 692150 w 825500"/>
                      <a:gd name="connsiteY1" fmla="*/ 787400 h 1733550"/>
                      <a:gd name="connsiteX2" fmla="*/ 0 w 825500"/>
                      <a:gd name="connsiteY2" fmla="*/ 0 h 1733550"/>
                    </a:gdLst>
                    <a:ahLst/>
                    <a:cxnLst>
                      <a:cxn ang="0">
                        <a:pos x="connsiteX0" y="connsiteY0"/>
                      </a:cxn>
                      <a:cxn ang="0">
                        <a:pos x="connsiteX1" y="connsiteY1"/>
                      </a:cxn>
                      <a:cxn ang="0">
                        <a:pos x="connsiteX2" y="connsiteY2"/>
                      </a:cxn>
                    </a:cxnLst>
                    <a:rect l="l" t="t" r="r" b="b"/>
                    <a:pathLst>
                      <a:path w="825500" h="1733550">
                        <a:moveTo>
                          <a:pt x="825500" y="1733550"/>
                        </a:moveTo>
                        <a:cubicBezTo>
                          <a:pt x="823912" y="1408641"/>
                          <a:pt x="810683" y="1069975"/>
                          <a:pt x="692150" y="787400"/>
                        </a:cubicBezTo>
                        <a:cubicBezTo>
                          <a:pt x="573617" y="504825"/>
                          <a:pt x="379412" y="147108"/>
                          <a:pt x="0" y="0"/>
                        </a:cubicBezTo>
                      </a:path>
                    </a:pathLst>
                  </a:custGeom>
                  <a:noFill/>
                  <a:ln w="254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Freeform 90"/>
              <p:cNvSpPr/>
              <p:nvPr/>
            </p:nvSpPr>
            <p:spPr>
              <a:xfrm flipV="1">
                <a:off x="5595790" y="2601701"/>
                <a:ext cx="6517100" cy="1072671"/>
              </a:xfrm>
              <a:custGeom>
                <a:avLst/>
                <a:gdLst>
                  <a:gd name="connsiteX0" fmla="*/ 0 w 6519134"/>
                  <a:gd name="connsiteY0" fmla="*/ 1607688 h 1725935"/>
                  <a:gd name="connsiteX1" fmla="*/ 2657139 w 6519134"/>
                  <a:gd name="connsiteY1" fmla="*/ 1629203 h 1725935"/>
                  <a:gd name="connsiteX2" fmla="*/ 2689412 w 6519134"/>
                  <a:gd name="connsiteY2" fmla="*/ 553439 h 1725935"/>
                  <a:gd name="connsiteX3" fmla="*/ 3431689 w 6519134"/>
                  <a:gd name="connsiteY3" fmla="*/ 456620 h 1725935"/>
                  <a:gd name="connsiteX4" fmla="*/ 4399877 w 6519134"/>
                  <a:gd name="connsiteY4" fmla="*/ 4799 h 1725935"/>
                  <a:gd name="connsiteX5" fmla="*/ 5185186 w 6519134"/>
                  <a:gd name="connsiteY5" fmla="*/ 779349 h 1725935"/>
                  <a:gd name="connsiteX6" fmla="*/ 4905487 w 6519134"/>
                  <a:gd name="connsiteY6" fmla="*/ 1618446 h 1725935"/>
                  <a:gd name="connsiteX7" fmla="*/ 6519134 w 6519134"/>
                  <a:gd name="connsiteY7" fmla="*/ 1607688 h 1725935"/>
                  <a:gd name="connsiteX0" fmla="*/ 0 w 6519134"/>
                  <a:gd name="connsiteY0" fmla="*/ 1639438 h 1740424"/>
                  <a:gd name="connsiteX1" fmla="*/ 2657139 w 6519134"/>
                  <a:gd name="connsiteY1" fmla="*/ 1629203 h 1740424"/>
                  <a:gd name="connsiteX2" fmla="*/ 2689412 w 6519134"/>
                  <a:gd name="connsiteY2" fmla="*/ 553439 h 1740424"/>
                  <a:gd name="connsiteX3" fmla="*/ 3431689 w 6519134"/>
                  <a:gd name="connsiteY3" fmla="*/ 456620 h 1740424"/>
                  <a:gd name="connsiteX4" fmla="*/ 4399877 w 6519134"/>
                  <a:gd name="connsiteY4" fmla="*/ 4799 h 1740424"/>
                  <a:gd name="connsiteX5" fmla="*/ 5185186 w 6519134"/>
                  <a:gd name="connsiteY5" fmla="*/ 779349 h 1740424"/>
                  <a:gd name="connsiteX6" fmla="*/ 4905487 w 6519134"/>
                  <a:gd name="connsiteY6" fmla="*/ 1618446 h 1740424"/>
                  <a:gd name="connsiteX7" fmla="*/ 6519134 w 6519134"/>
                  <a:gd name="connsiteY7" fmla="*/ 1607688 h 1740424"/>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711690"/>
                  <a:gd name="connsiteX1" fmla="*/ 2657139 w 6519134"/>
                  <a:gd name="connsiteY1" fmla="*/ 1629203 h 1711690"/>
                  <a:gd name="connsiteX2" fmla="*/ 2689412 w 6519134"/>
                  <a:gd name="connsiteY2" fmla="*/ 553439 h 1711690"/>
                  <a:gd name="connsiteX3" fmla="*/ 3431689 w 6519134"/>
                  <a:gd name="connsiteY3" fmla="*/ 456620 h 1711690"/>
                  <a:gd name="connsiteX4" fmla="*/ 4399877 w 6519134"/>
                  <a:gd name="connsiteY4" fmla="*/ 4799 h 1711690"/>
                  <a:gd name="connsiteX5" fmla="*/ 5185186 w 6519134"/>
                  <a:gd name="connsiteY5" fmla="*/ 779349 h 1711690"/>
                  <a:gd name="connsiteX6" fmla="*/ 4905487 w 6519134"/>
                  <a:gd name="connsiteY6" fmla="*/ 1618446 h 1711690"/>
                  <a:gd name="connsiteX7" fmla="*/ 6519134 w 6519134"/>
                  <a:gd name="connsiteY7" fmla="*/ 1607688 h 1711690"/>
                  <a:gd name="connsiteX0" fmla="*/ 0 w 6519134"/>
                  <a:gd name="connsiteY0" fmla="*/ 1639438 h 1695754"/>
                  <a:gd name="connsiteX1" fmla="*/ 2657139 w 6519134"/>
                  <a:gd name="connsiteY1" fmla="*/ 1629203 h 1695754"/>
                  <a:gd name="connsiteX2" fmla="*/ 2689412 w 6519134"/>
                  <a:gd name="connsiteY2" fmla="*/ 553439 h 1695754"/>
                  <a:gd name="connsiteX3" fmla="*/ 3431689 w 6519134"/>
                  <a:gd name="connsiteY3" fmla="*/ 456620 h 1695754"/>
                  <a:gd name="connsiteX4" fmla="*/ 4399877 w 6519134"/>
                  <a:gd name="connsiteY4" fmla="*/ 4799 h 1695754"/>
                  <a:gd name="connsiteX5" fmla="*/ 5185186 w 6519134"/>
                  <a:gd name="connsiteY5" fmla="*/ 779349 h 1695754"/>
                  <a:gd name="connsiteX6" fmla="*/ 4905487 w 6519134"/>
                  <a:gd name="connsiteY6" fmla="*/ 1618446 h 1695754"/>
                  <a:gd name="connsiteX7" fmla="*/ 6519134 w 6519134"/>
                  <a:gd name="connsiteY7" fmla="*/ 1607688 h 1695754"/>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417 h 1695733"/>
                  <a:gd name="connsiteX1" fmla="*/ 2657139 w 6519134"/>
                  <a:gd name="connsiteY1" fmla="*/ 1629182 h 1695733"/>
                  <a:gd name="connsiteX2" fmla="*/ 2733862 w 6519134"/>
                  <a:gd name="connsiteY2" fmla="*/ 540718 h 1695733"/>
                  <a:gd name="connsiteX3" fmla="*/ 3431689 w 6519134"/>
                  <a:gd name="connsiteY3" fmla="*/ 456599 h 1695733"/>
                  <a:gd name="connsiteX4" fmla="*/ 4399877 w 6519134"/>
                  <a:gd name="connsiteY4" fmla="*/ 4778 h 1695733"/>
                  <a:gd name="connsiteX5" fmla="*/ 5185186 w 6519134"/>
                  <a:gd name="connsiteY5" fmla="*/ 779328 h 1695733"/>
                  <a:gd name="connsiteX6" fmla="*/ 4905487 w 6519134"/>
                  <a:gd name="connsiteY6" fmla="*/ 1618425 h 1695733"/>
                  <a:gd name="connsiteX7" fmla="*/ 6519134 w 6519134"/>
                  <a:gd name="connsiteY7" fmla="*/ 1607667 h 1695733"/>
                  <a:gd name="connsiteX0" fmla="*/ 0 w 6519134"/>
                  <a:gd name="connsiteY0" fmla="*/ 1639655 h 1695971"/>
                  <a:gd name="connsiteX1" fmla="*/ 2657139 w 6519134"/>
                  <a:gd name="connsiteY1" fmla="*/ 1629420 h 1695971"/>
                  <a:gd name="connsiteX2" fmla="*/ 2733862 w 6519134"/>
                  <a:gd name="connsiteY2" fmla="*/ 540956 h 1695971"/>
                  <a:gd name="connsiteX3" fmla="*/ 3431689 w 6519134"/>
                  <a:gd name="connsiteY3" fmla="*/ 450487 h 1695971"/>
                  <a:gd name="connsiteX4" fmla="*/ 4399877 w 6519134"/>
                  <a:gd name="connsiteY4" fmla="*/ 5016 h 1695971"/>
                  <a:gd name="connsiteX5" fmla="*/ 5185186 w 6519134"/>
                  <a:gd name="connsiteY5" fmla="*/ 779566 h 1695971"/>
                  <a:gd name="connsiteX6" fmla="*/ 4905487 w 6519134"/>
                  <a:gd name="connsiteY6" fmla="*/ 1618663 h 1695971"/>
                  <a:gd name="connsiteX7" fmla="*/ 6519134 w 6519134"/>
                  <a:gd name="connsiteY7" fmla="*/ 1607905 h 1695971"/>
                  <a:gd name="connsiteX0" fmla="*/ 0 w 6519134"/>
                  <a:gd name="connsiteY0" fmla="*/ 1640105 h 1696421"/>
                  <a:gd name="connsiteX1" fmla="*/ 2657139 w 6519134"/>
                  <a:gd name="connsiteY1" fmla="*/ 1629870 h 1696421"/>
                  <a:gd name="connsiteX2" fmla="*/ 2733862 w 6519134"/>
                  <a:gd name="connsiteY2" fmla="*/ 541406 h 1696421"/>
                  <a:gd name="connsiteX3" fmla="*/ 3431689 w 6519134"/>
                  <a:gd name="connsiteY3" fmla="*/ 450937 h 1696421"/>
                  <a:gd name="connsiteX4" fmla="*/ 4399877 w 6519134"/>
                  <a:gd name="connsiteY4" fmla="*/ 5466 h 1696421"/>
                  <a:gd name="connsiteX5" fmla="*/ 5185186 w 6519134"/>
                  <a:gd name="connsiteY5" fmla="*/ 780016 h 1696421"/>
                  <a:gd name="connsiteX6" fmla="*/ 4905487 w 6519134"/>
                  <a:gd name="connsiteY6" fmla="*/ 1619113 h 1696421"/>
                  <a:gd name="connsiteX7" fmla="*/ 6519134 w 6519134"/>
                  <a:gd name="connsiteY7" fmla="*/ 1608355 h 1696421"/>
                  <a:gd name="connsiteX0" fmla="*/ 0 w 6519134"/>
                  <a:gd name="connsiteY0" fmla="*/ 1601937 h 1658253"/>
                  <a:gd name="connsiteX1" fmla="*/ 2657139 w 6519134"/>
                  <a:gd name="connsiteY1" fmla="*/ 1591702 h 1658253"/>
                  <a:gd name="connsiteX2" fmla="*/ 2733862 w 6519134"/>
                  <a:gd name="connsiteY2" fmla="*/ 503238 h 1658253"/>
                  <a:gd name="connsiteX3" fmla="*/ 3431689 w 6519134"/>
                  <a:gd name="connsiteY3" fmla="*/ 412769 h 1658253"/>
                  <a:gd name="connsiteX4" fmla="*/ 4266527 w 6519134"/>
                  <a:gd name="connsiteY4" fmla="*/ 5398 h 1658253"/>
                  <a:gd name="connsiteX5" fmla="*/ 5185186 w 6519134"/>
                  <a:gd name="connsiteY5" fmla="*/ 741848 h 1658253"/>
                  <a:gd name="connsiteX6" fmla="*/ 4905487 w 6519134"/>
                  <a:gd name="connsiteY6" fmla="*/ 1580945 h 1658253"/>
                  <a:gd name="connsiteX7" fmla="*/ 6519134 w 6519134"/>
                  <a:gd name="connsiteY7" fmla="*/ 1570187 h 1658253"/>
                  <a:gd name="connsiteX0" fmla="*/ 0 w 6519134"/>
                  <a:gd name="connsiteY0" fmla="*/ 1597135 h 1653451"/>
                  <a:gd name="connsiteX1" fmla="*/ 2657139 w 6519134"/>
                  <a:gd name="connsiteY1" fmla="*/ 1586900 h 1653451"/>
                  <a:gd name="connsiteX2" fmla="*/ 2733862 w 6519134"/>
                  <a:gd name="connsiteY2" fmla="*/ 498436 h 1653451"/>
                  <a:gd name="connsiteX3" fmla="*/ 3431689 w 6519134"/>
                  <a:gd name="connsiteY3" fmla="*/ 407967 h 1653451"/>
                  <a:gd name="connsiteX4" fmla="*/ 4266527 w 6519134"/>
                  <a:gd name="connsiteY4" fmla="*/ 596 h 1653451"/>
                  <a:gd name="connsiteX5" fmla="*/ 5185186 w 6519134"/>
                  <a:gd name="connsiteY5" fmla="*/ 737046 h 1653451"/>
                  <a:gd name="connsiteX6" fmla="*/ 4905487 w 6519134"/>
                  <a:gd name="connsiteY6" fmla="*/ 1576143 h 1653451"/>
                  <a:gd name="connsiteX7" fmla="*/ 6519134 w 6519134"/>
                  <a:gd name="connsiteY7" fmla="*/ 1565385 h 1653451"/>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08454 h 1651286"/>
                  <a:gd name="connsiteX1" fmla="*/ 2657139 w 6519134"/>
                  <a:gd name="connsiteY1" fmla="*/ 1598219 h 1651286"/>
                  <a:gd name="connsiteX2" fmla="*/ 2733862 w 6519134"/>
                  <a:gd name="connsiteY2" fmla="*/ 509755 h 1651286"/>
                  <a:gd name="connsiteX3" fmla="*/ 3431689 w 6519134"/>
                  <a:gd name="connsiteY3" fmla="*/ 419286 h 1651286"/>
                  <a:gd name="connsiteX4" fmla="*/ 4266527 w 6519134"/>
                  <a:gd name="connsiteY4" fmla="*/ 11915 h 1651286"/>
                  <a:gd name="connsiteX5" fmla="*/ 5185186 w 6519134"/>
                  <a:gd name="connsiteY5" fmla="*/ 938865 h 1651286"/>
                  <a:gd name="connsiteX6" fmla="*/ 4905487 w 6519134"/>
                  <a:gd name="connsiteY6" fmla="*/ 1587462 h 1651286"/>
                  <a:gd name="connsiteX7" fmla="*/ 6519134 w 6519134"/>
                  <a:gd name="connsiteY7" fmla="*/ 1576704 h 1651286"/>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06207 h 1649039"/>
                  <a:gd name="connsiteX1" fmla="*/ 2657139 w 6519134"/>
                  <a:gd name="connsiteY1" fmla="*/ 1595972 h 1649039"/>
                  <a:gd name="connsiteX2" fmla="*/ 2733862 w 6519134"/>
                  <a:gd name="connsiteY2" fmla="*/ 507508 h 1649039"/>
                  <a:gd name="connsiteX3" fmla="*/ 3431689 w 6519134"/>
                  <a:gd name="connsiteY3" fmla="*/ 417039 h 1649039"/>
                  <a:gd name="connsiteX4" fmla="*/ 4349077 w 6519134"/>
                  <a:gd name="connsiteY4" fmla="*/ 3318 h 1649039"/>
                  <a:gd name="connsiteX5" fmla="*/ 5185186 w 6519134"/>
                  <a:gd name="connsiteY5" fmla="*/ 936618 h 1649039"/>
                  <a:gd name="connsiteX6" fmla="*/ 4905487 w 6519134"/>
                  <a:gd name="connsiteY6" fmla="*/ 1585215 h 1649039"/>
                  <a:gd name="connsiteX7" fmla="*/ 6519134 w 6519134"/>
                  <a:gd name="connsiteY7" fmla="*/ 1574457 h 1649039"/>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57504"/>
                  <a:gd name="connsiteX1" fmla="*/ 2657139 w 6519134"/>
                  <a:gd name="connsiteY1" fmla="*/ 1604437 h 1657504"/>
                  <a:gd name="connsiteX2" fmla="*/ 2733862 w 6519134"/>
                  <a:gd name="connsiteY2" fmla="*/ 515973 h 1657504"/>
                  <a:gd name="connsiteX3" fmla="*/ 3431689 w 6519134"/>
                  <a:gd name="connsiteY3" fmla="*/ 425504 h 1657504"/>
                  <a:gd name="connsiteX4" fmla="*/ 4349077 w 6519134"/>
                  <a:gd name="connsiteY4" fmla="*/ 11783 h 1657504"/>
                  <a:gd name="connsiteX5" fmla="*/ 5185186 w 6519134"/>
                  <a:gd name="connsiteY5" fmla="*/ 945083 h 1657504"/>
                  <a:gd name="connsiteX6" fmla="*/ 4905487 w 6519134"/>
                  <a:gd name="connsiteY6" fmla="*/ 1593680 h 1657504"/>
                  <a:gd name="connsiteX7" fmla="*/ 6519134 w 6519134"/>
                  <a:gd name="connsiteY7" fmla="*/ 1582922 h 1657504"/>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18611"/>
                  <a:gd name="connsiteX1" fmla="*/ 2657139 w 6519134"/>
                  <a:gd name="connsiteY1" fmla="*/ 1604437 h 1618611"/>
                  <a:gd name="connsiteX2" fmla="*/ 2733862 w 6519134"/>
                  <a:gd name="connsiteY2" fmla="*/ 515973 h 1618611"/>
                  <a:gd name="connsiteX3" fmla="*/ 3431689 w 6519134"/>
                  <a:gd name="connsiteY3" fmla="*/ 425504 h 1618611"/>
                  <a:gd name="connsiteX4" fmla="*/ 4349077 w 6519134"/>
                  <a:gd name="connsiteY4" fmla="*/ 11783 h 1618611"/>
                  <a:gd name="connsiteX5" fmla="*/ 5185186 w 6519134"/>
                  <a:gd name="connsiteY5" fmla="*/ 945083 h 1618611"/>
                  <a:gd name="connsiteX6" fmla="*/ 4905487 w 6519134"/>
                  <a:gd name="connsiteY6" fmla="*/ 1593680 h 1618611"/>
                  <a:gd name="connsiteX7" fmla="*/ 6519134 w 6519134"/>
                  <a:gd name="connsiteY7" fmla="*/ 1582922 h 1618611"/>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4672 h 1620635"/>
                  <a:gd name="connsiteX1" fmla="*/ 2657139 w 6519134"/>
                  <a:gd name="connsiteY1" fmla="*/ 1604437 h 1620635"/>
                  <a:gd name="connsiteX2" fmla="*/ 2733862 w 6519134"/>
                  <a:gd name="connsiteY2" fmla="*/ 515973 h 1620635"/>
                  <a:gd name="connsiteX3" fmla="*/ 3431689 w 6519134"/>
                  <a:gd name="connsiteY3" fmla="*/ 425504 h 1620635"/>
                  <a:gd name="connsiteX4" fmla="*/ 4349077 w 6519134"/>
                  <a:gd name="connsiteY4" fmla="*/ 11783 h 1620635"/>
                  <a:gd name="connsiteX5" fmla="*/ 5185186 w 6519134"/>
                  <a:gd name="connsiteY5" fmla="*/ 945083 h 1620635"/>
                  <a:gd name="connsiteX6" fmla="*/ 4924537 w 6519134"/>
                  <a:gd name="connsiteY6" fmla="*/ 1600030 h 1620635"/>
                  <a:gd name="connsiteX7" fmla="*/ 6519134 w 6519134"/>
                  <a:gd name="connsiteY7" fmla="*/ 1582922 h 1620635"/>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12325 h 1618288"/>
                  <a:gd name="connsiteX1" fmla="*/ 2657139 w 6519134"/>
                  <a:gd name="connsiteY1" fmla="*/ 1602090 h 1618288"/>
                  <a:gd name="connsiteX2" fmla="*/ 2733862 w 6519134"/>
                  <a:gd name="connsiteY2" fmla="*/ 513626 h 1618288"/>
                  <a:gd name="connsiteX3" fmla="*/ 3431689 w 6519134"/>
                  <a:gd name="connsiteY3" fmla="*/ 423157 h 1618288"/>
                  <a:gd name="connsiteX4" fmla="*/ 4349077 w 6519134"/>
                  <a:gd name="connsiteY4" fmla="*/ 9436 h 1618288"/>
                  <a:gd name="connsiteX5" fmla="*/ 5172486 w 6519134"/>
                  <a:gd name="connsiteY5" fmla="*/ 879236 h 1618288"/>
                  <a:gd name="connsiteX6" fmla="*/ 4924537 w 6519134"/>
                  <a:gd name="connsiteY6" fmla="*/ 1597683 h 1618288"/>
                  <a:gd name="connsiteX7" fmla="*/ 6519134 w 6519134"/>
                  <a:gd name="connsiteY7" fmla="*/ 1580575 h 1618288"/>
                  <a:gd name="connsiteX0" fmla="*/ 0 w 6519134"/>
                  <a:gd name="connsiteY0" fmla="*/ 1621525 h 1627488"/>
                  <a:gd name="connsiteX1" fmla="*/ 2657139 w 6519134"/>
                  <a:gd name="connsiteY1" fmla="*/ 1611290 h 1627488"/>
                  <a:gd name="connsiteX2" fmla="*/ 2733862 w 6519134"/>
                  <a:gd name="connsiteY2" fmla="*/ 522826 h 1627488"/>
                  <a:gd name="connsiteX3" fmla="*/ 3431689 w 6519134"/>
                  <a:gd name="connsiteY3" fmla="*/ 432357 h 1627488"/>
                  <a:gd name="connsiteX4" fmla="*/ 4349077 w 6519134"/>
                  <a:gd name="connsiteY4" fmla="*/ 18636 h 1627488"/>
                  <a:gd name="connsiteX5" fmla="*/ 5172486 w 6519134"/>
                  <a:gd name="connsiteY5" fmla="*/ 888436 h 1627488"/>
                  <a:gd name="connsiteX6" fmla="*/ 4924537 w 6519134"/>
                  <a:gd name="connsiteY6" fmla="*/ 1606883 h 1627488"/>
                  <a:gd name="connsiteX7" fmla="*/ 6519134 w 6519134"/>
                  <a:gd name="connsiteY7" fmla="*/ 1589775 h 1627488"/>
                  <a:gd name="connsiteX0" fmla="*/ 0 w 6519134"/>
                  <a:gd name="connsiteY0" fmla="*/ 1615164 h 1621127"/>
                  <a:gd name="connsiteX1" fmla="*/ 2657139 w 6519134"/>
                  <a:gd name="connsiteY1" fmla="*/ 1604929 h 1621127"/>
                  <a:gd name="connsiteX2" fmla="*/ 2733862 w 6519134"/>
                  <a:gd name="connsiteY2" fmla="*/ 516465 h 1621127"/>
                  <a:gd name="connsiteX3" fmla="*/ 3431689 w 6519134"/>
                  <a:gd name="connsiteY3" fmla="*/ 425996 h 1621127"/>
                  <a:gd name="connsiteX4" fmla="*/ 4349077 w 6519134"/>
                  <a:gd name="connsiteY4" fmla="*/ 12275 h 1621127"/>
                  <a:gd name="connsiteX5" fmla="*/ 5172486 w 6519134"/>
                  <a:gd name="connsiteY5" fmla="*/ 882075 h 1621127"/>
                  <a:gd name="connsiteX6" fmla="*/ 4924537 w 6519134"/>
                  <a:gd name="connsiteY6" fmla="*/ 1600522 h 1621127"/>
                  <a:gd name="connsiteX7" fmla="*/ 6519134 w 6519134"/>
                  <a:gd name="connsiteY7" fmla="*/ 1583414 h 1621127"/>
                  <a:gd name="connsiteX0" fmla="*/ 0 w 6519134"/>
                  <a:gd name="connsiteY0" fmla="*/ 1615164 h 1617369"/>
                  <a:gd name="connsiteX1" fmla="*/ 2657139 w 6519134"/>
                  <a:gd name="connsiteY1" fmla="*/ 1604929 h 1617369"/>
                  <a:gd name="connsiteX2" fmla="*/ 2733862 w 6519134"/>
                  <a:gd name="connsiteY2" fmla="*/ 516465 h 1617369"/>
                  <a:gd name="connsiteX3" fmla="*/ 3431689 w 6519134"/>
                  <a:gd name="connsiteY3" fmla="*/ 425996 h 1617369"/>
                  <a:gd name="connsiteX4" fmla="*/ 4349077 w 6519134"/>
                  <a:gd name="connsiteY4" fmla="*/ 12275 h 1617369"/>
                  <a:gd name="connsiteX5" fmla="*/ 5172486 w 6519134"/>
                  <a:gd name="connsiteY5" fmla="*/ 882075 h 1617369"/>
                  <a:gd name="connsiteX6" fmla="*/ 4924537 w 6519134"/>
                  <a:gd name="connsiteY6" fmla="*/ 1600522 h 1617369"/>
                  <a:gd name="connsiteX7" fmla="*/ 6519134 w 6519134"/>
                  <a:gd name="connsiteY7" fmla="*/ 1583414 h 1617369"/>
                  <a:gd name="connsiteX0" fmla="*/ 0 w 6519134"/>
                  <a:gd name="connsiteY0" fmla="*/ 1608591 h 1610796"/>
                  <a:gd name="connsiteX1" fmla="*/ 2657139 w 6519134"/>
                  <a:gd name="connsiteY1" fmla="*/ 1598356 h 1610796"/>
                  <a:gd name="connsiteX2" fmla="*/ 2733862 w 6519134"/>
                  <a:gd name="connsiteY2" fmla="*/ 509892 h 1610796"/>
                  <a:gd name="connsiteX3" fmla="*/ 3431689 w 6519134"/>
                  <a:gd name="connsiteY3" fmla="*/ 419423 h 1610796"/>
                  <a:gd name="connsiteX4" fmla="*/ 4349077 w 6519134"/>
                  <a:gd name="connsiteY4" fmla="*/ 5702 h 1610796"/>
                  <a:gd name="connsiteX5" fmla="*/ 5172486 w 6519134"/>
                  <a:gd name="connsiteY5" fmla="*/ 875502 h 1610796"/>
                  <a:gd name="connsiteX6" fmla="*/ 4924537 w 6519134"/>
                  <a:gd name="connsiteY6" fmla="*/ 1593949 h 1610796"/>
                  <a:gd name="connsiteX7" fmla="*/ 6519134 w 6519134"/>
                  <a:gd name="connsiteY7" fmla="*/ 1576841 h 1610796"/>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1004 h 1613209"/>
                  <a:gd name="connsiteX1" fmla="*/ 2657139 w 6519134"/>
                  <a:gd name="connsiteY1" fmla="*/ 1600769 h 1613209"/>
                  <a:gd name="connsiteX2" fmla="*/ 2733862 w 6519134"/>
                  <a:gd name="connsiteY2" fmla="*/ 512305 h 1613209"/>
                  <a:gd name="connsiteX3" fmla="*/ 3431689 w 6519134"/>
                  <a:gd name="connsiteY3" fmla="*/ 421836 h 1613209"/>
                  <a:gd name="connsiteX4" fmla="*/ 4349077 w 6519134"/>
                  <a:gd name="connsiteY4" fmla="*/ 8115 h 1613209"/>
                  <a:gd name="connsiteX5" fmla="*/ 5172486 w 6519134"/>
                  <a:gd name="connsiteY5" fmla="*/ 877915 h 1613209"/>
                  <a:gd name="connsiteX6" fmla="*/ 4924537 w 6519134"/>
                  <a:gd name="connsiteY6" fmla="*/ 1596362 h 1613209"/>
                  <a:gd name="connsiteX7" fmla="*/ 6519134 w 6519134"/>
                  <a:gd name="connsiteY7" fmla="*/ 1579254 h 1613209"/>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0294 h 1612499"/>
                  <a:gd name="connsiteX1" fmla="*/ 2657139 w 6519134"/>
                  <a:gd name="connsiteY1" fmla="*/ 1600059 h 1612499"/>
                  <a:gd name="connsiteX2" fmla="*/ 2733862 w 6519134"/>
                  <a:gd name="connsiteY2" fmla="*/ 511595 h 1612499"/>
                  <a:gd name="connsiteX3" fmla="*/ 3431689 w 6519134"/>
                  <a:gd name="connsiteY3" fmla="*/ 421126 h 1612499"/>
                  <a:gd name="connsiteX4" fmla="*/ 4349077 w 6519134"/>
                  <a:gd name="connsiteY4" fmla="*/ 7405 h 1612499"/>
                  <a:gd name="connsiteX5" fmla="*/ 5172486 w 6519134"/>
                  <a:gd name="connsiteY5" fmla="*/ 877205 h 1612499"/>
                  <a:gd name="connsiteX6" fmla="*/ 4924537 w 6519134"/>
                  <a:gd name="connsiteY6" fmla="*/ 1595652 h 1612499"/>
                  <a:gd name="connsiteX7" fmla="*/ 6519134 w 6519134"/>
                  <a:gd name="connsiteY7" fmla="*/ 1578544 h 1612499"/>
                  <a:gd name="connsiteX0" fmla="*/ 0 w 6519134"/>
                  <a:gd name="connsiteY0" fmla="*/ 1620129 h 1622334"/>
                  <a:gd name="connsiteX1" fmla="*/ 2657139 w 6519134"/>
                  <a:gd name="connsiteY1" fmla="*/ 1609894 h 1622334"/>
                  <a:gd name="connsiteX2" fmla="*/ 2733862 w 6519134"/>
                  <a:gd name="connsiteY2" fmla="*/ 521430 h 1622334"/>
                  <a:gd name="connsiteX3" fmla="*/ 3431689 w 6519134"/>
                  <a:gd name="connsiteY3" fmla="*/ 430961 h 1622334"/>
                  <a:gd name="connsiteX4" fmla="*/ 4349077 w 6519134"/>
                  <a:gd name="connsiteY4" fmla="*/ 17240 h 1622334"/>
                  <a:gd name="connsiteX5" fmla="*/ 5172486 w 6519134"/>
                  <a:gd name="connsiteY5" fmla="*/ 887040 h 1622334"/>
                  <a:gd name="connsiteX6" fmla="*/ 4924537 w 6519134"/>
                  <a:gd name="connsiteY6" fmla="*/ 1605487 h 1622334"/>
                  <a:gd name="connsiteX7" fmla="*/ 6519134 w 6519134"/>
                  <a:gd name="connsiteY7" fmla="*/ 1588379 h 1622334"/>
                  <a:gd name="connsiteX0" fmla="*/ 0 w 6519134"/>
                  <a:gd name="connsiteY0" fmla="*/ 1615573 h 1617778"/>
                  <a:gd name="connsiteX1" fmla="*/ 2657139 w 6519134"/>
                  <a:gd name="connsiteY1" fmla="*/ 1605338 h 1617778"/>
                  <a:gd name="connsiteX2" fmla="*/ 2733862 w 6519134"/>
                  <a:gd name="connsiteY2" fmla="*/ 516874 h 1617778"/>
                  <a:gd name="connsiteX3" fmla="*/ 3431689 w 6519134"/>
                  <a:gd name="connsiteY3" fmla="*/ 426405 h 1617778"/>
                  <a:gd name="connsiteX4" fmla="*/ 4349077 w 6519134"/>
                  <a:gd name="connsiteY4" fmla="*/ 12684 h 1617778"/>
                  <a:gd name="connsiteX5" fmla="*/ 5172486 w 6519134"/>
                  <a:gd name="connsiteY5" fmla="*/ 882484 h 1617778"/>
                  <a:gd name="connsiteX6" fmla="*/ 4924537 w 6519134"/>
                  <a:gd name="connsiteY6" fmla="*/ 1600931 h 1617778"/>
                  <a:gd name="connsiteX7" fmla="*/ 6519134 w 6519134"/>
                  <a:gd name="connsiteY7" fmla="*/ 1583823 h 1617778"/>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11518 h 1613723"/>
                  <a:gd name="connsiteX1" fmla="*/ 2657139 w 6519134"/>
                  <a:gd name="connsiteY1" fmla="*/ 1601283 h 1613723"/>
                  <a:gd name="connsiteX2" fmla="*/ 2733862 w 6519134"/>
                  <a:gd name="connsiteY2" fmla="*/ 512819 h 1613723"/>
                  <a:gd name="connsiteX3" fmla="*/ 3431689 w 6519134"/>
                  <a:gd name="connsiteY3" fmla="*/ 422350 h 1613723"/>
                  <a:gd name="connsiteX4" fmla="*/ 4349077 w 6519134"/>
                  <a:gd name="connsiteY4" fmla="*/ 8629 h 1613723"/>
                  <a:gd name="connsiteX5" fmla="*/ 5172486 w 6519134"/>
                  <a:gd name="connsiteY5" fmla="*/ 878429 h 1613723"/>
                  <a:gd name="connsiteX6" fmla="*/ 4924537 w 6519134"/>
                  <a:gd name="connsiteY6" fmla="*/ 1596876 h 1613723"/>
                  <a:gd name="connsiteX7" fmla="*/ 6519134 w 6519134"/>
                  <a:gd name="connsiteY7" fmla="*/ 1579768 h 1613723"/>
                  <a:gd name="connsiteX0" fmla="*/ 0 w 6519134"/>
                  <a:gd name="connsiteY0" fmla="*/ 1608066 h 1610271"/>
                  <a:gd name="connsiteX1" fmla="*/ 2657139 w 6519134"/>
                  <a:gd name="connsiteY1" fmla="*/ 1597831 h 1610271"/>
                  <a:gd name="connsiteX2" fmla="*/ 2733862 w 6519134"/>
                  <a:gd name="connsiteY2" fmla="*/ 509367 h 1610271"/>
                  <a:gd name="connsiteX3" fmla="*/ 3431689 w 6519134"/>
                  <a:gd name="connsiteY3" fmla="*/ 418898 h 1610271"/>
                  <a:gd name="connsiteX4" fmla="*/ 4349077 w 6519134"/>
                  <a:gd name="connsiteY4" fmla="*/ 5177 h 1610271"/>
                  <a:gd name="connsiteX5" fmla="*/ 5172486 w 6519134"/>
                  <a:gd name="connsiteY5" fmla="*/ 874977 h 1610271"/>
                  <a:gd name="connsiteX6" fmla="*/ 4924537 w 6519134"/>
                  <a:gd name="connsiteY6" fmla="*/ 1593424 h 1610271"/>
                  <a:gd name="connsiteX7" fmla="*/ 6519134 w 6519134"/>
                  <a:gd name="connsiteY7" fmla="*/ 1576316 h 1610271"/>
                  <a:gd name="connsiteX0" fmla="*/ 0 w 6519134"/>
                  <a:gd name="connsiteY0" fmla="*/ 1609141 h 1611346"/>
                  <a:gd name="connsiteX1" fmla="*/ 2657139 w 6519134"/>
                  <a:gd name="connsiteY1" fmla="*/ 1598906 h 1611346"/>
                  <a:gd name="connsiteX2" fmla="*/ 2733862 w 6519134"/>
                  <a:gd name="connsiteY2" fmla="*/ 510442 h 1611346"/>
                  <a:gd name="connsiteX3" fmla="*/ 3431689 w 6519134"/>
                  <a:gd name="connsiteY3" fmla="*/ 419973 h 1611346"/>
                  <a:gd name="connsiteX4" fmla="*/ 4349077 w 6519134"/>
                  <a:gd name="connsiteY4" fmla="*/ 6252 h 1611346"/>
                  <a:gd name="connsiteX5" fmla="*/ 5172486 w 6519134"/>
                  <a:gd name="connsiteY5" fmla="*/ 876052 h 1611346"/>
                  <a:gd name="connsiteX6" fmla="*/ 4924537 w 6519134"/>
                  <a:gd name="connsiteY6" fmla="*/ 1594499 h 1611346"/>
                  <a:gd name="connsiteX7" fmla="*/ 6519134 w 6519134"/>
                  <a:gd name="connsiteY7" fmla="*/ 1577391 h 1611346"/>
                  <a:gd name="connsiteX0" fmla="*/ 0 w 7784027"/>
                  <a:gd name="connsiteY0" fmla="*/ 1618724 h 1618724"/>
                  <a:gd name="connsiteX1" fmla="*/ 3922032 w 7784027"/>
                  <a:gd name="connsiteY1" fmla="*/ 1598906 h 1618724"/>
                  <a:gd name="connsiteX2" fmla="*/ 3998755 w 7784027"/>
                  <a:gd name="connsiteY2" fmla="*/ 510442 h 1618724"/>
                  <a:gd name="connsiteX3" fmla="*/ 4696582 w 7784027"/>
                  <a:gd name="connsiteY3" fmla="*/ 419973 h 1618724"/>
                  <a:gd name="connsiteX4" fmla="*/ 5613970 w 7784027"/>
                  <a:gd name="connsiteY4" fmla="*/ 6252 h 1618724"/>
                  <a:gd name="connsiteX5" fmla="*/ 6437379 w 7784027"/>
                  <a:gd name="connsiteY5" fmla="*/ 876052 h 1618724"/>
                  <a:gd name="connsiteX6" fmla="*/ 6189430 w 7784027"/>
                  <a:gd name="connsiteY6" fmla="*/ 1594499 h 1618724"/>
                  <a:gd name="connsiteX7" fmla="*/ 7784027 w 7784027"/>
                  <a:gd name="connsiteY7" fmla="*/ 1577391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 name="connsiteX0" fmla="*/ 0 w 9834687"/>
                  <a:gd name="connsiteY0" fmla="*/ 1618724 h 1618724"/>
                  <a:gd name="connsiteX1" fmla="*/ 3922032 w 9834687"/>
                  <a:gd name="connsiteY1" fmla="*/ 1598906 h 1618724"/>
                  <a:gd name="connsiteX2" fmla="*/ 3998755 w 9834687"/>
                  <a:gd name="connsiteY2" fmla="*/ 510442 h 1618724"/>
                  <a:gd name="connsiteX3" fmla="*/ 4696582 w 9834687"/>
                  <a:gd name="connsiteY3" fmla="*/ 419973 h 1618724"/>
                  <a:gd name="connsiteX4" fmla="*/ 5613970 w 9834687"/>
                  <a:gd name="connsiteY4" fmla="*/ 6252 h 1618724"/>
                  <a:gd name="connsiteX5" fmla="*/ 6437379 w 9834687"/>
                  <a:gd name="connsiteY5" fmla="*/ 876052 h 1618724"/>
                  <a:gd name="connsiteX6" fmla="*/ 6189430 w 9834687"/>
                  <a:gd name="connsiteY6" fmla="*/ 1594499 h 1618724"/>
                  <a:gd name="connsiteX7" fmla="*/ 9834687 w 9834687"/>
                  <a:gd name="connsiteY7" fmla="*/ 1606138 h 161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4687" h="1618724">
                    <a:moveTo>
                      <a:pt x="0" y="1618724"/>
                    </a:moveTo>
                    <a:cubicBezTo>
                      <a:pt x="5902" y="1615735"/>
                      <a:pt x="3937347" y="1621156"/>
                      <a:pt x="3922032" y="1598906"/>
                    </a:cubicBezTo>
                    <a:cubicBezTo>
                      <a:pt x="3646367" y="1005156"/>
                      <a:pt x="3837913" y="687881"/>
                      <a:pt x="3998755" y="510442"/>
                    </a:cubicBezTo>
                    <a:cubicBezTo>
                      <a:pt x="4159597" y="333003"/>
                      <a:pt x="4427380" y="459555"/>
                      <a:pt x="4696582" y="419973"/>
                    </a:cubicBezTo>
                    <a:cubicBezTo>
                      <a:pt x="4965784" y="380391"/>
                      <a:pt x="5126987" y="-57061"/>
                      <a:pt x="5613970" y="6252"/>
                    </a:cubicBezTo>
                    <a:cubicBezTo>
                      <a:pt x="6100953" y="69565"/>
                      <a:pt x="6408201" y="443012"/>
                      <a:pt x="6437379" y="876052"/>
                    </a:cubicBezTo>
                    <a:cubicBezTo>
                      <a:pt x="6466557" y="1309092"/>
                      <a:pt x="6344758" y="1325980"/>
                      <a:pt x="6189430" y="1594499"/>
                    </a:cubicBezTo>
                    <a:cubicBezTo>
                      <a:pt x="6176805" y="1592856"/>
                      <a:pt x="9818476" y="1617045"/>
                      <a:pt x="9834687" y="1606138"/>
                    </a:cubicBezTo>
                  </a:path>
                </a:pathLst>
              </a:cu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5" name="Straight Arrow Connector 134"/>
            <p:cNvCxnSpPr/>
            <p:nvPr/>
          </p:nvCxnSpPr>
          <p:spPr>
            <a:xfrm>
              <a:off x="357996" y="5328000"/>
              <a:ext cx="4500000" cy="1588"/>
            </a:xfrm>
            <a:prstGeom prst="straightConnector1">
              <a:avLst/>
            </a:prstGeom>
            <a:ln w="25400" cap="flat" cmpd="sng" algn="ctr">
              <a:solidFill>
                <a:schemeClr val="accent3">
                  <a:lumMod val="75000"/>
                </a:schemeClr>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6" name="Oval 135"/>
            <p:cNvSpPr>
              <a:spLocks noChangeAspect="1"/>
            </p:cNvSpPr>
            <p:nvPr/>
          </p:nvSpPr>
          <p:spPr>
            <a:xfrm>
              <a:off x="3816000" y="5220000"/>
              <a:ext cx="216000" cy="216000"/>
            </a:xfrm>
            <a:prstGeom prst="ellipse">
              <a:avLst/>
            </a:prstGeom>
            <a:ln>
              <a:solidFill>
                <a:schemeClr val="accent3">
                  <a:shade val="50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30" name="Group 29"/>
          <p:cNvGrpSpPr/>
          <p:nvPr/>
        </p:nvGrpSpPr>
        <p:grpSpPr>
          <a:xfrm>
            <a:off x="3312000" y="1080000"/>
            <a:ext cx="1224000" cy="1224000"/>
            <a:chOff x="3312000" y="1107890"/>
            <a:chExt cx="1224000" cy="1224000"/>
          </a:xfrm>
        </p:grpSpPr>
        <p:sp>
          <p:nvSpPr>
            <p:cNvPr id="137" name="Oval 136"/>
            <p:cNvSpPr>
              <a:spLocks noChangeAspect="1"/>
            </p:cNvSpPr>
            <p:nvPr/>
          </p:nvSpPr>
          <p:spPr>
            <a:xfrm>
              <a:off x="3816000" y="1611890"/>
              <a:ext cx="216000" cy="216000"/>
            </a:xfrm>
            <a:prstGeom prst="ellipse">
              <a:avLst/>
            </a:prstGeom>
            <a:ln>
              <a:solidFill>
                <a:schemeClr val="accent3">
                  <a:shade val="50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8" name="Straight Arrow Connector 27"/>
            <p:cNvCxnSpPr/>
            <p:nvPr/>
          </p:nvCxnSpPr>
          <p:spPr>
            <a:xfrm flipV="1">
              <a:off x="3924000" y="1107890"/>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rot="10800000" flipV="1">
              <a:off x="3924000" y="1827890"/>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rot="5400000" flipV="1">
              <a:off x="4284000" y="144821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rot="16200000" flipV="1">
              <a:off x="3564000" y="146472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rot="2700000" flipV="1">
              <a:off x="4187097" y="121602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8100000" flipV="1">
              <a:off x="4187097" y="1719757"/>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rot="-2700000" flipV="1">
              <a:off x="3660904" y="1216023"/>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8100000" flipV="1">
              <a:off x="3660903" y="1719757"/>
              <a:ext cx="0" cy="504000"/>
            </a:xfrm>
            <a:prstGeom prst="straightConnector1">
              <a:avLst/>
            </a:prstGeom>
            <a:ln w="25400">
              <a:solidFill>
                <a:schemeClr val="accent4"/>
              </a:solidFill>
              <a:tailEnd type="stealth"/>
            </a:ln>
          </p:spPr>
          <p:style>
            <a:lnRef idx="1">
              <a:schemeClr val="accent1"/>
            </a:lnRef>
            <a:fillRef idx="0">
              <a:schemeClr val="accent1"/>
            </a:fillRef>
            <a:effectRef idx="0">
              <a:schemeClr val="accent1"/>
            </a:effectRef>
            <a:fontRef idx="minor">
              <a:schemeClr val="tx1"/>
            </a:fontRef>
          </p:style>
        </p:cxnSp>
      </p:grpSp>
      <p:sp>
        <p:nvSpPr>
          <p:cNvPr id="145" name="Oval 144"/>
          <p:cNvSpPr>
            <a:spLocks noChangeAspect="1"/>
          </p:cNvSpPr>
          <p:nvPr/>
        </p:nvSpPr>
        <p:spPr>
          <a:xfrm>
            <a:off x="1656000" y="1620000"/>
            <a:ext cx="144000" cy="144000"/>
          </a:xfrm>
          <a:prstGeom prst="ellipse">
            <a:avLst/>
          </a:prstGeom>
          <a:solidFill>
            <a:schemeClr val="accent5"/>
          </a:solidFill>
          <a:ln>
            <a:solidFill>
              <a:schemeClr val="accent5"/>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6" name="Oval 145"/>
          <p:cNvSpPr>
            <a:spLocks noChangeAspect="1"/>
          </p:cNvSpPr>
          <p:nvPr/>
        </p:nvSpPr>
        <p:spPr>
          <a:xfrm>
            <a:off x="1656000" y="3240000"/>
            <a:ext cx="144000" cy="144000"/>
          </a:xfrm>
          <a:prstGeom prst="ellipse">
            <a:avLst/>
          </a:prstGeom>
          <a:solidFill>
            <a:schemeClr val="accent5"/>
          </a:solidFill>
          <a:ln>
            <a:solidFill>
              <a:schemeClr val="accent5"/>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7" name="Oval 146"/>
          <p:cNvSpPr>
            <a:spLocks noChangeAspect="1"/>
          </p:cNvSpPr>
          <p:nvPr/>
        </p:nvSpPr>
        <p:spPr>
          <a:xfrm>
            <a:off x="1656000" y="5112000"/>
            <a:ext cx="144000" cy="144000"/>
          </a:xfrm>
          <a:prstGeom prst="ellipse">
            <a:avLst/>
          </a:prstGeom>
          <a:solidFill>
            <a:schemeClr val="accent5"/>
          </a:solidFill>
          <a:ln>
            <a:solidFill>
              <a:schemeClr val="accent5"/>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8" name="TextBox 57"/>
          <p:cNvSpPr txBox="1"/>
          <p:nvPr/>
        </p:nvSpPr>
        <p:spPr>
          <a:xfrm>
            <a:off x="4320000" y="900000"/>
            <a:ext cx="824072" cy="369332"/>
          </a:xfrm>
          <a:prstGeom prst="rect">
            <a:avLst/>
          </a:prstGeom>
          <a:noFill/>
        </p:spPr>
        <p:txBody>
          <a:bodyPr wrap="none" rtlCol="0">
            <a:spAutoFit/>
          </a:bodyPr>
          <a:lstStyle/>
          <a:p>
            <a:r>
              <a:rPr lang="en-US" b="1" dirty="0" smtClean="0">
                <a:solidFill>
                  <a:schemeClr val="accent3">
                    <a:lumMod val="75000"/>
                  </a:schemeClr>
                </a:solidFill>
              </a:rPr>
              <a:t>Source</a:t>
            </a:r>
            <a:endParaRPr lang="en-US" b="1" dirty="0">
              <a:solidFill>
                <a:schemeClr val="accent3">
                  <a:lumMod val="75000"/>
                </a:schemeClr>
              </a:solidFill>
            </a:endParaRPr>
          </a:p>
        </p:txBody>
      </p:sp>
      <p:sp>
        <p:nvSpPr>
          <p:cNvPr id="148" name="TextBox 147"/>
          <p:cNvSpPr txBox="1"/>
          <p:nvPr/>
        </p:nvSpPr>
        <p:spPr>
          <a:xfrm>
            <a:off x="1584000" y="900000"/>
            <a:ext cx="749308" cy="369332"/>
          </a:xfrm>
          <a:prstGeom prst="rect">
            <a:avLst/>
          </a:prstGeom>
          <a:noFill/>
        </p:spPr>
        <p:txBody>
          <a:bodyPr wrap="none" rtlCol="0">
            <a:spAutoFit/>
          </a:bodyPr>
          <a:lstStyle/>
          <a:p>
            <a:r>
              <a:rPr lang="en-US" b="1" dirty="0" smtClean="0">
                <a:solidFill>
                  <a:schemeClr val="accent5"/>
                </a:solidFill>
              </a:rPr>
              <a:t>Probe</a:t>
            </a:r>
            <a:endParaRPr lang="en-US" b="1" dirty="0">
              <a:solidFill>
                <a:schemeClr val="accent5"/>
              </a:solidFill>
            </a:endParaRPr>
          </a:p>
        </p:txBody>
      </p:sp>
      <p:cxnSp>
        <p:nvCxnSpPr>
          <p:cNvPr id="149" name="Straight Arrow Connector 148"/>
          <p:cNvCxnSpPr/>
          <p:nvPr/>
        </p:nvCxnSpPr>
        <p:spPr>
          <a:xfrm>
            <a:off x="360000" y="1692000"/>
            <a:ext cx="4500000" cy="1588"/>
          </a:xfrm>
          <a:prstGeom prst="straightConnector1">
            <a:avLst/>
          </a:prstGeom>
          <a:ln w="25400" cap="flat" cmpd="sng" algn="ctr">
            <a:solidFill>
              <a:schemeClr val="accent3">
                <a:lumMod val="75000"/>
              </a:schemeClr>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1" name="Rounded Rectangle 60"/>
          <p:cNvSpPr/>
          <p:nvPr/>
        </p:nvSpPr>
        <p:spPr>
          <a:xfrm>
            <a:off x="696000" y="2160000"/>
            <a:ext cx="10800000" cy="2412000"/>
          </a:xfrm>
          <a:prstGeom prst="roundRect">
            <a:avLst>
              <a:gd name="adj" fmla="val 9802"/>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t>For more complicated geometries the (semi-) analytic methods no longer work. One must rely on </a:t>
            </a:r>
            <a:r>
              <a:rPr lang="en-US" sz="2000" b="1" dirty="0" smtClean="0">
                <a:solidFill>
                  <a:srgbClr val="C00000"/>
                </a:solidFill>
              </a:rPr>
              <a:t>computational methods </a:t>
            </a:r>
            <a:r>
              <a:rPr lang="en-US" sz="2000" dirty="0" smtClean="0"/>
              <a:t>to evaluate the induced electromagnetic fields (FDTD, FEM etc.).</a:t>
            </a:r>
          </a:p>
          <a:p>
            <a:pPr algn="ctr"/>
            <a:endParaRPr lang="en-US" sz="2000" dirty="0"/>
          </a:p>
          <a:p>
            <a:pPr algn="ctr"/>
            <a:r>
              <a:rPr lang="en-US" sz="2000" i="1" dirty="0" smtClean="0"/>
              <a:t>Some examples:</a:t>
            </a:r>
          </a:p>
          <a:p>
            <a:pPr algn="ctr"/>
            <a:r>
              <a:rPr lang="en-US" sz="2000" i="1" dirty="0" smtClean="0"/>
              <a:t>…</a:t>
            </a:r>
            <a:endParaRPr lang="en-US" sz="2000" i="1" dirty="0"/>
          </a:p>
          <a:p>
            <a:pPr algn="ctr"/>
            <a:endParaRPr lang="en-US" sz="2000" dirty="0"/>
          </a:p>
        </p:txBody>
      </p:sp>
    </p:spTree>
    <p:extLst>
      <p:ext uri="{BB962C8B-B14F-4D97-AF65-F5344CB8AC3E}">
        <p14:creationId xmlns:p14="http://schemas.microsoft.com/office/powerpoint/2010/main" val="80766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smtClean="0"/>
              <a:t>Direct space charge effects have the undesired property of </a:t>
            </a:r>
            <a:r>
              <a:rPr lang="en-US" sz="2000" b="1" dirty="0" smtClean="0">
                <a:solidFill>
                  <a:srgbClr val="C00000"/>
                </a:solidFill>
              </a:rPr>
              <a:t>generating incoherent tune spreads </a:t>
            </a:r>
            <a:r>
              <a:rPr lang="en-US" sz="2000" dirty="0" smtClean="0"/>
              <a:t>which can be a problem for dynamic aperture and emittance preservation.</a:t>
            </a:r>
          </a:p>
          <a:p>
            <a:pPr marL="0" indent="0" algn="just">
              <a:buNone/>
            </a:pPr>
            <a:r>
              <a:rPr lang="en-US" sz="2000" dirty="0" smtClean="0"/>
              <a:t>We </a:t>
            </a:r>
            <a:r>
              <a:rPr lang="en-US" sz="2000" dirty="0"/>
              <a:t>will </a:t>
            </a:r>
            <a:r>
              <a:rPr lang="en-US" sz="2000" dirty="0" smtClean="0"/>
              <a:t>look at a few of the different techniques used for </a:t>
            </a:r>
            <a:r>
              <a:rPr lang="en-US" sz="2000" b="1" dirty="0" smtClean="0">
                <a:solidFill>
                  <a:srgbClr val="C00000"/>
                </a:solidFill>
              </a:rPr>
              <a:t>the mitigation of direct space charge </a:t>
            </a:r>
            <a:r>
              <a:rPr lang="en-US" sz="2000" dirty="0" smtClean="0"/>
              <a:t>effects.</a:t>
            </a:r>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3</a:t>
            </a:fld>
            <a:endParaRPr lang="en-GB"/>
          </a:p>
        </p:txBody>
      </p:sp>
      <p:sp>
        <p:nvSpPr>
          <p:cNvPr id="7" name="Content Placeholder 6"/>
          <p:cNvSpPr>
            <a:spLocks noGrp="1"/>
          </p:cNvSpPr>
          <p:nvPr>
            <p:ph idx="13"/>
          </p:nvPr>
        </p:nvSpPr>
        <p:spPr/>
        <p:txBody>
          <a:bodyPr>
            <a:normAutofit/>
          </a:bodyPr>
          <a:lstStyle/>
          <a:p>
            <a:r>
              <a:rPr lang="en-US" dirty="0"/>
              <a:t>Part 2: Direct- and indirect space </a:t>
            </a:r>
            <a:r>
              <a:rPr lang="en-US" dirty="0" smtClean="0"/>
              <a:t>charge, wake fields and impedances</a:t>
            </a:r>
            <a:endParaRPr lang="en-US" dirty="0"/>
          </a:p>
          <a:p>
            <a:pPr lvl="1">
              <a:buFont typeface="Courier New" panose="02070309020205020404" pitchFamily="49" charset="0"/>
              <a:buChar char="o"/>
            </a:pPr>
            <a:endParaRPr lang="en-US" dirty="0"/>
          </a:p>
          <a:p>
            <a:pPr lvl="1">
              <a:buFont typeface="Courier New" panose="02070309020205020404" pitchFamily="49" charset="0"/>
              <a:buChar char="o"/>
            </a:pPr>
            <a:r>
              <a:rPr lang="en-US" dirty="0"/>
              <a:t>Direct space charge – mitigation techniques</a:t>
            </a:r>
          </a:p>
          <a:p>
            <a:pPr lvl="1">
              <a:buFont typeface="Courier New" panose="02070309020205020404" pitchFamily="49" charset="0"/>
              <a:buChar char="o"/>
            </a:pPr>
            <a:r>
              <a:rPr lang="en-US" dirty="0">
                <a:solidFill>
                  <a:schemeClr val="bg1">
                    <a:lumMod val="65000"/>
                  </a:schemeClr>
                </a:solidFill>
              </a:rPr>
              <a:t>Indirect space charge</a:t>
            </a:r>
          </a:p>
          <a:p>
            <a:pPr lvl="1">
              <a:buFont typeface="Courier New" panose="02070309020205020404" pitchFamily="49" charset="0"/>
              <a:buChar char="o"/>
            </a:pPr>
            <a:r>
              <a:rPr lang="en-US" dirty="0">
                <a:solidFill>
                  <a:schemeClr val="bg1">
                    <a:lumMod val="65000"/>
                  </a:schemeClr>
                </a:solidFill>
              </a:rPr>
              <a:t>From indirect space charge to (resistive) wall wakes</a:t>
            </a:r>
          </a:p>
          <a:p>
            <a:pPr lvl="1">
              <a:buFont typeface="Courier New" panose="02070309020205020404" pitchFamily="49" charset="0"/>
              <a:buChar char="o"/>
            </a:pPr>
            <a:r>
              <a:rPr lang="en-US" dirty="0">
                <a:solidFill>
                  <a:schemeClr val="bg1">
                    <a:lumMod val="65000"/>
                  </a:schemeClr>
                </a:solidFill>
              </a:rPr>
              <a:t>Concept of wake </a:t>
            </a:r>
            <a:r>
              <a:rPr lang="en-US" dirty="0" smtClean="0">
                <a:solidFill>
                  <a:schemeClr val="bg1">
                    <a:lumMod val="65000"/>
                  </a:schemeClr>
                </a:solidFill>
              </a:rPr>
              <a:t>fields</a:t>
            </a:r>
            <a:endParaRPr lang="en-US" dirty="0">
              <a:solidFill>
                <a:schemeClr val="bg1">
                  <a:lumMod val="65000"/>
                </a:schemeClr>
              </a:solidFill>
            </a:endParaRPr>
          </a:p>
        </p:txBody>
      </p:sp>
    </p:spTree>
    <p:extLst>
      <p:ext uri="{BB962C8B-B14F-4D97-AF65-F5344CB8AC3E}">
        <p14:creationId xmlns:p14="http://schemas.microsoft.com/office/powerpoint/2010/main" val="2818704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36000" y="864000"/>
            <a:ext cx="11520000" cy="1512000"/>
          </a:xfrm>
          <a:prstGeom prst="roundRect">
            <a:avLst>
              <a:gd name="adj" fmla="val 9802"/>
            </a:avLst>
          </a:prstGeom>
          <a:ln w="25400">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t>For more complicated geometries the (semi-) analytic methods no longer work. One must rely on </a:t>
            </a:r>
            <a:r>
              <a:rPr lang="en-US" sz="2000" b="1" dirty="0" smtClean="0">
                <a:solidFill>
                  <a:srgbClr val="C00000"/>
                </a:solidFill>
              </a:rPr>
              <a:t>computational methods </a:t>
            </a:r>
            <a:r>
              <a:rPr lang="en-US" sz="2000" dirty="0" smtClean="0"/>
              <a:t>to evaluate the induced electromagnetic fields (FDTD, FEM etc.).</a:t>
            </a:r>
          </a:p>
          <a:p>
            <a:pPr algn="ctr"/>
            <a:endParaRPr lang="en-US" sz="2000" dirty="0"/>
          </a:p>
          <a:p>
            <a:pPr algn="ctr"/>
            <a:r>
              <a:rPr lang="en-US" sz="2000" dirty="0" smtClean="0"/>
              <a:t>Some examples:</a:t>
            </a:r>
            <a:endParaRPr lang="en-US" sz="2000" dirty="0"/>
          </a:p>
        </p:txBody>
      </p:sp>
      <p:sp>
        <p:nvSpPr>
          <p:cNvPr id="2" name="Title 1"/>
          <p:cNvSpPr>
            <a:spLocks noGrp="1"/>
          </p:cNvSpPr>
          <p:nvPr>
            <p:ph type="title"/>
          </p:nvPr>
        </p:nvSpPr>
        <p:spPr/>
        <p:txBody>
          <a:bodyPr/>
          <a:lstStyle/>
          <a:p>
            <a:r>
              <a:rPr lang="en-US" dirty="0" smtClean="0"/>
              <a:t>Electromagnetic fields in complex structures</a:t>
            </a:r>
            <a:endParaRPr lang="en-US" dirty="0"/>
          </a:p>
        </p:txBody>
      </p:sp>
      <p:sp>
        <p:nvSpPr>
          <p:cNvPr id="3" name="Date Placeholder 2"/>
          <p:cNvSpPr>
            <a:spLocks noGrp="1"/>
          </p:cNvSpPr>
          <p:nvPr>
            <p:ph type="dt" sz="half" idx="10"/>
          </p:nvPr>
        </p:nvSpPr>
        <p:spPr/>
        <p:txBody>
          <a:bodyPr/>
          <a:lstStyle/>
          <a:p>
            <a:r>
              <a:rPr lang="en-US" smtClean="0"/>
              <a:t>22. September 2018</a:t>
            </a:r>
            <a:endParaRPr lang="en-GB"/>
          </a:p>
        </p:txBody>
      </p:sp>
      <p:sp>
        <p:nvSpPr>
          <p:cNvPr id="4" name="Footer Placeholder 3"/>
          <p:cNvSpPr>
            <a:spLocks noGrp="1"/>
          </p:cNvSpPr>
          <p:nvPr>
            <p:ph type="ftr" sz="quarter" idx="11"/>
          </p:nvPr>
        </p:nvSpPr>
        <p:spPr/>
        <p:txBody>
          <a:bodyPr/>
          <a:lstStyle/>
          <a:p>
            <a:r>
              <a:rPr lang="en-GB" smtClean="0"/>
              <a:t>Kevin Li - Collective effects II</a:t>
            </a:r>
            <a:endParaRPr lang="en-GB"/>
          </a:p>
        </p:txBody>
      </p:sp>
      <p:sp>
        <p:nvSpPr>
          <p:cNvPr id="5" name="Slide Number Placeholder 4"/>
          <p:cNvSpPr>
            <a:spLocks noGrp="1"/>
          </p:cNvSpPr>
          <p:nvPr>
            <p:ph type="sldNum" sz="quarter" idx="12"/>
          </p:nvPr>
        </p:nvSpPr>
        <p:spPr/>
        <p:txBody>
          <a:bodyPr/>
          <a:lstStyle/>
          <a:p>
            <a:fld id="{9EA1AA69-EDB9-4143-818B-2B18FE6932EA}" type="slidenum">
              <a:rPr lang="en-GB" smtClean="0"/>
              <a:t>30</a:t>
            </a:fld>
            <a:endParaRPr lang="en-GB"/>
          </a:p>
        </p:txBody>
      </p:sp>
      <p:sp>
        <p:nvSpPr>
          <p:cNvPr id="8" name="Rounded Rectangle 7"/>
          <p:cNvSpPr/>
          <p:nvPr/>
        </p:nvSpPr>
        <p:spPr>
          <a:xfrm>
            <a:off x="360000" y="2232000"/>
            <a:ext cx="2160000" cy="3600000"/>
          </a:xfrm>
          <a:prstGeom prst="roundRect">
            <a:avLst>
              <a:gd name="adj" fmla="val 5219"/>
            </a:avLst>
          </a:prstGeom>
          <a:ln w="25400"/>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smtClean="0"/>
              <a:t>ERL vacuum chamber </a:t>
            </a:r>
            <a:endParaRPr lang="en-US" sz="2000" dirty="0"/>
          </a:p>
        </p:txBody>
      </p:sp>
      <p:pic>
        <p:nvPicPr>
          <p:cNvPr id="7" name="SLAC VisNight10 1360x76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80000" y="1512000"/>
            <a:ext cx="8640000" cy="48752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2516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36000" y="864000"/>
            <a:ext cx="11520000" cy="1512000"/>
          </a:xfrm>
          <a:prstGeom prst="roundRect">
            <a:avLst>
              <a:gd name="adj" fmla="val 9802"/>
            </a:avLst>
          </a:prstGeom>
          <a:ln w="25400">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t>For more complicated geometries the (semi-) analytic methods no longer work. One must rely on </a:t>
            </a:r>
            <a:r>
              <a:rPr lang="en-US" sz="2000" b="1" dirty="0" smtClean="0">
                <a:solidFill>
                  <a:srgbClr val="C00000"/>
                </a:solidFill>
              </a:rPr>
              <a:t>computational methods </a:t>
            </a:r>
            <a:r>
              <a:rPr lang="en-US" sz="2000" dirty="0" smtClean="0"/>
              <a:t>to evaluate the induced electromagnetic fields (FDTD, FEM etc.).</a:t>
            </a:r>
          </a:p>
          <a:p>
            <a:pPr algn="ctr"/>
            <a:endParaRPr lang="en-US" sz="2000" dirty="0"/>
          </a:p>
          <a:p>
            <a:pPr algn="ctr"/>
            <a:r>
              <a:rPr lang="en-US" sz="2000" dirty="0" smtClean="0"/>
              <a:t>Some examples:</a:t>
            </a:r>
            <a:endParaRPr lang="en-US" sz="2000" dirty="0"/>
          </a:p>
        </p:txBody>
      </p:sp>
      <p:sp>
        <p:nvSpPr>
          <p:cNvPr id="2" name="Title 1"/>
          <p:cNvSpPr>
            <a:spLocks noGrp="1"/>
          </p:cNvSpPr>
          <p:nvPr>
            <p:ph type="title"/>
          </p:nvPr>
        </p:nvSpPr>
        <p:spPr/>
        <p:txBody>
          <a:bodyPr/>
          <a:lstStyle/>
          <a:p>
            <a:r>
              <a:rPr lang="en-US" dirty="0"/>
              <a:t>Electromagnetic fields in complex structures</a:t>
            </a:r>
          </a:p>
        </p:txBody>
      </p:sp>
      <p:sp>
        <p:nvSpPr>
          <p:cNvPr id="3" name="Date Placeholder 2"/>
          <p:cNvSpPr>
            <a:spLocks noGrp="1"/>
          </p:cNvSpPr>
          <p:nvPr>
            <p:ph type="dt" sz="half" idx="10"/>
          </p:nvPr>
        </p:nvSpPr>
        <p:spPr/>
        <p:txBody>
          <a:bodyPr/>
          <a:lstStyle/>
          <a:p>
            <a:r>
              <a:rPr lang="en-US" smtClean="0"/>
              <a:t>22. September 2018</a:t>
            </a:r>
            <a:endParaRPr lang="en-GB"/>
          </a:p>
        </p:txBody>
      </p:sp>
      <p:sp>
        <p:nvSpPr>
          <p:cNvPr id="4" name="Footer Placeholder 3"/>
          <p:cNvSpPr>
            <a:spLocks noGrp="1"/>
          </p:cNvSpPr>
          <p:nvPr>
            <p:ph type="ftr" sz="quarter" idx="11"/>
          </p:nvPr>
        </p:nvSpPr>
        <p:spPr/>
        <p:txBody>
          <a:bodyPr/>
          <a:lstStyle/>
          <a:p>
            <a:r>
              <a:rPr lang="en-GB" smtClean="0"/>
              <a:t>Kevin Li - Collective effects II</a:t>
            </a:r>
            <a:endParaRPr lang="en-GB"/>
          </a:p>
        </p:txBody>
      </p:sp>
      <p:sp>
        <p:nvSpPr>
          <p:cNvPr id="5" name="Slide Number Placeholder 4"/>
          <p:cNvSpPr>
            <a:spLocks noGrp="1"/>
          </p:cNvSpPr>
          <p:nvPr>
            <p:ph type="sldNum" sz="quarter" idx="12"/>
          </p:nvPr>
        </p:nvSpPr>
        <p:spPr/>
        <p:txBody>
          <a:bodyPr/>
          <a:lstStyle/>
          <a:p>
            <a:fld id="{9EA1AA69-EDB9-4143-818B-2B18FE6932EA}" type="slidenum">
              <a:rPr lang="en-GB" smtClean="0"/>
              <a:t>31</a:t>
            </a:fld>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000" y="936000"/>
            <a:ext cx="8640000" cy="5281200"/>
          </a:xfrm>
          <a:prstGeom prst="rect">
            <a:avLst/>
          </a:prstGeom>
          <a:ln>
            <a:noFill/>
          </a:ln>
          <a:effectLst>
            <a:outerShdw blurRad="190500" algn="tl" rotWithShape="0">
              <a:srgbClr val="000000">
                <a:alpha val="70000"/>
              </a:srgbClr>
            </a:outerShdw>
          </a:effectLst>
        </p:spPr>
      </p:pic>
      <p:sp>
        <p:nvSpPr>
          <p:cNvPr id="9" name="Rounded Rectangle 8"/>
          <p:cNvSpPr/>
          <p:nvPr/>
        </p:nvSpPr>
        <p:spPr>
          <a:xfrm>
            <a:off x="360000" y="2232000"/>
            <a:ext cx="2160000" cy="3600000"/>
          </a:xfrm>
          <a:prstGeom prst="roundRect">
            <a:avLst>
              <a:gd name="adj" fmla="val 5219"/>
            </a:avLst>
          </a:prstGeom>
          <a:ln w="25400"/>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smtClean="0"/>
              <a:t>CLIC PETS</a:t>
            </a:r>
            <a:endParaRPr lang="en-US" sz="2000" dirty="0"/>
          </a:p>
        </p:txBody>
      </p:sp>
    </p:spTree>
    <p:extLst>
      <p:ext uri="{BB962C8B-B14F-4D97-AF65-F5344CB8AC3E}">
        <p14:creationId xmlns:p14="http://schemas.microsoft.com/office/powerpoint/2010/main" val="1783942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36000" y="864000"/>
            <a:ext cx="11520000" cy="3060000"/>
          </a:xfrm>
          <a:prstGeom prst="roundRect">
            <a:avLst>
              <a:gd name="adj" fmla="val 9802"/>
            </a:avLst>
          </a:prstGeom>
          <a:ln w="25400">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t>For more complicated geometries the (semi-) analytic methods no longer work. One must rely on </a:t>
            </a:r>
            <a:r>
              <a:rPr lang="en-US" sz="2000" b="1" dirty="0" smtClean="0">
                <a:solidFill>
                  <a:srgbClr val="C00000"/>
                </a:solidFill>
              </a:rPr>
              <a:t>computational methods </a:t>
            </a:r>
            <a:r>
              <a:rPr lang="en-US" sz="2000" dirty="0" smtClean="0"/>
              <a:t>to evaluate the induced electromagnetic fields (FDTD, FEM etc.).</a:t>
            </a:r>
          </a:p>
          <a:p>
            <a:pPr algn="ctr"/>
            <a:endParaRPr lang="en-US" sz="2000" dirty="0"/>
          </a:p>
          <a:p>
            <a:pPr algn="ctr"/>
            <a:r>
              <a:rPr lang="en-US" sz="2000" dirty="0"/>
              <a:t>In principle, we need to solve the </a:t>
            </a:r>
            <a:r>
              <a:rPr lang="en-US" sz="2000" b="1" dirty="0">
                <a:solidFill>
                  <a:srgbClr val="C00000"/>
                </a:solidFill>
              </a:rPr>
              <a:t>full set of Maxwell’s equations at every time step </a:t>
            </a:r>
            <a:r>
              <a:rPr lang="en-US" sz="2000" dirty="0"/>
              <a:t>to obtain the electromagnetic fields at every location within the structure in order to evaluate to forces at the probe particle’s locations. This becomes very tedious and </a:t>
            </a:r>
            <a:r>
              <a:rPr lang="en-US" sz="2000" b="1" dirty="0">
                <a:solidFill>
                  <a:srgbClr val="C00000"/>
                </a:solidFill>
              </a:rPr>
              <a:t>virtually impossible for a 27km ring such as the LHC</a:t>
            </a:r>
            <a:r>
              <a:rPr lang="en-US" sz="2000" dirty="0"/>
              <a:t>.</a:t>
            </a:r>
          </a:p>
          <a:p>
            <a:pPr algn="ctr"/>
            <a:endParaRPr lang="en-US" sz="2000" dirty="0" smtClean="0"/>
          </a:p>
          <a:p>
            <a:pPr algn="ctr"/>
            <a:endParaRPr lang="en-US" sz="2000" dirty="0"/>
          </a:p>
          <a:p>
            <a:pPr algn="ctr"/>
            <a:endParaRPr lang="en-US" sz="2000" dirty="0"/>
          </a:p>
        </p:txBody>
      </p:sp>
      <p:sp>
        <p:nvSpPr>
          <p:cNvPr id="2" name="Title 1"/>
          <p:cNvSpPr>
            <a:spLocks noGrp="1"/>
          </p:cNvSpPr>
          <p:nvPr>
            <p:ph type="title"/>
          </p:nvPr>
        </p:nvSpPr>
        <p:spPr/>
        <p:txBody>
          <a:bodyPr/>
          <a:lstStyle/>
          <a:p>
            <a:r>
              <a:rPr lang="en-US" dirty="0"/>
              <a:t>Electromagnetic fields in complex structures</a:t>
            </a:r>
          </a:p>
        </p:txBody>
      </p:sp>
      <p:sp>
        <p:nvSpPr>
          <p:cNvPr id="3" name="Date Placeholder 2"/>
          <p:cNvSpPr>
            <a:spLocks noGrp="1"/>
          </p:cNvSpPr>
          <p:nvPr>
            <p:ph type="dt" sz="half" idx="10"/>
          </p:nvPr>
        </p:nvSpPr>
        <p:spPr/>
        <p:txBody>
          <a:bodyPr/>
          <a:lstStyle/>
          <a:p>
            <a:r>
              <a:rPr lang="en-US" smtClean="0"/>
              <a:t>22. September 2018</a:t>
            </a:r>
            <a:endParaRPr lang="en-GB"/>
          </a:p>
        </p:txBody>
      </p:sp>
      <p:sp>
        <p:nvSpPr>
          <p:cNvPr id="4" name="Footer Placeholder 3"/>
          <p:cNvSpPr>
            <a:spLocks noGrp="1"/>
          </p:cNvSpPr>
          <p:nvPr>
            <p:ph type="ftr" sz="quarter" idx="11"/>
          </p:nvPr>
        </p:nvSpPr>
        <p:spPr/>
        <p:txBody>
          <a:bodyPr/>
          <a:lstStyle/>
          <a:p>
            <a:r>
              <a:rPr lang="en-GB" smtClean="0"/>
              <a:t>Kevin Li - Collective effects II</a:t>
            </a:r>
            <a:endParaRPr lang="en-GB"/>
          </a:p>
        </p:txBody>
      </p:sp>
      <p:sp>
        <p:nvSpPr>
          <p:cNvPr id="5" name="Slide Number Placeholder 4"/>
          <p:cNvSpPr>
            <a:spLocks noGrp="1"/>
          </p:cNvSpPr>
          <p:nvPr>
            <p:ph type="sldNum" sz="quarter" idx="12"/>
          </p:nvPr>
        </p:nvSpPr>
        <p:spPr/>
        <p:txBody>
          <a:bodyPr/>
          <a:lstStyle/>
          <a:p>
            <a:fld id="{9EA1AA69-EDB9-4143-818B-2B18FE6932EA}" type="slidenum">
              <a:rPr lang="en-GB" smtClean="0"/>
              <a:t>32</a:t>
            </a:fld>
            <a:endParaRPr lang="en-GB"/>
          </a:p>
        </p:txBody>
      </p:sp>
      <p:sp>
        <p:nvSpPr>
          <p:cNvPr id="6" name="Rounded Rectangle 5"/>
          <p:cNvSpPr/>
          <p:nvPr/>
        </p:nvSpPr>
        <p:spPr>
          <a:xfrm>
            <a:off x="1776000" y="3204000"/>
            <a:ext cx="8640000" cy="2880000"/>
          </a:xfrm>
          <a:prstGeom prst="roundRect">
            <a:avLst>
              <a:gd name="adj" fmla="val 6764"/>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b="1" dirty="0" smtClean="0"/>
              <a:t>How can we treat these phenomena more effectively in our models? </a:t>
            </a:r>
          </a:p>
          <a:p>
            <a:pPr algn="just"/>
            <a:endParaRPr lang="en-US" sz="2000" dirty="0"/>
          </a:p>
          <a:p>
            <a:pPr algn="just"/>
            <a:r>
              <a:rPr lang="en-US" sz="2000" dirty="0" smtClean="0"/>
              <a:t>We normally </a:t>
            </a:r>
            <a:r>
              <a:rPr lang="en-US" sz="2000" b="1" dirty="0" smtClean="0">
                <a:solidFill>
                  <a:srgbClr val="C00000"/>
                </a:solidFill>
              </a:rPr>
              <a:t>use a set of assumptions </a:t>
            </a:r>
            <a:r>
              <a:rPr lang="en-US" sz="2000" dirty="0" smtClean="0"/>
              <a:t>to simplify the problem:</a:t>
            </a:r>
          </a:p>
          <a:p>
            <a:pPr marL="342900" indent="-342900" algn="just">
              <a:buFont typeface="Arial" panose="020B0604020202020204" pitchFamily="34" charset="0"/>
              <a:buChar char="•"/>
            </a:pPr>
            <a:endParaRPr lang="en-US" dirty="0" smtClean="0"/>
          </a:p>
          <a:p>
            <a:pPr marL="342900" indent="-342900" algn="just">
              <a:buFont typeface="Arial" panose="020B0604020202020204" pitchFamily="34" charset="0"/>
              <a:buChar char="•"/>
            </a:pPr>
            <a:r>
              <a:rPr lang="en-US" b="1" dirty="0" smtClean="0"/>
              <a:t>Rigid beam approximation:</a:t>
            </a:r>
            <a:r>
              <a:rPr lang="en-US" dirty="0" smtClean="0"/>
              <a:t> the beam traverses the discontinuity of the vacuum chamber rigidly</a:t>
            </a:r>
          </a:p>
          <a:p>
            <a:pPr marL="342900" indent="-342900" algn="just">
              <a:buFont typeface="Arial" panose="020B0604020202020204" pitchFamily="34" charset="0"/>
              <a:buChar char="•"/>
            </a:pPr>
            <a:r>
              <a:rPr lang="en-US" b="1" dirty="0" smtClean="0"/>
              <a:t>Impulse approximation:</a:t>
            </a:r>
            <a:r>
              <a:rPr lang="en-US" dirty="0" smtClean="0"/>
              <a:t> what the beam really cares about is the integrated impulse as it completes the traversal of the discontinuity</a:t>
            </a:r>
          </a:p>
        </p:txBody>
      </p:sp>
    </p:spTree>
    <p:extLst>
      <p:ext uri="{BB962C8B-B14F-4D97-AF65-F5344CB8AC3E}">
        <p14:creationId xmlns:p14="http://schemas.microsoft.com/office/powerpoint/2010/main" val="27184485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smtClean="0"/>
              <a:t>We have shown on the example of </a:t>
            </a:r>
            <a:r>
              <a:rPr lang="en-US" sz="2000" b="1" dirty="0" smtClean="0">
                <a:solidFill>
                  <a:srgbClr val="C00000"/>
                </a:solidFill>
              </a:rPr>
              <a:t>multilayer structures </a:t>
            </a:r>
            <a:r>
              <a:rPr lang="en-US" sz="2000" dirty="0" smtClean="0"/>
              <a:t>that one can in principle solve Maxwell’s equations to obtain the induced electromagnetic fields by a given charge distribution. We saw that it is </a:t>
            </a:r>
            <a:r>
              <a:rPr lang="en-US" sz="2000" b="1" dirty="0" smtClean="0">
                <a:solidFill>
                  <a:srgbClr val="C00000"/>
                </a:solidFill>
              </a:rPr>
              <a:t>possible to decompose these fields</a:t>
            </a:r>
            <a:r>
              <a:rPr lang="en-US" sz="2000" dirty="0" smtClean="0"/>
              <a:t>. We were able to identify the part that is dependent on the electromagnetic properties of the surrounding material as the </a:t>
            </a:r>
            <a:r>
              <a:rPr lang="en-US" sz="2000" b="1" dirty="0" smtClean="0">
                <a:solidFill>
                  <a:srgbClr val="C00000"/>
                </a:solidFill>
              </a:rPr>
              <a:t>wall wake </a:t>
            </a:r>
            <a:r>
              <a:rPr lang="en-US" sz="2000" dirty="0" smtClean="0"/>
              <a:t>which already led to the idea of wake fields.</a:t>
            </a:r>
          </a:p>
          <a:p>
            <a:pPr marL="0" indent="0" algn="just">
              <a:buNone/>
            </a:pPr>
            <a:r>
              <a:rPr lang="en-US" sz="2000" dirty="0" smtClean="0"/>
              <a:t>We have seen examples of induced electromagnetic fields within complex structures. We will now look at how we can deal with these types of fields more practically by introducing the </a:t>
            </a:r>
            <a:r>
              <a:rPr lang="en-US" sz="2000" b="1" dirty="0" smtClean="0">
                <a:solidFill>
                  <a:srgbClr val="C00000"/>
                </a:solidFill>
              </a:rPr>
              <a:t>concept of wake fields</a:t>
            </a:r>
            <a:r>
              <a:rPr lang="en-US" sz="2000" dirty="0" smtClean="0"/>
              <a:t>.</a:t>
            </a:r>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33</a:t>
            </a:fld>
            <a:endParaRPr lang="en-GB"/>
          </a:p>
        </p:txBody>
      </p:sp>
      <p:sp>
        <p:nvSpPr>
          <p:cNvPr id="7" name="Content Placeholder 6"/>
          <p:cNvSpPr>
            <a:spLocks noGrp="1"/>
          </p:cNvSpPr>
          <p:nvPr>
            <p:ph idx="13"/>
          </p:nvPr>
        </p:nvSpPr>
        <p:spPr/>
        <p:txBody>
          <a:bodyPr/>
          <a:lstStyle/>
          <a:p>
            <a:r>
              <a:rPr lang="en-US" dirty="0"/>
              <a:t>Part 2: Direct- and indirect space charge, wake fields and impedances</a:t>
            </a:r>
          </a:p>
          <a:p>
            <a:pPr lvl="1">
              <a:buFont typeface="Courier New" panose="02070309020205020404" pitchFamily="49" charset="0"/>
              <a:buChar char="o"/>
            </a:pPr>
            <a:endParaRPr lang="en-US" dirty="0"/>
          </a:p>
          <a:p>
            <a:pPr lvl="1">
              <a:buFont typeface="Courier New" panose="02070309020205020404" pitchFamily="49" charset="0"/>
              <a:buChar char="o"/>
            </a:pPr>
            <a:r>
              <a:rPr lang="en-US" dirty="0">
                <a:solidFill>
                  <a:schemeClr val="bg1">
                    <a:lumMod val="65000"/>
                  </a:schemeClr>
                </a:solidFill>
              </a:rPr>
              <a:t>Direct space charge – mitigation techniques</a:t>
            </a:r>
          </a:p>
          <a:p>
            <a:pPr lvl="1">
              <a:buFont typeface="Courier New" panose="02070309020205020404" pitchFamily="49" charset="0"/>
              <a:buChar char="o"/>
            </a:pPr>
            <a:r>
              <a:rPr lang="en-US" dirty="0">
                <a:solidFill>
                  <a:schemeClr val="bg1">
                    <a:lumMod val="65000"/>
                  </a:schemeClr>
                </a:solidFill>
              </a:rPr>
              <a:t>Indirect space charge</a:t>
            </a:r>
          </a:p>
          <a:p>
            <a:pPr lvl="1">
              <a:buFont typeface="Courier New" panose="02070309020205020404" pitchFamily="49" charset="0"/>
              <a:buChar char="o"/>
            </a:pPr>
            <a:r>
              <a:rPr lang="en-US" dirty="0">
                <a:solidFill>
                  <a:schemeClr val="bg1">
                    <a:lumMod val="65000"/>
                  </a:schemeClr>
                </a:solidFill>
              </a:rPr>
              <a:t>From indirect space charge to (resistive) wall wakes</a:t>
            </a:r>
          </a:p>
          <a:p>
            <a:pPr lvl="1">
              <a:buFont typeface="Courier New" panose="02070309020205020404" pitchFamily="49" charset="0"/>
              <a:buChar char="o"/>
            </a:pPr>
            <a:r>
              <a:rPr lang="en-US" dirty="0"/>
              <a:t>Concept of wake </a:t>
            </a:r>
            <a:r>
              <a:rPr lang="en-US" dirty="0" smtClean="0"/>
              <a:t>fields</a:t>
            </a:r>
            <a:endParaRPr lang="en-US" dirty="0"/>
          </a:p>
        </p:txBody>
      </p:sp>
    </p:spTree>
    <p:extLst>
      <p:ext uri="{BB962C8B-B14F-4D97-AF65-F5344CB8AC3E}">
        <p14:creationId xmlns:p14="http://schemas.microsoft.com/office/powerpoint/2010/main" val="2755483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function – general definition</a:t>
            </a:r>
            <a:endParaRPr lang="en-US" dirty="0"/>
          </a:p>
        </p:txBody>
      </p:sp>
      <p:sp>
        <p:nvSpPr>
          <p:cNvPr id="3" name="Content Placeholder 2"/>
          <p:cNvSpPr>
            <a:spLocks noGrp="1"/>
          </p:cNvSpPr>
          <p:nvPr>
            <p:ph idx="1"/>
          </p:nvPr>
        </p:nvSpPr>
        <p:spPr/>
        <p:txBody>
          <a:bodyPr>
            <a:normAutofit/>
          </a:bodyPr>
          <a:lstStyle/>
          <a:p>
            <a:endParaRPr lang="en-US" sz="2000" dirty="0" smtClean="0"/>
          </a:p>
          <a:p>
            <a:endParaRPr lang="en-US" sz="2000" dirty="0"/>
          </a:p>
          <a:p>
            <a:r>
              <a:rPr lang="en-US" sz="2000" dirty="0" smtClean="0"/>
              <a:t>We will use a little trick: we consider</a:t>
            </a:r>
            <a:r>
              <a:rPr lang="en-US" sz="2000" b="1" dirty="0" smtClean="0">
                <a:solidFill>
                  <a:srgbClr val="C00000"/>
                </a:solidFill>
              </a:rPr>
              <a:t> two point particles </a:t>
            </a:r>
            <a:r>
              <a:rPr lang="en-US" sz="2000" dirty="0" smtClean="0"/>
              <a:t>– one source, one probe</a:t>
            </a:r>
          </a:p>
          <a:p>
            <a:r>
              <a:rPr lang="en-US" sz="2000" dirty="0" smtClean="0"/>
              <a:t>The forces will be a function of the locations of both the source and the probe particles:</a:t>
            </a:r>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34</a:t>
            </a:fld>
            <a:endParaRPr lang="en-GB"/>
          </a:p>
        </p:txBody>
      </p:sp>
      <p:sp>
        <p:nvSpPr>
          <p:cNvPr id="7" name="Rounded Rectangle 6"/>
          <p:cNvSpPr/>
          <p:nvPr/>
        </p:nvSpPr>
        <p:spPr>
          <a:xfrm>
            <a:off x="1776000" y="864000"/>
            <a:ext cx="8640000" cy="720000"/>
          </a:xfrm>
          <a:prstGeom prst="roundRect">
            <a:avLst>
              <a:gd name="adj" fmla="val 6764"/>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t>How can we treat these phenomena effectively in our models?</a:t>
            </a:r>
          </a:p>
        </p:txBody>
      </p:sp>
      <p:cxnSp>
        <p:nvCxnSpPr>
          <p:cNvPr id="42" name="Straight Arrow Connector 41"/>
          <p:cNvCxnSpPr/>
          <p:nvPr/>
        </p:nvCxnSpPr>
        <p:spPr>
          <a:xfrm>
            <a:off x="1783404" y="4365904"/>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3" name="Freeform 11"/>
          <p:cNvSpPr>
            <a:spLocks/>
          </p:cNvSpPr>
          <p:nvPr/>
        </p:nvSpPr>
        <p:spPr bwMode="auto">
          <a:xfrm>
            <a:off x="4125621" y="4709775"/>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44" name="Freeform 16"/>
          <p:cNvSpPr>
            <a:spLocks/>
          </p:cNvSpPr>
          <p:nvPr/>
        </p:nvSpPr>
        <p:spPr bwMode="auto">
          <a:xfrm flipV="1">
            <a:off x="4125621" y="3017500"/>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45" name="Straight Connector 44"/>
          <p:cNvCxnSpPr>
            <a:stCxn id="44" idx="0"/>
          </p:cNvCxnSpPr>
          <p:nvPr/>
        </p:nvCxnSpPr>
        <p:spPr>
          <a:xfrm flipH="1" flipV="1">
            <a:off x="1740000" y="3992456"/>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1740000" y="4708418"/>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47" name="Group 94"/>
          <p:cNvGrpSpPr/>
          <p:nvPr/>
        </p:nvGrpSpPr>
        <p:grpSpPr>
          <a:xfrm>
            <a:off x="4143134" y="3084979"/>
            <a:ext cx="1312862" cy="2549525"/>
            <a:chOff x="2555534" y="1448897"/>
            <a:chExt cx="1312862" cy="2549525"/>
          </a:xfrm>
        </p:grpSpPr>
        <p:sp>
          <p:nvSpPr>
            <p:cNvPr id="48"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49"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50"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51"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52"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53"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54"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55"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56" name="Line 73"/>
          <p:cNvSpPr>
            <a:spLocks noChangeShapeType="1"/>
          </p:cNvSpPr>
          <p:nvPr/>
        </p:nvSpPr>
        <p:spPr bwMode="auto">
          <a:xfrm>
            <a:off x="1783403" y="4009764"/>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57" name="Text Box 74"/>
          <p:cNvSpPr txBox="1">
            <a:spLocks noChangeArrowheads="1"/>
          </p:cNvSpPr>
          <p:nvPr/>
        </p:nvSpPr>
        <p:spPr bwMode="auto">
          <a:xfrm>
            <a:off x="1740000" y="4379948"/>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58" name="Straight Arrow Connector 57"/>
          <p:cNvCxnSpPr/>
          <p:nvPr/>
        </p:nvCxnSpPr>
        <p:spPr>
          <a:xfrm>
            <a:off x="3516835" y="2833360"/>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flipV="1">
            <a:off x="5492805" y="3991099"/>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flipV="1">
            <a:off x="5492805" y="4709097"/>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684801" y="2777812"/>
            <a:ext cx="304800" cy="369332"/>
          </a:xfrm>
          <a:prstGeom prst="rect">
            <a:avLst/>
          </a:prstGeom>
          <a:noFill/>
          <a:ln>
            <a:noFill/>
          </a:ln>
        </p:spPr>
        <p:txBody>
          <a:bodyPr wrap="square" rtlCol="0">
            <a:spAutoFit/>
          </a:bodyPr>
          <a:lstStyle/>
          <a:p>
            <a:r>
              <a:rPr lang="en-US" dirty="0">
                <a:solidFill>
                  <a:srgbClr val="262626"/>
                </a:solidFill>
              </a:rPr>
              <a:t>L</a:t>
            </a:r>
          </a:p>
        </p:txBody>
      </p:sp>
      <p:grpSp>
        <p:nvGrpSpPr>
          <p:cNvPr id="62" name="Group 61"/>
          <p:cNvGrpSpPr/>
          <p:nvPr/>
        </p:nvGrpSpPr>
        <p:grpSpPr>
          <a:xfrm>
            <a:off x="2136000" y="3975117"/>
            <a:ext cx="3370058" cy="744953"/>
            <a:chOff x="4491600" y="2097304"/>
            <a:chExt cx="3370058" cy="744953"/>
          </a:xfrm>
        </p:grpSpPr>
        <p:sp>
          <p:nvSpPr>
            <p:cNvPr id="63" name="Oval 18 1"/>
            <p:cNvSpPr>
              <a:spLocks noChangeArrowheads="1"/>
            </p:cNvSpPr>
            <p:nvPr/>
          </p:nvSpPr>
          <p:spPr bwMode="auto">
            <a:xfrm>
              <a:off x="5607600" y="2199053"/>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64" name="Oval 18 2"/>
            <p:cNvSpPr>
              <a:spLocks noChangeArrowheads="1"/>
            </p:cNvSpPr>
            <p:nvPr/>
          </p:nvSpPr>
          <p:spPr bwMode="auto">
            <a:xfrm>
              <a:off x="4491600" y="2523053"/>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65" name="Straight Arrow Connector 64"/>
            <p:cNvCxnSpPr/>
            <p:nvPr/>
          </p:nvCxnSpPr>
          <p:spPr>
            <a:xfrm>
              <a:off x="4749907" y="2485680"/>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028495" y="2385590"/>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67" name="Straight Arrow Connector 66"/>
            <p:cNvCxnSpPr/>
            <p:nvPr/>
          </p:nvCxnSpPr>
          <p:spPr>
            <a:xfrm rot="5400000">
              <a:off x="6161167" y="2371805"/>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6337927" y="2097304"/>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69" name="Straight Arrow Connector 68"/>
            <p:cNvCxnSpPr/>
            <p:nvPr/>
          </p:nvCxnSpPr>
          <p:spPr>
            <a:xfrm rot="5400000">
              <a:off x="6398826" y="2592886"/>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6528814" y="2519092"/>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71" name="Oval 18 3"/>
          <p:cNvSpPr>
            <a:spLocks noChangeArrowheads="1"/>
          </p:cNvSpPr>
          <p:nvPr/>
        </p:nvSpPr>
        <p:spPr bwMode="auto">
          <a:xfrm>
            <a:off x="8544000" y="2957812"/>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72" name="Oval 18 4"/>
          <p:cNvSpPr>
            <a:spLocks noChangeArrowheads="1"/>
          </p:cNvSpPr>
          <p:nvPr/>
        </p:nvSpPr>
        <p:spPr bwMode="auto">
          <a:xfrm>
            <a:off x="8544000" y="3389812"/>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73" name="TextBox 72"/>
          <p:cNvSpPr txBox="1"/>
          <p:nvPr/>
        </p:nvSpPr>
        <p:spPr>
          <a:xfrm>
            <a:off x="8946935" y="2900048"/>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74" name="TextBox 73"/>
          <p:cNvSpPr txBox="1"/>
          <p:nvPr/>
        </p:nvSpPr>
        <p:spPr>
          <a:xfrm>
            <a:off x="8946935" y="3336230"/>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15" name="Picture 1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192002" y="5328001"/>
            <a:ext cx="4755358" cy="338591"/>
          </a:xfrm>
          <a:prstGeom prst="rect">
            <a:avLst/>
          </a:prstGeom>
        </p:spPr>
      </p:pic>
      <p:pic>
        <p:nvPicPr>
          <p:cNvPr id="14" name="Picture 1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708000" y="5976000"/>
            <a:ext cx="7404568" cy="432838"/>
          </a:xfrm>
          <a:prstGeom prst="rect">
            <a:avLst/>
          </a:prstGeom>
        </p:spPr>
      </p:pic>
      <p:sp>
        <p:nvSpPr>
          <p:cNvPr id="8" name="TextBox 7"/>
          <p:cNvSpPr txBox="1"/>
          <p:nvPr/>
        </p:nvSpPr>
        <p:spPr>
          <a:xfrm>
            <a:off x="2448000" y="6048000"/>
            <a:ext cx="1053878" cy="338554"/>
          </a:xfrm>
          <a:prstGeom prst="rect">
            <a:avLst/>
          </a:prstGeom>
          <a:noFill/>
        </p:spPr>
        <p:txBody>
          <a:bodyPr wrap="none" rtlCol="0">
            <a:spAutoFit/>
          </a:bodyPr>
          <a:lstStyle/>
          <a:p>
            <a:r>
              <a:rPr lang="en-US" sz="1600" b="1" dirty="0" smtClean="0"/>
              <a:t>Note that:</a:t>
            </a:r>
            <a:endParaRPr lang="en-US" sz="1600" b="1" dirty="0"/>
          </a:p>
        </p:txBody>
      </p:sp>
      <p:sp>
        <p:nvSpPr>
          <p:cNvPr id="11" name="TextBox 10"/>
          <p:cNvSpPr txBox="1"/>
          <p:nvPr/>
        </p:nvSpPr>
        <p:spPr>
          <a:xfrm>
            <a:off x="6120000" y="4932000"/>
            <a:ext cx="4473212" cy="369332"/>
          </a:xfrm>
          <a:prstGeom prst="rect">
            <a:avLst/>
          </a:prstGeom>
          <a:noFill/>
        </p:spPr>
        <p:txBody>
          <a:bodyPr wrap="none" rtlCol="0">
            <a:spAutoFit/>
          </a:bodyPr>
          <a:lstStyle/>
          <a:p>
            <a:r>
              <a:rPr lang="en-US" b="1" dirty="0" smtClean="0"/>
              <a:t>Wake force measured by</a:t>
            </a:r>
            <a:r>
              <a:rPr lang="en-US" b="1" dirty="0" smtClean="0">
                <a:solidFill>
                  <a:schemeClr val="accent2"/>
                </a:solidFill>
              </a:rPr>
              <a:t> the witness particle</a:t>
            </a:r>
            <a:endParaRPr lang="en-US" b="1" dirty="0">
              <a:solidFill>
                <a:schemeClr val="accent2"/>
              </a:solidFill>
            </a:endParaRPr>
          </a:p>
        </p:txBody>
      </p:sp>
      <p:sp>
        <p:nvSpPr>
          <p:cNvPr id="16" name="Rectangle 15"/>
          <p:cNvSpPr/>
          <p:nvPr/>
        </p:nvSpPr>
        <p:spPr>
          <a:xfrm>
            <a:off x="5868000" y="4896000"/>
            <a:ext cx="5400000" cy="9000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83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6 L 0.48568 0.00185 " pathEditMode="relative" rAng="0" ptsTypes="AA">
                                      <p:cBhvr>
                                        <p:cTn id="6" dur="3000" fill="hold"/>
                                        <p:tgtEl>
                                          <p:spTgt spid="62"/>
                                        </p:tgtEl>
                                        <p:attrNameLst>
                                          <p:attrName>ppt_x</p:attrName>
                                          <p:attrName>ppt_y</p:attrName>
                                        </p:attrNameLst>
                                      </p:cBhvr>
                                      <p:rCtr x="24284" y="93"/>
                                    </p:animMotion>
                                  </p:childTnLst>
                                </p:cTn>
                              </p:par>
                              <p:par>
                                <p:cTn id="7" presetID="10" presetClass="entr" presetSubtype="0" fill="hold" nodeType="withEffect">
                                  <p:stCondLst>
                                    <p:cond delay="100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10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function – general definition</a:t>
            </a:r>
            <a:endParaRPr lang="en-US" dirty="0"/>
          </a:p>
        </p:txBody>
      </p:sp>
      <p:sp>
        <p:nvSpPr>
          <p:cNvPr id="10" name="Content Placeholder 9"/>
          <p:cNvSpPr>
            <a:spLocks noGrp="1"/>
          </p:cNvSpPr>
          <p:nvPr>
            <p:ph idx="1"/>
          </p:nvPr>
        </p:nvSpPr>
        <p:spPr>
          <a:xfrm>
            <a:off x="336000" y="4068000"/>
            <a:ext cx="11520000" cy="2376000"/>
          </a:xfrm>
        </p:spPr>
        <p:txBody>
          <a:bodyPr>
            <a:noAutofit/>
          </a:bodyPr>
          <a:lstStyle/>
          <a:p>
            <a:pPr marL="0" indent="0">
              <a:buNone/>
            </a:pPr>
            <a:r>
              <a:rPr lang="en-US" sz="2000" dirty="0" smtClean="0"/>
              <a:t>We define the </a:t>
            </a:r>
            <a:r>
              <a:rPr lang="en-US" sz="2000" b="1" dirty="0" smtClean="0">
                <a:solidFill>
                  <a:srgbClr val="C00000"/>
                </a:solidFill>
              </a:rPr>
              <a:t>wake function as the </a:t>
            </a:r>
            <a:r>
              <a:rPr lang="en-US" sz="2000" b="1" dirty="0">
                <a:solidFill>
                  <a:srgbClr val="C00000"/>
                </a:solidFill>
              </a:rPr>
              <a:t>integrated force </a:t>
            </a:r>
            <a:r>
              <a:rPr lang="en-US" sz="2000" b="1" dirty="0" smtClean="0">
                <a:solidFill>
                  <a:srgbClr val="C00000"/>
                </a:solidFill>
              </a:rPr>
              <a:t>on the witness particle </a:t>
            </a:r>
            <a:r>
              <a:rPr lang="en-US" sz="2000" dirty="0" smtClean="0"/>
              <a:t>(</a:t>
            </a:r>
            <a:r>
              <a:rPr lang="en-US" sz="1800" dirty="0" smtClean="0"/>
              <a:t>associated </a:t>
            </a:r>
            <a:r>
              <a:rPr lang="en-US" sz="1800" dirty="0"/>
              <a:t>to a change in </a:t>
            </a:r>
            <a:r>
              <a:rPr lang="en-US" sz="1800" dirty="0" smtClean="0"/>
              <a:t>energy</a:t>
            </a:r>
            <a:r>
              <a:rPr lang="en-US" sz="2000" dirty="0" smtClean="0"/>
              <a:t>):</a:t>
            </a:r>
            <a:endParaRPr lang="en-US" sz="2000" dirty="0"/>
          </a:p>
          <a:p>
            <a:r>
              <a:rPr lang="en-US" sz="1800" dirty="0" smtClean="0"/>
              <a:t>Let’s focus on the horizontal plane. In </a:t>
            </a:r>
            <a:r>
              <a:rPr lang="en-US" sz="1800" dirty="0"/>
              <a:t>general, for two point-like particles, we have</a:t>
            </a:r>
            <a:br>
              <a:rPr lang="en-US" sz="1800" dirty="0"/>
            </a:br>
            <a:r>
              <a:rPr lang="en-US" sz="1800" dirty="0" smtClean="0"/>
              <a:t/>
            </a:r>
            <a:br>
              <a:rPr lang="en-US" sz="1800" dirty="0" smtClean="0"/>
            </a:br>
            <a:r>
              <a:rPr lang="en-US" sz="1800" dirty="0" smtClean="0"/>
              <a:t/>
            </a:r>
            <a:br>
              <a:rPr lang="en-US" sz="1800" dirty="0" smtClean="0"/>
            </a:br>
            <a:r>
              <a:rPr lang="en-US" sz="1800" dirty="0"/>
              <a:t/>
            </a:r>
            <a:br>
              <a:rPr lang="en-US" sz="1800" dirty="0"/>
            </a:br>
            <a:r>
              <a:rPr lang="en-US" sz="1800" dirty="0"/>
              <a:t/>
            </a:r>
            <a:br>
              <a:rPr lang="en-US" sz="1800" dirty="0"/>
            </a:br>
            <a:endParaRPr lang="en-US" sz="1800"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35</a:t>
            </a:fld>
            <a:endParaRPr lang="en-US" dirty="0"/>
          </a:p>
        </p:txBody>
      </p:sp>
      <p:cxnSp>
        <p:nvCxnSpPr>
          <p:cNvPr id="65" name="Straight Arrow Connector 64"/>
          <p:cNvCxnSpPr/>
          <p:nvPr/>
        </p:nvCxnSpPr>
        <p:spPr>
          <a:xfrm>
            <a:off x="1783404" y="2488092"/>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4125621" y="2831963"/>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4125621" y="1139688"/>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740000" y="211464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740000" y="2830606"/>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4143134" y="1207167"/>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783403" y="2131952"/>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740000" y="2502136"/>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3516835" y="955548"/>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flipV="1">
            <a:off x="5492805" y="2113287"/>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5492805" y="2831285"/>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4684801" y="900000"/>
            <a:ext cx="304800" cy="369332"/>
          </a:xfrm>
          <a:prstGeom prst="rect">
            <a:avLst/>
          </a:prstGeom>
          <a:noFill/>
          <a:ln>
            <a:noFill/>
          </a:ln>
        </p:spPr>
        <p:txBody>
          <a:bodyPr wrap="square" rtlCol="0">
            <a:spAutoFit/>
          </a:bodyPr>
          <a:lstStyle/>
          <a:p>
            <a:r>
              <a:rPr lang="en-US" dirty="0">
                <a:solidFill>
                  <a:srgbClr val="262626"/>
                </a:solidFill>
              </a:rPr>
              <a:t>L</a:t>
            </a:r>
          </a:p>
        </p:txBody>
      </p:sp>
      <p:grpSp>
        <p:nvGrpSpPr>
          <p:cNvPr id="9" name="Group 8"/>
          <p:cNvGrpSpPr/>
          <p:nvPr/>
        </p:nvGrpSpPr>
        <p:grpSpPr>
          <a:xfrm>
            <a:off x="4824000" y="2097305"/>
            <a:ext cx="3370058" cy="744953"/>
            <a:chOff x="4491600" y="2097304"/>
            <a:chExt cx="3370058" cy="744953"/>
          </a:xfrm>
        </p:grpSpPr>
        <p:sp>
          <p:nvSpPr>
            <p:cNvPr id="131" name="Oval 18 1"/>
            <p:cNvSpPr>
              <a:spLocks noChangeArrowheads="1"/>
            </p:cNvSpPr>
            <p:nvPr/>
          </p:nvSpPr>
          <p:spPr bwMode="auto">
            <a:xfrm>
              <a:off x="5607600" y="2199053"/>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32" name="Oval 18 2"/>
            <p:cNvSpPr>
              <a:spLocks noChangeArrowheads="1"/>
            </p:cNvSpPr>
            <p:nvPr/>
          </p:nvSpPr>
          <p:spPr bwMode="auto">
            <a:xfrm>
              <a:off x="4491600" y="2523053"/>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133" name="Straight Arrow Connector 132"/>
            <p:cNvCxnSpPr/>
            <p:nvPr/>
          </p:nvCxnSpPr>
          <p:spPr>
            <a:xfrm>
              <a:off x="4749907" y="2485680"/>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5028495" y="2385590"/>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142" name="Straight Arrow Connector 141"/>
            <p:cNvCxnSpPr/>
            <p:nvPr/>
          </p:nvCxnSpPr>
          <p:spPr>
            <a:xfrm rot="5400000">
              <a:off x="6161167" y="2371805"/>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337927" y="2097304"/>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98826" y="2592886"/>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528814" y="2519092"/>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161" name="Oval 18 3"/>
          <p:cNvSpPr>
            <a:spLocks noChangeArrowheads="1"/>
          </p:cNvSpPr>
          <p:nvPr/>
        </p:nvSpPr>
        <p:spPr bwMode="auto">
          <a:xfrm>
            <a:off x="8544000" y="1080000"/>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62" name="Oval 18 4"/>
          <p:cNvSpPr>
            <a:spLocks noChangeArrowheads="1"/>
          </p:cNvSpPr>
          <p:nvPr/>
        </p:nvSpPr>
        <p:spPr bwMode="auto">
          <a:xfrm>
            <a:off x="8544000" y="1512000"/>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63" name="TextBox 162"/>
          <p:cNvSpPr txBox="1"/>
          <p:nvPr/>
        </p:nvSpPr>
        <p:spPr>
          <a:xfrm>
            <a:off x="8946935" y="1022236"/>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164" name="TextBox 163"/>
          <p:cNvSpPr txBox="1"/>
          <p:nvPr/>
        </p:nvSpPr>
        <p:spPr>
          <a:xfrm>
            <a:off x="8946935" y="1458418"/>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7" name="Picture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416824" y="4968000"/>
            <a:ext cx="5358352" cy="576505"/>
          </a:xfrm>
          <a:prstGeom prst="rect">
            <a:avLst/>
          </a:prstGeom>
        </p:spPr>
      </p:pic>
      <p:pic>
        <p:nvPicPr>
          <p:cNvPr id="8" name="Picture 7"/>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5832001" y="3276000"/>
            <a:ext cx="5799771" cy="410057"/>
          </a:xfrm>
          <a:prstGeom prst="rect">
            <a:avLst/>
          </a:prstGeom>
        </p:spPr>
      </p:pic>
      <p:sp>
        <p:nvSpPr>
          <p:cNvPr id="45" name="TextBox 44"/>
          <p:cNvSpPr txBox="1"/>
          <p:nvPr/>
        </p:nvSpPr>
        <p:spPr>
          <a:xfrm>
            <a:off x="5760000" y="2952000"/>
            <a:ext cx="1053878" cy="338554"/>
          </a:xfrm>
          <a:prstGeom prst="rect">
            <a:avLst/>
          </a:prstGeom>
          <a:noFill/>
        </p:spPr>
        <p:txBody>
          <a:bodyPr wrap="none" rtlCol="0">
            <a:spAutoFit/>
          </a:bodyPr>
          <a:lstStyle/>
          <a:p>
            <a:r>
              <a:rPr lang="en-US" sz="1600" b="1" dirty="0" smtClean="0"/>
              <a:t>Note that:</a:t>
            </a:r>
            <a:endParaRPr lang="en-US" sz="1600" b="1" dirty="0"/>
          </a:p>
        </p:txBody>
      </p:sp>
      <p:pic>
        <p:nvPicPr>
          <p:cNvPr id="11" name="Picture 10"/>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9648000" y="5400000"/>
            <a:ext cx="2121600" cy="149486"/>
          </a:xfrm>
          <a:prstGeom prst="rect">
            <a:avLst/>
          </a:prstGeom>
        </p:spPr>
      </p:pic>
    </p:spTree>
    <p:custDataLst>
      <p:tags r:id="rId1"/>
    </p:custDataLst>
    <p:extLst>
      <p:ext uri="{BB962C8B-B14F-4D97-AF65-F5344CB8AC3E}">
        <p14:creationId xmlns:p14="http://schemas.microsoft.com/office/powerpoint/2010/main" val="3706320276"/>
      </p:ext>
    </p:extLst>
  </p:cSld>
  <p:clrMapOvr>
    <a:masterClrMapping/>
  </p:clrMapOvr>
  <mc:AlternateContent xmlns:mc="http://schemas.openxmlformats.org/markup-compatibility/2006" xmlns:p14="http://schemas.microsoft.com/office/powerpoint/2010/main">
    <mc:Choice Requires="p14">
      <p:transition spd="med" p14:dur="700" advTm="69980">
        <p:fade/>
      </p:transition>
    </mc:Choice>
    <mc:Fallback xmlns="">
      <p:transition spd="med" advTm="699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function – general definition</a:t>
            </a:r>
            <a:endParaRPr lang="en-US" dirty="0"/>
          </a:p>
        </p:txBody>
      </p:sp>
      <p:sp>
        <p:nvSpPr>
          <p:cNvPr id="10" name="Content Placeholder 9"/>
          <p:cNvSpPr>
            <a:spLocks noGrp="1"/>
          </p:cNvSpPr>
          <p:nvPr>
            <p:ph idx="1"/>
          </p:nvPr>
        </p:nvSpPr>
        <p:spPr>
          <a:xfrm>
            <a:off x="336000" y="4068000"/>
            <a:ext cx="11520000" cy="2376000"/>
          </a:xfrm>
        </p:spPr>
        <p:txBody>
          <a:bodyPr>
            <a:noAutofit/>
          </a:bodyPr>
          <a:lstStyle/>
          <a:p>
            <a:pPr marL="0" indent="0">
              <a:buNone/>
            </a:pPr>
            <a:r>
              <a:rPr lang="en-US" sz="2000" dirty="0" smtClean="0"/>
              <a:t>We define the </a:t>
            </a:r>
            <a:r>
              <a:rPr lang="en-US" sz="2000" b="1" dirty="0" smtClean="0">
                <a:solidFill>
                  <a:srgbClr val="C00000"/>
                </a:solidFill>
              </a:rPr>
              <a:t>wake function as the </a:t>
            </a:r>
            <a:r>
              <a:rPr lang="en-US" sz="2000" b="1" dirty="0">
                <a:solidFill>
                  <a:srgbClr val="C00000"/>
                </a:solidFill>
              </a:rPr>
              <a:t>integrated force </a:t>
            </a:r>
            <a:r>
              <a:rPr lang="en-US" sz="2000" b="1" dirty="0" smtClean="0">
                <a:solidFill>
                  <a:srgbClr val="C00000"/>
                </a:solidFill>
              </a:rPr>
              <a:t>on the witness particle </a:t>
            </a:r>
            <a:r>
              <a:rPr lang="en-US" sz="2000" dirty="0" smtClean="0"/>
              <a:t>(</a:t>
            </a:r>
            <a:r>
              <a:rPr lang="en-US" sz="1800" dirty="0" smtClean="0"/>
              <a:t>associated </a:t>
            </a:r>
            <a:r>
              <a:rPr lang="en-US" sz="1800" dirty="0"/>
              <a:t>to a change in </a:t>
            </a:r>
            <a:r>
              <a:rPr lang="en-US" sz="1800" dirty="0" smtClean="0"/>
              <a:t>energy</a:t>
            </a:r>
            <a:r>
              <a:rPr lang="en-US" sz="2000" dirty="0" smtClean="0"/>
              <a:t>):</a:t>
            </a:r>
            <a:endParaRPr lang="en-US" sz="2000" dirty="0"/>
          </a:p>
          <a:p>
            <a:r>
              <a:rPr lang="en-US" sz="1800" dirty="0" smtClean="0"/>
              <a:t>Let’s focus on the horizontal plane. In </a:t>
            </a:r>
            <a:r>
              <a:rPr lang="en-US" sz="1800" dirty="0"/>
              <a:t>general, for two point-like particles, we have</a:t>
            </a:r>
            <a:br>
              <a:rPr lang="en-US" sz="1800" dirty="0"/>
            </a:br>
            <a:r>
              <a:rPr lang="en-US" sz="1800" dirty="0" smtClean="0"/>
              <a:t/>
            </a:r>
            <a:br>
              <a:rPr lang="en-US" sz="1800" dirty="0" smtClean="0"/>
            </a:br>
            <a:r>
              <a:rPr lang="en-US" sz="1800" dirty="0" smtClean="0"/>
              <a:t/>
            </a:r>
            <a:br>
              <a:rPr lang="en-US" sz="1800" dirty="0" smtClean="0"/>
            </a:br>
            <a:r>
              <a:rPr lang="en-US" sz="1800" dirty="0"/>
              <a:t/>
            </a:r>
            <a:br>
              <a:rPr lang="en-US" sz="1800" dirty="0"/>
            </a:br>
            <a:r>
              <a:rPr lang="en-US" sz="1800" dirty="0"/>
              <a:t/>
            </a:r>
            <a:br>
              <a:rPr lang="en-US" sz="1800" dirty="0"/>
            </a:br>
            <a:endParaRPr lang="en-US" sz="1800"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36</a:t>
            </a:fld>
            <a:endParaRPr lang="en-US" dirty="0"/>
          </a:p>
        </p:txBody>
      </p:sp>
      <p:cxnSp>
        <p:nvCxnSpPr>
          <p:cNvPr id="65" name="Straight Arrow Connector 64"/>
          <p:cNvCxnSpPr/>
          <p:nvPr/>
        </p:nvCxnSpPr>
        <p:spPr>
          <a:xfrm>
            <a:off x="1783404" y="2488092"/>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4125621" y="2831963"/>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4125621" y="1139688"/>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740000" y="211464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740000" y="2830606"/>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4143134" y="1207167"/>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783403" y="2131952"/>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740000" y="2502136"/>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3516835" y="955548"/>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flipV="1">
            <a:off x="5492805" y="2113287"/>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5492805" y="2831285"/>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4684801" y="900000"/>
            <a:ext cx="304800" cy="369332"/>
          </a:xfrm>
          <a:prstGeom prst="rect">
            <a:avLst/>
          </a:prstGeom>
          <a:noFill/>
          <a:ln>
            <a:noFill/>
          </a:ln>
        </p:spPr>
        <p:txBody>
          <a:bodyPr wrap="square" rtlCol="0">
            <a:spAutoFit/>
          </a:bodyPr>
          <a:lstStyle/>
          <a:p>
            <a:r>
              <a:rPr lang="en-US" dirty="0">
                <a:solidFill>
                  <a:srgbClr val="262626"/>
                </a:solidFill>
              </a:rPr>
              <a:t>L</a:t>
            </a:r>
          </a:p>
        </p:txBody>
      </p:sp>
      <p:grpSp>
        <p:nvGrpSpPr>
          <p:cNvPr id="9" name="Group 8"/>
          <p:cNvGrpSpPr/>
          <p:nvPr/>
        </p:nvGrpSpPr>
        <p:grpSpPr>
          <a:xfrm>
            <a:off x="4824000" y="2097305"/>
            <a:ext cx="3370058" cy="744953"/>
            <a:chOff x="4491600" y="2097304"/>
            <a:chExt cx="3370058" cy="744953"/>
          </a:xfrm>
        </p:grpSpPr>
        <p:sp>
          <p:nvSpPr>
            <p:cNvPr id="131" name="Oval 18 1"/>
            <p:cNvSpPr>
              <a:spLocks noChangeArrowheads="1"/>
            </p:cNvSpPr>
            <p:nvPr/>
          </p:nvSpPr>
          <p:spPr bwMode="auto">
            <a:xfrm>
              <a:off x="5607600" y="2199053"/>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32" name="Oval 18 2"/>
            <p:cNvSpPr>
              <a:spLocks noChangeArrowheads="1"/>
            </p:cNvSpPr>
            <p:nvPr/>
          </p:nvSpPr>
          <p:spPr bwMode="auto">
            <a:xfrm>
              <a:off x="4491600" y="2523053"/>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133" name="Straight Arrow Connector 132"/>
            <p:cNvCxnSpPr/>
            <p:nvPr/>
          </p:nvCxnSpPr>
          <p:spPr>
            <a:xfrm>
              <a:off x="4749907" y="2485680"/>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5028495" y="2385590"/>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142" name="Straight Arrow Connector 141"/>
            <p:cNvCxnSpPr/>
            <p:nvPr/>
          </p:nvCxnSpPr>
          <p:spPr>
            <a:xfrm rot="5400000">
              <a:off x="6161167" y="2371805"/>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337927" y="2097304"/>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98826" y="2592886"/>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528814" y="2519092"/>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161" name="Oval 18 3"/>
          <p:cNvSpPr>
            <a:spLocks noChangeArrowheads="1"/>
          </p:cNvSpPr>
          <p:nvPr/>
        </p:nvSpPr>
        <p:spPr bwMode="auto">
          <a:xfrm>
            <a:off x="8544000" y="1080000"/>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62" name="Oval 18 4"/>
          <p:cNvSpPr>
            <a:spLocks noChangeArrowheads="1"/>
          </p:cNvSpPr>
          <p:nvPr/>
        </p:nvSpPr>
        <p:spPr bwMode="auto">
          <a:xfrm>
            <a:off x="8544000" y="1512000"/>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63" name="TextBox 162"/>
          <p:cNvSpPr txBox="1"/>
          <p:nvPr/>
        </p:nvSpPr>
        <p:spPr>
          <a:xfrm>
            <a:off x="8946935" y="1022236"/>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164" name="TextBox 163"/>
          <p:cNvSpPr txBox="1"/>
          <p:nvPr/>
        </p:nvSpPr>
        <p:spPr>
          <a:xfrm>
            <a:off x="8946935" y="1458418"/>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7" name="Picture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416824" y="4968000"/>
            <a:ext cx="5358352" cy="576505"/>
          </a:xfrm>
          <a:prstGeom prst="rect">
            <a:avLst/>
          </a:prstGeom>
        </p:spPr>
      </p:pic>
      <p:pic>
        <p:nvPicPr>
          <p:cNvPr id="8" name="Picture 7"/>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5832001" y="3276000"/>
            <a:ext cx="5799771" cy="410057"/>
          </a:xfrm>
          <a:prstGeom prst="rect">
            <a:avLst/>
          </a:prstGeom>
        </p:spPr>
      </p:pic>
      <p:sp>
        <p:nvSpPr>
          <p:cNvPr id="45" name="TextBox 44"/>
          <p:cNvSpPr txBox="1"/>
          <p:nvPr/>
        </p:nvSpPr>
        <p:spPr>
          <a:xfrm>
            <a:off x="5760000" y="2952000"/>
            <a:ext cx="1053878" cy="338554"/>
          </a:xfrm>
          <a:prstGeom prst="rect">
            <a:avLst/>
          </a:prstGeom>
          <a:noFill/>
        </p:spPr>
        <p:txBody>
          <a:bodyPr wrap="none" rtlCol="0">
            <a:spAutoFit/>
          </a:bodyPr>
          <a:lstStyle/>
          <a:p>
            <a:r>
              <a:rPr lang="en-US" sz="1600" b="1" dirty="0" smtClean="0"/>
              <a:t>Note that:</a:t>
            </a:r>
            <a:endParaRPr lang="en-US" sz="1600" b="1" dirty="0"/>
          </a:p>
        </p:txBody>
      </p:sp>
      <p:pic>
        <p:nvPicPr>
          <p:cNvPr id="11" name="Picture 10"/>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9648000" y="5400000"/>
            <a:ext cx="2121600" cy="149486"/>
          </a:xfrm>
          <a:prstGeom prst="rect">
            <a:avLst/>
          </a:prstGeom>
        </p:spPr>
      </p:pic>
      <p:sp>
        <p:nvSpPr>
          <p:cNvPr id="46" name="Rounded Rectangle 45"/>
          <p:cNvSpPr/>
          <p:nvPr/>
        </p:nvSpPr>
        <p:spPr>
          <a:xfrm>
            <a:off x="696000" y="1944000"/>
            <a:ext cx="10800000" cy="1944000"/>
          </a:xfrm>
          <a:prstGeom prst="roundRect">
            <a:avLst>
              <a:gd name="adj" fmla="val 6764"/>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smtClean="0"/>
              <a:t>w </a:t>
            </a:r>
            <a:r>
              <a:rPr lang="en-US" sz="2000" dirty="0"/>
              <a:t>is proportional to </a:t>
            </a:r>
            <a:r>
              <a:rPr lang="en-US" sz="2000" b="1" dirty="0">
                <a:solidFill>
                  <a:srgbClr val="C00000"/>
                </a:solidFill>
              </a:rPr>
              <a:t>the integrated forces felt by the witness </a:t>
            </a:r>
            <a:r>
              <a:rPr lang="en-US" sz="2000" b="1" dirty="0" smtClean="0">
                <a:solidFill>
                  <a:srgbClr val="C00000"/>
                </a:solidFill>
              </a:rPr>
              <a:t>particle</a:t>
            </a:r>
            <a:r>
              <a:rPr lang="en-US" sz="2000" dirty="0" smtClean="0"/>
              <a:t>:</a:t>
            </a:r>
          </a:p>
          <a:p>
            <a:pPr algn="just"/>
            <a:endParaRPr lang="en-US" sz="2000" dirty="0" smtClean="0"/>
          </a:p>
          <a:p>
            <a:pPr marL="342900" indent="-342900" algn="just">
              <a:buFont typeface="Arial" panose="020B0604020202020204" pitchFamily="34" charset="0"/>
              <a:buChar char="•"/>
            </a:pPr>
            <a:r>
              <a:rPr lang="en-US" dirty="0" smtClean="0"/>
              <a:t>It </a:t>
            </a:r>
            <a:r>
              <a:rPr lang="en-US" dirty="0"/>
              <a:t>is a function of </a:t>
            </a:r>
            <a:r>
              <a:rPr lang="en-US" b="1" dirty="0">
                <a:solidFill>
                  <a:srgbClr val="C00000"/>
                </a:solidFill>
              </a:rPr>
              <a:t>the transverse </a:t>
            </a:r>
            <a:r>
              <a:rPr lang="en-US" b="1" dirty="0" smtClean="0">
                <a:solidFill>
                  <a:srgbClr val="C00000"/>
                </a:solidFill>
              </a:rPr>
              <a:t>offsets and the longitudinal separation </a:t>
            </a:r>
            <a:r>
              <a:rPr lang="en-US" dirty="0" smtClean="0"/>
              <a:t>of the source and the witness particles.</a:t>
            </a:r>
          </a:p>
          <a:p>
            <a:pPr marL="342900" indent="-342900" algn="just">
              <a:buFont typeface="Arial" panose="020B0604020202020204" pitchFamily="34" charset="0"/>
              <a:buChar char="•"/>
            </a:pPr>
            <a:r>
              <a:rPr lang="en-US" dirty="0" smtClean="0"/>
              <a:t>It is typically </a:t>
            </a:r>
            <a:r>
              <a:rPr lang="en-US" dirty="0"/>
              <a:t>expanded in the transverse offsets of source and witness particles. This </a:t>
            </a:r>
            <a:r>
              <a:rPr lang="en-US" dirty="0" smtClean="0"/>
              <a:t>then yields </a:t>
            </a:r>
            <a:r>
              <a:rPr lang="en-US" dirty="0"/>
              <a:t>the different types of </a:t>
            </a:r>
            <a:r>
              <a:rPr lang="en-US" dirty="0" smtClean="0"/>
              <a:t>wake </a:t>
            </a:r>
            <a:r>
              <a:rPr lang="en-US" dirty="0"/>
              <a:t>fields (dipole, quadrupole, coupling wakes</a:t>
            </a:r>
            <a:r>
              <a:rPr lang="en-US" dirty="0" smtClean="0"/>
              <a:t>).</a:t>
            </a:r>
            <a:endParaRPr lang="en-US" dirty="0"/>
          </a:p>
        </p:txBody>
      </p:sp>
    </p:spTree>
    <p:custDataLst>
      <p:tags r:id="rId1"/>
    </p:custDataLst>
    <p:extLst>
      <p:ext uri="{BB962C8B-B14F-4D97-AF65-F5344CB8AC3E}">
        <p14:creationId xmlns:p14="http://schemas.microsoft.com/office/powerpoint/2010/main" val="2027568689"/>
      </p:ext>
    </p:extLst>
  </p:cSld>
  <p:clrMapOvr>
    <a:masterClrMapping/>
  </p:clrMapOvr>
  <mc:AlternateContent xmlns:mc="http://schemas.openxmlformats.org/markup-compatibility/2006" xmlns:p14="http://schemas.microsoft.com/office/powerpoint/2010/main">
    <mc:Choice Requires="p14">
      <p:transition spd="med" p14:dur="700" advTm="69980">
        <p:fade/>
      </p:transition>
    </mc:Choice>
    <mc:Fallback xmlns="">
      <p:transition spd="med" advTm="6998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potential for a distribution of particles</a:t>
            </a:r>
            <a:endParaRPr lang="en-US" dirty="0"/>
          </a:p>
        </p:txBody>
      </p:sp>
      <p:sp>
        <p:nvSpPr>
          <p:cNvPr id="10" name="Content Placeholder 9"/>
          <p:cNvSpPr>
            <a:spLocks noGrp="1"/>
          </p:cNvSpPr>
          <p:nvPr>
            <p:ph idx="1"/>
          </p:nvPr>
        </p:nvSpPr>
        <p:spPr>
          <a:xfrm>
            <a:off x="336000" y="4068000"/>
            <a:ext cx="11520000" cy="2376000"/>
          </a:xfrm>
        </p:spPr>
        <p:txBody>
          <a:bodyPr>
            <a:noAutofit/>
          </a:bodyPr>
          <a:lstStyle/>
          <a:p>
            <a:pPr marL="0" indent="0">
              <a:buNone/>
            </a:pPr>
            <a:r>
              <a:rPr lang="en-US" sz="2000" dirty="0"/>
              <a:t>We define the wake function as the </a:t>
            </a:r>
            <a:r>
              <a:rPr lang="en-US" sz="2000" b="1" dirty="0">
                <a:solidFill>
                  <a:srgbClr val="C00000"/>
                </a:solidFill>
              </a:rPr>
              <a:t>integrated force </a:t>
            </a:r>
            <a:r>
              <a:rPr lang="en-US" sz="2000" dirty="0"/>
              <a:t>on the witness particle (</a:t>
            </a:r>
            <a:r>
              <a:rPr lang="en-US" sz="1800" dirty="0"/>
              <a:t>associated to a change in energy</a:t>
            </a:r>
            <a:r>
              <a:rPr lang="en-US" sz="2000" dirty="0"/>
              <a:t>):</a:t>
            </a:r>
          </a:p>
          <a:p>
            <a:r>
              <a:rPr lang="en-US" sz="1800" dirty="0" smtClean="0"/>
              <a:t>For </a:t>
            </a:r>
            <a:r>
              <a:rPr lang="en-US" sz="1800" dirty="0"/>
              <a:t>an extended particle distribution this </a:t>
            </a:r>
            <a:r>
              <a:rPr lang="en-US" sz="1800" dirty="0" smtClean="0"/>
              <a:t>becomes (superposition of all source terms)</a:t>
            </a:r>
            <a:endParaRPr lang="en-US" sz="1800" dirty="0"/>
          </a:p>
          <a:p>
            <a:endParaRPr lang="en-US" sz="1800" dirty="0"/>
          </a:p>
          <a:p>
            <a:endParaRPr lang="en-US" sz="1800" dirty="0"/>
          </a:p>
          <a:p>
            <a:pPr marL="0" indent="0">
              <a:buNone/>
            </a:pPr>
            <a:endParaRPr lang="en-US" sz="1800"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37</a:t>
            </a:fld>
            <a:endParaRPr lang="en-US" dirty="0"/>
          </a:p>
        </p:txBody>
      </p:sp>
      <p:grpSp>
        <p:nvGrpSpPr>
          <p:cNvPr id="8" name="Group 7"/>
          <p:cNvGrpSpPr/>
          <p:nvPr/>
        </p:nvGrpSpPr>
        <p:grpSpPr>
          <a:xfrm>
            <a:off x="1740000" y="900001"/>
            <a:ext cx="7645658" cy="2908275"/>
            <a:chOff x="152400" y="896947"/>
            <a:chExt cx="7645658" cy="2908275"/>
          </a:xfrm>
        </p:grpSpPr>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1" name="Oval 18 1 1"/>
            <p:cNvSpPr>
              <a:spLocks noChangeArrowheads="1"/>
            </p:cNvSpPr>
            <p:nvPr/>
          </p:nvSpPr>
          <p:spPr bwMode="auto">
            <a:xfrm>
              <a:off x="5156400" y="2196000"/>
              <a:ext cx="936000" cy="216000"/>
            </a:xfrm>
            <a:prstGeom prst="ellipse">
              <a:avLst/>
            </a:prstGeom>
            <a:solidFill>
              <a:schemeClr val="accent5">
                <a:alpha val="80000"/>
              </a:schemeClr>
            </a:solidFill>
            <a:ln>
              <a:headEnd/>
              <a:tailEnd/>
            </a:ln>
            <a:scene3d>
              <a:camera prst="orthographicFront"/>
              <a:lightRig rig="threePt" dir="t"/>
            </a:scene3d>
            <a:sp3d>
              <a:bevelT w="101600" h="101600"/>
            </a:sp3d>
          </p:spPr>
          <p:style>
            <a:lnRef idx="2">
              <a:schemeClr val="accent5">
                <a:shade val="50000"/>
              </a:schemeClr>
            </a:lnRef>
            <a:fillRef idx="1">
              <a:schemeClr val="accent5"/>
            </a:fillRef>
            <a:effectRef idx="0">
              <a:schemeClr val="accent5"/>
            </a:effectRef>
            <a:fontRef idx="minor">
              <a:schemeClr val="lt1"/>
            </a:fontRef>
          </p:style>
          <p:txBody>
            <a:bodyPr wrap="none" anchor="ctr">
              <a:prstTxWarp prst="textNoShape">
                <a:avLst/>
              </a:prstTxWarp>
            </a:bodyPr>
            <a:lstStyle/>
            <a:p>
              <a:endParaRPr lang="en-US"/>
            </a:p>
          </p:txBody>
        </p:sp>
        <p:sp>
          <p:nvSpPr>
            <p:cNvPr id="132" name="Oval 18 2"/>
            <p:cNvSpPr>
              <a:spLocks noChangeArrowheads="1"/>
            </p:cNvSpPr>
            <p:nvPr/>
          </p:nvSpPr>
          <p:spPr bwMode="auto">
            <a:xfrm>
              <a:off x="4428000" y="2520000"/>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34" name="TextBox 133"/>
            <p:cNvSpPr txBox="1"/>
            <p:nvPr/>
          </p:nvSpPr>
          <p:spPr>
            <a:xfrm>
              <a:off x="4328400" y="2840947"/>
              <a:ext cx="360000" cy="369332"/>
            </a:xfrm>
            <a:prstGeom prst="rect">
              <a:avLst/>
            </a:prstGeom>
            <a:noFill/>
          </p:spPr>
          <p:txBody>
            <a:bodyPr wrap="square" rtlCol="0">
              <a:spAutoFit/>
            </a:bodyPr>
            <a:lstStyle/>
            <a:p>
              <a:pPr algn="ctr"/>
              <a:r>
                <a:rPr lang="en-US" dirty="0" err="1">
                  <a:solidFill>
                    <a:srgbClr val="262626"/>
                  </a:solidFill>
                </a:rPr>
                <a:t>z</a:t>
              </a:r>
              <a:endParaRPr lang="en-US" dirty="0">
                <a:solidFill>
                  <a:srgbClr val="262626"/>
                </a:solidFill>
              </a:endParaRPr>
            </a:p>
          </p:txBody>
        </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a:solidFill>
                    <a:srgbClr val="262626"/>
                  </a:solidFill>
                </a:rPr>
                <a:t>L</a:t>
              </a: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162" name="Oval 18 4"/>
          <p:cNvSpPr>
            <a:spLocks noChangeArrowheads="1"/>
          </p:cNvSpPr>
          <p:nvPr/>
        </p:nvSpPr>
        <p:spPr bwMode="auto">
          <a:xfrm>
            <a:off x="8544000" y="1512000"/>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63" name="TextBox 162"/>
          <p:cNvSpPr txBox="1"/>
          <p:nvPr/>
        </p:nvSpPr>
        <p:spPr>
          <a:xfrm>
            <a:off x="8946935" y="1022236"/>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164" name="TextBox 163"/>
          <p:cNvSpPr txBox="1"/>
          <p:nvPr/>
        </p:nvSpPr>
        <p:spPr>
          <a:xfrm>
            <a:off x="8946935" y="1458418"/>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7" name="Picture 6"/>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417600" y="4968000"/>
            <a:ext cx="5366868" cy="579715"/>
          </a:xfrm>
          <a:prstGeom prst="rect">
            <a:avLst/>
          </a:prstGeom>
        </p:spPr>
      </p:pic>
      <p:sp>
        <p:nvSpPr>
          <p:cNvPr id="42" name="TextBox 41"/>
          <p:cNvSpPr txBox="1"/>
          <p:nvPr/>
        </p:nvSpPr>
        <p:spPr>
          <a:xfrm>
            <a:off x="7068000" y="2844000"/>
            <a:ext cx="360000" cy="369332"/>
          </a:xfrm>
          <a:prstGeom prst="rect">
            <a:avLst/>
          </a:prstGeom>
          <a:noFill/>
        </p:spPr>
        <p:txBody>
          <a:bodyPr wrap="square" rtlCol="0">
            <a:spAutoFit/>
          </a:bodyPr>
          <a:lstStyle/>
          <a:p>
            <a:pPr algn="ctr"/>
            <a:r>
              <a:rPr lang="en-US" dirty="0">
                <a:solidFill>
                  <a:srgbClr val="262626"/>
                </a:solidFill>
              </a:rPr>
              <a:t>z</a:t>
            </a:r>
            <a:r>
              <a:rPr lang="en-US" baseline="-25000" dirty="0">
                <a:solidFill>
                  <a:srgbClr val="262626"/>
                </a:solidFill>
              </a:rPr>
              <a:t>1</a:t>
            </a:r>
          </a:p>
        </p:txBody>
      </p:sp>
      <p:sp>
        <p:nvSpPr>
          <p:cNvPr id="43" name="Oval 18 1 2"/>
          <p:cNvSpPr>
            <a:spLocks noChangeArrowheads="1"/>
          </p:cNvSpPr>
          <p:nvPr/>
        </p:nvSpPr>
        <p:spPr bwMode="auto">
          <a:xfrm>
            <a:off x="7932000" y="1080000"/>
            <a:ext cx="936000" cy="216000"/>
          </a:xfrm>
          <a:prstGeom prst="ellipse">
            <a:avLst/>
          </a:prstGeom>
          <a:solidFill>
            <a:schemeClr val="accent5">
              <a:alpha val="80000"/>
            </a:schemeClr>
          </a:solidFill>
          <a:ln>
            <a:headEnd/>
            <a:tailEnd/>
          </a:ln>
          <a:scene3d>
            <a:camera prst="orthographicFront"/>
            <a:lightRig rig="threePt" dir="t"/>
          </a:scene3d>
          <a:sp3d>
            <a:bevelT w="101600" h="101600"/>
          </a:sp3d>
        </p:spPr>
        <p:style>
          <a:lnRef idx="2">
            <a:schemeClr val="accent5">
              <a:shade val="50000"/>
            </a:schemeClr>
          </a:lnRef>
          <a:fillRef idx="1">
            <a:schemeClr val="accent5"/>
          </a:fillRef>
          <a:effectRef idx="0">
            <a:schemeClr val="accent5"/>
          </a:effectRef>
          <a:fontRef idx="minor">
            <a:schemeClr val="lt1"/>
          </a:fontRef>
        </p:style>
        <p:txBody>
          <a:bodyPr wrap="none" anchor="ctr">
            <a:prstTxWarp prst="textNoShape">
              <a:avLst/>
            </a:prstTxWarp>
          </a:bodyPr>
          <a:lstStyle/>
          <a:p>
            <a:endParaRPr lang="en-US"/>
          </a:p>
        </p:txBody>
      </p:sp>
      <p:grpSp>
        <p:nvGrpSpPr>
          <p:cNvPr id="15" name="Group 14"/>
          <p:cNvGrpSpPr/>
          <p:nvPr/>
        </p:nvGrpSpPr>
        <p:grpSpPr>
          <a:xfrm>
            <a:off x="3288000" y="5004000"/>
            <a:ext cx="5616000" cy="1296000"/>
            <a:chOff x="1764000" y="4896000"/>
            <a:chExt cx="5616000" cy="1296000"/>
          </a:xfrm>
        </p:grpSpPr>
        <p:sp>
          <p:nvSpPr>
            <p:cNvPr id="41" name="Rectangle 40"/>
            <p:cNvSpPr/>
            <p:nvPr/>
          </p:nvSpPr>
          <p:spPr>
            <a:xfrm>
              <a:off x="1764000" y="5616000"/>
              <a:ext cx="5616000" cy="576000"/>
            </a:xfrm>
            <a:prstGeom prst="rect">
              <a:avLst/>
            </a:prstGeom>
            <a:solidFill>
              <a:schemeClr val="bg1">
                <a:alpha val="95000"/>
              </a:schemeClr>
            </a:solidFill>
            <a:ln w="2540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50" lvl="1">
                <a:spcBef>
                  <a:spcPct val="20000"/>
                </a:spcBef>
                <a:defRPr/>
              </a:pPr>
              <a:r>
                <a:rPr lang="en-US" sz="1600" dirty="0">
                  <a:solidFill>
                    <a:schemeClr val="tx1"/>
                  </a:solidFill>
                </a:rPr>
                <a:t>Forces become dependent on the </a:t>
              </a:r>
              <a:r>
                <a:rPr lang="en-US" sz="1600" b="1" dirty="0">
                  <a:solidFill>
                    <a:srgbClr val="C00000"/>
                  </a:solidFill>
                </a:rPr>
                <a:t>particle distribution function</a:t>
              </a:r>
              <a:endParaRPr lang="en-US" sz="1400" b="1" dirty="0">
                <a:solidFill>
                  <a:srgbClr val="C00000"/>
                </a:solidFill>
              </a:endParaRPr>
            </a:p>
          </p:txBody>
        </p:sp>
        <p:sp>
          <p:nvSpPr>
            <p:cNvPr id="3" name="Rectangle 2"/>
            <p:cNvSpPr/>
            <p:nvPr/>
          </p:nvSpPr>
          <p:spPr>
            <a:xfrm>
              <a:off x="3330000" y="4896000"/>
              <a:ext cx="1080000" cy="504000"/>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3870000" y="5400000"/>
              <a:ext cx="3308" cy="21600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50383784"/>
      </p:ext>
    </p:extLst>
  </p:cSld>
  <p:clrMapOvr>
    <a:masterClrMapping/>
  </p:clrMapOvr>
  <mc:AlternateContent xmlns:mc="http://schemas.openxmlformats.org/markup-compatibility/2006" xmlns:p14="http://schemas.microsoft.com/office/powerpoint/2010/main">
    <mc:Choice Requires="p14">
      <p:transition spd="med" p14:dur="700" advTm="69980">
        <p:fade/>
      </p:transition>
    </mc:Choice>
    <mc:Fallback xmlns="">
      <p:transition spd="med" advTm="699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lgn="just">
              <a:buNone/>
            </a:pPr>
            <a:r>
              <a:rPr lang="en-US" sz="2000" dirty="0" smtClean="0"/>
              <a:t>In this lecture we discussed </a:t>
            </a:r>
            <a:r>
              <a:rPr lang="en-US" sz="2000" b="1" dirty="0" smtClean="0">
                <a:solidFill>
                  <a:srgbClr val="C00000"/>
                </a:solidFill>
              </a:rPr>
              <a:t>indirect space charge </a:t>
            </a:r>
            <a:r>
              <a:rPr lang="en-US" sz="2000" dirty="0" smtClean="0"/>
              <a:t>and showed that this can lead </a:t>
            </a:r>
            <a:r>
              <a:rPr lang="en-US" sz="2000" b="1" dirty="0" smtClean="0">
                <a:solidFill>
                  <a:srgbClr val="C00000"/>
                </a:solidFill>
              </a:rPr>
              <a:t>to both incoherent as well as coherent tune shifts</a:t>
            </a:r>
            <a:r>
              <a:rPr lang="en-US" sz="2000" dirty="0" smtClean="0"/>
              <a:t>. We then moved on the a more general treatment of electromagnetic fields in simple structures where we were able to identify </a:t>
            </a:r>
            <a:r>
              <a:rPr lang="en-US" sz="2000" b="1" dirty="0" smtClean="0">
                <a:solidFill>
                  <a:srgbClr val="C00000"/>
                </a:solidFill>
              </a:rPr>
              <a:t>yet another type of induced fields </a:t>
            </a:r>
            <a:r>
              <a:rPr lang="en-US" sz="2000" dirty="0" smtClean="0"/>
              <a:t>originating from the </a:t>
            </a:r>
            <a:r>
              <a:rPr lang="en-US" sz="2000" b="1" dirty="0" smtClean="0">
                <a:solidFill>
                  <a:srgbClr val="C00000"/>
                </a:solidFill>
              </a:rPr>
              <a:t>electromagnetic properties </a:t>
            </a:r>
            <a:r>
              <a:rPr lang="en-US" sz="2000" dirty="0" smtClean="0"/>
              <a:t>of the surrounding material – </a:t>
            </a:r>
            <a:r>
              <a:rPr lang="en-US" sz="2000" b="1" dirty="0" smtClean="0">
                <a:solidFill>
                  <a:srgbClr val="C00000"/>
                </a:solidFill>
              </a:rPr>
              <a:t>the wall wake</a:t>
            </a:r>
            <a:r>
              <a:rPr lang="en-US" sz="2000" dirty="0" smtClean="0"/>
              <a:t>. </a:t>
            </a:r>
          </a:p>
          <a:p>
            <a:pPr marL="0" indent="0" algn="just">
              <a:buNone/>
            </a:pPr>
            <a:r>
              <a:rPr lang="en-US" sz="2000" dirty="0" smtClean="0"/>
              <a:t>We looked at more general examples of induced fields in complex structures and </a:t>
            </a:r>
            <a:r>
              <a:rPr lang="en-US" sz="2000" b="1" dirty="0" smtClean="0">
                <a:solidFill>
                  <a:srgbClr val="C00000"/>
                </a:solidFill>
              </a:rPr>
              <a:t>then introduced the concept of the </a:t>
            </a:r>
            <a:r>
              <a:rPr lang="en-US" sz="2000" b="1" smtClean="0">
                <a:solidFill>
                  <a:srgbClr val="C00000"/>
                </a:solidFill>
              </a:rPr>
              <a:t>wake function</a:t>
            </a:r>
            <a:r>
              <a:rPr lang="en-US" sz="2000" smtClean="0"/>
              <a:t>.</a:t>
            </a:r>
            <a:endParaRPr lang="en-US" sz="2000" dirty="0" smtClean="0"/>
          </a:p>
          <a:p>
            <a:pPr marL="0" indent="0" algn="just">
              <a:buNone/>
            </a:pPr>
            <a:r>
              <a:rPr lang="en-US" sz="2000" dirty="0" smtClean="0"/>
              <a:t>Next we will look at some different wake fields and study more the </a:t>
            </a:r>
            <a:r>
              <a:rPr lang="en-US" sz="2000" b="1" dirty="0" smtClean="0">
                <a:solidFill>
                  <a:srgbClr val="C00000"/>
                </a:solidFill>
              </a:rPr>
              <a:t>effect of wake fields and impedances </a:t>
            </a:r>
            <a:r>
              <a:rPr lang="en-US" sz="2000" dirty="0" smtClean="0"/>
              <a:t>an the machine and on the beam.</a:t>
            </a:r>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38</a:t>
            </a:fld>
            <a:endParaRPr lang="en-GB"/>
          </a:p>
        </p:txBody>
      </p:sp>
      <p:sp>
        <p:nvSpPr>
          <p:cNvPr id="7" name="Content Placeholder 6"/>
          <p:cNvSpPr>
            <a:spLocks noGrp="1"/>
          </p:cNvSpPr>
          <p:nvPr>
            <p:ph idx="13"/>
          </p:nvPr>
        </p:nvSpPr>
        <p:spPr/>
        <p:txBody>
          <a:bodyPr/>
          <a:lstStyle/>
          <a:p>
            <a:r>
              <a:rPr lang="en-US" dirty="0"/>
              <a:t>Part 2: Direct- and indirect space charge, wake fields and impedances</a:t>
            </a:r>
          </a:p>
          <a:p>
            <a:pPr lvl="1">
              <a:buFont typeface="Courier New" panose="02070309020205020404" pitchFamily="49" charset="0"/>
              <a:buChar char="o"/>
            </a:pPr>
            <a:endParaRPr lang="en-US" dirty="0"/>
          </a:p>
          <a:p>
            <a:pPr lvl="1">
              <a:buFont typeface="Courier New" panose="02070309020205020404" pitchFamily="49" charset="0"/>
              <a:buChar char="o"/>
            </a:pPr>
            <a:r>
              <a:rPr lang="en-US" dirty="0"/>
              <a:t>Direct space charge – mitigation techniques</a:t>
            </a:r>
          </a:p>
          <a:p>
            <a:pPr lvl="1">
              <a:buFont typeface="Courier New" panose="02070309020205020404" pitchFamily="49" charset="0"/>
              <a:buChar char="o"/>
            </a:pPr>
            <a:r>
              <a:rPr lang="en-US" dirty="0"/>
              <a:t>Indirect space charge</a:t>
            </a:r>
          </a:p>
          <a:p>
            <a:pPr lvl="1">
              <a:buFont typeface="Courier New" panose="02070309020205020404" pitchFamily="49" charset="0"/>
              <a:buChar char="o"/>
            </a:pPr>
            <a:r>
              <a:rPr lang="en-US" dirty="0"/>
              <a:t>From indirect space charge to (resistive) wall wakes</a:t>
            </a:r>
          </a:p>
          <a:p>
            <a:pPr lvl="1">
              <a:buFont typeface="Courier New" panose="02070309020205020404" pitchFamily="49" charset="0"/>
              <a:buChar char="o"/>
            </a:pPr>
            <a:r>
              <a:rPr lang="en-US" dirty="0"/>
              <a:t>Concept of wake </a:t>
            </a:r>
            <a:r>
              <a:rPr lang="en-US" dirty="0" smtClean="0"/>
              <a:t>fields</a:t>
            </a:r>
            <a:endParaRPr lang="en-US" dirty="0"/>
          </a:p>
        </p:txBody>
      </p:sp>
    </p:spTree>
    <p:extLst>
      <p:ext uri="{BB962C8B-B14F-4D97-AF65-F5344CB8AC3E}">
        <p14:creationId xmlns:p14="http://schemas.microsoft.com/office/powerpoint/2010/main" val="24927738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smtClean="0"/>
              <a:t>End part 2</a:t>
            </a:r>
            <a:endParaRPr lang="en-US" dirty="0"/>
          </a:p>
        </p:txBody>
      </p:sp>
      <p:sp>
        <p:nvSpPr>
          <p:cNvPr id="3" name="Subtitle 2"/>
          <p:cNvSpPr>
            <a:spLocks noGrp="1"/>
          </p:cNvSpPr>
          <p:nvPr>
            <p:ph type="subTitle" idx="1"/>
          </p:nvPr>
        </p:nvSpPr>
        <p:spPr/>
        <p:txBody>
          <a:bodyPr/>
          <a:lstStyle/>
          <a:p>
            <a:endParaRPr lang="en-US"/>
          </a:p>
        </p:txBody>
      </p:sp>
      <p:pic>
        <p:nvPicPr>
          <p:cNvPr id="1026" name="Picture 2" descr="Image result for goal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000" y="4140000"/>
            <a:ext cx="2304000" cy="23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67980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space charge tune shift</a:t>
            </a:r>
            <a:endParaRPr lang="en-US" dirty="0"/>
          </a:p>
        </p:txBody>
      </p:sp>
      <p:sp>
        <p:nvSpPr>
          <p:cNvPr id="3" name="Content Placeholder 2"/>
          <p:cNvSpPr>
            <a:spLocks noGrp="1"/>
          </p:cNvSpPr>
          <p:nvPr>
            <p:ph idx="1"/>
          </p:nvPr>
        </p:nvSpPr>
        <p:spPr>
          <a:xfrm>
            <a:off x="336000" y="792000"/>
            <a:ext cx="11520000" cy="5400000"/>
          </a:xfrm>
        </p:spPr>
        <p:txBody>
          <a:bodyPr>
            <a:normAutofit/>
          </a:bodyPr>
          <a:lstStyle/>
          <a:p>
            <a:r>
              <a:rPr lang="en-US" sz="2000" dirty="0"/>
              <a:t>The direct space charge force for a beam with uniform charge distribution is linear in x and y </a:t>
            </a:r>
            <a:r>
              <a:rPr lang="en-US" sz="2000" dirty="0" smtClean="0"/>
              <a:t/>
            </a:r>
            <a:br>
              <a:rPr lang="en-US" sz="2000" dirty="0" smtClean="0"/>
            </a:br>
            <a:r>
              <a:rPr lang="en-US" sz="2000" dirty="0" smtClean="0">
                <a:sym typeface="Wingdings"/>
              </a:rPr>
              <a:t></a:t>
            </a:r>
            <a:r>
              <a:rPr lang="en-US" sz="2000" dirty="0" smtClean="0"/>
              <a:t> </a:t>
            </a:r>
            <a:r>
              <a:rPr lang="en-US" sz="2000" dirty="0">
                <a:sym typeface="Wingdings"/>
              </a:rPr>
              <a:t>results in </a:t>
            </a:r>
            <a:r>
              <a:rPr lang="en-US" sz="2000" dirty="0" smtClean="0">
                <a:sym typeface="Wingdings"/>
              </a:rPr>
              <a:t>a </a:t>
            </a:r>
            <a:r>
              <a:rPr lang="en-US" sz="2000" b="1" dirty="0">
                <a:solidFill>
                  <a:srgbClr val="C00000"/>
                </a:solidFill>
                <a:sym typeface="Wingdings"/>
              </a:rPr>
              <a:t>direct space charge tune </a:t>
            </a:r>
            <a:r>
              <a:rPr lang="en-US" sz="2000" b="1" dirty="0" smtClean="0">
                <a:solidFill>
                  <a:srgbClr val="C00000"/>
                </a:solidFill>
                <a:sym typeface="Wingdings"/>
              </a:rPr>
              <a:t>shift</a:t>
            </a:r>
          </a:p>
          <a:p>
            <a:r>
              <a:rPr lang="en-US" sz="2000" dirty="0" smtClean="0">
                <a:sym typeface="Wingdings"/>
              </a:rPr>
              <a:t>We derive the general expression for the space charge induced tune shift in the vertical plane</a:t>
            </a:r>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4</a:t>
            </a:fld>
            <a:endParaRPr lang="en-GB"/>
          </a:p>
        </p:txBody>
      </p:sp>
      <p:pic>
        <p:nvPicPr>
          <p:cNvPr id="20" name="Picture 19"/>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080001" y="2016000"/>
            <a:ext cx="8514896" cy="4384380"/>
          </a:xfrm>
          <a:prstGeom prst="rect">
            <a:avLst/>
          </a:prstGeom>
        </p:spPr>
      </p:pic>
      <p:sp>
        <p:nvSpPr>
          <p:cNvPr id="9" name="TextBox 8"/>
          <p:cNvSpPr txBox="1"/>
          <p:nvPr/>
        </p:nvSpPr>
        <p:spPr>
          <a:xfrm>
            <a:off x="7776000" y="2952000"/>
            <a:ext cx="3948966" cy="338554"/>
          </a:xfrm>
          <a:prstGeom prst="rect">
            <a:avLst/>
          </a:prstGeom>
          <a:noFill/>
        </p:spPr>
        <p:txBody>
          <a:bodyPr wrap="none" rtlCol="0">
            <a:spAutoFit/>
          </a:bodyPr>
          <a:lstStyle/>
          <a:p>
            <a:r>
              <a:rPr lang="en-US" sz="1600" dirty="0">
                <a:solidFill>
                  <a:srgbClr val="C00000"/>
                </a:solidFill>
              </a:rPr>
              <a:t>Linear force	Classical particle </a:t>
            </a:r>
            <a:r>
              <a:rPr lang="en-US" sz="1600" dirty="0" smtClean="0">
                <a:solidFill>
                  <a:srgbClr val="C00000"/>
                </a:solidFill>
              </a:rPr>
              <a:t>radius</a:t>
            </a:r>
            <a:endParaRPr lang="en-US" sz="1600" dirty="0">
              <a:solidFill>
                <a:srgbClr val="C00000"/>
              </a:solidFill>
            </a:endParaRPr>
          </a:p>
        </p:txBody>
      </p:sp>
      <p:sp>
        <p:nvSpPr>
          <p:cNvPr id="12" name="TextBox 11"/>
          <p:cNvSpPr txBox="1"/>
          <p:nvPr/>
        </p:nvSpPr>
        <p:spPr>
          <a:xfrm>
            <a:off x="6588000" y="4752000"/>
            <a:ext cx="2397579" cy="338554"/>
          </a:xfrm>
          <a:prstGeom prst="rect">
            <a:avLst/>
          </a:prstGeom>
          <a:noFill/>
        </p:spPr>
        <p:txBody>
          <a:bodyPr wrap="none" rtlCol="0">
            <a:spAutoFit/>
          </a:bodyPr>
          <a:lstStyle/>
          <a:p>
            <a:r>
              <a:rPr lang="en-US" sz="1600" dirty="0" smtClean="0">
                <a:solidFill>
                  <a:srgbClr val="C00000"/>
                </a:solidFill>
              </a:rPr>
              <a:t>Generalized Hill’s equation</a:t>
            </a:r>
            <a:endParaRPr lang="en-US" sz="1600" dirty="0">
              <a:solidFill>
                <a:srgbClr val="C00000"/>
              </a:solidFill>
            </a:endParaRPr>
          </a:p>
        </p:txBody>
      </p:sp>
      <p:sp>
        <p:nvSpPr>
          <p:cNvPr id="10" name="Rectangle 9"/>
          <p:cNvSpPr/>
          <p:nvPr/>
        </p:nvSpPr>
        <p:spPr>
          <a:xfrm>
            <a:off x="7920000" y="5724000"/>
            <a:ext cx="1764000" cy="72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7920000" y="2502000"/>
            <a:ext cx="3008838" cy="466286"/>
          </a:xfrm>
          <a:prstGeom prst="rect">
            <a:avLst/>
          </a:prstGeom>
        </p:spPr>
      </p:pic>
      <mc:AlternateContent xmlns:mc="http://schemas.openxmlformats.org/markup-compatibility/2006" xmlns:a14="http://schemas.microsoft.com/office/drawing/2010/main">
        <mc:Choice Requires="a14">
          <p:sp>
            <p:nvSpPr>
              <p:cNvPr id="13" name="Rounded Rectangle 12"/>
              <p:cNvSpPr/>
              <p:nvPr/>
            </p:nvSpPr>
            <p:spPr>
              <a:xfrm>
                <a:off x="516000" y="720000"/>
                <a:ext cx="11160000" cy="5616000"/>
              </a:xfrm>
              <a:prstGeom prst="roundRect">
                <a:avLst>
                  <a:gd name="adj" fmla="val 4996"/>
                </a:avLst>
              </a:prstGeom>
              <a:solidFill>
                <a:schemeClr val="bg1"/>
              </a:solidFill>
              <a:ln w="254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gn="just"/>
                <a:r>
                  <a:rPr lang="en-US" sz="2000" dirty="0" smtClean="0">
                    <a:solidFill>
                      <a:schemeClr val="tx1"/>
                    </a:solidFill>
                  </a:rPr>
                  <a:t>After some reshuffling we notice some of the </a:t>
                </a:r>
                <a:r>
                  <a:rPr lang="en-US" sz="2000" b="1" dirty="0" smtClean="0">
                    <a:solidFill>
                      <a:srgbClr val="FF0000"/>
                    </a:solidFill>
                  </a:rPr>
                  <a:t>fundamental properties of the direct </a:t>
                </a:r>
                <a:r>
                  <a:rPr lang="en-US" sz="2000" b="1" dirty="0">
                    <a:solidFill>
                      <a:srgbClr val="FF0000"/>
                    </a:solidFill>
                  </a:rPr>
                  <a:t>space charge tune </a:t>
                </a:r>
                <a:r>
                  <a:rPr lang="en-US" sz="2000" b="1" dirty="0" smtClean="0">
                    <a:solidFill>
                      <a:srgbClr val="FF0000"/>
                    </a:solidFill>
                  </a:rPr>
                  <a:t>shift</a:t>
                </a:r>
                <a:r>
                  <a:rPr lang="en-US" sz="2000" dirty="0" smtClean="0">
                    <a:solidFill>
                      <a:schemeClr val="tx1"/>
                    </a:solidFill>
                  </a:rPr>
                  <a:t>:</a:t>
                </a:r>
              </a:p>
              <a:p>
                <a:pPr algn="just"/>
                <a:endParaRPr lang="en-US" sz="2000" dirty="0">
                  <a:solidFill>
                    <a:schemeClr val="tx1"/>
                  </a:solidFill>
                </a:endParaRPr>
              </a:p>
              <a:p>
                <a:pPr algn="just"/>
                <a:endParaRPr lang="en-US" sz="2000" dirty="0">
                  <a:solidFill>
                    <a:schemeClr val="tx1"/>
                  </a:solidFill>
                </a:endParaRPr>
              </a:p>
              <a:p>
                <a:pPr algn="just"/>
                <a:endParaRPr lang="en-US" sz="2000" dirty="0" smtClean="0">
                  <a:solidFill>
                    <a:schemeClr val="tx1"/>
                  </a:solidFill>
                </a:endParaRPr>
              </a:p>
              <a:p>
                <a:pPr algn="just"/>
                <a:endParaRPr lang="en-US" sz="2000" dirty="0">
                  <a:solidFill>
                    <a:schemeClr val="tx1"/>
                  </a:solidFill>
                </a:endParaRPr>
              </a:p>
              <a:p>
                <a:pPr algn="just"/>
                <a:endParaRPr lang="en-US" sz="2000" dirty="0" smtClean="0">
                  <a:solidFill>
                    <a:schemeClr val="tx1"/>
                  </a:solidFill>
                </a:endParaRPr>
              </a:p>
              <a:p>
                <a:pPr algn="just"/>
                <a:endParaRPr lang="en-US" sz="2000" dirty="0" smtClean="0">
                  <a:solidFill>
                    <a:schemeClr val="tx1"/>
                  </a:solidFill>
                </a:endParaRPr>
              </a:p>
              <a:p>
                <a:pPr marL="342900" indent="-342900" algn="just">
                  <a:buFont typeface="Arial" panose="020B0604020202020204" pitchFamily="34" charset="0"/>
                  <a:buChar char="•"/>
                </a:pPr>
                <a:r>
                  <a:rPr lang="en-US" sz="2000" dirty="0" smtClean="0">
                    <a:solidFill>
                      <a:schemeClr val="tx1"/>
                    </a:solidFill>
                  </a:rPr>
                  <a:t>is </a:t>
                </a:r>
                <a:r>
                  <a:rPr lang="en-US" sz="2000" dirty="0">
                    <a:solidFill>
                      <a:schemeClr val="tx1"/>
                    </a:solidFill>
                  </a:rPr>
                  <a:t>negative, because space charge transversely always defocuses</a:t>
                </a: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r>
                  <a:rPr lang="en-US" sz="2000" dirty="0" smtClean="0">
                    <a:solidFill>
                      <a:schemeClr val="tx1"/>
                    </a:solidFill>
                  </a:rPr>
                  <a:t>is </a:t>
                </a:r>
                <a:r>
                  <a:rPr lang="en-US" sz="2000" dirty="0">
                    <a:solidFill>
                      <a:schemeClr val="tx1"/>
                    </a:solidFill>
                  </a:rPr>
                  <a:t>proportional </a:t>
                </a:r>
                <a:r>
                  <a:rPr lang="en-US" sz="2000" b="1" dirty="0">
                    <a:solidFill>
                      <a:srgbClr val="FF0000"/>
                    </a:solidFill>
                  </a:rPr>
                  <a:t>to the line density </a:t>
                </a:r>
                <a:r>
                  <a:rPr lang="en-US" sz="2000" dirty="0">
                    <a:solidFill>
                      <a:schemeClr val="tx1"/>
                    </a:solidFill>
                  </a:rPr>
                  <a:t>and thus to the number of particles in the beam</a:t>
                </a: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r>
                  <a:rPr lang="en-US" sz="2000" dirty="0" smtClean="0">
                    <a:solidFill>
                      <a:schemeClr val="tx1"/>
                    </a:solidFill>
                  </a:rPr>
                  <a:t>decreases </a:t>
                </a:r>
                <a:r>
                  <a:rPr lang="en-US" sz="2000" b="1" dirty="0" smtClean="0">
                    <a:solidFill>
                      <a:srgbClr val="FF0000"/>
                    </a:solidFill>
                  </a:rPr>
                  <a:t>with energy like </a:t>
                </a:r>
                <a14:m>
                  <m:oMath xmlns:m="http://schemas.openxmlformats.org/officeDocument/2006/math">
                    <m:r>
                      <a:rPr lang="en-US" sz="2000" b="1" i="0" smtClean="0">
                        <a:solidFill>
                          <a:srgbClr val="FF0000"/>
                        </a:solidFill>
                        <a:latin typeface="Cambria Math" panose="02040503050406030204" pitchFamily="18" charset="0"/>
                      </a:rPr>
                      <m:t>𝟏</m:t>
                    </m:r>
                    <m:r>
                      <a:rPr lang="en-US" sz="2000" b="1" i="0"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𝜷</m:t>
                    </m:r>
                    <m:sSup>
                      <m:sSupPr>
                        <m:ctrlPr>
                          <a:rPr lang="en-US" sz="2000" b="1" i="1" smtClean="0">
                            <a:solidFill>
                              <a:srgbClr val="FF0000"/>
                            </a:solidFill>
                            <a:latin typeface="Cambria Math" panose="02040503050406030204" pitchFamily="18" charset="0"/>
                          </a:rPr>
                        </m:ctrlPr>
                      </m:sSupPr>
                      <m:e>
                        <m:r>
                          <a:rPr lang="en-US" sz="2000" b="1" i="1" smtClean="0">
                            <a:solidFill>
                              <a:srgbClr val="FF0000"/>
                            </a:solidFill>
                            <a:latin typeface="Cambria Math" panose="02040503050406030204" pitchFamily="18" charset="0"/>
                          </a:rPr>
                          <m:t>𝜸</m:t>
                        </m:r>
                      </m:e>
                      <m:sup>
                        <m:r>
                          <a:rPr lang="en-US" sz="2000" b="1" i="1" smtClean="0">
                            <a:solidFill>
                              <a:srgbClr val="FF0000"/>
                            </a:solidFill>
                            <a:latin typeface="Cambria Math" panose="02040503050406030204" pitchFamily="18" charset="0"/>
                          </a:rPr>
                          <m:t>𝟐</m:t>
                        </m:r>
                      </m:sup>
                    </m:sSup>
                    <m:r>
                      <a:rPr lang="en-US" sz="2000" b="1" i="1" smtClean="0">
                        <a:solidFill>
                          <a:srgbClr val="FF0000"/>
                        </a:solidFill>
                        <a:latin typeface="Cambria Math" panose="02040503050406030204" pitchFamily="18" charset="0"/>
                      </a:rPr>
                      <m:t>)</m:t>
                    </m:r>
                  </m:oMath>
                </a14:m>
                <a:r>
                  <a:rPr lang="en-US" sz="2000" b="1" dirty="0" smtClean="0">
                    <a:solidFill>
                      <a:srgbClr val="FF0000"/>
                    </a:solidFill>
                  </a:rPr>
                  <a:t> </a:t>
                </a:r>
                <a:r>
                  <a:rPr lang="en-US" sz="2000" dirty="0">
                    <a:solidFill>
                      <a:schemeClr val="tx1"/>
                    </a:solidFill>
                  </a:rPr>
                  <a:t>(when expressed in terms of normalized emittance) and therefore vanishes in the ultra-relativistic limit </a:t>
                </a: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r>
                  <a:rPr lang="en-US" sz="2000" dirty="0" smtClean="0">
                    <a:solidFill>
                      <a:schemeClr val="tx1"/>
                    </a:solidFill>
                  </a:rPr>
                  <a:t>does </a:t>
                </a:r>
                <a:r>
                  <a:rPr lang="en-US" sz="2000" dirty="0">
                    <a:solidFill>
                      <a:schemeClr val="tx1"/>
                    </a:solidFill>
                  </a:rPr>
                  <a:t>not depend on the local beta functions or beam sizes but is inversely proportional to the normalized emittance (here the emittance includes all particles</a:t>
                </a:r>
                <a:r>
                  <a:rPr lang="en-US" sz="2000" dirty="0" smtClean="0">
                    <a:solidFill>
                      <a:schemeClr val="tx1"/>
                    </a:solidFill>
                  </a:rPr>
                  <a:t>!)</a:t>
                </a:r>
                <a:endParaRPr lang="en-US" sz="2000" dirty="0">
                  <a:solidFill>
                    <a:schemeClr val="tx1"/>
                  </a:solidFill>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516000" y="720000"/>
                <a:ext cx="11160000" cy="5616000"/>
              </a:xfrm>
              <a:prstGeom prst="roundRect">
                <a:avLst>
                  <a:gd name="adj" fmla="val 4996"/>
                </a:avLst>
              </a:prstGeom>
              <a:blipFill rotWithShape="0">
                <a:blip r:embed="rId8"/>
                <a:stretch>
                  <a:fillRect/>
                </a:stretch>
              </a:blipFill>
              <a:ln w="25400"/>
              <a:effectLst>
                <a:outerShdw blurRad="63500" sx="102000" sy="102000" algn="ctr" rotWithShape="0">
                  <a:prstClr val="black">
                    <a:alpha val="40000"/>
                  </a:prstClr>
                </a:outerShdw>
              </a:effectLst>
            </p:spPr>
            <p:txBody>
              <a:bodyPr/>
              <a:lstStyle/>
              <a:p>
                <a:r>
                  <a:rPr lang="en-US">
                    <a:noFill/>
                  </a:rPr>
                  <a:t> </a:t>
                </a:r>
              </a:p>
            </p:txBody>
          </p:sp>
        </mc:Fallback>
      </mc:AlternateContent>
      <p:pic>
        <p:nvPicPr>
          <p:cNvPr id="8" name="Picture 7"/>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376000" y="1584000"/>
            <a:ext cx="5676343" cy="1331657"/>
          </a:xfrm>
          <a:prstGeom prst="rect">
            <a:avLst/>
          </a:prstGeom>
        </p:spPr>
      </p:pic>
      <p:sp>
        <p:nvSpPr>
          <p:cNvPr id="15" name="Rectangle 14"/>
          <p:cNvSpPr/>
          <p:nvPr/>
        </p:nvSpPr>
        <p:spPr>
          <a:xfrm>
            <a:off x="5976000" y="1872000"/>
            <a:ext cx="2196000" cy="75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7920000" y="2664000"/>
            <a:ext cx="3587428" cy="569143"/>
          </a:xfrm>
          <a:prstGeom prst="rect">
            <a:avLst/>
          </a:prstGeom>
        </p:spPr>
      </p:pic>
    </p:spTree>
    <p:extLst>
      <p:ext uri="{BB962C8B-B14F-4D97-AF65-F5344CB8AC3E}">
        <p14:creationId xmlns:p14="http://schemas.microsoft.com/office/powerpoint/2010/main" val="147136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341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smtClean="0"/>
              <a:t>We have seen how we can deal with the induced electromagnetic fields within complex structures by means of the </a:t>
            </a:r>
            <a:r>
              <a:rPr lang="en-US" sz="2000" b="1" dirty="0" smtClean="0">
                <a:solidFill>
                  <a:srgbClr val="C00000"/>
                </a:solidFill>
              </a:rPr>
              <a:t>wake function</a:t>
            </a:r>
            <a:r>
              <a:rPr lang="en-US" sz="2000" dirty="0" smtClean="0"/>
              <a:t>. The wake function is the </a:t>
            </a:r>
            <a:r>
              <a:rPr lang="en-US" sz="2000" b="1" dirty="0" smtClean="0">
                <a:solidFill>
                  <a:srgbClr val="C00000"/>
                </a:solidFill>
              </a:rPr>
              <a:t>electromagnetic response </a:t>
            </a:r>
            <a:r>
              <a:rPr lang="en-US" sz="2000" dirty="0" smtClean="0"/>
              <a:t>of a structure and is an </a:t>
            </a:r>
            <a:r>
              <a:rPr lang="en-US" sz="2000" b="1" dirty="0" smtClean="0">
                <a:solidFill>
                  <a:srgbClr val="C00000"/>
                </a:solidFill>
              </a:rPr>
              <a:t>intrinsic property </a:t>
            </a:r>
            <a:r>
              <a:rPr lang="en-US" sz="2000" dirty="0" smtClean="0"/>
              <a:t>of any such structure.</a:t>
            </a:r>
          </a:p>
          <a:p>
            <a:pPr marL="0" indent="0" algn="just">
              <a:buNone/>
            </a:pPr>
            <a:r>
              <a:rPr lang="en-US" sz="2000" dirty="0" smtClean="0"/>
              <a:t>We will now look how we </a:t>
            </a:r>
            <a:r>
              <a:rPr lang="en-US" sz="2000" b="1" dirty="0" smtClean="0">
                <a:solidFill>
                  <a:srgbClr val="C00000"/>
                </a:solidFill>
              </a:rPr>
              <a:t>handle longitudinal and transverse wake fields </a:t>
            </a:r>
            <a:r>
              <a:rPr lang="en-US" sz="2000" dirty="0" smtClean="0"/>
              <a:t>in practice and what are some of the fundamental properties. We will also introduce the impedance.</a:t>
            </a:r>
            <a:endParaRPr lang="en-US" sz="2000"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41</a:t>
            </a:fld>
            <a:endParaRPr lang="en-GB"/>
          </a:p>
        </p:txBody>
      </p:sp>
      <p:sp>
        <p:nvSpPr>
          <p:cNvPr id="7" name="Content Placeholder 6"/>
          <p:cNvSpPr>
            <a:spLocks noGrp="1"/>
          </p:cNvSpPr>
          <p:nvPr>
            <p:ph idx="13"/>
          </p:nvPr>
        </p:nvSpPr>
        <p:spPr/>
        <p:txBody>
          <a:bodyPr/>
          <a:lstStyle/>
          <a:p>
            <a:r>
              <a:rPr lang="en-US" dirty="0"/>
              <a:t>Part 2: Direct- and indirect space charge, wake fields and impedances</a:t>
            </a:r>
          </a:p>
          <a:p>
            <a:pPr lvl="1">
              <a:buFont typeface="Courier New" panose="02070309020205020404" pitchFamily="49" charset="0"/>
              <a:buChar char="o"/>
            </a:pPr>
            <a:endParaRPr lang="en-US" dirty="0"/>
          </a:p>
          <a:p>
            <a:pPr lvl="1">
              <a:buFont typeface="Courier New" panose="02070309020205020404" pitchFamily="49" charset="0"/>
              <a:buChar char="o"/>
            </a:pPr>
            <a:r>
              <a:rPr lang="en-US" dirty="0">
                <a:solidFill>
                  <a:schemeClr val="bg1">
                    <a:lumMod val="65000"/>
                  </a:schemeClr>
                </a:solidFill>
              </a:rPr>
              <a:t>Direct space charge – mitigation techniques</a:t>
            </a:r>
          </a:p>
          <a:p>
            <a:pPr lvl="1">
              <a:buFont typeface="Courier New" panose="02070309020205020404" pitchFamily="49" charset="0"/>
              <a:buChar char="o"/>
            </a:pPr>
            <a:r>
              <a:rPr lang="en-US" dirty="0">
                <a:solidFill>
                  <a:schemeClr val="bg1">
                    <a:lumMod val="65000"/>
                  </a:schemeClr>
                </a:solidFill>
              </a:rPr>
              <a:t>Indirect space charge</a:t>
            </a:r>
          </a:p>
          <a:p>
            <a:pPr lvl="1">
              <a:buFont typeface="Courier New" panose="02070309020205020404" pitchFamily="49" charset="0"/>
              <a:buChar char="o"/>
            </a:pPr>
            <a:r>
              <a:rPr lang="en-US" dirty="0">
                <a:solidFill>
                  <a:schemeClr val="bg1">
                    <a:lumMod val="65000"/>
                  </a:schemeClr>
                </a:solidFill>
              </a:rPr>
              <a:t>From indirect space charge to (resistive) wall wakes</a:t>
            </a:r>
          </a:p>
          <a:p>
            <a:pPr lvl="1">
              <a:buFont typeface="Courier New" panose="02070309020205020404" pitchFamily="49" charset="0"/>
              <a:buChar char="o"/>
            </a:pPr>
            <a:r>
              <a:rPr lang="en-US" dirty="0">
                <a:solidFill>
                  <a:schemeClr val="bg1">
                    <a:lumMod val="65000"/>
                  </a:schemeClr>
                </a:solidFill>
              </a:rPr>
              <a:t>Concept of wake fields</a:t>
            </a:r>
          </a:p>
          <a:p>
            <a:pPr lvl="1">
              <a:buFont typeface="Courier New" panose="02070309020205020404" pitchFamily="49" charset="0"/>
              <a:buChar char="o"/>
            </a:pPr>
            <a:r>
              <a:rPr lang="en-US" dirty="0"/>
              <a:t>Longitudinal and transverse wake fields and impedances</a:t>
            </a:r>
          </a:p>
        </p:txBody>
      </p:sp>
    </p:spTree>
    <p:extLst>
      <p:ext uri="{BB962C8B-B14F-4D97-AF65-F5344CB8AC3E}">
        <p14:creationId xmlns:p14="http://schemas.microsoft.com/office/powerpoint/2010/main" val="30030512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22. September 2018</a:t>
            </a:r>
            <a:endParaRPr lang="en-GB" dirty="0"/>
          </a:p>
        </p:txBody>
      </p:sp>
      <p:sp>
        <p:nvSpPr>
          <p:cNvPr id="5" name="Footer Placeholder 4"/>
          <p:cNvSpPr>
            <a:spLocks noGrp="1"/>
          </p:cNvSpPr>
          <p:nvPr>
            <p:ph type="ftr" sz="quarter" idx="11"/>
          </p:nvPr>
        </p:nvSpPr>
        <p:spPr/>
        <p:txBody>
          <a:bodyPr/>
          <a:lstStyle/>
          <a:p>
            <a:r>
              <a:rPr lang="en-GB" smtClean="0"/>
              <a:t>Kevin Li - Collective effects II</a:t>
            </a:r>
            <a:endParaRPr lang="en-GB" dirty="0"/>
          </a:p>
        </p:txBody>
      </p:sp>
      <p:sp>
        <p:nvSpPr>
          <p:cNvPr id="6" name="Slide Number Placeholder 5"/>
          <p:cNvSpPr>
            <a:spLocks noGrp="1"/>
          </p:cNvSpPr>
          <p:nvPr>
            <p:ph type="sldNum" sz="quarter" idx="12"/>
          </p:nvPr>
        </p:nvSpPr>
        <p:spPr/>
        <p:txBody>
          <a:bodyPr/>
          <a:lstStyle/>
          <a:p>
            <a:fld id="{9EA1AA69-EDB9-4143-818B-2B18FE6932EA}" type="slidenum">
              <a:rPr lang="en-GB" smtClean="0"/>
              <a:t>42</a:t>
            </a:fld>
            <a:endParaRPr lang="en-GB"/>
          </a:p>
        </p:txBody>
      </p:sp>
    </p:spTree>
    <p:extLst>
      <p:ext uri="{BB962C8B-B14F-4D97-AF65-F5344CB8AC3E}">
        <p14:creationId xmlns:p14="http://schemas.microsoft.com/office/powerpoint/2010/main" val="3596588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wake function</a:t>
            </a:r>
            <a:endParaRPr lang="en-US" dirty="0"/>
          </a:p>
        </p:txBody>
      </p:sp>
      <p:sp>
        <p:nvSpPr>
          <p:cNvPr id="11" name="Content Placeholder 10"/>
          <p:cNvSpPr>
            <a:spLocks noGrp="1"/>
          </p:cNvSpPr>
          <p:nvPr>
            <p:ph idx="1"/>
          </p:nvPr>
        </p:nvSpPr>
        <p:spPr>
          <a:xfrm>
            <a:off x="336000" y="4068000"/>
            <a:ext cx="11520000" cy="1979325"/>
          </a:xfrm>
        </p:spPr>
        <p:txBody>
          <a:bodyPr>
            <a:normAutofit/>
          </a:bodyPr>
          <a:lstStyle/>
          <a:p>
            <a:endParaRPr lang="en-US" sz="1800" dirty="0" smtClean="0"/>
          </a:p>
          <a:p>
            <a:r>
              <a:rPr lang="en-US" sz="1800" dirty="0" smtClean="0"/>
              <a:t>Longitudinal </a:t>
            </a:r>
            <a:r>
              <a:rPr lang="en-US" sz="1800" dirty="0"/>
              <a:t>wake fields</a:t>
            </a:r>
          </a:p>
          <a:p>
            <a:endParaRPr lang="en-US" sz="1800"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43</a:t>
            </a:fld>
            <a:endParaRPr lang="en-US" dirty="0"/>
          </a:p>
        </p:txBody>
      </p:sp>
      <p:grpSp>
        <p:nvGrpSpPr>
          <p:cNvPr id="8" name="Group 7"/>
          <p:cNvGrpSpPr/>
          <p:nvPr/>
        </p:nvGrpSpPr>
        <p:grpSpPr>
          <a:xfrm>
            <a:off x="1740000" y="900001"/>
            <a:ext cx="7645658" cy="2908275"/>
            <a:chOff x="152400" y="896947"/>
            <a:chExt cx="7645658" cy="2908275"/>
          </a:xfrm>
        </p:grpSpPr>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1" name="Oval 18 1"/>
            <p:cNvSpPr>
              <a:spLocks noChangeArrowheads="1"/>
            </p:cNvSpPr>
            <p:nvPr/>
          </p:nvSpPr>
          <p:spPr bwMode="auto">
            <a:xfrm>
              <a:off x="5544000" y="2196000"/>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32" name="Oval 18 2"/>
            <p:cNvSpPr>
              <a:spLocks noChangeArrowheads="1"/>
            </p:cNvSpPr>
            <p:nvPr/>
          </p:nvSpPr>
          <p:spPr bwMode="auto">
            <a:xfrm>
              <a:off x="4428000" y="2520000"/>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133" name="Straight Arrow Connector 132"/>
            <p:cNvCxnSpPr/>
            <p:nvPr/>
          </p:nvCxnSpPr>
          <p:spPr>
            <a:xfrm>
              <a:off x="4686307" y="2482627"/>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4964895" y="2382537"/>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a:solidFill>
                    <a:srgbClr val="262626"/>
                  </a:solidFill>
                </a:rPr>
                <a:t>L</a:t>
              </a: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161" name="Oval 18 3"/>
          <p:cNvSpPr>
            <a:spLocks noChangeArrowheads="1"/>
          </p:cNvSpPr>
          <p:nvPr/>
        </p:nvSpPr>
        <p:spPr bwMode="auto">
          <a:xfrm>
            <a:off x="8544000" y="1080000"/>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62" name="Oval 18 4"/>
          <p:cNvSpPr>
            <a:spLocks noChangeArrowheads="1"/>
          </p:cNvSpPr>
          <p:nvPr/>
        </p:nvSpPr>
        <p:spPr bwMode="auto">
          <a:xfrm>
            <a:off x="8544000" y="1512000"/>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63" name="TextBox 162"/>
          <p:cNvSpPr txBox="1"/>
          <p:nvPr/>
        </p:nvSpPr>
        <p:spPr>
          <a:xfrm>
            <a:off x="8946935" y="1022236"/>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164" name="TextBox 163"/>
          <p:cNvSpPr txBox="1"/>
          <p:nvPr/>
        </p:nvSpPr>
        <p:spPr>
          <a:xfrm>
            <a:off x="8946935" y="1458418"/>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3" name="Picture 2"/>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420000" y="4860000"/>
            <a:ext cx="7651696" cy="573069"/>
          </a:xfrm>
          <a:prstGeom prst="rect">
            <a:avLst/>
          </a:prstGeom>
        </p:spPr>
      </p:pic>
      <p:sp>
        <p:nvSpPr>
          <p:cNvPr id="46" name="Rectangle 45"/>
          <p:cNvSpPr/>
          <p:nvPr/>
        </p:nvSpPr>
        <p:spPr>
          <a:xfrm>
            <a:off x="7956000" y="4896000"/>
            <a:ext cx="671424" cy="46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47" name="Rectangle 46"/>
          <p:cNvSpPr/>
          <p:nvPr/>
        </p:nvSpPr>
        <p:spPr>
          <a:xfrm>
            <a:off x="8928000" y="4896000"/>
            <a:ext cx="2111417" cy="46800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12" name="TextBox 11"/>
          <p:cNvSpPr txBox="1"/>
          <p:nvPr/>
        </p:nvSpPr>
        <p:spPr>
          <a:xfrm>
            <a:off x="4608000" y="5760000"/>
            <a:ext cx="3670685" cy="584775"/>
          </a:xfrm>
          <a:prstGeom prst="rect">
            <a:avLst/>
          </a:prstGeom>
          <a:noFill/>
        </p:spPr>
        <p:txBody>
          <a:bodyPr wrap="none" rtlCol="0">
            <a:spAutoFit/>
          </a:bodyPr>
          <a:lstStyle/>
          <a:p>
            <a:r>
              <a:rPr lang="en-US" sz="1600" dirty="0">
                <a:solidFill>
                  <a:schemeClr val="tx2"/>
                </a:solidFill>
              </a:rPr>
              <a:t>Zeroth order with source and test </a:t>
            </a:r>
            <a:r>
              <a:rPr lang="en-US" sz="1600" dirty="0" err="1">
                <a:solidFill>
                  <a:schemeClr val="tx2"/>
                </a:solidFill>
              </a:rPr>
              <a:t>centred</a:t>
            </a:r>
            <a:endParaRPr lang="en-US" sz="1600" dirty="0">
              <a:solidFill>
                <a:schemeClr val="tx2"/>
              </a:solidFill>
            </a:endParaRPr>
          </a:p>
          <a:p>
            <a:r>
              <a:rPr lang="en-US" sz="1600" dirty="0">
                <a:solidFill>
                  <a:schemeClr val="tx2"/>
                </a:solidFill>
              </a:rPr>
              <a:t>usually dominant</a:t>
            </a:r>
            <a:endParaRPr lang="en-GB" sz="1600" dirty="0">
              <a:solidFill>
                <a:schemeClr val="tx2"/>
              </a:solidFill>
            </a:endParaRPr>
          </a:p>
        </p:txBody>
      </p:sp>
      <p:sp>
        <p:nvSpPr>
          <p:cNvPr id="50" name="TextBox 49"/>
          <p:cNvSpPr txBox="1"/>
          <p:nvPr/>
        </p:nvSpPr>
        <p:spPr>
          <a:xfrm>
            <a:off x="8496000" y="5760000"/>
            <a:ext cx="2981457" cy="584775"/>
          </a:xfrm>
          <a:prstGeom prst="rect">
            <a:avLst/>
          </a:prstGeom>
          <a:noFill/>
        </p:spPr>
        <p:txBody>
          <a:bodyPr wrap="none" rtlCol="0">
            <a:spAutoFit/>
          </a:bodyPr>
          <a:lstStyle/>
          <a:p>
            <a:r>
              <a:rPr lang="en-US" sz="1600" dirty="0">
                <a:solidFill>
                  <a:schemeClr val="accent2">
                    <a:lumMod val="75000"/>
                  </a:schemeClr>
                </a:solidFill>
              </a:rPr>
              <a:t>Higher order terms</a:t>
            </a:r>
          </a:p>
          <a:p>
            <a:r>
              <a:rPr lang="en-US" sz="1600" dirty="0">
                <a:solidFill>
                  <a:schemeClr val="accent2">
                    <a:lumMod val="75000"/>
                  </a:schemeClr>
                </a:solidFill>
              </a:rPr>
              <a:t>Usually negligible for small offsets</a:t>
            </a:r>
            <a:endParaRPr lang="en-GB" sz="1600" dirty="0">
              <a:solidFill>
                <a:schemeClr val="accent2">
                  <a:lumMod val="75000"/>
                </a:schemeClr>
              </a:solidFill>
            </a:endParaRPr>
          </a:p>
        </p:txBody>
      </p:sp>
      <p:cxnSp>
        <p:nvCxnSpPr>
          <p:cNvPr id="14" name="Elbow Connector 13"/>
          <p:cNvCxnSpPr>
            <a:stCxn id="46" idx="2"/>
            <a:endCxn id="12" idx="0"/>
          </p:cNvCxnSpPr>
          <p:nvPr/>
        </p:nvCxnSpPr>
        <p:spPr>
          <a:xfrm rot="5400000">
            <a:off x="7169528" y="4637816"/>
            <a:ext cx="396000" cy="1848369"/>
          </a:xfrm>
          <a:prstGeom prst="bentConnector3">
            <a:avLst>
              <a:gd name="adj1" fmla="val 50000"/>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47" idx="2"/>
            <a:endCxn id="50" idx="0"/>
          </p:cNvCxnSpPr>
          <p:nvPr/>
        </p:nvCxnSpPr>
        <p:spPr>
          <a:xfrm rot="16200000" flipH="1">
            <a:off x="9787219" y="5560490"/>
            <a:ext cx="396000" cy="3020"/>
          </a:xfrm>
          <a:prstGeom prst="bentConnector3">
            <a:avLst>
              <a:gd name="adj1" fmla="val 50000"/>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832000" y="3366000"/>
            <a:ext cx="1284038" cy="238857"/>
          </a:xfrm>
          <a:prstGeom prst="rect">
            <a:avLst/>
          </a:prstGeom>
        </p:spPr>
      </p:pic>
      <p:sp>
        <p:nvSpPr>
          <p:cNvPr id="49" name="TextBox 48"/>
          <p:cNvSpPr txBox="1"/>
          <p:nvPr/>
        </p:nvSpPr>
        <p:spPr>
          <a:xfrm>
            <a:off x="5760000" y="2952000"/>
            <a:ext cx="1053878" cy="338554"/>
          </a:xfrm>
          <a:prstGeom prst="rect">
            <a:avLst/>
          </a:prstGeom>
          <a:noFill/>
        </p:spPr>
        <p:txBody>
          <a:bodyPr wrap="none" rtlCol="0">
            <a:spAutoFit/>
          </a:bodyPr>
          <a:lstStyle/>
          <a:p>
            <a:r>
              <a:rPr lang="en-US" sz="1600" b="1" dirty="0" smtClean="0"/>
              <a:t>Note that:</a:t>
            </a:r>
            <a:endParaRPr lang="en-US" sz="1600" b="1" dirty="0"/>
          </a:p>
        </p:txBody>
      </p:sp>
    </p:spTree>
    <p:custDataLst>
      <p:tags r:id="rId1"/>
    </p:custDataLst>
    <p:extLst>
      <p:ext uri="{BB962C8B-B14F-4D97-AF65-F5344CB8AC3E}">
        <p14:creationId xmlns:p14="http://schemas.microsoft.com/office/powerpoint/2010/main" val="2486154975"/>
      </p:ext>
    </p:extLst>
  </p:cSld>
  <p:clrMapOvr>
    <a:masterClrMapping/>
  </p:clrMapOvr>
  <mc:AlternateContent xmlns:mc="http://schemas.openxmlformats.org/markup-compatibility/2006" xmlns:p14="http://schemas.microsoft.com/office/powerpoint/2010/main">
    <mc:Choice Requires="p14">
      <p:transition p14:dur="0" advTm="69980"/>
    </mc:Choice>
    <mc:Fallback xmlns="">
      <p:transition advTm="69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12" grpId="0"/>
      <p:bldP spid="50" grpId="0"/>
      <p:bldP spid="4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a:t>
            </a:r>
            <a:r>
              <a:rPr lang="en-US" dirty="0"/>
              <a:t>wake function</a:t>
            </a:r>
          </a:p>
        </p:txBody>
      </p:sp>
      <p:sp>
        <p:nvSpPr>
          <p:cNvPr id="11" name="Content Placeholder 10"/>
          <p:cNvSpPr>
            <a:spLocks noGrp="1"/>
          </p:cNvSpPr>
          <p:nvPr>
            <p:ph idx="1"/>
          </p:nvPr>
        </p:nvSpPr>
        <p:spPr>
          <a:xfrm>
            <a:off x="336000" y="4068000"/>
            <a:ext cx="11520000" cy="1979325"/>
          </a:xfrm>
        </p:spPr>
        <p:txBody>
          <a:bodyPr>
            <a:normAutofit/>
          </a:bodyPr>
          <a:lstStyle/>
          <a:p>
            <a:endParaRPr lang="en-US" sz="1800" dirty="0" smtClean="0"/>
          </a:p>
          <a:p>
            <a:r>
              <a:rPr lang="en-US" sz="1800" dirty="0" smtClean="0"/>
              <a:t>Longitudinal </a:t>
            </a:r>
            <a:r>
              <a:rPr lang="en-US" sz="1800" dirty="0"/>
              <a:t>wake fields</a:t>
            </a:r>
          </a:p>
          <a:p>
            <a:endParaRPr lang="en-US" sz="1800"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44</a:t>
            </a:fld>
            <a:endParaRPr lang="en-US" dirty="0"/>
          </a:p>
        </p:txBody>
      </p:sp>
      <p:grpSp>
        <p:nvGrpSpPr>
          <p:cNvPr id="8" name="Group 7"/>
          <p:cNvGrpSpPr/>
          <p:nvPr/>
        </p:nvGrpSpPr>
        <p:grpSpPr>
          <a:xfrm>
            <a:off x="1740000" y="900001"/>
            <a:ext cx="7645658" cy="2908275"/>
            <a:chOff x="152400" y="896947"/>
            <a:chExt cx="7645658" cy="2908275"/>
          </a:xfrm>
        </p:grpSpPr>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1" name="Oval 18 1"/>
            <p:cNvSpPr>
              <a:spLocks noChangeArrowheads="1"/>
            </p:cNvSpPr>
            <p:nvPr/>
          </p:nvSpPr>
          <p:spPr bwMode="auto">
            <a:xfrm>
              <a:off x="5544000" y="2196000"/>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32" name="Oval 18 2"/>
            <p:cNvSpPr>
              <a:spLocks noChangeArrowheads="1"/>
            </p:cNvSpPr>
            <p:nvPr/>
          </p:nvSpPr>
          <p:spPr bwMode="auto">
            <a:xfrm>
              <a:off x="4428000" y="2520000"/>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133" name="Straight Arrow Connector 132"/>
            <p:cNvCxnSpPr/>
            <p:nvPr/>
          </p:nvCxnSpPr>
          <p:spPr>
            <a:xfrm>
              <a:off x="4686307" y="2482627"/>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4964895" y="2382537"/>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a:solidFill>
                    <a:srgbClr val="262626"/>
                  </a:solidFill>
                </a:rPr>
                <a:t>L</a:t>
              </a: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161" name="Oval 18 3"/>
          <p:cNvSpPr>
            <a:spLocks noChangeArrowheads="1"/>
          </p:cNvSpPr>
          <p:nvPr/>
        </p:nvSpPr>
        <p:spPr bwMode="auto">
          <a:xfrm>
            <a:off x="8544000" y="1080000"/>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62" name="Oval 18 4"/>
          <p:cNvSpPr>
            <a:spLocks noChangeArrowheads="1"/>
          </p:cNvSpPr>
          <p:nvPr/>
        </p:nvSpPr>
        <p:spPr bwMode="auto">
          <a:xfrm>
            <a:off x="8544000" y="1512000"/>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63" name="TextBox 162"/>
          <p:cNvSpPr txBox="1"/>
          <p:nvPr/>
        </p:nvSpPr>
        <p:spPr>
          <a:xfrm>
            <a:off x="8946935" y="1022236"/>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164" name="TextBox 163"/>
          <p:cNvSpPr txBox="1"/>
          <p:nvPr/>
        </p:nvSpPr>
        <p:spPr>
          <a:xfrm>
            <a:off x="8946935" y="1458418"/>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sp>
        <p:nvSpPr>
          <p:cNvPr id="50" name="TextBox 49"/>
          <p:cNvSpPr txBox="1"/>
          <p:nvPr/>
        </p:nvSpPr>
        <p:spPr>
          <a:xfrm>
            <a:off x="7560000" y="5544000"/>
            <a:ext cx="2952000" cy="584775"/>
          </a:xfrm>
          <a:prstGeom prst="rect">
            <a:avLst/>
          </a:prstGeom>
          <a:noFill/>
        </p:spPr>
        <p:txBody>
          <a:bodyPr wrap="square" rtlCol="0">
            <a:spAutoFit/>
          </a:bodyPr>
          <a:lstStyle/>
          <a:p>
            <a:pPr algn="just"/>
            <a:r>
              <a:rPr lang="en-US" sz="1600" b="1" dirty="0">
                <a:solidFill>
                  <a:schemeClr val="accent2"/>
                </a:solidFill>
              </a:rPr>
              <a:t>Energy kick of the witness particle from longitudinal wakes</a:t>
            </a:r>
            <a:endParaRPr lang="en-GB" sz="1600" b="1" dirty="0">
              <a:solidFill>
                <a:schemeClr val="accent2"/>
              </a:solidFill>
            </a:endParaRPr>
          </a:p>
        </p:txBody>
      </p:sp>
      <p:pic>
        <p:nvPicPr>
          <p:cNvPr id="7" name="Picture 6"/>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420000" y="4860000"/>
            <a:ext cx="3919370" cy="1295842"/>
          </a:xfrm>
          <a:prstGeom prst="rect">
            <a:avLst/>
          </a:prstGeom>
        </p:spPr>
      </p:pic>
      <p:sp>
        <p:nvSpPr>
          <p:cNvPr id="43" name="TextBox 42"/>
          <p:cNvSpPr txBox="1"/>
          <p:nvPr/>
        </p:nvSpPr>
        <p:spPr>
          <a:xfrm>
            <a:off x="5760000" y="2952000"/>
            <a:ext cx="1053878" cy="338554"/>
          </a:xfrm>
          <a:prstGeom prst="rect">
            <a:avLst/>
          </a:prstGeom>
          <a:noFill/>
        </p:spPr>
        <p:txBody>
          <a:bodyPr wrap="none" rtlCol="0">
            <a:spAutoFit/>
          </a:bodyPr>
          <a:lstStyle/>
          <a:p>
            <a:r>
              <a:rPr lang="en-US" sz="1600" b="1" dirty="0" smtClean="0"/>
              <a:t>Note that:</a:t>
            </a:r>
            <a:endParaRPr lang="en-US" sz="1600" b="1" dirty="0"/>
          </a:p>
        </p:txBody>
      </p:sp>
      <p:pic>
        <p:nvPicPr>
          <p:cNvPr id="45" name="Picture 44"/>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832000" y="3366000"/>
            <a:ext cx="1284038" cy="238857"/>
          </a:xfrm>
          <a:prstGeom prst="rect">
            <a:avLst/>
          </a:prstGeom>
        </p:spPr>
      </p:pic>
    </p:spTree>
    <p:custDataLst>
      <p:tags r:id="rId1"/>
    </p:custDataLst>
    <p:extLst>
      <p:ext uri="{BB962C8B-B14F-4D97-AF65-F5344CB8AC3E}">
        <p14:creationId xmlns:p14="http://schemas.microsoft.com/office/powerpoint/2010/main" val="1049110678"/>
      </p:ext>
    </p:extLst>
  </p:cSld>
  <p:clrMapOvr>
    <a:masterClrMapping/>
  </p:clrMapOvr>
  <mc:AlternateContent xmlns:mc="http://schemas.openxmlformats.org/markup-compatibility/2006" xmlns:p14="http://schemas.microsoft.com/office/powerpoint/2010/main">
    <mc:Choice Requires="p14">
      <p:transition spd="med" p14:dur="700" advTm="69980">
        <p:fade/>
      </p:transition>
    </mc:Choice>
    <mc:Fallback xmlns="">
      <p:transition spd="med" advTm="6998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wake function</a:t>
            </a:r>
            <a:endParaRPr lang="en-US" dirty="0"/>
          </a:p>
        </p:txBody>
      </p:sp>
      <p:sp>
        <p:nvSpPr>
          <p:cNvPr id="3" name="Content Placeholder 2"/>
          <p:cNvSpPr>
            <a:spLocks noGrp="1"/>
          </p:cNvSpPr>
          <p:nvPr>
            <p:ph idx="1"/>
          </p:nvPr>
        </p:nvSpPr>
        <p:spPr>
          <a:xfrm>
            <a:off x="336000" y="2016000"/>
            <a:ext cx="11520000" cy="2160000"/>
          </a:xfrm>
        </p:spPr>
        <p:txBody>
          <a:bodyPr>
            <a:noAutofit/>
          </a:bodyPr>
          <a:lstStyle/>
          <a:p>
            <a:pPr marL="360000" lvl="1" indent="-285750" algn="just">
              <a:spcBef>
                <a:spcPct val="20000"/>
              </a:spcBef>
              <a:defRPr/>
            </a:pPr>
            <a:r>
              <a:rPr lang="en-US" dirty="0"/>
              <a:t>The value of the wake function in </a:t>
            </a:r>
            <a:r>
              <a:rPr lang="en-US" dirty="0" smtClean="0"/>
              <a:t>z=0 </a:t>
            </a:r>
            <a:r>
              <a:rPr lang="en-US" dirty="0"/>
              <a:t>is related to the </a:t>
            </a:r>
            <a:r>
              <a:rPr lang="en-US" b="1" dirty="0">
                <a:solidFill>
                  <a:srgbClr val="C00000"/>
                </a:solidFill>
              </a:rPr>
              <a:t>energy lost by the source particle </a:t>
            </a:r>
            <a:r>
              <a:rPr lang="en-US" dirty="0"/>
              <a:t>in the creation of the wake</a:t>
            </a:r>
          </a:p>
          <a:p>
            <a:pPr marL="360000" lvl="1" indent="-285750" algn="just">
              <a:spcBef>
                <a:spcPct val="20000"/>
              </a:spcBef>
              <a:defRPr/>
            </a:pPr>
            <a:r>
              <a:rPr lang="en-US" b="1" i="1" dirty="0"/>
              <a:t>W</a:t>
            </a:r>
            <a:r>
              <a:rPr lang="en-US" b="1" i="1" baseline="-25000" dirty="0"/>
              <a:t>||</a:t>
            </a:r>
            <a:r>
              <a:rPr lang="en-US" b="1" i="1" dirty="0"/>
              <a:t>(0)&gt;0</a:t>
            </a:r>
            <a:r>
              <a:rPr lang="en-US" i="1" dirty="0"/>
              <a:t> </a:t>
            </a:r>
            <a:r>
              <a:rPr lang="en-US" dirty="0"/>
              <a:t>since </a:t>
            </a:r>
            <a:r>
              <a:rPr lang="el-GR" b="1" i="1" dirty="0" smtClean="0">
                <a:cs typeface="Symbol" charset="2"/>
              </a:rPr>
              <a:t>Δ</a:t>
            </a:r>
            <a:r>
              <a:rPr lang="en-US" b="1" i="1" dirty="0" smtClean="0"/>
              <a:t>E</a:t>
            </a:r>
            <a:r>
              <a:rPr lang="en-US" b="1" i="1" baseline="-25000" dirty="0" smtClean="0"/>
              <a:t>1</a:t>
            </a:r>
            <a:r>
              <a:rPr lang="en-US" b="1" i="1" dirty="0" smtClean="0"/>
              <a:t>&lt;0</a:t>
            </a:r>
            <a:endParaRPr lang="en-US" dirty="0"/>
          </a:p>
          <a:p>
            <a:pPr marL="360000" lvl="1" indent="-285750" algn="just" defTabSz="457200">
              <a:lnSpc>
                <a:spcPct val="100000"/>
              </a:lnSpc>
              <a:spcBef>
                <a:spcPct val="20000"/>
              </a:spcBef>
              <a:defRPr/>
            </a:pPr>
            <a:r>
              <a:rPr lang="en-US" b="1" i="1" dirty="0" smtClean="0">
                <a:solidFill>
                  <a:srgbClr val="660066"/>
                </a:solidFill>
              </a:rPr>
              <a:t>W</a:t>
            </a:r>
            <a:r>
              <a:rPr lang="en-US" b="1" i="1" baseline="-25000" dirty="0">
                <a:solidFill>
                  <a:srgbClr val="660066"/>
                </a:solidFill>
              </a:rPr>
              <a:t>||</a:t>
            </a:r>
            <a:r>
              <a:rPr lang="en-US" b="1" i="1" dirty="0">
                <a:solidFill>
                  <a:srgbClr val="660066"/>
                </a:solidFill>
              </a:rPr>
              <a:t>(z)</a:t>
            </a:r>
            <a:r>
              <a:rPr lang="en-US" dirty="0"/>
              <a:t> is discontinuous in z=0 and it vanishes for all z&gt;0 because of the ultra-relativistic </a:t>
            </a:r>
            <a:r>
              <a:rPr lang="en-US" dirty="0" smtClean="0"/>
              <a:t>approximation</a:t>
            </a:r>
            <a:endParaRPr lang="en-US"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it-IT"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45</a:t>
            </a:fld>
            <a:endParaRPr lang="en-US" dirty="0"/>
          </a:p>
        </p:txBody>
      </p:sp>
      <p:grpSp>
        <p:nvGrpSpPr>
          <p:cNvPr id="12" name="Group 11"/>
          <p:cNvGrpSpPr>
            <a:grpSpLocks noChangeAspect="1"/>
          </p:cNvGrpSpPr>
          <p:nvPr/>
        </p:nvGrpSpPr>
        <p:grpSpPr>
          <a:xfrm>
            <a:off x="1596000" y="3671997"/>
            <a:ext cx="9000000" cy="2518691"/>
            <a:chOff x="202295" y="3704033"/>
            <a:chExt cx="8713105" cy="2438400"/>
          </a:xfrm>
        </p:grpSpPr>
        <p:grpSp>
          <p:nvGrpSpPr>
            <p:cNvPr id="53" name="Group 52"/>
            <p:cNvGrpSpPr/>
            <p:nvPr/>
          </p:nvGrpSpPr>
          <p:grpSpPr>
            <a:xfrm>
              <a:off x="202295" y="3704033"/>
              <a:ext cx="8713105" cy="2438400"/>
              <a:chOff x="202295" y="4208900"/>
              <a:chExt cx="8713105" cy="2438400"/>
            </a:xfrm>
          </p:grpSpPr>
          <p:cxnSp>
            <p:nvCxnSpPr>
              <p:cNvPr id="54" name="Straight Arrow Connector 53"/>
              <p:cNvCxnSpPr/>
              <p:nvPr/>
            </p:nvCxnSpPr>
            <p:spPr>
              <a:xfrm flipV="1">
                <a:off x="202295" y="5410200"/>
                <a:ext cx="8713105" cy="17900"/>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5400000" flipH="1" flipV="1">
                <a:off x="3962400" y="5427306"/>
                <a:ext cx="2438400"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5182394" y="5410200"/>
                <a:ext cx="2707069" cy="17900"/>
              </a:xfrm>
              <a:prstGeom prst="line">
                <a:avLst/>
              </a:prstGeom>
              <a:ln w="381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228170" y="4225494"/>
                <a:ext cx="762000" cy="369332"/>
              </a:xfrm>
              <a:prstGeom prst="rect">
                <a:avLst/>
              </a:prstGeom>
              <a:noFill/>
            </p:spPr>
            <p:txBody>
              <a:bodyPr wrap="square" rtlCol="0">
                <a:spAutoFit/>
              </a:bodyPr>
              <a:lstStyle/>
              <a:p>
                <a:r>
                  <a:rPr lang="en-US" dirty="0" err="1">
                    <a:solidFill>
                      <a:srgbClr val="660066"/>
                    </a:solidFill>
                  </a:rPr>
                  <a:t>W</a:t>
                </a:r>
                <a:r>
                  <a:rPr lang="en-US" baseline="-25000" dirty="0" err="1">
                    <a:solidFill>
                      <a:srgbClr val="660066"/>
                    </a:solidFill>
                  </a:rPr>
                  <a:t>||</a:t>
                </a:r>
                <a:r>
                  <a:rPr lang="en-US" dirty="0" err="1">
                    <a:solidFill>
                      <a:srgbClr val="660066"/>
                    </a:solidFill>
                  </a:rPr>
                  <a:t>(z</a:t>
                </a:r>
                <a:r>
                  <a:rPr lang="en-US" dirty="0">
                    <a:solidFill>
                      <a:srgbClr val="660066"/>
                    </a:solidFill>
                  </a:rPr>
                  <a:t>)</a:t>
                </a:r>
              </a:p>
            </p:txBody>
          </p:sp>
          <p:sp>
            <p:nvSpPr>
              <p:cNvPr id="72" name="Freeform 71"/>
              <p:cNvSpPr/>
              <p:nvPr/>
            </p:nvSpPr>
            <p:spPr>
              <a:xfrm>
                <a:off x="202295" y="4439017"/>
                <a:ext cx="4989935" cy="2157699"/>
              </a:xfrm>
              <a:custGeom>
                <a:avLst/>
                <a:gdLst>
                  <a:gd name="connsiteX0" fmla="*/ 4989935 w 4989935"/>
                  <a:gd name="connsiteY0" fmla="*/ 0 h 2157699"/>
                  <a:gd name="connsiteX1" fmla="*/ 4630300 w 4989935"/>
                  <a:gd name="connsiteY1" fmla="*/ 359616 h 2157699"/>
                  <a:gd name="connsiteX2" fmla="*/ 3753690 w 4989935"/>
                  <a:gd name="connsiteY2" fmla="*/ 2123985 h 2157699"/>
                  <a:gd name="connsiteX3" fmla="*/ 2888318 w 4989935"/>
                  <a:gd name="connsiteY3" fmla="*/ 157332 h 2157699"/>
                  <a:gd name="connsiteX4" fmla="*/ 2124094 w 4989935"/>
                  <a:gd name="connsiteY4" fmla="*/ 1539608 h 2157699"/>
                  <a:gd name="connsiteX5" fmla="*/ 831656 w 4989935"/>
                  <a:gd name="connsiteY5" fmla="*/ 1168754 h 2157699"/>
                  <a:gd name="connsiteX6" fmla="*/ 0 w 4989935"/>
                  <a:gd name="connsiteY6" fmla="*/ 1078849 h 215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9935" h="2157699">
                    <a:moveTo>
                      <a:pt x="4989935" y="0"/>
                    </a:moveTo>
                    <a:cubicBezTo>
                      <a:pt x="4913138" y="2809"/>
                      <a:pt x="4836341" y="5619"/>
                      <a:pt x="4630300" y="359616"/>
                    </a:cubicBezTo>
                    <a:cubicBezTo>
                      <a:pt x="4424259" y="713613"/>
                      <a:pt x="4044020" y="2157699"/>
                      <a:pt x="3753690" y="2123985"/>
                    </a:cubicBezTo>
                    <a:cubicBezTo>
                      <a:pt x="3463360" y="2090271"/>
                      <a:pt x="3159917" y="254728"/>
                      <a:pt x="2888318" y="157332"/>
                    </a:cubicBezTo>
                    <a:cubicBezTo>
                      <a:pt x="2616719" y="59936"/>
                      <a:pt x="2466871" y="1371038"/>
                      <a:pt x="2124094" y="1539608"/>
                    </a:cubicBezTo>
                    <a:cubicBezTo>
                      <a:pt x="1781317" y="1708178"/>
                      <a:pt x="1185672" y="1245547"/>
                      <a:pt x="831656" y="1168754"/>
                    </a:cubicBezTo>
                    <a:cubicBezTo>
                      <a:pt x="477640" y="1091961"/>
                      <a:pt x="238820" y="1085405"/>
                      <a:pt x="0" y="1078849"/>
                    </a:cubicBezTo>
                  </a:path>
                </a:pathLst>
              </a:custGeom>
              <a:ln w="381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8555559" y="5371634"/>
                <a:ext cx="334800" cy="369332"/>
              </a:xfrm>
              <a:prstGeom prst="rect">
                <a:avLst/>
              </a:prstGeom>
              <a:noFill/>
            </p:spPr>
            <p:txBody>
              <a:bodyPr wrap="square" rtlCol="0">
                <a:spAutoFit/>
              </a:bodyPr>
              <a:lstStyle/>
              <a:p>
                <a:r>
                  <a:rPr lang="en-US" dirty="0" err="1"/>
                  <a:t>z</a:t>
                </a:r>
                <a:endParaRPr lang="en-US" dirty="0"/>
              </a:p>
            </p:txBody>
          </p:sp>
        </p:grpSp>
        <p:grpSp>
          <p:nvGrpSpPr>
            <p:cNvPr id="74" name="Group 73"/>
            <p:cNvGrpSpPr/>
            <p:nvPr/>
          </p:nvGrpSpPr>
          <p:grpSpPr>
            <a:xfrm>
              <a:off x="5035635" y="3797595"/>
              <a:ext cx="3365976" cy="806689"/>
              <a:chOff x="5035635" y="3797595"/>
              <a:chExt cx="3365976" cy="806689"/>
            </a:xfrm>
          </p:grpSpPr>
          <p:sp>
            <p:nvSpPr>
              <p:cNvPr id="75" name="Oval 74"/>
              <p:cNvSpPr/>
              <p:nvPr/>
            </p:nvSpPr>
            <p:spPr>
              <a:xfrm>
                <a:off x="5159262" y="4405460"/>
                <a:ext cx="48658" cy="45719"/>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a:spLocks/>
              </p:cNvSpPr>
              <p:nvPr/>
            </p:nvSpPr>
            <p:spPr>
              <a:xfrm>
                <a:off x="5035635" y="4297172"/>
                <a:ext cx="287043" cy="260882"/>
              </a:xfrm>
              <a:prstGeom prst="ellipse">
                <a:avLst/>
              </a:prstGeom>
              <a:no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77" name="Straight Arrow Connector 76"/>
              <p:cNvCxnSpPr/>
              <p:nvPr/>
            </p:nvCxnSpPr>
            <p:spPr>
              <a:xfrm flipH="1">
                <a:off x="5425310" y="4132646"/>
                <a:ext cx="667492" cy="243655"/>
              </a:xfrm>
              <a:prstGeom prst="straightConnector1">
                <a:avLst/>
              </a:prstGeom>
              <a:ln w="25400">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pic>
            <p:nvPicPr>
              <p:cNvPr id="78" name="Picture 7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998" y="4122264"/>
                <a:ext cx="1895511" cy="482020"/>
              </a:xfrm>
              <a:prstGeom prst="rect">
                <a:avLst/>
              </a:prstGeom>
            </p:spPr>
          </p:pic>
          <p:sp>
            <p:nvSpPr>
              <p:cNvPr id="79" name="TextBox 78"/>
              <p:cNvSpPr txBox="1"/>
              <p:nvPr/>
            </p:nvSpPr>
            <p:spPr>
              <a:xfrm>
                <a:off x="6146784" y="3797595"/>
                <a:ext cx="2254827" cy="323165"/>
              </a:xfrm>
              <a:prstGeom prst="rect">
                <a:avLst/>
              </a:prstGeom>
              <a:noFill/>
            </p:spPr>
            <p:txBody>
              <a:bodyPr wrap="square" rtlCol="0">
                <a:spAutoFit/>
              </a:bodyPr>
              <a:lstStyle/>
              <a:p>
                <a:r>
                  <a:rPr lang="en-US" sz="1500" b="1" dirty="0">
                    <a:solidFill>
                      <a:schemeClr val="accent4">
                        <a:lumMod val="75000"/>
                      </a:schemeClr>
                    </a:solidFill>
                  </a:rPr>
                  <a:t>Beam loading theorem</a:t>
                </a:r>
              </a:p>
            </p:txBody>
          </p:sp>
        </p:grpSp>
      </p:grpSp>
      <p:pic>
        <p:nvPicPr>
          <p:cNvPr id="11" name="Picture 10"/>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570314" y="1080000"/>
            <a:ext cx="5051373" cy="600441"/>
          </a:xfrm>
          <a:prstGeom prst="rect">
            <a:avLst/>
          </a:prstGeom>
        </p:spPr>
      </p:pic>
    </p:spTree>
    <p:extLst>
      <p:ext uri="{BB962C8B-B14F-4D97-AF65-F5344CB8AC3E}">
        <p14:creationId xmlns:p14="http://schemas.microsoft.com/office/powerpoint/2010/main" val="29675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a:t>
            </a:r>
            <a:r>
              <a:rPr lang="en-US" dirty="0"/>
              <a:t>wake function</a:t>
            </a:r>
          </a:p>
        </p:txBody>
      </p:sp>
      <p:sp>
        <p:nvSpPr>
          <p:cNvPr id="3" name="Content Placeholder 2"/>
          <p:cNvSpPr>
            <a:spLocks noGrp="1"/>
          </p:cNvSpPr>
          <p:nvPr>
            <p:ph idx="1"/>
          </p:nvPr>
        </p:nvSpPr>
        <p:spPr>
          <a:xfrm>
            <a:off x="336000" y="2016000"/>
            <a:ext cx="11520000" cy="3600000"/>
          </a:xfrm>
        </p:spPr>
        <p:txBody>
          <a:bodyPr>
            <a:noAutofit/>
          </a:bodyPr>
          <a:lstStyle/>
          <a:p>
            <a:pPr marL="417150" lvl="1" indent="-342900" algn="just">
              <a:spcBef>
                <a:spcPct val="20000"/>
              </a:spcBef>
              <a:defRPr/>
            </a:pPr>
            <a:r>
              <a:rPr lang="en-US" dirty="0"/>
              <a:t>The </a:t>
            </a:r>
            <a:r>
              <a:rPr lang="en-US" b="1" dirty="0">
                <a:solidFill>
                  <a:srgbClr val="C00000"/>
                </a:solidFill>
              </a:rPr>
              <a:t>wake function</a:t>
            </a:r>
            <a:r>
              <a:rPr lang="en-US" dirty="0"/>
              <a:t> of an accelerator component is basically its </a:t>
            </a:r>
            <a:r>
              <a:rPr lang="en-US" b="1" dirty="0">
                <a:solidFill>
                  <a:srgbClr val="C00000"/>
                </a:solidFill>
              </a:rPr>
              <a:t>Green function in time domain</a:t>
            </a:r>
            <a:r>
              <a:rPr lang="en-US" dirty="0"/>
              <a:t> (i.e., its response to a pulse excitation)</a:t>
            </a:r>
          </a:p>
          <a:p>
            <a:pPr marL="874350" lvl="2" indent="-342900" algn="just">
              <a:spcBef>
                <a:spcPct val="20000"/>
              </a:spcBef>
              <a:buFont typeface="Calibri" panose="020F0502020204030204" pitchFamily="34" charset="0"/>
              <a:buChar char="→"/>
              <a:defRPr/>
            </a:pPr>
            <a:r>
              <a:rPr lang="en-US" dirty="0"/>
              <a:t>Very useful for </a:t>
            </a:r>
            <a:r>
              <a:rPr lang="en-US" dirty="0" err="1"/>
              <a:t>macroparticle</a:t>
            </a:r>
            <a:r>
              <a:rPr lang="en-US" dirty="0"/>
              <a:t> models and simulations, because it can be used to describe the driving terms in the single particle equations of motion!</a:t>
            </a:r>
          </a:p>
          <a:p>
            <a:pPr marL="417150" lvl="1" indent="-342900" algn="just" defTabSz="457200">
              <a:lnSpc>
                <a:spcPct val="100000"/>
              </a:lnSpc>
              <a:spcBef>
                <a:spcPct val="20000"/>
              </a:spcBef>
              <a:defRPr/>
            </a:pPr>
            <a:r>
              <a:rPr lang="en-US" dirty="0"/>
              <a:t>We can also describe it as a </a:t>
            </a:r>
            <a:r>
              <a:rPr lang="en-US" b="1" dirty="0">
                <a:solidFill>
                  <a:srgbClr val="C00000"/>
                </a:solidFill>
              </a:rPr>
              <a:t>transfer function in frequency </a:t>
            </a:r>
            <a:r>
              <a:rPr lang="en-US" b="1" dirty="0" smtClean="0">
                <a:solidFill>
                  <a:srgbClr val="C00000"/>
                </a:solidFill>
              </a:rPr>
              <a:t>domain</a:t>
            </a:r>
          </a:p>
          <a:p>
            <a:pPr marL="760050" lvl="2" indent="-342900" algn="just" defTabSz="457200">
              <a:lnSpc>
                <a:spcPct val="100000"/>
              </a:lnSpc>
              <a:spcBef>
                <a:spcPct val="20000"/>
              </a:spcBef>
              <a:buFont typeface="Calibri" panose="020F0502020204030204" pitchFamily="34" charset="0"/>
              <a:buChar char="→"/>
              <a:defRPr/>
            </a:pPr>
            <a:r>
              <a:rPr lang="en-US" dirty="0"/>
              <a:t>This is the definition of </a:t>
            </a:r>
            <a:r>
              <a:rPr lang="en-US" b="1" dirty="0">
                <a:solidFill>
                  <a:srgbClr val="C00000"/>
                </a:solidFill>
              </a:rPr>
              <a:t>longitudinal beam coupling impedance</a:t>
            </a:r>
            <a:r>
              <a:rPr lang="en-US" b="1" dirty="0">
                <a:solidFill>
                  <a:srgbClr val="FF0000"/>
                </a:solidFill>
              </a:rPr>
              <a:t> </a:t>
            </a:r>
            <a:r>
              <a:rPr lang="en-US" dirty="0"/>
              <a:t>of the element under study</a:t>
            </a:r>
            <a:endParaRPr lang="en-US" sz="2000"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46</a:t>
            </a:fld>
            <a:endParaRPr lang="en-US" dirty="0"/>
          </a:p>
        </p:txBody>
      </p:sp>
      <p:pic>
        <p:nvPicPr>
          <p:cNvPr id="11" name="Picture 10"/>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570314" y="1080000"/>
            <a:ext cx="5051373" cy="600441"/>
          </a:xfrm>
          <a:prstGeom prst="rect">
            <a:avLst/>
          </a:prstGeom>
        </p:spPr>
      </p:pic>
      <p:pic>
        <p:nvPicPr>
          <p:cNvPr id="21" name="Picture 20"/>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4057804" y="4536000"/>
            <a:ext cx="4078431" cy="1503406"/>
          </a:xfrm>
          <a:prstGeom prst="rect">
            <a:avLst/>
          </a:prstGeom>
        </p:spPr>
      </p:pic>
      <p:sp>
        <p:nvSpPr>
          <p:cNvPr id="13" name="Rectangle 12"/>
          <p:cNvSpPr/>
          <p:nvPr/>
        </p:nvSpPr>
        <p:spPr>
          <a:xfrm>
            <a:off x="3972000" y="4536000"/>
            <a:ext cx="756000" cy="576000"/>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556000" y="4536000"/>
            <a:ext cx="720000" cy="576000"/>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4319854" y="5112000"/>
            <a:ext cx="30146" cy="604735"/>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916000" y="5112000"/>
            <a:ext cx="360000" cy="604735"/>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84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functions</a:t>
            </a:r>
            <a:endParaRPr lang="en-US" dirty="0"/>
          </a:p>
        </p:txBody>
      </p:sp>
      <p:sp>
        <p:nvSpPr>
          <p:cNvPr id="11" name="Content Placeholder 10"/>
          <p:cNvSpPr>
            <a:spLocks noGrp="1"/>
          </p:cNvSpPr>
          <p:nvPr>
            <p:ph idx="1"/>
          </p:nvPr>
        </p:nvSpPr>
        <p:spPr>
          <a:xfrm>
            <a:off x="336000" y="4068000"/>
            <a:ext cx="11520000" cy="1980000"/>
          </a:xfrm>
        </p:spPr>
        <p:txBody>
          <a:bodyPr>
            <a:normAutofit/>
          </a:bodyPr>
          <a:lstStyle/>
          <a:p>
            <a:endParaRPr lang="en-US" sz="1800" dirty="0" smtClean="0"/>
          </a:p>
          <a:p>
            <a:r>
              <a:rPr lang="en-US" sz="1800" dirty="0" smtClean="0"/>
              <a:t>Transverse </a:t>
            </a:r>
            <a:r>
              <a:rPr lang="en-US" sz="1800" dirty="0"/>
              <a:t>wake fields</a:t>
            </a:r>
          </a:p>
          <a:p>
            <a:endParaRPr lang="en-US" sz="1800"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it-IT"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47</a:t>
            </a:fld>
            <a:endParaRPr lang="en-US" dirty="0"/>
          </a:p>
        </p:txBody>
      </p:sp>
      <p:grpSp>
        <p:nvGrpSpPr>
          <p:cNvPr id="8" name="Group 7"/>
          <p:cNvGrpSpPr/>
          <p:nvPr/>
        </p:nvGrpSpPr>
        <p:grpSpPr>
          <a:xfrm>
            <a:off x="1740000" y="900001"/>
            <a:ext cx="7645658" cy="2908275"/>
            <a:chOff x="152400" y="896947"/>
            <a:chExt cx="7645658" cy="2908275"/>
          </a:xfrm>
        </p:grpSpPr>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1" name="Oval 18 1"/>
            <p:cNvSpPr>
              <a:spLocks noChangeArrowheads="1"/>
            </p:cNvSpPr>
            <p:nvPr/>
          </p:nvSpPr>
          <p:spPr bwMode="auto">
            <a:xfrm>
              <a:off x="5544000" y="2196000"/>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32" name="Oval 18 2"/>
            <p:cNvSpPr>
              <a:spLocks noChangeArrowheads="1"/>
            </p:cNvSpPr>
            <p:nvPr/>
          </p:nvSpPr>
          <p:spPr bwMode="auto">
            <a:xfrm>
              <a:off x="4428000" y="2520000"/>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133" name="Straight Arrow Connector 132"/>
            <p:cNvCxnSpPr/>
            <p:nvPr/>
          </p:nvCxnSpPr>
          <p:spPr>
            <a:xfrm>
              <a:off x="4686307" y="2482627"/>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4964895" y="2382537"/>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a:solidFill>
                    <a:srgbClr val="262626"/>
                  </a:solidFill>
                </a:rPr>
                <a:t>L</a:t>
              </a: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161" name="Oval 18 3"/>
          <p:cNvSpPr>
            <a:spLocks noChangeArrowheads="1"/>
          </p:cNvSpPr>
          <p:nvPr/>
        </p:nvSpPr>
        <p:spPr bwMode="auto">
          <a:xfrm>
            <a:off x="8544000" y="1080000"/>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62" name="Oval 18 4"/>
          <p:cNvSpPr>
            <a:spLocks noChangeArrowheads="1"/>
          </p:cNvSpPr>
          <p:nvPr/>
        </p:nvSpPr>
        <p:spPr bwMode="auto">
          <a:xfrm>
            <a:off x="8544000" y="1512000"/>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63" name="TextBox 162"/>
          <p:cNvSpPr txBox="1"/>
          <p:nvPr/>
        </p:nvSpPr>
        <p:spPr>
          <a:xfrm>
            <a:off x="8946935" y="1022236"/>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164" name="TextBox 163"/>
          <p:cNvSpPr txBox="1"/>
          <p:nvPr/>
        </p:nvSpPr>
        <p:spPr>
          <a:xfrm>
            <a:off x="8946935" y="1458418"/>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7" name="Picture 6"/>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024001" y="4788000"/>
            <a:ext cx="8920381" cy="562286"/>
          </a:xfrm>
          <a:prstGeom prst="rect">
            <a:avLst/>
          </a:prstGeom>
        </p:spPr>
      </p:pic>
      <p:sp>
        <p:nvSpPr>
          <p:cNvPr id="45" name="Rectangle 44"/>
          <p:cNvSpPr/>
          <p:nvPr/>
        </p:nvSpPr>
        <p:spPr>
          <a:xfrm>
            <a:off x="6624000" y="4752000"/>
            <a:ext cx="5400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832000" y="3276000"/>
            <a:ext cx="3089217" cy="432838"/>
          </a:xfrm>
          <a:prstGeom prst="rect">
            <a:avLst/>
          </a:prstGeom>
        </p:spPr>
      </p:pic>
      <p:sp>
        <p:nvSpPr>
          <p:cNvPr id="43" name="TextBox 42"/>
          <p:cNvSpPr txBox="1"/>
          <p:nvPr/>
        </p:nvSpPr>
        <p:spPr>
          <a:xfrm>
            <a:off x="5760000" y="2952000"/>
            <a:ext cx="1053878" cy="338554"/>
          </a:xfrm>
          <a:prstGeom prst="rect">
            <a:avLst/>
          </a:prstGeom>
          <a:noFill/>
        </p:spPr>
        <p:txBody>
          <a:bodyPr wrap="none" rtlCol="0">
            <a:spAutoFit/>
          </a:bodyPr>
          <a:lstStyle/>
          <a:p>
            <a:r>
              <a:rPr lang="en-US" sz="1600" b="1" dirty="0" smtClean="0"/>
              <a:t>Note that:</a:t>
            </a:r>
            <a:endParaRPr lang="en-US" sz="1600" b="1" dirty="0"/>
          </a:p>
        </p:txBody>
      </p:sp>
    </p:spTree>
    <p:custDataLst>
      <p:tags r:id="rId1"/>
    </p:custDataLst>
    <p:extLst>
      <p:ext uri="{BB962C8B-B14F-4D97-AF65-F5344CB8AC3E}">
        <p14:creationId xmlns:p14="http://schemas.microsoft.com/office/powerpoint/2010/main" val="1104200715"/>
      </p:ext>
    </p:extLst>
  </p:cSld>
  <p:clrMapOvr>
    <a:masterClrMapping/>
  </p:clrMapOvr>
  <mc:AlternateContent xmlns:mc="http://schemas.openxmlformats.org/markup-compatibility/2006" xmlns:p14="http://schemas.microsoft.com/office/powerpoint/2010/main">
    <mc:Choice Requires="p14">
      <p:transition spd="med" p14:dur="700" advTm="69980">
        <p:fade/>
      </p:transition>
    </mc:Choice>
    <mc:Fallback xmlns="">
      <p:transition spd="med" advTm="6998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functions</a:t>
            </a:r>
            <a:endParaRPr lang="en-US"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it-IT"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48</a:t>
            </a:fld>
            <a:endParaRPr lang="en-US" dirty="0"/>
          </a:p>
        </p:txBody>
      </p:sp>
      <p:grpSp>
        <p:nvGrpSpPr>
          <p:cNvPr id="8" name="Group 7"/>
          <p:cNvGrpSpPr/>
          <p:nvPr/>
        </p:nvGrpSpPr>
        <p:grpSpPr>
          <a:xfrm>
            <a:off x="1740000" y="900001"/>
            <a:ext cx="7645658" cy="2908275"/>
            <a:chOff x="152400" y="896947"/>
            <a:chExt cx="7645658" cy="2908275"/>
          </a:xfrm>
        </p:grpSpPr>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1" name="Oval 18 1"/>
            <p:cNvSpPr>
              <a:spLocks noChangeArrowheads="1"/>
            </p:cNvSpPr>
            <p:nvPr/>
          </p:nvSpPr>
          <p:spPr bwMode="auto">
            <a:xfrm>
              <a:off x="5544000" y="2196000"/>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32" name="Oval 18 2"/>
            <p:cNvSpPr>
              <a:spLocks noChangeArrowheads="1"/>
            </p:cNvSpPr>
            <p:nvPr/>
          </p:nvSpPr>
          <p:spPr bwMode="auto">
            <a:xfrm>
              <a:off x="4428000" y="2520000"/>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133" name="Straight Arrow Connector 132"/>
            <p:cNvCxnSpPr/>
            <p:nvPr/>
          </p:nvCxnSpPr>
          <p:spPr>
            <a:xfrm>
              <a:off x="4686307" y="2482627"/>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4964895" y="2382537"/>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a:solidFill>
                    <a:srgbClr val="262626"/>
                  </a:solidFill>
                </a:rPr>
                <a:t>L</a:t>
              </a: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161" name="Oval 18 3"/>
          <p:cNvSpPr>
            <a:spLocks noChangeArrowheads="1"/>
          </p:cNvSpPr>
          <p:nvPr/>
        </p:nvSpPr>
        <p:spPr bwMode="auto">
          <a:xfrm>
            <a:off x="8544000" y="1080000"/>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62" name="Oval 18 4"/>
          <p:cNvSpPr>
            <a:spLocks noChangeArrowheads="1"/>
          </p:cNvSpPr>
          <p:nvPr/>
        </p:nvSpPr>
        <p:spPr bwMode="auto">
          <a:xfrm>
            <a:off x="8544000" y="1512000"/>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63" name="TextBox 162"/>
          <p:cNvSpPr txBox="1"/>
          <p:nvPr/>
        </p:nvSpPr>
        <p:spPr>
          <a:xfrm>
            <a:off x="8946935" y="1022236"/>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164" name="TextBox 163"/>
          <p:cNvSpPr txBox="1"/>
          <p:nvPr/>
        </p:nvSpPr>
        <p:spPr>
          <a:xfrm>
            <a:off x="8946935" y="1458418"/>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9" name="Picture 8"/>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024001" y="4788000"/>
            <a:ext cx="8920381" cy="1231238"/>
          </a:xfrm>
          <a:prstGeom prst="rect">
            <a:avLst/>
          </a:prstGeom>
        </p:spPr>
      </p:pic>
      <p:sp>
        <p:nvSpPr>
          <p:cNvPr id="53" name="TextBox 52"/>
          <p:cNvSpPr txBox="1"/>
          <p:nvPr/>
        </p:nvSpPr>
        <p:spPr>
          <a:xfrm>
            <a:off x="7560000" y="5544000"/>
            <a:ext cx="3492000" cy="720000"/>
          </a:xfrm>
          <a:prstGeom prst="rect">
            <a:avLst/>
          </a:prstGeom>
          <a:noFill/>
        </p:spPr>
        <p:txBody>
          <a:bodyPr wrap="square" rtlCol="0">
            <a:noAutofit/>
          </a:bodyPr>
          <a:lstStyle/>
          <a:p>
            <a:pPr algn="just"/>
            <a:r>
              <a:rPr lang="en-US" sz="1600" b="1" dirty="0">
                <a:solidFill>
                  <a:schemeClr val="accent2"/>
                </a:solidFill>
              </a:rPr>
              <a:t>Transverse deflecting kick of the witness particle from transverse wakes</a:t>
            </a:r>
            <a:endParaRPr lang="en-GB" sz="1600" b="1" dirty="0">
              <a:solidFill>
                <a:schemeClr val="accent2"/>
              </a:solidFill>
            </a:endParaRPr>
          </a:p>
        </p:txBody>
      </p:sp>
      <p:sp>
        <p:nvSpPr>
          <p:cNvPr id="7" name="Rectangle 6"/>
          <p:cNvSpPr/>
          <p:nvPr/>
        </p:nvSpPr>
        <p:spPr>
          <a:xfrm>
            <a:off x="2604000" y="5400000"/>
            <a:ext cx="8784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0"/>
          <p:cNvSpPr>
            <a:spLocks noGrp="1"/>
          </p:cNvSpPr>
          <p:nvPr>
            <p:ph idx="1"/>
          </p:nvPr>
        </p:nvSpPr>
        <p:spPr>
          <a:xfrm>
            <a:off x="336000" y="4068000"/>
            <a:ext cx="11520000" cy="1980000"/>
          </a:xfrm>
        </p:spPr>
        <p:txBody>
          <a:bodyPr>
            <a:normAutofit/>
          </a:bodyPr>
          <a:lstStyle/>
          <a:p>
            <a:endParaRPr lang="en-US" sz="1800" dirty="0" smtClean="0"/>
          </a:p>
          <a:p>
            <a:r>
              <a:rPr lang="en-US" sz="1800" dirty="0" smtClean="0"/>
              <a:t>Transverse </a:t>
            </a:r>
            <a:r>
              <a:rPr lang="en-US" sz="1800" dirty="0"/>
              <a:t>wake fields</a:t>
            </a:r>
          </a:p>
          <a:p>
            <a:endParaRPr lang="en-US" sz="1800" dirty="0"/>
          </a:p>
        </p:txBody>
      </p:sp>
      <p:pic>
        <p:nvPicPr>
          <p:cNvPr id="45" name="Picture 44"/>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832000" y="3276000"/>
            <a:ext cx="3089217" cy="432838"/>
          </a:xfrm>
          <a:prstGeom prst="rect">
            <a:avLst/>
          </a:prstGeom>
        </p:spPr>
      </p:pic>
      <p:sp>
        <p:nvSpPr>
          <p:cNvPr id="46" name="TextBox 45"/>
          <p:cNvSpPr txBox="1"/>
          <p:nvPr/>
        </p:nvSpPr>
        <p:spPr>
          <a:xfrm>
            <a:off x="5760000" y="2952000"/>
            <a:ext cx="1053878" cy="338554"/>
          </a:xfrm>
          <a:prstGeom prst="rect">
            <a:avLst/>
          </a:prstGeom>
          <a:noFill/>
        </p:spPr>
        <p:txBody>
          <a:bodyPr wrap="none" rtlCol="0">
            <a:spAutoFit/>
          </a:bodyPr>
          <a:lstStyle/>
          <a:p>
            <a:r>
              <a:rPr lang="en-US" sz="1600" b="1" dirty="0" smtClean="0"/>
              <a:t>Note that:</a:t>
            </a:r>
            <a:endParaRPr lang="en-US" sz="1600" b="1" dirty="0"/>
          </a:p>
        </p:txBody>
      </p:sp>
      <p:sp>
        <p:nvSpPr>
          <p:cNvPr id="3" name="TextBox 2"/>
          <p:cNvSpPr txBox="1"/>
          <p:nvPr/>
        </p:nvSpPr>
        <p:spPr>
          <a:xfrm>
            <a:off x="7956000" y="4104000"/>
            <a:ext cx="3600000" cy="540000"/>
          </a:xfrm>
          <a:prstGeom prst="rect">
            <a:avLst/>
          </a:prstGeom>
          <a:noFill/>
        </p:spPr>
        <p:txBody>
          <a:bodyPr wrap="square" rtlCol="0">
            <a:noAutofit/>
          </a:bodyPr>
          <a:lstStyle/>
          <a:p>
            <a:pPr algn="ctr"/>
            <a:r>
              <a:rPr lang="en-US" sz="1500" b="1" dirty="0" smtClean="0">
                <a:solidFill>
                  <a:schemeClr val="accent5"/>
                </a:solidFill>
              </a:rPr>
              <a:t>First order expansion in transverse coordinates of source and witness particles</a:t>
            </a:r>
            <a:endParaRPr lang="en-US" sz="1500" b="1" dirty="0">
              <a:solidFill>
                <a:schemeClr val="accent5"/>
              </a:solidFill>
            </a:endParaRPr>
          </a:p>
        </p:txBody>
      </p:sp>
      <p:sp>
        <p:nvSpPr>
          <p:cNvPr id="10" name="Left Brace 9"/>
          <p:cNvSpPr/>
          <p:nvPr/>
        </p:nvSpPr>
        <p:spPr>
          <a:xfrm rot="5400000">
            <a:off x="9702000" y="2592000"/>
            <a:ext cx="144000" cy="4392000"/>
          </a:xfrm>
          <a:prstGeom prst="leftBrace">
            <a:avLst>
              <a:gd name="adj1" fmla="val 80492"/>
              <a:gd name="adj2" fmla="val 50000"/>
            </a:avLst>
          </a:prstGeom>
          <a:ln w="254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06620554"/>
      </p:ext>
    </p:extLst>
  </p:cSld>
  <p:clrMapOvr>
    <a:masterClrMapping/>
  </p:clrMapOvr>
  <mc:AlternateContent xmlns:mc="http://schemas.openxmlformats.org/markup-compatibility/2006" xmlns:p14="http://schemas.microsoft.com/office/powerpoint/2010/main">
    <mc:Choice Requires="p14">
      <p:transition spd="med" p14:dur="700" advTm="69980">
        <p:fade/>
      </p:transition>
    </mc:Choice>
    <mc:Fallback xmlns="">
      <p:transition spd="med" advTm="6998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functions</a:t>
            </a:r>
            <a:endParaRPr lang="en-US"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it-IT"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49</a:t>
            </a:fld>
            <a:endParaRPr lang="en-US" dirty="0"/>
          </a:p>
        </p:txBody>
      </p:sp>
      <p:grpSp>
        <p:nvGrpSpPr>
          <p:cNvPr id="8" name="Group 7"/>
          <p:cNvGrpSpPr/>
          <p:nvPr/>
        </p:nvGrpSpPr>
        <p:grpSpPr>
          <a:xfrm>
            <a:off x="1740000" y="900001"/>
            <a:ext cx="7645658" cy="2908275"/>
            <a:chOff x="152400" y="896947"/>
            <a:chExt cx="7645658" cy="2908275"/>
          </a:xfrm>
        </p:grpSpPr>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1" name="Oval 18 1"/>
            <p:cNvSpPr>
              <a:spLocks noChangeArrowheads="1"/>
            </p:cNvSpPr>
            <p:nvPr/>
          </p:nvSpPr>
          <p:spPr bwMode="auto">
            <a:xfrm>
              <a:off x="5544000" y="2196000"/>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32" name="Oval 18 2"/>
            <p:cNvSpPr>
              <a:spLocks noChangeArrowheads="1"/>
            </p:cNvSpPr>
            <p:nvPr/>
          </p:nvSpPr>
          <p:spPr bwMode="auto">
            <a:xfrm>
              <a:off x="4428000" y="2520000"/>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133" name="Straight Arrow Connector 132"/>
            <p:cNvCxnSpPr/>
            <p:nvPr/>
          </p:nvCxnSpPr>
          <p:spPr>
            <a:xfrm>
              <a:off x="4686307" y="2482627"/>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4964895" y="2382537"/>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a:solidFill>
                    <a:srgbClr val="262626"/>
                  </a:solidFill>
                </a:rPr>
                <a:t>L</a:t>
              </a: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161" name="Oval 18 3"/>
          <p:cNvSpPr>
            <a:spLocks noChangeArrowheads="1"/>
          </p:cNvSpPr>
          <p:nvPr/>
        </p:nvSpPr>
        <p:spPr bwMode="auto">
          <a:xfrm>
            <a:off x="8544000" y="1080000"/>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62" name="Oval 18 4"/>
          <p:cNvSpPr>
            <a:spLocks noChangeArrowheads="1"/>
          </p:cNvSpPr>
          <p:nvPr/>
        </p:nvSpPr>
        <p:spPr bwMode="auto">
          <a:xfrm>
            <a:off x="8544000" y="1512000"/>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63" name="TextBox 162"/>
          <p:cNvSpPr txBox="1"/>
          <p:nvPr/>
        </p:nvSpPr>
        <p:spPr>
          <a:xfrm>
            <a:off x="8946935" y="1022236"/>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164" name="TextBox 163"/>
          <p:cNvSpPr txBox="1"/>
          <p:nvPr/>
        </p:nvSpPr>
        <p:spPr>
          <a:xfrm>
            <a:off x="8946935" y="1458418"/>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3" name="Picture 2"/>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024001" y="4788000"/>
            <a:ext cx="8920381" cy="1222095"/>
          </a:xfrm>
          <a:prstGeom prst="rect">
            <a:avLst/>
          </a:prstGeom>
        </p:spPr>
      </p:pic>
      <p:sp>
        <p:nvSpPr>
          <p:cNvPr id="53" name="TextBox 52"/>
          <p:cNvSpPr txBox="1"/>
          <p:nvPr/>
        </p:nvSpPr>
        <p:spPr>
          <a:xfrm>
            <a:off x="6192000" y="5472000"/>
            <a:ext cx="3492000" cy="720000"/>
          </a:xfrm>
          <a:prstGeom prst="rect">
            <a:avLst/>
          </a:prstGeom>
          <a:noFill/>
        </p:spPr>
        <p:txBody>
          <a:bodyPr wrap="square" rtlCol="0">
            <a:noAutofit/>
          </a:bodyPr>
          <a:lstStyle/>
          <a:p>
            <a:pPr algn="just"/>
            <a:r>
              <a:rPr lang="en-US" sz="1600" b="1" dirty="0">
                <a:solidFill>
                  <a:schemeClr val="accent2"/>
                </a:solidFill>
              </a:rPr>
              <a:t>Transverse deflecting kick of the witness particle from transverse wakes</a:t>
            </a:r>
            <a:endParaRPr lang="en-GB" sz="1600" b="1" dirty="0">
              <a:solidFill>
                <a:schemeClr val="accent2"/>
              </a:solidFill>
            </a:endParaRPr>
          </a:p>
        </p:txBody>
      </p:sp>
      <p:sp>
        <p:nvSpPr>
          <p:cNvPr id="44" name="Content Placeholder 10"/>
          <p:cNvSpPr>
            <a:spLocks noGrp="1"/>
          </p:cNvSpPr>
          <p:nvPr>
            <p:ph idx="1"/>
          </p:nvPr>
        </p:nvSpPr>
        <p:spPr>
          <a:xfrm>
            <a:off x="336000" y="4068000"/>
            <a:ext cx="11520000" cy="1980000"/>
          </a:xfrm>
        </p:spPr>
        <p:txBody>
          <a:bodyPr>
            <a:normAutofit/>
          </a:bodyPr>
          <a:lstStyle/>
          <a:p>
            <a:endParaRPr lang="en-US" sz="1800" dirty="0" smtClean="0"/>
          </a:p>
          <a:p>
            <a:r>
              <a:rPr lang="en-US" sz="1800" dirty="0" smtClean="0"/>
              <a:t>Transverse </a:t>
            </a:r>
            <a:r>
              <a:rPr lang="en-US" sz="1800" dirty="0"/>
              <a:t>wake fields</a:t>
            </a:r>
          </a:p>
          <a:p>
            <a:endParaRPr lang="en-US" sz="1800" dirty="0"/>
          </a:p>
        </p:txBody>
      </p:sp>
      <p:pic>
        <p:nvPicPr>
          <p:cNvPr id="43" name="Picture 4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832000" y="3276000"/>
            <a:ext cx="3089217" cy="432838"/>
          </a:xfrm>
          <a:prstGeom prst="rect">
            <a:avLst/>
          </a:prstGeom>
        </p:spPr>
      </p:pic>
      <p:sp>
        <p:nvSpPr>
          <p:cNvPr id="45" name="TextBox 44"/>
          <p:cNvSpPr txBox="1"/>
          <p:nvPr/>
        </p:nvSpPr>
        <p:spPr>
          <a:xfrm>
            <a:off x="5760000" y="2952000"/>
            <a:ext cx="1053878" cy="338554"/>
          </a:xfrm>
          <a:prstGeom prst="rect">
            <a:avLst/>
          </a:prstGeom>
          <a:noFill/>
        </p:spPr>
        <p:txBody>
          <a:bodyPr wrap="none" rtlCol="0">
            <a:spAutoFit/>
          </a:bodyPr>
          <a:lstStyle/>
          <a:p>
            <a:r>
              <a:rPr lang="en-US" sz="1600" b="1" dirty="0" smtClean="0"/>
              <a:t>Note that:</a:t>
            </a:r>
            <a:endParaRPr lang="en-US" sz="1600" b="1" dirty="0"/>
          </a:p>
        </p:txBody>
      </p:sp>
      <p:sp>
        <p:nvSpPr>
          <p:cNvPr id="46" name="TextBox 45"/>
          <p:cNvSpPr txBox="1"/>
          <p:nvPr/>
        </p:nvSpPr>
        <p:spPr>
          <a:xfrm>
            <a:off x="7956000" y="4104000"/>
            <a:ext cx="3600000" cy="540000"/>
          </a:xfrm>
          <a:prstGeom prst="rect">
            <a:avLst/>
          </a:prstGeom>
          <a:noFill/>
        </p:spPr>
        <p:txBody>
          <a:bodyPr wrap="square" rtlCol="0">
            <a:noAutofit/>
          </a:bodyPr>
          <a:lstStyle/>
          <a:p>
            <a:pPr algn="ctr"/>
            <a:r>
              <a:rPr lang="en-US" sz="1500" b="1" dirty="0" smtClean="0">
                <a:solidFill>
                  <a:schemeClr val="accent5"/>
                </a:solidFill>
              </a:rPr>
              <a:t>First order expansion in transverse coordinates of source and witness particles</a:t>
            </a:r>
            <a:endParaRPr lang="en-US" sz="1500" b="1" dirty="0">
              <a:solidFill>
                <a:schemeClr val="accent5"/>
              </a:solidFill>
            </a:endParaRPr>
          </a:p>
        </p:txBody>
      </p:sp>
      <p:sp>
        <p:nvSpPr>
          <p:cNvPr id="47" name="Left Brace 46"/>
          <p:cNvSpPr/>
          <p:nvPr/>
        </p:nvSpPr>
        <p:spPr>
          <a:xfrm rot="5400000">
            <a:off x="9702000" y="2592000"/>
            <a:ext cx="144000" cy="4392000"/>
          </a:xfrm>
          <a:prstGeom prst="leftBrace">
            <a:avLst>
              <a:gd name="adj1" fmla="val 80492"/>
              <a:gd name="adj2" fmla="val 50000"/>
            </a:avLst>
          </a:prstGeom>
          <a:ln w="254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63385288"/>
      </p:ext>
    </p:extLst>
  </p:cSld>
  <p:clrMapOvr>
    <a:masterClrMapping/>
  </p:clrMapOvr>
  <mc:AlternateContent xmlns:mc="http://schemas.openxmlformats.org/markup-compatibility/2006" xmlns:p14="http://schemas.microsoft.com/office/powerpoint/2010/main">
    <mc:Choice Requires="p14">
      <p:transition spd="med" p14:dur="700" advTm="69980">
        <p:fade/>
      </p:transition>
    </mc:Choice>
    <mc:Fallback xmlns="">
      <p:transition spd="med" advTm="6998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 </a:t>
            </a:r>
            <a:r>
              <a:rPr lang="en-US" dirty="0"/>
              <a:t>techniques</a:t>
            </a:r>
          </a:p>
        </p:txBody>
      </p:sp>
      <p:sp>
        <p:nvSpPr>
          <p:cNvPr id="3" name="Content Placeholder 2"/>
          <p:cNvSpPr>
            <a:spLocks noGrp="1"/>
          </p:cNvSpPr>
          <p:nvPr>
            <p:ph idx="1"/>
          </p:nvPr>
        </p:nvSpPr>
        <p:spPr/>
        <p:txBody>
          <a:bodyPr>
            <a:normAutofit/>
          </a:bodyPr>
          <a:lstStyle/>
          <a:p>
            <a:r>
              <a:rPr lang="en-US" sz="2000" dirty="0" smtClean="0"/>
              <a:t>Decrease the peak line density by</a:t>
            </a:r>
            <a:endParaRPr lang="en-US" sz="2000" dirty="0"/>
          </a:p>
          <a:p>
            <a:pPr lvl="1"/>
            <a:r>
              <a:rPr lang="en-US" sz="1800" dirty="0" smtClean="0"/>
              <a:t>maximizing </a:t>
            </a:r>
            <a:r>
              <a:rPr lang="en-US" sz="1800" dirty="0"/>
              <a:t>the bunch </a:t>
            </a:r>
            <a:r>
              <a:rPr lang="en-US" sz="1800" dirty="0" smtClean="0"/>
              <a:t>length </a:t>
            </a:r>
          </a:p>
          <a:p>
            <a:pPr lvl="1"/>
            <a:r>
              <a:rPr lang="en-US" sz="1800" dirty="0" smtClean="0"/>
              <a:t>flattening the bunch profile with a specially configured (double harmonic) RF system </a:t>
            </a:r>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5</a:t>
            </a:fld>
            <a:endParaRPr lang="en-US" dirty="0"/>
          </a:p>
        </p:txBody>
      </p:sp>
      <p:pic>
        <p:nvPicPr>
          <p:cNvPr id="12" name="Picture 11" descr="test.pdf"/>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000" y="2376000"/>
            <a:ext cx="4795200" cy="3996000"/>
          </a:xfrm>
          <a:prstGeom prst="rect">
            <a:avLst/>
          </a:prstGeom>
        </p:spPr>
      </p:pic>
      <p:pic>
        <p:nvPicPr>
          <p:cNvPr id="7" name="Picture 6" descr="Flat_bunch_profile.pdf"/>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0000" y="2376000"/>
            <a:ext cx="4795201" cy="3996000"/>
          </a:xfrm>
          <a:prstGeom prst="rect">
            <a:avLst/>
          </a:prstGeom>
        </p:spPr>
      </p:pic>
      <p:sp>
        <p:nvSpPr>
          <p:cNvPr id="13" name="Right Arrow 12"/>
          <p:cNvSpPr/>
          <p:nvPr/>
        </p:nvSpPr>
        <p:spPr>
          <a:xfrm>
            <a:off x="5592000" y="4104000"/>
            <a:ext cx="1008000" cy="720000"/>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p:cNvGrpSpPr/>
          <p:nvPr/>
        </p:nvGrpSpPr>
        <p:grpSpPr>
          <a:xfrm>
            <a:off x="7200000" y="288000"/>
            <a:ext cx="3446649" cy="1182857"/>
            <a:chOff x="6929272" y="288000"/>
            <a:chExt cx="3446649" cy="1182857"/>
          </a:xfrm>
        </p:grpSpPr>
        <p:pic>
          <p:nvPicPr>
            <p:cNvPr id="17" name="Picture 1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022425" y="648000"/>
              <a:ext cx="3260343" cy="822857"/>
            </a:xfrm>
            <a:prstGeom prst="rect">
              <a:avLst/>
            </a:prstGeom>
          </p:spPr>
        </p:pic>
        <p:sp>
          <p:nvSpPr>
            <p:cNvPr id="18" name="TextBox 17"/>
            <p:cNvSpPr txBox="1"/>
            <p:nvPr/>
          </p:nvSpPr>
          <p:spPr>
            <a:xfrm>
              <a:off x="6929272" y="288000"/>
              <a:ext cx="3446649" cy="338554"/>
            </a:xfrm>
            <a:prstGeom prst="rect">
              <a:avLst/>
            </a:prstGeom>
            <a:noFill/>
          </p:spPr>
          <p:txBody>
            <a:bodyPr wrap="none" rtlCol="0">
              <a:spAutoFit/>
            </a:bodyPr>
            <a:lstStyle/>
            <a:p>
              <a:pPr algn="ctr"/>
              <a:r>
                <a:rPr lang="en-US" sz="1600" dirty="0">
                  <a:solidFill>
                    <a:srgbClr val="FF0000"/>
                  </a:solidFill>
                </a:rPr>
                <a:t>Maximum tune shift (circular Gaussian)</a:t>
              </a:r>
            </a:p>
          </p:txBody>
        </p:sp>
        <p:sp>
          <p:nvSpPr>
            <p:cNvPr id="19" name="Oval 18"/>
            <p:cNvSpPr>
              <a:spLocks noChangeAspect="1"/>
            </p:cNvSpPr>
            <p:nvPr/>
          </p:nvSpPr>
          <p:spPr>
            <a:xfrm>
              <a:off x="9053272" y="612000"/>
              <a:ext cx="432000" cy="432000"/>
            </a:xfrm>
            <a:prstGeom prst="ellipse">
              <a:avLst/>
            </a:prstGeom>
            <a:noFill/>
            <a:ln w="25400">
              <a:solidFill>
                <a:schemeClr val="accent2"/>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00FF"/>
                </a:solidFill>
              </a:endParaRPr>
            </a:p>
          </p:txBody>
        </p:sp>
      </p:grpSp>
    </p:spTree>
    <p:extLst>
      <p:ext uri="{BB962C8B-B14F-4D97-AF65-F5344CB8AC3E}">
        <p14:creationId xmlns:p14="http://schemas.microsoft.com/office/powerpoint/2010/main" val="42701810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functions</a:t>
            </a:r>
            <a:endParaRPr lang="en-US"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it-IT"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50</a:t>
            </a:fld>
            <a:endParaRPr lang="en-US" dirty="0"/>
          </a:p>
        </p:txBody>
      </p:sp>
      <p:grpSp>
        <p:nvGrpSpPr>
          <p:cNvPr id="8" name="Group 7"/>
          <p:cNvGrpSpPr/>
          <p:nvPr/>
        </p:nvGrpSpPr>
        <p:grpSpPr>
          <a:xfrm>
            <a:off x="1740000" y="900001"/>
            <a:ext cx="7645658" cy="2908275"/>
            <a:chOff x="152400" y="896947"/>
            <a:chExt cx="7645658" cy="2908275"/>
          </a:xfrm>
        </p:grpSpPr>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1" name="Oval 18 1"/>
            <p:cNvSpPr>
              <a:spLocks noChangeArrowheads="1"/>
            </p:cNvSpPr>
            <p:nvPr/>
          </p:nvSpPr>
          <p:spPr bwMode="auto">
            <a:xfrm>
              <a:off x="5544000" y="2196000"/>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32" name="Oval 18 2"/>
            <p:cNvSpPr>
              <a:spLocks noChangeArrowheads="1"/>
            </p:cNvSpPr>
            <p:nvPr/>
          </p:nvSpPr>
          <p:spPr bwMode="auto">
            <a:xfrm>
              <a:off x="4428000" y="2520000"/>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133" name="Straight Arrow Connector 132"/>
            <p:cNvCxnSpPr/>
            <p:nvPr/>
          </p:nvCxnSpPr>
          <p:spPr>
            <a:xfrm>
              <a:off x="4686307" y="2482627"/>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4964895" y="2382537"/>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a:solidFill>
                    <a:srgbClr val="262626"/>
                  </a:solidFill>
                </a:rPr>
                <a:t>L</a:t>
              </a: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161" name="Oval 18 3"/>
          <p:cNvSpPr>
            <a:spLocks noChangeArrowheads="1"/>
          </p:cNvSpPr>
          <p:nvPr/>
        </p:nvSpPr>
        <p:spPr bwMode="auto">
          <a:xfrm>
            <a:off x="8544000" y="1080000"/>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62" name="Oval 18 4"/>
          <p:cNvSpPr>
            <a:spLocks noChangeArrowheads="1"/>
          </p:cNvSpPr>
          <p:nvPr/>
        </p:nvSpPr>
        <p:spPr bwMode="auto">
          <a:xfrm>
            <a:off x="8544000" y="1512000"/>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63" name="TextBox 162"/>
          <p:cNvSpPr txBox="1"/>
          <p:nvPr/>
        </p:nvSpPr>
        <p:spPr>
          <a:xfrm>
            <a:off x="8946935" y="1022236"/>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164" name="TextBox 163"/>
          <p:cNvSpPr txBox="1"/>
          <p:nvPr/>
        </p:nvSpPr>
        <p:spPr>
          <a:xfrm>
            <a:off x="8946935" y="1458418"/>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7" name="Picture 6"/>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024001" y="4788000"/>
            <a:ext cx="8920381" cy="562286"/>
          </a:xfrm>
          <a:prstGeom prst="rect">
            <a:avLst/>
          </a:prstGeom>
        </p:spPr>
      </p:pic>
      <p:sp>
        <p:nvSpPr>
          <p:cNvPr id="44" name="Content Placeholder 10"/>
          <p:cNvSpPr>
            <a:spLocks noGrp="1"/>
          </p:cNvSpPr>
          <p:nvPr>
            <p:ph idx="1"/>
          </p:nvPr>
        </p:nvSpPr>
        <p:spPr>
          <a:xfrm>
            <a:off x="336000" y="4068000"/>
            <a:ext cx="11520000" cy="1980000"/>
          </a:xfrm>
        </p:spPr>
        <p:txBody>
          <a:bodyPr>
            <a:normAutofit/>
          </a:bodyPr>
          <a:lstStyle/>
          <a:p>
            <a:endParaRPr lang="en-US" sz="1800" dirty="0" smtClean="0"/>
          </a:p>
          <a:p>
            <a:r>
              <a:rPr lang="en-US" sz="1800" dirty="0" smtClean="0"/>
              <a:t>Transverse </a:t>
            </a:r>
            <a:r>
              <a:rPr lang="en-US" sz="1800" dirty="0"/>
              <a:t>wake fields</a:t>
            </a:r>
          </a:p>
          <a:p>
            <a:endParaRPr lang="en-US" sz="1800" dirty="0"/>
          </a:p>
        </p:txBody>
      </p:sp>
      <p:sp>
        <p:nvSpPr>
          <p:cNvPr id="43" name="Rectangle 42"/>
          <p:cNvSpPr/>
          <p:nvPr/>
        </p:nvSpPr>
        <p:spPr>
          <a:xfrm>
            <a:off x="7668000" y="4824000"/>
            <a:ext cx="900000" cy="46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45" name="Rectangle 44"/>
          <p:cNvSpPr/>
          <p:nvPr/>
        </p:nvSpPr>
        <p:spPr>
          <a:xfrm>
            <a:off x="10476000" y="4824000"/>
            <a:ext cx="900000" cy="468000"/>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46" name="TextBox 45"/>
          <p:cNvSpPr txBox="1"/>
          <p:nvPr/>
        </p:nvSpPr>
        <p:spPr>
          <a:xfrm>
            <a:off x="4536000" y="5616000"/>
            <a:ext cx="2088000" cy="792000"/>
          </a:xfrm>
          <a:prstGeom prst="rect">
            <a:avLst/>
          </a:prstGeom>
          <a:noFill/>
        </p:spPr>
        <p:txBody>
          <a:bodyPr wrap="none" rtlCol="0">
            <a:noAutofit/>
          </a:bodyPr>
          <a:lstStyle/>
          <a:p>
            <a:r>
              <a:rPr lang="en-US" sz="1600" dirty="0">
                <a:solidFill>
                  <a:schemeClr val="tx2"/>
                </a:solidFill>
              </a:rPr>
              <a:t>Zeroth order for</a:t>
            </a:r>
          </a:p>
          <a:p>
            <a:r>
              <a:rPr lang="en-US" sz="1600" dirty="0">
                <a:solidFill>
                  <a:schemeClr val="tx2"/>
                </a:solidFill>
              </a:rPr>
              <a:t>asymmetric structures</a:t>
            </a:r>
          </a:p>
          <a:p>
            <a:r>
              <a:rPr lang="en-US" sz="1600" dirty="0">
                <a:solidFill>
                  <a:schemeClr val="tx2"/>
                </a:solidFill>
                <a:sym typeface="Wingdings" panose="05000000000000000000" pitchFamily="2" charset="2"/>
              </a:rPr>
              <a:t> </a:t>
            </a:r>
            <a:r>
              <a:rPr lang="en-US" sz="1600" b="1" dirty="0">
                <a:solidFill>
                  <a:schemeClr val="tx2"/>
                </a:solidFill>
                <a:sym typeface="Wingdings" panose="05000000000000000000" pitchFamily="2" charset="2"/>
              </a:rPr>
              <a:t>Orbit offset</a:t>
            </a:r>
            <a:endParaRPr lang="en-GB" sz="1600" b="1" dirty="0">
              <a:solidFill>
                <a:schemeClr val="tx2"/>
              </a:solidFill>
            </a:endParaRPr>
          </a:p>
        </p:txBody>
      </p:sp>
      <p:cxnSp>
        <p:nvCxnSpPr>
          <p:cNvPr id="47" name="Elbow Connector 46"/>
          <p:cNvCxnSpPr>
            <a:stCxn id="43" idx="2"/>
            <a:endCxn id="46" idx="0"/>
          </p:cNvCxnSpPr>
          <p:nvPr/>
        </p:nvCxnSpPr>
        <p:spPr>
          <a:xfrm rot="5400000">
            <a:off x="6687000" y="4185000"/>
            <a:ext cx="324000" cy="2538000"/>
          </a:xfrm>
          <a:prstGeom prst="bentConnector3">
            <a:avLst>
              <a:gd name="adj1" fmla="val 31185"/>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8820000" y="4824000"/>
            <a:ext cx="900000" cy="46800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cxnSp>
        <p:nvCxnSpPr>
          <p:cNvPr id="49" name="Elbow Connector 48"/>
          <p:cNvCxnSpPr>
            <a:stCxn id="45" idx="2"/>
            <a:endCxn id="52" idx="0"/>
          </p:cNvCxnSpPr>
          <p:nvPr/>
        </p:nvCxnSpPr>
        <p:spPr>
          <a:xfrm rot="5400000">
            <a:off x="10629000" y="5319000"/>
            <a:ext cx="324000" cy="270000"/>
          </a:xfrm>
          <a:prstGeom prst="bentConnector3">
            <a:avLst>
              <a:gd name="adj1" fmla="val 50000"/>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840000" y="5616000"/>
            <a:ext cx="2376000" cy="792000"/>
          </a:xfrm>
          <a:prstGeom prst="rect">
            <a:avLst/>
          </a:prstGeom>
          <a:noFill/>
          <a:ln>
            <a:noFill/>
          </a:ln>
        </p:spPr>
        <p:txBody>
          <a:bodyPr wrap="none" rtlCol="0">
            <a:noAutofit/>
          </a:bodyPr>
          <a:lstStyle/>
          <a:p>
            <a:r>
              <a:rPr lang="en-US" sz="1600" dirty="0">
                <a:solidFill>
                  <a:schemeClr val="accent2">
                    <a:lumMod val="75000"/>
                  </a:schemeClr>
                </a:solidFill>
              </a:rPr>
              <a:t>Dipole wakes – </a:t>
            </a:r>
          </a:p>
          <a:p>
            <a:r>
              <a:rPr lang="en-US" sz="1600" dirty="0">
                <a:solidFill>
                  <a:schemeClr val="accent2">
                    <a:lumMod val="75000"/>
                  </a:schemeClr>
                </a:solidFill>
              </a:rPr>
              <a:t>depends on </a:t>
            </a:r>
            <a:r>
              <a:rPr lang="en-US" sz="1600" b="1" dirty="0">
                <a:solidFill>
                  <a:srgbClr val="C00000"/>
                </a:solidFill>
              </a:rPr>
              <a:t>source particle</a:t>
            </a:r>
          </a:p>
          <a:p>
            <a:r>
              <a:rPr lang="en-US" sz="1600" dirty="0">
                <a:solidFill>
                  <a:schemeClr val="accent2">
                    <a:lumMod val="75000"/>
                  </a:schemeClr>
                </a:solidFill>
                <a:sym typeface="Wingdings" panose="05000000000000000000" pitchFamily="2" charset="2"/>
              </a:rPr>
              <a:t> </a:t>
            </a:r>
            <a:r>
              <a:rPr lang="en-US" sz="1600" b="1" dirty="0">
                <a:solidFill>
                  <a:schemeClr val="accent2">
                    <a:lumMod val="75000"/>
                  </a:schemeClr>
                </a:solidFill>
                <a:sym typeface="Wingdings" panose="05000000000000000000" pitchFamily="2" charset="2"/>
              </a:rPr>
              <a:t>Orbit offset</a:t>
            </a:r>
            <a:endParaRPr lang="en-GB" sz="1600" b="1" dirty="0">
              <a:solidFill>
                <a:schemeClr val="accent2">
                  <a:lumMod val="75000"/>
                </a:schemeClr>
              </a:solidFill>
            </a:endParaRPr>
          </a:p>
        </p:txBody>
      </p:sp>
      <p:cxnSp>
        <p:nvCxnSpPr>
          <p:cNvPr id="51" name="Elbow Connector 50"/>
          <p:cNvCxnSpPr>
            <a:stCxn id="48" idx="2"/>
            <a:endCxn id="50" idx="0"/>
          </p:cNvCxnSpPr>
          <p:nvPr/>
        </p:nvCxnSpPr>
        <p:spPr>
          <a:xfrm rot="5400000">
            <a:off x="8487000" y="4833000"/>
            <a:ext cx="324000" cy="1242000"/>
          </a:xfrm>
          <a:prstGeom prst="bentConnector3">
            <a:avLst>
              <a:gd name="adj1" fmla="val 56272"/>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9432000" y="5616000"/>
            <a:ext cx="2448000" cy="792000"/>
          </a:xfrm>
          <a:prstGeom prst="rect">
            <a:avLst/>
          </a:prstGeom>
          <a:noFill/>
        </p:spPr>
        <p:txBody>
          <a:bodyPr wrap="none" rtlCol="0">
            <a:noAutofit/>
          </a:bodyPr>
          <a:lstStyle/>
          <a:p>
            <a:pPr algn="just"/>
            <a:r>
              <a:rPr lang="en-US" sz="1600" dirty="0">
                <a:solidFill>
                  <a:schemeClr val="accent4"/>
                </a:solidFill>
              </a:rPr>
              <a:t>Quadrupole wakes – </a:t>
            </a:r>
          </a:p>
          <a:p>
            <a:r>
              <a:rPr lang="en-US" sz="1600" dirty="0">
                <a:solidFill>
                  <a:schemeClr val="accent4"/>
                </a:solidFill>
              </a:rPr>
              <a:t>depends on </a:t>
            </a:r>
            <a:r>
              <a:rPr lang="en-US" sz="1600" b="1" dirty="0">
                <a:solidFill>
                  <a:srgbClr val="C00000"/>
                </a:solidFill>
              </a:rPr>
              <a:t>witness particle</a:t>
            </a:r>
          </a:p>
          <a:p>
            <a:r>
              <a:rPr lang="en-US" sz="1600" dirty="0">
                <a:solidFill>
                  <a:schemeClr val="accent4"/>
                </a:solidFill>
                <a:sym typeface="Wingdings" panose="05000000000000000000" pitchFamily="2" charset="2"/>
              </a:rPr>
              <a:t> </a:t>
            </a:r>
            <a:r>
              <a:rPr lang="en-US" sz="1600" b="1" dirty="0">
                <a:solidFill>
                  <a:schemeClr val="accent4"/>
                </a:solidFill>
                <a:sym typeface="Wingdings" panose="05000000000000000000" pitchFamily="2" charset="2"/>
              </a:rPr>
              <a:t>Detuning</a:t>
            </a:r>
            <a:endParaRPr lang="en-GB" sz="1600" b="1" dirty="0">
              <a:solidFill>
                <a:schemeClr val="accent4"/>
              </a:solidFill>
            </a:endParaRPr>
          </a:p>
        </p:txBody>
      </p:sp>
      <p:pic>
        <p:nvPicPr>
          <p:cNvPr id="53" name="Picture 5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832000" y="3276000"/>
            <a:ext cx="3089217" cy="432838"/>
          </a:xfrm>
          <a:prstGeom prst="rect">
            <a:avLst/>
          </a:prstGeom>
        </p:spPr>
      </p:pic>
      <p:sp>
        <p:nvSpPr>
          <p:cNvPr id="54" name="TextBox 53"/>
          <p:cNvSpPr txBox="1"/>
          <p:nvPr/>
        </p:nvSpPr>
        <p:spPr>
          <a:xfrm>
            <a:off x="5760000" y="2952000"/>
            <a:ext cx="1053878" cy="338554"/>
          </a:xfrm>
          <a:prstGeom prst="rect">
            <a:avLst/>
          </a:prstGeom>
          <a:noFill/>
        </p:spPr>
        <p:txBody>
          <a:bodyPr wrap="none" rtlCol="0">
            <a:spAutoFit/>
          </a:bodyPr>
          <a:lstStyle/>
          <a:p>
            <a:r>
              <a:rPr lang="en-US" sz="1600" b="1" dirty="0" smtClean="0"/>
              <a:t>Note that:</a:t>
            </a:r>
            <a:endParaRPr lang="en-US" sz="1600" b="1" dirty="0"/>
          </a:p>
        </p:txBody>
      </p:sp>
    </p:spTree>
    <p:custDataLst>
      <p:tags r:id="rId1"/>
    </p:custDataLst>
    <p:extLst>
      <p:ext uri="{BB962C8B-B14F-4D97-AF65-F5344CB8AC3E}">
        <p14:creationId xmlns:p14="http://schemas.microsoft.com/office/powerpoint/2010/main" val="2083644325"/>
      </p:ext>
    </p:extLst>
  </p:cSld>
  <p:clrMapOvr>
    <a:masterClrMapping/>
  </p:clrMapOvr>
  <mc:AlternateContent xmlns:mc="http://schemas.openxmlformats.org/markup-compatibility/2006" xmlns:p14="http://schemas.microsoft.com/office/powerpoint/2010/main">
    <mc:Choice Requires="p14">
      <p:transition spd="med" p14:dur="700" advTm="69980">
        <p:fade/>
      </p:transition>
    </mc:Choice>
    <mc:Fallback xmlns="">
      <p:transition spd="med" advTm="699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p:bldP spid="48" grpId="0" animBg="1"/>
      <p:bldP spid="50" grpId="0"/>
      <p:bldP spid="5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5760000" y="3384000"/>
            <a:ext cx="3089217" cy="432838"/>
          </a:xfrm>
          <a:prstGeom prst="rect">
            <a:avLst/>
          </a:prstGeom>
        </p:spPr>
      </p:pic>
      <p:sp>
        <p:nvSpPr>
          <p:cNvPr id="55" name="TextBox 54"/>
          <p:cNvSpPr txBox="1"/>
          <p:nvPr/>
        </p:nvSpPr>
        <p:spPr>
          <a:xfrm>
            <a:off x="5688000" y="2988000"/>
            <a:ext cx="1053878" cy="338554"/>
          </a:xfrm>
          <a:prstGeom prst="rect">
            <a:avLst/>
          </a:prstGeom>
          <a:noFill/>
        </p:spPr>
        <p:txBody>
          <a:bodyPr wrap="none" rtlCol="0">
            <a:spAutoFit/>
          </a:bodyPr>
          <a:lstStyle/>
          <a:p>
            <a:r>
              <a:rPr lang="en-US" sz="1600" b="1" dirty="0" smtClean="0"/>
              <a:t>Note that:</a:t>
            </a:r>
            <a:endParaRPr lang="en-US" sz="1600" b="1" dirty="0"/>
          </a:p>
        </p:txBody>
      </p:sp>
      <p:sp>
        <p:nvSpPr>
          <p:cNvPr id="2" name="Title 1"/>
          <p:cNvSpPr>
            <a:spLocks noGrp="1"/>
          </p:cNvSpPr>
          <p:nvPr>
            <p:ph type="title"/>
          </p:nvPr>
        </p:nvSpPr>
        <p:spPr/>
        <p:txBody>
          <a:bodyPr/>
          <a:lstStyle/>
          <a:p>
            <a:r>
              <a:rPr lang="en-US" dirty="0" smtClean="0"/>
              <a:t>Transverse wake functions</a:t>
            </a:r>
            <a:endParaRPr lang="en-US"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it-IT"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51</a:t>
            </a:fld>
            <a:endParaRPr lang="en-US" dirty="0"/>
          </a:p>
        </p:txBody>
      </p:sp>
      <p:grpSp>
        <p:nvGrpSpPr>
          <p:cNvPr id="8" name="Group 7"/>
          <p:cNvGrpSpPr/>
          <p:nvPr/>
        </p:nvGrpSpPr>
        <p:grpSpPr>
          <a:xfrm>
            <a:off x="1740000" y="900001"/>
            <a:ext cx="7645658" cy="2908275"/>
            <a:chOff x="152400" y="896947"/>
            <a:chExt cx="7645658" cy="2908275"/>
          </a:xfrm>
        </p:grpSpPr>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1" name="Oval 18 1"/>
            <p:cNvSpPr>
              <a:spLocks noChangeArrowheads="1"/>
            </p:cNvSpPr>
            <p:nvPr/>
          </p:nvSpPr>
          <p:spPr bwMode="auto">
            <a:xfrm>
              <a:off x="5544000" y="2196000"/>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32" name="Oval 18 2"/>
            <p:cNvSpPr>
              <a:spLocks noChangeArrowheads="1"/>
            </p:cNvSpPr>
            <p:nvPr/>
          </p:nvSpPr>
          <p:spPr bwMode="auto">
            <a:xfrm>
              <a:off x="4428000" y="2520000"/>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133" name="Straight Arrow Connector 132"/>
            <p:cNvCxnSpPr/>
            <p:nvPr/>
          </p:nvCxnSpPr>
          <p:spPr>
            <a:xfrm>
              <a:off x="4686307" y="2482627"/>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4964895" y="2382537"/>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a:solidFill>
                    <a:srgbClr val="262626"/>
                  </a:solidFill>
                </a:rPr>
                <a:t>L</a:t>
              </a: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161" name="Oval 18 3"/>
          <p:cNvSpPr>
            <a:spLocks noChangeArrowheads="1"/>
          </p:cNvSpPr>
          <p:nvPr/>
        </p:nvSpPr>
        <p:spPr bwMode="auto">
          <a:xfrm>
            <a:off x="8544000" y="1080000"/>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162" name="Oval 18 4"/>
          <p:cNvSpPr>
            <a:spLocks noChangeArrowheads="1"/>
          </p:cNvSpPr>
          <p:nvPr/>
        </p:nvSpPr>
        <p:spPr bwMode="auto">
          <a:xfrm>
            <a:off x="8544000" y="1512000"/>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163" name="TextBox 162"/>
          <p:cNvSpPr txBox="1"/>
          <p:nvPr/>
        </p:nvSpPr>
        <p:spPr>
          <a:xfrm>
            <a:off x="8946935" y="1022236"/>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164" name="TextBox 163"/>
          <p:cNvSpPr txBox="1"/>
          <p:nvPr/>
        </p:nvSpPr>
        <p:spPr>
          <a:xfrm>
            <a:off x="8946935" y="1458418"/>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7" name="Picture 6"/>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3024001" y="4788000"/>
            <a:ext cx="8920381" cy="562286"/>
          </a:xfrm>
          <a:prstGeom prst="rect">
            <a:avLst/>
          </a:prstGeom>
        </p:spPr>
      </p:pic>
      <p:sp>
        <p:nvSpPr>
          <p:cNvPr id="44" name="Content Placeholder 10"/>
          <p:cNvSpPr>
            <a:spLocks noGrp="1"/>
          </p:cNvSpPr>
          <p:nvPr>
            <p:ph idx="1"/>
          </p:nvPr>
        </p:nvSpPr>
        <p:spPr>
          <a:xfrm>
            <a:off x="336000" y="4068000"/>
            <a:ext cx="11520000" cy="1980000"/>
          </a:xfrm>
        </p:spPr>
        <p:txBody>
          <a:bodyPr>
            <a:normAutofit/>
          </a:bodyPr>
          <a:lstStyle/>
          <a:p>
            <a:endParaRPr lang="en-US" sz="1800" dirty="0" smtClean="0"/>
          </a:p>
          <a:p>
            <a:r>
              <a:rPr lang="en-US" sz="1800" dirty="0" smtClean="0"/>
              <a:t>Transverse </a:t>
            </a:r>
            <a:r>
              <a:rPr lang="en-US" sz="1800" dirty="0"/>
              <a:t>wake fields</a:t>
            </a:r>
          </a:p>
          <a:p>
            <a:endParaRPr lang="en-US" sz="1800" dirty="0"/>
          </a:p>
        </p:txBody>
      </p:sp>
      <p:sp>
        <p:nvSpPr>
          <p:cNvPr id="46" name="TextBox 45"/>
          <p:cNvSpPr txBox="1"/>
          <p:nvPr/>
        </p:nvSpPr>
        <p:spPr>
          <a:xfrm>
            <a:off x="4536000" y="5616000"/>
            <a:ext cx="2088000" cy="792000"/>
          </a:xfrm>
          <a:prstGeom prst="rect">
            <a:avLst/>
          </a:prstGeom>
          <a:noFill/>
        </p:spPr>
        <p:txBody>
          <a:bodyPr wrap="none" rtlCol="0">
            <a:noAutofit/>
          </a:bodyPr>
          <a:lstStyle/>
          <a:p>
            <a:r>
              <a:rPr lang="en-US" sz="1600" dirty="0">
                <a:solidFill>
                  <a:schemeClr val="tx2"/>
                </a:solidFill>
              </a:rPr>
              <a:t>Zeroth order for</a:t>
            </a:r>
          </a:p>
          <a:p>
            <a:r>
              <a:rPr lang="en-US" sz="1600" dirty="0">
                <a:solidFill>
                  <a:schemeClr val="tx2"/>
                </a:solidFill>
              </a:rPr>
              <a:t>asymmetric structures</a:t>
            </a:r>
          </a:p>
          <a:p>
            <a:r>
              <a:rPr lang="en-US" sz="1600" dirty="0">
                <a:solidFill>
                  <a:schemeClr val="tx2"/>
                </a:solidFill>
                <a:sym typeface="Wingdings" panose="05000000000000000000" pitchFamily="2" charset="2"/>
              </a:rPr>
              <a:t> </a:t>
            </a:r>
            <a:r>
              <a:rPr lang="en-US" sz="1600" b="1" dirty="0">
                <a:solidFill>
                  <a:schemeClr val="tx2"/>
                </a:solidFill>
                <a:sym typeface="Wingdings" panose="05000000000000000000" pitchFamily="2" charset="2"/>
              </a:rPr>
              <a:t>Orbit offset</a:t>
            </a:r>
            <a:endParaRPr lang="en-GB" sz="1600" b="1" dirty="0">
              <a:solidFill>
                <a:schemeClr val="tx2"/>
              </a:solidFill>
            </a:endParaRPr>
          </a:p>
        </p:txBody>
      </p:sp>
      <p:sp>
        <p:nvSpPr>
          <p:cNvPr id="50" name="TextBox 49"/>
          <p:cNvSpPr txBox="1"/>
          <p:nvPr/>
        </p:nvSpPr>
        <p:spPr>
          <a:xfrm>
            <a:off x="6840000" y="5616000"/>
            <a:ext cx="2376000" cy="792000"/>
          </a:xfrm>
          <a:prstGeom prst="rect">
            <a:avLst/>
          </a:prstGeom>
          <a:noFill/>
          <a:ln>
            <a:noFill/>
          </a:ln>
        </p:spPr>
        <p:txBody>
          <a:bodyPr wrap="none" rtlCol="0">
            <a:noAutofit/>
          </a:bodyPr>
          <a:lstStyle/>
          <a:p>
            <a:r>
              <a:rPr lang="en-US" sz="1600" dirty="0">
                <a:solidFill>
                  <a:schemeClr val="accent2">
                    <a:lumMod val="75000"/>
                  </a:schemeClr>
                </a:solidFill>
              </a:rPr>
              <a:t>Dipole wakes – </a:t>
            </a:r>
          </a:p>
          <a:p>
            <a:r>
              <a:rPr lang="en-US" sz="1600" dirty="0">
                <a:solidFill>
                  <a:schemeClr val="accent2">
                    <a:lumMod val="75000"/>
                  </a:schemeClr>
                </a:solidFill>
              </a:rPr>
              <a:t>depends on </a:t>
            </a:r>
            <a:r>
              <a:rPr lang="en-US" sz="1600" b="1" dirty="0">
                <a:solidFill>
                  <a:srgbClr val="C00000"/>
                </a:solidFill>
              </a:rPr>
              <a:t>source particle</a:t>
            </a:r>
          </a:p>
          <a:p>
            <a:r>
              <a:rPr lang="en-US" sz="1600" dirty="0">
                <a:solidFill>
                  <a:schemeClr val="accent2">
                    <a:lumMod val="75000"/>
                  </a:schemeClr>
                </a:solidFill>
                <a:sym typeface="Wingdings" panose="05000000000000000000" pitchFamily="2" charset="2"/>
              </a:rPr>
              <a:t> </a:t>
            </a:r>
            <a:r>
              <a:rPr lang="en-US" sz="1600" b="1" dirty="0">
                <a:solidFill>
                  <a:schemeClr val="accent2">
                    <a:lumMod val="75000"/>
                  </a:schemeClr>
                </a:solidFill>
                <a:sym typeface="Wingdings" panose="05000000000000000000" pitchFamily="2" charset="2"/>
              </a:rPr>
              <a:t>Orbit offset</a:t>
            </a:r>
            <a:endParaRPr lang="en-GB" sz="1600" b="1" dirty="0">
              <a:solidFill>
                <a:schemeClr val="accent2">
                  <a:lumMod val="75000"/>
                </a:schemeClr>
              </a:solidFill>
            </a:endParaRPr>
          </a:p>
        </p:txBody>
      </p:sp>
      <p:sp>
        <p:nvSpPr>
          <p:cNvPr id="52" name="TextBox 51"/>
          <p:cNvSpPr txBox="1"/>
          <p:nvPr/>
        </p:nvSpPr>
        <p:spPr>
          <a:xfrm>
            <a:off x="9432000" y="5616000"/>
            <a:ext cx="2448000" cy="792000"/>
          </a:xfrm>
          <a:prstGeom prst="rect">
            <a:avLst/>
          </a:prstGeom>
          <a:noFill/>
        </p:spPr>
        <p:txBody>
          <a:bodyPr wrap="none" rtlCol="0">
            <a:noAutofit/>
          </a:bodyPr>
          <a:lstStyle/>
          <a:p>
            <a:pPr algn="just"/>
            <a:r>
              <a:rPr lang="en-US" sz="1600" dirty="0">
                <a:solidFill>
                  <a:schemeClr val="accent4"/>
                </a:solidFill>
              </a:rPr>
              <a:t>Quadrupole wakes – </a:t>
            </a:r>
          </a:p>
          <a:p>
            <a:r>
              <a:rPr lang="en-US" sz="1600" dirty="0">
                <a:solidFill>
                  <a:schemeClr val="accent4"/>
                </a:solidFill>
              </a:rPr>
              <a:t>depends on </a:t>
            </a:r>
            <a:r>
              <a:rPr lang="en-US" sz="1600" b="1" dirty="0">
                <a:solidFill>
                  <a:srgbClr val="C00000"/>
                </a:solidFill>
              </a:rPr>
              <a:t>witness particle</a:t>
            </a:r>
          </a:p>
          <a:p>
            <a:r>
              <a:rPr lang="en-US" sz="1600" dirty="0">
                <a:solidFill>
                  <a:schemeClr val="accent4"/>
                </a:solidFill>
                <a:sym typeface="Wingdings" panose="05000000000000000000" pitchFamily="2" charset="2"/>
              </a:rPr>
              <a:t> </a:t>
            </a:r>
            <a:r>
              <a:rPr lang="en-US" sz="1600" b="1" dirty="0">
                <a:solidFill>
                  <a:schemeClr val="accent4"/>
                </a:solidFill>
                <a:sym typeface="Wingdings" panose="05000000000000000000" pitchFamily="2" charset="2"/>
              </a:rPr>
              <a:t>Detuning</a:t>
            </a:r>
            <a:endParaRPr lang="en-GB" sz="1600" b="1" dirty="0">
              <a:solidFill>
                <a:schemeClr val="accent4"/>
              </a:solidFill>
            </a:endParaRPr>
          </a:p>
        </p:txBody>
      </p:sp>
      <p:sp>
        <p:nvSpPr>
          <p:cNvPr id="53" name="Content Placeholder 2"/>
          <p:cNvSpPr txBox="1">
            <a:spLocks/>
          </p:cNvSpPr>
          <p:nvPr/>
        </p:nvSpPr>
        <p:spPr>
          <a:xfrm>
            <a:off x="2388000" y="1548000"/>
            <a:ext cx="7416000" cy="2520000"/>
          </a:xfrm>
          <a:prstGeom prst="roundRect">
            <a:avLst>
              <a:gd name="adj" fmla="val 4871"/>
            </a:avLst>
          </a:prstGeom>
          <a:solidFill>
            <a:schemeClr val="bg1"/>
          </a:solidFill>
          <a:ln w="28575" cmpd="sng">
            <a:solidFill>
              <a:schemeClr val="accent1"/>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marL="74250" lvl="1" algn="just">
              <a:spcBef>
                <a:spcPct val="20000"/>
              </a:spcBef>
              <a:defRPr/>
            </a:pPr>
            <a:r>
              <a:rPr lang="en-US" sz="2000" dirty="0"/>
              <a:t>We have truncated to the first order, thus neglecting</a:t>
            </a:r>
          </a:p>
          <a:p>
            <a:pPr marL="694800" lvl="2" indent="-342900" algn="just">
              <a:spcBef>
                <a:spcPct val="20000"/>
              </a:spcBef>
              <a:buFont typeface="Arial"/>
              <a:buChar char="⇒"/>
              <a:defRPr/>
            </a:pPr>
            <a:endParaRPr lang="en-US" dirty="0" smtClean="0"/>
          </a:p>
          <a:p>
            <a:pPr marL="694800" lvl="2" indent="-342900" algn="just">
              <a:spcBef>
                <a:spcPct val="20000"/>
              </a:spcBef>
              <a:buFont typeface="Arial"/>
              <a:buChar char="⇒"/>
              <a:defRPr/>
            </a:pPr>
            <a:r>
              <a:rPr lang="en-US" dirty="0" smtClean="0"/>
              <a:t>First </a:t>
            </a:r>
            <a:r>
              <a:rPr lang="en-US" dirty="0"/>
              <a:t>order coupling terms between x and y planes</a:t>
            </a:r>
          </a:p>
          <a:p>
            <a:pPr marL="694800" lvl="2" indent="-342900" algn="just">
              <a:spcBef>
                <a:spcPct val="20000"/>
              </a:spcBef>
              <a:buFont typeface="Arial"/>
              <a:buChar char="⇒"/>
              <a:defRPr/>
            </a:pPr>
            <a:endParaRPr lang="en-US" dirty="0" smtClean="0"/>
          </a:p>
          <a:p>
            <a:pPr marL="694800" lvl="2" indent="-342900" algn="just">
              <a:spcBef>
                <a:spcPct val="20000"/>
              </a:spcBef>
              <a:buFont typeface="Arial"/>
              <a:buChar char="⇒"/>
              <a:defRPr/>
            </a:pPr>
            <a:r>
              <a:rPr lang="en-US" dirty="0" smtClean="0"/>
              <a:t>All </a:t>
            </a:r>
            <a:r>
              <a:rPr lang="en-US" dirty="0"/>
              <a:t>higher order terms in the wake expansion (including mixed higher order terms with products of the dipolar/</a:t>
            </a:r>
            <a:r>
              <a:rPr lang="en-US" dirty="0" err="1"/>
              <a:t>quadrupolar</a:t>
            </a:r>
            <a:r>
              <a:rPr lang="en-US" dirty="0"/>
              <a:t> offsets</a:t>
            </a:r>
            <a:r>
              <a:rPr lang="en-US" dirty="0" smtClean="0"/>
              <a:t>)</a:t>
            </a:r>
            <a:endParaRPr lang="en-US" dirty="0"/>
          </a:p>
        </p:txBody>
      </p:sp>
      <p:sp>
        <p:nvSpPr>
          <p:cNvPr id="56" name="Rectangle 55"/>
          <p:cNvSpPr/>
          <p:nvPr/>
        </p:nvSpPr>
        <p:spPr>
          <a:xfrm>
            <a:off x="7668000" y="4824000"/>
            <a:ext cx="900000" cy="46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57" name="Rectangle 56"/>
          <p:cNvSpPr/>
          <p:nvPr/>
        </p:nvSpPr>
        <p:spPr>
          <a:xfrm>
            <a:off x="10476000" y="4824000"/>
            <a:ext cx="900000" cy="468000"/>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cxnSp>
        <p:nvCxnSpPr>
          <p:cNvPr id="58" name="Elbow Connector 57"/>
          <p:cNvCxnSpPr>
            <a:stCxn id="56" idx="2"/>
          </p:cNvCxnSpPr>
          <p:nvPr/>
        </p:nvCxnSpPr>
        <p:spPr>
          <a:xfrm rot="5400000">
            <a:off x="6687000" y="4185000"/>
            <a:ext cx="324000" cy="2538000"/>
          </a:xfrm>
          <a:prstGeom prst="bentConnector3">
            <a:avLst>
              <a:gd name="adj1" fmla="val 31185"/>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8820000" y="4824000"/>
            <a:ext cx="900000" cy="46800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cxnSp>
        <p:nvCxnSpPr>
          <p:cNvPr id="60" name="Elbow Connector 59"/>
          <p:cNvCxnSpPr>
            <a:stCxn id="57" idx="2"/>
          </p:cNvCxnSpPr>
          <p:nvPr/>
        </p:nvCxnSpPr>
        <p:spPr>
          <a:xfrm rot="5400000">
            <a:off x="10629000" y="5319000"/>
            <a:ext cx="324000" cy="270000"/>
          </a:xfrm>
          <a:prstGeom prst="bentConnector3">
            <a:avLst>
              <a:gd name="adj1" fmla="val 50000"/>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59" idx="2"/>
          </p:cNvCxnSpPr>
          <p:nvPr/>
        </p:nvCxnSpPr>
        <p:spPr>
          <a:xfrm rot="5400000">
            <a:off x="8487000" y="4833000"/>
            <a:ext cx="324000" cy="1242000"/>
          </a:xfrm>
          <a:prstGeom prst="bentConnector3">
            <a:avLst>
              <a:gd name="adj1" fmla="val 56272"/>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07468603"/>
      </p:ext>
    </p:extLst>
  </p:cSld>
  <p:clrMapOvr>
    <a:masterClrMapping/>
  </p:clrMapOvr>
  <mc:AlternateContent xmlns:mc="http://schemas.openxmlformats.org/markup-compatibility/2006" xmlns:p14="http://schemas.microsoft.com/office/powerpoint/2010/main">
    <mc:Choice Requires="p14">
      <p:transition spd="med" p14:dur="700" advTm="69980">
        <p:fade/>
      </p:transition>
    </mc:Choice>
    <mc:Fallback xmlns="">
      <p:transition spd="med" advTm="6998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impedance</a:t>
            </a:r>
            <a:endParaRPr lang="en-US" dirty="0"/>
          </a:p>
        </p:txBody>
      </p:sp>
      <p:sp>
        <p:nvSpPr>
          <p:cNvPr id="3" name="Content Placeholder 2"/>
          <p:cNvSpPr>
            <a:spLocks noGrp="1"/>
          </p:cNvSpPr>
          <p:nvPr>
            <p:ph idx="1"/>
          </p:nvPr>
        </p:nvSpPr>
        <p:spPr>
          <a:xfrm>
            <a:off x="336000" y="2016000"/>
            <a:ext cx="11520000" cy="3600000"/>
          </a:xfrm>
        </p:spPr>
        <p:txBody>
          <a:bodyPr>
            <a:noAutofit/>
          </a:bodyPr>
          <a:lstStyle/>
          <a:p>
            <a:pPr marL="417150" lvl="1" indent="-342900" algn="just">
              <a:spcBef>
                <a:spcPct val="20000"/>
              </a:spcBef>
              <a:defRPr/>
            </a:pPr>
            <a:r>
              <a:rPr lang="en-US" dirty="0"/>
              <a:t>The </a:t>
            </a:r>
            <a:r>
              <a:rPr lang="en-US" b="1" dirty="0">
                <a:solidFill>
                  <a:srgbClr val="C00000"/>
                </a:solidFill>
              </a:rPr>
              <a:t>wake function</a:t>
            </a:r>
            <a:r>
              <a:rPr lang="en-US" dirty="0"/>
              <a:t> of an accelerator component is basically its </a:t>
            </a:r>
            <a:r>
              <a:rPr lang="en-US" b="1" dirty="0">
                <a:solidFill>
                  <a:srgbClr val="C00000"/>
                </a:solidFill>
              </a:rPr>
              <a:t>Green function in time domain</a:t>
            </a:r>
            <a:r>
              <a:rPr lang="en-US" dirty="0"/>
              <a:t> (i.e., its response to a pulse excitation)</a:t>
            </a:r>
          </a:p>
          <a:p>
            <a:pPr marL="874350" lvl="2" indent="-342900" algn="just">
              <a:spcBef>
                <a:spcPct val="20000"/>
              </a:spcBef>
              <a:buFont typeface="Calibri" panose="020F0502020204030204" pitchFamily="34" charset="0"/>
              <a:buChar char="→"/>
              <a:defRPr/>
            </a:pPr>
            <a:r>
              <a:rPr lang="en-US" dirty="0"/>
              <a:t>Very useful for </a:t>
            </a:r>
            <a:r>
              <a:rPr lang="en-US" dirty="0" err="1"/>
              <a:t>macroparticle</a:t>
            </a:r>
            <a:r>
              <a:rPr lang="en-US" dirty="0"/>
              <a:t> models and simulations, because it can be used to describe the driving terms in the single particle equations of motion!</a:t>
            </a:r>
          </a:p>
          <a:p>
            <a:pPr marL="417150" lvl="1" indent="-342900" algn="just" defTabSz="457200">
              <a:lnSpc>
                <a:spcPct val="100000"/>
              </a:lnSpc>
              <a:spcBef>
                <a:spcPct val="20000"/>
              </a:spcBef>
              <a:defRPr/>
            </a:pPr>
            <a:r>
              <a:rPr lang="en-US" dirty="0"/>
              <a:t>We can also describe it as a </a:t>
            </a:r>
            <a:r>
              <a:rPr lang="en-US" b="1" dirty="0">
                <a:solidFill>
                  <a:srgbClr val="C00000"/>
                </a:solidFill>
              </a:rPr>
              <a:t>transfer function in frequency </a:t>
            </a:r>
            <a:r>
              <a:rPr lang="en-US" b="1" dirty="0" smtClean="0">
                <a:solidFill>
                  <a:srgbClr val="C00000"/>
                </a:solidFill>
              </a:rPr>
              <a:t>domain</a:t>
            </a:r>
          </a:p>
          <a:p>
            <a:pPr marL="760050" lvl="2" indent="-342900" algn="just" defTabSz="457200">
              <a:lnSpc>
                <a:spcPct val="100000"/>
              </a:lnSpc>
              <a:spcBef>
                <a:spcPct val="20000"/>
              </a:spcBef>
              <a:buFont typeface="Calibri" panose="020F0502020204030204" pitchFamily="34" charset="0"/>
              <a:buChar char="→"/>
              <a:defRPr/>
            </a:pPr>
            <a:r>
              <a:rPr lang="en-US" dirty="0"/>
              <a:t>This is the definition of </a:t>
            </a:r>
            <a:r>
              <a:rPr lang="en-US" b="1" dirty="0">
                <a:solidFill>
                  <a:srgbClr val="C00000"/>
                </a:solidFill>
              </a:rPr>
              <a:t>transverse beam coupling impedance</a:t>
            </a:r>
            <a:r>
              <a:rPr lang="en-US" b="1" dirty="0">
                <a:solidFill>
                  <a:srgbClr val="FF0000"/>
                </a:solidFill>
              </a:rPr>
              <a:t> </a:t>
            </a:r>
            <a:r>
              <a:rPr lang="en-US" dirty="0"/>
              <a:t>of the element under study</a:t>
            </a:r>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it-IT"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52</a:t>
            </a:fld>
            <a:endParaRPr lang="en-US" dirty="0"/>
          </a:p>
        </p:txBody>
      </p:sp>
      <p:pic>
        <p:nvPicPr>
          <p:cNvPr id="8" name="Picture 7"/>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322945" y="1080000"/>
            <a:ext cx="5546111" cy="594251"/>
          </a:xfrm>
          <a:prstGeom prst="rect">
            <a:avLst/>
          </a:prstGeom>
        </p:spPr>
      </p:pic>
      <p:pic>
        <p:nvPicPr>
          <p:cNvPr id="7" name="Picture 6"/>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551365" y="4212000"/>
            <a:ext cx="7110698" cy="2215543"/>
          </a:xfrm>
          <a:prstGeom prst="rect">
            <a:avLst/>
          </a:prstGeom>
        </p:spPr>
      </p:pic>
      <p:sp>
        <p:nvSpPr>
          <p:cNvPr id="13" name="Rectangle 12"/>
          <p:cNvSpPr/>
          <p:nvPr/>
        </p:nvSpPr>
        <p:spPr>
          <a:xfrm>
            <a:off x="5016000" y="4284000"/>
            <a:ext cx="936000" cy="1260000"/>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5484000" y="5544000"/>
            <a:ext cx="468000" cy="572961"/>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function – general definition</a:t>
            </a:r>
            <a:endParaRPr lang="en-US" dirty="0"/>
          </a:p>
        </p:txBody>
      </p:sp>
      <p:sp>
        <p:nvSpPr>
          <p:cNvPr id="3" name="Content Placeholder 2"/>
          <p:cNvSpPr>
            <a:spLocks noGrp="1"/>
          </p:cNvSpPr>
          <p:nvPr>
            <p:ph idx="1"/>
          </p:nvPr>
        </p:nvSpPr>
        <p:spPr/>
        <p:txBody>
          <a:bodyPr>
            <a:normAutofit/>
          </a:bodyPr>
          <a:lstStyle/>
          <a:p>
            <a:endParaRPr lang="en-US" sz="2000" dirty="0" smtClean="0"/>
          </a:p>
          <a:p>
            <a:endParaRPr lang="en-US" sz="2000" dirty="0"/>
          </a:p>
          <a:p>
            <a:r>
              <a:rPr lang="en-US" sz="2000" dirty="0" smtClean="0"/>
              <a:t>We will use a little trick: we consider</a:t>
            </a:r>
            <a:r>
              <a:rPr lang="en-US" sz="2000" b="1" dirty="0" smtClean="0">
                <a:solidFill>
                  <a:srgbClr val="C00000"/>
                </a:solidFill>
              </a:rPr>
              <a:t> two point particles</a:t>
            </a:r>
            <a:r>
              <a:rPr lang="en-US" sz="2000" dirty="0" smtClean="0"/>
              <a:t> – one source, one probe</a:t>
            </a:r>
          </a:p>
          <a:p>
            <a:r>
              <a:rPr lang="en-US" sz="2000" dirty="0" smtClean="0"/>
              <a:t>The forces will be a function of the locations of both the source and the probe particles:</a:t>
            </a:r>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53</a:t>
            </a:fld>
            <a:endParaRPr lang="en-GB"/>
          </a:p>
        </p:txBody>
      </p:sp>
      <p:sp>
        <p:nvSpPr>
          <p:cNvPr id="7" name="Rounded Rectangle 6"/>
          <p:cNvSpPr/>
          <p:nvPr/>
        </p:nvSpPr>
        <p:spPr>
          <a:xfrm>
            <a:off x="1776000" y="864000"/>
            <a:ext cx="8640000" cy="720000"/>
          </a:xfrm>
          <a:prstGeom prst="roundRect">
            <a:avLst>
              <a:gd name="adj" fmla="val 6764"/>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t>How can we treat these phenomena effectively in our models?</a:t>
            </a:r>
          </a:p>
        </p:txBody>
      </p:sp>
      <p:cxnSp>
        <p:nvCxnSpPr>
          <p:cNvPr id="42" name="Straight Arrow Connector 41"/>
          <p:cNvCxnSpPr/>
          <p:nvPr/>
        </p:nvCxnSpPr>
        <p:spPr>
          <a:xfrm>
            <a:off x="1783404" y="4365904"/>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3" name="Freeform 11"/>
          <p:cNvSpPr>
            <a:spLocks/>
          </p:cNvSpPr>
          <p:nvPr/>
        </p:nvSpPr>
        <p:spPr bwMode="auto">
          <a:xfrm>
            <a:off x="4125621" y="4709775"/>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44" name="Freeform 16"/>
          <p:cNvSpPr>
            <a:spLocks/>
          </p:cNvSpPr>
          <p:nvPr/>
        </p:nvSpPr>
        <p:spPr bwMode="auto">
          <a:xfrm flipV="1">
            <a:off x="4125621" y="3017500"/>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45" name="Straight Connector 44"/>
          <p:cNvCxnSpPr>
            <a:stCxn id="44" idx="0"/>
          </p:cNvCxnSpPr>
          <p:nvPr/>
        </p:nvCxnSpPr>
        <p:spPr>
          <a:xfrm flipH="1" flipV="1">
            <a:off x="1740000" y="3992456"/>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1740000" y="4708418"/>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47" name="Group 94"/>
          <p:cNvGrpSpPr/>
          <p:nvPr/>
        </p:nvGrpSpPr>
        <p:grpSpPr>
          <a:xfrm>
            <a:off x="4143134" y="3084979"/>
            <a:ext cx="1312862" cy="2549525"/>
            <a:chOff x="2555534" y="1448897"/>
            <a:chExt cx="1312862" cy="2549525"/>
          </a:xfrm>
        </p:grpSpPr>
        <p:sp>
          <p:nvSpPr>
            <p:cNvPr id="48"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49"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50"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51"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52"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53"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54"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55"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56" name="Line 73"/>
          <p:cNvSpPr>
            <a:spLocks noChangeShapeType="1"/>
          </p:cNvSpPr>
          <p:nvPr/>
        </p:nvSpPr>
        <p:spPr bwMode="auto">
          <a:xfrm>
            <a:off x="1783403" y="4009764"/>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57" name="Text Box 74"/>
          <p:cNvSpPr txBox="1">
            <a:spLocks noChangeArrowheads="1"/>
          </p:cNvSpPr>
          <p:nvPr/>
        </p:nvSpPr>
        <p:spPr bwMode="auto">
          <a:xfrm>
            <a:off x="1740000" y="4379948"/>
            <a:ext cx="449162"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58" name="Straight Arrow Connector 57"/>
          <p:cNvCxnSpPr/>
          <p:nvPr/>
        </p:nvCxnSpPr>
        <p:spPr>
          <a:xfrm>
            <a:off x="3516835" y="2833360"/>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flipV="1">
            <a:off x="5492805" y="3991099"/>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flipV="1">
            <a:off x="5492805" y="4709097"/>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684801" y="2777812"/>
            <a:ext cx="304800" cy="369332"/>
          </a:xfrm>
          <a:prstGeom prst="rect">
            <a:avLst/>
          </a:prstGeom>
          <a:noFill/>
          <a:ln>
            <a:noFill/>
          </a:ln>
        </p:spPr>
        <p:txBody>
          <a:bodyPr wrap="square" rtlCol="0">
            <a:spAutoFit/>
          </a:bodyPr>
          <a:lstStyle/>
          <a:p>
            <a:r>
              <a:rPr lang="en-US" dirty="0">
                <a:solidFill>
                  <a:srgbClr val="262626"/>
                </a:solidFill>
              </a:rPr>
              <a:t>L</a:t>
            </a:r>
          </a:p>
        </p:txBody>
      </p:sp>
      <p:grpSp>
        <p:nvGrpSpPr>
          <p:cNvPr id="62" name="Group 61"/>
          <p:cNvGrpSpPr/>
          <p:nvPr/>
        </p:nvGrpSpPr>
        <p:grpSpPr>
          <a:xfrm>
            <a:off x="4824000" y="3975117"/>
            <a:ext cx="3370058" cy="744953"/>
            <a:chOff x="4491600" y="2097304"/>
            <a:chExt cx="3370058" cy="744953"/>
          </a:xfrm>
        </p:grpSpPr>
        <p:sp>
          <p:nvSpPr>
            <p:cNvPr id="63" name="Oval 18 1"/>
            <p:cNvSpPr>
              <a:spLocks noChangeArrowheads="1"/>
            </p:cNvSpPr>
            <p:nvPr/>
          </p:nvSpPr>
          <p:spPr bwMode="auto">
            <a:xfrm>
              <a:off x="5607600" y="2199053"/>
              <a:ext cx="215996"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64" name="Oval 18 2"/>
            <p:cNvSpPr>
              <a:spLocks noChangeArrowheads="1"/>
            </p:cNvSpPr>
            <p:nvPr/>
          </p:nvSpPr>
          <p:spPr bwMode="auto">
            <a:xfrm>
              <a:off x="4491600" y="2523053"/>
              <a:ext cx="215999"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cxnSp>
          <p:nvCxnSpPr>
            <p:cNvPr id="65" name="Straight Arrow Connector 64"/>
            <p:cNvCxnSpPr/>
            <p:nvPr/>
          </p:nvCxnSpPr>
          <p:spPr>
            <a:xfrm>
              <a:off x="4749907" y="2485680"/>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028495" y="2385590"/>
              <a:ext cx="304800" cy="369332"/>
            </a:xfrm>
            <a:prstGeom prst="rect">
              <a:avLst/>
            </a:prstGeom>
            <a:noFill/>
          </p:spPr>
          <p:txBody>
            <a:bodyPr wrap="square" rtlCol="0">
              <a:spAutoFit/>
            </a:bodyPr>
            <a:lstStyle/>
            <a:p>
              <a:r>
                <a:rPr lang="en-US" dirty="0" err="1">
                  <a:solidFill>
                    <a:srgbClr val="262626"/>
                  </a:solidFill>
                </a:rPr>
                <a:t>z</a:t>
              </a:r>
              <a:endParaRPr lang="en-US" dirty="0">
                <a:solidFill>
                  <a:srgbClr val="262626"/>
                </a:solidFill>
              </a:endParaRPr>
            </a:p>
          </p:txBody>
        </p:sp>
        <p:cxnSp>
          <p:nvCxnSpPr>
            <p:cNvPr id="67" name="Straight Arrow Connector 66"/>
            <p:cNvCxnSpPr/>
            <p:nvPr/>
          </p:nvCxnSpPr>
          <p:spPr>
            <a:xfrm rot="5400000">
              <a:off x="6161167" y="2371805"/>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6337927" y="2097304"/>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1</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1</a:t>
              </a:r>
              <a:r>
                <a:rPr lang="en-US" sz="1500" dirty="0">
                  <a:solidFill>
                    <a:srgbClr val="004078"/>
                  </a:solidFill>
                  <a:cs typeface="Symbol" charset="2"/>
                </a:rPr>
                <a:t>)</a:t>
              </a:r>
              <a:endParaRPr lang="en-US" sz="1500" dirty="0">
                <a:solidFill>
                  <a:srgbClr val="004078"/>
                </a:solidFill>
              </a:endParaRPr>
            </a:p>
          </p:txBody>
        </p:sp>
        <p:cxnSp>
          <p:nvCxnSpPr>
            <p:cNvPr id="69" name="Straight Arrow Connector 68"/>
            <p:cNvCxnSpPr/>
            <p:nvPr/>
          </p:nvCxnSpPr>
          <p:spPr>
            <a:xfrm rot="5400000">
              <a:off x="6398826" y="2592886"/>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6528814" y="2519092"/>
              <a:ext cx="1332844" cy="323165"/>
            </a:xfrm>
            <a:prstGeom prst="rect">
              <a:avLst/>
            </a:prstGeom>
            <a:noFill/>
          </p:spPr>
          <p:txBody>
            <a:bodyPr wrap="square" rtlCol="0">
              <a:spAutoFit/>
            </a:bodyPr>
            <a:lstStyle/>
            <a:p>
              <a:r>
                <a:rPr lang="en-US" sz="1500" dirty="0">
                  <a:solidFill>
                    <a:srgbClr val="004078"/>
                  </a:solidFill>
                  <a:latin typeface="Symbol" charset="2"/>
                  <a:cs typeface="Symbol" charset="2"/>
                </a:rPr>
                <a:t>D</a:t>
              </a:r>
              <a:r>
                <a:rPr lang="en-US" sz="1500" dirty="0">
                  <a:solidFill>
                    <a:srgbClr val="004078"/>
                  </a:solidFill>
                </a:rPr>
                <a:t>x</a:t>
              </a:r>
              <a:r>
                <a:rPr lang="en-US" sz="1500" baseline="-25000" dirty="0">
                  <a:solidFill>
                    <a:srgbClr val="004078"/>
                  </a:solidFill>
                </a:rPr>
                <a:t>2</a:t>
              </a:r>
              <a:r>
                <a:rPr lang="en-US" sz="1500" dirty="0">
                  <a:solidFill>
                    <a:srgbClr val="004078"/>
                  </a:solidFill>
                </a:rPr>
                <a:t> (or </a:t>
              </a:r>
              <a:r>
                <a:rPr lang="en-US" sz="1500" dirty="0">
                  <a:solidFill>
                    <a:srgbClr val="004078"/>
                  </a:solidFill>
                  <a:latin typeface="Symbol" charset="2"/>
                  <a:cs typeface="Symbol" charset="2"/>
                </a:rPr>
                <a:t>D</a:t>
              </a:r>
              <a:r>
                <a:rPr lang="en-US" sz="1500" dirty="0">
                  <a:solidFill>
                    <a:srgbClr val="004078"/>
                  </a:solidFill>
                  <a:cs typeface="Symbol" charset="2"/>
                </a:rPr>
                <a:t>y</a:t>
              </a:r>
              <a:r>
                <a:rPr lang="en-US" sz="1500" baseline="-25000" dirty="0">
                  <a:solidFill>
                    <a:srgbClr val="004078"/>
                  </a:solidFill>
                  <a:cs typeface="Symbol" charset="2"/>
                </a:rPr>
                <a:t>2</a:t>
              </a:r>
              <a:r>
                <a:rPr lang="en-US" sz="1500" dirty="0">
                  <a:solidFill>
                    <a:srgbClr val="004078"/>
                  </a:solidFill>
                  <a:cs typeface="Symbol" charset="2"/>
                </a:rPr>
                <a:t>)</a:t>
              </a:r>
              <a:endParaRPr lang="en-US" sz="1500" dirty="0">
                <a:solidFill>
                  <a:srgbClr val="004078"/>
                </a:solidFill>
              </a:endParaRPr>
            </a:p>
          </p:txBody>
        </p:sp>
      </p:grpSp>
      <p:sp>
        <p:nvSpPr>
          <p:cNvPr id="71" name="Oval 18 3"/>
          <p:cNvSpPr>
            <a:spLocks noChangeArrowheads="1"/>
          </p:cNvSpPr>
          <p:nvPr/>
        </p:nvSpPr>
        <p:spPr bwMode="auto">
          <a:xfrm>
            <a:off x="8544000" y="2957812"/>
            <a:ext cx="216000" cy="216000"/>
          </a:xfrm>
          <a:prstGeom prst="ellipse">
            <a:avLst/>
          </a:prstGeom>
          <a:solidFill>
            <a:schemeClr val="tx2"/>
          </a:solidFill>
          <a:ln>
            <a:solidFill>
              <a:schemeClr val="tx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prstTxWarp prst="textNoShape">
              <a:avLst/>
            </a:prstTxWarp>
          </a:bodyPr>
          <a:lstStyle/>
          <a:p>
            <a:endParaRPr lang="en-US"/>
          </a:p>
        </p:txBody>
      </p:sp>
      <p:sp>
        <p:nvSpPr>
          <p:cNvPr id="72" name="Oval 18 4"/>
          <p:cNvSpPr>
            <a:spLocks noChangeArrowheads="1"/>
          </p:cNvSpPr>
          <p:nvPr/>
        </p:nvSpPr>
        <p:spPr bwMode="auto">
          <a:xfrm>
            <a:off x="8544000" y="3389812"/>
            <a:ext cx="216000" cy="216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prstTxWarp prst="textNoShape">
              <a:avLst/>
            </a:prstTxWarp>
          </a:bodyPr>
          <a:lstStyle/>
          <a:p>
            <a:endParaRPr lang="en-US"/>
          </a:p>
        </p:txBody>
      </p:sp>
      <p:sp>
        <p:nvSpPr>
          <p:cNvPr id="73" name="TextBox 72"/>
          <p:cNvSpPr txBox="1"/>
          <p:nvPr/>
        </p:nvSpPr>
        <p:spPr>
          <a:xfrm>
            <a:off x="8946935" y="2900048"/>
            <a:ext cx="1371600" cy="323165"/>
          </a:xfrm>
          <a:prstGeom prst="rect">
            <a:avLst/>
          </a:prstGeom>
          <a:noFill/>
        </p:spPr>
        <p:txBody>
          <a:bodyPr wrap="square" rtlCol="0">
            <a:spAutoFit/>
          </a:bodyPr>
          <a:lstStyle/>
          <a:p>
            <a:r>
              <a:rPr lang="en-US" sz="1500" dirty="0">
                <a:solidFill>
                  <a:schemeClr val="tx2"/>
                </a:solidFill>
              </a:rPr>
              <a:t>Source, q</a:t>
            </a:r>
            <a:r>
              <a:rPr lang="en-US" sz="1500" baseline="-25000" dirty="0">
                <a:solidFill>
                  <a:schemeClr val="tx2"/>
                </a:solidFill>
              </a:rPr>
              <a:t>1</a:t>
            </a:r>
            <a:endParaRPr lang="en-US" sz="1500" dirty="0">
              <a:solidFill>
                <a:schemeClr val="tx2"/>
              </a:solidFill>
            </a:endParaRPr>
          </a:p>
        </p:txBody>
      </p:sp>
      <p:sp>
        <p:nvSpPr>
          <p:cNvPr id="74" name="TextBox 73"/>
          <p:cNvSpPr txBox="1"/>
          <p:nvPr/>
        </p:nvSpPr>
        <p:spPr>
          <a:xfrm>
            <a:off x="8946935" y="3336230"/>
            <a:ext cx="1371600" cy="323165"/>
          </a:xfrm>
          <a:prstGeom prst="rect">
            <a:avLst/>
          </a:prstGeom>
          <a:noFill/>
        </p:spPr>
        <p:txBody>
          <a:bodyPr wrap="square" rtlCol="0">
            <a:spAutoFit/>
          </a:bodyPr>
          <a:lstStyle/>
          <a:p>
            <a:r>
              <a:rPr lang="en-US" sz="1500" dirty="0">
                <a:solidFill>
                  <a:schemeClr val="accent2">
                    <a:lumMod val="75000"/>
                  </a:schemeClr>
                </a:solidFill>
              </a:rPr>
              <a:t>Witness, q</a:t>
            </a:r>
            <a:r>
              <a:rPr lang="en-US" sz="1500" baseline="-25000" dirty="0">
                <a:solidFill>
                  <a:schemeClr val="accent2">
                    <a:lumMod val="75000"/>
                  </a:schemeClr>
                </a:solidFill>
              </a:rPr>
              <a:t>2</a:t>
            </a:r>
            <a:endParaRPr lang="en-US" sz="1500" dirty="0">
              <a:solidFill>
                <a:schemeClr val="accent2">
                  <a:lumMod val="75000"/>
                </a:schemeClr>
              </a:solidFill>
            </a:endParaRPr>
          </a:p>
        </p:txBody>
      </p:sp>
      <p:pic>
        <p:nvPicPr>
          <p:cNvPr id="10" name="Picture 9"/>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192001" y="5328000"/>
            <a:ext cx="5352077" cy="338591"/>
          </a:xfrm>
          <a:prstGeom prst="rect">
            <a:avLst/>
          </a:prstGeom>
        </p:spPr>
      </p:pic>
      <p:sp>
        <p:nvSpPr>
          <p:cNvPr id="8" name="TextBox 7"/>
          <p:cNvSpPr txBox="1"/>
          <p:nvPr/>
        </p:nvSpPr>
        <p:spPr>
          <a:xfrm>
            <a:off x="4140000" y="5868000"/>
            <a:ext cx="6192000" cy="576000"/>
          </a:xfrm>
          <a:prstGeom prst="rect">
            <a:avLst/>
          </a:prstGeom>
          <a:noFill/>
        </p:spPr>
        <p:txBody>
          <a:bodyPr wrap="square" rtlCol="0">
            <a:noAutofit/>
          </a:bodyPr>
          <a:lstStyle/>
          <a:p>
            <a:pPr algn="just"/>
            <a:r>
              <a:rPr lang="en-US" sz="1600" b="1" dirty="0" smtClean="0"/>
              <a:t>Because of translational invariance in z, the forces can only depend on the relative longitudinal distance between source and witness particles</a:t>
            </a:r>
            <a:endParaRPr lang="en-US" sz="1600" b="1" dirty="0"/>
          </a:p>
        </p:txBody>
      </p:sp>
    </p:spTree>
    <p:extLst>
      <p:ext uri="{BB962C8B-B14F-4D97-AF65-F5344CB8AC3E}">
        <p14:creationId xmlns:p14="http://schemas.microsoft.com/office/powerpoint/2010/main" val="2878347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 </a:t>
            </a:r>
            <a:r>
              <a:rPr lang="en-US" dirty="0"/>
              <a:t>techniques</a:t>
            </a:r>
          </a:p>
        </p:txBody>
      </p:sp>
      <p:sp>
        <p:nvSpPr>
          <p:cNvPr id="3" name="Content Placeholder 2"/>
          <p:cNvSpPr>
            <a:spLocks noGrp="1"/>
          </p:cNvSpPr>
          <p:nvPr>
            <p:ph idx="1"/>
          </p:nvPr>
        </p:nvSpPr>
        <p:spPr/>
        <p:txBody>
          <a:bodyPr>
            <a:normAutofit/>
          </a:bodyPr>
          <a:lstStyle/>
          <a:p>
            <a:r>
              <a:rPr lang="en-US" sz="2000" dirty="0" smtClean="0"/>
              <a:t>Decrease the peak line density by</a:t>
            </a:r>
            <a:endParaRPr lang="en-US" sz="2000" dirty="0"/>
          </a:p>
          <a:p>
            <a:pPr lvl="1"/>
            <a:r>
              <a:rPr lang="en-US" sz="1800" dirty="0" smtClean="0"/>
              <a:t>maximizing </a:t>
            </a:r>
            <a:r>
              <a:rPr lang="en-US" sz="1800" dirty="0"/>
              <a:t>the bunch </a:t>
            </a:r>
            <a:r>
              <a:rPr lang="en-US" sz="1800" dirty="0" smtClean="0"/>
              <a:t>length </a:t>
            </a:r>
          </a:p>
          <a:p>
            <a:pPr lvl="1"/>
            <a:r>
              <a:rPr lang="en-US" sz="1800" dirty="0"/>
              <a:t>flattening the bunch profile with a specially configured (double harmonic) RF system </a:t>
            </a:r>
          </a:p>
          <a:p>
            <a:pPr lvl="1"/>
            <a:r>
              <a:rPr lang="en-US" sz="1800" dirty="0" smtClean="0"/>
              <a:t>using </a:t>
            </a:r>
            <a:r>
              <a:rPr lang="en-US" sz="1800" b="1" dirty="0">
                <a:solidFill>
                  <a:srgbClr val="C00000"/>
                </a:solidFill>
              </a:rPr>
              <a:t>bunch distributions with small peak density </a:t>
            </a:r>
            <a:r>
              <a:rPr lang="en-US" sz="1800" dirty="0"/>
              <a:t>(e.g. parabolic instead of Gaussian) </a:t>
            </a:r>
          </a:p>
          <a:p>
            <a:pPr lvl="1"/>
            <a:r>
              <a:rPr lang="en-US" sz="1800" dirty="0"/>
              <a:t>reducing the central density of the particle distribution (e.g. “hollow bunches</a:t>
            </a:r>
            <a:r>
              <a:rPr lang="en-US" sz="1800" dirty="0" smtClean="0"/>
              <a:t>”)</a:t>
            </a:r>
            <a:endParaRPr lang="en-US" sz="1800"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6</a:t>
            </a:fld>
            <a:endParaRPr lang="en-US" dirty="0"/>
          </a:p>
        </p:txBody>
      </p:sp>
      <p:grpSp>
        <p:nvGrpSpPr>
          <p:cNvPr id="11" name="Group 10"/>
          <p:cNvGrpSpPr/>
          <p:nvPr/>
        </p:nvGrpSpPr>
        <p:grpSpPr>
          <a:xfrm>
            <a:off x="7200000" y="288000"/>
            <a:ext cx="3446649" cy="1182857"/>
            <a:chOff x="6929272" y="288000"/>
            <a:chExt cx="3446649" cy="1182857"/>
          </a:xfrm>
        </p:grpSpPr>
        <p:pic>
          <p:nvPicPr>
            <p:cNvPr id="12" name="Picture 11"/>
            <p:cNvPicPr>
              <a:picLocks noChangeAspect="1"/>
            </p:cNvPicPr>
            <p:nvPr>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7022425" y="648000"/>
              <a:ext cx="3260343" cy="822857"/>
            </a:xfrm>
            <a:prstGeom prst="rect">
              <a:avLst/>
            </a:prstGeom>
          </p:spPr>
        </p:pic>
        <p:sp>
          <p:nvSpPr>
            <p:cNvPr id="13" name="TextBox 12"/>
            <p:cNvSpPr txBox="1"/>
            <p:nvPr/>
          </p:nvSpPr>
          <p:spPr>
            <a:xfrm>
              <a:off x="6929272" y="288000"/>
              <a:ext cx="3446649" cy="338554"/>
            </a:xfrm>
            <a:prstGeom prst="rect">
              <a:avLst/>
            </a:prstGeom>
            <a:noFill/>
          </p:spPr>
          <p:txBody>
            <a:bodyPr wrap="none" rtlCol="0">
              <a:spAutoFit/>
            </a:bodyPr>
            <a:lstStyle/>
            <a:p>
              <a:pPr algn="ctr"/>
              <a:r>
                <a:rPr lang="en-US" sz="1600" dirty="0">
                  <a:solidFill>
                    <a:srgbClr val="FF0000"/>
                  </a:solidFill>
                </a:rPr>
                <a:t>Maximum tune shift (circular Gaussian)</a:t>
              </a:r>
            </a:p>
          </p:txBody>
        </p:sp>
        <p:sp>
          <p:nvSpPr>
            <p:cNvPr id="15" name="Oval 14"/>
            <p:cNvSpPr>
              <a:spLocks noChangeAspect="1"/>
            </p:cNvSpPr>
            <p:nvPr/>
          </p:nvSpPr>
          <p:spPr>
            <a:xfrm>
              <a:off x="9053272" y="612000"/>
              <a:ext cx="432000" cy="432000"/>
            </a:xfrm>
            <a:prstGeom prst="ellipse">
              <a:avLst/>
            </a:prstGeom>
            <a:noFill/>
            <a:ln w="25400">
              <a:solidFill>
                <a:schemeClr val="accent2"/>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00FF"/>
                </a:solidFill>
              </a:endParaRPr>
            </a:p>
          </p:txBody>
        </p:sp>
      </p:grpSp>
      <p:pic>
        <p:nvPicPr>
          <p:cNvPr id="7" name="hb_1.08GeV-acc_4Ts_amp18deg_fdrive490Hz_until-c67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04000" y="2519998"/>
            <a:ext cx="5184000" cy="3877995"/>
          </a:xfrm>
          <a:prstGeom prst="rect">
            <a:avLst/>
          </a:prstGeom>
        </p:spPr>
      </p:pic>
    </p:spTree>
    <p:extLst>
      <p:ext uri="{BB962C8B-B14F-4D97-AF65-F5344CB8AC3E}">
        <p14:creationId xmlns:p14="http://schemas.microsoft.com/office/powerpoint/2010/main" val="331443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 </a:t>
            </a:r>
            <a:r>
              <a:rPr lang="en-US" dirty="0"/>
              <a:t>techniques</a:t>
            </a:r>
          </a:p>
        </p:txBody>
      </p:sp>
      <p:sp>
        <p:nvSpPr>
          <p:cNvPr id="3" name="Content Placeholder 2"/>
          <p:cNvSpPr>
            <a:spLocks noGrp="1"/>
          </p:cNvSpPr>
          <p:nvPr>
            <p:ph idx="1"/>
          </p:nvPr>
        </p:nvSpPr>
        <p:spPr/>
        <p:txBody>
          <a:bodyPr>
            <a:normAutofit/>
          </a:bodyPr>
          <a:lstStyle/>
          <a:p>
            <a:r>
              <a:rPr lang="en-US" sz="2000" dirty="0" smtClean="0"/>
              <a:t>Decrease the peak line density by</a:t>
            </a:r>
            <a:endParaRPr lang="en-US" sz="2000" dirty="0"/>
          </a:p>
          <a:p>
            <a:pPr lvl="1"/>
            <a:r>
              <a:rPr lang="en-US" sz="1800" dirty="0" smtClean="0"/>
              <a:t>maximizing </a:t>
            </a:r>
            <a:r>
              <a:rPr lang="en-US" sz="1800" dirty="0"/>
              <a:t>the bunch </a:t>
            </a:r>
            <a:r>
              <a:rPr lang="en-US" sz="1800" dirty="0" smtClean="0"/>
              <a:t>length </a:t>
            </a:r>
          </a:p>
          <a:p>
            <a:pPr lvl="1"/>
            <a:r>
              <a:rPr lang="en-US" sz="1800" dirty="0"/>
              <a:t>flattening the bunch profile with a specially configured (double harmonic) RF system </a:t>
            </a:r>
          </a:p>
          <a:p>
            <a:pPr lvl="1"/>
            <a:r>
              <a:rPr lang="en-US" sz="1800" dirty="0" smtClean="0"/>
              <a:t>using </a:t>
            </a:r>
            <a:r>
              <a:rPr lang="en-US" sz="1800" b="1" dirty="0">
                <a:solidFill>
                  <a:srgbClr val="C00000"/>
                </a:solidFill>
              </a:rPr>
              <a:t>bunch distributions with small peak density </a:t>
            </a:r>
            <a:r>
              <a:rPr lang="en-US" sz="1800" dirty="0"/>
              <a:t>(e.g. parabolic instead of Gaussian) </a:t>
            </a:r>
          </a:p>
          <a:p>
            <a:pPr lvl="1"/>
            <a:r>
              <a:rPr lang="en-US" sz="1800" dirty="0"/>
              <a:t>reducing the central density of the particle distribution (e.g. “hollow bunches</a:t>
            </a:r>
            <a:r>
              <a:rPr lang="en-US" sz="1800" dirty="0" smtClean="0"/>
              <a:t>”)</a:t>
            </a:r>
          </a:p>
          <a:p>
            <a:endParaRPr lang="en-US" sz="2000" dirty="0" smtClean="0"/>
          </a:p>
          <a:p>
            <a:r>
              <a:rPr lang="en-US" sz="2000" dirty="0" smtClean="0"/>
              <a:t>Increase </a:t>
            </a:r>
            <a:r>
              <a:rPr lang="en-US" sz="2000" dirty="0"/>
              <a:t>the beam energy by</a:t>
            </a:r>
          </a:p>
          <a:p>
            <a:pPr lvl="1"/>
            <a:r>
              <a:rPr lang="en-US" sz="1800" dirty="0"/>
              <a:t>accelerating the beam as quickly as possible</a:t>
            </a:r>
          </a:p>
          <a:p>
            <a:pPr lvl="1"/>
            <a:r>
              <a:rPr lang="en-US" sz="1800" dirty="0"/>
              <a:t>increasing the injection energy (usually requires an upgrade of the pre-injector)</a:t>
            </a:r>
          </a:p>
          <a:p>
            <a:endParaRPr lang="en-US" sz="2200"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7</a:t>
            </a:fld>
            <a:endParaRPr lang="en-US" dirty="0"/>
          </a:p>
        </p:txBody>
      </p:sp>
      <p:grpSp>
        <p:nvGrpSpPr>
          <p:cNvPr id="11" name="Group 10"/>
          <p:cNvGrpSpPr/>
          <p:nvPr/>
        </p:nvGrpSpPr>
        <p:grpSpPr>
          <a:xfrm>
            <a:off x="7200000" y="288000"/>
            <a:ext cx="3446649" cy="1182857"/>
            <a:chOff x="6929272" y="288000"/>
            <a:chExt cx="3446649" cy="1182857"/>
          </a:xfrm>
        </p:grpSpPr>
        <p:pic>
          <p:nvPicPr>
            <p:cNvPr id="12" name="Picture 11"/>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022425" y="648000"/>
              <a:ext cx="3260343" cy="822857"/>
            </a:xfrm>
            <a:prstGeom prst="rect">
              <a:avLst/>
            </a:prstGeom>
          </p:spPr>
        </p:pic>
        <p:sp>
          <p:nvSpPr>
            <p:cNvPr id="13" name="TextBox 12"/>
            <p:cNvSpPr txBox="1"/>
            <p:nvPr/>
          </p:nvSpPr>
          <p:spPr>
            <a:xfrm>
              <a:off x="6929272" y="288000"/>
              <a:ext cx="3446649" cy="338554"/>
            </a:xfrm>
            <a:prstGeom prst="rect">
              <a:avLst/>
            </a:prstGeom>
            <a:noFill/>
          </p:spPr>
          <p:txBody>
            <a:bodyPr wrap="none" rtlCol="0">
              <a:spAutoFit/>
            </a:bodyPr>
            <a:lstStyle/>
            <a:p>
              <a:pPr algn="ctr"/>
              <a:r>
                <a:rPr lang="en-US" sz="1600" dirty="0">
                  <a:solidFill>
                    <a:srgbClr val="FF0000"/>
                  </a:solidFill>
                </a:rPr>
                <a:t>Maximum tune shift (circular Gaussian)</a:t>
              </a:r>
            </a:p>
          </p:txBody>
        </p:sp>
        <p:sp>
          <p:nvSpPr>
            <p:cNvPr id="15" name="Oval 14"/>
            <p:cNvSpPr/>
            <p:nvPr/>
          </p:nvSpPr>
          <p:spPr>
            <a:xfrm>
              <a:off x="8909272" y="1080000"/>
              <a:ext cx="720000" cy="360000"/>
            </a:xfrm>
            <a:prstGeom prst="ellipse">
              <a:avLst/>
            </a:prstGeom>
            <a:noFill/>
            <a:ln w="25400">
              <a:solidFill>
                <a:schemeClr val="accent2"/>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00FF"/>
                </a:solidFill>
              </a:endParaRPr>
            </a:p>
          </p:txBody>
        </p:sp>
      </p:grpSp>
    </p:spTree>
    <p:extLst>
      <p:ext uri="{BB962C8B-B14F-4D97-AF65-F5344CB8AC3E}">
        <p14:creationId xmlns:p14="http://schemas.microsoft.com/office/powerpoint/2010/main" val="380675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 </a:t>
            </a:r>
            <a:r>
              <a:rPr lang="en-US" dirty="0"/>
              <a:t>techniques</a:t>
            </a:r>
          </a:p>
        </p:txBody>
      </p:sp>
      <p:sp>
        <p:nvSpPr>
          <p:cNvPr id="3" name="Content Placeholder 2"/>
          <p:cNvSpPr>
            <a:spLocks noGrp="1"/>
          </p:cNvSpPr>
          <p:nvPr>
            <p:ph idx="1"/>
          </p:nvPr>
        </p:nvSpPr>
        <p:spPr/>
        <p:txBody>
          <a:bodyPr>
            <a:normAutofit/>
          </a:bodyPr>
          <a:lstStyle/>
          <a:p>
            <a:r>
              <a:rPr lang="en-US" sz="2000" dirty="0" smtClean="0"/>
              <a:t>Decrease the peak line density by</a:t>
            </a:r>
            <a:endParaRPr lang="en-US" sz="2000" dirty="0"/>
          </a:p>
          <a:p>
            <a:pPr lvl="1"/>
            <a:r>
              <a:rPr lang="en-US" sz="1800" dirty="0" smtClean="0"/>
              <a:t>maximizing </a:t>
            </a:r>
            <a:r>
              <a:rPr lang="en-US" sz="1800" dirty="0"/>
              <a:t>the bunch </a:t>
            </a:r>
            <a:r>
              <a:rPr lang="en-US" sz="1800" dirty="0" smtClean="0"/>
              <a:t>length </a:t>
            </a:r>
          </a:p>
          <a:p>
            <a:pPr lvl="1"/>
            <a:r>
              <a:rPr lang="en-US" sz="1800" dirty="0" smtClean="0"/>
              <a:t>flattening the bunch profile with a double harmonic RF system </a:t>
            </a:r>
          </a:p>
          <a:p>
            <a:pPr lvl="1"/>
            <a:r>
              <a:rPr lang="en-US" sz="1800" dirty="0"/>
              <a:t>using</a:t>
            </a:r>
            <a:r>
              <a:rPr lang="en-US" sz="1800" b="1" dirty="0">
                <a:solidFill>
                  <a:srgbClr val="C00000"/>
                </a:solidFill>
              </a:rPr>
              <a:t> bunch distributions with small peak density </a:t>
            </a:r>
            <a:r>
              <a:rPr lang="en-US" sz="1800" dirty="0"/>
              <a:t>(e.g. parabolic instead of Gaussian) </a:t>
            </a:r>
          </a:p>
          <a:p>
            <a:pPr lvl="1"/>
            <a:r>
              <a:rPr lang="en-US" sz="1800" dirty="0"/>
              <a:t>reducing the central density of the particle distribution (e.g. “hollow bunches</a:t>
            </a:r>
            <a:r>
              <a:rPr lang="en-US" sz="1800" dirty="0" smtClean="0"/>
              <a:t>”)</a:t>
            </a:r>
          </a:p>
          <a:p>
            <a:endParaRPr lang="en-US" sz="2000" dirty="0" smtClean="0"/>
          </a:p>
          <a:p>
            <a:r>
              <a:rPr lang="en-US" sz="2000" dirty="0" smtClean="0"/>
              <a:t>Increase </a:t>
            </a:r>
            <a:r>
              <a:rPr lang="en-US" sz="2000" dirty="0"/>
              <a:t>the beam energy by</a:t>
            </a:r>
          </a:p>
          <a:p>
            <a:pPr lvl="1"/>
            <a:r>
              <a:rPr lang="en-US" sz="1800" dirty="0"/>
              <a:t>accelerating the beam as quickly as possible</a:t>
            </a:r>
          </a:p>
          <a:p>
            <a:pPr lvl="1"/>
            <a:r>
              <a:rPr lang="en-US" sz="1800" dirty="0"/>
              <a:t>increasing the injection energy (usually requires an upgrade of the pre-injector</a:t>
            </a:r>
            <a:r>
              <a:rPr lang="en-US" sz="1800" dirty="0" smtClean="0"/>
              <a:t>)</a:t>
            </a:r>
          </a:p>
          <a:p>
            <a:endParaRPr lang="en-US" sz="2000" dirty="0" smtClean="0"/>
          </a:p>
          <a:p>
            <a:r>
              <a:rPr lang="en-US" sz="2000" dirty="0" smtClean="0"/>
              <a:t>Minimize </a:t>
            </a:r>
            <a:r>
              <a:rPr lang="en-US" sz="2000" dirty="0"/>
              <a:t>the machine circumference</a:t>
            </a:r>
          </a:p>
          <a:p>
            <a:pPr lvl="1"/>
            <a:r>
              <a:rPr lang="en-US" sz="1800" dirty="0"/>
              <a:t>when designing/building a new accelerator since the </a:t>
            </a:r>
            <a:r>
              <a:rPr lang="en-US" sz="1800" b="1" dirty="0">
                <a:solidFill>
                  <a:srgbClr val="C00000"/>
                </a:solidFill>
              </a:rPr>
              <a:t>space charge detuning is an integrated </a:t>
            </a:r>
            <a:r>
              <a:rPr lang="en-US" sz="1800" b="1" dirty="0" smtClean="0">
                <a:solidFill>
                  <a:srgbClr val="C00000"/>
                </a:solidFill>
              </a:rPr>
              <a:t>effect</a:t>
            </a:r>
            <a:endParaRPr lang="en-US" b="1" dirty="0">
              <a:solidFill>
                <a:srgbClr val="C00000"/>
              </a:solidFill>
            </a:endParaRPr>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8</a:t>
            </a:fld>
            <a:endParaRPr lang="en-US" dirty="0"/>
          </a:p>
        </p:txBody>
      </p:sp>
      <p:grpSp>
        <p:nvGrpSpPr>
          <p:cNvPr id="9" name="Group 8"/>
          <p:cNvGrpSpPr/>
          <p:nvPr/>
        </p:nvGrpSpPr>
        <p:grpSpPr>
          <a:xfrm>
            <a:off x="7200000" y="288000"/>
            <a:ext cx="3446649" cy="1182857"/>
            <a:chOff x="6929272" y="288000"/>
            <a:chExt cx="3446649" cy="1182857"/>
          </a:xfrm>
        </p:grpSpPr>
        <p:pic>
          <p:nvPicPr>
            <p:cNvPr id="8" name="Picture 7"/>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022425" y="648000"/>
              <a:ext cx="3260343" cy="822857"/>
            </a:xfrm>
            <a:prstGeom prst="rect">
              <a:avLst/>
            </a:prstGeom>
          </p:spPr>
        </p:pic>
        <p:sp>
          <p:nvSpPr>
            <p:cNvPr id="17" name="TextBox 16"/>
            <p:cNvSpPr txBox="1"/>
            <p:nvPr/>
          </p:nvSpPr>
          <p:spPr>
            <a:xfrm>
              <a:off x="6929272" y="288000"/>
              <a:ext cx="3446649" cy="338554"/>
            </a:xfrm>
            <a:prstGeom prst="rect">
              <a:avLst/>
            </a:prstGeom>
            <a:noFill/>
          </p:spPr>
          <p:txBody>
            <a:bodyPr wrap="none" rtlCol="0">
              <a:spAutoFit/>
            </a:bodyPr>
            <a:lstStyle/>
            <a:p>
              <a:pPr algn="ctr"/>
              <a:r>
                <a:rPr lang="en-US" sz="1600" dirty="0">
                  <a:solidFill>
                    <a:srgbClr val="FF0000"/>
                  </a:solidFill>
                </a:rPr>
                <a:t>Maximum tune shift (circular Gaussian)</a:t>
              </a:r>
            </a:p>
          </p:txBody>
        </p:sp>
        <p:sp>
          <p:nvSpPr>
            <p:cNvPr id="18" name="Oval 17"/>
            <p:cNvSpPr>
              <a:spLocks noChangeAspect="1"/>
            </p:cNvSpPr>
            <p:nvPr/>
          </p:nvSpPr>
          <p:spPr>
            <a:xfrm>
              <a:off x="8837272" y="612000"/>
              <a:ext cx="432000" cy="432000"/>
            </a:xfrm>
            <a:prstGeom prst="ellipse">
              <a:avLst/>
            </a:prstGeom>
            <a:noFill/>
            <a:ln w="25400">
              <a:solidFill>
                <a:schemeClr val="accent2"/>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00FF"/>
                </a:solidFill>
              </a:endParaRPr>
            </a:p>
          </p:txBody>
        </p:sp>
      </p:grpSp>
    </p:spTree>
    <p:extLst>
      <p:ext uri="{BB962C8B-B14F-4D97-AF65-F5344CB8AC3E}">
        <p14:creationId xmlns:p14="http://schemas.microsoft.com/office/powerpoint/2010/main" val="485341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space </a:t>
            </a:r>
            <a:r>
              <a:rPr lang="en-US" dirty="0" smtClean="0"/>
              <a:t>charge in </a:t>
            </a:r>
            <a:r>
              <a:rPr lang="en-US" dirty="0"/>
              <a:t>the </a:t>
            </a:r>
            <a:r>
              <a:rPr lang="en-US" dirty="0" smtClean="0"/>
              <a:t>CERN PSB</a:t>
            </a:r>
            <a:endParaRPr lang="en-US" dirty="0"/>
          </a:p>
        </p:txBody>
      </p:sp>
      <p:sp>
        <p:nvSpPr>
          <p:cNvPr id="4" name="Date Placeholder 3"/>
          <p:cNvSpPr>
            <a:spLocks noGrp="1"/>
          </p:cNvSpPr>
          <p:nvPr>
            <p:ph type="dt" sz="half" idx="10"/>
          </p:nvPr>
        </p:nvSpPr>
        <p:spPr>
          <a:prstGeom prst="rect">
            <a:avLst/>
          </a:prstGeom>
        </p:spPr>
        <p:txBody>
          <a:bodyPr/>
          <a:lstStyle/>
          <a:p>
            <a:r>
              <a:rPr lang="en-US" smtClean="0"/>
              <a:t>22. September 2018</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Kevin Li - Collective effects II</a:t>
            </a:r>
            <a:endParaRPr lang="en-US" dirty="0"/>
          </a:p>
        </p:txBody>
      </p:sp>
      <p:sp>
        <p:nvSpPr>
          <p:cNvPr id="6" name="Slide Number Placeholder 5"/>
          <p:cNvSpPr>
            <a:spLocks noGrp="1"/>
          </p:cNvSpPr>
          <p:nvPr>
            <p:ph type="sldNum" sz="quarter" idx="12"/>
          </p:nvPr>
        </p:nvSpPr>
        <p:spPr>
          <a:prstGeom prst="rect">
            <a:avLst/>
          </a:prstGeom>
        </p:spPr>
        <p:txBody>
          <a:bodyPr/>
          <a:lstStyle/>
          <a:p>
            <a:fld id="{17918391-D411-FE40-AAD7-861AE5233E0E}" type="slidenum">
              <a:rPr lang="en-US" smtClean="0"/>
              <a:pPr/>
              <a:t>9</a:t>
            </a:fld>
            <a:endParaRPr lang="en-US" dirty="0"/>
          </a:p>
        </p:txBody>
      </p:sp>
      <p:sp>
        <p:nvSpPr>
          <p:cNvPr id="7" name="Slide Number Placeholder 5"/>
          <p:cNvSpPr txBox="1">
            <a:spLocks/>
          </p:cNvSpPr>
          <p:nvPr/>
        </p:nvSpPr>
        <p:spPr>
          <a:xfrm>
            <a:off x="8077200" y="63563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081447-C3CE-9F4F-A689-9A72CAFF10CA}" type="slidenum">
              <a:rPr lang="en-US"/>
              <a:pPr/>
              <a:t>9</a:t>
            </a:fld>
            <a:endParaRPr lang="en-US"/>
          </a:p>
        </p:txBody>
      </p:sp>
      <p:pic>
        <p:nvPicPr>
          <p:cNvPr id="16" name="Picture 15" descr="Tomo_c287.png"/>
          <p:cNvPicPr>
            <a:picLocks noChangeAspect="1"/>
          </p:cNvPicPr>
          <p:nvPr/>
        </p:nvPicPr>
        <p:blipFill rotWithShape="1">
          <a:blip r:embed="rId2"/>
          <a:srcRect t="7294"/>
          <a:stretch/>
        </p:blipFill>
        <p:spPr>
          <a:xfrm>
            <a:off x="9432000" y="3582000"/>
            <a:ext cx="2387347" cy="2412000"/>
          </a:xfrm>
          <a:prstGeom prst="rect">
            <a:avLst/>
          </a:prstGeom>
          <a:ln>
            <a:noFill/>
          </a:ln>
          <a:effectLst/>
        </p:spPr>
      </p:pic>
      <p:sp>
        <p:nvSpPr>
          <p:cNvPr id="22" name="Content Placeholder 2"/>
          <p:cNvSpPr txBox="1">
            <a:spLocks/>
          </p:cNvSpPr>
          <p:nvPr/>
        </p:nvSpPr>
        <p:spPr>
          <a:xfrm>
            <a:off x="288000" y="936000"/>
            <a:ext cx="4680000" cy="5040000"/>
          </a:xfrm>
          <a:prstGeom prst="roundRect">
            <a:avLst>
              <a:gd name="adj" fmla="val 4287"/>
            </a:avLst>
          </a:prstGeom>
          <a:ln w="25400">
            <a:headEnd type="none" w="med" len="med"/>
            <a:tailEnd type="none" w="med" len="me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algn="just" defTabSz="457200">
              <a:spcBef>
                <a:spcPct val="20000"/>
              </a:spcBef>
              <a:defRPr/>
            </a:pPr>
            <a:r>
              <a:rPr lang="en-US" sz="1700" dirty="0" smtClean="0">
                <a:solidFill>
                  <a:schemeClr val="tx1"/>
                </a:solidFill>
              </a:rPr>
              <a:t>An accelerator that is particularly subject to space charge effects and makes use of </a:t>
            </a:r>
            <a:r>
              <a:rPr lang="en-US" sz="1700" b="1" dirty="0" smtClean="0">
                <a:solidFill>
                  <a:srgbClr val="C00000"/>
                </a:solidFill>
              </a:rPr>
              <a:t>several mitigation schemes at the same time</a:t>
            </a:r>
            <a:r>
              <a:rPr lang="en-US" sz="1700" dirty="0" smtClean="0">
                <a:solidFill>
                  <a:schemeClr val="tx1"/>
                </a:solidFill>
              </a:rPr>
              <a:t> is the CERN PS Booster:</a:t>
            </a:r>
          </a:p>
          <a:p>
            <a:pPr marL="342900" indent="-342900" algn="just" defTabSz="457200">
              <a:spcBef>
                <a:spcPct val="20000"/>
              </a:spcBef>
              <a:buFont typeface="Arial"/>
              <a:buChar char="•"/>
              <a:defRPr/>
            </a:pPr>
            <a:endParaRPr lang="en-US" sz="1700" dirty="0" smtClean="0">
              <a:solidFill>
                <a:schemeClr val="tx1"/>
              </a:solidFill>
            </a:endParaRPr>
          </a:p>
          <a:p>
            <a:pPr marL="342900" indent="-342900" algn="just" defTabSz="457200">
              <a:spcBef>
                <a:spcPct val="20000"/>
              </a:spcBef>
              <a:buFont typeface="Arial"/>
              <a:buChar char="•"/>
              <a:defRPr/>
            </a:pPr>
            <a:r>
              <a:rPr lang="en-US" sz="1700" dirty="0" smtClean="0">
                <a:solidFill>
                  <a:schemeClr val="tx1"/>
                </a:solidFill>
              </a:rPr>
              <a:t>The </a:t>
            </a:r>
            <a:r>
              <a:rPr lang="en-US" sz="1700" dirty="0">
                <a:solidFill>
                  <a:schemeClr val="tx1"/>
                </a:solidFill>
              </a:rPr>
              <a:t>PSB accelerates bright beams from 50 MeV to 1.4 GeV over 530 </a:t>
            </a:r>
            <a:r>
              <a:rPr lang="en-US" sz="1700" dirty="0" err="1">
                <a:solidFill>
                  <a:schemeClr val="tx1"/>
                </a:solidFill>
              </a:rPr>
              <a:t>ms</a:t>
            </a:r>
            <a:endParaRPr lang="en-US" sz="1700" dirty="0">
              <a:solidFill>
                <a:schemeClr val="tx1"/>
              </a:solidFill>
            </a:endParaRPr>
          </a:p>
          <a:p>
            <a:pPr marL="342900" indent="-342900" algn="just" defTabSz="457200">
              <a:spcBef>
                <a:spcPct val="20000"/>
              </a:spcBef>
              <a:buFont typeface="Arial"/>
              <a:buChar char="•"/>
              <a:defRPr/>
            </a:pPr>
            <a:endParaRPr lang="en-US" sz="1700" dirty="0" smtClean="0">
              <a:solidFill>
                <a:schemeClr val="tx1"/>
              </a:solidFill>
            </a:endParaRPr>
          </a:p>
          <a:p>
            <a:pPr marL="342900" indent="-342900" algn="just" defTabSz="457200">
              <a:spcBef>
                <a:spcPct val="20000"/>
              </a:spcBef>
              <a:buFont typeface="Arial"/>
              <a:buChar char="•"/>
              <a:defRPr/>
            </a:pPr>
            <a:r>
              <a:rPr lang="en-US" sz="1700" dirty="0" smtClean="0">
                <a:solidFill>
                  <a:schemeClr val="tx1"/>
                </a:solidFill>
              </a:rPr>
              <a:t>Instead of one large ring is it made up </a:t>
            </a:r>
            <a:r>
              <a:rPr lang="en-US" sz="1700" b="1" dirty="0" smtClean="0">
                <a:solidFill>
                  <a:srgbClr val="C00000"/>
                </a:solidFill>
              </a:rPr>
              <a:t>of 4 smaller rings </a:t>
            </a:r>
            <a:r>
              <a:rPr lang="en-US" sz="1700" dirty="0" smtClean="0">
                <a:solidFill>
                  <a:schemeClr val="tx1"/>
                </a:solidFill>
              </a:rPr>
              <a:t>to reduce the integrated effect</a:t>
            </a:r>
            <a:endParaRPr lang="en-US" sz="1700" dirty="0">
              <a:solidFill>
                <a:schemeClr val="tx1"/>
              </a:solidFill>
            </a:endParaRPr>
          </a:p>
          <a:p>
            <a:pPr marL="342900" indent="-342900" algn="just" defTabSz="457200">
              <a:spcBef>
                <a:spcPct val="20000"/>
              </a:spcBef>
              <a:buFont typeface="Arial"/>
              <a:buChar char="•"/>
              <a:defRPr/>
            </a:pPr>
            <a:endParaRPr lang="en-US" sz="1700" dirty="0" smtClean="0">
              <a:solidFill>
                <a:schemeClr val="tx1"/>
              </a:solidFill>
            </a:endParaRPr>
          </a:p>
          <a:p>
            <a:pPr marL="342900" indent="-342900" algn="just" defTabSz="457200">
              <a:spcBef>
                <a:spcPct val="20000"/>
              </a:spcBef>
              <a:buFont typeface="Arial"/>
              <a:buChar char="•"/>
              <a:defRPr/>
            </a:pPr>
            <a:r>
              <a:rPr lang="en-US" sz="1700" dirty="0" smtClean="0">
                <a:solidFill>
                  <a:schemeClr val="tx1"/>
                </a:solidFill>
              </a:rPr>
              <a:t>Space </a:t>
            </a:r>
            <a:r>
              <a:rPr lang="en-US" sz="1700" dirty="0">
                <a:solidFill>
                  <a:schemeClr val="tx1"/>
                </a:solidFill>
              </a:rPr>
              <a:t>charge </a:t>
            </a:r>
            <a:r>
              <a:rPr lang="en-US" sz="1700" dirty="0" smtClean="0">
                <a:solidFill>
                  <a:schemeClr val="tx1"/>
                </a:solidFill>
              </a:rPr>
              <a:t>is important</a:t>
            </a:r>
            <a:r>
              <a:rPr lang="en-US" sz="1700" dirty="0">
                <a:solidFill>
                  <a:schemeClr val="tx1"/>
                </a:solidFill>
              </a:rPr>
              <a:t>, especially in first part of the cycle – </a:t>
            </a:r>
            <a:r>
              <a:rPr lang="en-US" sz="1700" b="1" dirty="0">
                <a:solidFill>
                  <a:srgbClr val="C00000"/>
                </a:solidFill>
              </a:rPr>
              <a:t>bunch is flattened </a:t>
            </a:r>
            <a:r>
              <a:rPr lang="en-US" sz="1700" dirty="0">
                <a:solidFill>
                  <a:schemeClr val="tx1"/>
                </a:solidFill>
              </a:rPr>
              <a:t>through a second harmonic RF </a:t>
            </a:r>
            <a:r>
              <a:rPr lang="en-US" sz="1700" dirty="0" smtClean="0">
                <a:solidFill>
                  <a:schemeClr val="tx1"/>
                </a:solidFill>
              </a:rPr>
              <a:t>system</a:t>
            </a:r>
          </a:p>
          <a:p>
            <a:pPr marL="342900" indent="-342900" algn="just" defTabSz="457200">
              <a:spcBef>
                <a:spcPct val="20000"/>
              </a:spcBef>
              <a:buFont typeface="Arial"/>
              <a:buChar char="•"/>
              <a:defRPr/>
            </a:pPr>
            <a:endParaRPr lang="en-US" sz="1700" dirty="0">
              <a:solidFill>
                <a:schemeClr val="tx1"/>
              </a:solidFill>
            </a:endParaRPr>
          </a:p>
          <a:p>
            <a:pPr marL="342900" indent="-342900" algn="just" defTabSz="457200">
              <a:spcBef>
                <a:spcPct val="20000"/>
              </a:spcBef>
              <a:buFont typeface="Arial"/>
              <a:buChar char="•"/>
              <a:defRPr/>
            </a:pPr>
            <a:r>
              <a:rPr lang="en-US" sz="1700" dirty="0" smtClean="0">
                <a:solidFill>
                  <a:schemeClr val="tx1"/>
                </a:solidFill>
              </a:rPr>
              <a:t>A future upgrade (LIU) foresees to </a:t>
            </a:r>
            <a:r>
              <a:rPr lang="en-US" sz="1700" b="1" dirty="0" smtClean="0">
                <a:solidFill>
                  <a:srgbClr val="C00000"/>
                </a:solidFill>
              </a:rPr>
              <a:t>increase the injection energy</a:t>
            </a:r>
            <a:r>
              <a:rPr lang="en-US" sz="1700" dirty="0" smtClean="0">
                <a:solidFill>
                  <a:schemeClr val="tx1"/>
                </a:solidFill>
              </a:rPr>
              <a:t> from 50MeV to 160MeV</a:t>
            </a:r>
            <a:endParaRPr lang="en-US" sz="1700" dirty="0">
              <a:solidFill>
                <a:schemeClr val="tx1"/>
              </a:solidFill>
            </a:endParaRPr>
          </a:p>
        </p:txBody>
      </p:sp>
      <p:grpSp>
        <p:nvGrpSpPr>
          <p:cNvPr id="23" name="Group 22"/>
          <p:cNvGrpSpPr/>
          <p:nvPr/>
        </p:nvGrpSpPr>
        <p:grpSpPr>
          <a:xfrm>
            <a:off x="5256000" y="3456000"/>
            <a:ext cx="4849581" cy="2952000"/>
            <a:chOff x="5004000" y="864000"/>
            <a:chExt cx="4849581" cy="2952000"/>
          </a:xfrm>
        </p:grpSpPr>
        <p:grpSp>
          <p:nvGrpSpPr>
            <p:cNvPr id="8" name="Group 10"/>
            <p:cNvGrpSpPr>
              <a:grpSpLocks noChangeAspect="1"/>
            </p:cNvGrpSpPr>
            <p:nvPr/>
          </p:nvGrpSpPr>
          <p:grpSpPr>
            <a:xfrm>
              <a:off x="5004000" y="864000"/>
              <a:ext cx="4093902" cy="2952000"/>
              <a:chOff x="474584" y="1259402"/>
              <a:chExt cx="4704559" cy="3607389"/>
            </a:xfrm>
            <a:solidFill>
              <a:schemeClr val="bg1"/>
            </a:solidFill>
          </p:grpSpPr>
          <p:pic>
            <p:nvPicPr>
              <p:cNvPr id="9" name="Picture 8" descr="nombetaPSB.pdf"/>
              <p:cNvPicPr>
                <a:picLocks noChangeAspect="1"/>
              </p:cNvPicPr>
              <p:nvPr/>
            </p:nvPicPr>
            <p:blipFill>
              <a:blip r:embed="rId3"/>
              <a:srcRect l="14316" t="9264" r="3579" b="9264"/>
              <a:stretch>
                <a:fillRect/>
              </a:stretch>
            </p:blipFill>
            <p:spPr>
              <a:xfrm>
                <a:off x="474584" y="1259402"/>
                <a:ext cx="4704559" cy="3607389"/>
              </a:xfrm>
              <a:prstGeom prst="rect">
                <a:avLst/>
              </a:prstGeom>
              <a:grpFill/>
              <a:ln w="12700" cmpd="sng">
                <a:noFill/>
              </a:ln>
            </p:spPr>
          </p:pic>
          <p:cxnSp>
            <p:nvCxnSpPr>
              <p:cNvPr id="10" name="Straight Connector 9"/>
              <p:cNvCxnSpPr/>
              <p:nvPr/>
            </p:nvCxnSpPr>
            <p:spPr>
              <a:xfrm rot="5400000">
                <a:off x="-210329" y="2885365"/>
                <a:ext cx="2918305" cy="1588"/>
              </a:xfrm>
              <a:prstGeom prst="line">
                <a:avLst/>
              </a:prstGeom>
              <a:grpFill/>
              <a:ln w="25400" cap="flat" cmpd="sng" algn="ctr">
                <a:solidFill>
                  <a:schemeClr val="accent5"/>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2580241" y="2885365"/>
                <a:ext cx="2918305" cy="1588"/>
              </a:xfrm>
              <a:prstGeom prst="line">
                <a:avLst/>
              </a:prstGeom>
              <a:grpFill/>
              <a:ln w="19050" cap="flat" cmpd="sng" algn="ctr">
                <a:solidFill>
                  <a:schemeClr val="tx2"/>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67598" y="1391380"/>
                <a:ext cx="4095615" cy="967836"/>
              </a:xfrm>
              <a:prstGeom prst="rect">
                <a:avLst/>
              </a:prstGeom>
              <a:solidFill>
                <a:schemeClr val="bg1">
                  <a:alpha val="70000"/>
                </a:schemeClr>
              </a:solidFill>
            </p:spPr>
            <p:txBody>
              <a:bodyPr wrap="square" rtlCol="0">
                <a:noAutofit/>
              </a:bodyPr>
              <a:lstStyle/>
              <a:p>
                <a:pPr algn="ctr">
                  <a:lnSpc>
                    <a:spcPct val="120000"/>
                  </a:lnSpc>
                </a:pPr>
                <a:r>
                  <a:rPr lang="en-US" sz="1400" b="1" dirty="0" smtClean="0">
                    <a:solidFill>
                      <a:srgbClr val="262626"/>
                    </a:solidFill>
                  </a:rPr>
                  <a:t>Injection@50MeV</a:t>
                </a:r>
                <a:r>
                  <a:rPr lang="en-US" sz="1400" b="1" dirty="0">
                    <a:solidFill>
                      <a:srgbClr val="262626"/>
                    </a:solidFill>
                  </a:rPr>
                  <a:t>	</a:t>
                </a:r>
                <a:r>
                  <a:rPr lang="en-US" sz="1400" b="1" dirty="0" smtClean="0">
                    <a:solidFill>
                      <a:srgbClr val="262626"/>
                    </a:solidFill>
                  </a:rPr>
                  <a:t>Extraction@1.4GeV</a:t>
                </a:r>
              </a:p>
              <a:p>
                <a:pPr algn="ctr">
                  <a:lnSpc>
                    <a:spcPct val="120000"/>
                  </a:lnSpc>
                </a:pPr>
                <a:r>
                  <a:rPr lang="en-US" sz="1400" dirty="0" smtClean="0">
                    <a:solidFill>
                      <a:srgbClr val="262626"/>
                    </a:solidFill>
                  </a:rPr>
                  <a:t>(275 </a:t>
                </a:r>
                <a:r>
                  <a:rPr lang="en-US" sz="1400" dirty="0" err="1" smtClean="0">
                    <a:solidFill>
                      <a:srgbClr val="262626"/>
                    </a:solidFill>
                  </a:rPr>
                  <a:t>ms</a:t>
                </a:r>
                <a:r>
                  <a:rPr lang="en-US" sz="1400" dirty="0" smtClean="0">
                    <a:solidFill>
                      <a:srgbClr val="262626"/>
                    </a:solidFill>
                  </a:rPr>
                  <a:t>)		(850 </a:t>
                </a:r>
                <a:r>
                  <a:rPr lang="en-US" sz="1400" dirty="0" err="1" smtClean="0">
                    <a:solidFill>
                      <a:srgbClr val="262626"/>
                    </a:solidFill>
                  </a:rPr>
                  <a:t>ms</a:t>
                </a:r>
                <a:r>
                  <a:rPr lang="en-US" sz="1400" dirty="0" smtClean="0">
                    <a:solidFill>
                      <a:srgbClr val="262626"/>
                    </a:solidFill>
                  </a:rPr>
                  <a:t>)</a:t>
                </a:r>
                <a:endParaRPr lang="en-US" sz="1400" dirty="0">
                  <a:solidFill>
                    <a:srgbClr val="262626"/>
                  </a:solidFill>
                </a:endParaRPr>
              </a:p>
            </p:txBody>
          </p:sp>
        </p:grpSp>
        <p:sp>
          <p:nvSpPr>
            <p:cNvPr id="17" name="Oval 16"/>
            <p:cNvSpPr>
              <a:spLocks noChangeAspect="1"/>
            </p:cNvSpPr>
            <p:nvPr/>
          </p:nvSpPr>
          <p:spPr>
            <a:xfrm>
              <a:off x="5400000" y="2124000"/>
              <a:ext cx="1224000" cy="1224000"/>
            </a:xfrm>
            <a:prstGeom prst="ellipse">
              <a:avLst/>
            </a:prstGeom>
            <a:noFill/>
            <a:ln w="25400" cmpd="sng">
              <a:solidFill>
                <a:schemeClr val="accent2"/>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17" idx="6"/>
            </p:cNvCxnSpPr>
            <p:nvPr/>
          </p:nvCxnSpPr>
          <p:spPr>
            <a:xfrm flipV="1">
              <a:off x="6624000" y="2721685"/>
              <a:ext cx="3229581" cy="14315"/>
            </a:xfrm>
            <a:prstGeom prst="straightConnector1">
              <a:avLst/>
            </a:prstGeom>
            <a:ln w="25400">
              <a:solidFill>
                <a:schemeClr val="accent2"/>
              </a:solidFill>
              <a:tailEnd type="arrow"/>
            </a:ln>
            <a:effectLst>
              <a:glow rad="635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984000" y="1548000"/>
              <a:ext cx="325730" cy="400110"/>
            </a:xfrm>
            <a:prstGeom prst="rect">
              <a:avLst/>
            </a:prstGeom>
            <a:noFill/>
          </p:spPr>
          <p:txBody>
            <a:bodyPr wrap="none" rtlCol="0">
              <a:spAutoFit/>
            </a:bodyPr>
            <a:lstStyle/>
            <a:p>
              <a:r>
                <a:rPr lang="en-US" sz="2000" b="1" dirty="0" err="1">
                  <a:solidFill>
                    <a:srgbClr val="FF0000"/>
                  </a:solidFill>
                  <a:latin typeface="Symbol" charset="2"/>
                  <a:cs typeface="Symbol" charset="2"/>
                </a:rPr>
                <a:t>b</a:t>
              </a:r>
              <a:endParaRPr lang="en-US" sz="2000" b="1" dirty="0">
                <a:solidFill>
                  <a:srgbClr val="FF0000"/>
                </a:solidFill>
                <a:latin typeface="Symbol" charset="2"/>
                <a:cs typeface="Symbol" charset="2"/>
              </a:endParaRPr>
            </a:p>
          </p:txBody>
        </p:sp>
      </p:grpSp>
      <p:pic>
        <p:nvPicPr>
          <p:cNvPr id="1026" name="Picture 2" descr="Ãhnliches Foto"/>
          <p:cNvPicPr>
            <a:picLocks noChangeAspect="1" noChangeArrowheads="1"/>
          </p:cNvPicPr>
          <p:nvPr/>
        </p:nvPicPr>
        <p:blipFill rotWithShape="1">
          <a:blip r:embed="rId4">
            <a:extLst>
              <a:ext uri="{28A0092B-C50C-407E-A947-70E740481C1C}">
                <a14:useLocalDpi xmlns:a14="http://schemas.microsoft.com/office/drawing/2010/main" val="0"/>
              </a:ext>
            </a:extLst>
          </a:blip>
          <a:srcRect t="6017" b="16026"/>
          <a:stretch/>
        </p:blipFill>
        <p:spPr bwMode="auto">
          <a:xfrm>
            <a:off x="5616000" y="936000"/>
            <a:ext cx="6192000" cy="244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79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allAtOnce" animBg="1"/>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2538.433"/>
  <p:tag name="ORIGINALWIDTH" val="4929.884"/>
  <p:tag name="LATEXADDIN" val="\documentclass{article}&#10;&#10;\usepackage{bm}&#10;\usepackage{amsmath}&#10;\usepackage{amssymb}&#10;\usepackage{textcomp}&#10;\usepackage[margin=1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itemize}&#10;\item[-] Express $y''$ in terms of the space charge forces&#10;\[ y'' = \frac{1}{\beta^2 c^2}\frac{d^2}{dt^2}y = \frac{1}{\beta^2 c^2}\frac{F^{SC}_y}{m\gamma}&#10;  = \frac{2 R_0\lambda}{e\beta^2\gamma^3 a^2}\,y\hspace*{6cm}~&#10;\]\vspace*{1mm}&#10;&#10;\item[-] Generalize Hill's equation to include the defocusing space charge term&#10;\[&#10;\left.&#10;\begin{aligned}&#10;  y'' + K_y(s)\,y + K^{SC}_y(s)\,y = 0\\&#10;  K^{SC}_y = -\frac{2 r_0\lambda}{e\beta^2\gamma^3\,a^2(s)}&#10;\end{aligned}&#10;\right\}&#10;\;\Longrightarrow\;&#10;y'' + \left(K_y(s) - \frac{2 r_0\lambda}{e \beta^2\gamma^3\,a^2(s)}\right)\,y = 0&#10;\]\vspace*{1mm}&#10;&#10;\item[-] Calculate the tune shift treating space charge like a focusing error&#10;\[\Delta Q_y = \frac{1}{4\pi} \oint K^{SC}_y(s) \beta_y(s)\,ds &#10;  = -\frac{1}{4\pi} \oint \frac{2 r_0\lambda\beta_y(s)}{e\beta^2\gamma^3\,a^2(s)}\,ds&#10;  = -\frac{r_0 R\lambda}{e\beta^2\gamma^3} \left&lt;\frac{\beta_y(s)}{a^2(s)}\right&gt;\]&#10;\end{itemize}&#10;&#10;\end{document}"/>
  <p:tag name="IGUANATEXSIZE" val="17"/>
  <p:tag name="IGUANATEXCURSOR" val="792"/>
  <p:tag name="TRANSPARENCY" val="True"/>
  <p:tag name="FILENAME" val=""/>
  <p:tag name="LATEXENGINEID" val="0"/>
  <p:tag name="TEMPFOLDER" val="c:\temp\"/>
  <p:tag name="LATEXFORMHEIGHT" val="463.5"/>
  <p:tag name="LATEXFORMWIDTH" val="795.75"/>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275.9655"/>
  <p:tag name="ORIGINALWIDTH" val="667.4166"/>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E_y = \frac{\lambda}{2\pi\epsilon_0}\frac{1}{d}&#10;\]&#10;&#10;\end{document}"/>
  <p:tag name="IGUANATEXSIZE" val="18"/>
  <p:tag name="IGUANATEXCURSOR" val="611"/>
  <p:tag name="TRANSPARENCY" val="True"/>
  <p:tag name="FILENAME" val=""/>
  <p:tag name="LATEXENGINEID" val="0"/>
  <p:tag name="TEMPFOLDER" val="c:\temp\"/>
  <p:tag name="LATEXFORMHEIGHT" val="284.25"/>
  <p:tag name="LATEXFORMWIDTH" val="768"/>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858.6427"/>
  <p:tag name="ORIGINALWIDTH" val="2195.726"/>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frac{F_y}{e} &amp;= -\frac{\lambda\beta^2}{\pi\epsilon_0 h^2}\left[&#10;  \left(\bar{y} + y\right)\,\frac{\pi^2}{32} +&#10;  \left(\bar{y} - y\right)\,\frac{\pi^2}{96}&#10;  \right]\\&amp;\\&#10;\frac{F_y}{e} &amp;= +\frac{\lambda\beta^2}{\pi\epsilon_0 h^2}\left[&#10;  \left(\bar{y} + y\right)\,\frac{\pi^2}{32} -&#10;  \left(\bar{y} - y\right)\,\frac{\pi^2}{96}&#10;  \right]&#10;\end{align*}&#10;&#10;\end{document}"/>
  <p:tag name="IGUANATEXSIZE" val="18"/>
  <p:tag name="IGUANATEXCURSOR" val="859"/>
  <p:tag name="TRANSPARENCY" val="True"/>
  <p:tag name="FILENAME" val=""/>
  <p:tag name="LATEXENGINEID" val="0"/>
  <p:tag name="TEMPFOLDER" val="c:\temp\"/>
  <p:tag name="LATEXFORMHEIGHT" val="284.25"/>
  <p:tag name="LATEXFORMWIDTH" val="768"/>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275.9655"/>
  <p:tag name="ORIGINALWIDTH" val="3426.322"/>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F_x &amp;\propto \frac{e\lambda}{\pi\epsilon_0 h^2}\,f(\bar{x}, x) &amp;&#10;F_y &amp;\propto \frac{e\lambda}{\pi\epsilon_0 h^2}\,f(\bar{y}, y)&#10;\end{align*}&#10;&#10;\end{document}"/>
  <p:tag name="IGUANATEXSIZE" val="20"/>
  <p:tag name="IGUANATEXCURSOR" val="639"/>
  <p:tag name="TRANSPARENCY" val="True"/>
  <p:tag name="FILENAME" val=""/>
  <p:tag name="LATEXENGINEID" val="0"/>
  <p:tag name="TEMPFOLDER" val="c:\temp\"/>
  <p:tag name="LATEXFORMHEIGHT" val="284.25"/>
  <p:tag name="LATEXFORMWIDTH" val="768"/>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4083.24"/>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color{ForestGreen}&#10;\Delta Q_{x,y}^\textrm{inc} &amp; \color{ForestGreen}&#10;= -\frac{2\left&lt;\beta_{x,y}\right&gt; r_0 R}{e \beta^2\gamma}\,\frac{\varepsilon_1^{x,y}}{h^2} &amp;&#10;\color{red}&#10;\Delta Q_{x,y}^\textrm{coh} &amp; \color{red}= -\frac{2\left&lt;\beta_{x,y}\right&gt; r_0 R}{e \beta^2\gamma}\,\frac{\xi_1^{x,y}}{h^2}&#10;\end{align*}&#10;&#10;\end{document}"/>
  <p:tag name="IGUANATEXSIZE" val="19"/>
  <p:tag name="IGUANATEXCURSOR" val="793"/>
  <p:tag name="TRANSPARENCY" val="True"/>
  <p:tag name="FILENAME" val=""/>
  <p:tag name="LATEXENGINEID" val="0"/>
  <p:tag name="TEMPFOLDER" val="c:\temp\"/>
  <p:tag name="LATEXFORMHEIGHT" val="284.25"/>
  <p:tag name="LATEXFORMWIDTH" val="768"/>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275.9655"/>
  <p:tag name="ORIGINALWIDTH" val="3426.322"/>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F_x &amp;\propto \frac{e\lambda}{\pi\epsilon_0 h^2}\,f(\bar{x}, x) &amp;&#10;F_y &amp;\propto \frac{e\lambda}{\pi\epsilon_0 h^2}\,f(\bar{y}, y)&#10;\end{align*}&#10;&#10;\end{document}"/>
  <p:tag name="IGUANATEXSIZE" val="20"/>
  <p:tag name="IGUANATEXCURSOR" val="639"/>
  <p:tag name="TRANSPARENCY" val="True"/>
  <p:tag name="FILENAME" val=""/>
  <p:tag name="LATEXENGINEID" val="0"/>
  <p:tag name="TEMPFOLDER" val="c:\temp\"/>
  <p:tag name="LATEXFORMHEIGHT" val="284.25"/>
  <p:tag name="LATEXFORMWIDTH" val="768"/>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4083.24"/>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Delta Q_{x,y}^\textrm{inc} &amp;= -\frac{2\left&lt;\beta_{x,y}\right&gt; r_0 R}{e \beta^2\gamma}\,\frac{\varepsilon_1^{x,y}}{h^2} &amp;&#10;\Delta Q_{x,y}^\textrm{coh} &amp;= -\frac{2\left&lt;\beta_{x,y}\right&gt; r_0 R}{e \beta^2\gamma}\,\frac{\xi_1^{x,y}}{h^2}&#10;\end{align*}&#10;&#10;\end{document}"/>
  <p:tag name="IGUANATEXSIZE" val="19"/>
  <p:tag name="IGUANATEXCURSOR" val="698"/>
  <p:tag name="TRANSPARENCY" val="True"/>
  <p:tag name="FILENAME" val=""/>
  <p:tag name="LATEXENGINEID" val="0"/>
  <p:tag name="TEMPFOLDER" val="c:\temp\"/>
  <p:tag name="LATEXFORMHEIGHT" val="284.25"/>
  <p:tag name="LATEXFORMWIDTH" val="768"/>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275.9655"/>
  <p:tag name="ORIGINALWIDTH" val="1006.374"/>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F_y &amp;\propto \frac{e\lambda}{\pi\epsilon_0 h^2}\,f(\bar{y}, y)&#10;\end{align*}&#10;&#10;\end{document}"/>
  <p:tag name="IGUANATEXSIZE" val="18"/>
  <p:tag name="IGUANATEXCURSOR" val="638"/>
  <p:tag name="TRANSPARENCY" val="True"/>
  <p:tag name="FILENAME" val=""/>
  <p:tag name="LATEXENGINEID" val="0"/>
  <p:tag name="TEMPFOLDER" val="c:\temp\"/>
  <p:tag name="LATEXFORMHEIGHT" val="284.25"/>
  <p:tag name="LATEXFORMWIDTH" val="768"/>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697.4128"/>
  <p:tag name="ORIGINALWIDTH" val="3672.291"/>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Delta Q_y^\textrm{incoh} &amp;\propto \left.\frac{\partial \left&lt;F_y\right&gt;}{\partial y}\right|_{\bar{y}=0}&#10;  &amp;&amp; \propto \frac{r_0}{h^2}\,\varepsilon_1^y\\&#10;\Delta Q_y^\textrm{coh} &amp;\propto \left.\frac{\partial \left&lt;F_y\right&gt;}{\partial y}\right|_{\bar{y}=0} + &#10;  \left.\frac{\partial\left&lt;F_y\right&gt;}{\partial \bar{y}}\right|_{y=0}&#10;  &amp;&amp; \propto \frac{r_0}{h^2}\,\xi_1^y&#10;\end{align*}&#10;&#10;\end{document}"/>
  <p:tag name="IGUANATEXSIZE" val="18"/>
  <p:tag name="IGUANATEXCURSOR" val="918"/>
  <p:tag name="TRANSPARENCY" val="True"/>
  <p:tag name="FILENAME" val=""/>
  <p:tag name="LATEXENGINEID" val="0"/>
  <p:tag name="TEMPFOLDER" val="c:\temp\"/>
  <p:tag name="LATEXFORMHEIGHT" val="284.25"/>
  <p:tag name="LATEXFORMWIDTH" val="768"/>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542.1822"/>
  <p:tag name="ORIGINALWIDTH" val="2274.466"/>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egin{align*}&#10;  \vec{K}_\textrm{Total} &amp;= \vec{K}_\textrm{direct} + \vec{K}_\textrm{boundaries}\\&#10;  &amp;\\&#10;  &amp;= \vec{K}_\textrm{direct} + \vec{K}_\textrm{indirect} + \vec{K}_\textrm{resistive wall}&#10;\end{align*}&#10;\end{document}"/>
  <p:tag name="IGUANATEXSIZE" val="20"/>
  <p:tag name="IGUANATEXCURSOR" val="832"/>
  <p:tag name="TRANSPARENCY" val="True"/>
  <p:tag name="FILENAME" val=""/>
  <p:tag name="LATEXENGINEID" val="0"/>
  <p:tag name="TEMPFOLDER" val="c:\temp\"/>
  <p:tag name="LATEXFORMHEIGHT" val="439.5"/>
  <p:tag name="LATEXFORMWIDTH" val="801"/>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292.4635"/>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color{Chocolate}\beta = 1\]&#10;\end{document}"/>
  <p:tag name="IGUANATEXSIZE" val="18"/>
  <p:tag name="IGUANATEXCURSOR" val="718"/>
  <p:tag name="TRANSPARENCY" val="True"/>
  <p:tag name="FILENAME" val=""/>
  <p:tag name="LATEXENGINEID" val="0"/>
  <p:tag name="TEMPFOLDER" val="c:\temp\"/>
  <p:tag name="LATEXFORMHEIGHT" val="439.5"/>
  <p:tag name="LATEXFORMWIDTH" val="801"/>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69.9662"/>
  <p:tag name="ORIGINALWIDTH" val="1742.032"/>
  <p:tag name="LATEXADDIN" val="\documentclass{article}&#10;&#10;\usepackage{bm}&#10;\usepackage{amsmath}&#10;\usepackage{amssymb}&#10;\usepackage{textcomp}&#10;\usepackage[margin=1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small&#10;\[&#10;  F_y = \frac{e\lambda}{2\pi\epsilon_0\gamma^2 a^2}\,y\,,\quad r_0 = \frac{e^2}{4\pi\epsilon_0 m c^2}&#10;\]&#10;&#10;\end{document}"/>
  <p:tag name="IGUANATEXSIZE" val="17"/>
  <p:tag name="IGUANATEXCURSOR" val="675"/>
  <p:tag name="TRANSPARENCY" val="True"/>
  <p:tag name="FILENAME" val=""/>
  <p:tag name="LATEXENGINEID" val="0"/>
  <p:tag name="TEMPFOLDER" val="c:\temp\"/>
  <p:tag name="LATEXFORMHEIGHT" val="463.5"/>
  <p:tag name="LATEXFORMWIDTH" val="795.75"/>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65.24181"/>
  <p:tag name="ORIGINALWIDTH" val="382.4522"/>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color{OliveDrab}\sigma \rightarrow \infty\]&#10;\end{document}"/>
  <p:tag name="IGUANATEXSIZE" val="18"/>
  <p:tag name="IGUANATEXCURSOR" val="718"/>
  <p:tag name="TRANSPARENCY" val="True"/>
  <p:tag name="FILENAME" val=""/>
  <p:tag name="LATEXENGINEID" val="0"/>
  <p:tag name="TEMPFOLDER" val="c:\temp\"/>
  <p:tag name="LATEXFORMHEIGHT" val="439.5"/>
  <p:tag name="LATEXFORMWIDTH" val="801"/>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542.1822"/>
  <p:tag name="ORIGINALWIDTH" val="2274.466"/>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egin{align*}&#10;  \vec{K}_\textrm{Total} &amp;= \vec{K}_\textrm{direct} + \vec{K}_\textrm{boundaries}\\&#10;  &amp;\\&#10;  &amp;= \vec{K}_\textrm{direct} + \vec{K}_\textrm{indirect} + \vec{K}_\textrm{resistive wall}&#10;\end{align*}&#10;\end{document}"/>
  <p:tag name="IGUANATEXSIZE" val="20"/>
  <p:tag name="IGUANATEXCURSOR" val="832"/>
  <p:tag name="TRANSPARENCY" val="True"/>
  <p:tag name="FILENAME" val=""/>
  <p:tag name="LATEXENGINEID" val="0"/>
  <p:tag name="TEMPFOLDER" val="c:\temp\"/>
  <p:tag name="LATEXFORMHEIGHT" val="439.5"/>
  <p:tag name="LATEXFORMWIDTH" val="801"/>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292.4635"/>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color{Chocolate}\beta = 1\]&#10;\end{document}"/>
  <p:tag name="IGUANATEXSIZE" val="18"/>
  <p:tag name="IGUANATEXCURSOR" val="718"/>
  <p:tag name="TRANSPARENCY" val="True"/>
  <p:tag name="FILENAME" val=""/>
  <p:tag name="LATEXENGINEID" val="0"/>
  <p:tag name="TEMPFOLDER" val="c:\temp\"/>
  <p:tag name="LATEXFORMHEIGHT" val="439.5"/>
  <p:tag name="LATEXFORMWIDTH" val="801"/>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65.24181"/>
  <p:tag name="ORIGINALWIDTH" val="382.4522"/>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color{OliveDrab}\sigma \rightarrow \infty\]&#10;\end{document}"/>
  <p:tag name="IGUANATEXSIZE" val="18"/>
  <p:tag name="IGUANATEXCURSOR" val="718"/>
  <p:tag name="TRANSPARENCY" val="True"/>
  <p:tag name="FILENAME" val=""/>
  <p:tag name="LATEXENGINEID" val="0"/>
  <p:tag name="TEMPFOLDER" val="c:\temp\"/>
  <p:tag name="LATEXFORMHEIGHT" val="439.5"/>
  <p:tag name="LATEXFORMWIDTH" val="801"/>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51.4811"/>
  <p:tag name="ORIGINALWIDTH" val="2127.484"/>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m{&#10;  \vec{F}_\textrm{wake} = \vec{F}_\textrm{wake}(&#10;    \textcolor{MidnightBlue}{x_1, y_1, s_1}, \textcolor{DarkOrange}{x_2, y_2, s_2}, t)&#10;}\]&#10;\end{document}"/>
  <p:tag name="IGUANATEXSIZE" val="22"/>
  <p:tag name="IGUANATEXCURSOR" val="835"/>
  <p:tag name="TRANSPARENCY" val="True"/>
  <p:tag name="FILENAME" val=""/>
  <p:tag name="LATEXENGINEID" val="0"/>
  <p:tag name="TEMPFOLDER" val="c:\temp\"/>
  <p:tag name="LATEXFORMHEIGHT" val="439.5"/>
  <p:tag name="LATEXFORMWIDTH" val="801"/>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3835.771"/>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  \vec{F}_\textrm{wake} = q_2\left(&#10;    \vec{E}(\textcolor{MidnightBlue}{x_1, y_1, s_1}, \textcolor{DarkOrange}{x_2, y_2, s_2}, t) + &#10;    v_z\vec{e}_z\times\vec{B}(\textcolor{MidnightBlue}{x_1, y_1, s_1}, \textcolor{DarkOrange}{x_2, y_2, s_2}, t)\right)&#10;\]&#10;\end{document}"/>
  <p:tag name="IGUANATEXSIZE" val="19"/>
  <p:tag name="IGUANATEXCURSOR" val="903"/>
  <p:tag name="TRANSPARENCY" val="True"/>
  <p:tag name="FILENAME" val=""/>
  <p:tag name="LATEXENGINEID" val="0"/>
  <p:tag name="TEMPFOLDER" val="c:\temp\"/>
  <p:tag name="LATEXFORMHEIGHT" val="439.5"/>
  <p:tag name="LATEXFORMWIDTH" val="801"/>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TIMING" val="|31.4|32.8"/>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276.7154"/>
  <p:tag name="ORIGINALWIDTH" val="2632.921"/>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Delta E_2 = \int F(x_1, x_2, z; s)\,ds = -q_1q_2\,\textcolor{DarkRed}{\bm{w(x_1, x_2, z)}}\]&#10;\end{document}"/>
  <p:tag name="IGUANATEXSIZE" val="20"/>
  <p:tag name="IGUANATEXCURSOR" val="735"/>
  <p:tag name="TRANSPARENCY" val="True"/>
  <p:tag name="FILENAME" val=""/>
  <p:tag name="LATEXENGINEID" val="0"/>
  <p:tag name="TEMPFOLDER" val="c:\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3171.354"/>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  \vec{F}(x_1, x_2, z; s) = q_2\left(&#10;    \vec{E}(x_1, x_2, z; s) + &#10;    v_z\vec{e}_z\times\vec{B}(x_1, x_2, z; s)\right)&#10;\]&#10;\end{document}"/>
  <p:tag name="IGUANATEXSIZE" val="18"/>
  <p:tag name="IGUANATEXCURSOR" val="814"/>
  <p:tag name="TRANSPARENCY" val="True"/>
  <p:tag name="FILENAME" val=""/>
  <p:tag name="LATEXENGINEID" val="0"/>
  <p:tag name="TEMPFOLDER" val="c:\temp\"/>
  <p:tag name="LATEXFORMHEIGHT" val="439.5"/>
  <p:tag name="LATEXFORMWIDTH" val="801"/>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81.73976"/>
  <p:tag name="ORIGINALWIDTH" val="1160.105"/>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z \equiv s_2 - s_1\,,\quad s \equiv s_1\]&#10;\end{document}"/>
  <p:tag name="IGUANATEXSIZE" val="18"/>
  <p:tag name="IGUANATEXCURSOR" val="711"/>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728.159"/>
  <p:tag name="ORIGINALWIDTH" val="3103.862"/>
  <p:tag name="LATEXADDIN" val="\documentclass{article}&#10;&#10;\usepackage{bm}&#10;\usepackage{amsmath}&#10;\usepackage{amssymb}&#10;\usepackage{textcomp}&#10;\usepackage[margin=0.7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left.&#10;\begin{aligned}&#10;  \Delta Q_{x,y} &amp;= -\frac{r_0 R\lambda}{e\beta^2\gamma^3} \left&lt;\frac{\beta_{x,y}(s)}{a^2(s)}\right&gt;\\&#10;  a(s) &amp;= \sqrt{\frac{\beta_{x,y}(s) \hat{\varepsilon}^n_{x,y}}{\beta\gamma}}&#10;\end{aligned}&#10;\right\}&#10;\;\Longrightarrow\;&#10;\Delta Q_{x,y} = -\frac{r_0 R\lambda}{e\beta\gamma^2 \hat{\varepsilon}^n_{x,y}}\hspace*{2cm}&#10;\]&#10;&#10;\end{document}"/>
  <p:tag name="IGUANATEXSIZE" val="18"/>
  <p:tag name="IGUANATEXCURSOR" val="908"/>
  <p:tag name="TRANSPARENCY" val="True"/>
  <p:tag name="FILENAME" val=""/>
  <p:tag name="LATEXENGINEID" val="0"/>
  <p:tag name="TEMPFOLDER" val="c:\temp\"/>
  <p:tag name="LATEXFORMHEIGHT" val="484.5"/>
  <p:tag name="LATEXFORMWIDTH" val="831.75"/>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TIMING" val="|31.4|32.8"/>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276.7154"/>
  <p:tag name="ORIGINALWIDTH" val="2632.921"/>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Delta E_2 = \int F(x_1, x_2, z; s)\,ds = -q_1q_2\,\textcolor{DarkRed}{\bm{w(x_1, x_2, z)}}\]&#10;\end{document}"/>
  <p:tag name="IGUANATEXSIZE" val="20"/>
  <p:tag name="IGUANATEXCURSOR" val="735"/>
  <p:tag name="TRANSPARENCY" val="True"/>
  <p:tag name="FILENAME" val=""/>
  <p:tag name="LATEXENGINEID" val="0"/>
  <p:tag name="TEMPFOLDER" val="c:\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3171.354"/>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  \vec{F}(x_1, x_2, z; s) = q_2\left(&#10;    \vec{E}(x_1, x_2, z; s) + &#10;    v_z\vec{e}_z\times\vec{B}(x_1, x_2, z; s)\right)&#10;\]&#10;\end{document}"/>
  <p:tag name="IGUANATEXSIZE" val="18"/>
  <p:tag name="IGUANATEXCURSOR" val="814"/>
  <p:tag name="TRANSPARENCY" val="True"/>
  <p:tag name="FILENAME" val=""/>
  <p:tag name="LATEXENGINEID" val="0"/>
  <p:tag name="TEMPFOLDER" val="c:\temp\"/>
  <p:tag name="LATEXFORMHEIGHT" val="439.5"/>
  <p:tag name="LATEXFORMWIDTH" val="801"/>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81.73976"/>
  <p:tag name="ORIGINALWIDTH" val="1160.105"/>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z \equiv s_2 - s_1\,,\quad s \equiv s_1\]&#10;\end{document}"/>
  <p:tag name="IGUANATEXSIZE" val="18"/>
  <p:tag name="IGUANATEXCURSOR" val="711"/>
  <p:tag name="TRANSPARENCY" val="True"/>
  <p:tag name="FILENAME" val=""/>
  <p:tag name="LATEXENGINEID" val="0"/>
  <p:tag name="TEMPFOLDER" val="c:\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TIMING" val="|31.4|32.8"/>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276,75"/>
  <p:tag name="ORIGINALWIDTH" val="2637"/>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Delta E_2(z) \propto \int \lambda_1(x_1, z_1)\,&#10;    \textcolor{DarkRed}{\bm{w(x_1, x_2, z-z_1)}}\,dx_1 dz_1&#10;\]&#10;\end{document}"/>
  <p:tag name="IGUANATEXSIZE" val="20"/>
  <p:tag name="IGUANATEXCURSOR" val="737"/>
  <p:tag name="TRANSPARENCY" val="True"/>
  <p:tag name="FILENAME" val=""/>
  <p:tag name="LATEXENGINEID" val="0"/>
  <p:tag name="TEMPFOLDER" val="c:\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TIMING" val="|31.4|32.8"/>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276.7154"/>
  <p:tag name="ORIGINALWIDTH" val="3764.53"/>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egin{align*}&#10;\textcolor{white}{\Delta E_2 =}\int F_z(\Delta x_1, \Delta x_2, z; s)\,ds = -q_1q_2&#10;\left(W_\parallel(z) + O(\Delta x_1) + O(\Delta x_2)\right)&#10;\end{align*}&#10;\end{document}"/>
  <p:tag name="IGUANATEXSIZE" val="20"/>
  <p:tag name="IGUANATEXCURSOR" val="767"/>
  <p:tag name="TRANSPARENCY" val="True"/>
  <p:tag name="FILENAME" val=""/>
  <p:tag name="LATEXENGINEID" val="0"/>
  <p:tag name="TEMPFOLDER" val="c:\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65.1669"/>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  F_z = q_2\left(E_z\right)&#10;\]&#10;\end{document}"/>
  <p:tag name="IGUANATEXSIZE" val="19"/>
  <p:tag name="IGUANATEXCURSOR" val="723"/>
  <p:tag name="TRANSPARENCY" val="True"/>
  <p:tag name="FILENAME" val=""/>
  <p:tag name="LATEXENGINEID" val="0"/>
  <p:tag name="TEMPFOLDER" val="c:\temp\"/>
  <p:tag name="LATEXFORMHEIGHT" val="439.5"/>
  <p:tag name="LATEXFORMWIDTH" val="801"/>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TIMING" val="|31.4|32.8"/>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353.956"/>
  <p:tag name="LATEXADDIN" val="\documentclass{article}&#10;\usepackage{amsmath}&#10;\pagestyle{empty}&#10;\begin{document}&#10;&#10;&#10;\[&#10;r_0 = \frac{e^2}{4\pi\epsilon_0 m c^2} = \left\{&#10;\begin{aligned}&#10;  &amp;1.54\cdot 10^{-18}\textrm{ m (proton)}\\&#10;  &amp;2.82\cdot 10^{-15}\textrm{ m (electron)}&#10;\end{aligned}&#10;\right.&#10;\]&#10;&#10;\end{document}"/>
  <p:tag name="IGUANATEXSIZE" val="15"/>
  <p:tag name="IGUANATEXCURSOR" val="263"/>
  <p:tag name="TRANSPARENCY" val="True"/>
  <p:tag name="FILENAME" val=""/>
  <p:tag name="LATEXENGINEID" val="0"/>
  <p:tag name="TEMPFOLDER" val="c:\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630.6712"/>
  <p:tag name="ORIGINALWIDTH" val="1927.259"/>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egin{align*}&#10;\Delta E_2 = &amp;\int F_z(z; s)\,ds = -q_1q_2\,W_\parallel(z)\\&#10;    &amp;\longrightarrow &#10;    \frac{\Delta E_2}{E_0} = \left(\frac{\gamma^2 - 1}{\gamma}\right)\frac{\Delta p_2}{p_0}&#10;\end{align*}&#10;\end{document}"/>
  <p:tag name="IGUANATEXSIZE" val="20"/>
  <p:tag name="IGUANATEXCURSOR" val="726"/>
  <p:tag name="TRANSPARENCY" val="True"/>
  <p:tag name="FILENAME" val=""/>
  <p:tag name="LATEXENGINEID" val="0"/>
  <p:tag name="TEMPFOLDER" val="c:\temp\"/>
  <p:tag name="LATEXFORMHEIGHT" val="312"/>
  <p:tag name="LATEXFORMWIDTH" val="5775"/>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65.1669"/>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  F_z = q_2\left(E_z\right)&#10;\]&#10;\end{document}"/>
  <p:tag name="IGUANATEXSIZE" val="19"/>
  <p:tag name="IGUANATEXCURSOR" val="723"/>
  <p:tag name="TRANSPARENCY" val="True"/>
  <p:tag name="FILENAME" val=""/>
  <p:tag name="LATEXENGINEID" val="0"/>
  <p:tag name="TEMPFOLDER" val="c:\temp\"/>
  <p:tag name="LATEXFORMHEIGHT" val="439.5"/>
  <p:tag name="LATEXFORMWIDTH" val="801"/>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291,75"/>
  <p:tag name="ORIGINALWIDTH" val="2483,25"/>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W_\parallel(z) = -\frac{\Delta E_2}{q_1q_2}\quad&#10;    \xrightarrow[q_2\rightarrow q_1]{z\rightarrow 0}\quad&#10;W_\parallel(0) = -\frac{\Delta E_1}{q_1^2}\]&#10;\end{document}"/>
  <p:tag name="IGUANATEXSIZE" val="20"/>
  <p:tag name="IGUANATEXCURSOR" val="773"/>
  <p:tag name="TRANSPARENCY" val="True"/>
  <p:tag name="FILENAME" val=""/>
  <p:tag name="LATEXENGINEID" val="0"/>
  <p:tag name="TEMPFOLDER" val="c:\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291,75"/>
  <p:tag name="ORIGINALWIDTH" val="2483,25"/>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W_\parallel(z) = -\frac{\Delta E_2}{q_1q_2}\quad&#10;    \xrightarrow[q_2\rightarrow q_1]{z\rightarrow 0}\quad&#10;W_\parallel(0) = -\frac{\Delta E_1}{q_1^2}\]&#10;\end{document}"/>
  <p:tag name="IGUANATEXSIZE" val="20"/>
  <p:tag name="IGUANATEXCURSOR" val="773"/>
  <p:tag name="TRANSPARENCY" val="True"/>
  <p:tag name="FILENAME" val=""/>
  <p:tag name="LATEXENGINEID" val="0"/>
  <p:tag name="TEMPFOLDER" val="c:\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726,75"/>
  <p:tag name="ORIGINALWIDTH" val="2003,25"/>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Z_\parallel(\omega) = \int_{-\infty}^\infty W_\parallel(z) \exp\left(-\frac{i\omega z}{c}\right)\,\frac{dz}{c}&#10;\]&#10;\vspace*{4mm}&#10;\[\hspace*{-2cm}[\Omega] \hspace*{2cm} [\Omega/s]\]&#10;\end{document}"/>
  <p:tag name="IGUANATEXSIZE" val="20"/>
  <p:tag name="IGUANATEXCURSOR" val="813"/>
  <p:tag name="TRANSPARENCY" val="True"/>
  <p:tag name="FILENAME" val=""/>
  <p:tag name="LATEXENGINEID" val="0"/>
  <p:tag name="TEMPFOLDER" val="c:\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TIMING" val="|31.4|32.8"/>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276.7154"/>
  <p:tag name="ORIGINALWIDTH" val="4389.951"/>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egin{align*}&#10;\textcolor{lightgray}{\Delta {E_x}_2 =}\int F_x(\Delta x_1, \Delta x_2, z; s)\,ds &#10;  = -q_1q_2&#10;\left(W_{C_x}(z) + W_{Dx}(z)\,\Delta x_1 + W_{Q_x}(z)\,\Delta x_2\right)&#10;\end{align*}&#10;\end{document}"/>
  <p:tag name="IGUANATEXSIZE" val="20"/>
  <p:tag name="IGUANATEXCURSOR" val="775"/>
  <p:tag name="TRANSPARENCY" val="True"/>
  <p:tag name="FILENAME" val=""/>
  <p:tag name="LATEXENGINEID" val="0"/>
  <p:tag name="TEMPFOLDER" val="c:\temp\"/>
  <p:tag name="LATEXFORMHEIGHT" val="440.25"/>
  <p:tag name="LATEXFORMWIDTH" val="687.75"/>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1600.3"/>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  F_x = q_2\left(E_x + \bigl[v_z\vec{e}_z\times\vec{B}_\perp\bigr]_x\right)&#10;\]&#10;\end{document}"/>
  <p:tag name="IGUANATEXSIZE" val="19"/>
  <p:tag name="IGUANATEXCURSOR" val="778"/>
  <p:tag name="TRANSPARENCY" val="True"/>
  <p:tag name="FILENAME" val=""/>
  <p:tag name="LATEXENGINEID" val="0"/>
  <p:tag name="TEMPFOLDER" val="c:\temp\"/>
  <p:tag name="LATEXFORMHEIGHT" val="439.5"/>
  <p:tag name="LATEXFORMWIDTH" val="801"/>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TIMING" val="|31.4|32.8"/>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605.9243"/>
  <p:tag name="ORIGINALWIDTH" val="4389.951"/>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egin{align*}&#10;\textcolor{cern4}{\Delta {E_x}_2 =} &amp;\int F_x(\Delta x_1, \Delta x_2, z; s)\,ds = -q_1q_2&#10;\left(W_{C_x}(z) + \textcolor{MidnightBlue}{W_{Dx}(z)\,\Delta x_1} + \textcolor{orange}{W_{Q_x}(z)\,\Delta x_2}\right)\\&#10;    &amp; \longrightarrow \frac{\Delta p_2}{p_0} = x'_2&#10;\end{align*}&#10;\end{document}"/>
  <p:tag name="IGUANATEXSIZE" val="20"/>
  <p:tag name="IGUANATEXCURSOR" val="773"/>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337.4578"/>
  <p:tag name="ORIGINALWIDTH" val="1337.083"/>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Delta \hat{Q}_{x,y} = -\frac{r_0 C \hat{\lambda}}{2\pi e\beta\gamma^2}\frac{1}{2\,\varepsilon_{x, y}^n}&#10;\]&#10;&#10;\end{document}"/>
  <p:tag name="IGUANATEXSIZE" val="24"/>
  <p:tag name="IGUANATEXCURSOR" val="668"/>
  <p:tag name="TRANSPARENCY" val="True"/>
  <p:tag name="FILENAME" val=""/>
  <p:tag name="LATEXENGINEID" val="0"/>
  <p:tag name="TEMPFOLDER" val="c:\temp\"/>
  <p:tag name="LATEXFORMHEIGHT" val="284.25"/>
  <p:tag name="LATEXFORMWIDTH" val="768"/>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1600.3"/>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  F_x = q_2\left(E_x + \bigl[v_z\vec{e}_z\times\vec{B}_\perp\bigr]_x\right)&#10;\]&#10;\end{document}"/>
  <p:tag name="IGUANATEXSIZE" val="19"/>
  <p:tag name="IGUANATEXCURSOR" val="778"/>
  <p:tag name="TRANSPARENCY" val="True"/>
  <p:tag name="FILENAME" val=""/>
  <p:tag name="LATEXENGINEID" val="0"/>
  <p:tag name="TEMPFOLDER" val="c:\temp\"/>
  <p:tag name="LATEXFORMHEIGHT" val="439.5"/>
  <p:tag name="LATEXFORMWIDTH" val="801"/>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TIMING" val="|31.4|32.8"/>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601.4248"/>
  <p:tag name="ORIGINALWIDTH" val="4389.951"/>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egin{align*}&#10;\textcolor{cern4}{\Delta {E_x}_2 =} &amp;\int F_x(\Delta x_1, \Delta x_2, z; s)\,ds = -q_1q_2&#10;\left(W_{C_x}(z) + \textcolor{MidnightBlue}{W_{Dx}(z)\,\Delta x_1} + \textcolor{orange}{W_{Q_x}(z)\,\Delta x_2}\right)\\&#10;    &amp; \longrightarrow \frac{\Delta {E_x}_2}{E_0} = x'_2&#10;\end{align*}&#10;\end{document}"/>
  <p:tag name="IGUANATEXSIZE" val="20"/>
  <p:tag name="IGUANATEXCURSOR" val="773"/>
  <p:tag name="TRANSPARENCY" val="True"/>
  <p:tag name="FILENAME" val=""/>
  <p:tag name="LATEXENGINEID" val="0"/>
  <p:tag name="TEMPFOLDER" val="c:\temp\"/>
  <p:tag name="LATEXFORMHEIGHT" val="385.5"/>
  <p:tag name="LATEXFORMWIDTH" val="810.75"/>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1600.3"/>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  F_x = q_2\left(E_x + \bigl[v_z\vec{e}_z\times\vec{B}_\perp\bigr]_x\right)&#10;\]&#10;\end{document}"/>
  <p:tag name="IGUANATEXSIZE" val="19"/>
  <p:tag name="IGUANATEXCURSOR" val="778"/>
  <p:tag name="TRANSPARENCY" val="True"/>
  <p:tag name="FILENAME" val=""/>
  <p:tag name="LATEXENGINEID" val="0"/>
  <p:tag name="TEMPFOLDER" val="c:\temp\"/>
  <p:tag name="LATEXFORMHEIGHT" val="439.5"/>
  <p:tag name="LATEXFORMWIDTH" val="801"/>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TIMING" val="|31.4|32.8"/>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276.7154"/>
  <p:tag name="ORIGINALWIDTH" val="4389.951"/>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egin{align*}&#10;\textcolor{cern4}{\Delta {E_x}_2 =} &amp;\int F_x(\Delta x_1, \Delta x_2, z; s)\,ds = -q_1q_2&#10;\left(W_{C_x}(z) + \textcolor{MidnightBlue}{W_{Dx}(z)\,\Delta x_1} + \textcolor{orange}{W_{Q_x}(z)\,\Delta x_2}\right)&#10;\end{align*}&#10;\end{document}"/>
  <p:tag name="IGUANATEXSIZE" val="20"/>
  <p:tag name="IGUANATEXCURSOR" val="773"/>
  <p:tag name="TRANSPARENCY" val="True"/>
  <p:tag name="FILENAME" val=""/>
  <p:tag name="LATEXENGINEID" val="0"/>
  <p:tag name="TEMPFOLDER" val="c:\temp\"/>
  <p:tag name="LATEXFORMHEIGHT" val="385.5"/>
  <p:tag name="LATEXFORMWIDTH" val="810.75"/>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1600.3"/>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  F_x = q_2\left(E_x + \bigl[v_z\vec{e}_z\times\vec{B}_\perp\bigr]_x\right)&#10;\]&#10;\end{document}"/>
  <p:tag name="IGUANATEXSIZE" val="19"/>
  <p:tag name="IGUANATEXCURSOR" val="778"/>
  <p:tag name="TRANSPARENCY" val="True"/>
  <p:tag name="FILENAME" val=""/>
  <p:tag name="LATEXENGINEID" val="0"/>
  <p:tag name="TEMPFOLDER" val="c:\temp\"/>
  <p:tag name="LATEXFORMHEIGHT" val="439.5"/>
  <p:tag name="LATEXFORMWIDTH" val="801"/>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TIMING" val="|31.4|32.8"/>
</p:tagLst>
</file>

<file path=ppt/tags/tag58.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1600.3"/>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  F_x = q_2\left(E_x + \bigl[v_z\vec{e}_z\times\vec{B}_\perp\bigr]_x\right)&#10;\]&#10;\end{document}"/>
  <p:tag name="IGUANATEXSIZE" val="19"/>
  <p:tag name="IGUANATEXCURSOR" val="778"/>
  <p:tag name="TRANSPARENCY" val="True"/>
  <p:tag name="FILENAME" val=""/>
  <p:tag name="LATEXENGINEID" val="0"/>
  <p:tag name="TEMPFOLDER" val="c:\temp\"/>
  <p:tag name="LATEXFORMHEIGHT" val="439.5"/>
  <p:tag name="LATEXFORMWIDTH" val="801"/>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276.7154"/>
  <p:tag name="ORIGINALWIDTH" val="4389.951"/>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egin{align*}&#10;\textcolor{cern4}{\Delta {E_x}_2 =} &amp;\int F_x(\Delta x_1, \Delta x_2, z; s)\,ds = -q_1q_2&#10;\left(W_{C_x}(z) + \textcolor{MidnightBlue}{W_{Dx}(z)\,\Delta x_1} + \textcolor{orange}{W_{Q_x}(z)\,\Delta x_2}\right)&#10;\end{align*}&#10;\end{document}"/>
  <p:tag name="IGUANATEXSIZE" val="20"/>
  <p:tag name="IGUANATEXCURSOR" val="773"/>
  <p:tag name="TRANSPARENCY" val="True"/>
  <p:tag name="FILENAME" val=""/>
  <p:tag name="LATEXENGINEID" val="0"/>
  <p:tag name="TEMPFOLDER" val="c:\temp\"/>
  <p:tag name="LATEXFORMHEIGHT" val="385.5"/>
  <p:tag name="LATEXFORMWIDTH" val="810.75"/>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337.4578"/>
  <p:tag name="ORIGINALWIDTH" val="1337.083"/>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Delta \hat{Q}_{x,y} = -\frac{r_0 C \hat{\lambda}}{2\pi e\beta\gamma^2}\frac{1}{2\,\varepsilon_{x, y}^n}&#10;\]&#10;&#10;\end{document}"/>
  <p:tag name="IGUANATEXSIZE" val="24"/>
  <p:tag name="IGUANATEXCURSOR" val="668"/>
  <p:tag name="TRANSPARENCY" val="True"/>
  <p:tag name="FILENAME" val=""/>
  <p:tag name="LATEXENGINEID" val="0"/>
  <p:tag name="TEMPFOLDER" val="c:\temp\"/>
  <p:tag name="LATEXFORMHEIGHT" val="284.25"/>
  <p:tag name="LATEXFORMWIDTH" val="768"/>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1200"/>
  <p:tag name="ORIGINALHEIGHT" val="288"/>
  <p:tag name="ORIGINALWIDTH" val="2724"/>
  <p:tag name="LATEXADDIN" val="\documentclass{article}&#10;&#10;\usepackage{amsmath}&#10;\usepackage{amssymb}&#10;\usepackage{textcomp}&#10;\usepackage[dvips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10;W_{D_x}(z) = -\frac{E_0}{q_1q_2}\frac{\Delta x'_2}{\Delta x_1}\hspace*{1cm}&#10;W_{Q_x}(z) = -\frac{E_0}{q_1q_2}\frac{\Delta x'_2}{\Delta x_2}&#10;\]&#10;\end{document}"/>
  <p:tag name="IGUANATEXSIZE" val="20"/>
  <p:tag name="IGUANATEXCURSOR" val="775"/>
  <p:tag name="TRANSPARENCY" val="True"/>
  <p:tag name="FILENAME" val=""/>
  <p:tag name="LATEXENGINEID" val="0"/>
  <p:tag name="TEMPFOLDER" val="c:\temp\"/>
  <p:tag name="LATEXFORMHEIGHT" val="312"/>
  <p:tag name="LATEXFORMWIDTH" val="384"/>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1059,75"/>
  <p:tag name="ORIGINALWIDTH" val="3484,5"/>
  <p:tag name="LATEXADDIN" val="\documentclass{article}&#10;&#10;\usepackage{amsmath}&#10;\usepackage{amssymb}&#10;\usepackage{textcomp}&#10;\usepackage[svgnames,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egin{align*}&#10;\textrm{\color{DarkBlue}Dipolar} &amp;\quad&amp;&#10;Z_{D_x}(\omega) &amp;= i \int_{-\infty}^\infty W_{D_x}(z) \exp\left(-\frac{i\omega z}{c}\right)\,\frac{dz}{c} \\&#10;\textrm{\color{DarkBlue}Quadrupolar} &amp;\quad&amp;&#10;Z_{Q_x}(\omega) &amp;= i \int_{-\infty}^\infty W_{Q_x}(z) \exp\left(-\frac{i\omega z}{c}\right)\,\frac{dz}{c}&#10;\end{align*}&#10;\vspace*{2mm}\centering&#10;\[[\Omega/\textrm{m}]\]&#10;\end{document}"/>
  <p:tag name="IGUANATEXSIZE" val="20"/>
  <p:tag name="IGUANATEXCURSOR" val="997"/>
  <p:tag name="TRANSPARENCY" val="True"/>
  <p:tag name="FILENAME" val=""/>
  <p:tag name="LATEXENGINEID" val="0"/>
  <p:tag name="TEMPFOLDER" val="c:\temp\"/>
  <p:tag name="LATEXFORMHEIGHT" val="312"/>
  <p:tag name="LATEXFORMWIDTH" val="384"/>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200"/>
  <p:tag name="ORIGINALHEIGHT" val="151.4811"/>
  <p:tag name="ORIGINALWIDTH" val="2394.451"/>
  <p:tag name="LATEXADDIN" val="\documentclass{article}&#10;&#10;\usepackage{bm}&#10;\usepackage{amsmath}&#10;\usepackage{amssymb}&#10;\usepackage{textcomp}&#10;\usepackage[svgnames, table]{xcolor}&#10;&#10;\renewcommand*\sfdefault{lcmss}&#10;\renewcommand*\familydefault{\sfdefault} %% Only if the base font of the document is to be sans serif&#10;\usepackage[T1]{fontenc}&#10;&#10;% Uncomment this line for sans-serif font&#10;%\everymath{\mathsf{\xdef\mysf{\mathgroup\the\mathgroup\relax}}\mysf}&#10;&#10;% Uncomment these lines for colored equations&#10;\definecolor{cern1}{RGB}{3, 55, 95}&#10;\definecolor{cern2}{RGB}{41, 158, 248}&#10;\definecolor{cern3}{RGB}{11, 102, 172}&#10;\definecolor{cern4}{RGB}{40,40,40}&#10;\definecolor{cern5}{RGB}{172, 108, 11}&#10;\color{cern4}&#10;&#10;\pagestyle{empty}&#10;\begin{document}&#10;\[\bm{&#10;\vec{F}_\textrm{wake} = \vec{F}_\textrm{wake}(&#10;\textcolor{MidnightBlue}{x_1, y_1}, \textcolor{DarkOrange}{x_2, y_2}, \textcolor{Red}{z=z_2-z_1})&#10;}\]&#10;\end{document}"/>
  <p:tag name="IGUANATEXSIZE" val="22"/>
  <p:tag name="IGUANATEXCURSOR" val="850"/>
  <p:tag name="TRANSPARENCY" val="True"/>
  <p:tag name="FILENAME" val=""/>
  <p:tag name="LATEXENGINEID" val="0"/>
  <p:tag name="TEMPFOLDER" val="c:\temp\"/>
  <p:tag name="LATEXFORMHEIGHT" val="439.5"/>
  <p:tag name="LATEXFORMWIDTH" val="801"/>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337.4578"/>
  <p:tag name="ORIGINALWIDTH" val="1337.083"/>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Delta \hat{Q}_{x,y} = -\frac{r_0 C \hat{\lambda}}{2\pi e\beta\gamma^2}\frac{1}{2\,\varepsilon_{x, y}^n}&#10;\]&#10;&#10;\end{document}"/>
  <p:tag name="IGUANATEXSIZE" val="24"/>
  <p:tag name="IGUANATEXCURSOR" val="668"/>
  <p:tag name="TRANSPARENCY" val="True"/>
  <p:tag name="FILENAME" val=""/>
  <p:tag name="LATEXENGINEID" val="0"/>
  <p:tag name="TEMPFOLDER" val="c:\temp\"/>
  <p:tag name="LATEXFORMHEIGHT" val="284.25"/>
  <p:tag name="LATEXFORMWIDTH" val="768"/>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337.4578"/>
  <p:tag name="ORIGINALWIDTH" val="1337.083"/>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Delta \hat{Q}_{x,y} = -\frac{r_0 C \hat{\lambda}}{2\pi e\beta\gamma^2}\frac{1}{2\,\varepsilon_{x, y}^n}&#10;\]&#10;&#10;\end{document}"/>
  <p:tag name="IGUANATEXSIZE" val="24"/>
  <p:tag name="IGUANATEXCURSOR" val="668"/>
  <p:tag name="TRANSPARENCY" val="True"/>
  <p:tag name="FILENAME" val=""/>
  <p:tag name="LATEXENGINEID" val="0"/>
  <p:tag name="TEMPFOLDER" val="c:\temp\"/>
  <p:tag name="LATEXFORMHEIGHT" val="284.25"/>
  <p:tag name="LATEXFORMWIDTH" val="768"/>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305.9617"/>
  <p:tag name="ORIGINALWIDTH" val="2801.65"/>
  <p:tag name="LATEXADDIN" val="\documentclass{article}&#10;&#10;\usepackage{bm}&#10;\usepackage{amsmath}&#10;\usepackage{amssymb}&#10;\usepackage{textcomp}&#10;\usepackage[margin=0.8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E_y(\textcolor{ForestGreen}{\bm{y}}, \textcolor{red}{\bm{\bar{y}}}) = \frac{\lambda}{\pi\epsilon_0 h^2}\left[&#10;  \left(\textcolor{red}{\bm{\bar{y}}} + \textcolor{ForestGreen}{\bm{y}}\right)\,\frac{\pi^2}{32} +&#10;  \left(\textcolor{red}{\bm{\bar{y}}} - \textcolor{ForestGreen}{\bm{y}}\right)\,\frac{\pi^2}{96}&#10;  \right] = \frac{F_y}{e}&#10;\]&#10;&#10;\end{document}"/>
  <p:tag name="IGUANATEXSIZE" val="20"/>
  <p:tag name="IGUANATEXCURSOR" val="630"/>
  <p:tag name="TRANSPARENCY" val="True"/>
  <p:tag name="FILENAME" val=""/>
  <p:tag name="LATEXENGINEID" val="0"/>
  <p:tag name="TEMPFOLDER" val="c:\temp\"/>
  <p:tag name="LATEXFORMHEIGHT" val="284.25"/>
  <p:tag name="LATEXFORMWIDTH" val="768"/>
  <p:tag name="LATEXFORMWRAP" val="True"/>
  <p:tag name="BITMAPVECTOR" val="0"/>
</p:tagLst>
</file>

<file path=ppt/theme/theme1.xml><?xml version="1.0" encoding="utf-8"?>
<a:theme xmlns:a="http://schemas.openxmlformats.org/drawingml/2006/main" name="Office Theme">
  <a:themeElements>
    <a:clrScheme name="Earthtone1">
      <a:dk1>
        <a:sysClr val="windowText" lastClr="000000"/>
      </a:dk1>
      <a:lt1>
        <a:sysClr val="window" lastClr="FFFFFF"/>
      </a:lt1>
      <a:dk2>
        <a:srgbClr val="44546A"/>
      </a:dk2>
      <a:lt2>
        <a:srgbClr val="E7E6E6"/>
      </a:lt2>
      <a:accent1>
        <a:srgbClr val="8F3B1B"/>
      </a:accent1>
      <a:accent2>
        <a:srgbClr val="D57500"/>
      </a:accent2>
      <a:accent3>
        <a:srgbClr val="DBCA69"/>
      </a:accent3>
      <a:accent4>
        <a:srgbClr val="668D3C"/>
      </a:accent4>
      <a:accent5>
        <a:srgbClr val="4E6172"/>
      </a:accent5>
      <a:accent6>
        <a:srgbClr val="A9A18C"/>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21913</TotalTime>
  <Words>5013</Words>
  <Application>Microsoft Office PowerPoint</Application>
  <PresentationFormat>Widescreen</PresentationFormat>
  <Paragraphs>717</Paragraphs>
  <Slides>53</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Calibri Light</vt:lpstr>
      <vt:lpstr>Cambria Math</vt:lpstr>
      <vt:lpstr>Courier New</vt:lpstr>
      <vt:lpstr>Symbol</vt:lpstr>
      <vt:lpstr>Wingdings</vt:lpstr>
      <vt:lpstr>Office Theme</vt:lpstr>
      <vt:lpstr>CAS – Introduction to Accelerator Physics   Collective effects</vt:lpstr>
      <vt:lpstr>PowerPoint Presentation</vt:lpstr>
      <vt:lpstr>PowerPoint Presentation</vt:lpstr>
      <vt:lpstr>Direct space charge tune shift</vt:lpstr>
      <vt:lpstr>Mitigation techniques</vt:lpstr>
      <vt:lpstr>Mitigation techniques</vt:lpstr>
      <vt:lpstr>Mitigation techniques</vt:lpstr>
      <vt:lpstr>Mitigation techniques</vt:lpstr>
      <vt:lpstr>Direct space charge in the CERN PSB</vt:lpstr>
      <vt:lpstr>PowerPoint Presentation</vt:lpstr>
      <vt:lpstr>Direct vs. indirect space charge</vt:lpstr>
      <vt:lpstr>Direct vs. indirect space charge</vt:lpstr>
      <vt:lpstr>Direct vs. indirect space charge</vt:lpstr>
      <vt:lpstr>Direct vs. indirect space charge</vt:lpstr>
      <vt:lpstr>Image charge forces</vt:lpstr>
      <vt:lpstr>Image current forces</vt:lpstr>
      <vt:lpstr>Image current forces</vt:lpstr>
      <vt:lpstr>Tune shifts and Laslett coefficients</vt:lpstr>
      <vt:lpstr>Tune shifts and Laslett coefficients</vt:lpstr>
      <vt:lpstr>Example: PS injection oscillations</vt:lpstr>
      <vt:lpstr>Example: PS injection oscillations</vt:lpstr>
      <vt:lpstr>Remarks</vt:lpstr>
      <vt:lpstr>PowerPoint Presentation</vt:lpstr>
      <vt:lpstr>Electromagnetic fields of different sources</vt:lpstr>
      <vt:lpstr>From (in-)direct space charge to resistive wall</vt:lpstr>
      <vt:lpstr>From (in-)direct space charge to resistive wall</vt:lpstr>
      <vt:lpstr>From (in-)direct space charge to resistive wall</vt:lpstr>
      <vt:lpstr>Electromagnetic fields in different types of structures</vt:lpstr>
      <vt:lpstr>Electromagnetic fields in different types of structures</vt:lpstr>
      <vt:lpstr>Electromagnetic fields in complex structures</vt:lpstr>
      <vt:lpstr>Electromagnetic fields in complex structures</vt:lpstr>
      <vt:lpstr>Electromagnetic fields in complex structures</vt:lpstr>
      <vt:lpstr>PowerPoint Presentation</vt:lpstr>
      <vt:lpstr>Wake function – general definition</vt:lpstr>
      <vt:lpstr>Wake function – general definition</vt:lpstr>
      <vt:lpstr>Wake function – general definition</vt:lpstr>
      <vt:lpstr>Wake potential for a distribution of particles</vt:lpstr>
      <vt:lpstr>PowerPoint Presentation</vt:lpstr>
      <vt:lpstr>End part 2</vt:lpstr>
      <vt:lpstr>PowerPoint Presentation</vt:lpstr>
      <vt:lpstr>PowerPoint Presentation</vt:lpstr>
      <vt:lpstr>Backup</vt:lpstr>
      <vt:lpstr>Longitudinal wake function</vt:lpstr>
      <vt:lpstr>Longitudinal wake function</vt:lpstr>
      <vt:lpstr>Longitudinal wake function</vt:lpstr>
      <vt:lpstr>Longitudinal wake function</vt:lpstr>
      <vt:lpstr>Transverse wake functions</vt:lpstr>
      <vt:lpstr>Transverse wake functions</vt:lpstr>
      <vt:lpstr>Transverse wake functions</vt:lpstr>
      <vt:lpstr>Transverse wake functions</vt:lpstr>
      <vt:lpstr>Transverse wake functions</vt:lpstr>
      <vt:lpstr>Transverse impedance</vt:lpstr>
      <vt:lpstr>Wake function – general definition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Shing Bruce Li</dc:creator>
  <cp:lastModifiedBy>Kevin Li</cp:lastModifiedBy>
  <cp:revision>2607</cp:revision>
  <cp:lastPrinted>2018-09-20T14:36:41Z</cp:lastPrinted>
  <dcterms:created xsi:type="dcterms:W3CDTF">2015-10-12T18:31:23Z</dcterms:created>
  <dcterms:modified xsi:type="dcterms:W3CDTF">2018-09-20T14:38:22Z</dcterms:modified>
</cp:coreProperties>
</file>