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8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9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0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1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2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3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4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2" r:id="rId2"/>
    <p:sldMasterId id="2147483670" r:id="rId3"/>
    <p:sldMasterId id="2147483674" r:id="rId4"/>
    <p:sldMasterId id="2147483675" r:id="rId5"/>
    <p:sldMasterId id="2147483678" r:id="rId6"/>
    <p:sldMasterId id="2147483680" r:id="rId7"/>
    <p:sldMasterId id="2147483684" r:id="rId8"/>
    <p:sldMasterId id="2147483692" r:id="rId9"/>
    <p:sldMasterId id="2147483694" r:id="rId10"/>
    <p:sldMasterId id="2147483697" r:id="rId11"/>
    <p:sldMasterId id="2147484091" r:id="rId12"/>
    <p:sldMasterId id="2147484105" r:id="rId13"/>
    <p:sldMasterId id="2147484610" r:id="rId14"/>
    <p:sldMasterId id="2147485163" r:id="rId15"/>
    <p:sldMasterId id="2147485177" r:id="rId16"/>
    <p:sldMasterId id="2147485216" r:id="rId17"/>
    <p:sldMasterId id="2147485218" r:id="rId18"/>
    <p:sldMasterId id="2147485221" r:id="rId19"/>
    <p:sldMasterId id="2147485252" r:id="rId20"/>
    <p:sldMasterId id="2147485265" r:id="rId21"/>
    <p:sldMasterId id="2147485713" r:id="rId22"/>
    <p:sldMasterId id="2147486171" r:id="rId23"/>
    <p:sldMasterId id="2147487119" r:id="rId24"/>
    <p:sldMasterId id="2147489543" r:id="rId25"/>
    <p:sldMasterId id="2147490032" r:id="rId26"/>
    <p:sldMasterId id="2147494129" r:id="rId27"/>
  </p:sldMasterIdLst>
  <p:notesMasterIdLst>
    <p:notesMasterId r:id="rId76"/>
  </p:notesMasterIdLst>
  <p:handoutMasterIdLst>
    <p:handoutMasterId r:id="rId77"/>
  </p:handoutMasterIdLst>
  <p:sldIdLst>
    <p:sldId id="904" r:id="rId28"/>
    <p:sldId id="808" r:id="rId29"/>
    <p:sldId id="879" r:id="rId30"/>
    <p:sldId id="875" r:id="rId31"/>
    <p:sldId id="792" r:id="rId32"/>
    <p:sldId id="917" r:id="rId33"/>
    <p:sldId id="809" r:id="rId34"/>
    <p:sldId id="810" r:id="rId35"/>
    <p:sldId id="813" r:id="rId36"/>
    <p:sldId id="814" r:id="rId37"/>
    <p:sldId id="816" r:id="rId38"/>
    <p:sldId id="906" r:id="rId39"/>
    <p:sldId id="817" r:id="rId40"/>
    <p:sldId id="825" r:id="rId41"/>
    <p:sldId id="820" r:id="rId42"/>
    <p:sldId id="821" r:id="rId43"/>
    <p:sldId id="822" r:id="rId44"/>
    <p:sldId id="823" r:id="rId45"/>
    <p:sldId id="824" r:id="rId46"/>
    <p:sldId id="832" r:id="rId47"/>
    <p:sldId id="911" r:id="rId48"/>
    <p:sldId id="910" r:id="rId49"/>
    <p:sldId id="918" r:id="rId50"/>
    <p:sldId id="912" r:id="rId51"/>
    <p:sldId id="894" r:id="rId52"/>
    <p:sldId id="895" r:id="rId53"/>
    <p:sldId id="836" r:id="rId54"/>
    <p:sldId id="888" r:id="rId55"/>
    <p:sldId id="896" r:id="rId56"/>
    <p:sldId id="903" r:id="rId57"/>
    <p:sldId id="919" r:id="rId58"/>
    <p:sldId id="865" r:id="rId59"/>
    <p:sldId id="855" r:id="rId60"/>
    <p:sldId id="856" r:id="rId61"/>
    <p:sldId id="915" r:id="rId62"/>
    <p:sldId id="927" r:id="rId63"/>
    <p:sldId id="752" r:id="rId64"/>
    <p:sldId id="753" r:id="rId65"/>
    <p:sldId id="897" r:id="rId66"/>
    <p:sldId id="923" r:id="rId67"/>
    <p:sldId id="761" r:id="rId68"/>
    <p:sldId id="762" r:id="rId69"/>
    <p:sldId id="932" r:id="rId70"/>
    <p:sldId id="944" r:id="rId71"/>
    <p:sldId id="914" r:id="rId72"/>
    <p:sldId id="764" r:id="rId73"/>
    <p:sldId id="768" r:id="rId74"/>
    <p:sldId id="769" r:id="rId75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FF33CC"/>
    <a:srgbClr val="009900"/>
    <a:srgbClr val="FF0000"/>
    <a:srgbClr val="FFFF00"/>
    <a:srgbClr val="F6F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255" autoAdjust="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74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6.xml"/><Relationship Id="rId64" Type="http://schemas.openxmlformats.org/officeDocument/2006/relationships/slide" Target="slides/slide37.xml"/><Relationship Id="rId65" Type="http://schemas.openxmlformats.org/officeDocument/2006/relationships/slide" Target="slides/slide38.xml"/><Relationship Id="rId66" Type="http://schemas.openxmlformats.org/officeDocument/2006/relationships/slide" Target="slides/slide39.xml"/><Relationship Id="rId67" Type="http://schemas.openxmlformats.org/officeDocument/2006/relationships/slide" Target="slides/slide40.xml"/><Relationship Id="rId68" Type="http://schemas.openxmlformats.org/officeDocument/2006/relationships/slide" Target="slides/slide41.xml"/><Relationship Id="rId69" Type="http://schemas.openxmlformats.org/officeDocument/2006/relationships/slide" Target="slides/slide42.xml"/><Relationship Id="rId50" Type="http://schemas.openxmlformats.org/officeDocument/2006/relationships/slide" Target="slides/slide23.xml"/><Relationship Id="rId51" Type="http://schemas.openxmlformats.org/officeDocument/2006/relationships/slide" Target="slides/slide24.xml"/><Relationship Id="rId52" Type="http://schemas.openxmlformats.org/officeDocument/2006/relationships/slide" Target="slides/slide25.xml"/><Relationship Id="rId53" Type="http://schemas.openxmlformats.org/officeDocument/2006/relationships/slide" Target="slides/slide26.xml"/><Relationship Id="rId54" Type="http://schemas.openxmlformats.org/officeDocument/2006/relationships/slide" Target="slides/slide27.xml"/><Relationship Id="rId55" Type="http://schemas.openxmlformats.org/officeDocument/2006/relationships/slide" Target="slides/slide28.xml"/><Relationship Id="rId56" Type="http://schemas.openxmlformats.org/officeDocument/2006/relationships/slide" Target="slides/slide29.xml"/><Relationship Id="rId57" Type="http://schemas.openxmlformats.org/officeDocument/2006/relationships/slide" Target="slides/slide30.xml"/><Relationship Id="rId58" Type="http://schemas.openxmlformats.org/officeDocument/2006/relationships/slide" Target="slides/slide31.xml"/><Relationship Id="rId59" Type="http://schemas.openxmlformats.org/officeDocument/2006/relationships/slide" Target="slides/slide32.xml"/><Relationship Id="rId40" Type="http://schemas.openxmlformats.org/officeDocument/2006/relationships/slide" Target="slides/slide13.xml"/><Relationship Id="rId41" Type="http://schemas.openxmlformats.org/officeDocument/2006/relationships/slide" Target="slides/slide14.xml"/><Relationship Id="rId42" Type="http://schemas.openxmlformats.org/officeDocument/2006/relationships/slide" Target="slides/slide15.xml"/><Relationship Id="rId43" Type="http://schemas.openxmlformats.org/officeDocument/2006/relationships/slide" Target="slides/slide16.xml"/><Relationship Id="rId44" Type="http://schemas.openxmlformats.org/officeDocument/2006/relationships/slide" Target="slides/slide17.xml"/><Relationship Id="rId45" Type="http://schemas.openxmlformats.org/officeDocument/2006/relationships/slide" Target="slides/slide18.xml"/><Relationship Id="rId46" Type="http://schemas.openxmlformats.org/officeDocument/2006/relationships/slide" Target="slides/slide19.xml"/><Relationship Id="rId47" Type="http://schemas.openxmlformats.org/officeDocument/2006/relationships/slide" Target="slides/slide20.xml"/><Relationship Id="rId48" Type="http://schemas.openxmlformats.org/officeDocument/2006/relationships/slide" Target="slides/slide21.xml"/><Relationship Id="rId4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3.xml"/><Relationship Id="rId31" Type="http://schemas.openxmlformats.org/officeDocument/2006/relationships/slide" Target="slides/slide4.xml"/><Relationship Id="rId32" Type="http://schemas.openxmlformats.org/officeDocument/2006/relationships/slide" Target="slides/slide5.xml"/><Relationship Id="rId33" Type="http://schemas.openxmlformats.org/officeDocument/2006/relationships/slide" Target="slides/slide6.xml"/><Relationship Id="rId34" Type="http://schemas.openxmlformats.org/officeDocument/2006/relationships/slide" Target="slides/slide7.xml"/><Relationship Id="rId35" Type="http://schemas.openxmlformats.org/officeDocument/2006/relationships/slide" Target="slides/slide8.xml"/><Relationship Id="rId36" Type="http://schemas.openxmlformats.org/officeDocument/2006/relationships/slide" Target="slides/slide9.xml"/><Relationship Id="rId37" Type="http://schemas.openxmlformats.org/officeDocument/2006/relationships/slide" Target="slides/slide10.xml"/><Relationship Id="rId38" Type="http://schemas.openxmlformats.org/officeDocument/2006/relationships/slide" Target="slides/slide11.xml"/><Relationship Id="rId39" Type="http://schemas.openxmlformats.org/officeDocument/2006/relationships/slide" Target="slides/slide12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43.xml"/><Relationship Id="rId71" Type="http://schemas.openxmlformats.org/officeDocument/2006/relationships/slide" Target="slides/slide44.xml"/><Relationship Id="rId72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" Target="slides/slide1.xml"/><Relationship Id="rId29" Type="http://schemas.openxmlformats.org/officeDocument/2006/relationships/slide" Target="slides/slide2.xml"/><Relationship Id="rId73" Type="http://schemas.openxmlformats.org/officeDocument/2006/relationships/slide" Target="slides/slide46.xml"/><Relationship Id="rId74" Type="http://schemas.openxmlformats.org/officeDocument/2006/relationships/slide" Target="slides/slide47.xml"/><Relationship Id="rId75" Type="http://schemas.openxmlformats.org/officeDocument/2006/relationships/slide" Target="slides/slide48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33.xml"/><Relationship Id="rId61" Type="http://schemas.openxmlformats.org/officeDocument/2006/relationships/slide" Target="slides/slide34.xml"/><Relationship Id="rId62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png"/><Relationship Id="rId3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fld id="{06DABD91-6F09-431B-A5FF-05EF07A9CE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9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>
            <a:lvl1pPr algn="r"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3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2950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3288"/>
            <a:ext cx="5438775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5" tIns="45802" rIns="91605" bIns="45802" numCol="1" anchor="b" anchorCtr="0" compatLnSpc="1">
            <a:prstTxWarp prst="textNoShape">
              <a:avLst/>
            </a:prstTxWarp>
          </a:bodyPr>
          <a:lstStyle>
            <a:lvl1pPr algn="r" defTabSz="915587">
              <a:defRPr sz="1200">
                <a:latin typeface="Arial" charset="0"/>
              </a:defRPr>
            </a:lvl1pPr>
          </a:lstStyle>
          <a:p>
            <a:pPr>
              <a:defRPr/>
            </a:pPr>
            <a:fld id="{9AB5BEF9-9BAC-4B07-A5CB-0877D616CF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92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4100AEF2-6CBE-4F88-B049-CE295955E7E3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914400"/>
              <a:t>1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35" name="Rectangle 7"/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26" tIns="46563" rIns="93126" bIns="46563" anchor="b"/>
          <a:lstStyle/>
          <a:p>
            <a:pPr algn="r" eaLnBrk="0" hangingPunct="0"/>
            <a:fld id="{2B7065D9-8D6E-48CF-A6B2-861EB3F27B82}" type="slidenum">
              <a:rPr lang="en-GB"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algn="r" eaLnBrk="0" hangingPunct="0"/>
              <a:t>1</a:t>
            </a:fld>
            <a:endParaRPr lang="en-GB" sz="12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74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74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2DBA7AE3-A5EF-4B4C-BF1A-B1BD2C0FAEA5}" type="slidenum">
              <a:rPr lang="en-GB" smtClean="0">
                <a:latin typeface="Arial" pitchFamily="34" charset="0"/>
              </a:rPr>
              <a:pPr defTabSz="914400"/>
              <a:t>14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3012" tIns="46507" rIns="93012" bIns="46507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01335FCA-1196-4323-8956-70DE04725A43}" type="slidenum">
              <a:rPr lang="en-GB" smtClean="0">
                <a:latin typeface="Arial" pitchFamily="34" charset="0"/>
              </a:rPr>
              <a:pPr defTabSz="914400"/>
              <a:t>20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3012" tIns="46507" rIns="93012" bIns="46507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A76E5575-2CAC-42AF-8191-3F59D532E666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914400"/>
              <a:t>23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5699" name="Rectangle 7"/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15734E9-0238-45D4-96A2-66A1E24E8AAE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 eaLnBrk="0" hangingPunct="0"/>
              <a:t>23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5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5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74CE8C6F-303E-414F-A8E7-842B9BAD7A5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4400"/>
              <a:t>24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BCF486D2-69CC-450D-8E47-0732991E7929}" type="slidenum">
              <a:rPr lang="en-GB" smtClean="0">
                <a:latin typeface="Arial" pitchFamily="34" charset="0"/>
              </a:rPr>
              <a:pPr defTabSz="914400"/>
              <a:t>27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7287" cy="3724275"/>
          </a:xfrm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6463"/>
            <a:ext cx="4981575" cy="4468812"/>
          </a:xfrm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C8B20311-58FD-4485-923D-346F4FAE9435}" type="slidenum">
              <a:rPr lang="en-GB" smtClean="0">
                <a:latin typeface="Arial" pitchFamily="34" charset="0"/>
              </a:rPr>
              <a:pPr defTabSz="914400"/>
              <a:t>28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88771" name="Rectangle 7"/>
          <p:cNvSpPr txBox="1">
            <a:spLocks noGrp="1" noChangeArrowheads="1"/>
          </p:cNvSpPr>
          <p:nvPr/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99" tIns="46099" rIns="92199" bIns="46099" anchor="b"/>
          <a:lstStyle/>
          <a:p>
            <a:pPr algn="r"/>
            <a:fld id="{D8B53C34-0283-44B5-A802-DA2390430FBC}" type="slidenum">
              <a:rPr lang="en-GB" sz="1200"/>
              <a:pPr algn="r"/>
              <a:t>28</a:t>
            </a:fld>
            <a:endParaRPr lang="en-GB" sz="1200"/>
          </a:p>
        </p:txBody>
      </p:sp>
      <p:sp>
        <p:nvSpPr>
          <p:cNvPr id="288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88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12BD06DD-648B-476A-A184-FD1978CB0FEE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4400"/>
              <a:t>29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6CE3FD97-7F7A-4DE5-9897-BA298BF0271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4400"/>
              <a:t>30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2E1F4646-4D02-4A9C-90A9-85A58CC587A3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914400"/>
              <a:t>31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C1940FD6-33D1-4B2E-A94D-B4970B3DE18E}" type="slidenum">
              <a:rPr lang="en-GB" smtClean="0">
                <a:latin typeface="Arial" pitchFamily="34" charset="0"/>
              </a:rPr>
              <a:pPr defTabSz="914400"/>
              <a:t>33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68813"/>
          </a:xfrm>
          <a:noFill/>
          <a:ln/>
        </p:spPr>
        <p:txBody>
          <a:bodyPr lIns="93267" tIns="46633" rIns="93267" bIns="46633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BAF7259B-83C8-4436-902B-19FECA39DE6D}" type="slidenum">
              <a:rPr lang="en-GB" smtClean="0">
                <a:latin typeface="Arial" pitchFamily="34" charset="0"/>
              </a:rPr>
              <a:pPr defTabSz="914400"/>
              <a:t>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2832" tIns="46416" rIns="92832" bIns="46416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FB6F5E50-D929-48F5-A495-6A3E6BF733BA}" type="slidenum">
              <a:rPr lang="en-GB" smtClean="0">
                <a:latin typeface="Arial" pitchFamily="34" charset="0"/>
              </a:rPr>
              <a:pPr defTabSz="914400"/>
              <a:t>34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0938" cy="372110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C3CD6DCC-82D0-4134-87F2-0B1C7B596F3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4400"/>
              <a:t>35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4970877A-59EB-46A5-9DBC-28D594C208AE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914400"/>
              <a:t>36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1846168D-6442-4CFA-9EBC-AA3BD6357E8E}" type="slidenum">
              <a:rPr lang="en-GB" smtClean="0">
                <a:latin typeface="Arial" pitchFamily="34" charset="0"/>
              </a:rPr>
              <a:pPr defTabSz="914400"/>
              <a:t>37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0C7D20EB-11F8-4233-AA47-B6905A7F7CD8}" type="slidenum">
              <a:rPr lang="en-GB" smtClean="0">
                <a:latin typeface="Arial" pitchFamily="34" charset="0"/>
              </a:rPr>
              <a:pPr defTabSz="914400"/>
              <a:t>38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7287" cy="3724275"/>
          </a:xfrm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704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AB1BAB09-29B0-4AF0-A5CA-7AAC251A8589}" type="slidenum">
              <a:rPr lang="fr-FR" smtClean="0">
                <a:solidFill>
                  <a:srgbClr val="000000"/>
                </a:solidFill>
                <a:latin typeface="Arial" pitchFamily="34" charset="0"/>
              </a:rPr>
              <a:pPr defTabSz="914400"/>
              <a:t>39</a:t>
            </a:fld>
            <a:endParaRPr lang="fr-F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solidFill>
            <a:srgbClr val="FFFFFF"/>
          </a:solidFill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6463"/>
            <a:ext cx="498157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A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49BE1E7E-CEDA-4F35-BE4C-C46B8DF019D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4400"/>
              <a:t>40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51E5CF5D-A7A7-425A-8EE6-E14062EF5AD3}" type="slidenum">
              <a:rPr lang="en-GB" smtClean="0">
                <a:latin typeface="Arial" pitchFamily="34" charset="0"/>
              </a:rPr>
              <a:pPr defTabSz="914400"/>
              <a:t>42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7287" cy="3724275"/>
          </a:xfrm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704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FBB4989C-DCCC-4902-A169-482EC61EFBB4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914400"/>
              <a:t>43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3CA17-CF23-4B4F-B261-434C117BDFB4}" type="slidenum">
              <a:rPr lang="en-GB">
                <a:solidFill>
                  <a:srgbClr val="000000"/>
                </a:solidFill>
                <a:latin typeface="Arial" pitchFamily="34" charset="0"/>
              </a:rPr>
              <a:pPr/>
              <a:t>44</a:t>
            </a:fld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A5631F57-51F0-495D-B392-50974FE4AD16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914400"/>
              <a:t>6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6483" name="Rectangle 7"/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76F6B41-D647-499B-B5B1-EFFC32705EB4}" type="slidenum">
              <a:rPr lang="en-GB" sz="12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algn="r" eaLnBrk="0" hangingPunct="0"/>
              <a:t>6</a:t>
            </a:fld>
            <a:endParaRPr lang="en-GB" sz="12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76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CH" smtClean="0">
                <a:latin typeface="Arial" pitchFamily="34" charset="0"/>
                <a:ea typeface="ＭＳ Ｐゴシック" pitchFamily="34" charset="-128"/>
              </a:rPr>
              <a:t>60 Grössenordnungen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17943FAB-55ED-4A97-A24B-E63DE0C98BFD}" type="slidenum">
              <a:rPr lang="en-GB" smtClean="0">
                <a:latin typeface="Arial" pitchFamily="34" charset="0"/>
              </a:rPr>
              <a:pPr defTabSz="914400"/>
              <a:t>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3012" tIns="46507" rIns="93012" bIns="46507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AA467C0A-899E-407D-A999-26B193389D59}" type="slidenum">
              <a:rPr lang="en-GB" smtClean="0">
                <a:latin typeface="Arial" pitchFamily="34" charset="0"/>
              </a:rPr>
              <a:pPr defTabSz="914400"/>
              <a:t>9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3012" tIns="46507" rIns="93012" bIns="46507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B82101F9-FB70-4B34-934D-87B4D2081714}" type="slidenum">
              <a:rPr lang="en-GB" smtClean="0">
                <a:latin typeface="Arial" pitchFamily="34" charset="0"/>
              </a:rPr>
              <a:pPr defTabSz="914400"/>
              <a:t>10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3012" tIns="46507" rIns="93012" bIns="46507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300D4BF9-1015-4EC9-A962-472D8D7916D5}" type="slidenum">
              <a:rPr lang="en-GB" smtClean="0">
                <a:latin typeface="Arial" pitchFamily="34" charset="0"/>
              </a:rPr>
              <a:pPr defTabSz="914400"/>
              <a:t>11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3012" tIns="46507" rIns="93012" bIns="46507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E3C142DB-2A2C-4A5B-B95C-DA4E44D7E38F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 defTabSz="914400"/>
              <a:t>12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/>
            <a:fld id="{113034F2-8472-4C45-87F8-B7320F66D32E}" type="slidenum">
              <a:rPr lang="en-GB" smtClean="0">
                <a:latin typeface="Arial" pitchFamily="34" charset="0"/>
              </a:rPr>
              <a:pPr defTabSz="914400"/>
              <a:t>13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0938" cy="3721100"/>
          </a:xfrm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70400"/>
          </a:xfrm>
          <a:noFill/>
          <a:ln/>
        </p:spPr>
        <p:txBody>
          <a:bodyPr lIns="93012" tIns="46507" rIns="93012" bIns="46507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7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C449E-851F-42A8-BA5F-18780DC24AF3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5D052-51B8-45E1-B4D9-D70E2171C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A01CB-857E-4205-98A6-82A892C7E7DF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2EA1C-4B36-43EA-8457-EDC773B1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2DCB-84AF-4AB9-BA5E-24EA9717BD74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EEF57-3545-4165-A4AC-64A44C474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602AC-7431-46D6-BC3B-E65DEB56BDC7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FAB91-421D-4E4C-898D-EC857FFDF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5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Titelmasterformat durch Klicken bearbeiten</a:t>
            </a:r>
          </a:p>
        </p:txBody>
      </p:sp>
      <p:sp>
        <p:nvSpPr>
          <p:cNvPr id="1457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 altLang="en-US"/>
              <a:t>Formatvorlage des Untertitelmasters durch Klicken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826BF-01D8-4211-AABE-445FB2F4E0E9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D3061-05D6-442B-8E1F-406A376624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1A631-11DF-41DF-BCC8-3DCD7A5D3545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B2AF6-043C-4E90-A61E-1C5424FCA09A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8DC4-1EA8-4039-A081-D2DE9C854C56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E3939-5667-4261-A1F6-340A244985ED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F2ADB-D4CC-4A1C-99BF-774FB5103940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6B33C-49C7-4787-8750-B9FEF0046D14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96D2-EFB3-4B31-9132-05750B869BD3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8498-BE91-4E8D-AB49-AAEBF2192ED7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7FE03-0C48-4729-AD99-C7297DA5C6D4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D814-41EC-4A2D-A8BE-7FE2E55C9E85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C6FE3-E42D-4D67-95C2-9EDCAD347C9A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FDC0-05E9-4780-B168-5FAE231204B9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091E6-A327-4D10-B6FC-B1547BC88522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F1F76-D40A-49A9-B008-B64F2DFC82B4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6050"/>
            <a:ext cx="2057400" cy="5980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6050"/>
            <a:ext cx="6019800" cy="5980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7998E-B415-4269-978F-B4626C270683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05DA8-8980-418A-BC97-55B29311D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F6799-FD22-4C47-BC03-791E53539A60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EB223-3E39-41AE-B3B5-06CC449848B7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DE673-E482-4DC9-B1C9-D487A9984C45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0ADD8-9FFD-4495-9654-8B82915C24C3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6030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6030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BFA6D-AEF8-4D77-B03A-DFD0F5C3833C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02D-25C9-466B-BFFE-D9683BDE6D69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03C7E-01BE-4DEE-9E11-F49D974778D1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4E1F4-947B-46A3-B776-622E9CFD49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B8953-48F4-457C-A7AB-35FBCEEBBDF8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9659D-D02A-45CF-8A0C-5A5C4609C5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0B85-E4DF-42BE-8B9E-51F5C6ACB25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0ACB5-0E34-467F-8646-7EA2085F45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E782F-FAFB-46F7-82DD-9180E0BE3317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C5039-0C13-4D97-B75F-9C79C8871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15E78-FF04-4786-81E8-FD6A119AE4FE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51308-2922-460B-99B3-ADAEDED395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37B0B-48E9-4C8E-AAA9-0E79752FB68A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683E3-1589-43AF-9020-2C95AEE115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F8E95-D50A-425A-A271-9E070CE69CE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D0E1-2ED6-4E48-9FEB-0B11A10847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7011E-3B5B-4E49-AFDF-A0C7260AA4E1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CC285-1215-41E1-8DE5-17D3391B52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84D3C-2635-48E0-BCEA-3A183878D365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499B5-D151-4AFE-BF80-E610B0A4B1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C0794-F2AA-48C2-932F-18C3C8A5CB0E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C2D38-F5EF-44A7-8A62-841FBB78A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C0F1-764A-4B44-9174-474B41D6533D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C39E2-5AC5-46E0-A76A-E30F6B0E53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406DB4-3C8B-4004-A178-6479704FF8AB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1E9A786-EC99-4F68-947C-65C3DB0C8B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E09737-4ADC-480F-A78A-C9FD0A9B096C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3AF98DA-7F80-4DC5-B5A5-80CD0F0557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34A0E0C-346D-4E08-8412-3B599CCC237C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B98AFC1-3783-401E-8AC2-36EDB2821C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36416F7-C580-4C02-BB00-AF31C6789120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C46F3AA-579C-4283-B717-F345258F80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3826215-2E27-4AF2-AA38-0D531719982D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6E39D00-2E0D-4A56-9473-C869378E82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CE48C05-FD0B-4F1B-9615-3B699B3CD38C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7734499-B1EB-49E2-97E8-F32D92DBDC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5A4DDFE-0FCC-457C-9291-88F770465759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86EC7FB-F5FE-426F-8D43-E516FEBEC5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F236EA-F432-41E7-B86A-B426B26F2E28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4E943B8-4781-4E84-BDEE-5619B0FC82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92EE6A8-2232-4145-8CA4-C1FE6FD16743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62D860-4AE3-48A6-A27F-CC4866696B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1041AB-4398-4B6A-802F-BE657C4A1B1E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9F6DBE6-8676-4C6B-9968-1FE34A130B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C3CC608-9D8C-4A04-B116-D3311A006A5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A19A23F-8E62-4C96-A4A6-BD2E830B24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D3C1462-C713-48D7-9E7D-DED0E642BEC8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9227607-86A8-47E9-B7EB-D8F8E2853C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CDEA5C9-DA6C-470B-BB57-8640AD0C8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fld id="{F1CDFBF0-B6B8-4606-8CD8-E088EB4BA8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B6AB3A7-0EF0-4223-9B8A-2B47EE33D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DF02653-B805-4B05-BA39-B585E4E3C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2D01092-15CC-4743-8A48-40A0A4FB9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BCBADC4-2BC2-4E7D-9516-5D0CE6C1D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FEFFF23-8768-43B0-8F1A-03D73114F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DAC5417-0E5A-48B4-A8F0-D7FA39632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EE5DDD9-A8DF-47BE-9F49-5D83288AF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DB0CA96-E0F5-49AC-8C2E-3B84C55A2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D9AF731-5EB1-43DE-A0FF-337539D4A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BE8009B-321F-429E-9FE1-1A25C0D1D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Fabiola Gianotti, ATLAS RRB, 12-10-2009</a:t>
            </a:r>
            <a:endParaRPr lang="en-US">
              <a:latin typeface="Times New Roman" charset="0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F9070FE-C3D0-42C6-9C60-1962DC455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762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52400" y="6553200"/>
            <a:ext cx="69342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r>
              <a:rPr lang="en-US"/>
              <a:t>F. Gianotti, Jerusalem, January 2009</a:t>
            </a:r>
            <a:endParaRPr lang="en-US">
              <a:latin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B2A9A91-EF78-4C4B-BA81-A1C4B5503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2D3007A-538F-4CAB-9C5E-A70D866C3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3FF697B-5CB7-43BE-8C36-34B1BE20D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6150824-86C0-4006-A606-7BF706524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7BF92BA-2936-45D3-B220-A56D80AA9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C10536D-092D-48CD-9808-DF631AF1D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C13325F-D3F3-4F26-80AB-B774BBAA3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805E93D-7EB4-441A-9244-5875CB5DF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4D95B27-4097-4D75-8E69-68D841089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FC57900-174B-4FD7-8E95-48BF32142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9AF45FC-1BB2-4DE4-AB28-BD26988DF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4F392BF-00C0-4956-9676-5E94C9F48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 March 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fld id="{34603E79-56C3-4CFA-BA56-33F4D98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762000"/>
          </a:xfrm>
        </p:spPr>
        <p:txBody>
          <a:bodyPr/>
          <a:lstStyle/>
          <a:p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title</a:t>
            </a:r>
            <a:r>
              <a:rPr lang="fr-CH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35E02-A635-431E-B55A-853DE9C70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Thailand and CERN / March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D253-57DE-4987-B81F-BBE7183B8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24B6E0B-C039-428C-9139-C1060041E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6AD4227-27C3-4BCC-86D0-C86EACA1D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21C7271-019F-445C-9F2C-3AA39AFB0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221944A-F66C-4947-91F6-6D8B29AB4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8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362208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C10CEFE-DA5A-4679-8699-B43D11409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BD91F17-E95E-4544-B097-E878693AB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99855AE-4DE8-4500-B1A9-7D4F40BE59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6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6F33466-FA1D-42F0-8C12-70486D063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0F5B00C-6049-4996-9A54-891B255E5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27489A3-FAB5-40A9-A7C0-93F1D0921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274091B-DF6F-4C3A-8E80-E275EE4409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4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18A47B4-8BC7-40C0-89EF-10A348A623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708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0DB994A-B496-4288-BB9D-54EFC80DA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0BD50D4-01D6-4C2D-A3F8-3732F0C2F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A661C-8955-4DA6-8B92-CFD51451C4B4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28D52-793E-4CE4-854F-7872AD902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8BA1C8B-EB48-429F-A615-0EB1093847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AED2165-BC7C-4F64-B9F5-9C762FF25D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4E73281F-9B80-49F2-B957-83D91EF4F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8229600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0663"/>
            <a:ext cx="8229600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49A593DB-3837-40C3-913B-4E1B6129C4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A2A9611-F362-4C19-BAC4-0B55AE7D4B93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B472A66-7675-4D1C-B43C-FAFD33294E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72EF392-3018-4B0A-A3F3-3CD64F970F3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85F8076-374B-4A83-B3A1-1099E299CC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F320FCB8-2FF8-42C0-A201-FDECD062A37B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149644B-B476-4F25-BD25-C34FEA6CCF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FFA99EA-4445-4DD3-AC4B-E25AA2832BE0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B4B4CD0-0E40-429D-8AE5-D992BA8CE2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31DDAF0-6552-4EAD-A295-4610F7BCEF01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E8848E6-10D0-47A9-9252-1A91F59A1D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D396CE6-30A7-4D15-A550-510D6C3D988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D4AA680-16A6-41BA-8B77-88DCBA94CA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745A859-8A56-4C6A-9A32-AF9C0D1811C7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BAD455A-9287-40D4-8A82-5CE333F8BE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552077E-74C7-4824-B93C-C3C11F317955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87288C9-7D52-4D1D-8A6A-DE1BE04A55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ABC0944-8BDE-4964-8639-6F28317F5C4E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95C48B8-539B-4AD2-93AF-1AFD725335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E21F582-E295-458B-8B63-0B10FF53D22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76C0F12-7AD3-4840-8825-5A028865E1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232C94A-9B1E-45CE-9B70-5CFDF7FE5660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FCD610C-3815-426E-977D-417063F52A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11655FA-F91C-4B22-9C80-05C519248A3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316A722-2CBC-4FD3-891B-EEE8B2D371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0A4748C-65C2-468C-9ABF-E23FCE3A8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71B9-54C0-49AD-A209-B07D7205E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A4117-DCFF-44E5-B830-125BF1566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0D2DF-4DE5-4A0F-94AA-CB5DFE14B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87512-2C5D-4A7C-985A-44FBC2F18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88018-3B53-4956-B19A-B53550776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8409-0122-4911-B321-B01102A1C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4000-A9E6-43EA-8D84-FD8CFC2B2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CF0CF-F0BB-4D94-B2C1-D31C4E68A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466E7-5206-42D5-BC6A-7CEBB98FF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6992E-58FB-4EA3-B403-51BDB0D4E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C31774D-5115-4C3C-9239-CAB7CCE4C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A509C-6CD2-48D2-892E-2BD781636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4522-4F31-4DFD-B859-8E3C7A545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467B-877F-4DF4-AF54-D61D6B52B7E1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FDC68-3397-452A-9030-B666992F2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B6D3F-F5FD-4E8D-86D5-6DAADABAB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3FEA7-45AD-493C-A858-7A14DA1E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67EF-0B59-472B-8600-88DAFB1E0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E32A-A3A0-49AC-A740-65231F548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C400E-78CC-4D74-AE28-0C296FD19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6FAD5-CE96-408C-8A43-CA8C7D992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28896-3DAD-48EB-8171-4101DF61E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957A-F106-4B87-826B-23CAC76E0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014E5A-2D83-4E31-95FA-B8B6D2DBC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9EE32-D5A9-4374-BA30-CB989F756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D9B2-5606-4817-9DB1-57E241A0A787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DE1EE-FC68-4699-8CB1-BCB72B7DF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AED57-0B61-4515-AC17-ED3BD097A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64C74-9E8E-4B3E-A097-D829A6648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9495-4E9F-4E81-AEDE-A4C3960D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6A7DF-8EED-4A32-8797-E74A3425A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A3EFC-C969-4F83-A551-FFC50CE34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D311D-98DA-4BF7-89F3-B441FB795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5DC1A-5639-4FEB-9E15-37B6EAB1C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E386-5DB6-4C18-91AE-0EF94004B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F7CF-4DC2-4849-83D6-67BDF4893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6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9" y="2860681"/>
            <a:ext cx="4437062" cy="3114675"/>
          </a:xfrm>
        </p:spPr>
        <p:txBody>
          <a:bodyPr/>
          <a:lstStyle>
            <a:lvl1pPr marL="0" indent="0" algn="r">
              <a:buFont typeface="Wingdings" pitchFamily="31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B980A102-38EF-49A6-9EA4-CD890FD6C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53B42-7E57-4127-A4A2-71E16B41774B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28600-4A47-4B01-82B8-4050A75078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FF1C1D1-8354-44C3-9323-4347ACBF9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4EA66C91-8D81-4C30-819E-0DA35F45F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6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C824151-7122-463B-90D9-05C064C26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A443AEA-F824-4052-BDBD-A83F9B6E5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05CCBBF-7CAE-41FC-931C-79112E765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F5CDD1C1-2EF4-4A1D-958E-22200ACF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C9F1BD8-B559-42A4-A940-6D3381A82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D082D92-A354-420F-A2A0-B20B4138D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87DAD9D-AD8C-4306-A289-6020027A3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8" y="57150"/>
            <a:ext cx="1952625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41" y="57150"/>
            <a:ext cx="5710237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CE36278-4F5F-4F4C-860A-5C6AEECEC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96DC-87C9-4963-9803-ECDCE2C137ED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C3186-F7DF-43C3-9538-00FFAAA390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0EE55-D368-4FB0-A940-EF4353C294EF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7F45-A01D-4819-9DBD-9B138A59E1AE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780CF-78A2-4301-8DDA-EF3F74A2D773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19F57-81B5-4002-BEDF-F9C4C28B47FA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72CCD-B3F8-4B2E-9B98-B74A342137F3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5A627-F9D2-430E-80D5-D3E6DB87A501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794E-6255-4943-A46B-68AD64B3AAEB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59056-1C3D-4C09-9BA9-7AF548956A54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7DB41-7BCA-4CF5-BC3A-2CA7756AB279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5E9BB-51E1-4972-B800-C84099B3DCA7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A02D9-4A53-4FEC-83B6-19C359922E97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02570-A387-41B5-9EF7-FEA6A39A56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81000"/>
            <a:ext cx="20383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9626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A139-7A84-42F8-9003-FE4877896C35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81000"/>
            <a:ext cx="8153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999E4-B185-4CED-9073-770D03AA2C6F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3528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B5844D7-97B5-48F0-8A3A-7E3A68979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7B07943-E1DB-4A0C-91D9-2C1D8CA3A2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04873A9-D94C-4464-B6E8-CB1CF73BD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A7B0FEA-C26D-47FF-B4C0-0B2A38581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99D29C4-0B3B-4A65-9D43-6EA57E4AD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B3E499-8EE8-43A4-B814-0B0AEBC7D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4D63680-059C-4F81-BA15-3D9DE67D7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508554C-10D8-4CDB-A60D-21F868EA8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E827C-36DA-4254-847E-5E8CE40E62EB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3EED5-5769-4CD1-9E23-8EB9A81CD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3385DC2-D56A-4A17-9970-0510BF0F2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59C5D3D-50FF-4C0E-B2D8-236DB83F8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2F67211-1CA6-45C3-ACB0-BADEAB8B6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1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2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4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9" y="2860677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3528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114815A-4909-4869-AB8A-90B89208A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F5F5007-56CD-4581-83F9-AFF0B22C7B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C7F9B63-4E39-4A08-825A-1A881298E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4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CF76808-9354-4E8A-88C8-A8FA6CD78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EC9B3B8-BA48-490C-8287-B92A915C5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037A493-B334-4DDC-B2AE-423A6786F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D1F5627-83FD-43C7-A046-3CBA14EBD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47E93-65F8-4517-8096-9C7E13C2980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BA970-D05E-4BA2-AB43-FCEB69EBB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3C0DC7D-CFE3-4809-A374-7CF90BE9B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06190E3-9D31-4538-B3B5-5FF57D50F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BD04036-8B9F-464A-85A0-0664132FD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6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9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Germany and CERN /  January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E59B9E0-D4B5-417F-B736-B49971A5F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6E3CE-7FDA-4181-B416-9E7F9DD926BA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B4238-94B1-4D45-A6CE-5C4124A9B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8D562-3817-4DAC-B5C7-64987A6F742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7C32-0786-416A-8238-60E770F203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E270-9266-4E08-B122-C62EB2699378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E2AF-B3FA-4603-BE6E-6718031860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9D9EC-A384-424B-A4F7-58BC7581F61B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A6502-C7B8-48F2-80B9-DF6BE28332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23FF8-F08F-4476-9C91-42A2F8E40114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FDB3A-41A5-478E-AA67-9A4B28434C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42B61-8000-4B75-8BB6-3BE5630BBE48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C33D-26FD-4488-92B3-FE4DAB989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4912A-A44C-4AE7-97AB-F9A408949B86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61920-A5CF-4205-9D6E-F657FF821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5B3C0-2CF1-44D0-8DA5-B7471B5EFD67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82D08-A1E4-4869-9855-5938C3DF9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2863"/>
            <a:ext cx="403860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2863"/>
            <a:ext cx="403860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69836-6609-4ADC-B061-7CE4A4C06F56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9C174-E0AB-474E-A8FD-77EA81FED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7296-E899-4866-8A7B-E29A69C3BB31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2BC3D-5461-494B-AB53-98CE9DB55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18C61-2822-474C-BAFD-3C83E447B83F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12A95-FBD5-491B-96CE-EAE4B7B99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65200"/>
            <a:ext cx="4038600" cy="5160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65200"/>
            <a:ext cx="4038600" cy="5160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E5782-E3A4-431A-AFC1-1D924316D760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EA0E8-A02E-4814-B21D-7D8BD2ED5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47FE5-BC79-4ED2-8E98-D2540701818F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DFD-43AD-4A32-8C75-63900BDFF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C029E-8300-47F1-BF27-527B5457B950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F38AA-2820-4479-81C6-870B60A2F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0C326-9E22-4C09-B07B-1CFECA75C2AF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AF0E0-A473-41B3-8313-794740128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16994-8A8A-4C9D-9EAB-198454FD8D0A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B6D57-57F4-4F7E-9210-27795D6D9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0E729-0CA5-48D7-BFAB-683D02D177C8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8E953-B148-4B88-A07C-7A47BE8D3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175" y="742950"/>
            <a:ext cx="3603625" cy="536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3603625" cy="5360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BF533-D9AD-444B-AEF6-75E942E43B7A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5AD72-879E-4C3F-BBE6-D0DCDF357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9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A599A-E9D9-44D4-A72B-DE68F3B59A78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103A-2F02-4AE2-8F0F-28B82F02DCF3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16FF4-49F7-4AF9-98C8-F7A347C9D042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C758A-470F-4764-B4A6-D7EB716D784A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C4936-7EA6-4D7D-9857-4C6CFA510261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19215-0D5F-4205-8B35-F4DF3B62D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63D53-997F-4C56-83E3-DE092888B33D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4F8CD-A295-42A8-A1CC-FD68629203D8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C50C3-6A3E-467D-A7EF-CF740C3B8B4E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C2E1-5DBB-4516-B1A1-0E8E4AF48D91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3D4BE-9971-4AC4-998B-BD59A9E64AD8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DF5DD-4CDB-4DB9-AD18-C4A34A3EAC12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81000"/>
            <a:ext cx="20383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9626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319C8-3DF3-4AEA-B85D-EAEFF263CEFE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81000"/>
            <a:ext cx="8153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1DC86-9743-4582-A901-3BF476422B8B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81BDD-55B5-4167-AF98-EEC17A2F4309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9B01-3466-49B6-AB78-19F717EE0A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E3DEE-B33F-42BE-857E-2CF4B3E61827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878F-6F86-4981-A882-4D4A1CA807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91C40-5CCB-4A18-816D-C7EB56F558C0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CF641-C4CC-4456-BEA3-ED417E79B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6ED80-2758-4344-8076-4A696961DFB8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23371-EFF4-4063-9C4B-C0D155DBE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CDEED-86C0-493B-A36F-CE7CDF79888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5F360-F2C6-4931-BF17-1BE14BC6AB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0AEC9-8263-4B9B-AEE7-6C8AA759598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43A2E-31C6-47C2-B267-B25AEE3B96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B8454-35A2-47CF-972F-990D01AC2671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D8D1B-5872-4F7F-B28E-ED5A042012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7E6CF-6127-428C-A498-41DF51E30921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26476-DCEB-42F5-A86D-1DA99F45BC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89F54-378C-4EDC-801A-C21DE07F2465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71898-FA54-424F-B3A4-B9E1036363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2A332-5ABC-4CE6-B312-D53E3B17AE73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A5304-43B2-4BBA-84DE-B8EDDA2F3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0BA1C-1979-468E-9BD3-F66730D8E7E7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C51A-7E95-4533-9046-6FE121294B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E3AB-27F7-4CE8-91AE-3A670AB9DCD2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91E89-4161-4EAF-B611-B8BBC1ED02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5111-25DF-4603-A2EA-F818B7A9A99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3361D-5129-4974-B86C-5BA2A83CDD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FCA04-DF42-4E5F-9F9D-9CF947D89A7A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DFB9A-8123-46F3-845F-10DBDC51D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24B3C-5B6F-4EEB-A64C-9CED9D5937B2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5FFE-B6B7-4618-8E4B-EA08DD4F79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715D1-C4E1-4D6F-8D7E-ADE1FAC4AF10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D74E2-C3CB-4558-B960-4EC8DC5238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06E59-AD39-4FDD-B187-6729D5EE1CC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869DD-C66E-49CB-8DF0-76203B3AB4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EDA19-D26A-416E-87B8-41A2BCD2F5D8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2FA33-09B3-4632-94BC-D8DFA9AC39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83B97-59C3-471D-8F07-39072E2BCB85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A220-478D-462D-8CF9-2D0536F7CE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ED15F-90B0-4403-ABE6-B16EB3873359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BC82-AC9B-42F7-994E-A1EB401E09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652B8-33AB-4955-9933-425AFA95DC0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D9BE3-5A78-4C2E-B83C-B21B6547DE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AEF33-D06E-4A67-B598-2E356CFA3C24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2C8F-21C4-4386-8A98-67FAFE8AA4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02743-4B09-4590-89D9-EFC165A6D6D8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062A0-DF8A-448B-ADA4-F701C0E737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F83C1-D3E6-459A-954C-30A08C419EC6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1A9C-E201-47CD-9EB2-A8EC5EC521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1D94-1BE7-4A00-A0F4-8BADCBEB63E0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528E-55DA-4DFA-8C14-89D4C3460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D33B-49E3-411C-AB53-353892AC85F4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7742-30AE-463E-838B-4731E9470D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457200"/>
            <a:ext cx="91440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30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267200"/>
            <a:ext cx="6400800" cy="18288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7000"/>
            <a:ext cx="9144000" cy="381000"/>
          </a:xfrm>
        </p:spPr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D276CE6-A5C6-4E35-96C3-C86B3D9D293D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F0637-C97D-4BB8-A335-45CA694B6D44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EFE27-3E69-4DF8-88C5-CA023C093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58887-7E20-46DF-8C70-77D45B730B1D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923CB-C1E5-47D7-8754-EA26E05EF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4495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EA77D-F290-4D06-B8BC-A9AFCE2CD6FC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998D-5E1F-4867-AC3E-1D88C7010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7AD6E-4462-43D1-AAEB-19F8E57183DF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088A9-39A3-405E-851F-1D7B3233E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7B75F-C3AE-4749-9DAA-B9B1F86D7E04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B04B2-FE96-48B8-ACB7-C87101A07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864AF-F272-4920-BE9D-39D7CA02782C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D12B1-2769-4196-B10F-318028FBA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66C09-F4D4-4DC7-9776-5A1D0F48129C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50CB3-879D-4C33-BC1C-FB58EF2D9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06E8C-345B-42DF-B161-1057CE8C2515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E8A2A-0A9F-41E1-A820-B51C5CF87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6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0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4.xml"/><Relationship Id="rId20" Type="http://schemas.openxmlformats.org/officeDocument/2006/relationships/image" Target="../media/image7.png"/><Relationship Id="rId10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3.xml"/><Relationship Id="rId19" Type="http://schemas.openxmlformats.org/officeDocument/2006/relationships/theme" Target="../theme/theme19.xml"/><Relationship Id="rId1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2.xml"/><Relationship Id="rId8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6.xml"/><Relationship Id="rId12" Type="http://schemas.openxmlformats.org/officeDocument/2006/relationships/theme" Target="../theme/theme21.xml"/><Relationship Id="rId13" Type="http://schemas.openxmlformats.org/officeDocument/2006/relationships/image" Target="../media/image5.jpe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7.xml"/><Relationship Id="rId12" Type="http://schemas.openxmlformats.org/officeDocument/2006/relationships/theme" Target="../theme/theme22.xml"/><Relationship Id="rId13" Type="http://schemas.openxmlformats.org/officeDocument/2006/relationships/image" Target="../media/image5.jpe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3.xml"/><Relationship Id="rId8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8.xml"/><Relationship Id="rId12" Type="http://schemas.openxmlformats.org/officeDocument/2006/relationships/theme" Target="../theme/theme2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7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9.xml"/><Relationship Id="rId12" Type="http://schemas.openxmlformats.org/officeDocument/2006/relationships/theme" Target="../theme/theme24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5.xml"/><Relationship Id="rId8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8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1.xml"/><Relationship Id="rId13" Type="http://schemas.openxmlformats.org/officeDocument/2006/relationships/theme" Target="../theme/theme25.xml"/><Relationship Id="rId1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6.xml"/><Relationship Id="rId8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69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78.xml"/><Relationship Id="rId8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1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89.xml"/><Relationship Id="rId8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6050"/>
            <a:ext cx="82296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5200"/>
            <a:ext cx="82296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04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7C33A051-F8CB-4AAA-9F6C-35DDA8D8B074}" type="datetime1">
              <a:rPr lang="en-US"/>
              <a:pPr>
                <a:defRPr/>
              </a:pPr>
              <a:t>10/17/11</a:t>
            </a:fld>
            <a:r>
              <a:rPr lang="en-US"/>
              <a:t>Young-Kee</a:t>
            </a:r>
          </a:p>
        </p:txBody>
      </p:sp>
      <p:sp>
        <p:nvSpPr>
          <p:cNvPr id="804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378575"/>
            <a:ext cx="6248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4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F559B08-BC3F-45E4-96DB-B21DE7332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13" r:id="rId1"/>
    <p:sldLayoutId id="2147493814" r:id="rId2"/>
    <p:sldLayoutId id="2147493815" r:id="rId3"/>
    <p:sldLayoutId id="2147493816" r:id="rId4"/>
    <p:sldLayoutId id="2147493817" r:id="rId5"/>
    <p:sldLayoutId id="2147493818" r:id="rId6"/>
    <p:sldLayoutId id="2147493819" r:id="rId7"/>
    <p:sldLayoutId id="2147493820" r:id="rId8"/>
    <p:sldLayoutId id="2147493821" r:id="rId9"/>
    <p:sldLayoutId id="2147493822" r:id="rId10"/>
    <p:sldLayoutId id="214749382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C0C0C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18488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Titelmasterformat durch Klicken bearbeiten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Textmasterformate durch Klicken bearbeiten</a:t>
            </a:r>
          </a:p>
          <a:p>
            <a:pPr lvl="1"/>
            <a:r>
              <a:rPr lang="en-GB" altLang="en-US" smtClean="0"/>
              <a:t>Zweite Ebene</a:t>
            </a:r>
          </a:p>
          <a:p>
            <a:pPr lvl="2"/>
            <a:r>
              <a:rPr lang="en-GB" altLang="en-US" smtClean="0"/>
              <a:t>Dritte Ebene</a:t>
            </a:r>
          </a:p>
          <a:p>
            <a:pPr lvl="3"/>
            <a:r>
              <a:rPr lang="en-GB" altLang="en-US" smtClean="0"/>
              <a:t>Vierte Ebene</a:t>
            </a:r>
          </a:p>
          <a:p>
            <a:pPr lvl="4"/>
            <a:r>
              <a:rPr lang="en-GB" altLang="en-US" smtClean="0"/>
              <a:t>Fünfte Ebene</a:t>
            </a:r>
          </a:p>
        </p:txBody>
      </p:sp>
      <p:sp>
        <p:nvSpPr>
          <p:cNvPr id="1456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48425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fld id="{E6A49206-2544-49F7-8545-BF97E6CF6E99}" type="datetime1">
              <a:rPr lang="en-US"/>
              <a:pPr>
                <a:defRPr/>
              </a:pPr>
              <a:t>10/17/11</a:t>
            </a:fld>
            <a:endParaRPr lang="en-GB" altLang="en-US"/>
          </a:p>
        </p:txBody>
      </p:sp>
      <p:sp>
        <p:nvSpPr>
          <p:cNvPr id="1456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56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48425"/>
            <a:ext cx="2133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79405E0D-3B9F-42FD-9A99-711D47CD6075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</a:t>
            </a:r>
            <a:r>
              <a:rPr lang="en-US" altLang="en-US"/>
              <a:t>33</a:t>
            </a:r>
            <a:endParaRPr lang="en-GB" altLang="en-US"/>
          </a:p>
        </p:txBody>
      </p:sp>
      <p:sp>
        <p:nvSpPr>
          <p:cNvPr id="1456135" name="Freeform 7"/>
          <p:cNvSpPr>
            <a:spLocks noChangeArrowheads="1"/>
          </p:cNvSpPr>
          <p:nvPr/>
        </p:nvSpPr>
        <p:spPr bwMode="auto">
          <a:xfrm>
            <a:off x="381000" y="260350"/>
            <a:ext cx="7286625" cy="57785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56136" name="Line 8"/>
          <p:cNvSpPr>
            <a:spLocks noChangeShapeType="1"/>
          </p:cNvSpPr>
          <p:nvPr/>
        </p:nvSpPr>
        <p:spPr bwMode="auto">
          <a:xfrm>
            <a:off x="457200" y="6308725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70" r:id="rId1"/>
    <p:sldLayoutId id="2147493913" r:id="rId2"/>
    <p:sldLayoutId id="2147493914" r:id="rId3"/>
    <p:sldLayoutId id="2147493915" r:id="rId4"/>
    <p:sldLayoutId id="2147493916" r:id="rId5"/>
    <p:sldLayoutId id="2147493917" r:id="rId6"/>
    <p:sldLayoutId id="2147493918" r:id="rId7"/>
    <p:sldLayoutId id="2147493919" r:id="rId8"/>
    <p:sldLayoutId id="2147493920" r:id="rId9"/>
    <p:sldLayoutId id="2147493921" r:id="rId10"/>
    <p:sldLayoutId id="214749392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515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BA69F495-DB8B-4788-9890-AC5064EB992D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1515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15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84B68A7-086B-4505-9F5D-31BEBAE6F5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23" r:id="rId1"/>
    <p:sldLayoutId id="2147493924" r:id="rId2"/>
    <p:sldLayoutId id="2147493925" r:id="rId3"/>
    <p:sldLayoutId id="2147493926" r:id="rId4"/>
    <p:sldLayoutId id="2147493927" r:id="rId5"/>
    <p:sldLayoutId id="2147493928" r:id="rId6"/>
    <p:sldLayoutId id="2147493929" r:id="rId7"/>
    <p:sldLayoutId id="2147493930" r:id="rId8"/>
    <p:sldLayoutId id="2147493931" r:id="rId9"/>
    <p:sldLayoutId id="2147493932" r:id="rId10"/>
    <p:sldLayoutId id="2147493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65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BBDBE51-4248-4C86-9B76-37DE63ADE0CD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1265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65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B3ECE9C-28E2-4D98-9B98-35A7C83BBC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71" r:id="rId1"/>
    <p:sldLayoutId id="2147493972" r:id="rId2"/>
    <p:sldLayoutId id="2147493973" r:id="rId3"/>
    <p:sldLayoutId id="2147493974" r:id="rId4"/>
    <p:sldLayoutId id="2147493975" r:id="rId5"/>
    <p:sldLayoutId id="2147493976" r:id="rId6"/>
    <p:sldLayoutId id="2147493977" r:id="rId7"/>
    <p:sldLayoutId id="2147493978" r:id="rId8"/>
    <p:sldLayoutId id="2147493979" r:id="rId9"/>
    <p:sldLayoutId id="2147493980" r:id="rId10"/>
    <p:sldLayoutId id="2147493981" r:id="rId11"/>
    <p:sldLayoutId id="2147493982" r:id="rId12"/>
    <p:sldLayoutId id="21474939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253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34" r:id="rId1"/>
    <p:sldLayoutId id="2147493935" r:id="rId2"/>
    <p:sldLayoutId id="2147493936" r:id="rId3"/>
    <p:sldLayoutId id="2147493937" r:id="rId4"/>
    <p:sldLayoutId id="2147493938" r:id="rId5"/>
    <p:sldLayoutId id="2147493939" r:id="rId6"/>
    <p:sldLayoutId id="2147493940" r:id="rId7"/>
    <p:sldLayoutId id="2147493941" r:id="rId8"/>
    <p:sldLayoutId id="2147493942" r:id="rId9"/>
    <p:sldLayoutId id="2147493943" r:id="rId10"/>
    <p:sldLayoutId id="2147493944" r:id="rId11"/>
    <p:sldLayoutId id="21474939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"/>
            <a:ext cx="7772400" cy="990600"/>
          </a:xfrm>
          <a:prstGeom prst="rect">
            <a:avLst/>
          </a:prstGeom>
          <a:solidFill>
            <a:srgbClr val="FFFF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95D0F800-82B6-4FA8-95E5-AD5D34C31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76200" y="6565900"/>
            <a:ext cx="16240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latin typeface="Comic Sans MS" charset="0"/>
              </a:rPr>
              <a:t>ATLAS, 18-12-2009</a:t>
            </a:r>
          </a:p>
        </p:txBody>
      </p:sp>
      <p:cxnSp>
        <p:nvCxnSpPr>
          <p:cNvPr id="17413" name="Straight Connector 5"/>
          <p:cNvCxnSpPr>
            <a:cxnSpLocks noChangeShapeType="1"/>
          </p:cNvCxnSpPr>
          <p:nvPr userDrawn="1"/>
        </p:nvCxnSpPr>
        <p:spPr bwMode="auto">
          <a:xfrm>
            <a:off x="152400" y="6553200"/>
            <a:ext cx="8534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97" r:id="rId1"/>
    <p:sldLayoutId id="2147493998" r:id="rId2"/>
    <p:sldLayoutId id="2147493999" r:id="rId3"/>
    <p:sldLayoutId id="2147494000" r:id="rId4"/>
    <p:sldLayoutId id="2147494001" r:id="rId5"/>
    <p:sldLayoutId id="2147494002" r:id="rId6"/>
    <p:sldLayoutId id="2147494003" r:id="rId7"/>
    <p:sldLayoutId id="2147494004" r:id="rId8"/>
    <p:sldLayoutId id="2147494005" r:id="rId9"/>
    <p:sldLayoutId id="2147494006" r:id="rId10"/>
    <p:sldLayoutId id="2147494007" r:id="rId11"/>
    <p:sldLayoutId id="2147494008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45" r:id="rId1"/>
    <p:sldLayoutId id="2147493946" r:id="rId2"/>
    <p:sldLayoutId id="2147493947" r:id="rId3"/>
    <p:sldLayoutId id="2147493948" r:id="rId4"/>
    <p:sldLayoutId id="2147493949" r:id="rId5"/>
    <p:sldLayoutId id="2147493950" r:id="rId6"/>
    <p:sldLayoutId id="2147493951" r:id="rId7"/>
    <p:sldLayoutId id="2147493952" r:id="rId8"/>
    <p:sldLayoutId id="2147493953" r:id="rId9"/>
    <p:sldLayoutId id="2147493954" r:id="rId10"/>
    <p:sldLayoutId id="21474939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</a:defRPr>
            </a:lvl1pPr>
          </a:lstStyle>
          <a:p>
            <a:pPr>
              <a:defRPr/>
            </a:pPr>
            <a:r>
              <a:rPr lang="fr-FR"/>
              <a:t>Glion Colloquium /  June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B549531-48D4-44CF-B335-474133BA0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09" r:id="rId1"/>
    <p:sldLayoutId id="2147494010" r:id="rId2"/>
    <p:sldLayoutId id="2147494011" r:id="rId3"/>
    <p:sldLayoutId id="2147494012" r:id="rId4"/>
    <p:sldLayoutId id="2147494013" r:id="rId5"/>
    <p:sldLayoutId id="2147494014" r:id="rId6"/>
    <p:sldLayoutId id="2147494015" r:id="rId7"/>
    <p:sldLayoutId id="2147494016" r:id="rId8"/>
    <p:sldLayoutId id="2147494017" r:id="rId9"/>
    <p:sldLayoutId id="2147494018" r:id="rId10"/>
    <p:sldLayoutId id="21474940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3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1 March 2010</a:t>
            </a:r>
            <a:endParaRPr lang="en-GB"/>
          </a:p>
        </p:txBody>
      </p:sp>
      <p:sp>
        <p:nvSpPr>
          <p:cNvPr id="1163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3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EF1F14D-3CA3-4269-8293-BF089F15F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31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400800"/>
            <a:ext cx="464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65" charset="0"/>
              </a:defRPr>
            </a:lvl1pPr>
          </a:lstStyle>
          <a:p>
            <a:pPr>
              <a:defRPr/>
            </a:pPr>
            <a:fld id="{6F5C75C7-3FEB-4F4B-868A-9E33DA4D4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2534" name="Picture 17" descr="CERNlogo-bleu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Helvetica" pitchFamily="-65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56" r:id="rId1"/>
    <p:sldLayoutId id="2147494032" r:id="rId2"/>
  </p:sldLayoutIdLst>
  <p:transition xmlns:p14="http://schemas.microsoft.com/office/powerpoint/2010/main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pitchFamily="-65" charset="-128"/>
          <a:cs typeface="ＭＳ Ｐゴシック" pitchFamily="-65" charset="-128"/>
        </a:defRPr>
      </a:lvl5pPr>
      <a:lvl6pPr marL="4570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199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29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398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4570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20D271E-8DF4-4498-BCBF-162FE5EB7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3559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534400" y="152400"/>
            <a:ext cx="51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94033" r:id="rId1"/>
    <p:sldLayoutId id="2147494034" r:id="rId2"/>
    <p:sldLayoutId id="2147494035" r:id="rId3"/>
    <p:sldLayoutId id="2147494036" r:id="rId4"/>
    <p:sldLayoutId id="2147494037" r:id="rId5"/>
    <p:sldLayoutId id="2147494038" r:id="rId6"/>
    <p:sldLayoutId id="2147494039" r:id="rId7"/>
    <p:sldLayoutId id="2147494040" r:id="rId8"/>
    <p:sldLayoutId id="2147494041" r:id="rId9"/>
    <p:sldLayoutId id="2147494042" r:id="rId10"/>
    <p:sldLayoutId id="2147494043" r:id="rId11"/>
    <p:sldLayoutId id="2147494044" r:id="rId12"/>
    <p:sldLayoutId id="2147494045" r:id="rId13"/>
    <p:sldLayoutId id="2147494046" r:id="rId14"/>
    <p:sldLayoutId id="2147494047" r:id="rId15"/>
    <p:sldLayoutId id="2147494048" r:id="rId16"/>
    <p:sldLayoutId id="2147494049" r:id="rId17"/>
    <p:sldLayoutId id="2147494050" r:id="rId18"/>
  </p:sldLayoutIdLst>
  <p:transition xmlns:p14="http://schemas.microsoft.com/office/powerpoint/2010/main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24" r:id="rId1"/>
    <p:sldLayoutId id="2147493825" r:id="rId2"/>
    <p:sldLayoutId id="2147493826" r:id="rId3"/>
    <p:sldLayoutId id="2147493827" r:id="rId4"/>
    <p:sldLayoutId id="2147493828" r:id="rId5"/>
    <p:sldLayoutId id="2147493829" r:id="rId6"/>
    <p:sldLayoutId id="2147493830" r:id="rId7"/>
    <p:sldLayoutId id="2147493831" r:id="rId8"/>
    <p:sldLayoutId id="2147493832" r:id="rId9"/>
    <p:sldLayoutId id="2147493833" r:id="rId10"/>
    <p:sldLayoutId id="2147493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03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fld id="{8C4FE897-D5A4-4B1B-A746-142BA169C181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1103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3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fld id="{9553531D-6300-4AA7-A035-2A4A1A2CF9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51" r:id="rId1"/>
    <p:sldLayoutId id="2147494052" r:id="rId2"/>
    <p:sldLayoutId id="2147494053" r:id="rId3"/>
    <p:sldLayoutId id="2147494054" r:id="rId4"/>
    <p:sldLayoutId id="2147494055" r:id="rId5"/>
    <p:sldLayoutId id="2147494056" r:id="rId6"/>
    <p:sldLayoutId id="2147494057" r:id="rId7"/>
    <p:sldLayoutId id="2147494058" r:id="rId8"/>
    <p:sldLayoutId id="2147494059" r:id="rId9"/>
    <p:sldLayoutId id="2147494060" r:id="rId10"/>
    <p:sldLayoutId id="2147494061" r:id="rId11"/>
    <p:sldLayoutId id="21474940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3CE3D08A-8129-43EF-96C0-5970E2B53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6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5610" name="Picture 9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77788" y="6389688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063" r:id="rId1"/>
    <p:sldLayoutId id="2147494064" r:id="rId2"/>
    <p:sldLayoutId id="2147494065" r:id="rId3"/>
    <p:sldLayoutId id="2147494066" r:id="rId4"/>
    <p:sldLayoutId id="2147494067" r:id="rId5"/>
    <p:sldLayoutId id="2147494068" r:id="rId6"/>
    <p:sldLayoutId id="2147494069" r:id="rId7"/>
    <p:sldLayoutId id="2147494070" r:id="rId8"/>
    <p:sldLayoutId id="2147494071" r:id="rId9"/>
    <p:sldLayoutId id="2147494072" r:id="rId10"/>
    <p:sldLayoutId id="214749407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64EE0ADF-1E2A-450F-AAA9-C50FBB3FD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6630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6634" name="Picture 9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</a:blip>
          <a:srcRect/>
          <a:stretch>
            <a:fillRect/>
          </a:stretch>
        </p:blipFill>
        <p:spPr bwMode="auto">
          <a:xfrm>
            <a:off x="77788" y="6389688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074" r:id="rId1"/>
    <p:sldLayoutId id="2147494075" r:id="rId2"/>
    <p:sldLayoutId id="2147494076" r:id="rId3"/>
    <p:sldLayoutId id="2147494077" r:id="rId4"/>
    <p:sldLayoutId id="2147494078" r:id="rId5"/>
    <p:sldLayoutId id="2147494079" r:id="rId6"/>
    <p:sldLayoutId id="2147494080" r:id="rId7"/>
    <p:sldLayoutId id="2147494081" r:id="rId8"/>
    <p:sldLayoutId id="2147494082" r:id="rId9"/>
    <p:sldLayoutId id="2147494083" r:id="rId10"/>
    <p:sldLayoutId id="214749408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5E674FCC-66C4-4E54-8998-6852C704E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7654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85" r:id="rId1"/>
    <p:sldLayoutId id="2147494086" r:id="rId2"/>
    <p:sldLayoutId id="2147494087" r:id="rId3"/>
    <p:sldLayoutId id="2147494088" r:id="rId4"/>
    <p:sldLayoutId id="2147494089" r:id="rId5"/>
    <p:sldLayoutId id="2147494090" r:id="rId6"/>
    <p:sldLayoutId id="2147494091" r:id="rId7"/>
    <p:sldLayoutId id="2147494092" r:id="rId8"/>
    <p:sldLayoutId id="2147494093" r:id="rId9"/>
    <p:sldLayoutId id="2147494094" r:id="rId10"/>
    <p:sldLayoutId id="214749409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Tsinghua University Beijing, January 2010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charset="0"/>
                <a:ea typeface="ＭＳ Ｐゴシック" charset="-128"/>
              </a:defRPr>
            </a:lvl1pPr>
          </a:lstStyle>
          <a:p>
            <a:pPr>
              <a:defRPr/>
            </a:pPr>
            <a:fld id="{5E37F584-A83A-45EE-AAD4-DC9EE6F51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8678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31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96" r:id="rId1"/>
    <p:sldLayoutId id="2147494097" r:id="rId2"/>
    <p:sldLayoutId id="2147494098" r:id="rId3"/>
    <p:sldLayoutId id="2147494099" r:id="rId4"/>
    <p:sldLayoutId id="2147494100" r:id="rId5"/>
    <p:sldLayoutId id="2147494101" r:id="rId6"/>
    <p:sldLayoutId id="2147494102" r:id="rId7"/>
    <p:sldLayoutId id="2147494103" r:id="rId8"/>
    <p:sldLayoutId id="2147494104" r:id="rId9"/>
    <p:sldLayoutId id="2147494105" r:id="rId10"/>
    <p:sldLayoutId id="214749410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pitchFamily="31" charset="-128"/>
          <a:cs typeface="ＭＳ Ｐゴシック" pitchFamily="3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  <a:ea typeface="ＭＳ Ｐゴシック" pitchFamily="31" charset="-128"/>
          <a:cs typeface="ＭＳ Ｐゴシック" pitchFamily="3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3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pitchFamily="31" charset="-128"/>
          <a:cs typeface="ＭＳ Ｐゴシック" pitchFamily="3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pitchFamily="3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3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3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76800" y="381000"/>
            <a:ext cx="3962400" cy="838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</p:txBody>
      </p:sp>
      <p:sp>
        <p:nvSpPr>
          <p:cNvPr id="12441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441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fld id="{09B70DE7-F9A3-46D2-BE99-19802ABDE1F5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57" r:id="rId1"/>
    <p:sldLayoutId id="2147493958" r:id="rId2"/>
    <p:sldLayoutId id="2147493959" r:id="rId3"/>
    <p:sldLayoutId id="2147493960" r:id="rId4"/>
    <p:sldLayoutId id="2147493961" r:id="rId5"/>
    <p:sldLayoutId id="2147493962" r:id="rId6"/>
    <p:sldLayoutId id="2147493963" r:id="rId7"/>
    <p:sldLayoutId id="2147493964" r:id="rId8"/>
    <p:sldLayoutId id="2147493965" r:id="rId9"/>
    <p:sldLayoutId id="2147493966" r:id="rId10"/>
    <p:sldLayoutId id="2147493967" r:id="rId11"/>
    <p:sldLayoutId id="21474939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3175" indent="-3175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72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2763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717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30289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861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9433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382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62000" cy="6876000"/>
          </a:xfrm>
          <a:prstGeom prst="rect">
            <a:avLst/>
          </a:prstGeom>
          <a:gradFill flip="none" rotWithShape="1">
            <a:gsLst>
              <a:gs pos="3000">
                <a:srgbClr val="3861AA"/>
              </a:gs>
              <a:gs pos="49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838200"/>
            <a:ext cx="6934200" cy="1588"/>
          </a:xfrm>
          <a:prstGeom prst="line">
            <a:avLst/>
          </a:prstGeom>
          <a:ln w="28575" cap="flat" cmpd="sng" algn="ctr">
            <a:solidFill>
              <a:srgbClr val="3861A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7AA5BF">
                <a:alpha val="43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18500" y="76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00" algn="ctr" rotWithShape="0">
              <a:srgbClr val="000000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118" r:id="rId1"/>
    <p:sldLayoutId id="2147494119" r:id="rId2"/>
    <p:sldLayoutId id="2147494120" r:id="rId3"/>
    <p:sldLayoutId id="2147494121" r:id="rId4"/>
    <p:sldLayoutId id="2147494122" r:id="rId5"/>
    <p:sldLayoutId id="2147494123" r:id="rId6"/>
    <p:sldLayoutId id="2147494124" r:id="rId7"/>
    <p:sldLayoutId id="2147494125" r:id="rId8"/>
    <p:sldLayoutId id="2147494126" r:id="rId9"/>
    <p:sldLayoutId id="2147494127" r:id="rId10"/>
    <p:sldLayoutId id="2147494128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4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382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62000" cy="6876000"/>
          </a:xfrm>
          <a:prstGeom prst="rect">
            <a:avLst/>
          </a:prstGeom>
          <a:gradFill flip="none" rotWithShape="1">
            <a:gsLst>
              <a:gs pos="3000">
                <a:srgbClr val="3861AA"/>
              </a:gs>
              <a:gs pos="49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838200"/>
            <a:ext cx="6934200" cy="1588"/>
          </a:xfrm>
          <a:prstGeom prst="line">
            <a:avLst/>
          </a:prstGeom>
          <a:ln w="28575" cap="flat" cmpd="sng" algn="ctr">
            <a:solidFill>
              <a:srgbClr val="3861A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7AA5BF">
                <a:alpha val="43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18500" y="76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00" algn="ctr" rotWithShape="0">
              <a:srgbClr val="000000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4130" r:id="rId1"/>
    <p:sldLayoutId id="2147494131" r:id="rId2"/>
    <p:sldLayoutId id="2147494132" r:id="rId3"/>
    <p:sldLayoutId id="2147494133" r:id="rId4"/>
    <p:sldLayoutId id="2147494134" r:id="rId5"/>
    <p:sldLayoutId id="2147494135" r:id="rId6"/>
    <p:sldLayoutId id="2147494136" r:id="rId7"/>
    <p:sldLayoutId id="2147494137" r:id="rId8"/>
    <p:sldLayoutId id="2147494138" r:id="rId9"/>
    <p:sldLayoutId id="2147494139" r:id="rId10"/>
    <p:sldLayoutId id="2147494140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03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2D872960-367A-492F-BDAE-0F1CAF2975EF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1103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3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341FDEE-6272-4B27-A6B2-EB15CCD25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35" r:id="rId1"/>
    <p:sldLayoutId id="2147493836" r:id="rId2"/>
    <p:sldLayoutId id="2147493837" r:id="rId3"/>
    <p:sldLayoutId id="2147493838" r:id="rId4"/>
    <p:sldLayoutId id="2147493839" r:id="rId5"/>
    <p:sldLayoutId id="2147493840" r:id="rId6"/>
    <p:sldLayoutId id="2147493841" r:id="rId7"/>
    <p:sldLayoutId id="2147493842" r:id="rId8"/>
    <p:sldLayoutId id="2147493843" r:id="rId9"/>
    <p:sldLayoutId id="2147493844" r:id="rId10"/>
    <p:sldLayoutId id="214749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12863"/>
            <a:ext cx="82296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5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2E503800-FAD7-42AE-9A9B-21FC78083ED6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1175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553200"/>
            <a:ext cx="6248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5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72AE124-C4BD-45DE-A316-4BDB890CD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46" r:id="rId1"/>
    <p:sldLayoutId id="2147493847" r:id="rId2"/>
    <p:sldLayoutId id="2147493848" r:id="rId3"/>
    <p:sldLayoutId id="2147493849" r:id="rId4"/>
    <p:sldLayoutId id="2147493850" r:id="rId5"/>
    <p:sldLayoutId id="2147493851" r:id="rId6"/>
    <p:sldLayoutId id="2147493852" r:id="rId7"/>
    <p:sldLayoutId id="2147493853" r:id="rId8"/>
    <p:sldLayoutId id="2147493854" r:id="rId9"/>
    <p:sldLayoutId id="2147493855" r:id="rId10"/>
    <p:sldLayoutId id="214749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742950"/>
            <a:ext cx="7359650" cy="5360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1135" tIns="0" rIns="4113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halkboard" charset="0"/>
              </a:rPr>
              <a:t>Body Level One</a:t>
            </a:r>
          </a:p>
          <a:p>
            <a:pPr lvl="1"/>
            <a:r>
              <a:rPr lang="en-US" smtClean="0">
                <a:sym typeface="Chalkboard" charset="0"/>
              </a:rPr>
              <a:t>Body Level Two</a:t>
            </a:r>
          </a:p>
          <a:p>
            <a:pPr lvl="2"/>
            <a:r>
              <a:rPr lang="en-US" smtClean="0">
                <a:sym typeface="Chalkboard" charset="0"/>
              </a:rPr>
              <a:t>Body Level Three</a:t>
            </a:r>
          </a:p>
          <a:p>
            <a:pPr lvl="3"/>
            <a:r>
              <a:rPr lang="en-US" smtClean="0">
                <a:sym typeface="Chalkboard" charset="0"/>
              </a:rPr>
              <a:t>Body Level Four</a:t>
            </a:r>
          </a:p>
          <a:p>
            <a:pPr lvl="4"/>
            <a:r>
              <a:rPr lang="en-US" smtClean="0">
                <a:sym typeface="Chalkboard" charset="0"/>
              </a:rPr>
              <a:t>Body Level Five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3857" r:id="rId1"/>
    <p:sldLayoutId id="2147493858" r:id="rId2"/>
    <p:sldLayoutId id="2147493859" r:id="rId3"/>
    <p:sldLayoutId id="2147493860" r:id="rId4"/>
    <p:sldLayoutId id="2147493861" r:id="rId5"/>
    <p:sldLayoutId id="2147493862" r:id="rId6"/>
    <p:sldLayoutId id="2147493863" r:id="rId7"/>
    <p:sldLayoutId id="2147493864" r:id="rId8"/>
    <p:sldLayoutId id="2147493865" r:id="rId9"/>
    <p:sldLayoutId id="2147493866" r:id="rId10"/>
    <p:sldLayoutId id="2147493867" r:id="rId11"/>
  </p:sldLayoutIdLst>
  <p:transition xmlns:p14="http://schemas.microsoft.com/office/powerpoint/2010/main"/>
  <p:txStyles>
    <p:titleStyle>
      <a:lvl1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+mj-lt"/>
          <a:ea typeface="+mj-ea"/>
          <a:cs typeface="+mj-cs"/>
          <a:sym typeface="Chalkboard" charset="0"/>
        </a:defRPr>
      </a:lvl1pPr>
      <a:lvl2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2pPr>
      <a:lvl3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3pPr>
      <a:lvl4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4pPr>
      <a:lvl5pPr marL="22225" indent="-22225" algn="ctr" defTabSz="822325" rtl="0" eaLnBrk="0" fontAlgn="base" hangingPunct="0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5pPr>
      <a:lvl6pPr marL="4794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6pPr>
      <a:lvl7pPr marL="9366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7pPr>
      <a:lvl8pPr marL="13938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8pPr>
      <a:lvl9pPr marL="1851025" algn="ctr" defTabSz="822325" rtl="0" fontAlgn="base">
        <a:spcBef>
          <a:spcPts val="175"/>
        </a:spcBef>
        <a:spcAft>
          <a:spcPct val="0"/>
        </a:spcAft>
        <a:defRPr sz="5000">
          <a:solidFill>
            <a:schemeClr val="tx1"/>
          </a:solidFill>
          <a:latin typeface="Chalkboard" charset="0"/>
          <a:sym typeface="Chalkboard" charset="0"/>
        </a:defRPr>
      </a:lvl9pPr>
    </p:titleStyle>
    <p:bodyStyle>
      <a:lvl1pPr marL="60960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Chalkboard" charset="0"/>
        </a:defRPr>
      </a:lvl1pPr>
      <a:lvl2pPr marL="100965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2pPr>
      <a:lvl3pPr marL="140970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3pPr>
      <a:lvl4pPr marL="1809750" indent="-422275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4pPr>
      <a:lvl5pPr marL="2208213" indent="-420688" algn="l" defTabSz="822325" rtl="0" eaLnBrk="0" fontAlgn="base" hangingPunct="0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5pPr>
      <a:lvl6pPr marL="26654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6pPr>
      <a:lvl7pPr marL="31226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7pPr>
      <a:lvl8pPr marL="35798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8pPr>
      <a:lvl9pPr marL="4037013" indent="-420688" algn="l" defTabSz="822325" rtl="0" fontAlgn="base">
        <a:spcBef>
          <a:spcPts val="4225"/>
        </a:spcBef>
        <a:spcAft>
          <a:spcPct val="0"/>
        </a:spcAft>
        <a:buSzPct val="66000"/>
        <a:buChar char="•"/>
        <a:defRPr sz="2500">
          <a:solidFill>
            <a:schemeClr val="tx1"/>
          </a:solidFill>
          <a:latin typeface="+mn-lt"/>
          <a:sym typeface="Chalkboar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76800" y="381000"/>
            <a:ext cx="3962400" cy="838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</p:txBody>
      </p:sp>
      <p:sp>
        <p:nvSpPr>
          <p:cNvPr id="12441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441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Comic Sans MS" pitchFamily="66" charset="0"/>
              </a:defRPr>
            </a:lvl1pPr>
          </a:lstStyle>
          <a:p>
            <a:pPr>
              <a:defRPr/>
            </a:pPr>
            <a:fld id="{47733498-9C28-4E01-97A7-1C7FC93DFB16}" type="slidenum">
              <a:rPr lang="de-DE"/>
              <a:pPr>
                <a:defRPr/>
              </a:pPr>
              <a:t>‹#›</a:t>
            </a:fld>
            <a:endParaRPr lang="de-DE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68" r:id="rId1"/>
    <p:sldLayoutId id="2147493869" r:id="rId2"/>
    <p:sldLayoutId id="2147493870" r:id="rId3"/>
    <p:sldLayoutId id="2147493871" r:id="rId4"/>
    <p:sldLayoutId id="2147493872" r:id="rId5"/>
    <p:sldLayoutId id="2147493873" r:id="rId6"/>
    <p:sldLayoutId id="2147493874" r:id="rId7"/>
    <p:sldLayoutId id="2147493875" r:id="rId8"/>
    <p:sldLayoutId id="2147493876" r:id="rId9"/>
    <p:sldLayoutId id="2147493877" r:id="rId10"/>
    <p:sldLayoutId id="2147493878" r:id="rId11"/>
    <p:sldLayoutId id="214749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3175" indent="-3175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72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2763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717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30289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861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9433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65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6B06DC46-CD13-4BA7-9606-C2AF376CFC0C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1265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65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33EF418-94EB-4039-98C4-23BC085A8A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80" r:id="rId1"/>
    <p:sldLayoutId id="2147493881" r:id="rId2"/>
    <p:sldLayoutId id="2147493882" r:id="rId3"/>
    <p:sldLayoutId id="2147493883" r:id="rId4"/>
    <p:sldLayoutId id="2147493884" r:id="rId5"/>
    <p:sldLayoutId id="2147493885" r:id="rId6"/>
    <p:sldLayoutId id="2147493886" r:id="rId7"/>
    <p:sldLayoutId id="2147493887" r:id="rId8"/>
    <p:sldLayoutId id="2147493888" r:id="rId9"/>
    <p:sldLayoutId id="2147493889" r:id="rId10"/>
    <p:sldLayoutId id="2147493890" r:id="rId11"/>
    <p:sldLayoutId id="214749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35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675" y="65071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+mn-lt"/>
              </a:defRPr>
            </a:lvl1pPr>
          </a:lstStyle>
          <a:p>
            <a:pPr>
              <a:defRPr/>
            </a:pPr>
            <a:fld id="{77F2ACFC-A125-402F-8B6C-D6023A9EC46D}" type="datetime1">
              <a:rPr lang="en-GB"/>
              <a:pPr>
                <a:defRPr/>
              </a:pPr>
              <a:t>10/17/11</a:t>
            </a:fld>
            <a:endParaRPr lang="en-GB"/>
          </a:p>
        </p:txBody>
      </p:sp>
      <p:sp>
        <p:nvSpPr>
          <p:cNvPr id="135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60750" y="65087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5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9463" y="65151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pPr>
              <a:defRPr/>
            </a:pPr>
            <a:fld id="{D6648F4D-F97D-45F9-9B86-B3A9559AAD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92" r:id="rId1"/>
    <p:sldLayoutId id="2147493893" r:id="rId2"/>
    <p:sldLayoutId id="2147493894" r:id="rId3"/>
    <p:sldLayoutId id="2147493895" r:id="rId4"/>
    <p:sldLayoutId id="2147493896" r:id="rId5"/>
    <p:sldLayoutId id="2147493897" r:id="rId6"/>
    <p:sldLayoutId id="2147493898" r:id="rId7"/>
    <p:sldLayoutId id="2147493899" r:id="rId8"/>
    <p:sldLayoutId id="2147493900" r:id="rId9"/>
    <p:sldLayoutId id="2147493901" r:id="rId10"/>
    <p:sldLayoutId id="214749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9" rIns="92055" bIns="4602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5" tIns="46029" rIns="92055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52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5" tIns="46029" rIns="92055" bIns="46029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44D4AF3F-B3C1-43EE-9E55-3BD75B0CC15D}" type="datetime1">
              <a:rPr lang="en-US"/>
              <a:pPr>
                <a:defRPr/>
              </a:pPr>
              <a:t>10/17/11</a:t>
            </a:fld>
            <a:endParaRPr lang="en-US"/>
          </a:p>
        </p:txBody>
      </p:sp>
      <p:sp>
        <p:nvSpPr>
          <p:cNvPr id="1452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2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99213"/>
            <a:ext cx="220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55" tIns="46029" rIns="92055" bIns="46029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FB9E419-0668-4D7C-BBD8-E1DB62ABA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69" r:id="rId1"/>
    <p:sldLayoutId id="2147493903" r:id="rId2"/>
    <p:sldLayoutId id="2147493904" r:id="rId3"/>
    <p:sldLayoutId id="2147493905" r:id="rId4"/>
    <p:sldLayoutId id="2147493906" r:id="rId5"/>
    <p:sldLayoutId id="2147493907" r:id="rId6"/>
    <p:sldLayoutId id="2147493908" r:id="rId7"/>
    <p:sldLayoutId id="2147493909" r:id="rId8"/>
    <p:sldLayoutId id="2147493910" r:id="rId9"/>
    <p:sldLayoutId id="2147493911" r:id="rId10"/>
    <p:sldLayoutId id="214749391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33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47.wmf"/><Relationship Id="rId13" Type="http://schemas.openxmlformats.org/officeDocument/2006/relationships/image" Target="../media/image4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3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43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44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45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9.png"/><Relationship Id="rId5" Type="http://schemas.openxmlformats.org/officeDocument/2006/relationships/image" Target="../media/image50.wmf"/><Relationship Id="rId1" Type="http://schemas.openxmlformats.org/officeDocument/2006/relationships/slideLayout" Target="../slideLayouts/slideLayout244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0.wmf"/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61.wmf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3.wmf"/><Relationship Id="rId11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gif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50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17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261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wmf"/><Relationship Id="rId1" Type="http://schemas.openxmlformats.org/officeDocument/2006/relationships/slideLayout" Target="../slideLayouts/slideLayout254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71.gif"/><Relationship Id="rId5" Type="http://schemas.openxmlformats.org/officeDocument/2006/relationships/image" Target="../media/image94.png"/><Relationship Id="rId6" Type="http://schemas.openxmlformats.org/officeDocument/2006/relationships/image" Target="../media/image69.png"/><Relationship Id="rId7" Type="http://schemas.openxmlformats.org/officeDocument/2006/relationships/image" Target="../media/image95.png"/><Relationship Id="rId8" Type="http://schemas.openxmlformats.org/officeDocument/2006/relationships/image" Target="../media/image7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71.gif"/><Relationship Id="rId5" Type="http://schemas.openxmlformats.org/officeDocument/2006/relationships/image" Target="../media/image94.png"/><Relationship Id="rId6" Type="http://schemas.openxmlformats.org/officeDocument/2006/relationships/image" Target="../media/image7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8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jpeg"/><Relationship Id="rId1" Type="http://schemas.openxmlformats.org/officeDocument/2006/relationships/slideLayout" Target="../slideLayouts/slideLayout23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wmf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Glion Colloquium /  June 2009</a:t>
            </a:r>
          </a:p>
        </p:txBody>
      </p:sp>
      <p:sp>
        <p:nvSpPr>
          <p:cNvPr id="20992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BD5C1F3-0C42-430E-ACBE-03622B1AD5C2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9924" name="Picture 2"/>
          <p:cNvPicPr>
            <a:picLocks noChangeAspect="1" noChangeArrowheads="1"/>
          </p:cNvPicPr>
          <p:nvPr/>
        </p:nvPicPr>
        <p:blipFill>
          <a:blip r:embed="rId3" cstate="print"/>
          <a:srcRect t="9630" b="25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0" y="2209800"/>
            <a:ext cx="9144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lIns="91420" tIns="45710" rIns="91420" bIns="45710">
            <a:spAutoFit/>
          </a:bodyPr>
          <a:lstStyle/>
          <a:p>
            <a:pPr marL="742786" indent="-742786" eaLnBrk="0" hangingPunct="0"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    The Large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Hadron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Collider LHC ˗̶</a:t>
            </a:r>
          </a:p>
          <a:p>
            <a:pPr marL="742786" indent="-742786" eaLnBrk="0" hangingPunct="0">
              <a:defRPr/>
            </a:pP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  <a:p>
            <a:pPr marL="742786" indent="-742786" eaLnBrk="0" hangingPunct="0"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    Shedding Light on the</a:t>
            </a:r>
          </a:p>
          <a:p>
            <a:pPr marL="742786" indent="-742786" eaLnBrk="0" hangingPunct="0"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                             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EARLY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Universe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571500"/>
            <a:ext cx="91440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lIns="91420" tIns="45710" rIns="91420" bIns="45710">
            <a:spAutoFit/>
          </a:bodyPr>
          <a:lstStyle/>
          <a:p>
            <a:pPr algn="ctr">
              <a:defRPr/>
            </a:pPr>
            <a:r>
              <a:rPr lang="en-GB" sz="4000" b="1" i="1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            </a:t>
            </a: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</a:rPr>
              <a:t> </a:t>
            </a:r>
            <a:r>
              <a:rPr lang="en-GB" sz="2800" b="1" i="1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</a:rPr>
              <a:t>Accelerating Science and Innovation</a:t>
            </a:r>
            <a:endParaRPr lang="en-US" sz="3600" b="1" dirty="0">
              <a:solidFill>
                <a:srgbClr val="FF0A1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  <a:ea typeface="ＭＳ Ｐゴシック" pitchFamily="-112" charset="-128"/>
            </a:endParaRPr>
          </a:p>
          <a:p>
            <a:pPr algn="ctr">
              <a:defRPr/>
            </a:pPr>
            <a:endParaRPr lang="en-US" b="1" dirty="0">
              <a:solidFill>
                <a:srgbClr val="FFFC3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-112" charset="0"/>
              <a:ea typeface="ＭＳ Ｐゴシック" pitchFamily="-112" charset="-128"/>
            </a:endParaRPr>
          </a:p>
        </p:txBody>
      </p:sp>
      <p:pic>
        <p:nvPicPr>
          <p:cNvPr id="615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214313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09928" name="TextBox 9"/>
          <p:cNvSpPr txBox="1">
            <a:spLocks noChangeArrowheads="1"/>
          </p:cNvSpPr>
          <p:nvPr/>
        </p:nvSpPr>
        <p:spPr bwMode="auto">
          <a:xfrm>
            <a:off x="0" y="6324600"/>
            <a:ext cx="9144000" cy="36931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eaLnBrk="0" hangingPunct="0"/>
            <a:r>
              <a: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R.-D.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Heuer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, CERN		</a:t>
            </a:r>
            <a:r>
              <a:rPr lang="en-US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                          </a:t>
            </a:r>
            <a:r>
              <a:rPr lang="en-US" i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Chios</a:t>
            </a:r>
            <a:r>
              <a:rPr lang="en-US" i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, Greece, </a:t>
            </a:r>
            <a:r>
              <a:rPr lang="en-US" i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28 September </a:t>
            </a:r>
            <a:r>
              <a:rPr lang="en-US" i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02" name="Text Box 2"/>
          <p:cNvSpPr txBox="1">
            <a:spLocks noChangeArrowheads="1"/>
          </p:cNvSpPr>
          <p:nvPr/>
        </p:nvSpPr>
        <p:spPr bwMode="auto">
          <a:xfrm>
            <a:off x="3522663" y="3806825"/>
            <a:ext cx="1530350" cy="2314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de-DE" sz="2800">
                <a:solidFill>
                  <a:srgbClr val="66FF33"/>
                </a:solidFill>
                <a:latin typeface="Verdana" pitchFamily="34" charset="0"/>
              </a:rPr>
              <a:t>Graviton</a:t>
            </a:r>
          </a:p>
          <a:p>
            <a:pPr>
              <a:lnSpc>
                <a:spcPct val="130000"/>
              </a:lnSpc>
              <a:defRPr/>
            </a:pPr>
            <a:r>
              <a:rPr lang="de-DE" sz="2800">
                <a:solidFill>
                  <a:srgbClr val="FFCC66"/>
                </a:solidFill>
                <a:latin typeface="Verdana" pitchFamily="34" charset="0"/>
              </a:rPr>
              <a:t>Photon</a:t>
            </a:r>
          </a:p>
          <a:p>
            <a:pPr>
              <a:lnSpc>
                <a:spcPct val="130000"/>
              </a:lnSpc>
              <a:defRPr/>
            </a:pPr>
            <a:r>
              <a:rPr lang="de-DE" sz="2800">
                <a:solidFill>
                  <a:srgbClr val="FFCCCC"/>
                </a:solidFill>
                <a:latin typeface="Verdana" pitchFamily="34" charset="0"/>
              </a:rPr>
              <a:t>W    ,Z</a:t>
            </a:r>
          </a:p>
          <a:p>
            <a:pPr>
              <a:lnSpc>
                <a:spcPct val="130000"/>
              </a:lnSpc>
              <a:defRPr/>
            </a:pPr>
            <a:r>
              <a:rPr lang="de-DE" sz="2800">
                <a:solidFill>
                  <a:srgbClr val="33CCFF"/>
                </a:solidFill>
                <a:latin typeface="Verdana" pitchFamily="34" charset="0"/>
              </a:rPr>
              <a:t>Gluon</a:t>
            </a:r>
          </a:p>
        </p:txBody>
      </p:sp>
      <p:sp>
        <p:nvSpPr>
          <p:cNvPr id="218115" name="Oval 3"/>
          <p:cNvSpPr>
            <a:spLocks noChangeArrowheads="1"/>
          </p:cNvSpPr>
          <p:nvPr/>
        </p:nvSpPr>
        <p:spPr bwMode="auto">
          <a:xfrm>
            <a:off x="3141663" y="4017963"/>
            <a:ext cx="228600" cy="212725"/>
          </a:xfrm>
          <a:prstGeom prst="ellipse">
            <a:avLst/>
          </a:prstGeom>
          <a:gradFill rotWithShape="0">
            <a:gsLst>
              <a:gs pos="0">
                <a:srgbClr val="66FF33"/>
              </a:gs>
              <a:gs pos="100000">
                <a:srgbClr val="2F7618"/>
              </a:gs>
            </a:gsLst>
            <a:path path="rect">
              <a:fillToRect r="100000" b="100000"/>
            </a:path>
          </a:gradFill>
          <a:ln w="127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99CCFF"/>
              </a:solidFill>
              <a:latin typeface="Verdana" pitchFamily="34" charset="0"/>
            </a:endParaRPr>
          </a:p>
        </p:txBody>
      </p:sp>
      <p:sp>
        <p:nvSpPr>
          <p:cNvPr id="218116" name="Oval 4"/>
          <p:cNvSpPr>
            <a:spLocks noChangeArrowheads="1"/>
          </p:cNvSpPr>
          <p:nvPr/>
        </p:nvSpPr>
        <p:spPr bwMode="auto">
          <a:xfrm>
            <a:off x="3141663" y="4511675"/>
            <a:ext cx="228600" cy="211138"/>
          </a:xfrm>
          <a:prstGeom prst="ellipse">
            <a:avLst/>
          </a:prstGeom>
          <a:gradFill rotWithShape="0">
            <a:gsLst>
              <a:gs pos="0">
                <a:srgbClr val="FFCC66"/>
              </a:gs>
              <a:gs pos="100000">
                <a:srgbClr val="765E2F"/>
              </a:gs>
            </a:gsLst>
            <a:path path="rect">
              <a:fillToRect r="100000" b="100000"/>
            </a:path>
          </a:gradFill>
          <a:ln w="127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8117" name="Oval 5"/>
          <p:cNvSpPr>
            <a:spLocks noChangeArrowheads="1"/>
          </p:cNvSpPr>
          <p:nvPr/>
        </p:nvSpPr>
        <p:spPr bwMode="auto">
          <a:xfrm>
            <a:off x="3141663" y="5075238"/>
            <a:ext cx="228600" cy="211137"/>
          </a:xfrm>
          <a:prstGeom prst="ellipse">
            <a:avLst/>
          </a:prstGeom>
          <a:gradFill rotWithShape="0">
            <a:gsLst>
              <a:gs pos="0">
                <a:srgbClr val="FFCCCC"/>
              </a:gs>
              <a:gs pos="100000">
                <a:srgbClr val="765E5E"/>
              </a:gs>
            </a:gsLst>
            <a:path path="rect">
              <a:fillToRect r="100000" b="100000"/>
            </a:path>
          </a:gradFill>
          <a:ln w="127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FFCCCC"/>
              </a:solidFill>
              <a:latin typeface="Verdana" pitchFamily="34" charset="0"/>
            </a:endParaRPr>
          </a:p>
        </p:txBody>
      </p:sp>
      <p:sp>
        <p:nvSpPr>
          <p:cNvPr id="218118" name="Oval 6"/>
          <p:cNvSpPr>
            <a:spLocks noChangeArrowheads="1"/>
          </p:cNvSpPr>
          <p:nvPr/>
        </p:nvSpPr>
        <p:spPr bwMode="auto">
          <a:xfrm>
            <a:off x="3141663" y="5568950"/>
            <a:ext cx="228600" cy="211138"/>
          </a:xfrm>
          <a:prstGeom prst="ellipse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path path="rect">
              <a:fillToRect r="100000" b="100000"/>
            </a:path>
          </a:gradFill>
          <a:ln w="127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2800">
              <a:solidFill>
                <a:srgbClr val="CC0000"/>
              </a:solidFill>
              <a:latin typeface="Verdana" pitchFamily="34" charset="0"/>
            </a:endParaRPr>
          </a:p>
        </p:txBody>
      </p:sp>
      <p:pic>
        <p:nvPicPr>
          <p:cNvPr id="218119" name="Picture 7" descr="teilch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87804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08" name="Text Box 8"/>
          <p:cNvSpPr txBox="1">
            <a:spLocks noChangeArrowheads="1"/>
          </p:cNvSpPr>
          <p:nvPr/>
        </p:nvSpPr>
        <p:spPr bwMode="auto">
          <a:xfrm>
            <a:off x="3903663" y="4910138"/>
            <a:ext cx="42862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b="1">
                <a:solidFill>
                  <a:srgbClr val="FFCCCC"/>
                </a:solidFill>
                <a:latin typeface="Verdana" pitchFamily="34" charset="0"/>
              </a:rPr>
              <a:t>+/-</a:t>
            </a: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4794250" y="4906963"/>
            <a:ext cx="29686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rgbClr val="FFCCCC"/>
                </a:solidFill>
                <a:latin typeface="Verdana" pitchFamily="34" charset="0"/>
              </a:rPr>
              <a:t>0</a:t>
            </a:r>
          </a:p>
        </p:txBody>
      </p:sp>
      <p:sp>
        <p:nvSpPr>
          <p:cNvPr id="21812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de-DE" smtClean="0"/>
              <a:t>Force Carriers = Gauge Bosons</a:t>
            </a:r>
          </a:p>
        </p:txBody>
      </p:sp>
      <p:sp>
        <p:nvSpPr>
          <p:cNvPr id="218123" name="Rectangle 12"/>
          <p:cNvSpPr>
            <a:spLocks noChangeArrowheads="1"/>
          </p:cNvSpPr>
          <p:nvPr/>
        </p:nvSpPr>
        <p:spPr bwMode="auto">
          <a:xfrm>
            <a:off x="2843213" y="4941888"/>
            <a:ext cx="230505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7772400" cy="792162"/>
          </a:xfrm>
        </p:spPr>
        <p:txBody>
          <a:bodyPr/>
          <a:lstStyle/>
          <a:p>
            <a:pPr eaLnBrk="1" hangingPunct="1"/>
            <a:r>
              <a:rPr lang="de-DE" smtClean="0"/>
              <a:t>Structure of Matter  II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125538"/>
            <a:ext cx="7991475" cy="5472112"/>
          </a:xfrm>
        </p:spPr>
        <p:txBody>
          <a:bodyPr/>
          <a:lstStyle/>
          <a:p>
            <a:pPr eaLnBrk="1" hangingPunct="1"/>
            <a:r>
              <a:rPr lang="de-DE" sz="2400" smtClean="0"/>
              <a:t>4 fundamental </a:t>
            </a:r>
            <a:r>
              <a:rPr lang="de-DE" sz="2400" i="1" smtClean="0">
                <a:solidFill>
                  <a:schemeClr val="accent2"/>
                </a:solidFill>
              </a:rPr>
              <a:t>forces</a:t>
            </a:r>
            <a:r>
              <a:rPr lang="de-DE" sz="2400" smtClean="0"/>
              <a:t> act between </a:t>
            </a:r>
            <a:r>
              <a:rPr lang="de-DE" sz="2400" i="1" smtClean="0">
                <a:solidFill>
                  <a:schemeClr val="accent2"/>
                </a:solidFill>
              </a:rPr>
              <a:t>Matter Particles</a:t>
            </a:r>
          </a:p>
          <a:p>
            <a:pPr eaLnBrk="1" hangingPunct="1"/>
            <a:r>
              <a:rPr lang="de-DE" sz="2400" smtClean="0"/>
              <a:t>through the exchange of</a:t>
            </a:r>
            <a:r>
              <a:rPr lang="de-DE" sz="2400" smtClean="0">
                <a:solidFill>
                  <a:schemeClr val="accent2"/>
                </a:solidFill>
              </a:rPr>
              <a:t> Gauge Bosons</a:t>
            </a:r>
            <a:r>
              <a:rPr lang="de-DE" sz="2400" smtClean="0">
                <a:solidFill>
                  <a:schemeClr val="tx2"/>
                </a:solidFill>
              </a:rPr>
              <a:t> </a:t>
            </a:r>
          </a:p>
          <a:p>
            <a:pPr eaLnBrk="1" hangingPunct="1"/>
            <a:r>
              <a:rPr lang="de-DE" sz="2400" smtClean="0">
                <a:solidFill>
                  <a:schemeClr val="tx2"/>
                </a:solidFill>
              </a:rPr>
              <a:t>(Gluon, W und Z, Photon, Graviton)</a:t>
            </a:r>
          </a:p>
          <a:p>
            <a:pPr eaLnBrk="1" hangingPunct="1"/>
            <a:endParaRPr lang="de-DE" sz="240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smtClean="0">
                <a:solidFill>
                  <a:schemeClr val="accent2"/>
                </a:solidFill>
              </a:rPr>
              <a:t>Within our Energy regime</a:t>
            </a:r>
            <a:r>
              <a:rPr lang="de-DE" sz="2400" smtClean="0">
                <a:solidFill>
                  <a:schemeClr val="tx2"/>
                </a:solidFill>
              </a:rPr>
              <a:t>: </a:t>
            </a:r>
          </a:p>
          <a:p>
            <a:pPr eaLnBrk="1" hangingPunct="1"/>
            <a:r>
              <a:rPr lang="de-DE" sz="2400" smtClean="0">
                <a:solidFill>
                  <a:schemeClr val="tx2"/>
                </a:solidFill>
              </a:rPr>
              <a:t>          resp. strengths of forces very different</a:t>
            </a:r>
          </a:p>
          <a:p>
            <a:pPr eaLnBrk="1" hangingPunct="1"/>
            <a:r>
              <a:rPr lang="de-DE" sz="2400" smtClean="0">
                <a:solidFill>
                  <a:schemeClr val="accent2"/>
                </a:solidFill>
              </a:rPr>
              <a:t>At high Energies</a:t>
            </a:r>
            <a:r>
              <a:rPr lang="de-DE" sz="2400" smtClean="0">
                <a:solidFill>
                  <a:schemeClr val="tx2"/>
                </a:solidFill>
              </a:rPr>
              <a:t>: </a:t>
            </a:r>
          </a:p>
          <a:p>
            <a:pPr eaLnBrk="1" hangingPunct="1"/>
            <a:r>
              <a:rPr lang="de-DE" sz="2400" smtClean="0">
                <a:solidFill>
                  <a:schemeClr val="tx2"/>
                </a:solidFill>
              </a:rPr>
              <a:t>          </a:t>
            </a:r>
            <a:r>
              <a:rPr lang="en-US" sz="2400" smtClean="0">
                <a:solidFill>
                  <a:schemeClr val="tx2"/>
                </a:solidFill>
              </a:rPr>
              <a:t>all forces of same strength </a:t>
            </a:r>
            <a:r>
              <a:rPr lang="en-US" sz="2400" smtClean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2400" smtClean="0">
                <a:solidFill>
                  <a:srgbClr val="FF0000"/>
                </a:solidFill>
              </a:rPr>
              <a:t>one </a:t>
            </a:r>
            <a:r>
              <a:rPr lang="en-US" sz="2400" smtClean="0">
                <a:solidFill>
                  <a:schemeClr val="tx2"/>
                </a:solidFill>
              </a:rPr>
              <a:t>force ?</a:t>
            </a:r>
            <a:endParaRPr lang="de-DE" sz="2400" smtClean="0"/>
          </a:p>
          <a:p>
            <a:pPr eaLnBrk="1" hangingPunct="1"/>
            <a:r>
              <a:rPr lang="de-DE" sz="2400" smtClean="0"/>
              <a:t>—&gt;  </a:t>
            </a:r>
            <a:r>
              <a:rPr lang="de-DE" sz="2400" smtClean="0">
                <a:solidFill>
                  <a:schemeClr val="accent2"/>
                </a:solidFill>
              </a:rPr>
              <a:t>High Energy:  Situation fraction of seconds after</a:t>
            </a:r>
          </a:p>
          <a:p>
            <a:pPr eaLnBrk="1" hangingPunct="1"/>
            <a:r>
              <a:rPr lang="de-DE" sz="2400" smtClean="0">
                <a:solidFill>
                  <a:schemeClr val="accent2"/>
                </a:solidFill>
              </a:rPr>
              <a:t>                             the creation of the Universe</a:t>
            </a:r>
            <a:endParaRPr lang="de-DE" sz="2400" smtClean="0"/>
          </a:p>
          <a:p>
            <a:pPr eaLnBrk="1" hangingPunct="1"/>
            <a:r>
              <a:rPr lang="de-DE" sz="2400" smtClean="0"/>
              <a:t>—&gt;   Study of the        </a:t>
            </a:r>
            <a:r>
              <a:rPr lang="de-DE" sz="2400" smtClean="0">
                <a:solidFill>
                  <a:srgbClr val="FF0000"/>
                </a:solidFill>
              </a:rPr>
              <a:t>Forces at High Energies</a:t>
            </a:r>
            <a:endParaRPr lang="de-DE" sz="2400" smtClean="0"/>
          </a:p>
          <a:p>
            <a:pPr eaLnBrk="1" hangingPunct="1"/>
            <a:r>
              <a:rPr lang="de-DE" sz="2400" smtClean="0"/>
              <a:t>        knowledge about  </a:t>
            </a:r>
            <a:r>
              <a:rPr lang="de-DE" sz="2400" smtClean="0">
                <a:solidFill>
                  <a:srgbClr val="FF0000"/>
                </a:solidFill>
              </a:rPr>
              <a:t>Early Universe</a:t>
            </a:r>
            <a:endParaRPr lang="de-DE" smtClean="0"/>
          </a:p>
          <a:p>
            <a:pPr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879475" y="85566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201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2276475"/>
            <a:ext cx="3571875" cy="3943350"/>
          </a:xfrm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04800" y="2205038"/>
            <a:ext cx="44958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The physical world is </a:t>
            </a:r>
          </a:p>
          <a:p>
            <a:r>
              <a:rPr lang="en-US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composed of </a:t>
            </a:r>
          </a:p>
          <a:p>
            <a:r>
              <a:rPr lang="en-US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          Quarks and Leptons</a:t>
            </a:r>
          </a:p>
          <a:p>
            <a:r>
              <a:rPr lang="en-US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                </a:t>
            </a:r>
            <a:r>
              <a:rPr lang="en-US" sz="24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(Fermions)</a:t>
            </a:r>
          </a:p>
          <a:p>
            <a:endParaRPr lang="en-US" sz="24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endParaRPr lang="en-US" sz="24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r>
              <a:rPr lang="en-US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interacting via force carriers</a:t>
            </a:r>
          </a:p>
          <a:p>
            <a:r>
              <a:rPr lang="en-US" sz="240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            (</a:t>
            </a:r>
            <a:r>
              <a:rPr lang="en-US" sz="24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Gauge Bosons</a:t>
            </a:r>
            <a:r>
              <a:rPr lang="en-US" sz="240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GB" sz="240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663575" y="5824538"/>
            <a:ext cx="3903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Last entries:    top-quark      1995</a:t>
            </a:r>
          </a:p>
          <a:p>
            <a:r>
              <a:rPr lang="en-US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                         tau-neutrino  2000  </a:t>
            </a:r>
            <a:endParaRPr lang="en-GB" b="1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42557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bg1"/>
                </a:solidFill>
                <a:ea typeface="ＭＳ Ｐゴシック" pitchFamily="34" charset="-128"/>
              </a:rPr>
              <a:t>What have we learned the last 50 years</a:t>
            </a:r>
            <a:br>
              <a:rPr lang="en-US" sz="280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en-US" sz="2800" smtClean="0">
                <a:solidFill>
                  <a:schemeClr val="bg1"/>
                </a:solidFill>
                <a:ea typeface="ＭＳ Ｐゴシック" pitchFamily="34" charset="-128"/>
              </a:rPr>
              <a:t>or</a:t>
            </a:r>
            <a:br>
              <a:rPr lang="en-US" sz="280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en-US" sz="2800" smtClean="0">
                <a:solidFill>
                  <a:schemeClr val="bg1"/>
                </a:solidFill>
                <a:ea typeface="ＭＳ Ｐゴシック" pitchFamily="34" charset="-128"/>
              </a:rPr>
              <a:t>The “Discovery” of the </a:t>
            </a:r>
            <a:r>
              <a:rPr lang="en-US" sz="2800" b="1" smtClean="0">
                <a:solidFill>
                  <a:schemeClr val="bg1"/>
                </a:solidFill>
                <a:ea typeface="ＭＳ Ｐゴシック" pitchFamily="34" charset="-128"/>
              </a:rPr>
              <a:t>Standard Model</a:t>
            </a:r>
            <a:endParaRPr lang="en-GB" sz="2800" b="1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20167" name="TextBox 6"/>
          <p:cNvSpPr txBox="1">
            <a:spLocks noChangeArrowheads="1"/>
          </p:cNvSpPr>
          <p:nvPr/>
        </p:nvSpPr>
        <p:spPr bwMode="auto">
          <a:xfrm>
            <a:off x="7086600" y="62484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0168" name="TextBox 8"/>
          <p:cNvSpPr txBox="1">
            <a:spLocks noChangeArrowheads="1"/>
          </p:cNvSpPr>
          <p:nvPr/>
        </p:nvSpPr>
        <p:spPr bwMode="auto">
          <a:xfrm>
            <a:off x="7162800" y="6248400"/>
            <a:ext cx="1981200" cy="369888"/>
          </a:xfrm>
          <a:prstGeom prst="rect">
            <a:avLst/>
          </a:prstGeom>
          <a:solidFill>
            <a:srgbClr val="00002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0169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F77C6B-C127-4A58-94CA-250C6FD419FF}" type="slidenum">
              <a:rPr lang="en-US" smtClean="0">
                <a:latin typeface="Calibri" pitchFamily="34" charset="0"/>
              </a:rPr>
              <a:pPr/>
              <a:t>12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de-DE" smtClean="0"/>
              <a:t>Structure of Matter  III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341438"/>
            <a:ext cx="8280400" cy="4800600"/>
          </a:xfrm>
        </p:spPr>
        <p:txBody>
          <a:bodyPr/>
          <a:lstStyle/>
          <a:p>
            <a:pPr eaLnBrk="1" hangingPunct="1"/>
            <a:r>
              <a:rPr lang="de-DE" sz="2400" smtClean="0">
                <a:solidFill>
                  <a:srgbClr val="FF0000"/>
                </a:solidFill>
                <a:latin typeface="Arial" pitchFamily="34" charset="0"/>
              </a:rPr>
              <a:t>Standard Model of Particle Physics</a:t>
            </a:r>
          </a:p>
          <a:p>
            <a:pPr eaLnBrk="1" hangingPunct="1"/>
            <a:endParaRPr lang="de-DE" sz="2400" smtClean="0">
              <a:latin typeface="Arial" pitchFamily="34" charset="0"/>
            </a:endParaRPr>
          </a:p>
          <a:p>
            <a:pPr eaLnBrk="1" hangingPunct="1"/>
            <a:r>
              <a:rPr lang="de-DE" sz="2400" smtClean="0">
                <a:latin typeface="Arial" pitchFamily="34" charset="0"/>
              </a:rPr>
              <a:t>Mathematical formalism describing all interactions </a:t>
            </a:r>
          </a:p>
          <a:p>
            <a:pPr eaLnBrk="1" hangingPunct="1"/>
            <a:r>
              <a:rPr lang="de-DE" sz="2400" smtClean="0">
                <a:latin typeface="Arial" pitchFamily="34" charset="0"/>
              </a:rPr>
              <a:t>mediated through weak, electromagnetic and strong forces</a:t>
            </a:r>
          </a:p>
          <a:p>
            <a:pPr eaLnBrk="1" hangingPunct="1"/>
            <a:endParaRPr lang="de-DE" sz="2400" smtClean="0">
              <a:latin typeface="Arial" pitchFamily="34" charset="0"/>
            </a:endParaRPr>
          </a:p>
          <a:p>
            <a:pPr eaLnBrk="1" hangingPunct="1"/>
            <a:r>
              <a:rPr lang="de-DE" sz="2400" smtClean="0">
                <a:latin typeface="Arial" pitchFamily="34" charset="0"/>
              </a:rPr>
              <a:t>Test of predictions with very high precision </a:t>
            </a:r>
          </a:p>
          <a:p>
            <a:pPr eaLnBrk="1" hangingPunct="1"/>
            <a:endParaRPr lang="de-DE" sz="2400" smtClean="0">
              <a:latin typeface="Arial" pitchFamily="34" charset="0"/>
            </a:endParaRPr>
          </a:p>
          <a:p>
            <a:pPr eaLnBrk="1" hangingPunct="1"/>
            <a:r>
              <a:rPr lang="de-DE" sz="2400" smtClean="0">
                <a:solidFill>
                  <a:schemeClr val="accent2"/>
                </a:solidFill>
                <a:latin typeface="Arial" pitchFamily="34" charset="0"/>
              </a:rPr>
              <a:t>experimental validation </a:t>
            </a:r>
          </a:p>
          <a:p>
            <a:pPr eaLnBrk="1" hangingPunct="1"/>
            <a:r>
              <a:rPr lang="de-DE" sz="2400" smtClean="0">
                <a:solidFill>
                  <a:schemeClr val="accent2"/>
                </a:solidFill>
                <a:latin typeface="Arial" pitchFamily="34" charset="0"/>
              </a:rPr>
              <a:t>                 down to  </a:t>
            </a:r>
            <a:r>
              <a:rPr lang="en-US" sz="240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de-DE" sz="2400" smtClean="0">
                <a:solidFill>
                  <a:schemeClr val="accent2"/>
                </a:solidFill>
                <a:latin typeface="Arial" pitchFamily="34" charset="0"/>
              </a:rPr>
              <a:t>10 </a:t>
            </a:r>
            <a:r>
              <a:rPr lang="de-DE" sz="2400" baseline="30000" smtClean="0">
                <a:solidFill>
                  <a:schemeClr val="accent2"/>
                </a:solidFill>
                <a:latin typeface="Arial" pitchFamily="34" charset="0"/>
              </a:rPr>
              <a:t>-18</a:t>
            </a:r>
            <a:r>
              <a:rPr lang="de-DE" sz="2400" smtClean="0">
                <a:solidFill>
                  <a:schemeClr val="accent2"/>
                </a:solidFill>
                <a:latin typeface="Arial" pitchFamily="34" charset="0"/>
              </a:rPr>
              <a:t> m </a:t>
            </a:r>
            <a:endParaRPr lang="de-DE" sz="2400" smtClean="0">
              <a:latin typeface="Arial" pitchFamily="34" charset="0"/>
            </a:endParaRPr>
          </a:p>
          <a:p>
            <a:pPr eaLnBrk="1" hangingPunct="1"/>
            <a:r>
              <a:rPr lang="de-DE" sz="2400" smtClean="0">
                <a:latin typeface="Arial" pitchFamily="34" charset="0"/>
              </a:rPr>
              <a:t>                </a:t>
            </a:r>
            <a:r>
              <a:rPr lang="de-DE" sz="2400" smtClean="0">
                <a:solidFill>
                  <a:schemeClr val="accent2"/>
                </a:solidFill>
                <a:latin typeface="Arial" pitchFamily="34" charset="0"/>
              </a:rPr>
              <a:t> or up to   </a:t>
            </a:r>
            <a:r>
              <a:rPr lang="de-DE" sz="2400" i="1" smtClean="0">
                <a:solidFill>
                  <a:schemeClr val="accent2"/>
                </a:solidFill>
                <a:latin typeface="Arial" pitchFamily="34" charset="0"/>
              </a:rPr>
              <a:t>O</a:t>
            </a:r>
            <a:r>
              <a:rPr lang="de-DE" sz="2400" smtClean="0">
                <a:solidFill>
                  <a:schemeClr val="accent2"/>
                </a:solidFill>
                <a:latin typeface="Arial" pitchFamily="34" charset="0"/>
              </a:rPr>
              <a:t>(100 GeV)</a:t>
            </a:r>
            <a:r>
              <a:rPr lang="de-DE" sz="2400" smtClean="0">
                <a:latin typeface="Arial" pitchFamily="34" charset="0"/>
              </a:rPr>
              <a:t> </a:t>
            </a:r>
          </a:p>
          <a:p>
            <a:pPr eaLnBrk="1" hangingPunct="1"/>
            <a:r>
              <a:rPr lang="de-DE" smtClean="0">
                <a:solidFill>
                  <a:schemeClr val="accent2"/>
                </a:solidFill>
                <a:latin typeface="Arial" pitchFamily="34" charset="0"/>
              </a:rPr>
              <a:t>          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3413125" y="42926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3200">
              <a:solidFill>
                <a:schemeClr val="bg2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67175" y="6021388"/>
            <a:ext cx="4962525" cy="646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        however   . . . one piece missing</a:t>
            </a:r>
          </a:p>
          <a:p>
            <a:r>
              <a:rPr lang="de-DE"/>
              <a:t>                              within Standard Model</a:t>
            </a:r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8313" y="6021388"/>
            <a:ext cx="3630612" cy="646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 Fantastic achievement . . .        </a:t>
            </a:r>
          </a:p>
          <a:p>
            <a:r>
              <a:rPr lang="de-DE"/>
              <a:t>          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de-DE" b="1" smtClean="0">
                <a:latin typeface="Arial" pitchFamily="34" charset="0"/>
              </a:rPr>
              <a:t>THE</a:t>
            </a:r>
            <a:r>
              <a:rPr lang="de-DE" smtClean="0">
                <a:latin typeface="Arial" pitchFamily="34" charset="0"/>
              </a:rPr>
              <a:t> missing cornerstone of the Standard Model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7772400" cy="4141788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rgbClr val="FF0000"/>
                </a:solidFill>
                <a:latin typeface="Arial" pitchFamily="34" charset="0"/>
              </a:rPr>
              <a:t>What is the origin of mass of elementary particles?</a:t>
            </a:r>
            <a:endParaRPr lang="de-DE" sz="240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/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solidFill>
                  <a:schemeClr val="accent2"/>
                </a:solidFill>
                <a:latin typeface="Arial" pitchFamily="34" charset="0"/>
              </a:rPr>
              <a:t>Possible solution:</a:t>
            </a:r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Mass = property of particles with energy E to move with                 </a:t>
            </a:r>
          </a:p>
          <a:p>
            <a:pPr eaLnBrk="1" hangingPunct="1"/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             velocity v/c = (1-m</a:t>
            </a:r>
            <a:r>
              <a:rPr lang="de-DE" baseline="30000" smtClean="0">
                <a:solidFill>
                  <a:srgbClr val="00CC66"/>
                </a:solidFill>
                <a:latin typeface="Arial" pitchFamily="34" charset="0"/>
              </a:rPr>
              <a:t>2</a:t>
            </a:r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/E</a:t>
            </a:r>
            <a:r>
              <a:rPr lang="de-DE" baseline="30000" smtClean="0">
                <a:solidFill>
                  <a:srgbClr val="00CC66"/>
                </a:solidFill>
                <a:latin typeface="Arial" pitchFamily="34" charset="0"/>
              </a:rPr>
              <a:t>2</a:t>
            </a:r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)</a:t>
            </a:r>
            <a:r>
              <a:rPr lang="de-DE" baseline="30000" smtClean="0">
                <a:solidFill>
                  <a:srgbClr val="00CC66"/>
                </a:solidFill>
                <a:latin typeface="Arial" pitchFamily="34" charset="0"/>
              </a:rPr>
              <a:t>1/2  </a:t>
            </a:r>
            <a:r>
              <a:rPr lang="de-DE" smtClean="0">
                <a:latin typeface="Arial" pitchFamily="34" charset="0"/>
              </a:rPr>
              <a:t>i.e. the higher the mass the lower   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             the velocity (at the same energy)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  </a:t>
            </a:r>
          </a:p>
          <a:p>
            <a:pPr eaLnBrk="1" hangingPunct="1"/>
            <a:r>
              <a:rPr lang="de-DE" smtClean="0">
                <a:latin typeface="Arial" pitchFamily="34" charset="0"/>
                <a:sym typeface="Wingdings" pitchFamily="2" charset="2"/>
              </a:rPr>
              <a:t>   </a:t>
            </a:r>
            <a:r>
              <a:rPr lang="de-DE" smtClean="0">
                <a:latin typeface="Arial" pitchFamily="34" charset="0"/>
              </a:rPr>
              <a:t>introduction of a scalar field (</a:t>
            </a:r>
            <a:r>
              <a:rPr lang="de-DE" smtClean="0">
                <a:solidFill>
                  <a:srgbClr val="FF0000"/>
                </a:solidFill>
                <a:latin typeface="Arial" pitchFamily="34" charset="0"/>
              </a:rPr>
              <a:t>Higgs-Field</a:t>
            </a:r>
            <a:r>
              <a:rPr lang="de-DE" smtClean="0">
                <a:latin typeface="Arial" pitchFamily="34" charset="0"/>
              </a:rPr>
              <a:t>)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                      </a:t>
            </a:r>
            <a:r>
              <a:rPr lang="de-DE" smtClean="0">
                <a:solidFill>
                  <a:schemeClr val="accent2"/>
                </a:solidFill>
                <a:latin typeface="Arial" pitchFamily="34" charset="0"/>
              </a:rPr>
              <a:t>particles acquire mass through</a:t>
            </a:r>
          </a:p>
          <a:p>
            <a:pPr eaLnBrk="1" hangingPunct="1"/>
            <a:r>
              <a:rPr lang="de-DE" smtClean="0">
                <a:solidFill>
                  <a:schemeClr val="accent2"/>
                </a:solidFill>
                <a:latin typeface="Arial" pitchFamily="34" charset="0"/>
              </a:rPr>
              <a:t>                      interaction with this Higgs-Field</a:t>
            </a:r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latin typeface="Arial" pitchFamily="34" charset="0"/>
              </a:rPr>
              <a:t>                      Self interaction of this field → </a:t>
            </a:r>
            <a:r>
              <a:rPr lang="de-DE" smtClean="0">
                <a:solidFill>
                  <a:srgbClr val="FF0000"/>
                </a:solidFill>
                <a:latin typeface="Arial" pitchFamily="34" charset="0"/>
              </a:rPr>
              <a:t>Higgs-Particle</a:t>
            </a:r>
            <a:endParaRPr lang="de-DE" smtClean="0">
              <a:latin typeface="Arial" pitchFamily="34" charset="0"/>
            </a:endParaRPr>
          </a:p>
          <a:p>
            <a:pPr eaLnBrk="1" hangingPunct="1"/>
            <a:endParaRPr lang="de-DE" smtClean="0">
              <a:latin typeface="Arial" pitchFamily="34" charset="0"/>
            </a:endParaRP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3413125" y="42926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3200">
              <a:solidFill>
                <a:schemeClr val="bg2"/>
              </a:solidFill>
            </a:endParaRP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7019925" y="4149725"/>
            <a:ext cx="1512888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named after</a:t>
            </a:r>
          </a:p>
          <a:p>
            <a:r>
              <a:rPr lang="en-US"/>
              <a:t>Peter Higgs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igg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-533400"/>
            <a:ext cx="1080135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igg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-1590675"/>
            <a:ext cx="11496675" cy="844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igg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200" y="-1562100"/>
            <a:ext cx="12258675" cy="84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igg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6838" y="-800100"/>
            <a:ext cx="11877676" cy="845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igg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6838" y="-790575"/>
            <a:ext cx="11877676" cy="843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395288" y="333375"/>
            <a:ext cx="6121400" cy="719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chemeClr val="tx2"/>
                </a:solidFill>
                <a:latin typeface="Arial" pitchFamily="34" charset="0"/>
              </a:rPr>
              <a:t>Particle Physics at accelerators</a:t>
            </a: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827088" y="1412875"/>
            <a:ext cx="754221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Arial" pitchFamily="34" charset="0"/>
              </a:rPr>
              <a:t>Explore the innermost structure of matter</a:t>
            </a:r>
            <a:r>
              <a:rPr lang="en-US" sz="2400">
                <a:latin typeface="Arial" pitchFamily="34" charset="0"/>
              </a:rPr>
              <a:t> </a:t>
            </a:r>
            <a:r>
              <a:rPr lang="en-US" sz="2400">
                <a:solidFill>
                  <a:schemeClr val="tx2"/>
                </a:solidFill>
                <a:latin typeface="Arial" pitchFamily="34" charset="0"/>
              </a:rPr>
              <a:t>:</a:t>
            </a:r>
          </a:p>
          <a:p>
            <a:endParaRPr lang="en-US" sz="2400">
              <a:solidFill>
                <a:schemeClr val="tx2"/>
              </a:solidFill>
              <a:latin typeface="Arial" pitchFamily="34" charset="0"/>
            </a:endParaRPr>
          </a:p>
          <a:p>
            <a:pPr eaLnBrk="0" hangingPunct="0"/>
            <a:r>
              <a:rPr lang="en-US" sz="2400">
                <a:solidFill>
                  <a:schemeClr val="accent2"/>
                </a:solidFill>
              </a:rPr>
              <a:t>   </a:t>
            </a:r>
            <a:r>
              <a:rPr lang="en-US" sz="2400">
                <a:solidFill>
                  <a:schemeClr val="accent2"/>
                </a:solidFill>
                <a:latin typeface="Arial" pitchFamily="34" charset="0"/>
              </a:rPr>
              <a:t>• Which are the fundamental constituents of matter ?</a:t>
            </a:r>
          </a:p>
          <a:p>
            <a:pPr eaLnBrk="0" hangingPunct="0"/>
            <a:endParaRPr lang="en-US" sz="2400">
              <a:solidFill>
                <a:schemeClr val="accent2"/>
              </a:solidFill>
              <a:latin typeface="Arial" pitchFamily="34" charset="0"/>
            </a:endParaRPr>
          </a:p>
          <a:p>
            <a:pPr eaLnBrk="0" hangingPunct="0"/>
            <a:r>
              <a:rPr lang="en-US" sz="2400">
                <a:solidFill>
                  <a:schemeClr val="accent2"/>
                </a:solidFill>
                <a:latin typeface="Arial" pitchFamily="34" charset="0"/>
              </a:rPr>
              <a:t>   • Which forces interact between them ?</a:t>
            </a:r>
          </a:p>
          <a:p>
            <a:pPr eaLnBrk="0" hangingPunct="0"/>
            <a:endParaRPr lang="en-US" sz="24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1763713" y="4076700"/>
            <a:ext cx="5021262" cy="1196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Arial" pitchFamily="34" charset="0"/>
              </a:rPr>
              <a:t>Investigating the Structure of Matter</a:t>
            </a:r>
          </a:p>
          <a:p>
            <a:r>
              <a:rPr lang="en-US" sz="2400">
                <a:latin typeface="Arial" pitchFamily="34" charset="0"/>
              </a:rPr>
              <a:t>                             </a:t>
            </a:r>
            <a:r>
              <a:rPr lang="en-US" sz="2400" b="1">
                <a:latin typeface="Arial" pitchFamily="34" charset="0"/>
                <a:cs typeface="Arial" pitchFamily="34" charset="0"/>
              </a:rPr>
              <a:t>↓</a:t>
            </a:r>
          </a:p>
          <a:p>
            <a:r>
              <a:rPr lang="en-US" sz="2400">
                <a:latin typeface="Arial" pitchFamily="34" charset="0"/>
              </a:rPr>
              <a:t>Understanding the Early</a:t>
            </a:r>
            <a:r>
              <a:rPr lang="en-US" sz="2400">
                <a:latin typeface="Arial" pitchFamily="34" charset="0"/>
                <a:cs typeface="Arial" pitchFamily="34" charset="0"/>
              </a:rPr>
              <a:t> Universe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de-DE" b="1" smtClean="0">
                <a:latin typeface="Arial" pitchFamily="34" charset="0"/>
              </a:rPr>
              <a:t>THE</a:t>
            </a:r>
            <a:r>
              <a:rPr lang="de-DE" smtClean="0">
                <a:latin typeface="Arial" pitchFamily="34" charset="0"/>
              </a:rPr>
              <a:t> missing cornerstone of the Standard Model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7772400" cy="5105400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rgbClr val="FF0000"/>
                </a:solidFill>
                <a:latin typeface="Arial" pitchFamily="34" charset="0"/>
              </a:rPr>
              <a:t>What is the origin of mass of elementary particles?</a:t>
            </a:r>
            <a:endParaRPr lang="de-DE" sz="240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/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solidFill>
                  <a:schemeClr val="accent2"/>
                </a:solidFill>
                <a:latin typeface="Arial" pitchFamily="34" charset="0"/>
              </a:rPr>
              <a:t>Possible solution:</a:t>
            </a:r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Mass = property of particles with energy E to move with                 </a:t>
            </a:r>
          </a:p>
          <a:p>
            <a:pPr eaLnBrk="1" hangingPunct="1"/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             velocity v/c = (1-m</a:t>
            </a:r>
            <a:r>
              <a:rPr lang="de-DE" baseline="30000" smtClean="0">
                <a:solidFill>
                  <a:srgbClr val="00CC66"/>
                </a:solidFill>
                <a:latin typeface="Arial" pitchFamily="34" charset="0"/>
              </a:rPr>
              <a:t>2</a:t>
            </a:r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/E</a:t>
            </a:r>
            <a:r>
              <a:rPr lang="de-DE" baseline="30000" smtClean="0">
                <a:solidFill>
                  <a:srgbClr val="00CC66"/>
                </a:solidFill>
                <a:latin typeface="Arial" pitchFamily="34" charset="0"/>
              </a:rPr>
              <a:t>2</a:t>
            </a:r>
            <a:r>
              <a:rPr lang="de-DE" smtClean="0">
                <a:solidFill>
                  <a:srgbClr val="00CC66"/>
                </a:solidFill>
                <a:latin typeface="Arial" pitchFamily="34" charset="0"/>
              </a:rPr>
              <a:t>)</a:t>
            </a:r>
            <a:r>
              <a:rPr lang="de-DE" baseline="30000" smtClean="0">
                <a:solidFill>
                  <a:srgbClr val="00CC66"/>
                </a:solidFill>
                <a:latin typeface="Arial" pitchFamily="34" charset="0"/>
              </a:rPr>
              <a:t>1/2 </a:t>
            </a:r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latin typeface="Arial" pitchFamily="34" charset="0"/>
                <a:sym typeface="Wingdings" pitchFamily="2" charset="2"/>
              </a:rPr>
              <a:t>   </a:t>
            </a:r>
            <a:r>
              <a:rPr lang="de-DE" smtClean="0">
                <a:latin typeface="Arial" pitchFamily="34" charset="0"/>
              </a:rPr>
              <a:t>introduction of a scalar field (</a:t>
            </a:r>
            <a:r>
              <a:rPr lang="de-DE" smtClean="0">
                <a:solidFill>
                  <a:srgbClr val="FF0000"/>
                </a:solidFill>
                <a:latin typeface="Arial" pitchFamily="34" charset="0"/>
              </a:rPr>
              <a:t>Higgs-Field</a:t>
            </a:r>
            <a:r>
              <a:rPr lang="de-DE" smtClean="0">
                <a:latin typeface="Arial" pitchFamily="34" charset="0"/>
              </a:rPr>
              <a:t>)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                      </a:t>
            </a:r>
            <a:r>
              <a:rPr lang="de-DE" smtClean="0">
                <a:solidFill>
                  <a:schemeClr val="accent2"/>
                </a:solidFill>
                <a:latin typeface="Arial" pitchFamily="34" charset="0"/>
              </a:rPr>
              <a:t>particles acquire mass through</a:t>
            </a:r>
          </a:p>
          <a:p>
            <a:pPr eaLnBrk="1" hangingPunct="1"/>
            <a:r>
              <a:rPr lang="de-DE" smtClean="0">
                <a:solidFill>
                  <a:schemeClr val="accent2"/>
                </a:solidFill>
                <a:latin typeface="Arial" pitchFamily="34" charset="0"/>
              </a:rPr>
              <a:t>                      interaction with this Higgs-Field</a:t>
            </a:r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latin typeface="Arial" pitchFamily="34" charset="0"/>
              </a:rPr>
              <a:t>                      Self interaction —&gt; </a:t>
            </a:r>
            <a:r>
              <a:rPr lang="de-DE" smtClean="0">
                <a:solidFill>
                  <a:srgbClr val="FF0000"/>
                </a:solidFill>
                <a:latin typeface="Arial" pitchFamily="34" charset="0"/>
              </a:rPr>
              <a:t>Higgs-Particle</a:t>
            </a:r>
            <a:endParaRPr lang="de-DE" smtClean="0">
              <a:latin typeface="Arial" pitchFamily="34" charset="0"/>
            </a:endParaRPr>
          </a:p>
          <a:p>
            <a:pPr eaLnBrk="1" hangingPunct="1"/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z="2400" smtClean="0">
                <a:solidFill>
                  <a:srgbClr val="FF0000"/>
                </a:solidFill>
                <a:latin typeface="Arial" pitchFamily="34" charset="0"/>
              </a:rPr>
              <a:t>Higgs-Particle = last missing cornerstone within SM</a:t>
            </a:r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z="2400" smtClean="0">
                <a:latin typeface="Arial" pitchFamily="34" charset="0"/>
              </a:rPr>
              <a:t>but:</a:t>
            </a:r>
            <a:r>
              <a:rPr lang="de-DE" sz="2400" smtClean="0">
                <a:solidFill>
                  <a:srgbClr val="FF0000"/>
                </a:solidFill>
                <a:latin typeface="Arial" pitchFamily="34" charset="0"/>
              </a:rPr>
              <a:t>        </a:t>
            </a:r>
          </a:p>
          <a:p>
            <a:pPr eaLnBrk="1" hangingPunct="1"/>
            <a:r>
              <a:rPr lang="de-DE" sz="2400" smtClean="0">
                <a:solidFill>
                  <a:srgbClr val="FF0000"/>
                </a:solidFill>
                <a:latin typeface="Arial" pitchFamily="34" charset="0"/>
              </a:rPr>
              <a:t>Does the Higgs-Particle exist at all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de-DE" sz="2400" smtClean="0">
                <a:solidFill>
                  <a:srgbClr val="FF0000"/>
                </a:solidFill>
                <a:latin typeface="Arial" pitchFamily="34" charset="0"/>
              </a:rPr>
              <a:t>??</a:t>
            </a:r>
            <a:r>
              <a:rPr lang="de-DE" sz="2400" smtClean="0">
                <a:solidFill>
                  <a:srgbClr val="FF0000"/>
                </a:solidFill>
              </a:rPr>
              <a:t>                   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3413125" y="42926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3200">
              <a:solidFill>
                <a:schemeClr val="bg2"/>
              </a:solidFill>
            </a:endParaRPr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6948488" y="3500438"/>
            <a:ext cx="1512887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named after</a:t>
            </a:r>
          </a:p>
          <a:p>
            <a:r>
              <a:rPr lang="en-US"/>
              <a:t>Peter Higgs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381000" y="1371600"/>
            <a:ext cx="48641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Helvetica" pitchFamily="34" charset="0"/>
              </a:rPr>
              <a:t>origin of mass/matter or                     origin of electroweak symmetry breaking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70C0"/>
                </a:solidFill>
                <a:latin typeface="Helvetica" pitchFamily="34" charset="0"/>
              </a:rPr>
              <a:t>unification of forces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Helvetica" pitchFamily="34" charset="0"/>
              </a:rPr>
              <a:t>fundamental symmetry of forces and matter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70C0"/>
                </a:solidFill>
                <a:latin typeface="Helvetica" pitchFamily="34" charset="0"/>
              </a:rPr>
              <a:t>what happened to antimatter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000000"/>
                </a:solidFill>
                <a:latin typeface="Helvetica" pitchFamily="34" charset="0"/>
              </a:rPr>
              <a:t>number of space/time dimensions </a:t>
            </a:r>
          </a:p>
          <a:p>
            <a:pPr eaLnBrk="0" hangingPunct="0">
              <a:spcBef>
                <a:spcPct val="50000"/>
              </a:spcBef>
            </a:pPr>
            <a:endParaRPr lang="en-GB" sz="2000">
              <a:solidFill>
                <a:srgbClr val="000000"/>
              </a:solidFill>
              <a:latin typeface="Helvetica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Helvetica" pitchFamily="34" charset="0"/>
              </a:rPr>
              <a:t>what is dark matter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Helvetica" pitchFamily="34" charset="0"/>
              </a:rPr>
              <a:t>what is dark energy</a:t>
            </a:r>
            <a:endParaRPr lang="de-DE" sz="2000">
              <a:solidFill>
                <a:srgbClr val="FF0000"/>
              </a:solidFill>
              <a:latin typeface="Helvetica" pitchFamily="34" charset="0"/>
            </a:endParaRPr>
          </a:p>
        </p:txBody>
      </p:sp>
      <p:pic>
        <p:nvPicPr>
          <p:cNvPr id="229379" name="Picture 3" descr="Abb_2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90600"/>
            <a:ext cx="320040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0" name="Line 5"/>
          <p:cNvSpPr>
            <a:spLocks noChangeShapeType="1"/>
          </p:cNvSpPr>
          <p:nvPr/>
        </p:nvSpPr>
        <p:spPr bwMode="auto">
          <a:xfrm>
            <a:off x="2667000" y="23622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8901" name="AutoShape 8"/>
          <p:cNvSpPr>
            <a:spLocks/>
          </p:cNvSpPr>
          <p:nvPr/>
        </p:nvSpPr>
        <p:spPr bwMode="auto">
          <a:xfrm>
            <a:off x="2916238" y="4724400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938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ea typeface="ＭＳ Ｐゴシック" pitchFamily="34" charset="-128"/>
              </a:rPr>
              <a:t>Key Questions of Particle Physics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08903" name="Right Arrow 9"/>
          <p:cNvSpPr>
            <a:spLocks noChangeArrowheads="1"/>
          </p:cNvSpPr>
          <p:nvPr/>
        </p:nvSpPr>
        <p:spPr bwMode="auto">
          <a:xfrm>
            <a:off x="3492500" y="4941888"/>
            <a:ext cx="1447800" cy="484187"/>
          </a:xfrm>
          <a:prstGeom prst="rightArrow">
            <a:avLst>
              <a:gd name="adj1" fmla="val 50000"/>
              <a:gd name="adj2" fmla="val 50044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9384" name="TextBox 7"/>
          <p:cNvSpPr txBox="1">
            <a:spLocks noChangeArrowheads="1"/>
          </p:cNvSpPr>
          <p:nvPr/>
        </p:nvSpPr>
        <p:spPr bwMode="auto">
          <a:xfrm>
            <a:off x="6902450" y="1557338"/>
            <a:ext cx="2170113" cy="338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with Supersymmetry</a:t>
            </a:r>
          </a:p>
        </p:txBody>
      </p:sp>
      <p:sp>
        <p:nvSpPr>
          <p:cNvPr id="229385" name="TextBox 8"/>
          <p:cNvSpPr txBox="1">
            <a:spLocks noChangeArrowheads="1"/>
          </p:cNvSpPr>
          <p:nvPr/>
        </p:nvSpPr>
        <p:spPr bwMode="auto">
          <a:xfrm>
            <a:off x="6975475" y="3500438"/>
            <a:ext cx="2109788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w/o Supersymmetry</a:t>
            </a:r>
          </a:p>
        </p:txBody>
      </p:sp>
      <p:sp>
        <p:nvSpPr>
          <p:cNvPr id="229386" name="TextBox 9"/>
          <p:cNvSpPr txBox="1">
            <a:spLocks noChangeArrowheads="1"/>
          </p:cNvSpPr>
          <p:nvPr/>
        </p:nvSpPr>
        <p:spPr bwMode="auto">
          <a:xfrm>
            <a:off x="6043613" y="4437063"/>
            <a:ext cx="2251075" cy="338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    Energy in GeV        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0" y="6021388"/>
            <a:ext cx="9144000" cy="4572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lIns="91420" tIns="45710" rIns="91420" bIns="45710"/>
          <a:lstStyle/>
          <a:p>
            <a:pPr marL="342825" indent="-342825">
              <a:lnSpc>
                <a:spcPct val="90000"/>
              </a:lnSpc>
              <a:spcBef>
                <a:spcPct val="20000"/>
              </a:spcBef>
              <a:buClr>
                <a:srgbClr val="9A0000"/>
              </a:buClr>
              <a:buSzPct val="75000"/>
              <a:buFont typeface="Wingdings" pitchFamily="-112" charset="2"/>
              <a:buNone/>
              <a:defRPr/>
            </a:pPr>
            <a:r>
              <a:rPr lang="en-GB" sz="2800" kern="0" dirty="0">
                <a:solidFill>
                  <a:srgbClr val="FF0000"/>
                </a:solidFill>
                <a:latin typeface="Helvetica"/>
              </a:rPr>
              <a:t>The LHC will address most of these questions . . . .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8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1" grpId="0" animBg="1"/>
      <p:bldP spid="20890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62000" y="2286000"/>
          <a:ext cx="6477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" imgW="228600" imgH="215640" progId="Equation.3">
                  <p:embed/>
                </p:oleObj>
              </mc:Choice>
              <mc:Fallback>
                <p:oleObj name="Equation" r:id="rId3" imgW="228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0"/>
                        <a:ext cx="647700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762000" y="2971800"/>
          <a:ext cx="10795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5" imgW="380880" imgH="228600" progId="Equation.3">
                  <p:embed/>
                </p:oleObj>
              </mc:Choice>
              <mc:Fallback>
                <p:oleObj name="Equation" r:id="rId5" imgW="38088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71800"/>
                        <a:ext cx="10795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760413" y="3657600"/>
          <a:ext cx="6111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7" imgW="215640" imgH="228600" progId="Equation.3">
                  <p:embed/>
                </p:oleObj>
              </mc:Choice>
              <mc:Fallback>
                <p:oleObj name="Equation" r:id="rId7" imgW="21564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3657600"/>
                        <a:ext cx="611187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6"/>
          <p:cNvGraphicFramePr>
            <a:graphicFrameLocks noChangeAspect="1"/>
          </p:cNvGraphicFramePr>
          <p:nvPr/>
        </p:nvGraphicFramePr>
        <p:xfrm>
          <a:off x="762000" y="4267200"/>
          <a:ext cx="8270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9" imgW="291960" imgH="215640" progId="Equation.3">
                  <p:embed/>
                </p:oleObj>
              </mc:Choice>
              <mc:Fallback>
                <p:oleObj name="Equation" r:id="rId9" imgW="29196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267200"/>
                        <a:ext cx="8270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7"/>
          <p:cNvGraphicFramePr>
            <a:graphicFrameLocks noChangeAspect="1"/>
          </p:cNvGraphicFramePr>
          <p:nvPr/>
        </p:nvGraphicFramePr>
        <p:xfrm>
          <a:off x="762000" y="5029200"/>
          <a:ext cx="41148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11" imgW="1904760" imgH="228600" progId="Equation.3">
                  <p:embed/>
                </p:oleObj>
              </mc:Choice>
              <mc:Fallback>
                <p:oleObj name="Equation" r:id="rId11" imgW="190476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029200"/>
                        <a:ext cx="4114800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669925" y="1484313"/>
            <a:ext cx="376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da-DK">
                <a:solidFill>
                  <a:srgbClr val="BBE0E3"/>
                </a:solidFill>
                <a:latin typeface="Arial" pitchFamily="34" charset="0"/>
                <a:ea typeface="ＭＳ Ｐゴシック" pitchFamily="34" charset="-128"/>
              </a:rPr>
              <a:t>THE ENERGY DENSITY BUDGET</a:t>
            </a:r>
            <a:endParaRPr lang="en-US">
              <a:solidFill>
                <a:srgbClr val="BBE0E3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2041525" y="2398713"/>
            <a:ext cx="1309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da-DK">
                <a:solidFill>
                  <a:srgbClr val="FFCC00"/>
                </a:solidFill>
                <a:latin typeface="Arial" pitchFamily="34" charset="0"/>
                <a:ea typeface="ＭＳ Ｐゴシック" pitchFamily="34" charset="-128"/>
              </a:rPr>
              <a:t>BARYONS</a:t>
            </a:r>
            <a:endParaRPr lang="en-US">
              <a:solidFill>
                <a:srgbClr val="FFCC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2057400" y="3200400"/>
            <a:ext cx="2532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da-DK">
                <a:solidFill>
                  <a:srgbClr val="FFCC00"/>
                </a:solidFill>
                <a:latin typeface="Arial" pitchFamily="34" charset="0"/>
                <a:ea typeface="ＭＳ Ｐゴシック" pitchFamily="34" charset="-128"/>
              </a:rPr>
              <a:t>COLD DARK MATTER</a:t>
            </a:r>
            <a:endParaRPr lang="en-US">
              <a:solidFill>
                <a:srgbClr val="FFCC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2057400" y="3886200"/>
            <a:ext cx="1544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da-DK">
                <a:solidFill>
                  <a:srgbClr val="FFCC00"/>
                </a:solidFill>
                <a:latin typeface="Arial" pitchFamily="34" charset="0"/>
                <a:ea typeface="ＭＳ Ｐゴシック" pitchFamily="34" charset="-128"/>
              </a:rPr>
              <a:t>NEUTRINOS</a:t>
            </a:r>
            <a:endParaRPr lang="en-US">
              <a:solidFill>
                <a:srgbClr val="FFCC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59" name="Text Box 12"/>
          <p:cNvSpPr txBox="1">
            <a:spLocks noChangeArrowheads="1"/>
          </p:cNvSpPr>
          <p:nvPr/>
        </p:nvSpPr>
        <p:spPr bwMode="auto">
          <a:xfrm>
            <a:off x="2057400" y="4495800"/>
            <a:ext cx="186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da-DK">
                <a:solidFill>
                  <a:srgbClr val="FFCC00"/>
                </a:solidFill>
                <a:latin typeface="Arial" pitchFamily="34" charset="0"/>
                <a:ea typeface="ＭＳ Ｐゴシック" pitchFamily="34" charset="-128"/>
              </a:rPr>
              <a:t>DARK ENERGY</a:t>
            </a:r>
            <a:endParaRPr lang="en-US">
              <a:solidFill>
                <a:srgbClr val="FFCC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60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9950" y="2060575"/>
            <a:ext cx="446405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4302" name="Text Box 14"/>
          <p:cNvSpPr txBox="1">
            <a:spLocks noChangeArrowheads="1"/>
          </p:cNvSpPr>
          <p:nvPr/>
        </p:nvSpPr>
        <p:spPr bwMode="auto">
          <a:xfrm>
            <a:off x="255588" y="5661025"/>
            <a:ext cx="9029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da-DK" sz="2800">
                <a:solidFill>
                  <a:srgbClr val="FFCC0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  with the Large Hadron Collider</a:t>
            </a:r>
          </a:p>
          <a:p>
            <a:pPr marL="342900" indent="-342900"/>
            <a:r>
              <a:rPr lang="da-DK" sz="2800">
                <a:solidFill>
                  <a:srgbClr val="FFCC0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         at the Terascale now entering the ’Dark Universe’</a:t>
            </a:r>
          </a:p>
        </p:txBody>
      </p:sp>
      <p:sp>
        <p:nvSpPr>
          <p:cNvPr id="2062" name="Text Box 15"/>
          <p:cNvSpPr txBox="1">
            <a:spLocks noChangeArrowheads="1"/>
          </p:cNvSpPr>
          <p:nvPr/>
        </p:nvSpPr>
        <p:spPr bwMode="auto">
          <a:xfrm>
            <a:off x="663575" y="214313"/>
            <a:ext cx="29194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FFFFFF"/>
                </a:solidFill>
                <a:ea typeface="ＭＳ Ｐゴシック" pitchFamily="34" charset="-128"/>
              </a:rPr>
              <a:t>in particular</a:t>
            </a:r>
            <a:r>
              <a:rPr lang="de-DE" sz="3600">
                <a:solidFill>
                  <a:srgbClr val="FFFFFF"/>
                </a:solidFill>
                <a:ea typeface="ＭＳ Ｐゴシック" pitchFamily="34" charset="-128"/>
              </a:rPr>
              <a:t>......</a:t>
            </a:r>
            <a:endParaRPr lang="en-GB" sz="36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8383" name="Text Box 16"/>
          <p:cNvSpPr txBox="1">
            <a:spLocks noChangeArrowheads="1"/>
          </p:cNvSpPr>
          <p:nvPr/>
        </p:nvSpPr>
        <p:spPr bwMode="auto">
          <a:xfrm>
            <a:off x="6227763" y="981075"/>
            <a:ext cx="2103437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000000"/>
                </a:solidFill>
                <a:ea typeface="ＭＳ Ｐゴシック" pitchFamily="34" charset="-128"/>
              </a:rPr>
              <a:t>Standard Model</a:t>
            </a:r>
            <a:endParaRPr lang="en-GB" sz="2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384" name="AutoShape 17"/>
          <p:cNvSpPr>
            <a:spLocks noChangeArrowheads="1"/>
          </p:cNvSpPr>
          <p:nvPr/>
        </p:nvSpPr>
        <p:spPr bwMode="auto">
          <a:xfrm>
            <a:off x="7019925" y="1341438"/>
            <a:ext cx="360363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6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302" grpId="0"/>
      <p:bldP spid="58383" grpId="0" animBg="1"/>
      <p:bldP spid="583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9" descr="0807031_01-A4-at-144-dpi.jpg"/>
          <p:cNvPicPr>
            <a:picLocks noChangeAspect="1"/>
          </p:cNvPicPr>
          <p:nvPr/>
        </p:nvPicPr>
        <p:blipFill>
          <a:blip r:embed="rId3" cstate="print">
            <a:lum bright="-2000" contrast="2000"/>
          </a:blip>
          <a:srcRect/>
          <a:stretch>
            <a:fillRect/>
          </a:stretch>
        </p:blipFill>
        <p:spPr bwMode="auto">
          <a:xfrm>
            <a:off x="-17463" y="-12700"/>
            <a:ext cx="916146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486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8769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 at                Accelerating Science and Innovation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0825" y="0"/>
            <a:ext cx="8569325" cy="762000"/>
          </a:xfrm>
          <a:prstGeom prst="rect">
            <a:avLst/>
          </a:prstGeo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>
                <a:solidFill>
                  <a:srgbClr val="FF0000"/>
                </a:solidFill>
                <a:latin typeface="Trebuchet MS"/>
                <a:ea typeface="ＭＳ Ｐゴシック" charset="-128"/>
                <a:cs typeface="ＭＳ Ｐゴシック" charset="-128"/>
              </a:rPr>
              <a:t>the Large </a:t>
            </a:r>
            <a:r>
              <a:rPr lang="en-US" sz="4400" kern="0" dirty="0" err="1">
                <a:solidFill>
                  <a:srgbClr val="FF0000"/>
                </a:solidFill>
                <a:latin typeface="Trebuchet MS"/>
                <a:ea typeface="ＭＳ Ｐゴシック" charset="-128"/>
                <a:cs typeface="ＭＳ Ｐゴシック" charset="-128"/>
              </a:rPr>
              <a:t>Hadron</a:t>
            </a:r>
            <a:r>
              <a:rPr lang="en-US" sz="4400" kern="0" dirty="0">
                <a:solidFill>
                  <a:srgbClr val="FF0000"/>
                </a:solidFill>
                <a:latin typeface="Trebuchet MS"/>
                <a:ea typeface="ＭＳ Ｐゴシック" charset="-128"/>
                <a:cs typeface="ＭＳ Ｐゴシック" charset="-128"/>
              </a:rPr>
              <a:t> Collider (LHC)</a:t>
            </a:r>
            <a:endParaRPr lang="en-US" kern="0" dirty="0">
              <a:solidFill>
                <a:sysClr val="windowText" lastClr="000000"/>
              </a:solidFill>
              <a:latin typeface="Helvetic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27088" y="908050"/>
            <a:ext cx="5918200" cy="440055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91420" tIns="45711" rIns="91420" bIns="45711">
            <a:spAutoFit/>
          </a:bodyPr>
          <a:lstStyle/>
          <a:p>
            <a:pPr>
              <a:buFontTx/>
              <a:buChar char="•"/>
            </a:pPr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 Largest scientific instrument </a:t>
            </a:r>
          </a:p>
          <a:p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  ever built, 27km of circumference</a:t>
            </a:r>
          </a:p>
          <a:p>
            <a:endParaRPr lang="en-US" sz="2800">
              <a:solidFill>
                <a:srgbClr val="FFFF00"/>
              </a:solidFill>
              <a:latin typeface="Trebuchet MS" pitchFamily="34" charset="0"/>
            </a:endParaRPr>
          </a:p>
          <a:p>
            <a:pPr>
              <a:buFontTx/>
              <a:buChar char="•"/>
            </a:pPr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 &gt;10 000 people involved in its </a:t>
            </a:r>
          </a:p>
          <a:p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  design and construction</a:t>
            </a:r>
          </a:p>
          <a:p>
            <a:pPr>
              <a:buFontTx/>
              <a:buChar char="•"/>
            </a:pPr>
            <a:endParaRPr lang="en-US" sz="2800">
              <a:solidFill>
                <a:srgbClr val="FFFF00"/>
              </a:solidFill>
              <a:latin typeface="Trebuchet MS" pitchFamily="34" charset="0"/>
            </a:endParaRPr>
          </a:p>
          <a:p>
            <a:pPr>
              <a:buFontTx/>
              <a:buChar char="•"/>
            </a:pPr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 Collides protons to reproduce </a:t>
            </a:r>
          </a:p>
          <a:p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   conditions at the birth of the </a:t>
            </a:r>
          </a:p>
          <a:p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   Universe...</a:t>
            </a:r>
          </a:p>
          <a:p>
            <a:r>
              <a:rPr lang="en-US" sz="2800">
                <a:solidFill>
                  <a:srgbClr val="FFFF00"/>
                </a:solidFill>
                <a:latin typeface="Trebuchet MS" pitchFamily="34" charset="0"/>
              </a:rPr>
              <a:t>...40 million times a second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4437063"/>
            <a:ext cx="315118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4" descr="MagnetDesc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 descr="MagnetTranspo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 descr="Magnet instal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 descr="MagnetInstall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9" descr="MagnetWeld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3" y="0"/>
            <a:ext cx="9144001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0" descr="Magne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3" y="0"/>
            <a:ext cx="9180513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3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fld id="{1EF3C3C6-A18F-4A2F-89E7-F5B1EA879DDF}" type="slidenum">
              <a:rPr lang="en-US" altLang="en-US" smtClean="0">
                <a:solidFill>
                  <a:srgbClr val="BCBCBC"/>
                </a:solidFill>
                <a:latin typeface="Arial" pitchFamily="34" charset="0"/>
              </a:rPr>
              <a:pPr/>
              <a:t>24</a:t>
            </a:fld>
            <a:endParaRPr lang="en-US" altLang="en-US" smtClean="0">
              <a:solidFill>
                <a:srgbClr val="BCBCBC"/>
              </a:solidFill>
              <a:latin typeface="Arial" pitchFamily="34" charset="0"/>
            </a:endParaRPr>
          </a:p>
        </p:txBody>
      </p:sp>
      <p:pic>
        <p:nvPicPr>
          <p:cNvPr id="23143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188913"/>
            <a:ext cx="31511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E19EE-03BA-4321-B065-DDBDEA014B5F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32451" name="Title 6"/>
          <p:cNvSpPr>
            <a:spLocks noGrp="1"/>
          </p:cNvSpPr>
          <p:nvPr>
            <p:ph type="title" idx="4294967295"/>
          </p:nvPr>
        </p:nvSpPr>
        <p:spPr>
          <a:xfrm>
            <a:off x="0" y="928688"/>
            <a:ext cx="9144000" cy="642937"/>
          </a:xfrm>
        </p:spPr>
        <p:txBody>
          <a:bodyPr/>
          <a:lstStyle/>
          <a:p>
            <a:r>
              <a:rPr lang="fr-FR" sz="2400" smtClean="0">
                <a:solidFill>
                  <a:srgbClr val="0066CC"/>
                </a:solidFill>
                <a:latin typeface="Verdana" pitchFamily="34" charset="0"/>
                <a:ea typeface="ＭＳ Ｐゴシック" pitchFamily="34" charset="-128"/>
              </a:rPr>
              <a:t>One of the </a:t>
            </a:r>
            <a:r>
              <a:rPr lang="fr-FR" sz="3600" smtClean="0">
                <a:solidFill>
                  <a:srgbClr val="FF0000"/>
                </a:solidFill>
                <a:latin typeface="Verdana" pitchFamily="34" charset="0"/>
                <a:ea typeface="ＭＳ Ｐゴシック" pitchFamily="34" charset="-128"/>
              </a:rPr>
              <a:t>coldest</a:t>
            </a:r>
            <a:r>
              <a:rPr lang="fr-FR" sz="2400" smtClean="0">
                <a:solidFill>
                  <a:srgbClr val="0066CC"/>
                </a:solidFill>
                <a:latin typeface="Verdana" pitchFamily="34" charset="0"/>
                <a:ea typeface="ＭＳ Ｐゴシック" pitchFamily="34" charset="-128"/>
              </a:rPr>
              <a:t> places in the Universe…</a:t>
            </a: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0" y="535781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fr-FR" sz="2000">
                <a:solidFill>
                  <a:srgbClr val="0066CC"/>
                </a:solidFill>
                <a:latin typeface="Verdana" pitchFamily="34" charset="0"/>
                <a:ea typeface="ＭＳ Ｐゴシック" pitchFamily="34" charset="-128"/>
              </a:rPr>
              <a:t>With a temperature of -271 C, or 1.9 K above absolute zero,</a:t>
            </a:r>
          </a:p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fr-FR" sz="2000">
                <a:solidFill>
                  <a:srgbClr val="0066CC"/>
                </a:solidFill>
                <a:latin typeface="Verdana" pitchFamily="34" charset="0"/>
                <a:ea typeface="ＭＳ Ｐゴシック" pitchFamily="34" charset="-128"/>
              </a:rPr>
              <a:t> the LHC is colder than outer space.</a:t>
            </a:r>
          </a:p>
        </p:txBody>
      </p:sp>
      <p:pic>
        <p:nvPicPr>
          <p:cNvPr id="232453" name="Picture 7" descr="lhc-pho-2001-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000250"/>
            <a:ext cx="39766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4" name="Picture 8" descr="lhc-pho-2000-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2000250"/>
            <a:ext cx="396240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D9DA1-F40F-4DB3-A999-3D41ECE66DC3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45060" name="Title 6"/>
          <p:cNvSpPr>
            <a:spLocks noGrp="1"/>
          </p:cNvSpPr>
          <p:nvPr>
            <p:ph type="title" idx="4294967295"/>
          </p:nvPr>
        </p:nvSpPr>
        <p:spPr>
          <a:xfrm>
            <a:off x="885825" y="762000"/>
            <a:ext cx="7800975" cy="642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200" dirty="0" smtClean="0">
                <a:solidFill>
                  <a:srgbClr val="0066CC"/>
                </a:solidFill>
                <a:latin typeface="Verdana" pitchFamily="34" charset="0"/>
              </a:rPr>
              <a:t/>
            </a:r>
            <a:br>
              <a:rPr lang="fr-FR" sz="2200" dirty="0" smtClean="0">
                <a:solidFill>
                  <a:srgbClr val="0066CC"/>
                </a:solidFill>
                <a:latin typeface="Verdana" pitchFamily="34" charset="0"/>
              </a:rPr>
            </a:br>
            <a:r>
              <a:rPr lang="fr-FR" sz="2700" dirty="0" smtClean="0">
                <a:solidFill>
                  <a:srgbClr val="0066CC"/>
                </a:solidFill>
                <a:latin typeface="Verdana" pitchFamily="34" charset="0"/>
              </a:rPr>
              <a:t>One of the</a:t>
            </a:r>
            <a:r>
              <a:rPr lang="fr-FR" sz="2200" dirty="0" smtClean="0">
                <a:solidFill>
                  <a:srgbClr val="0066CC"/>
                </a:solidFill>
                <a:latin typeface="Verdana" pitchFamily="34" charset="0"/>
              </a:rPr>
              <a:t> </a:t>
            </a:r>
            <a:r>
              <a:rPr lang="fr-FR" sz="4000" dirty="0" err="1" smtClean="0">
                <a:solidFill>
                  <a:srgbClr val="FF0000"/>
                </a:solidFill>
                <a:latin typeface="Verdana" pitchFamily="34" charset="0"/>
              </a:rPr>
              <a:t>hottest</a:t>
            </a:r>
            <a:r>
              <a:rPr lang="fr-FR" sz="2200" dirty="0" smtClean="0">
                <a:solidFill>
                  <a:srgbClr val="0066CC"/>
                </a:solidFill>
                <a:latin typeface="Verdana" pitchFamily="34" charset="0"/>
              </a:rPr>
              <a:t> </a:t>
            </a:r>
            <a:r>
              <a:rPr lang="fr-FR" sz="2700" dirty="0" smtClean="0">
                <a:solidFill>
                  <a:srgbClr val="0066CC"/>
                </a:solidFill>
                <a:latin typeface="Verdana" pitchFamily="34" charset="0"/>
              </a:rPr>
              <a:t>places in the </a:t>
            </a:r>
            <a:r>
              <a:rPr lang="fr-FR" sz="2700" dirty="0" err="1" smtClean="0">
                <a:solidFill>
                  <a:srgbClr val="0066CC"/>
                </a:solidFill>
                <a:latin typeface="Verdana" pitchFamily="34" charset="0"/>
              </a:rPr>
              <a:t>galaxy</a:t>
            </a:r>
            <a:r>
              <a:rPr lang="fr-FR" sz="2700" dirty="0" smtClean="0">
                <a:solidFill>
                  <a:srgbClr val="0066CC"/>
                </a:solidFill>
                <a:latin typeface="Verdana" pitchFamily="34" charset="0"/>
              </a:rPr>
              <a:t>…</a:t>
            </a:r>
            <a:endParaRPr lang="en-US" sz="2700" dirty="0" smtClean="0">
              <a:solidFill>
                <a:srgbClr val="0066CC"/>
              </a:solidFill>
              <a:latin typeface="Verdana" pitchFamily="34" charset="0"/>
            </a:endParaRP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0" y="5091113"/>
            <a:ext cx="91440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fr-FR" sz="2000">
                <a:solidFill>
                  <a:srgbClr val="0066CC"/>
                </a:solidFill>
                <a:latin typeface="Verdana" pitchFamily="34" charset="0"/>
                <a:ea typeface="ＭＳ Ｐゴシック" pitchFamily="34" charset="-128"/>
              </a:rPr>
              <a:t>The collision of two proton beams generates temperatures </a:t>
            </a:r>
          </a:p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fr-FR" sz="2000">
                <a:solidFill>
                  <a:srgbClr val="0066CC"/>
                </a:solidFill>
                <a:latin typeface="Verdana" pitchFamily="34" charset="0"/>
                <a:ea typeface="ＭＳ Ｐゴシック" pitchFamily="34" charset="-128"/>
              </a:rPr>
              <a:t>1000 million times larger than those at the centre of the Sun,</a:t>
            </a:r>
          </a:p>
          <a:p>
            <a:pPr algn="ctr" eaLnBrk="0" hangingPunct="0">
              <a:lnSpc>
                <a:spcPct val="85000"/>
              </a:lnSpc>
              <a:spcBef>
                <a:spcPct val="50000"/>
              </a:spcBef>
            </a:pPr>
            <a:r>
              <a:rPr lang="fr-FR" sz="2000">
                <a:solidFill>
                  <a:srgbClr val="0066CC"/>
                </a:solidFill>
                <a:latin typeface="Verdana" pitchFamily="34" charset="0"/>
                <a:ea typeface="ＭＳ Ｐゴシック" pitchFamily="34" charset="-128"/>
              </a:rPr>
              <a:t>but in a much more confined space.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33477" name="Picture 5" descr="atlastrac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192881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478" name="Picture 6" descr="cmstrac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300" y="1928813"/>
            <a:ext cx="3322638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1695450" y="0"/>
            <a:ext cx="5776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0000"/>
                </a:solidFill>
                <a:latin typeface="Times New Roman" pitchFamily="18" charset="0"/>
              </a:rPr>
              <a:t>Proton-Proton Collisions at the LHC</a:t>
            </a:r>
            <a:endParaRPr lang="en-GB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1006475"/>
            <a:ext cx="31511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8" y="2927350"/>
            <a:ext cx="351313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4630738" y="896938"/>
            <a:ext cx="27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en-US" sz="2000" b="1">
              <a:latin typeface="Times New Roman" pitchFamily="18" charset="0"/>
            </a:endParaRP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4281488" y="954088"/>
            <a:ext cx="4362450" cy="52736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000" b="1">
                <a:solidFill>
                  <a:schemeClr val="accent2"/>
                </a:solidFill>
                <a:latin typeface="Times New Roman" pitchFamily="18" charset="0"/>
              </a:rPr>
              <a:t> 2808 + 2808 proton bunches</a:t>
            </a:r>
          </a:p>
          <a:p>
            <a:pPr>
              <a:buFont typeface="Wingdings" pitchFamily="2" charset="2"/>
              <a:buNone/>
            </a:pPr>
            <a:r>
              <a:rPr lang="de-DE" sz="2000" b="1">
                <a:latin typeface="Times New Roman" pitchFamily="18" charset="0"/>
              </a:rPr>
              <a:t>   separated by 7.5 m</a:t>
            </a:r>
          </a:p>
          <a:p>
            <a:pPr>
              <a:buFont typeface="Wingdings" pitchFamily="2" charset="2"/>
              <a:buNone/>
            </a:pPr>
            <a:r>
              <a:rPr lang="de-DE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 collisions every 25 ns</a:t>
            </a:r>
          </a:p>
          <a:p>
            <a:pPr>
              <a:buFont typeface="Wingdings" pitchFamily="2" charset="2"/>
              <a:buNone/>
            </a:pPr>
            <a:r>
              <a:rPr lang="de-DE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= 40 MHz crossing rate</a:t>
            </a:r>
          </a:p>
          <a:p>
            <a:pPr>
              <a:buFont typeface="Wingdings" pitchFamily="2" charset="2"/>
              <a:buNone/>
            </a:pPr>
            <a:endParaRPr lang="de-DE" sz="20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de-DE" sz="20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de-DE" sz="2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(=100 billion) protons per bunch</a:t>
            </a:r>
          </a:p>
          <a:p>
            <a:pPr>
              <a:buFont typeface="Wingdings" pitchFamily="2" charset="2"/>
              <a:buChar char="§"/>
            </a:pPr>
            <a:endParaRPr lang="de-DE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at 10</a:t>
            </a:r>
            <a:r>
              <a:rPr lang="de-DE" sz="20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34/</a:t>
            </a:r>
            <a:r>
              <a:rPr lang="de-DE" sz="2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de-DE" sz="20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sz="2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pPr>
              <a:buFont typeface="Wingdings" pitchFamily="2" charset="2"/>
              <a:buNone/>
            </a:pPr>
            <a:r>
              <a:rPr lang="de-DE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≈ 35 pp interactions per crossing</a:t>
            </a:r>
          </a:p>
          <a:p>
            <a:pPr>
              <a:buFont typeface="Wingdings" pitchFamily="2" charset="2"/>
              <a:buNone/>
            </a:pPr>
            <a:r>
              <a:rPr lang="de-DE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de-DE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pile-up</a:t>
            </a:r>
          </a:p>
          <a:p>
            <a:pPr>
              <a:buFont typeface="Wingdings" pitchFamily="2" charset="2"/>
              <a:buNone/>
            </a:pPr>
            <a:endParaRPr lang="de-DE" sz="20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b="1">
                <a:latin typeface="Times New Roman" pitchFamily="18" charset="0"/>
                <a:cs typeface="Times New Roman" pitchFamily="18" charset="0"/>
              </a:rPr>
              <a:t>→ ≈ 10</a:t>
            </a:r>
            <a:r>
              <a:rPr lang="de-DE" sz="2000" b="1" baseline="300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de-DE" sz="2000" b="1">
                <a:latin typeface="Times New Roman" pitchFamily="18" charset="0"/>
                <a:cs typeface="Times New Roman" pitchFamily="18" charset="0"/>
              </a:rPr>
              <a:t> pp interactions per second !!!</a:t>
            </a:r>
          </a:p>
          <a:p>
            <a:pPr>
              <a:buFont typeface="Wingdings" pitchFamily="2" charset="2"/>
              <a:buNone/>
            </a:pPr>
            <a:endParaRPr lang="de-DE" sz="20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in each collision</a:t>
            </a:r>
          </a:p>
          <a:p>
            <a:pPr>
              <a:buFont typeface="Wingdings" pitchFamily="2" charset="2"/>
              <a:buNone/>
            </a:pPr>
            <a:r>
              <a:rPr lang="de-DE" sz="2000" b="1">
                <a:latin typeface="Times New Roman" pitchFamily="18" charset="0"/>
                <a:cs typeface="Times New Roman" pitchFamily="18" charset="0"/>
              </a:rPr>
              <a:t>   ≈ 1600 charged particles produced</a:t>
            </a:r>
          </a:p>
          <a:p>
            <a:pPr>
              <a:buFont typeface="Wingdings" pitchFamily="2" charset="2"/>
              <a:buNone/>
            </a:pPr>
            <a:endParaRPr lang="de-DE" sz="2000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enormous challenge for the detectors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01675" y="6507163"/>
            <a:ext cx="1905000" cy="4572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Spain and CERN / April 2009</a:t>
            </a: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460750" y="6508750"/>
            <a:ext cx="2895600" cy="457200"/>
          </a:xfrm>
        </p:spPr>
        <p:txBody>
          <a:bodyPr/>
          <a:lstStyle/>
          <a:p>
            <a:pPr algn="ctr">
              <a:defRPr/>
            </a:pPr>
            <a:fld id="{584656B3-C176-43D3-AD20-F045665E8809}" type="slidenum">
              <a:rPr lang="en-US" smtClean="0"/>
              <a:pPr algn="ctr">
                <a:defRPr/>
              </a:pPr>
              <a:t>28</a:t>
            </a:fld>
            <a:endParaRPr lang="en-US" smtClean="0"/>
          </a:p>
        </p:txBody>
      </p:sp>
      <p:pic>
        <p:nvPicPr>
          <p:cNvPr id="235524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457200"/>
          </a:xfrm>
          <a:effectLst>
            <a:outerShdw dist="38099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GB" sz="3600">
                <a:solidFill>
                  <a:srgbClr val="FCF933"/>
                </a:solidFill>
              </a:rPr>
              <a:t>Enter a New Era in Fundamental Science</a:t>
            </a: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990600"/>
          </a:xfrm>
          <a:effectLst>
            <a:outerShdw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>
                <a:solidFill>
                  <a:srgbClr val="FFFFFF"/>
                </a:solidFill>
              </a:rPr>
              <a:t>Start-up of the Large Hadron Collider (</a:t>
            </a:r>
            <a:r>
              <a:rPr lang="en-GB">
                <a:solidFill>
                  <a:srgbClr val="FCF933"/>
                </a:solidFill>
              </a:rPr>
              <a:t>LHC</a:t>
            </a:r>
            <a:r>
              <a:rPr lang="en-GB">
                <a:solidFill>
                  <a:srgbClr val="FFFFFF"/>
                </a:solidFill>
              </a:rPr>
              <a:t>), one of the largest and truly global scientific projects ever, is the most exciting turning point in particle physics.</a:t>
            </a:r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3581400"/>
            <a:ext cx="9144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600" dirty="0">
                <a:solidFill>
                  <a:srgbClr val="FCF933"/>
                </a:solidFill>
              </a:rPr>
              <a:t>Exploration of a new energy frontier 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600" dirty="0">
                <a:solidFill>
                  <a:srgbClr val="FCF933"/>
                </a:solidFill>
              </a:rPr>
              <a:t>Proton-proton collisions up to E = 14 </a:t>
            </a:r>
            <a:r>
              <a:rPr lang="en-GB" sz="2600" dirty="0" err="1">
                <a:solidFill>
                  <a:srgbClr val="FCF933"/>
                </a:solidFill>
              </a:rPr>
              <a:t>TeV</a:t>
            </a:r>
            <a:endParaRPr lang="en-GB" sz="2600" dirty="0">
              <a:solidFill>
                <a:srgbClr val="FCF933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n-GB" sz="2600" dirty="0">
                <a:solidFill>
                  <a:srgbClr val="FCF933"/>
                </a:solidFill>
              </a:rPr>
              <a:t>(this year running at E = 7 </a:t>
            </a:r>
            <a:r>
              <a:rPr lang="en-GB" sz="2600" dirty="0" err="1">
                <a:solidFill>
                  <a:srgbClr val="FCF933"/>
                </a:solidFill>
              </a:rPr>
              <a:t>TeV</a:t>
            </a:r>
            <a:r>
              <a:rPr lang="en-GB" sz="2600" dirty="0">
                <a:solidFill>
                  <a:srgbClr val="FCF933"/>
                </a:solidFill>
              </a:rPr>
              <a:t>)</a:t>
            </a:r>
          </a:p>
        </p:txBody>
      </p:sp>
      <p:pic>
        <p:nvPicPr>
          <p:cNvPr id="23564" name="Picture 42" descr="0510028_03-A4-at-144-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6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35530" name="Rectangle 8"/>
          <p:cNvSpPr>
            <a:spLocks noChangeArrowheads="1"/>
          </p:cNvSpPr>
          <p:nvPr/>
        </p:nvSpPr>
        <p:spPr bwMode="auto">
          <a:xfrm>
            <a:off x="3101975" y="4648200"/>
            <a:ext cx="20701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>
                <a:solidFill>
                  <a:srgbClr val="FFFFFF"/>
                </a:solidFill>
                <a:ea typeface="ＭＳ Ｐゴシック" pitchFamily="34" charset="-128"/>
              </a:rPr>
              <a:t>LHC ring:</a:t>
            </a:r>
          </a:p>
          <a:p>
            <a:pPr algn="ctr">
              <a:lnSpc>
                <a:spcPct val="90000"/>
              </a:lnSpc>
            </a:pPr>
            <a:r>
              <a:rPr lang="en-GB" sz="1600">
                <a:solidFill>
                  <a:srgbClr val="FFFFFF"/>
                </a:solidFill>
                <a:ea typeface="ＭＳ Ｐゴシック" pitchFamily="34" charset="-128"/>
              </a:rPr>
              <a:t>27 km circumference</a:t>
            </a:r>
            <a:endParaRPr lang="en-GB" sz="2000">
              <a:ea typeface="ＭＳ Ｐゴシック" pitchFamily="34" charset="-128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533400" y="1701800"/>
            <a:ext cx="3241675" cy="1727200"/>
            <a:chOff x="336" y="1072"/>
            <a:chExt cx="2042" cy="1088"/>
          </a:xfrm>
        </p:grpSpPr>
        <p:sp>
          <p:nvSpPr>
            <p:cNvPr id="235554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5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6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34" charset="-128"/>
              </a:endParaRPr>
            </a:p>
          </p:txBody>
        </p:sp>
        <p:pic>
          <p:nvPicPr>
            <p:cNvPr id="235557" name="Picture 73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536" y="1072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>
                  <a:solidFill>
                    <a:schemeClr val="bg1"/>
                  </a:solidFill>
                  <a:latin typeface="Century Gothic" pitchFamily="28" charset="0"/>
                </a:rPr>
                <a:t>CMS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8" charset="0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52400" y="4483100"/>
            <a:ext cx="2286000" cy="1462088"/>
            <a:chOff x="96" y="2824"/>
            <a:chExt cx="1440" cy="921"/>
          </a:xfrm>
        </p:grpSpPr>
        <p:sp>
          <p:nvSpPr>
            <p:cNvPr id="235549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235550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1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552" name="Picture 79" descr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53" name="Text Box 80"/>
            <p:cNvSpPr txBox="1">
              <a:spLocks noChangeArrowheads="1"/>
            </p:cNvSpPr>
            <p:nvPr/>
          </p:nvSpPr>
          <p:spPr bwMode="auto">
            <a:xfrm>
              <a:off x="687" y="2824"/>
              <a:ext cx="4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latin typeface="Century Gothic" pitchFamily="34" charset="0"/>
                </a:rPr>
                <a:t>ALICE</a:t>
              </a:r>
              <a:endParaRPr lang="de-CH" sz="200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6705600" y="1720850"/>
            <a:ext cx="2244725" cy="1978025"/>
            <a:chOff x="4224" y="1084"/>
            <a:chExt cx="1414" cy="1246"/>
          </a:xfrm>
        </p:grpSpPr>
        <p:grpSp>
          <p:nvGrpSpPr>
            <p:cNvPr id="235542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235545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235546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547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35548" name="Picture 86" descr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543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>
                  <a:solidFill>
                    <a:schemeClr val="bg1"/>
                  </a:solidFill>
                  <a:latin typeface="Century Gothic" pitchFamily="28" charset="0"/>
                </a:rPr>
                <a:t>LHCb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28" charset="0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5715000" y="4724400"/>
            <a:ext cx="3119438" cy="1695450"/>
            <a:chOff x="3600" y="2976"/>
            <a:chExt cx="1965" cy="1068"/>
          </a:xfrm>
        </p:grpSpPr>
        <p:grpSp>
          <p:nvGrpSpPr>
            <p:cNvPr id="235535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235538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ea typeface="ＭＳ Ｐゴシック" pitchFamily="34" charset="-128"/>
                </a:endParaRPr>
              </a:p>
            </p:txBody>
          </p:sp>
          <p:sp>
            <p:nvSpPr>
              <p:cNvPr id="235539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540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355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536" name="Rectangle 9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7" name="Text Box 96"/>
            <p:cNvSpPr txBox="1">
              <a:spLocks noChangeArrowheads="1"/>
            </p:cNvSpPr>
            <p:nvPr/>
          </p:nvSpPr>
          <p:spPr bwMode="auto">
            <a:xfrm>
              <a:off x="5082" y="3832"/>
              <a:ext cx="4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tx2"/>
                  </a:solidFill>
                  <a:latin typeface="Century Gothic" pitchFamily="34" charset="0"/>
                </a:rPr>
                <a:t>ATLAS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1026"/>
          <p:cNvSpPr txBox="1">
            <a:spLocks noChangeArrowheads="1"/>
          </p:cNvSpPr>
          <p:nvPr/>
        </p:nvSpPr>
        <p:spPr bwMode="auto">
          <a:xfrm>
            <a:off x="-92075" y="1143000"/>
            <a:ext cx="9236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 Narrow" pitchFamily="34" charset="0"/>
              </a:rPr>
              <a:t>Methodology</a:t>
            </a:r>
          </a:p>
        </p:txBody>
      </p:sp>
      <p:sp>
        <p:nvSpPr>
          <p:cNvPr id="236547" name="Text Box 1028"/>
          <p:cNvSpPr txBox="1">
            <a:spLocks noChangeArrowheads="1"/>
          </p:cNvSpPr>
          <p:nvPr/>
        </p:nvSpPr>
        <p:spPr bwMode="auto">
          <a:xfrm>
            <a:off x="928688" y="5595938"/>
            <a:ext cx="771525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Helvetica" pitchFamily="34" charset="0"/>
              </a:rPr>
              <a:t>To select and record the signals from the 600 million proton collisions every second, huge detectors have been built to measure the particles traces to an extraordinary precision.</a:t>
            </a:r>
          </a:p>
          <a:p>
            <a:endParaRPr lang="en-US" sz="16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36548" name="Rectangle 1030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algn="l" eaLnBrk="1" hangingPunct="1"/>
            <a:r>
              <a:rPr lang="en-GB" sz="2400" smtClean="0">
                <a:solidFill>
                  <a:srgbClr val="0070C0"/>
                </a:solidFill>
                <a:latin typeface="Verdana" pitchFamily="34" charset="0"/>
              </a:rPr>
              <a:t>            the</a:t>
            </a:r>
            <a:r>
              <a:rPr lang="en-GB" sz="240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sz="2800" smtClean="0">
                <a:solidFill>
                  <a:srgbClr val="C00000"/>
                </a:solidFill>
                <a:latin typeface="Verdana" pitchFamily="34" charset="0"/>
              </a:rPr>
              <a:t>largest</a:t>
            </a:r>
            <a:r>
              <a:rPr lang="en-GB" sz="240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sz="2400" smtClean="0">
                <a:solidFill>
                  <a:srgbClr val="0070C0"/>
                </a:solidFill>
                <a:latin typeface="Verdana" pitchFamily="34" charset="0"/>
              </a:rPr>
              <a:t>and </a:t>
            </a:r>
            <a:r>
              <a:rPr lang="en-GB" sz="2400" smtClean="0">
                <a:solidFill>
                  <a:srgbClr val="C00000"/>
                </a:solidFill>
                <a:latin typeface="Verdana" pitchFamily="34" charset="0"/>
              </a:rPr>
              <a:t>most complex </a:t>
            </a:r>
            <a:r>
              <a:rPr lang="en-GB" sz="2400" smtClean="0">
                <a:solidFill>
                  <a:srgbClr val="0070C0"/>
                </a:solidFill>
                <a:latin typeface="Verdana" pitchFamily="34" charset="0"/>
              </a:rPr>
              <a:t>detectors </a:t>
            </a:r>
            <a:endParaRPr lang="en-US" sz="2400" smtClean="0">
              <a:solidFill>
                <a:srgbClr val="0070C0"/>
              </a:solidFill>
              <a:latin typeface="Verdana" pitchFamily="34" charset="0"/>
            </a:endParaRPr>
          </a:p>
        </p:txBody>
      </p:sp>
      <p:pic>
        <p:nvPicPr>
          <p:cNvPr id="236549" name="Picture 2" descr="Barrel Toroid 4 Nov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642938"/>
            <a:ext cx="75723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533400" y="1295400"/>
            <a:ext cx="8001000" cy="2012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613400" algn="l"/>
              </a:tabLst>
            </a:pPr>
            <a:r>
              <a:rPr lang="de-DE" sz="2400">
                <a:solidFill>
                  <a:schemeClr val="accent2"/>
                </a:solidFill>
              </a:rPr>
              <a:t>Resolving the inner structure of matter:</a:t>
            </a:r>
            <a:r>
              <a:rPr lang="de-DE" sz="3600">
                <a:solidFill>
                  <a:schemeClr val="accent2"/>
                </a:solidFill>
              </a:rPr>
              <a:t>   </a:t>
            </a:r>
            <a:r>
              <a:rPr lang="de-DE" sz="3200">
                <a:solidFill>
                  <a:schemeClr val="accent2"/>
                </a:solidFill>
              </a:rPr>
              <a:t>E = hc/λ</a:t>
            </a:r>
            <a:endParaRPr lang="de-DE" sz="3600">
              <a:solidFill>
                <a:schemeClr val="accent2"/>
              </a:solidFill>
              <a:latin typeface="Symbol" pitchFamily="18" charset="2"/>
            </a:endParaRPr>
          </a:p>
          <a:p>
            <a:pPr>
              <a:spcBef>
                <a:spcPct val="50000"/>
              </a:spcBef>
              <a:tabLst>
                <a:tab pos="5613400" algn="l"/>
              </a:tabLst>
            </a:pPr>
            <a:endParaRPr lang="de-DE" sz="240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tabLst>
                <a:tab pos="5613400" algn="l"/>
              </a:tabLst>
            </a:pPr>
            <a:r>
              <a:rPr lang="de-DE" sz="2400">
                <a:solidFill>
                  <a:schemeClr val="accent2"/>
                </a:solidFill>
              </a:rPr>
              <a:t>Production of new Particles :</a:t>
            </a:r>
            <a:r>
              <a:rPr lang="de-DE" sz="3600">
                <a:solidFill>
                  <a:schemeClr val="accent2"/>
                </a:solidFill>
              </a:rPr>
              <a:t>   	  </a:t>
            </a:r>
            <a:r>
              <a:rPr lang="de-DE" sz="3200">
                <a:solidFill>
                  <a:schemeClr val="accent2"/>
                </a:solidFill>
              </a:rPr>
              <a:t>E = m c</a:t>
            </a:r>
            <a:r>
              <a:rPr lang="de-DE" sz="3200" baseline="30000">
                <a:solidFill>
                  <a:schemeClr val="accent2"/>
                </a:solidFill>
              </a:rPr>
              <a:t>2</a:t>
            </a:r>
            <a:endParaRPr lang="de-DE" sz="3600" baseline="30000">
              <a:solidFill>
                <a:schemeClr val="accent2"/>
              </a:solidFill>
            </a:endParaRPr>
          </a:p>
        </p:txBody>
      </p:sp>
      <p:grpSp>
        <p:nvGrpSpPr>
          <p:cNvPr id="1030" name="Group 3"/>
          <p:cNvGrpSpPr>
            <a:grpSpLocks/>
          </p:cNvGrpSpPr>
          <p:nvPr/>
        </p:nvGrpSpPr>
        <p:grpSpPr bwMode="auto">
          <a:xfrm>
            <a:off x="3276600" y="3200400"/>
            <a:ext cx="2209800" cy="1806575"/>
            <a:chOff x="2018" y="2732"/>
            <a:chExt cx="1324" cy="1186"/>
          </a:xfrm>
        </p:grpSpPr>
        <p:pic>
          <p:nvPicPr>
            <p:cNvPr id="1042" name="Picture 4" descr="new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2959"/>
              <a:ext cx="1146" cy="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43" name="Group 5"/>
            <p:cNvGrpSpPr>
              <a:grpSpLocks/>
            </p:cNvGrpSpPr>
            <p:nvPr/>
          </p:nvGrpSpPr>
          <p:grpSpPr bwMode="auto">
            <a:xfrm>
              <a:off x="2018" y="2732"/>
              <a:ext cx="1324" cy="1186"/>
              <a:chOff x="2018" y="2732"/>
              <a:chExt cx="1324" cy="1186"/>
            </a:xfrm>
          </p:grpSpPr>
          <p:graphicFrame>
            <p:nvGraphicFramePr>
              <p:cNvPr id="1026" name="Object 6"/>
              <p:cNvGraphicFramePr>
                <a:graphicFrameLocks noChangeAspect="1"/>
              </p:cNvGraphicFramePr>
              <p:nvPr/>
            </p:nvGraphicFramePr>
            <p:xfrm>
              <a:off x="2018" y="2732"/>
              <a:ext cx="1324" cy="10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name="Clip" r:id="rId5" imgW="837360" imgH="639000" progId="">
                      <p:embed/>
                    </p:oleObj>
                  </mc:Choice>
                  <mc:Fallback>
                    <p:oleObj name="Clip" r:id="rId5" imgW="837360" imgH="639000" progId="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8" y="2732"/>
                            <a:ext cx="1324" cy="101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044" name="Group 7"/>
              <p:cNvGrpSpPr>
                <a:grpSpLocks/>
              </p:cNvGrpSpPr>
              <p:nvPr/>
            </p:nvGrpSpPr>
            <p:grpSpPr bwMode="auto">
              <a:xfrm>
                <a:off x="2496" y="2773"/>
                <a:ext cx="532" cy="1145"/>
                <a:chOff x="2496" y="2773"/>
                <a:chExt cx="532" cy="1145"/>
              </a:xfrm>
            </p:grpSpPr>
            <p:graphicFrame>
              <p:nvGraphicFramePr>
                <p:cNvPr id="1027" name="Object 8"/>
                <p:cNvGraphicFramePr>
                  <a:graphicFrameLocks noChangeAspect="1"/>
                </p:cNvGraphicFramePr>
                <p:nvPr/>
              </p:nvGraphicFramePr>
              <p:xfrm>
                <a:off x="2515" y="2773"/>
                <a:ext cx="462" cy="78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1" name="Photo Editor Photo" r:id="rId7" imgW="3285714" imgH="4571429" progId="">
                        <p:embed/>
                      </p:oleObj>
                    </mc:Choice>
                    <mc:Fallback>
                      <p:oleObj name="Photo Editor Photo" r:id="rId7" imgW="3285714" imgH="4571429" progId="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15" y="2773"/>
                              <a:ext cx="462" cy="78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9"/>
                <p:cNvGraphicFramePr>
                  <a:graphicFrameLocks noChangeAspect="1"/>
                </p:cNvGraphicFramePr>
                <p:nvPr/>
              </p:nvGraphicFramePr>
              <p:xfrm>
                <a:off x="2753" y="3439"/>
                <a:ext cx="11" cy="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2" name="Equation" r:id="rId9" imgW="114120" imgH="215640" progId="Equation.3">
                        <p:embed/>
                      </p:oleObj>
                    </mc:Choice>
                    <mc:Fallback>
                      <p:oleObj name="Equation" r:id="rId9" imgW="114120" imgH="215640" progId="Equation.3">
                        <p:embed/>
                        <p:pic>
                          <p:nvPicPr>
                            <p:cNvPr id="0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3" y="3439"/>
                              <a:ext cx="11" cy="2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45" name="WordArt 1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496" y="3724"/>
                  <a:ext cx="457" cy="19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FF0000"/>
                      </a:solidFill>
                      <a:effectLst>
                        <a:outerShdw dist="45791" dir="2021404" algn="ctr" rotWithShape="0">
                          <a:srgbClr val="C0C0C0"/>
                        </a:outerShdw>
                      </a:effectLst>
                      <a:latin typeface="Times New Roman"/>
                      <a:cs typeface="Times New Roman"/>
                    </a:rPr>
                    <a:t>E=mc</a:t>
                  </a:r>
                </a:p>
              </p:txBody>
            </p:sp>
            <p:sp>
              <p:nvSpPr>
                <p:cNvPr id="1046" name="WordArt 1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53" y="3672"/>
                  <a:ext cx="75" cy="10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28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FF0000"/>
                      </a:solidFill>
                      <a:effectLst>
                        <a:outerShdw dist="45791" dir="2021404" algn="ctr" rotWithShape="0">
                          <a:srgbClr val="C0C0C0"/>
                        </a:outerShdw>
                      </a:effectLst>
                      <a:latin typeface="Times New Roman"/>
                      <a:cs typeface="Times New Roman"/>
                    </a:rPr>
                    <a:t>2</a:t>
                  </a:r>
                </a:p>
              </p:txBody>
            </p:sp>
          </p:grpSp>
        </p:grpSp>
      </p:grpSp>
      <p:grpSp>
        <p:nvGrpSpPr>
          <p:cNvPr id="1031" name="Group 12"/>
          <p:cNvGrpSpPr>
            <a:grpSpLocks/>
          </p:cNvGrpSpPr>
          <p:nvPr/>
        </p:nvGrpSpPr>
        <p:grpSpPr bwMode="auto">
          <a:xfrm rot="727898">
            <a:off x="5486400" y="3429000"/>
            <a:ext cx="1600200" cy="1447800"/>
            <a:chOff x="3254" y="2732"/>
            <a:chExt cx="1162" cy="1045"/>
          </a:xfrm>
        </p:grpSpPr>
        <p:sp>
          <p:nvSpPr>
            <p:cNvPr id="1040" name="Line 13"/>
            <p:cNvSpPr>
              <a:spLocks noChangeShapeType="1"/>
            </p:cNvSpPr>
            <p:nvPr/>
          </p:nvSpPr>
          <p:spPr bwMode="auto">
            <a:xfrm rot="-2537177">
              <a:off x="3254" y="2732"/>
              <a:ext cx="1162" cy="345"/>
            </a:xfrm>
            <a:prstGeom prst="line">
              <a:avLst/>
            </a:prstGeom>
            <a:noFill/>
            <a:ln w="38100">
              <a:pattFill prst="dkHorz">
                <a:fgClr>
                  <a:srgbClr val="CC0000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Line 14"/>
            <p:cNvSpPr>
              <a:spLocks noChangeShapeType="1"/>
            </p:cNvSpPr>
            <p:nvPr/>
          </p:nvSpPr>
          <p:spPr bwMode="auto">
            <a:xfrm>
              <a:off x="3254" y="3432"/>
              <a:ext cx="1162" cy="345"/>
            </a:xfrm>
            <a:prstGeom prst="line">
              <a:avLst/>
            </a:prstGeom>
            <a:noFill/>
            <a:ln w="38100">
              <a:pattFill prst="dkHorz">
                <a:fgClr>
                  <a:srgbClr val="FF3399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2" name="Group 15"/>
          <p:cNvGrpSpPr>
            <a:grpSpLocks/>
          </p:cNvGrpSpPr>
          <p:nvPr/>
        </p:nvGrpSpPr>
        <p:grpSpPr bwMode="auto">
          <a:xfrm>
            <a:off x="1981200" y="3581400"/>
            <a:ext cx="1616075" cy="1081088"/>
            <a:chOff x="998" y="2871"/>
            <a:chExt cx="1172" cy="834"/>
          </a:xfrm>
        </p:grpSpPr>
        <p:sp>
          <p:nvSpPr>
            <p:cNvPr id="1038" name="Line 16"/>
            <p:cNvSpPr>
              <a:spLocks noChangeShapeType="1"/>
            </p:cNvSpPr>
            <p:nvPr/>
          </p:nvSpPr>
          <p:spPr bwMode="auto">
            <a:xfrm>
              <a:off x="998" y="2871"/>
              <a:ext cx="1162" cy="34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Line 17"/>
            <p:cNvSpPr>
              <a:spLocks noChangeShapeType="1"/>
            </p:cNvSpPr>
            <p:nvPr/>
          </p:nvSpPr>
          <p:spPr bwMode="auto">
            <a:xfrm rot="-2537177">
              <a:off x="1008" y="3360"/>
              <a:ext cx="1162" cy="34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18" descr="nucleus_exp6"/>
          <p:cNvPicPr>
            <a:picLocks noChangeAspect="1" noChangeArrowheads="1"/>
          </p:cNvPicPr>
          <p:nvPr/>
        </p:nvPicPr>
        <p:blipFill>
          <a:blip r:embed="rId11" cstate="print"/>
          <a:srcRect t="18802" b="39551"/>
          <a:stretch>
            <a:fillRect/>
          </a:stretch>
        </p:blipFill>
        <p:spPr bwMode="auto">
          <a:xfrm>
            <a:off x="3429000" y="1905000"/>
            <a:ext cx="21082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19"/>
          <p:cNvSpPr txBox="1">
            <a:spLocks noChangeArrowheads="1"/>
          </p:cNvSpPr>
          <p:nvPr/>
        </p:nvSpPr>
        <p:spPr bwMode="auto">
          <a:xfrm>
            <a:off x="468313" y="5445125"/>
            <a:ext cx="5464175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high statistics (= high “luminosity”): </a:t>
            </a:r>
            <a:r>
              <a:rPr lang="en-US" sz="2400">
                <a:sym typeface="Wingdings" pitchFamily="2" charset="2"/>
              </a:rPr>
              <a:t> 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1035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lIns="91420" tIns="45711" rIns="91420" bIns="45711" anchor="ctr"/>
          <a:lstStyle/>
          <a:p>
            <a:pPr algn="ctr"/>
            <a:r>
              <a:rPr lang="de-DE" sz="2400" b="1">
                <a:solidFill>
                  <a:srgbClr val="000000"/>
                </a:solidFill>
                <a:latin typeface="Arial" pitchFamily="34" charset="0"/>
              </a:rPr>
              <a:t>The role of accelerators</a:t>
            </a:r>
            <a:endParaRPr lang="en-GB" sz="2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6" name="Text Box 21"/>
          <p:cNvSpPr txBox="1">
            <a:spLocks noChangeArrowheads="1"/>
          </p:cNvSpPr>
          <p:nvPr/>
        </p:nvSpPr>
        <p:spPr bwMode="auto">
          <a:xfrm>
            <a:off x="323850" y="908050"/>
            <a:ext cx="1925638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high energy:</a:t>
            </a:r>
            <a:endParaRPr lang="en-US" sz="2000"/>
          </a:p>
        </p:txBody>
      </p:sp>
      <p:sp>
        <p:nvSpPr>
          <p:cNvPr id="1037" name="Text Box 22"/>
          <p:cNvSpPr txBox="1">
            <a:spLocks noChangeArrowheads="1"/>
          </p:cNvSpPr>
          <p:nvPr/>
        </p:nvSpPr>
        <p:spPr bwMode="auto">
          <a:xfrm>
            <a:off x="519113" y="6118225"/>
            <a:ext cx="3665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sym typeface="Wingdings" pitchFamily="2" charset="2"/>
              </a:rPr>
              <a:t>Precision measurements </a:t>
            </a:r>
            <a:endParaRPr lang="en-GB" sz="2400">
              <a:solidFill>
                <a:schemeClr val="accent2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5" descr="dijet.png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25" y="795338"/>
            <a:ext cx="8689975" cy="5986462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</p:pic>
      <p:sp>
        <p:nvSpPr>
          <p:cNvPr id="2416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D904D29-B238-4788-9FFE-A322F15555BF}" type="slidenum">
              <a:rPr lang="en-US" smtClean="0">
                <a:latin typeface="Comic Sans MS" pitchFamily="66" charset="0"/>
              </a:rPr>
              <a:pPr/>
              <a:t>30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241668" name="Text Box 5"/>
          <p:cNvSpPr txBox="1">
            <a:spLocks noChangeArrowheads="1"/>
          </p:cNvSpPr>
          <p:nvPr/>
        </p:nvSpPr>
        <p:spPr bwMode="auto">
          <a:xfrm>
            <a:off x="1295400" y="76200"/>
            <a:ext cx="5562600" cy="6159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400">
                <a:solidFill>
                  <a:srgbClr val="000000"/>
                </a:solidFill>
              </a:rPr>
              <a:t>ATLAS through first data</a:t>
            </a:r>
            <a:endParaRPr lang="en-US" sz="2300">
              <a:solidFill>
                <a:srgbClr val="000000"/>
              </a:solidFill>
            </a:endParaRPr>
          </a:p>
        </p:txBody>
      </p:sp>
      <p:sp>
        <p:nvSpPr>
          <p:cNvPr id="241669" name="TextBox 8"/>
          <p:cNvSpPr txBox="1">
            <a:spLocks noChangeArrowheads="1"/>
          </p:cNvSpPr>
          <p:nvPr/>
        </p:nvSpPr>
        <p:spPr bwMode="auto">
          <a:xfrm>
            <a:off x="4953000" y="5969000"/>
            <a:ext cx="3960813" cy="584200"/>
          </a:xfrm>
          <a:prstGeom prst="rect">
            <a:avLst/>
          </a:prstGeom>
          <a:solidFill>
            <a:srgbClr val="CC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</a:rPr>
              <a:t>Fabiola Gianotti</a:t>
            </a:r>
          </a:p>
          <a:p>
            <a:pPr eaLnBrk="0" hangingPunct="0"/>
            <a:r>
              <a:rPr lang="en-US" sz="1600">
                <a:solidFill>
                  <a:srgbClr val="000000"/>
                </a:solidFill>
              </a:rPr>
              <a:t>(on behalf of the ATLAS Collaboration)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C11FBC5-F780-4952-9DD2-B0B841E83C2D}" type="slidenum">
              <a:rPr lang="en-US" smtClean="0">
                <a:latin typeface="Helvetica" pitchFamily="34" charset="0"/>
              </a:rPr>
              <a:pPr/>
              <a:t>31</a:t>
            </a:fld>
            <a:endParaRPr lang="en-US" smtClean="0">
              <a:latin typeface="Helvetica" pitchFamily="34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467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Example process at LHC</a:t>
            </a: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177155" name="Picture 3" descr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371600"/>
            <a:ext cx="72390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53000" y="2514600"/>
            <a:ext cx="3414713" cy="2209800"/>
            <a:chOff x="3120" y="1344"/>
            <a:chExt cx="2151" cy="1392"/>
          </a:xfrm>
        </p:grpSpPr>
        <p:grpSp>
          <p:nvGrpSpPr>
            <p:cNvPr id="242699" name="Group 5"/>
            <p:cNvGrpSpPr>
              <a:grpSpLocks/>
            </p:cNvGrpSpPr>
            <p:nvPr/>
          </p:nvGrpSpPr>
          <p:grpSpPr bwMode="auto">
            <a:xfrm>
              <a:off x="3120" y="1344"/>
              <a:ext cx="1872" cy="1344"/>
              <a:chOff x="3120" y="1344"/>
              <a:chExt cx="1872" cy="1344"/>
            </a:xfrm>
          </p:grpSpPr>
          <p:sp>
            <p:nvSpPr>
              <p:cNvPr id="242706" name="Line 6"/>
              <p:cNvSpPr>
                <a:spLocks noChangeShapeType="1"/>
              </p:cNvSpPr>
              <p:nvPr/>
            </p:nvSpPr>
            <p:spPr bwMode="auto">
              <a:xfrm flipV="1">
                <a:off x="4032" y="1518"/>
                <a:ext cx="960" cy="3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07" name="Line 7"/>
              <p:cNvSpPr>
                <a:spLocks noChangeShapeType="1"/>
              </p:cNvSpPr>
              <p:nvPr/>
            </p:nvSpPr>
            <p:spPr bwMode="auto">
              <a:xfrm>
                <a:off x="4032" y="2064"/>
                <a:ext cx="912" cy="432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08" name="Line 8"/>
              <p:cNvSpPr>
                <a:spLocks noChangeShapeType="1"/>
              </p:cNvSpPr>
              <p:nvPr/>
            </p:nvSpPr>
            <p:spPr bwMode="auto">
              <a:xfrm rot="9491046" flipH="1">
                <a:off x="4464" y="1715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09" name="Line 9"/>
              <p:cNvSpPr>
                <a:spLocks noChangeShapeType="1"/>
              </p:cNvSpPr>
              <p:nvPr/>
            </p:nvSpPr>
            <p:spPr bwMode="auto">
              <a:xfrm rot="12545569" flipH="1">
                <a:off x="4416" y="2256"/>
                <a:ext cx="97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2710" name="Group 10"/>
              <p:cNvGrpSpPr>
                <a:grpSpLocks/>
              </p:cNvGrpSpPr>
              <p:nvPr/>
            </p:nvGrpSpPr>
            <p:grpSpPr bwMode="auto">
              <a:xfrm>
                <a:off x="3120" y="1344"/>
                <a:ext cx="432" cy="432"/>
                <a:chOff x="3158" y="1093"/>
                <a:chExt cx="432" cy="432"/>
              </a:xfrm>
            </p:grpSpPr>
            <p:sp>
              <p:nvSpPr>
                <p:cNvPr id="177163" name="Oval 11"/>
                <p:cNvSpPr>
                  <a:spLocks noChangeArrowheads="1"/>
                </p:cNvSpPr>
                <p:nvPr/>
              </p:nvSpPr>
              <p:spPr bwMode="auto">
                <a:xfrm>
                  <a:off x="3158" y="1093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77164" name="Rectangle 12"/>
                <p:cNvSpPr>
                  <a:spLocks noChangeArrowheads="1"/>
                </p:cNvSpPr>
                <p:nvPr/>
              </p:nvSpPr>
              <p:spPr bwMode="auto">
                <a:xfrm>
                  <a:off x="3254" y="1158"/>
                  <a:ext cx="243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800" i="1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  <a:ea typeface="ＭＳ Ｐゴシック" charset="-128"/>
                    </a:rPr>
                    <a:t>g</a:t>
                  </a:r>
                  <a:endParaRPr 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42711" name="Group 13"/>
              <p:cNvGrpSpPr>
                <a:grpSpLocks/>
              </p:cNvGrpSpPr>
              <p:nvPr/>
            </p:nvGrpSpPr>
            <p:grpSpPr bwMode="auto">
              <a:xfrm>
                <a:off x="3120" y="2256"/>
                <a:ext cx="432" cy="432"/>
                <a:chOff x="3158" y="2341"/>
                <a:chExt cx="432" cy="432"/>
              </a:xfrm>
            </p:grpSpPr>
            <p:sp>
              <p:nvSpPr>
                <p:cNvPr id="177166" name="Oval 14"/>
                <p:cNvSpPr>
                  <a:spLocks noChangeArrowheads="1"/>
                </p:cNvSpPr>
                <p:nvPr/>
              </p:nvSpPr>
              <p:spPr bwMode="auto">
                <a:xfrm>
                  <a:off x="3158" y="2341"/>
                  <a:ext cx="432" cy="4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77167" name="Rectangle 15"/>
                <p:cNvSpPr>
                  <a:spLocks noChangeArrowheads="1"/>
                </p:cNvSpPr>
                <p:nvPr/>
              </p:nvSpPr>
              <p:spPr bwMode="auto">
                <a:xfrm>
                  <a:off x="3254" y="2406"/>
                  <a:ext cx="243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800" i="1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  <a:ea typeface="ＭＳ Ｐゴシック" charset="-128"/>
                    </a:rPr>
                    <a:t>g</a:t>
                  </a: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42712" name="Group 16"/>
              <p:cNvGrpSpPr>
                <a:grpSpLocks/>
              </p:cNvGrpSpPr>
              <p:nvPr/>
            </p:nvGrpSpPr>
            <p:grpSpPr bwMode="auto">
              <a:xfrm>
                <a:off x="3600" y="1728"/>
                <a:ext cx="482" cy="528"/>
                <a:chOff x="4656" y="672"/>
                <a:chExt cx="482" cy="528"/>
              </a:xfrm>
            </p:grpSpPr>
            <p:pic>
              <p:nvPicPr>
                <p:cNvPr id="242713" name="Picture 1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656" y="672"/>
                  <a:ext cx="482" cy="5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7170" name="Oval 18"/>
                <p:cNvSpPr>
                  <a:spLocks noChangeArrowheads="1"/>
                </p:cNvSpPr>
                <p:nvPr/>
              </p:nvSpPr>
              <p:spPr bwMode="auto">
                <a:xfrm>
                  <a:off x="4656" y="672"/>
                  <a:ext cx="480" cy="528"/>
                </a:xfrm>
                <a:prstGeom prst="ellipse">
                  <a:avLst/>
                </a:prstGeom>
                <a:noFill/>
                <a:ln w="9525">
                  <a:solidFill>
                    <a:srgbClr val="C70C2C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</p:grpSp>
        <p:grpSp>
          <p:nvGrpSpPr>
            <p:cNvPr id="242700" name="Group 19"/>
            <p:cNvGrpSpPr>
              <a:grpSpLocks/>
            </p:cNvGrpSpPr>
            <p:nvPr/>
          </p:nvGrpSpPr>
          <p:grpSpPr bwMode="auto">
            <a:xfrm>
              <a:off x="4800" y="1392"/>
              <a:ext cx="471" cy="432"/>
              <a:chOff x="3672" y="3600"/>
              <a:chExt cx="471" cy="432"/>
            </a:xfrm>
          </p:grpSpPr>
          <p:sp>
            <p:nvSpPr>
              <p:cNvPr id="177172" name="Oval 20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7173" name="Rectangle 21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47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ea typeface="ＭＳ Ｐゴシック" charset="-128"/>
                  </a:rPr>
                  <a:t>W/Z</a:t>
                </a:r>
                <a:endParaRPr lang="en-US" sz="200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242701" name="Group 22"/>
            <p:cNvGrpSpPr>
              <a:grpSpLocks/>
            </p:cNvGrpSpPr>
            <p:nvPr/>
          </p:nvGrpSpPr>
          <p:grpSpPr bwMode="auto">
            <a:xfrm>
              <a:off x="4752" y="2304"/>
              <a:ext cx="471" cy="432"/>
              <a:chOff x="3672" y="3600"/>
              <a:chExt cx="471" cy="432"/>
            </a:xfrm>
          </p:grpSpPr>
          <p:sp>
            <p:nvSpPr>
              <p:cNvPr id="177175" name="Oval 23"/>
              <p:cNvSpPr>
                <a:spLocks noChangeArrowheads="1"/>
              </p:cNvSpPr>
              <p:nvPr/>
            </p:nvSpPr>
            <p:spPr bwMode="auto">
              <a:xfrm>
                <a:off x="3696" y="3600"/>
                <a:ext cx="432" cy="432"/>
              </a:xfrm>
              <a:prstGeom prst="ellipse">
                <a:avLst/>
              </a:prstGeom>
              <a:gradFill rotWithShape="0">
                <a:gsLst>
                  <a:gs pos="0">
                    <a:srgbClr val="CF042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7176" name="Rectangle 24"/>
              <p:cNvSpPr>
                <a:spLocks noChangeArrowheads="1"/>
              </p:cNvSpPr>
              <p:nvPr/>
            </p:nvSpPr>
            <p:spPr bwMode="auto">
              <a:xfrm>
                <a:off x="3672" y="3679"/>
                <a:ext cx="47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ea typeface="ＭＳ Ｐゴシック" charset="-128"/>
                  </a:rPr>
                  <a:t>W/Z</a:t>
                </a: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</p:grpSp>
      <p:pic>
        <p:nvPicPr>
          <p:cNvPr id="28" name="Picture 5" descr="newlhc logo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"/>
            <a:ext cx="838200" cy="838379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grpSp>
        <p:nvGrpSpPr>
          <p:cNvPr id="9" name="Group 84"/>
          <p:cNvGrpSpPr>
            <a:grpSpLocks/>
          </p:cNvGrpSpPr>
          <p:nvPr/>
        </p:nvGrpSpPr>
        <p:grpSpPr bwMode="auto">
          <a:xfrm>
            <a:off x="323850" y="2349500"/>
            <a:ext cx="3757613" cy="2365375"/>
            <a:chOff x="4724400" y="4343400"/>
            <a:chExt cx="3757402" cy="236642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4343400"/>
              <a:ext cx="2625578" cy="2366420"/>
            </a:xfrm>
            <a:prstGeom prst="rect">
              <a:avLst/>
            </a:prstGeom>
            <a:effectLst>
              <a:outerShdw blurRad="1905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4724400" y="6323888"/>
              <a:ext cx="696874" cy="37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8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CMS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84867" y="5855368"/>
              <a:ext cx="1596935" cy="37005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m</a:t>
              </a:r>
              <a:r>
                <a:rPr lang="en-GB" baseline="-25000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4μ</a:t>
              </a:r>
              <a:r>
                <a:rPr lang="en-GB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=201 </a:t>
              </a:r>
              <a:r>
                <a:rPr lang="en-GB" dirty="0" err="1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ea typeface="ＭＳ Ｐゴシック" charset="-128"/>
                </a:rPr>
                <a:t>GeV</a:t>
              </a:r>
              <a:endParaRPr lang="en-GB" dirty="0">
                <a:solidFill>
                  <a:srgbClr val="000000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ＭＳ Ｐゴシック" charset="-128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1075"/>
            <a:ext cx="43322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>
                <a:solidFill>
                  <a:srgbClr val="FF0000"/>
                </a:solidFill>
                <a:latin typeface="Times New Roman" pitchFamily="18" charset="0"/>
              </a:rPr>
              <a:t>Cross Section („Production Rate“) of Various Processes</a:t>
            </a:r>
            <a:endParaRPr lang="en-GB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5288" y="3068638"/>
            <a:ext cx="3816350" cy="25542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de-DE" sz="2000" b="1">
                <a:solidFill>
                  <a:srgbClr val="060000"/>
                </a:solidFill>
                <a:latin typeface="Times New Roman" pitchFamily="18" charset="0"/>
              </a:rPr>
              <a:t>More than 10 orders of </a:t>
            </a:r>
          </a:p>
          <a:p>
            <a:pPr marL="457200" indent="-457200"/>
            <a:r>
              <a:rPr lang="de-DE" sz="2000" b="1">
                <a:solidFill>
                  <a:srgbClr val="060000"/>
                </a:solidFill>
                <a:latin typeface="Times New Roman" pitchFamily="18" charset="0"/>
              </a:rPr>
              <a:t>magnitude difference between </a:t>
            </a:r>
          </a:p>
          <a:p>
            <a:pPr marL="457200" indent="-457200"/>
            <a:endParaRPr lang="de-DE" sz="2000" b="1">
              <a:solidFill>
                <a:srgbClr val="060000"/>
              </a:solidFill>
              <a:latin typeface="Times New Roman" pitchFamily="18" charset="0"/>
            </a:endParaRPr>
          </a:p>
          <a:p>
            <a:pPr marL="457200" indent="-457200"/>
            <a:r>
              <a:rPr lang="de-DE" sz="2000" b="1">
                <a:solidFill>
                  <a:srgbClr val="060000"/>
                </a:solidFill>
                <a:latin typeface="Times New Roman" pitchFamily="18" charset="0"/>
              </a:rPr>
              <a:t>total reaction rate </a:t>
            </a:r>
          </a:p>
          <a:p>
            <a:pPr marL="457200" indent="-457200"/>
            <a:endParaRPr lang="de-DE" sz="2000" b="1">
              <a:solidFill>
                <a:srgbClr val="060000"/>
              </a:solidFill>
              <a:latin typeface="Times New Roman" pitchFamily="18" charset="0"/>
            </a:endParaRPr>
          </a:p>
          <a:p>
            <a:pPr marL="457200" indent="-457200"/>
            <a:r>
              <a:rPr lang="de-DE" sz="2000" b="1">
                <a:solidFill>
                  <a:srgbClr val="060000"/>
                </a:solidFill>
                <a:latin typeface="Times New Roman" pitchFamily="18" charset="0"/>
              </a:rPr>
              <a:t>and </a:t>
            </a:r>
          </a:p>
          <a:p>
            <a:pPr marL="457200" indent="-457200"/>
            <a:endParaRPr lang="de-DE" sz="2000" b="1">
              <a:solidFill>
                <a:srgbClr val="060000"/>
              </a:solidFill>
              <a:latin typeface="Times New Roman" pitchFamily="18" charset="0"/>
            </a:endParaRPr>
          </a:p>
          <a:p>
            <a:pPr marL="457200" indent="-457200"/>
            <a:r>
              <a:rPr lang="de-DE" sz="2000" b="1">
                <a:solidFill>
                  <a:srgbClr val="060000"/>
                </a:solidFill>
                <a:latin typeface="Times New Roman" pitchFamily="18" charset="0"/>
              </a:rPr>
              <a:t>rate of new physics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55875" y="1341438"/>
            <a:ext cx="4968875" cy="28797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00338" y="4221163"/>
            <a:ext cx="4679950" cy="12239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63713" y="5949950"/>
            <a:ext cx="6051550" cy="6461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de-DE" sz="2400" b="1">
                <a:solidFill>
                  <a:srgbClr val="FF0000"/>
                </a:solidFill>
                <a:latin typeface="Times New Roman" pitchFamily="18" charset="0"/>
              </a:rPr>
              <a:t>select 1 out of  much more than 10 billion . . .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684213" y="6092825"/>
            <a:ext cx="977900" cy="4857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60500"/>
            <a:ext cx="9144000" cy="762000"/>
          </a:xfrm>
        </p:spPr>
        <p:txBody>
          <a:bodyPr/>
          <a:lstStyle/>
          <a:p>
            <a:pPr eaLnBrk="1" hangingPunct="1"/>
            <a:r>
              <a:rPr lang="en-GB" sz="3200" smtClean="0"/>
              <a:t>The LHC experiments:</a:t>
            </a:r>
            <a:br>
              <a:rPr lang="en-GB" sz="3200" smtClean="0"/>
            </a:br>
            <a:r>
              <a:rPr lang="en-GB" sz="3200" smtClean="0"/>
              <a:t>about 100 million “sensors” each </a:t>
            </a:r>
            <a:br>
              <a:rPr lang="en-GB" sz="3200" smtClean="0"/>
            </a:br>
            <a:r>
              <a:rPr lang="en-GB" sz="3200" smtClean="0"/>
              <a:t>[think your 6MP digital camera...</a:t>
            </a:r>
            <a:br>
              <a:rPr lang="en-GB" sz="3200" smtClean="0"/>
            </a:br>
            <a:r>
              <a:rPr lang="en-GB" sz="3200" smtClean="0"/>
              <a:t>...taking 40 million pictures a second]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2573338"/>
            <a:ext cx="7419975" cy="42846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3354388" y="2141538"/>
            <a:ext cx="1712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Trebuchet MS" pitchFamily="34" charset="0"/>
              </a:rPr>
              <a:t>ATLAS</a:t>
            </a:r>
            <a:endParaRPr lang="en-GB" sz="2400">
              <a:latin typeface="Helvetica" pitchFamily="34" charset="0"/>
            </a:endParaRPr>
          </a:p>
        </p:txBody>
      </p:sp>
      <p:sp>
        <p:nvSpPr>
          <p:cNvPr id="244741" name="Line 5"/>
          <p:cNvSpPr>
            <a:spLocks noChangeShapeType="1"/>
          </p:cNvSpPr>
          <p:nvPr/>
        </p:nvSpPr>
        <p:spPr bwMode="auto">
          <a:xfrm>
            <a:off x="3911600" y="2511425"/>
            <a:ext cx="184150" cy="492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574675" y="2536825"/>
            <a:ext cx="294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Trebuchet MS" pitchFamily="34" charset="0"/>
              </a:rPr>
              <a:t>five-story building</a:t>
            </a:r>
            <a:endParaRPr lang="en-GB" sz="2400">
              <a:latin typeface="Helvetica" pitchFamily="34" charset="0"/>
            </a:endParaRPr>
          </a:p>
        </p:txBody>
      </p:sp>
      <p:sp>
        <p:nvSpPr>
          <p:cNvPr id="244743" name="Line 7"/>
          <p:cNvSpPr>
            <a:spLocks noChangeShapeType="1"/>
          </p:cNvSpPr>
          <p:nvPr/>
        </p:nvSpPr>
        <p:spPr bwMode="auto">
          <a:xfrm>
            <a:off x="2060575" y="2943225"/>
            <a:ext cx="184150" cy="492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4744" name="Group 8"/>
          <p:cNvGrpSpPr>
            <a:grpSpLocks/>
          </p:cNvGrpSpPr>
          <p:nvPr/>
        </p:nvGrpSpPr>
        <p:grpSpPr bwMode="auto">
          <a:xfrm>
            <a:off x="5778500" y="3989388"/>
            <a:ext cx="2430463" cy="2463800"/>
            <a:chOff x="3852" y="1584"/>
            <a:chExt cx="1889" cy="1920"/>
          </a:xfrm>
        </p:grpSpPr>
        <p:sp>
          <p:nvSpPr>
            <p:cNvPr id="244747" name="Rectangle 9"/>
            <p:cNvSpPr>
              <a:spLocks noChangeArrowheads="1"/>
            </p:cNvSpPr>
            <p:nvPr/>
          </p:nvSpPr>
          <p:spPr bwMode="auto">
            <a:xfrm>
              <a:off x="4176" y="1920"/>
              <a:ext cx="1248" cy="1152"/>
            </a:xfrm>
            <a:prstGeom prst="rect">
              <a:avLst/>
            </a:prstGeom>
            <a:solidFill>
              <a:srgbClr val="C0B3C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4748" name="Picture 10" descr="Crossn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" y="1584"/>
              <a:ext cx="1889" cy="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4745" name="Text Box 11"/>
          <p:cNvSpPr txBox="1">
            <a:spLocks noChangeArrowheads="1"/>
          </p:cNvSpPr>
          <p:nvPr/>
        </p:nvSpPr>
        <p:spPr bwMode="auto">
          <a:xfrm>
            <a:off x="6337300" y="2265363"/>
            <a:ext cx="171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>
                <a:latin typeface="Trebuchet MS" pitchFamily="34" charset="0"/>
              </a:rPr>
              <a:t>CMS</a:t>
            </a:r>
            <a:endParaRPr lang="en-GB" sz="2400">
              <a:latin typeface="Helvetica" pitchFamily="34" charset="0"/>
            </a:endParaRPr>
          </a:p>
        </p:txBody>
      </p:sp>
      <p:sp>
        <p:nvSpPr>
          <p:cNvPr id="244746" name="Line 12"/>
          <p:cNvSpPr>
            <a:spLocks noChangeShapeType="1"/>
          </p:cNvSpPr>
          <p:nvPr/>
        </p:nvSpPr>
        <p:spPr bwMode="auto">
          <a:xfrm>
            <a:off x="6751638" y="2697163"/>
            <a:ext cx="61912" cy="11699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87525" y="277813"/>
            <a:ext cx="3489325" cy="1139825"/>
          </a:xfrm>
        </p:spPr>
        <p:txBody>
          <a:bodyPr/>
          <a:lstStyle/>
          <a:p>
            <a:pPr eaLnBrk="1" hangingPunct="1"/>
            <a:r>
              <a:rPr lang="en-GB" smtClean="0"/>
              <a:t>LHC DATA</a:t>
            </a:r>
            <a:endParaRPr lang="en-US" smtClean="0"/>
          </a:p>
        </p:txBody>
      </p:sp>
      <p:pic>
        <p:nvPicPr>
          <p:cNvPr id="24576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0"/>
            <a:ext cx="3581400" cy="2325688"/>
          </a:xfrm>
          <a:noFill/>
        </p:spPr>
      </p:pic>
      <p:pic>
        <p:nvPicPr>
          <p:cNvPr id="245764" name="Picture 4" descr="dipole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5257800"/>
            <a:ext cx="6975475" cy="1600200"/>
          </a:xfrm>
          <a:noFill/>
        </p:spPr>
      </p:pic>
      <p:sp>
        <p:nvSpPr>
          <p:cNvPr id="245765" name="Freeform 5"/>
          <p:cNvSpPr>
            <a:spLocks/>
          </p:cNvSpPr>
          <p:nvPr/>
        </p:nvSpPr>
        <p:spPr bwMode="auto">
          <a:xfrm>
            <a:off x="7097713" y="2381250"/>
            <a:ext cx="1741487" cy="3495675"/>
          </a:xfrm>
          <a:custGeom>
            <a:avLst/>
            <a:gdLst>
              <a:gd name="T0" fmla="*/ 0 w 1188"/>
              <a:gd name="T1" fmla="*/ 2147483647 h 2202"/>
              <a:gd name="T2" fmla="*/ 2147483647 w 1188"/>
              <a:gd name="T3" fmla="*/ 2147483647 h 2202"/>
              <a:gd name="T4" fmla="*/ 2147483647 w 1188"/>
              <a:gd name="T5" fmla="*/ 2147483647 h 2202"/>
              <a:gd name="T6" fmla="*/ 2147483647 w 1188"/>
              <a:gd name="T7" fmla="*/ 2147483647 h 2202"/>
              <a:gd name="T8" fmla="*/ 2147483647 w 1188"/>
              <a:gd name="T9" fmla="*/ 2147483647 h 2202"/>
              <a:gd name="T10" fmla="*/ 2147483647 w 1188"/>
              <a:gd name="T11" fmla="*/ 2147483647 h 2202"/>
              <a:gd name="T12" fmla="*/ 2147483647 w 1188"/>
              <a:gd name="T13" fmla="*/ 2147483647 h 2202"/>
              <a:gd name="T14" fmla="*/ 2147483647 w 1188"/>
              <a:gd name="T15" fmla="*/ 0 h 220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88"/>
              <a:gd name="T25" fmla="*/ 0 h 2202"/>
              <a:gd name="T26" fmla="*/ 1188 w 1188"/>
              <a:gd name="T27" fmla="*/ 2202 h 220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88" h="2202">
                <a:moveTo>
                  <a:pt x="0" y="2202"/>
                </a:moveTo>
                <a:cubicBezTo>
                  <a:pt x="128" y="2202"/>
                  <a:pt x="262" y="2180"/>
                  <a:pt x="363" y="2157"/>
                </a:cubicBezTo>
                <a:cubicBezTo>
                  <a:pt x="464" y="2134"/>
                  <a:pt x="529" y="2110"/>
                  <a:pt x="608" y="2063"/>
                </a:cubicBezTo>
                <a:cubicBezTo>
                  <a:pt x="687" y="2016"/>
                  <a:pt x="762" y="1983"/>
                  <a:pt x="836" y="1876"/>
                </a:cubicBezTo>
                <a:cubicBezTo>
                  <a:pt x="910" y="1769"/>
                  <a:pt x="999" y="1567"/>
                  <a:pt x="1050" y="1420"/>
                </a:cubicBezTo>
                <a:cubicBezTo>
                  <a:pt x="1101" y="1273"/>
                  <a:pt x="1122" y="1144"/>
                  <a:pt x="1144" y="992"/>
                </a:cubicBezTo>
                <a:cubicBezTo>
                  <a:pt x="1166" y="840"/>
                  <a:pt x="1188" y="674"/>
                  <a:pt x="1184" y="509"/>
                </a:cubicBezTo>
                <a:cubicBezTo>
                  <a:pt x="1180" y="344"/>
                  <a:pt x="1131" y="106"/>
                  <a:pt x="1117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1458182" name="Picture 6" descr="prim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-36513" y="2060575"/>
            <a:ext cx="5318126" cy="1728788"/>
          </a:xfrm>
          <a:noFill/>
        </p:spPr>
      </p:pic>
      <p:sp>
        <p:nvSpPr>
          <p:cNvPr id="1458183" name="Freeform 7"/>
          <p:cNvSpPr>
            <a:spLocks/>
          </p:cNvSpPr>
          <p:nvPr/>
        </p:nvSpPr>
        <p:spPr bwMode="auto">
          <a:xfrm>
            <a:off x="1165225" y="212725"/>
            <a:ext cx="4271963" cy="1828800"/>
          </a:xfrm>
          <a:custGeom>
            <a:avLst/>
            <a:gdLst>
              <a:gd name="T0" fmla="*/ 2147483647 w 2915"/>
              <a:gd name="T1" fmla="*/ 2147483647 h 1152"/>
              <a:gd name="T2" fmla="*/ 2147483647 w 2915"/>
              <a:gd name="T3" fmla="*/ 2147483647 h 1152"/>
              <a:gd name="T4" fmla="*/ 2147483647 w 2915"/>
              <a:gd name="T5" fmla="*/ 2147483647 h 1152"/>
              <a:gd name="T6" fmla="*/ 2147483647 w 2915"/>
              <a:gd name="T7" fmla="*/ 2147483647 h 1152"/>
              <a:gd name="T8" fmla="*/ 2147483647 w 2915"/>
              <a:gd name="T9" fmla="*/ 2147483647 h 1152"/>
              <a:gd name="T10" fmla="*/ 2147483647 w 2915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15"/>
              <a:gd name="T19" fmla="*/ 0 h 1152"/>
              <a:gd name="T20" fmla="*/ 2915 w 2915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15" h="1152">
                <a:moveTo>
                  <a:pt x="2915" y="166"/>
                </a:moveTo>
                <a:cubicBezTo>
                  <a:pt x="2658" y="109"/>
                  <a:pt x="2401" y="53"/>
                  <a:pt x="2144" y="30"/>
                </a:cubicBezTo>
                <a:cubicBezTo>
                  <a:pt x="1887" y="7"/>
                  <a:pt x="1639" y="0"/>
                  <a:pt x="1372" y="30"/>
                </a:cubicBezTo>
                <a:cubicBezTo>
                  <a:pt x="1105" y="60"/>
                  <a:pt x="753" y="111"/>
                  <a:pt x="539" y="212"/>
                </a:cubicBezTo>
                <a:cubicBezTo>
                  <a:pt x="325" y="313"/>
                  <a:pt x="176" y="477"/>
                  <a:pt x="88" y="634"/>
                </a:cubicBezTo>
                <a:cubicBezTo>
                  <a:pt x="0" y="791"/>
                  <a:pt x="27" y="1044"/>
                  <a:pt x="11" y="1152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458184" name="Text Box 8"/>
          <p:cNvSpPr txBox="1">
            <a:spLocks noChangeArrowheads="1"/>
          </p:cNvSpPr>
          <p:nvPr/>
        </p:nvSpPr>
        <p:spPr bwMode="auto">
          <a:xfrm>
            <a:off x="119063" y="1196975"/>
            <a:ext cx="6180137" cy="795338"/>
          </a:xfrm>
          <a:prstGeom prst="rect">
            <a:avLst/>
          </a:prstGeom>
          <a:solidFill>
            <a:srgbClr val="FFFFCC">
              <a:alpha val="70979"/>
            </a:srgb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 sz="2200">
                <a:latin typeface="Arial" pitchFamily="34" charset="0"/>
              </a:rPr>
              <a:t>online computers filter out from 40 MHz rate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 sz="2200">
                <a:latin typeface="Arial" pitchFamily="34" charset="0"/>
              </a:rPr>
              <a:t>a few hundred “good” events per sec.</a:t>
            </a:r>
            <a:endParaRPr lang="en-US" sz="2200" i="1">
              <a:latin typeface="Arial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95288" y="4149725"/>
            <a:ext cx="8748712" cy="996950"/>
            <a:chOff x="270" y="2614"/>
            <a:chExt cx="5970" cy="628"/>
          </a:xfrm>
        </p:grpSpPr>
        <p:sp>
          <p:nvSpPr>
            <p:cNvPr id="245775" name="Text Box 10"/>
            <p:cNvSpPr txBox="1">
              <a:spLocks noChangeArrowheads="1"/>
            </p:cNvSpPr>
            <p:nvPr/>
          </p:nvSpPr>
          <p:spPr bwMode="auto">
            <a:xfrm>
              <a:off x="270" y="2614"/>
              <a:ext cx="5970" cy="628"/>
            </a:xfrm>
            <a:prstGeom prst="rect">
              <a:avLst/>
            </a:prstGeom>
            <a:solidFill>
              <a:srgbClr val="FFFFCC">
                <a:alpha val="7097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None/>
              </a:pPr>
              <a:r>
                <a:rPr lang="en-GB" sz="2200">
                  <a:latin typeface="Arial" pitchFamily="34" charset="0"/>
                </a:rPr>
                <a:t>these are recorded on disk and magnetic tape</a:t>
              </a:r>
              <a:br>
                <a:rPr lang="en-GB" sz="2200">
                  <a:latin typeface="Arial" pitchFamily="34" charset="0"/>
                </a:rPr>
              </a:br>
              <a:r>
                <a:rPr lang="en-GB" sz="2200">
                  <a:latin typeface="Arial" pitchFamily="34" charset="0"/>
                </a:rPr>
                <a:t>at 100-1,000 MegaBytes/sec                        ~15 PetaBytes per year</a:t>
              </a:r>
              <a:br>
                <a:rPr lang="en-GB" sz="2200">
                  <a:latin typeface="Arial" pitchFamily="34" charset="0"/>
                </a:rPr>
              </a:br>
              <a:r>
                <a:rPr lang="en-GB" sz="2200">
                  <a:latin typeface="Arial" pitchFamily="34" charset="0"/>
                </a:rPr>
                <a:t>                                                                       for all four experiments</a:t>
              </a:r>
              <a:endParaRPr lang="en-US" sz="2200">
                <a:latin typeface="Arial" pitchFamily="34" charset="0"/>
              </a:endParaRPr>
            </a:p>
          </p:txBody>
        </p:sp>
        <p:sp>
          <p:nvSpPr>
            <p:cNvPr id="245776" name="Line 11"/>
            <p:cNvSpPr>
              <a:spLocks noChangeShapeType="1"/>
            </p:cNvSpPr>
            <p:nvPr/>
          </p:nvSpPr>
          <p:spPr bwMode="auto">
            <a:xfrm>
              <a:off x="2848" y="2931"/>
              <a:ext cx="1134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 type="arrow" w="med" len="med"/>
            </a:ln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1458188" name="Oval 12"/>
          <p:cNvSpPr>
            <a:spLocks noChangeArrowheads="1"/>
          </p:cNvSpPr>
          <p:nvPr/>
        </p:nvSpPr>
        <p:spPr bwMode="auto">
          <a:xfrm>
            <a:off x="4837113" y="4221163"/>
            <a:ext cx="4306887" cy="1223962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13" name="Picture 35" descr="cdp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8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642938" y="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r>
              <a:rPr lang="en-US" sz="1200" b="1" i="1">
                <a:solidFill>
                  <a:srgbClr val="000000"/>
                </a:solidFill>
                <a:latin typeface="Verdana" pitchFamily="34" charset="0"/>
              </a:rPr>
              <a:t>Balloon</a:t>
            </a:r>
          </a:p>
          <a:p>
            <a:r>
              <a:rPr lang="en-US" sz="1200" b="1" i="1">
                <a:solidFill>
                  <a:srgbClr val="000000"/>
                </a:solidFill>
                <a:latin typeface="Verdana" pitchFamily="34" charset="0"/>
              </a:rPr>
              <a:t>(30 km)</a:t>
            </a: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214313" y="1071563"/>
            <a:ext cx="1636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  <a:latin typeface="Verdana" pitchFamily="34" charset="0"/>
              </a:rPr>
              <a:t>CD stack with</a:t>
            </a:r>
          </a:p>
          <a:p>
            <a:r>
              <a:rPr lang="en-US" sz="1200" b="1" i="1">
                <a:solidFill>
                  <a:srgbClr val="FF0000"/>
                </a:solidFill>
                <a:latin typeface="Verdana" pitchFamily="34" charset="0"/>
              </a:rPr>
              <a:t>1 year LHC Data!</a:t>
            </a:r>
          </a:p>
          <a:p>
            <a:r>
              <a:rPr lang="en-US" sz="1200" b="1" i="1">
                <a:solidFill>
                  <a:srgbClr val="FF0000"/>
                </a:solidFill>
                <a:latin typeface="Verdana" pitchFamily="34" charset="0"/>
              </a:rPr>
              <a:t>(~ 20 km)</a:t>
            </a:r>
            <a:endParaRPr lang="en-US" sz="1200" b="1" i="1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285750" y="4929188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r>
              <a:rPr lang="en-US" sz="1200" b="1" i="1">
                <a:solidFill>
                  <a:srgbClr val="000000"/>
                </a:solidFill>
                <a:latin typeface="Verdana" pitchFamily="34" charset="0"/>
              </a:rPr>
              <a:t>Mt. Blanc</a:t>
            </a:r>
          </a:p>
          <a:p>
            <a:r>
              <a:rPr lang="en-US" sz="1200" b="1" i="1">
                <a:solidFill>
                  <a:srgbClr val="000000"/>
                </a:solidFill>
                <a:latin typeface="Verdana" pitchFamily="34" charset="0"/>
              </a:rPr>
              <a:t>(4.8 km)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5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5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58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58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5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5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8178" grpId="0"/>
      <p:bldP spid="1458183" grpId="0" animBg="1"/>
      <p:bldP spid="1458184" grpId="0" animBg="1"/>
      <p:bldP spid="1458188" grpId="0" animBg="1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23938" y="152400"/>
            <a:ext cx="81200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US" sz="4300" kern="0" dirty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Grid Computing and CERN</a:t>
            </a:r>
            <a:endParaRPr lang="en-GB" sz="4300" kern="0" dirty="0">
              <a:solidFill>
                <a:srgbClr val="FFFFFF"/>
              </a:solidFill>
              <a:effectLst>
                <a:outerShdw blurRad="50800" dist="38100" dir="2700000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246787" name="Content Placeholder 6" descr="GoogleMap 2010-10-26 4-50 P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606" r="-606"/>
          <a:stretch>
            <a:fillRect/>
          </a:stretch>
        </p:blipFill>
        <p:spPr>
          <a:xfrm>
            <a:off x="0" y="914400"/>
            <a:ext cx="9144000" cy="5943600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781800" y="1524000"/>
            <a:ext cx="2286000" cy="990600"/>
          </a:xfrm>
          <a:prstGeom prst="rect">
            <a:avLst/>
          </a:prstGeom>
          <a:solidFill>
            <a:srgbClr val="FFC8CD"/>
          </a:solidFill>
          <a:ln>
            <a:solidFill>
              <a:srgbClr val="800000"/>
            </a:solidFill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SzPct val="100000"/>
              <a:buFont typeface="Wingdings" charset="2"/>
              <a:buChar char="²"/>
              <a:defRPr/>
            </a:pPr>
            <a:r>
              <a:rPr lang="en-GB" sz="1730" dirty="0">
                <a:solidFill>
                  <a:srgbClr val="800000"/>
                </a:solidFill>
              </a:rPr>
              <a:t>285 sites in 48 countries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GB" sz="1730" dirty="0">
                <a:solidFill>
                  <a:srgbClr val="800000"/>
                </a:solidFill>
              </a:rPr>
              <a:t>~250k CPU cores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GB" sz="1730" dirty="0">
                <a:solidFill>
                  <a:srgbClr val="800000"/>
                </a:solidFill>
              </a:rPr>
              <a:t>~100 PB disk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GB" sz="1730" dirty="0">
                <a:solidFill>
                  <a:srgbClr val="800000"/>
                </a:solidFill>
              </a:rPr>
              <a:t>Large number of users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charset="2"/>
              <a:buChar char="²"/>
              <a:defRPr/>
            </a:pPr>
            <a:r>
              <a:rPr lang="en-GB" sz="1730" dirty="0">
                <a:solidFill>
                  <a:srgbClr val="800000"/>
                </a:solidFill>
              </a:rPr>
              <a:t>1M jobs/day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6200" y="2133600"/>
            <a:ext cx="4048125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Astronomy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&amp; Astrophysics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Civil Protection</a:t>
            </a:r>
            <a:endParaRPr lang="en-GB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Computational Chemistry</a:t>
            </a:r>
          </a:p>
          <a:p>
            <a:pPr>
              <a:lnSpc>
                <a:spcPct val="90000"/>
              </a:lnSpc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Comp. Fluid Dynamics</a:t>
            </a:r>
          </a:p>
          <a:p>
            <a:pPr>
              <a:lnSpc>
                <a:spcPct val="90000"/>
              </a:lnSpc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Computer Science/Tools</a:t>
            </a:r>
          </a:p>
          <a:p>
            <a:pPr>
              <a:lnSpc>
                <a:spcPct val="90000"/>
              </a:lnSpc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Condensed Matter Physics</a:t>
            </a:r>
          </a:p>
          <a:p>
            <a:pPr>
              <a:lnSpc>
                <a:spcPct val="90000"/>
              </a:lnSpc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Earth Sciences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Finance</a:t>
            </a:r>
            <a:endParaRPr lang="en-GB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Fusion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High Energy Physics (WLCG)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Humanities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Life Sciences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Material Sciences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Social Sciences</a:t>
            </a:r>
          </a:p>
        </p:txBody>
      </p:sp>
      <p:pic>
        <p:nvPicPr>
          <p:cNvPr id="246790" name="Picture 14" descr="Screen shot 2011-04-17 at 18.25.4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4289425"/>
            <a:ext cx="10668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34200" y="4927600"/>
            <a:ext cx="20748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EFC95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EGEE-III INFSO-RI-222667</a:t>
            </a:r>
          </a:p>
        </p:txBody>
      </p:sp>
      <p:pic>
        <p:nvPicPr>
          <p:cNvPr id="246792" name="Picture 10" descr="Screen shot 2011-04-18 at 14.17.4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280025"/>
            <a:ext cx="8128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93" name="Picture 13" descr="Screen shot 2011-04-18 at 14.17.08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3581400"/>
            <a:ext cx="9017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4" name="Rectangle 16"/>
          <p:cNvSpPr>
            <a:spLocks noChangeArrowheads="1"/>
          </p:cNvSpPr>
          <p:nvPr/>
        </p:nvSpPr>
        <p:spPr bwMode="auto">
          <a:xfrm>
            <a:off x="0" y="858838"/>
            <a:ext cx="9144000" cy="304800"/>
          </a:xfrm>
          <a:prstGeom prst="rect">
            <a:avLst/>
          </a:prstGeom>
          <a:solidFill>
            <a:srgbClr val="011B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88913"/>
            <a:ext cx="3962400" cy="576262"/>
          </a:xfrm>
        </p:spPr>
        <p:txBody>
          <a:bodyPr/>
          <a:lstStyle/>
          <a:p>
            <a:pPr eaLnBrk="1" hangingPunct="1"/>
            <a:r>
              <a:rPr lang="en-US" smtClean="0"/>
              <a:t>The New Territory</a:t>
            </a: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323850" y="549275"/>
            <a:ext cx="8651875" cy="608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sz="2000" b="1">
                <a:solidFill>
                  <a:srgbClr val="3333CC"/>
                </a:solidFill>
                <a:latin typeface="Helvetica" pitchFamily="34" charset="0"/>
              </a:rPr>
              <a:t>We are poised to tackle </a:t>
            </a:r>
          </a:p>
          <a:p>
            <a:pPr eaLnBrk="0" hangingPunct="0">
              <a:lnSpc>
                <a:spcPct val="130000"/>
              </a:lnSpc>
            </a:pPr>
            <a:r>
              <a:rPr lang="en-US" sz="2000" b="1">
                <a:solidFill>
                  <a:srgbClr val="3333CC"/>
                </a:solidFill>
                <a:latin typeface="Helvetica" pitchFamily="34" charset="0"/>
              </a:rPr>
              <a:t>some of the most profound questions in physics:	</a:t>
            </a:r>
          </a:p>
          <a:p>
            <a:pPr lvl="1" eaLnBrk="0" hangingPunct="0">
              <a:lnSpc>
                <a:spcPct val="130000"/>
              </a:lnSpc>
            </a:pPr>
            <a:endParaRPr lang="en-US" sz="2400" b="1">
              <a:solidFill>
                <a:srgbClr val="3333CC"/>
              </a:solidFill>
              <a:latin typeface="Helvetica" pitchFamily="34" charset="0"/>
            </a:endParaRPr>
          </a:p>
          <a:p>
            <a:pPr lvl="1" eaLnBrk="0" hangingPunct="0">
              <a:lnSpc>
                <a:spcPct val="130000"/>
              </a:lnSpc>
            </a:pPr>
            <a:endParaRPr lang="en-US" sz="2400" b="1">
              <a:solidFill>
                <a:srgbClr val="3333CC"/>
              </a:solidFill>
              <a:latin typeface="Helvetica" pitchFamily="34" charset="0"/>
            </a:endParaRPr>
          </a:p>
          <a:p>
            <a:pPr lvl="1" eaLnBrk="0" hangingPunct="0">
              <a:lnSpc>
                <a:spcPct val="130000"/>
              </a:lnSpc>
            </a:pPr>
            <a:endParaRPr lang="en-US" sz="2400" b="1">
              <a:solidFill>
                <a:srgbClr val="3333CC"/>
              </a:solidFill>
              <a:latin typeface="Helvetica" pitchFamily="34" charset="0"/>
            </a:endParaRPr>
          </a:p>
          <a:p>
            <a:pPr lvl="1" eaLnBrk="0" hangingPunct="0">
              <a:lnSpc>
                <a:spcPct val="130000"/>
              </a:lnSpc>
            </a:pPr>
            <a:endParaRPr lang="en-US" sz="2400" b="1">
              <a:solidFill>
                <a:srgbClr val="3333CC"/>
              </a:solidFill>
              <a:latin typeface="Helvetica" pitchFamily="34" charset="0"/>
            </a:endParaRPr>
          </a:p>
          <a:p>
            <a:pPr lvl="1" eaLnBrk="0" hangingPunct="0">
              <a:lnSpc>
                <a:spcPct val="130000"/>
              </a:lnSpc>
              <a:buFontTx/>
              <a:buChar char="•"/>
            </a:pPr>
            <a:endParaRPr lang="en-US" sz="2400" b="1">
              <a:solidFill>
                <a:srgbClr val="3333CC"/>
              </a:solidFill>
              <a:latin typeface="Helvetica" pitchFamily="34" charset="0"/>
            </a:endParaRPr>
          </a:p>
          <a:p>
            <a:pPr lvl="1" eaLnBrk="0" hangingPunct="0">
              <a:lnSpc>
                <a:spcPct val="130000"/>
              </a:lnSpc>
              <a:buFontTx/>
              <a:buChar char="•"/>
            </a:pPr>
            <a:endParaRPr lang="en-US" sz="2400" b="1">
              <a:solidFill>
                <a:srgbClr val="3333CC"/>
              </a:solidFill>
              <a:latin typeface="Helvetica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</a:rPr>
              <a:t>“Newton’s” unfinished business… what is mass?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</a:rPr>
              <a:t>Nature’s favouritism… why is there no more antimatter?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</a:rPr>
              <a:t>The secrets of the Big Bang… what was matter like within the first               </a:t>
            </a:r>
            <a:r>
              <a:rPr lang="en-GB" sz="2000">
                <a:solidFill>
                  <a:srgbClr val="CCECFF"/>
                </a:solidFill>
                <a:latin typeface="Helvetica" pitchFamily="34" charset="0"/>
                <a:ea typeface="ＭＳ Ｐゴシック" pitchFamily="34" charset="-128"/>
              </a:rPr>
              <a:t>c</a:t>
            </a:r>
            <a:r>
              <a:rPr lang="en-GB" sz="200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</a:rPr>
              <a:t>                                                moments of the Universe’s life?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3333CC"/>
                </a:solidFill>
                <a:latin typeface="Helvetica" pitchFamily="34" charset="0"/>
                <a:ea typeface="ＭＳ Ｐゴシック" pitchFamily="34" charset="-128"/>
              </a:rPr>
              <a:t>Science’s little embarrassment… what is 96% of the Universe made of?</a:t>
            </a: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252932" name="Picture 4" descr="newton-blake-8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5" y="1524000"/>
            <a:ext cx="30972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5" descr="einstein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875" y="1524000"/>
            <a:ext cx="17367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4" name="Picture 6" descr="Hig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950" y="1524000"/>
            <a:ext cx="1895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8" name="Rectangle 2"/>
          <p:cNvSpPr>
            <a:spLocks noChangeArrowheads="1"/>
          </p:cNvSpPr>
          <p:nvPr/>
        </p:nvSpPr>
        <p:spPr bwMode="auto">
          <a:xfrm>
            <a:off x="420688" y="1582738"/>
            <a:ext cx="8304212" cy="36417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 algn="ctr">
              <a:defRPr/>
            </a:pP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ready to enter the </a:t>
            </a:r>
          </a:p>
          <a:p>
            <a:pPr algn="ctr">
              <a:defRPr/>
            </a:pP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Dark 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1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1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7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14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775" y="0"/>
            <a:ext cx="9498013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69850" y="347663"/>
            <a:ext cx="9144000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  <a:latin typeface="Arial" pitchFamily="34" charset="0"/>
              </a:rPr>
              <a:t>Dark Matter</a:t>
            </a:r>
            <a:endParaRPr lang="en-US" sz="2400">
              <a:solidFill>
                <a:srgbClr val="FF8000"/>
              </a:solidFill>
              <a:latin typeface="Arial" pitchFamily="34" charset="0"/>
            </a:endParaRPr>
          </a:p>
          <a:p>
            <a:pPr algn="ctr"/>
            <a:endParaRPr lang="en-US" sz="2800">
              <a:solidFill>
                <a:srgbClr val="FFFF66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rgbClr val="FF8000"/>
                </a:solidFill>
                <a:latin typeface="Arial" pitchFamily="34" charset="0"/>
              </a:rPr>
              <a:t>Astronomers &amp; astrophysicists over the next two decades using powerful new telescopes will tell us how dark matter has shaped the stars and galaxies we see in the night sky.</a:t>
            </a:r>
          </a:p>
          <a:p>
            <a:pPr algn="ctr"/>
            <a:endParaRPr lang="en-US" sz="2800">
              <a:solidFill>
                <a:srgbClr val="FF8000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rgbClr val="FF8000"/>
                </a:solidFill>
                <a:latin typeface="Arial" pitchFamily="34" charset="0"/>
              </a:rPr>
              <a:t>Only particle accelerators can produce dark matter in the laboratory and understand exactly what it is.</a:t>
            </a:r>
          </a:p>
          <a:p>
            <a:pPr algn="ctr"/>
            <a:endParaRPr lang="en-US" sz="2400">
              <a:solidFill>
                <a:srgbClr val="FF8000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rgbClr val="FF8000"/>
                </a:solidFill>
                <a:latin typeface="Arial" pitchFamily="34" charset="0"/>
              </a:rPr>
              <a:t>Composed of a single kind of particle </a:t>
            </a:r>
          </a:p>
          <a:p>
            <a:pPr algn="ctr"/>
            <a:r>
              <a:rPr lang="en-US" sz="2400">
                <a:solidFill>
                  <a:srgbClr val="FF8000"/>
                </a:solidFill>
                <a:latin typeface="Arial" pitchFamily="34" charset="0"/>
              </a:rPr>
              <a:t>or</a:t>
            </a:r>
          </a:p>
          <a:p>
            <a:pPr algn="ctr"/>
            <a:r>
              <a:rPr lang="en-US" sz="2400">
                <a:solidFill>
                  <a:srgbClr val="FF8000"/>
                </a:solidFill>
                <a:latin typeface="Arial" pitchFamily="34" charset="0"/>
              </a:rPr>
              <a:t>more rich and varied (as the visible world)?</a:t>
            </a:r>
          </a:p>
          <a:p>
            <a:pPr algn="ctr"/>
            <a:endParaRPr lang="en-US" sz="24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LHC may be the perfect machine to study dark matter.</a:t>
            </a: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1692275" y="3933825"/>
            <a:ext cx="5832475" cy="1150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39475A78-3795-44FA-8045-3DD3B2303E9A}" type="slidenum">
              <a:rPr lang="fr-CH">
                <a:solidFill>
                  <a:srgbClr val="000000"/>
                </a:solidFill>
              </a:rPr>
              <a:pPr algn="ctr"/>
              <a:t>39</a:t>
            </a:fld>
            <a:r>
              <a:rPr lang="fr-CH">
                <a:solidFill>
                  <a:srgbClr val="000000"/>
                </a:solidFill>
              </a:rPr>
              <a:t> 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57027" name="Text Box 2"/>
          <p:cNvSpPr txBox="1">
            <a:spLocks noChangeArrowheads="1"/>
          </p:cNvSpPr>
          <p:nvPr/>
        </p:nvSpPr>
        <p:spPr bwMode="auto">
          <a:xfrm>
            <a:off x="2944813" y="-30163"/>
            <a:ext cx="3660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ea typeface="ＭＳ Ｐゴシック" pitchFamily="34" charset="-128"/>
              </a:rPr>
              <a:t>Beyond the Higgs Boson </a:t>
            </a:r>
          </a:p>
        </p:txBody>
      </p:sp>
      <p:pic>
        <p:nvPicPr>
          <p:cNvPr id="257028" name="Picture 3" descr="darkmatt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36125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9" name="Rectangle 4"/>
          <p:cNvSpPr>
            <a:spLocks noChangeArrowheads="1"/>
          </p:cNvSpPr>
          <p:nvPr/>
        </p:nvSpPr>
        <p:spPr bwMode="auto">
          <a:xfrm>
            <a:off x="7024688" y="6553200"/>
            <a:ext cx="2225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rPr>
              <a:t>Picture from Marusa Bradac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5703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143000"/>
            <a:ext cx="5275263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31" name="Rectangle 6"/>
          <p:cNvSpPr>
            <a:spLocks noChangeArrowheads="1"/>
          </p:cNvSpPr>
          <p:nvPr/>
        </p:nvSpPr>
        <p:spPr bwMode="auto">
          <a:xfrm>
            <a:off x="228600" y="228600"/>
            <a:ext cx="9220200" cy="838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 </a:t>
            </a:r>
            <a:r>
              <a:rPr lang="en-US" sz="3200">
                <a:solidFill>
                  <a:srgbClr val="FFFF00"/>
                </a:solidFill>
              </a:rPr>
              <a:t>Supersymmetry: A New Symmetry in Nature</a:t>
            </a:r>
          </a:p>
        </p:txBody>
      </p:sp>
      <p:pic>
        <p:nvPicPr>
          <p:cNvPr id="257032" name="Picture 8" descr="x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75050"/>
            <a:ext cx="40798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33" name="Text Box 9"/>
          <p:cNvSpPr txBox="1">
            <a:spLocks noChangeArrowheads="1"/>
          </p:cNvSpPr>
          <p:nvPr/>
        </p:nvSpPr>
        <p:spPr bwMode="auto">
          <a:xfrm>
            <a:off x="5214938" y="4648200"/>
            <a:ext cx="4286250" cy="369888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SUSY particle production at the LHC</a:t>
            </a:r>
          </a:p>
        </p:txBody>
      </p:sp>
      <p:sp>
        <p:nvSpPr>
          <p:cNvPr id="257034" name="Oval 10"/>
          <p:cNvSpPr>
            <a:spLocks noChangeArrowheads="1"/>
          </p:cNvSpPr>
          <p:nvPr/>
        </p:nvSpPr>
        <p:spPr bwMode="auto">
          <a:xfrm>
            <a:off x="2438400" y="3581400"/>
            <a:ext cx="422275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257035" name="Oval 11"/>
          <p:cNvSpPr>
            <a:spLocks noChangeArrowheads="1"/>
          </p:cNvSpPr>
          <p:nvPr/>
        </p:nvSpPr>
        <p:spPr bwMode="auto">
          <a:xfrm>
            <a:off x="2362200" y="4572000"/>
            <a:ext cx="422275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257036" name="Line 12"/>
          <p:cNvSpPr>
            <a:spLocks noChangeShapeType="1"/>
          </p:cNvSpPr>
          <p:nvPr/>
        </p:nvSpPr>
        <p:spPr bwMode="auto">
          <a:xfrm>
            <a:off x="2819400" y="3810000"/>
            <a:ext cx="2251075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7" name="Line 13"/>
          <p:cNvSpPr>
            <a:spLocks noChangeShapeType="1"/>
          </p:cNvSpPr>
          <p:nvPr/>
        </p:nvSpPr>
        <p:spPr bwMode="auto">
          <a:xfrm flipV="1">
            <a:off x="2743200" y="4267200"/>
            <a:ext cx="2320925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038" name="Text Box 14"/>
          <p:cNvSpPr txBox="1">
            <a:spLocks noChangeArrowheads="1"/>
          </p:cNvSpPr>
          <p:nvPr/>
        </p:nvSpPr>
        <p:spPr bwMode="auto">
          <a:xfrm>
            <a:off x="5029200" y="3962400"/>
            <a:ext cx="4114800" cy="646113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Candidate Particles for Dark Matter</a:t>
            </a:r>
          </a:p>
          <a:p>
            <a:r>
              <a:rPr lang="en-US">
                <a:solidFill>
                  <a:srgbClr val="CC0000"/>
                </a:solidFill>
                <a:sym typeface="Symbol" pitchFamily="18" charset="2"/>
              </a:rPr>
              <a:t> Produce Dark Matter in the lab</a:t>
            </a:r>
          </a:p>
        </p:txBody>
      </p:sp>
      <p:pic>
        <p:nvPicPr>
          <p:cNvPr id="2570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5257800"/>
            <a:ext cx="1828800" cy="1504950"/>
          </a:xfrm>
          <a:prstGeom prst="rect">
            <a:avLst/>
          </a:prstGeom>
          <a:noFill/>
          <a:ln w="47625">
            <a:solidFill>
              <a:srgbClr val="FFFF66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620713"/>
            <a:ext cx="7885112" cy="5659437"/>
          </a:xfrm>
          <a:noFill/>
        </p:spPr>
      </p:pic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1042988" y="620713"/>
            <a:ext cx="604837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latin typeface="Arial" pitchFamily="34" charset="0"/>
              </a:rPr>
              <a:t>Energy ?</a:t>
            </a:r>
          </a:p>
          <a:p>
            <a:r>
              <a:rPr lang="de-DE" sz="2400">
                <a:latin typeface="Arial" pitchFamily="34" charset="0"/>
              </a:rPr>
              <a:t>acceleration through electric voltage</a:t>
            </a:r>
            <a:endParaRPr lang="en-GB" sz="2400">
              <a:latin typeface="Arial" pitchFamily="34" charset="0"/>
            </a:endParaRP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684213" y="4437063"/>
            <a:ext cx="5232400" cy="1616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1 TeV = 1.000 GeV = 1.000.000.000.000 eV</a:t>
            </a:r>
          </a:p>
          <a:p>
            <a:endParaRPr lang="de-DE" sz="2000"/>
          </a:p>
          <a:p>
            <a:r>
              <a:rPr lang="de-DE" sz="2000"/>
              <a:t>LHC energy: 2 x 7000 billion batteries</a:t>
            </a:r>
          </a:p>
          <a:p>
            <a:endParaRPr lang="de-DE" sz="2000"/>
          </a:p>
          <a:p>
            <a:r>
              <a:rPr lang="de-DE" sz="2000"/>
              <a:t>14 batteries per star in Andromeda galaxy</a:t>
            </a:r>
            <a:endParaRPr lang="en-GB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6699"/>
                </a:solidFill>
                <a:latin typeface="Times New Roman" pitchFamily="18" charset="0"/>
                <a:ea typeface="ＭＳ Ｐゴシック" pitchFamily="34" charset="-128"/>
              </a:rPr>
              <a:t>Looking for Dark Matter</a:t>
            </a:r>
          </a:p>
        </p:txBody>
      </p:sp>
      <p:pic>
        <p:nvPicPr>
          <p:cNvPr id="258051" name="Picture 3" descr="jetm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00225"/>
            <a:ext cx="91440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1831975" y="5486400"/>
            <a:ext cx="5972175" cy="116363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Missing energy 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taken away by dark matter particles</a:t>
            </a:r>
          </a:p>
        </p:txBody>
      </p:sp>
      <p:pic>
        <p:nvPicPr>
          <p:cNvPr id="258053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177006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4" name="Rectangle 17"/>
          <p:cNvSpPr>
            <a:spLocks noChangeArrowheads="1"/>
          </p:cNvSpPr>
          <p:nvPr/>
        </p:nvSpPr>
        <p:spPr bwMode="auto">
          <a:xfrm>
            <a:off x="1752600" y="236220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FF0000"/>
                </a:solidFill>
                <a:latin typeface="Times New Roman" pitchFamily="18" charset="0"/>
              </a:rPr>
              <a:t>χ</a:t>
            </a:r>
            <a:r>
              <a:rPr lang="de-DE" sz="2000" b="1" baseline="30000">
                <a:solidFill>
                  <a:srgbClr val="FF0000"/>
                </a:solidFill>
                <a:latin typeface="Times New Roman" pitchFamily="18" charset="0"/>
              </a:rPr>
              <a:t>0</a:t>
            </a:r>
            <a:r>
              <a:rPr lang="de-DE" sz="2000" b="1" baseline="-2500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835696" y="4797152"/>
            <a:ext cx="6408737" cy="1873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ea typeface="ＭＳ Ｐゴシック" pitchFamily="31" charset="-128"/>
                <a:cs typeface="Times New Roman" pitchFamily="18" charset="0"/>
              </a:rPr>
              <a:t>No </a:t>
            </a: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ea typeface="ＭＳ Ｐゴシック" pitchFamily="31" charset="-128"/>
                <a:cs typeface="Times New Roman" pitchFamily="18" charset="0"/>
              </a:rPr>
              <a:t>Supersymmetry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ea typeface="ＭＳ Ｐゴシック" pitchFamily="31" charset="-128"/>
                <a:cs typeface="Times New Roman" pitchFamily="18" charset="0"/>
              </a:rPr>
              <a:t> yet!  . . . But</a:t>
            </a:r>
          </a:p>
          <a:p>
            <a:pPr>
              <a:defRPr/>
            </a:pP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ea typeface="ＭＳ Ｐゴシック" pitchFamily="31" charset="-128"/>
                <a:cs typeface="Times New Roman" pitchFamily="18" charset="0"/>
              </a:rPr>
              <a:t>potential for discovery of SUSY sizeable even at LHC start-up</a:t>
            </a:r>
            <a:endParaRPr lang="en-US" sz="4000" kern="0" dirty="0">
              <a:solidFill>
                <a:srgbClr val="336699"/>
              </a:solidFill>
              <a:latin typeface="Times New Roman" pitchFamily="18" charset="0"/>
              <a:ea typeface="ＭＳ Ｐゴシック" pitchFamily="31" charset="-128"/>
              <a:cs typeface="Times New Roman" pitchFamily="18" charset="0"/>
            </a:endParaRPr>
          </a:p>
          <a:p>
            <a:pPr>
              <a:defRPr/>
            </a:pPr>
            <a:endParaRPr lang="en-US" sz="4000" kern="0" dirty="0">
              <a:solidFill>
                <a:srgbClr val="336699"/>
              </a:solidFill>
              <a:latin typeface="Times New Roman" pitchFamily="18" charset="0"/>
              <a:ea typeface="ＭＳ Ｐゴシック" pitchFamily="31" charset="-128"/>
              <a:cs typeface="Times New Roman" pitchFamily="18" charset="0"/>
            </a:endParaRPr>
          </a:p>
          <a:p>
            <a:pPr>
              <a:defRPr/>
            </a:pPr>
            <a:endParaRPr lang="en-US" sz="4000" kern="0" dirty="0">
              <a:solidFill>
                <a:srgbClr val="336699"/>
              </a:solidFill>
              <a:latin typeface="Times New Roman" pitchFamily="18" charset="0"/>
              <a:ea typeface="ＭＳ Ｐゴシック" pitchFamily="31" charset="-128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137525" cy="1511300"/>
          </a:xfrm>
          <a:noFill/>
        </p:spPr>
        <p:txBody>
          <a:bodyPr/>
          <a:lstStyle/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900" smtClean="0">
                <a:solidFill>
                  <a:srgbClr val="FFFF00"/>
                </a:solidFill>
              </a:rPr>
              <a:t>LHC results should allow, 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900" smtClean="0">
                <a:solidFill>
                  <a:srgbClr val="FFFF00"/>
                </a:solidFill>
              </a:rPr>
              <a:t>together with dedicated dark matter searches,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900" smtClean="0">
                <a:solidFill>
                  <a:srgbClr val="FFFF00"/>
                </a:solidFill>
              </a:rPr>
              <a:t>first discoveries in the dark universe</a:t>
            </a:r>
          </a:p>
        </p:txBody>
      </p:sp>
      <p:sp>
        <p:nvSpPr>
          <p:cNvPr id="1196035" name="Text Box 3"/>
          <p:cNvSpPr txBox="1">
            <a:spLocks noChangeArrowheads="1"/>
          </p:cNvSpPr>
          <p:nvPr/>
        </p:nvSpPr>
        <p:spPr bwMode="auto">
          <a:xfrm>
            <a:off x="827088" y="1628775"/>
            <a:ext cx="6985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700"/>
              </a:spcBef>
              <a:buSzPct val="66000"/>
              <a:buFontTx/>
              <a:buChar char="•"/>
            </a:pPr>
            <a:r>
              <a:rPr lang="en-US" sz="2900">
                <a:solidFill>
                  <a:schemeClr val="tx2"/>
                </a:solidFill>
                <a:latin typeface="Chalkboard" charset="0"/>
                <a:sym typeface="Chalkboard" charset="0"/>
              </a:rPr>
              <a:t>  </a:t>
            </a:r>
            <a:r>
              <a:rPr lang="en-US" sz="2900">
                <a:solidFill>
                  <a:srgbClr val="FFFF00"/>
                </a:solidFill>
                <a:latin typeface="Chalkboard" charset="0"/>
                <a:sym typeface="Chalkboard" charset="0"/>
              </a:rPr>
              <a:t>around 73% of the Universe is in some mysterious  “dark energy”.  It is evenly spread. </a:t>
            </a:r>
            <a:endParaRPr lang="en-GB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196036" name="Rectangle 4"/>
          <p:cNvSpPr>
            <a:spLocks noChangeArrowheads="1"/>
          </p:cNvSpPr>
          <p:nvPr/>
        </p:nvSpPr>
        <p:spPr bwMode="auto">
          <a:xfrm>
            <a:off x="1619250" y="3860800"/>
            <a:ext cx="6048375" cy="151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1135" tIns="0" rIns="41135" bIns="0" anchor="ctr"/>
          <a:lstStyle/>
          <a:p>
            <a:pPr marL="322263">
              <a:buSzPct val="66000"/>
              <a:tabLst>
                <a:tab pos="558800" algn="l"/>
              </a:tabLst>
            </a:pPr>
            <a:r>
              <a:rPr lang="en-US" sz="2900">
                <a:solidFill>
                  <a:srgbClr val="FFFF00"/>
                </a:solidFill>
                <a:latin typeface="Chalkboard" charset="0"/>
                <a:sym typeface="Chalkboard" charset="0"/>
              </a:rPr>
              <a:t>Challenge: </a:t>
            </a:r>
          </a:p>
          <a:p>
            <a:pPr marL="322263">
              <a:buSzPct val="66000"/>
              <a:tabLst>
                <a:tab pos="558800" algn="l"/>
              </a:tabLst>
            </a:pPr>
            <a:r>
              <a:rPr lang="en-US" sz="2900">
                <a:solidFill>
                  <a:srgbClr val="FFFF00"/>
                </a:solidFill>
                <a:latin typeface="Chalkboard" charset="0"/>
                <a:sym typeface="Chalkboard" charset="0"/>
              </a:rPr>
              <a:t>get first hints about the world of dark energy in the laboratory</a:t>
            </a:r>
            <a:r>
              <a:rPr lang="en-US" sz="2900">
                <a:solidFill>
                  <a:schemeClr val="tx2"/>
                </a:solidFill>
                <a:latin typeface="Chalkboard" charset="0"/>
                <a:sym typeface="Chalkboard" charset="0"/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96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6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6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96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96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6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96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6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6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96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96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6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6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035" grpId="0"/>
      <p:bldP spid="11960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0" y="9525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algn="ctr"/>
            <a:r>
              <a:rPr lang="en-US" sz="3200">
                <a:solidFill>
                  <a:srgbClr val="FF8000"/>
                </a:solidFill>
                <a:latin typeface="Arial" pitchFamily="34" charset="0"/>
              </a:rPr>
              <a:t>The Higgs is Different!</a:t>
            </a:r>
            <a:endParaRPr lang="en-US" sz="2800">
              <a:solidFill>
                <a:srgbClr val="FF8000"/>
              </a:solidFill>
              <a:latin typeface="Arial" pitchFamily="34" charset="0"/>
            </a:endParaRPr>
          </a:p>
          <a:p>
            <a:pPr algn="ctr"/>
            <a:endParaRPr lang="en-US" sz="28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 pitchFamily="34" charset="0"/>
              </a:rPr>
              <a:t>All the matter particles are spin-1/2 fermions.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" pitchFamily="34" charset="0"/>
              </a:rPr>
              <a:t>All the force carriers are spin-1 bosons.</a:t>
            </a:r>
          </a:p>
          <a:p>
            <a:pPr algn="ctr"/>
            <a:endParaRPr lang="en-US" sz="24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rgbClr val="FFFF66"/>
                </a:solidFill>
                <a:latin typeface="Arial" pitchFamily="34" charset="0"/>
              </a:rPr>
              <a:t>Higgs particles are spin-0 bosons (scalars).</a:t>
            </a:r>
          </a:p>
          <a:p>
            <a:pPr algn="ctr"/>
            <a:r>
              <a:rPr lang="en-US" sz="2400">
                <a:solidFill>
                  <a:srgbClr val="FFFF66"/>
                </a:solidFill>
                <a:latin typeface="Arial" pitchFamily="34" charset="0"/>
              </a:rPr>
              <a:t>The Higgs is neither matter nor force.</a:t>
            </a:r>
          </a:p>
          <a:p>
            <a:pPr algn="ctr"/>
            <a:r>
              <a:rPr lang="en-US" sz="2400">
                <a:solidFill>
                  <a:srgbClr val="FFFF66"/>
                </a:solidFill>
                <a:latin typeface="Arial" pitchFamily="34" charset="0"/>
              </a:rPr>
              <a:t>The Higgs is just different.</a:t>
            </a:r>
            <a:endParaRPr lang="en-US" sz="24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rgbClr val="FFFF66"/>
                </a:solidFill>
                <a:latin typeface="Arial" pitchFamily="34" charset="0"/>
              </a:rPr>
              <a:t>This would be the first fundamental scalar ever discovered.</a:t>
            </a:r>
          </a:p>
          <a:p>
            <a:pPr algn="ctr"/>
            <a:endParaRPr lang="en-US" sz="24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 pitchFamily="34" charset="0"/>
              </a:rPr>
              <a:t>The Higgs field is thought to fill the entire universe.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" pitchFamily="34" charset="0"/>
              </a:rPr>
              <a:t>Could it give some handle of dark energy (scalar field)?</a:t>
            </a:r>
          </a:p>
          <a:p>
            <a:pPr algn="ctr"/>
            <a:endParaRPr lang="en-US" sz="24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 pitchFamily="34" charset="0"/>
              </a:rPr>
              <a:t>Many modern theories predict other scalar particles like the Higgs.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" pitchFamily="34" charset="0"/>
              </a:rPr>
              <a:t>Why, after all, should the Higgs be the only one of its kind?</a:t>
            </a:r>
          </a:p>
          <a:p>
            <a:pPr algn="ctr"/>
            <a:endParaRPr lang="en-US" sz="240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LHC can search for and study new scalars with precision.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-1117600" y="1222375"/>
            <a:ext cx="45878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1124" name="Rectangle 4"/>
          <p:cNvSpPr>
            <a:spLocks noChangeArrowheads="1"/>
          </p:cNvSpPr>
          <p:nvPr/>
        </p:nvSpPr>
        <p:spPr bwMode="auto">
          <a:xfrm>
            <a:off x="755650" y="3789363"/>
            <a:ext cx="7632700" cy="10080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 bwMode="auto">
          <a:xfrm>
            <a:off x="4419600" y="1371600"/>
            <a:ext cx="4648200" cy="2819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127000" y="1384300"/>
            <a:ext cx="4191000" cy="449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pic>
        <p:nvPicPr>
          <p:cNvPr id="11" name="Picture 10" descr="newlhc logo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838201" cy="83838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263173" name="Picture 23" descr="Screen shot 2010-06-18 at 23.17.38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4" name="Oval 15"/>
          <p:cNvSpPr>
            <a:spLocks noChangeArrowheads="1"/>
          </p:cNvSpPr>
          <p:nvPr/>
        </p:nvSpPr>
        <p:spPr bwMode="auto">
          <a:xfrm>
            <a:off x="2743200" y="3200400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6" name="Oval 17"/>
          <p:cNvSpPr>
            <a:spLocks noChangeArrowheads="1"/>
          </p:cNvSpPr>
          <p:nvPr/>
        </p:nvSpPr>
        <p:spPr bwMode="auto">
          <a:xfrm>
            <a:off x="2755900" y="1803400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2641600" y="1989138"/>
            <a:ext cx="381000" cy="1211262"/>
          </a:xfrm>
          <a:prstGeom prst="downArrow">
            <a:avLst>
              <a:gd name="adj1" fmla="val 49916"/>
              <a:gd name="adj2" fmla="val 4319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2655888" y="3357563"/>
            <a:ext cx="381000" cy="909637"/>
          </a:xfrm>
          <a:prstGeom prst="downArrow">
            <a:avLst>
              <a:gd name="adj1" fmla="val 36395"/>
              <a:gd name="adj2" fmla="val 77208"/>
            </a:avLst>
          </a:prstGeom>
          <a:gradFill flip="none" rotWithShape="1">
            <a:gsLst>
              <a:gs pos="36000">
                <a:srgbClr val="FF0000">
                  <a:alpha val="90000"/>
                </a:srgbClr>
              </a:gs>
              <a:gs pos="100000">
                <a:srgbClr val="008000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57" name="Picture 3" descr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0063" y="1371600"/>
            <a:ext cx="46815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858000" y="2057400"/>
            <a:ext cx="2111375" cy="1404938"/>
            <a:chOff x="6781800" y="1752600"/>
            <a:chExt cx="2111087" cy="1404600"/>
          </a:xfrm>
        </p:grpSpPr>
        <p:sp>
          <p:nvSpPr>
            <p:cNvPr id="263187" name="Line 10"/>
            <p:cNvSpPr>
              <a:spLocks noChangeShapeType="1"/>
            </p:cNvSpPr>
            <p:nvPr/>
          </p:nvSpPr>
          <p:spPr bwMode="auto">
            <a:xfrm>
              <a:off x="7696200" y="2551926"/>
              <a:ext cx="990600" cy="496074"/>
            </a:xfrm>
            <a:prstGeom prst="line">
              <a:avLst/>
            </a:prstGeom>
            <a:noFill/>
            <a:ln w="19050">
              <a:solidFill>
                <a:srgbClr val="CF042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188" name="Line 11"/>
            <p:cNvSpPr>
              <a:spLocks noChangeShapeType="1"/>
            </p:cNvSpPr>
            <p:nvPr/>
          </p:nvSpPr>
          <p:spPr bwMode="auto">
            <a:xfrm rot="9491046" flipH="1">
              <a:off x="8081126" y="2181187"/>
              <a:ext cx="153988" cy="0"/>
            </a:xfrm>
            <a:prstGeom prst="line">
              <a:avLst/>
            </a:prstGeom>
            <a:noFill/>
            <a:ln w="28575">
              <a:solidFill>
                <a:srgbClr val="CF0428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3189" name="Group 41"/>
            <p:cNvGrpSpPr>
              <a:grpSpLocks/>
            </p:cNvGrpSpPr>
            <p:nvPr/>
          </p:nvGrpSpPr>
          <p:grpSpPr bwMode="auto">
            <a:xfrm>
              <a:off x="6781800" y="1752600"/>
              <a:ext cx="2111087" cy="1404600"/>
              <a:chOff x="6781800" y="1752600"/>
              <a:chExt cx="2111087" cy="1404600"/>
            </a:xfrm>
          </p:grpSpPr>
          <p:sp>
            <p:nvSpPr>
              <p:cNvPr id="263190" name="Line 9"/>
              <p:cNvSpPr>
                <a:spLocks noChangeShapeType="1"/>
              </p:cNvSpPr>
              <p:nvPr/>
            </p:nvSpPr>
            <p:spPr bwMode="auto">
              <a:xfrm flipV="1">
                <a:off x="7620000" y="1981200"/>
                <a:ext cx="990600" cy="4312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3191" name="Line 12"/>
              <p:cNvSpPr>
                <a:spLocks noChangeShapeType="1"/>
              </p:cNvSpPr>
              <p:nvPr/>
            </p:nvSpPr>
            <p:spPr bwMode="auto">
              <a:xfrm rot="12545569" flipH="1">
                <a:off x="8009126" y="2731679"/>
                <a:ext cx="153988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3192" name="Group 31"/>
              <p:cNvGrpSpPr>
                <a:grpSpLocks/>
              </p:cNvGrpSpPr>
              <p:nvPr/>
            </p:nvGrpSpPr>
            <p:grpSpPr bwMode="auto">
              <a:xfrm>
                <a:off x="6781800" y="1785930"/>
                <a:ext cx="362035" cy="423760"/>
                <a:chOff x="4943159" y="4141656"/>
                <a:chExt cx="362035" cy="423760"/>
              </a:xfrm>
            </p:grpSpPr>
            <p:sp>
              <p:nvSpPr>
                <p:cNvPr id="77" name="Oval 14"/>
                <p:cNvSpPr>
                  <a:spLocks noChangeArrowheads="1"/>
                </p:cNvSpPr>
                <p:nvPr/>
              </p:nvSpPr>
              <p:spPr bwMode="auto">
                <a:xfrm>
                  <a:off x="4943159" y="4205141"/>
                  <a:ext cx="360314" cy="36027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78" name="Rectangle 15"/>
                <p:cNvSpPr>
                  <a:spLocks noChangeArrowheads="1"/>
                </p:cNvSpPr>
                <p:nvPr/>
              </p:nvSpPr>
              <p:spPr bwMode="auto">
                <a:xfrm>
                  <a:off x="4952683" y="4141656"/>
                  <a:ext cx="352377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000" i="1" dirty="0" err="1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  <a:ea typeface="ＭＳ Ｐゴシック" charset="-128"/>
                    </a:rPr>
                    <a:t>g</a:t>
                  </a:r>
                  <a:endPara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63193" name="Group 39"/>
              <p:cNvGrpSpPr>
                <a:grpSpLocks/>
              </p:cNvGrpSpPr>
              <p:nvPr/>
            </p:nvGrpSpPr>
            <p:grpSpPr bwMode="auto">
              <a:xfrm>
                <a:off x="8254313" y="2742962"/>
                <a:ext cx="560802" cy="414238"/>
                <a:chOff x="7339913" y="5653068"/>
                <a:chExt cx="560802" cy="414238"/>
              </a:xfrm>
            </p:grpSpPr>
            <p:sp>
              <p:nvSpPr>
                <p:cNvPr id="75" name="Oval 26"/>
                <p:cNvSpPr>
                  <a:spLocks noChangeArrowheads="1"/>
                </p:cNvSpPr>
                <p:nvPr/>
              </p:nvSpPr>
              <p:spPr bwMode="auto">
                <a:xfrm>
                  <a:off x="7403890" y="5653068"/>
                  <a:ext cx="423805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76" name="Rectangle 27"/>
                <p:cNvSpPr>
                  <a:spLocks noChangeArrowheads="1"/>
                </p:cNvSpPr>
                <p:nvPr/>
              </p:nvSpPr>
              <p:spPr bwMode="auto">
                <a:xfrm>
                  <a:off x="7340399" y="5689572"/>
                  <a:ext cx="560311" cy="3396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Arial" charset="0"/>
                      <a:ea typeface="ＭＳ Ｐゴシック" charset="-128"/>
                      <a:cs typeface="SchoolHouse Cursive B"/>
                    </a:rPr>
                    <a:t>W/Z</a:t>
                  </a:r>
                  <a:endParaRPr lang="en-US" sz="1600" baseline="30000" dirty="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63194" name="Group 32"/>
              <p:cNvGrpSpPr>
                <a:grpSpLocks/>
              </p:cNvGrpSpPr>
              <p:nvPr/>
            </p:nvGrpSpPr>
            <p:grpSpPr bwMode="auto">
              <a:xfrm>
                <a:off x="6781800" y="2679477"/>
                <a:ext cx="362035" cy="423761"/>
                <a:chOff x="4572000" y="4757381"/>
                <a:chExt cx="362035" cy="423761"/>
              </a:xfrm>
            </p:grpSpPr>
            <p:sp>
              <p:nvSpPr>
                <p:cNvPr id="73" name="Oval 14"/>
                <p:cNvSpPr>
                  <a:spLocks noChangeArrowheads="1"/>
                </p:cNvSpPr>
                <p:nvPr/>
              </p:nvSpPr>
              <p:spPr bwMode="auto">
                <a:xfrm>
                  <a:off x="4572000" y="4820866"/>
                  <a:ext cx="360314" cy="36027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74" name="Rectangle 15"/>
                <p:cNvSpPr>
                  <a:spLocks noChangeArrowheads="1"/>
                </p:cNvSpPr>
                <p:nvPr/>
              </p:nvSpPr>
              <p:spPr bwMode="auto">
                <a:xfrm>
                  <a:off x="4581524" y="4757381"/>
                  <a:ext cx="352377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000" i="1" dirty="0" err="1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  <a:ea typeface="ＭＳ Ｐゴシック" charset="-128"/>
                    </a:rPr>
                    <a:t>g</a:t>
                  </a:r>
                  <a:endPara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63195" name="Group 36"/>
              <p:cNvGrpSpPr>
                <a:grpSpLocks/>
              </p:cNvGrpSpPr>
              <p:nvPr/>
            </p:nvGrpSpPr>
            <p:grpSpPr bwMode="auto">
              <a:xfrm>
                <a:off x="7239107" y="2209690"/>
                <a:ext cx="431901" cy="493594"/>
                <a:chOff x="5016348" y="5231774"/>
                <a:chExt cx="431901" cy="493594"/>
              </a:xfrm>
            </p:grpSpPr>
            <p:sp>
              <p:nvSpPr>
                <p:cNvPr id="71" name="Oval 21"/>
                <p:cNvSpPr>
                  <a:spLocks noChangeArrowheads="1"/>
                </p:cNvSpPr>
                <p:nvPr/>
              </p:nvSpPr>
              <p:spPr bwMode="auto">
                <a:xfrm>
                  <a:off x="5016179" y="5257168"/>
                  <a:ext cx="431741" cy="4682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C70C2C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5036814" y="5231774"/>
                  <a:ext cx="406344" cy="46185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>
                      <a:solidFill>
                        <a:srgbClr val="800000"/>
                      </a:solidFill>
                      <a:effectLst>
                        <a:outerShdw blurRad="50800" dist="38100" dir="2700000" algn="tl">
                          <a:srgbClr val="000000">
                            <a:alpha val="43000"/>
                          </a:srgbClr>
                        </a:outerShdw>
                      </a:effectLst>
                      <a:latin typeface="Arial" charset="0"/>
                      <a:ea typeface="ＭＳ Ｐゴシック" charset="-128"/>
                    </a:rPr>
                    <a:t>H</a:t>
                  </a:r>
                  <a:endParaRPr lang="en-US" sz="2000" baseline="30000" dirty="0">
                    <a:solidFill>
                      <a:srgbClr val="800000"/>
                    </a:solidFill>
                    <a:effectLst>
                      <a:outerShdw blurRad="508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63196" name="Group 40"/>
              <p:cNvGrpSpPr>
                <a:grpSpLocks/>
              </p:cNvGrpSpPr>
              <p:nvPr/>
            </p:nvGrpSpPr>
            <p:grpSpPr bwMode="auto">
              <a:xfrm>
                <a:off x="8332085" y="1752600"/>
                <a:ext cx="560802" cy="414238"/>
                <a:chOff x="6350885" y="5105400"/>
                <a:chExt cx="560802" cy="414238"/>
              </a:xfrm>
            </p:grpSpPr>
            <p:sp>
              <p:nvSpPr>
                <p:cNvPr id="69" name="Oval 26"/>
                <p:cNvSpPr>
                  <a:spLocks noChangeArrowheads="1"/>
                </p:cNvSpPr>
                <p:nvPr/>
              </p:nvSpPr>
              <p:spPr bwMode="auto">
                <a:xfrm>
                  <a:off x="6413280" y="5105400"/>
                  <a:ext cx="425392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70" name="Rectangle 27"/>
                <p:cNvSpPr>
                  <a:spLocks noChangeArrowheads="1"/>
                </p:cNvSpPr>
                <p:nvPr/>
              </p:nvSpPr>
              <p:spPr bwMode="auto">
                <a:xfrm>
                  <a:off x="6351377" y="5141904"/>
                  <a:ext cx="560310" cy="3396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/>
                      <a:ea typeface="ＭＳ Ｐゴシック" charset="-128"/>
                      <a:cs typeface="SchoolHouse Cursive B"/>
                    </a:rPr>
                    <a:t>W/Z</a:t>
                  </a:r>
                  <a:endParaRPr lang="en-US" sz="1600" baseline="30000" dirty="0">
                    <a:solidFill>
                      <a:srgbClr val="000000"/>
                    </a:solidFill>
                    <a:latin typeface="Helvetica"/>
                    <a:ea typeface="ＭＳ Ｐゴシック" charset="-128"/>
                  </a:endParaRPr>
                </a:p>
              </p:txBody>
            </p:sp>
          </p:grpSp>
        </p:grpSp>
      </p:grpSp>
      <p:pic>
        <p:nvPicPr>
          <p:cNvPr id="79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7100" y="2476500"/>
            <a:ext cx="533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Box 80"/>
          <p:cNvSpPr txBox="1"/>
          <p:nvPr/>
        </p:nvSpPr>
        <p:spPr>
          <a:xfrm>
            <a:off x="4572000" y="2438400"/>
            <a:ext cx="3810000" cy="708025"/>
          </a:xfrm>
          <a:prstGeom prst="rect">
            <a:avLst/>
          </a:prstGeom>
          <a:solidFill>
            <a:srgbClr val="FFC29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Not enough data yet </a:t>
            </a:r>
          </a:p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sym typeface="Wingdings"/>
              </a:rPr>
              <a:t>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sym typeface="Wingdings"/>
              </a:rPr>
              <a:t> Interesting in 2011 and 2012!</a:t>
            </a:r>
            <a:endParaRPr lang="en-GB" sz="20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9" name="Group 84"/>
          <p:cNvGrpSpPr>
            <a:grpSpLocks/>
          </p:cNvGrpSpPr>
          <p:nvPr/>
        </p:nvGrpSpPr>
        <p:grpSpPr bwMode="auto">
          <a:xfrm>
            <a:off x="4724400" y="4343400"/>
            <a:ext cx="4264025" cy="2366963"/>
            <a:chOff x="4724400" y="4343400"/>
            <a:chExt cx="4264162" cy="236642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4400" y="4343400"/>
              <a:ext cx="2625809" cy="2366420"/>
            </a:xfrm>
            <a:prstGeom prst="rect">
              <a:avLst/>
            </a:prstGeom>
            <a:effectLst>
              <a:outerShdw blurRad="1905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4724400" y="6324145"/>
              <a:ext cx="696935" cy="3698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8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CMS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91486" y="6171780"/>
              <a:ext cx="1597076" cy="3698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m</a:t>
              </a:r>
              <a:r>
                <a:rPr lang="en-GB" baseline="-25000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4μ</a:t>
              </a:r>
              <a:r>
                <a:rPr lang="en-GB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=201 </a:t>
              </a:r>
              <a:r>
                <a:rPr lang="en-GB" dirty="0" err="1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GeV</a:t>
              </a:r>
              <a:endParaRPr lang="en-GB" dirty="0">
                <a:solidFill>
                  <a:srgbClr val="0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1066800" y="228600"/>
            <a:ext cx="8043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cs typeface="Arial"/>
              </a:rPr>
              <a:t>Higgs-Boson at 7 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cs typeface="Arial"/>
              </a:rPr>
              <a:t>TeV</a:t>
            </a:r>
            <a:endParaRPr lang="en-GB" sz="2800" kern="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54" grpId="0" animBg="1"/>
      <p:bldP spid="8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127000" y="1384300"/>
            <a:ext cx="4191000" cy="449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pic>
        <p:nvPicPr>
          <p:cNvPr id="11" name="Picture 10" descr="newlhc logo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838201" cy="838380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244740" name="Picture 23" descr="Screen shot 2010-06-18 at 23.17.38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41" name="Oval 15"/>
          <p:cNvSpPr>
            <a:spLocks noChangeArrowheads="1"/>
          </p:cNvSpPr>
          <p:nvPr/>
        </p:nvSpPr>
        <p:spPr bwMode="auto">
          <a:xfrm>
            <a:off x="2743201" y="3200402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6" name="Oval 17"/>
          <p:cNvSpPr>
            <a:spLocks noChangeArrowheads="1"/>
          </p:cNvSpPr>
          <p:nvPr/>
        </p:nvSpPr>
        <p:spPr bwMode="auto">
          <a:xfrm>
            <a:off x="2755901" y="1803402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2641600" y="1989138"/>
            <a:ext cx="381000" cy="1211262"/>
          </a:xfrm>
          <a:prstGeom prst="downArrow">
            <a:avLst>
              <a:gd name="adj1" fmla="val 49916"/>
              <a:gd name="adj2" fmla="val 4319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2655888" y="3357565"/>
            <a:ext cx="381000" cy="909637"/>
          </a:xfrm>
          <a:prstGeom prst="downArrow">
            <a:avLst>
              <a:gd name="adj1" fmla="val 36395"/>
              <a:gd name="adj2" fmla="val 77208"/>
            </a:avLst>
          </a:prstGeom>
          <a:gradFill flip="none" rotWithShape="1">
            <a:gsLst>
              <a:gs pos="36000">
                <a:srgbClr val="FF0000">
                  <a:alpha val="90000"/>
                </a:srgbClr>
              </a:gs>
              <a:gs pos="100000">
                <a:srgbClr val="008000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4724401" y="4343402"/>
            <a:ext cx="4262309" cy="2366963"/>
            <a:chOff x="4724400" y="4343400"/>
            <a:chExt cx="4262446" cy="236642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4343400"/>
              <a:ext cx="2625809" cy="2366420"/>
            </a:xfrm>
            <a:prstGeom prst="rect">
              <a:avLst/>
            </a:prstGeom>
            <a:effectLst>
              <a:outerShdw blurRad="1905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4724400" y="6324145"/>
              <a:ext cx="697649" cy="3692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8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CMS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91486" y="6171780"/>
              <a:ext cx="1595360" cy="3692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m</a:t>
              </a:r>
              <a:r>
                <a:rPr lang="en-GB" baseline="-25000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4μ</a:t>
              </a:r>
              <a:r>
                <a:rPr lang="en-GB" dirty="0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=201 </a:t>
              </a:r>
              <a:r>
                <a:rPr lang="en-GB" dirty="0" err="1">
                  <a:solidFill>
                    <a:srgbClr val="0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GeV</a:t>
              </a:r>
              <a:endParaRPr lang="en-GB" dirty="0">
                <a:solidFill>
                  <a:srgbClr val="00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1066801" y="228600"/>
            <a:ext cx="80438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Higgs-Boson at 7 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TeV</a:t>
            </a:r>
            <a:endParaRPr lang="en-GB" sz="2800" kern="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0" name="TextBox 8"/>
          <p:cNvSpPr txBox="1">
            <a:spLocks noChangeArrowheads="1"/>
          </p:cNvSpPr>
          <p:nvPr/>
        </p:nvSpPr>
        <p:spPr bwMode="auto">
          <a:xfrm>
            <a:off x="4114800" y="1484315"/>
            <a:ext cx="5029200" cy="25542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smtClean="0">
                <a:solidFill>
                  <a:srgbClr val="FFFF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Excellent performance of </a:t>
            </a:r>
          </a:p>
          <a:p>
            <a:pPr algn="ctr"/>
            <a:r>
              <a:rPr lang="en-US" sz="2000" smtClean="0">
                <a:solidFill>
                  <a:srgbClr val="FFFF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Collider, Experiments, Computing</a:t>
            </a:r>
          </a:p>
          <a:p>
            <a:pPr algn="ctr"/>
            <a:endParaRPr lang="en-US" sz="2000" smtClean="0">
              <a:solidFill>
                <a:srgbClr val="FFFF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algn="ctr"/>
            <a:endParaRPr lang="en-US" sz="2000" smtClean="0">
              <a:solidFill>
                <a:srgbClr val="FFFF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algn="ctr"/>
            <a:endParaRPr lang="en-US" sz="2000" smtClean="0">
              <a:solidFill>
                <a:srgbClr val="FFFF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algn="ctr"/>
            <a:r>
              <a:rPr lang="en-US" sz="2000" smtClean="0">
                <a:solidFill>
                  <a:srgbClr val="FFFF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end 2012 the question will be answered on the Higgs: </a:t>
            </a:r>
          </a:p>
          <a:p>
            <a:pPr algn="ctr"/>
            <a:r>
              <a:rPr lang="en-US" sz="2000" smtClean="0">
                <a:solidFill>
                  <a:srgbClr val="FFFF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to be or not to be</a:t>
            </a:r>
            <a:endParaRPr lang="en-US" sz="2000" b="1" smtClean="0">
              <a:solidFill>
                <a:srgbClr val="FFFF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41" name="Down Arrow 40"/>
          <p:cNvSpPr>
            <a:spLocks noChangeArrowheads="1"/>
          </p:cNvSpPr>
          <p:nvPr/>
        </p:nvSpPr>
        <p:spPr bwMode="auto">
          <a:xfrm>
            <a:off x="6418263" y="2276475"/>
            <a:ext cx="360362" cy="719138"/>
          </a:xfrm>
          <a:prstGeom prst="downArrow">
            <a:avLst>
              <a:gd name="adj1" fmla="val 50000"/>
              <a:gd name="adj2" fmla="val 4989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" y="152400"/>
            <a:ext cx="8972550" cy="6096000"/>
          </a:xfrm>
        </p:spPr>
      </p:pic>
      <p:sp>
        <p:nvSpPr>
          <p:cNvPr id="269315" name="TextBox 4"/>
          <p:cNvSpPr txBox="1">
            <a:spLocks noChangeArrowheads="1"/>
          </p:cNvSpPr>
          <p:nvPr/>
        </p:nvSpPr>
        <p:spPr bwMode="auto">
          <a:xfrm>
            <a:off x="3124200" y="304800"/>
            <a:ext cx="2005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0" rIns="91420" bIns="4571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(G.Altarelli, LP09)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213" y="260350"/>
            <a:ext cx="230346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9317" name="TextBox 6"/>
          <p:cNvSpPr txBox="1">
            <a:spLocks noChangeArrowheads="1"/>
          </p:cNvSpPr>
          <p:nvPr/>
        </p:nvSpPr>
        <p:spPr bwMode="auto">
          <a:xfrm>
            <a:off x="827088" y="333375"/>
            <a:ext cx="1984375" cy="3683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>
                <a:solidFill>
                  <a:srgbClr val="FFFF00"/>
                </a:solidFill>
              </a:rPr>
              <a:t>In other words...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137525" cy="4392612"/>
          </a:xfrm>
          <a:noFill/>
        </p:spPr>
        <p:txBody>
          <a:bodyPr/>
          <a:lstStyle/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LHC results will allow 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to study the Higgs mechanism in detail and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to reveal the character of the Higgs boson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This would be the first investigation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of a scalar field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This could be the very first step to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understanding Dark Energy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4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04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042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042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137525" cy="4392612"/>
          </a:xfrm>
          <a:noFill/>
        </p:spPr>
        <p:txBody>
          <a:bodyPr/>
          <a:lstStyle/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Past decades saw precision studies of 5 % of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our Universe </a:t>
            </a:r>
            <a:r>
              <a:rPr lang="en-US" sz="2800" smtClean="0">
                <a:solidFill>
                  <a:srgbClr val="FFFF00"/>
                </a:solidFill>
                <a:sym typeface="Wingdings" pitchFamily="2" charset="2"/>
              </a:rPr>
              <a:t> Discovery of the Standard Model</a:t>
            </a: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The LHC delivers data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We are just at the beginning of exploring 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FFFF00"/>
                </a:solidFill>
              </a:rPr>
              <a:t>95 % of the Universe</a:t>
            </a:r>
          </a:p>
          <a:p>
            <a:pPr marL="322263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5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5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5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5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5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5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137525" cy="4824412"/>
          </a:xfrm>
          <a:solidFill>
            <a:schemeClr val="tx1"/>
          </a:solidFill>
        </p:spPr>
        <p:txBody>
          <a:bodyPr/>
          <a:lstStyle/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000099"/>
                </a:solidFill>
              </a:rPr>
              <a:t>Past decades saw precision studies of 5 % of 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000099"/>
                </a:solidFill>
              </a:rPr>
              <a:t>our Universe </a:t>
            </a:r>
            <a:r>
              <a:rPr lang="en-US" sz="2800" smtClean="0">
                <a:solidFill>
                  <a:srgbClr val="000099"/>
                </a:solidFill>
                <a:sym typeface="Wingdings" pitchFamily="2" charset="2"/>
              </a:rPr>
              <a:t> Discovery of the Standard Model</a:t>
            </a:r>
            <a:endParaRPr lang="en-US" sz="280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000099"/>
                </a:solidFill>
              </a:rPr>
              <a:t>The LHC delivers data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000099"/>
                </a:solidFill>
              </a:rPr>
              <a:t>We are just at the beginning of exploring 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000099"/>
                </a:solidFill>
              </a:rPr>
              <a:t>95 % of the Universe</a:t>
            </a: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endParaRPr lang="en-US" sz="2800" smtClean="0">
              <a:solidFill>
                <a:srgbClr val="000099"/>
              </a:solidFill>
            </a:endParaRPr>
          </a:p>
          <a:p>
            <a:pPr marL="322263" indent="0" eaLnBrk="1" hangingPunct="1">
              <a:spcBef>
                <a:spcPct val="0"/>
              </a:spcBef>
              <a:buFontTx/>
              <a:buNone/>
              <a:tabLst>
                <a:tab pos="558800" algn="l"/>
              </a:tabLst>
            </a:pPr>
            <a:r>
              <a:rPr lang="en-US" sz="2800" smtClean="0">
                <a:solidFill>
                  <a:srgbClr val="000099"/>
                </a:solidFill>
              </a:rPr>
              <a:t>          the future is bright in the Dark Universe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0" y="0"/>
            <a:ext cx="1763713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>
                <a:latin typeface="Arial" pitchFamily="34" charset="0"/>
              </a:rPr>
              <a:t> Vision       </a:t>
            </a:r>
            <a:endParaRPr lang="en-GB" sz="3200">
              <a:latin typeface="Arial" pitchFamily="34" charset="0"/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250825" y="5445125"/>
            <a:ext cx="8426450" cy="6413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Arial" pitchFamily="34" charset="0"/>
                <a:cs typeface="Arial" pitchFamily="34" charset="0"/>
              </a:rPr>
              <a:t> </a:t>
            </a:r>
            <a:r>
              <a:rPr lang="de-DE" b="1">
                <a:latin typeface="Arial" pitchFamily="34" charset="0"/>
              </a:rPr>
              <a:t>Particle Physics at the </a:t>
            </a:r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Energy Frontier</a:t>
            </a:r>
            <a:r>
              <a:rPr lang="de-DE" b="1">
                <a:latin typeface="Arial" pitchFamily="34" charset="0"/>
              </a:rPr>
              <a:t> with highest collision energies ever </a:t>
            </a:r>
          </a:p>
          <a:p>
            <a:r>
              <a:rPr lang="de-DE" b="1">
                <a:latin typeface="Arial" pitchFamily="34" charset="0"/>
              </a:rPr>
              <a:t> will change our view of the universe 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1835150" y="188913"/>
            <a:ext cx="6626225" cy="641350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Arial" pitchFamily="34" charset="0"/>
              </a:rPr>
              <a:t>•</a:t>
            </a:r>
            <a:r>
              <a:rPr lang="de-DE">
                <a:latin typeface="Arial" pitchFamily="34" charset="0"/>
              </a:rPr>
              <a:t> </a:t>
            </a:r>
            <a:r>
              <a:rPr lang="de-DE" b="1">
                <a:latin typeface="Arial" pitchFamily="34" charset="0"/>
              </a:rPr>
              <a:t>Revolutionary advances in understanding  the microcosm</a:t>
            </a:r>
            <a:endParaRPr lang="de-DE" b="1">
              <a:latin typeface="Arial" pitchFamily="34" charset="0"/>
              <a:cs typeface="Arial" pitchFamily="34" charset="0"/>
            </a:endParaRPr>
          </a:p>
          <a:p>
            <a:r>
              <a:rPr lang="de-DE" b="1">
                <a:latin typeface="Arial" pitchFamily="34" charset="0"/>
                <a:cs typeface="Arial" pitchFamily="34" charset="0"/>
              </a:rPr>
              <a:t>• </a:t>
            </a:r>
            <a:r>
              <a:rPr lang="de-DE" b="1">
                <a:latin typeface="Arial" pitchFamily="34" charset="0"/>
              </a:rPr>
              <a:t>Connect microcosm with early Universe</a:t>
            </a:r>
          </a:p>
        </p:txBody>
      </p:sp>
      <p:grpSp>
        <p:nvGrpSpPr>
          <p:cNvPr id="212997" name="Group 5"/>
          <p:cNvGrpSpPr>
            <a:grpSpLocks/>
          </p:cNvGrpSpPr>
          <p:nvPr/>
        </p:nvGrpSpPr>
        <p:grpSpPr bwMode="auto">
          <a:xfrm>
            <a:off x="611188" y="981075"/>
            <a:ext cx="7993062" cy="4221163"/>
            <a:chOff x="385" y="618"/>
            <a:chExt cx="5035" cy="2659"/>
          </a:xfrm>
        </p:grpSpPr>
        <p:pic>
          <p:nvPicPr>
            <p:cNvPr id="212998" name="Picture 6" descr="Universu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" y="618"/>
              <a:ext cx="5035" cy="2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2999" name="Text Box 7"/>
            <p:cNvSpPr txBox="1">
              <a:spLocks noChangeArrowheads="1"/>
            </p:cNvSpPr>
            <p:nvPr/>
          </p:nvSpPr>
          <p:spPr bwMode="auto">
            <a:xfrm rot="-5400000">
              <a:off x="2082" y="1461"/>
              <a:ext cx="740" cy="2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FF0000"/>
                  </a:solidFill>
                  <a:latin typeface="Arial" pitchFamily="34" charset="0"/>
                </a:rPr>
                <a:t>terascale</a:t>
              </a:r>
              <a:endParaRPr lang="en-GB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13000" name="Rectangle 8"/>
            <p:cNvSpPr>
              <a:spLocks noChangeArrowheads="1"/>
            </p:cNvSpPr>
            <p:nvPr/>
          </p:nvSpPr>
          <p:spPr bwMode="auto">
            <a:xfrm>
              <a:off x="1102" y="1687"/>
              <a:ext cx="454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Superstrings ?</a:t>
              </a:r>
            </a:p>
          </p:txBody>
        </p:sp>
        <p:sp>
          <p:nvSpPr>
            <p:cNvPr id="213001" name="Rectangle 9"/>
            <p:cNvSpPr>
              <a:spLocks noChangeArrowheads="1"/>
            </p:cNvSpPr>
            <p:nvPr/>
          </p:nvSpPr>
          <p:spPr bwMode="auto">
            <a:xfrm>
              <a:off x="1597" y="1824"/>
              <a:ext cx="307" cy="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Unified </a:t>
              </a:r>
            </a:p>
            <a:p>
              <a:pPr algn="ctr"/>
              <a:r>
                <a:rPr lang="en-GB" sz="800" b="1">
                  <a:latin typeface="Arial" pitchFamily="34" charset="0"/>
                </a:rPr>
                <a:t>Forces</a:t>
              </a:r>
            </a:p>
          </p:txBody>
        </p:sp>
        <p:sp>
          <p:nvSpPr>
            <p:cNvPr id="213002" name="Rectangle 10"/>
            <p:cNvSpPr>
              <a:spLocks noChangeArrowheads="1"/>
            </p:cNvSpPr>
            <p:nvPr/>
          </p:nvSpPr>
          <p:spPr bwMode="auto">
            <a:xfrm>
              <a:off x="2017" y="2140"/>
              <a:ext cx="370" cy="1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Inflationary</a:t>
              </a:r>
            </a:p>
            <a:p>
              <a:pPr algn="ctr"/>
              <a:r>
                <a:rPr lang="en-GB" sz="800" b="1">
                  <a:latin typeface="Arial" pitchFamily="34" charset="0"/>
                </a:rPr>
                <a:t>Expansion</a:t>
              </a:r>
            </a:p>
          </p:txBody>
        </p:sp>
        <p:sp>
          <p:nvSpPr>
            <p:cNvPr id="213003" name="Rectangle 11"/>
            <p:cNvSpPr>
              <a:spLocks noChangeArrowheads="1"/>
            </p:cNvSpPr>
            <p:nvPr/>
          </p:nvSpPr>
          <p:spPr bwMode="auto">
            <a:xfrm>
              <a:off x="2255" y="2349"/>
              <a:ext cx="364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Separation</a:t>
              </a:r>
            </a:p>
            <a:p>
              <a:pPr algn="ctr"/>
              <a:r>
                <a:rPr lang="en-GB" sz="800" b="1">
                  <a:latin typeface="Arial" pitchFamily="34" charset="0"/>
                </a:rPr>
                <a:t>of Forces</a:t>
              </a:r>
            </a:p>
          </p:txBody>
        </p:sp>
        <p:sp>
          <p:nvSpPr>
            <p:cNvPr id="213004" name="Rectangle 12"/>
            <p:cNvSpPr>
              <a:spLocks noChangeArrowheads="1"/>
            </p:cNvSpPr>
            <p:nvPr/>
          </p:nvSpPr>
          <p:spPr bwMode="auto">
            <a:xfrm>
              <a:off x="2942" y="2387"/>
              <a:ext cx="332" cy="1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Nucleon </a:t>
              </a:r>
            </a:p>
            <a:p>
              <a:pPr algn="ctr"/>
              <a:r>
                <a:rPr lang="en-GB" sz="800" b="1">
                  <a:latin typeface="Arial" pitchFamily="34" charset="0"/>
                </a:rPr>
                <a:t>Formation</a:t>
              </a:r>
            </a:p>
          </p:txBody>
        </p:sp>
        <p:sp>
          <p:nvSpPr>
            <p:cNvPr id="213005" name="Rectangle 13"/>
            <p:cNvSpPr>
              <a:spLocks noChangeArrowheads="1"/>
            </p:cNvSpPr>
            <p:nvPr/>
          </p:nvSpPr>
          <p:spPr bwMode="auto">
            <a:xfrm>
              <a:off x="3444" y="2435"/>
              <a:ext cx="341" cy="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Formation</a:t>
              </a:r>
            </a:p>
            <a:p>
              <a:pPr algn="ctr"/>
              <a:r>
                <a:rPr lang="en-GB" sz="800" b="1">
                  <a:latin typeface="Arial" pitchFamily="34" charset="0"/>
                </a:rPr>
                <a:t>of Atoms</a:t>
              </a:r>
            </a:p>
          </p:txBody>
        </p:sp>
        <p:sp>
          <p:nvSpPr>
            <p:cNvPr id="213006" name="Rectangle 14"/>
            <p:cNvSpPr>
              <a:spLocks noChangeArrowheads="1"/>
            </p:cNvSpPr>
            <p:nvPr/>
          </p:nvSpPr>
          <p:spPr bwMode="auto">
            <a:xfrm>
              <a:off x="4176" y="2483"/>
              <a:ext cx="338" cy="1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Formation</a:t>
              </a:r>
            </a:p>
            <a:p>
              <a:pPr algn="ctr"/>
              <a:r>
                <a:rPr lang="en-GB" sz="800" b="1">
                  <a:latin typeface="Arial" pitchFamily="34" charset="0"/>
                </a:rPr>
                <a:t>of Stars</a:t>
              </a:r>
            </a:p>
          </p:txBody>
        </p:sp>
        <p:sp>
          <p:nvSpPr>
            <p:cNvPr id="213007" name="Rectangle 15"/>
            <p:cNvSpPr>
              <a:spLocks noChangeArrowheads="1"/>
            </p:cNvSpPr>
            <p:nvPr/>
          </p:nvSpPr>
          <p:spPr bwMode="auto">
            <a:xfrm>
              <a:off x="4746" y="2547"/>
              <a:ext cx="227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Today</a:t>
              </a:r>
            </a:p>
          </p:txBody>
        </p:sp>
        <p:sp>
          <p:nvSpPr>
            <p:cNvPr id="213008" name="Rectangle 16"/>
            <p:cNvSpPr>
              <a:spLocks noChangeArrowheads="1"/>
            </p:cNvSpPr>
            <p:nvPr/>
          </p:nvSpPr>
          <p:spPr bwMode="auto">
            <a:xfrm>
              <a:off x="839" y="1525"/>
              <a:ext cx="317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800" b="1">
                  <a:latin typeface="Arial" pitchFamily="34" charset="0"/>
                </a:rPr>
                <a:t>Big Bang</a:t>
              </a:r>
            </a:p>
          </p:txBody>
        </p:sp>
        <p:sp>
          <p:nvSpPr>
            <p:cNvPr id="213009" name="AutoShape 17"/>
            <p:cNvSpPr>
              <a:spLocks noChangeArrowheads="1"/>
            </p:cNvSpPr>
            <p:nvPr/>
          </p:nvSpPr>
          <p:spPr bwMode="auto">
            <a:xfrm>
              <a:off x="744" y="2732"/>
              <a:ext cx="4521" cy="211"/>
            </a:xfrm>
            <a:prstGeom prst="rightArrow">
              <a:avLst>
                <a:gd name="adj1" fmla="val 61139"/>
                <a:gd name="adj2" fmla="val 92848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GB" sz="1000" b="1">
                  <a:latin typeface="Arial" pitchFamily="34" charset="0"/>
                </a:rPr>
                <a:t>  Time                   10</a:t>
              </a:r>
              <a:r>
                <a:rPr lang="en-GB" sz="1000" b="1" baseline="30000">
                  <a:latin typeface="Arial" pitchFamily="34" charset="0"/>
                </a:rPr>
                <a:t>-43</a:t>
              </a:r>
              <a:r>
                <a:rPr lang="en-GB" sz="1000" b="1">
                  <a:latin typeface="Arial" pitchFamily="34" charset="0"/>
                </a:rPr>
                <a:t> s       10</a:t>
              </a:r>
              <a:r>
                <a:rPr lang="en-GB" sz="1000" b="1" baseline="30000">
                  <a:latin typeface="Arial" pitchFamily="34" charset="0"/>
                </a:rPr>
                <a:t>-35</a:t>
              </a:r>
              <a:r>
                <a:rPr lang="en-GB" sz="1000" b="1">
                  <a:latin typeface="Arial" pitchFamily="34" charset="0"/>
                </a:rPr>
                <a:t> s            10</a:t>
              </a:r>
              <a:r>
                <a:rPr lang="en-GB" sz="1000" b="1" baseline="30000">
                  <a:latin typeface="Arial" pitchFamily="34" charset="0"/>
                </a:rPr>
                <a:t>-10</a:t>
              </a:r>
              <a:r>
                <a:rPr lang="en-GB" sz="1000" b="1">
                  <a:latin typeface="Arial" pitchFamily="34" charset="0"/>
                </a:rPr>
                <a:t> s                    10</a:t>
              </a:r>
              <a:r>
                <a:rPr lang="en-GB" sz="1000" b="1" baseline="30000">
                  <a:latin typeface="Arial" pitchFamily="34" charset="0"/>
                </a:rPr>
                <a:t>-5</a:t>
              </a:r>
              <a:r>
                <a:rPr lang="en-GB" sz="1000" b="1">
                  <a:latin typeface="Arial" pitchFamily="34" charset="0"/>
                </a:rPr>
                <a:t> s          300 000 years             10</a:t>
              </a:r>
              <a:r>
                <a:rPr lang="en-GB" sz="1000" b="1" baseline="30000">
                  <a:latin typeface="Arial" pitchFamily="34" charset="0"/>
                </a:rPr>
                <a:t>9</a:t>
              </a:r>
              <a:r>
                <a:rPr lang="en-GB" sz="1000" b="1">
                  <a:latin typeface="Arial" pitchFamily="34" charset="0"/>
                </a:rPr>
                <a:t> years      15</a:t>
              </a:r>
              <a:r>
                <a:rPr lang="en-GB" sz="1000" b="1">
                  <a:latin typeface="Arial" pitchFamily="34" charset="0"/>
                  <a:cs typeface="Arial" pitchFamily="34" charset="0"/>
                </a:rPr>
                <a:t>∙10</a:t>
              </a:r>
              <a:r>
                <a:rPr lang="en-GB" sz="1000" b="1" baseline="30000">
                  <a:latin typeface="Arial" pitchFamily="34" charset="0"/>
                  <a:cs typeface="Arial" pitchFamily="34" charset="0"/>
                </a:rPr>
                <a:t>9</a:t>
              </a:r>
              <a:r>
                <a:rPr lang="en-GB" sz="1000" b="1">
                  <a:latin typeface="Arial" pitchFamily="34" charset="0"/>
                  <a:cs typeface="Arial" pitchFamily="34" charset="0"/>
                </a:rPr>
                <a:t> years</a:t>
              </a:r>
            </a:p>
          </p:txBody>
        </p:sp>
        <p:sp>
          <p:nvSpPr>
            <p:cNvPr id="213010" name="AutoShape 18"/>
            <p:cNvSpPr>
              <a:spLocks noChangeArrowheads="1"/>
            </p:cNvSpPr>
            <p:nvPr/>
          </p:nvSpPr>
          <p:spPr bwMode="auto">
            <a:xfrm rot="10800000">
              <a:off x="531" y="2925"/>
              <a:ext cx="4547" cy="217"/>
            </a:xfrm>
            <a:prstGeom prst="rightArrow">
              <a:avLst>
                <a:gd name="adj1" fmla="val 59343"/>
                <a:gd name="adj2" fmla="val 96039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GB" sz="1000" b="1">
                  <a:latin typeface="Arial" pitchFamily="34" charset="0"/>
                </a:rPr>
                <a:t>       Energy            10</a:t>
              </a:r>
              <a:r>
                <a:rPr lang="en-GB" sz="1000" b="1" baseline="30000">
                  <a:latin typeface="Arial" pitchFamily="34" charset="0"/>
                </a:rPr>
                <a:t>17</a:t>
              </a:r>
              <a:r>
                <a:rPr lang="en-GB" sz="1000" b="1">
                  <a:latin typeface="Arial" pitchFamily="34" charset="0"/>
                </a:rPr>
                <a:t> TeV    10</a:t>
              </a:r>
              <a:r>
                <a:rPr lang="en-GB" sz="1000" b="1" baseline="30000">
                  <a:latin typeface="Arial" pitchFamily="34" charset="0"/>
                </a:rPr>
                <a:t>13</a:t>
              </a:r>
              <a:r>
                <a:rPr lang="en-GB" sz="1000" b="1">
                  <a:latin typeface="Arial" pitchFamily="34" charset="0"/>
                </a:rPr>
                <a:t> TeV           1 TeV                  150 MeV             1 eV                         4 meV          0.7 meV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62"/>
          <p:cNvGrpSpPr>
            <a:grpSpLocks/>
          </p:cNvGrpSpPr>
          <p:nvPr/>
        </p:nvGrpSpPr>
        <p:grpSpPr bwMode="auto">
          <a:xfrm>
            <a:off x="1065213" y="533400"/>
            <a:ext cx="7894637" cy="5137150"/>
            <a:chOff x="671" y="362"/>
            <a:chExt cx="4973" cy="3236"/>
          </a:xfrm>
        </p:grpSpPr>
        <p:pic>
          <p:nvPicPr>
            <p:cNvPr id="214048" name="Picture 62" descr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" y="445"/>
              <a:ext cx="4657" cy="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4049" name="Group 59"/>
            <p:cNvGrpSpPr>
              <a:grpSpLocks/>
            </p:cNvGrpSpPr>
            <p:nvPr/>
          </p:nvGrpSpPr>
          <p:grpSpPr bwMode="auto">
            <a:xfrm>
              <a:off x="895" y="362"/>
              <a:ext cx="1549" cy="762"/>
              <a:chOff x="895" y="362"/>
              <a:chExt cx="1549" cy="762"/>
            </a:xfrm>
          </p:grpSpPr>
          <p:sp>
            <p:nvSpPr>
              <p:cNvPr id="214061" name="Line 67"/>
              <p:cNvSpPr>
                <a:spLocks noChangeShapeType="1"/>
              </p:cNvSpPr>
              <p:nvPr/>
            </p:nvSpPr>
            <p:spPr bwMode="auto">
              <a:xfrm rot="21300000" flipV="1">
                <a:off x="1664" y="954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62" name="Line 68"/>
              <p:cNvSpPr>
                <a:spLocks noChangeShapeType="1"/>
              </p:cNvSpPr>
              <p:nvPr/>
            </p:nvSpPr>
            <p:spPr bwMode="auto">
              <a:xfrm rot="21420000" flipV="1">
                <a:off x="895" y="554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1" name="Rectangle 72"/>
              <p:cNvSpPr>
                <a:spLocks noChangeArrowheads="1"/>
              </p:cNvSpPr>
              <p:nvPr/>
            </p:nvSpPr>
            <p:spPr bwMode="auto">
              <a:xfrm>
                <a:off x="2029" y="912"/>
                <a:ext cx="4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Atom</a:t>
                </a:r>
              </a:p>
            </p:txBody>
          </p:sp>
          <p:sp>
            <p:nvSpPr>
              <p:cNvPr id="33832" name="Rectangle 73"/>
              <p:cNvSpPr>
                <a:spLocks noChangeArrowheads="1"/>
              </p:cNvSpPr>
              <p:nvPr/>
            </p:nvSpPr>
            <p:spPr bwMode="auto">
              <a:xfrm>
                <a:off x="1794" y="790"/>
                <a:ext cx="4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Proton</a:t>
                </a:r>
              </a:p>
            </p:txBody>
          </p:sp>
          <p:sp>
            <p:nvSpPr>
              <p:cNvPr id="33833" name="Rectangle 74"/>
              <p:cNvSpPr>
                <a:spLocks noChangeArrowheads="1"/>
              </p:cNvSpPr>
              <p:nvPr/>
            </p:nvSpPr>
            <p:spPr bwMode="auto">
              <a:xfrm>
                <a:off x="973" y="362"/>
                <a:ext cx="6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Big Bang</a:t>
                </a:r>
              </a:p>
            </p:txBody>
          </p:sp>
          <p:sp>
            <p:nvSpPr>
              <p:cNvPr id="214066" name="Line 79"/>
              <p:cNvSpPr>
                <a:spLocks noChangeShapeType="1"/>
              </p:cNvSpPr>
              <p:nvPr/>
            </p:nvSpPr>
            <p:spPr bwMode="auto">
              <a:xfrm rot="21180000" flipV="1">
                <a:off x="1880" y="1056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4050" name="Group 61"/>
            <p:cNvGrpSpPr>
              <a:grpSpLocks/>
            </p:cNvGrpSpPr>
            <p:nvPr/>
          </p:nvGrpSpPr>
          <p:grpSpPr bwMode="auto">
            <a:xfrm>
              <a:off x="2899" y="1296"/>
              <a:ext cx="2745" cy="2249"/>
              <a:chOff x="2899" y="1296"/>
              <a:chExt cx="2745" cy="2249"/>
            </a:xfrm>
          </p:grpSpPr>
          <p:sp>
            <p:nvSpPr>
              <p:cNvPr id="214051" name="Line 63"/>
              <p:cNvSpPr>
                <a:spLocks noChangeShapeType="1"/>
              </p:cNvSpPr>
              <p:nvPr/>
            </p:nvSpPr>
            <p:spPr bwMode="auto">
              <a:xfrm rot="21360000" flipV="1">
                <a:off x="4337" y="2238"/>
                <a:ext cx="240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52" name="Line 64"/>
              <p:cNvSpPr>
                <a:spLocks noChangeShapeType="1"/>
              </p:cNvSpPr>
              <p:nvPr/>
            </p:nvSpPr>
            <p:spPr bwMode="auto">
              <a:xfrm flipV="1">
                <a:off x="3373" y="1764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53" name="Line 65"/>
              <p:cNvSpPr>
                <a:spLocks noChangeShapeType="1"/>
              </p:cNvSpPr>
              <p:nvPr/>
            </p:nvSpPr>
            <p:spPr bwMode="auto">
              <a:xfrm flipV="1">
                <a:off x="2899" y="1520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54" name="Line 69"/>
              <p:cNvSpPr>
                <a:spLocks noChangeShapeType="1"/>
              </p:cNvSpPr>
              <p:nvPr/>
            </p:nvSpPr>
            <p:spPr bwMode="auto">
              <a:xfrm>
                <a:off x="4913" y="2446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55" name="Line 70"/>
              <p:cNvSpPr>
                <a:spLocks noChangeShapeType="1"/>
              </p:cNvSpPr>
              <p:nvPr/>
            </p:nvSpPr>
            <p:spPr bwMode="auto">
              <a:xfrm rot="5400000">
                <a:off x="4973" y="2762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4" name="Rectangle 75"/>
              <p:cNvSpPr>
                <a:spLocks noChangeArrowheads="1"/>
              </p:cNvSpPr>
              <p:nvPr/>
            </p:nvSpPr>
            <p:spPr bwMode="auto">
              <a:xfrm>
                <a:off x="2999" y="1296"/>
                <a:ext cx="9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Radius of Earth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5" name="Rectangle 76"/>
              <p:cNvSpPr>
                <a:spLocks noChangeArrowheads="1"/>
              </p:cNvSpPr>
              <p:nvPr/>
            </p:nvSpPr>
            <p:spPr bwMode="auto">
              <a:xfrm>
                <a:off x="4443" y="2047"/>
                <a:ext cx="1201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Radius of Galaxies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6" name="Rectangle 77"/>
              <p:cNvSpPr>
                <a:spLocks noChangeArrowheads="1"/>
              </p:cNvSpPr>
              <p:nvPr/>
            </p:nvSpPr>
            <p:spPr bwMode="auto">
              <a:xfrm>
                <a:off x="3457" y="1536"/>
                <a:ext cx="8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Earth to Sun</a:t>
                </a:r>
              </a:p>
            </p:txBody>
          </p:sp>
          <p:sp>
            <p:nvSpPr>
              <p:cNvPr id="33827" name="Rectangle 78"/>
              <p:cNvSpPr>
                <a:spLocks noChangeArrowheads="1"/>
              </p:cNvSpPr>
              <p:nvPr/>
            </p:nvSpPr>
            <p:spPr bwMode="auto">
              <a:xfrm>
                <a:off x="4916" y="2287"/>
                <a:ext cx="626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>
                          <a:alpha val="94000"/>
                        </a:srgbClr>
                      </a:outerShdw>
                    </a:effectLst>
                    <a:latin typeface="Arial" charset="0"/>
                    <a:ea typeface="ＭＳ Ｐゴシック" charset="-128"/>
                  </a:rPr>
                  <a:t>Universe</a:t>
                </a:r>
              </a:p>
            </p:txBody>
          </p:sp>
          <p:sp>
            <p:nvSpPr>
              <p:cNvPr id="33828" name="Rectangle 42"/>
              <p:cNvSpPr>
                <a:spLocks noChangeArrowheads="1"/>
              </p:cNvSpPr>
              <p:nvPr/>
            </p:nvSpPr>
            <p:spPr bwMode="auto">
              <a:xfrm rot="19742175">
                <a:off x="5135" y="3358"/>
                <a:ext cx="289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de-DE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cm</a:t>
                </a:r>
              </a:p>
            </p:txBody>
          </p:sp>
        </p:grpSp>
      </p:grpSp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5753100" y="4648200"/>
            <a:ext cx="2171700" cy="2019300"/>
            <a:chOff x="3996" y="2976"/>
            <a:chExt cx="1368" cy="1272"/>
          </a:xfrm>
        </p:grpSpPr>
        <p:grpSp>
          <p:nvGrpSpPr>
            <p:cNvPr id="214038" name="Group 47"/>
            <p:cNvGrpSpPr>
              <a:grpSpLocks/>
            </p:cNvGrpSpPr>
            <p:nvPr/>
          </p:nvGrpSpPr>
          <p:grpSpPr bwMode="auto">
            <a:xfrm>
              <a:off x="4128" y="2976"/>
              <a:ext cx="604" cy="578"/>
              <a:chOff x="3744" y="3408"/>
              <a:chExt cx="604" cy="578"/>
            </a:xfrm>
          </p:grpSpPr>
          <p:pic>
            <p:nvPicPr>
              <p:cNvPr id="66" name="Picture 4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44" y="3408"/>
                <a:ext cx="604" cy="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7" name="Text Box 49"/>
              <p:cNvSpPr txBox="1">
                <a:spLocks noChangeArrowheads="1"/>
              </p:cNvSpPr>
              <p:nvPr/>
            </p:nvSpPr>
            <p:spPr bwMode="auto">
              <a:xfrm>
                <a:off x="3840" y="3792"/>
                <a:ext cx="47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CH" sz="1400" dirty="0">
                    <a:solidFill>
                      <a:srgbClr val="EAEAEA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ea typeface="ＭＳ Ｐゴシック" charset="-128"/>
                    <a:cs typeface="Arial"/>
                  </a:rPr>
                  <a:t>Hubble</a:t>
                </a:r>
              </a:p>
            </p:txBody>
          </p:sp>
        </p:grpSp>
        <p:pic>
          <p:nvPicPr>
            <p:cNvPr id="59" name="Picture 51" descr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52" y="3337"/>
              <a:ext cx="558" cy="50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4932" y="3312"/>
              <a:ext cx="42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de-CH" sz="14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ALMA</a:t>
              </a:r>
            </a:p>
          </p:txBody>
        </p:sp>
        <p:grpSp>
          <p:nvGrpSpPr>
            <p:cNvPr id="214041" name="Group 53"/>
            <p:cNvGrpSpPr>
              <a:grpSpLocks/>
            </p:cNvGrpSpPr>
            <p:nvPr/>
          </p:nvGrpSpPr>
          <p:grpSpPr bwMode="auto">
            <a:xfrm>
              <a:off x="4740" y="3864"/>
              <a:ext cx="624" cy="384"/>
              <a:chOff x="4128" y="3933"/>
              <a:chExt cx="576" cy="343"/>
            </a:xfrm>
          </p:grpSpPr>
          <p:pic>
            <p:nvPicPr>
              <p:cNvPr id="64" name="Picture 54" descr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6" y="3933"/>
                <a:ext cx="528" cy="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5" name="Text Box 55"/>
              <p:cNvSpPr txBox="1">
                <a:spLocks noChangeArrowheads="1"/>
              </p:cNvSpPr>
              <p:nvPr/>
            </p:nvSpPr>
            <p:spPr bwMode="auto">
              <a:xfrm>
                <a:off x="4128" y="4099"/>
                <a:ext cx="29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CH" sz="1400" dirty="0">
                    <a:solidFill>
                      <a:srgbClr val="EAEAEA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ea typeface="ＭＳ Ｐゴシック" charset="-128"/>
                    <a:cs typeface="Arial"/>
                  </a:rPr>
                  <a:t>VLT</a:t>
                </a:r>
              </a:p>
            </p:txBody>
          </p:sp>
        </p:grpSp>
        <p:pic>
          <p:nvPicPr>
            <p:cNvPr id="62" name="Picture 57" descr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4070" y="3486"/>
              <a:ext cx="571" cy="72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/>
              </a:outerShdw>
            </a:effectLst>
          </p:spPr>
        </p:pic>
        <p:sp>
          <p:nvSpPr>
            <p:cNvPr id="63" name="Text Box 52"/>
            <p:cNvSpPr txBox="1">
              <a:spLocks noChangeArrowheads="1"/>
            </p:cNvSpPr>
            <p:nvPr/>
          </p:nvSpPr>
          <p:spPr bwMode="auto">
            <a:xfrm>
              <a:off x="4032" y="3984"/>
              <a:ext cx="36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de-CH" sz="14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AMS</a:t>
              </a:r>
            </a:p>
          </p:txBody>
        </p:sp>
      </p:grpSp>
      <p:pic>
        <p:nvPicPr>
          <p:cNvPr id="28694" name="Picture 22" descr="sriimg20040301_4754942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1189038"/>
            <a:ext cx="19050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</p:pic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228600" y="4832350"/>
            <a:ext cx="5638800" cy="1644650"/>
            <a:chOff x="228600" y="4832350"/>
            <a:chExt cx="5638800" cy="1644650"/>
          </a:xfrm>
        </p:grpSpPr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228600" y="5480050"/>
              <a:ext cx="5638800" cy="99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110000"/>
                </a:lnSpc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Study physics laws of first moments after Big Bang</a:t>
              </a:r>
            </a:p>
            <a:p>
              <a:pPr eaLnBrk="0" hangingPunct="0">
                <a:lnSpc>
                  <a:spcPct val="110000"/>
                </a:lnSpc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   increasing Symbiosis between Particle Physics,</a:t>
              </a:r>
            </a:p>
            <a:p>
              <a:pPr eaLnBrk="0" hangingPunct="0">
                <a:lnSpc>
                  <a:spcPct val="110000"/>
                </a:lnSpc>
                <a:buFont typeface="Monotype Sorts" pitchFamily="-111" charset="2"/>
                <a:buNone/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   Astrophysics and Cosmology</a:t>
              </a:r>
              <a:endParaRPr lang="de-DE" dirty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214037" name="AutoShape 42"/>
            <p:cNvSpPr>
              <a:spLocks noChangeArrowheads="1"/>
            </p:cNvSpPr>
            <p:nvPr/>
          </p:nvSpPr>
          <p:spPr bwMode="auto">
            <a:xfrm rot="5400000">
              <a:off x="1058863" y="4916487"/>
              <a:ext cx="654050" cy="4857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3A62AB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65088" y="2085975"/>
            <a:ext cx="3275012" cy="2779713"/>
            <a:chOff x="41" y="1314"/>
            <a:chExt cx="2063" cy="1751"/>
          </a:xfrm>
        </p:grpSpPr>
        <p:sp>
          <p:nvSpPr>
            <p:cNvPr id="33807" name="Line 45"/>
            <p:cNvSpPr>
              <a:spLocks noChangeShapeType="1"/>
            </p:cNvSpPr>
            <p:nvPr/>
          </p:nvSpPr>
          <p:spPr bwMode="auto">
            <a:xfrm>
              <a:off x="1494" y="1314"/>
              <a:ext cx="0" cy="144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808" name="Line 46"/>
            <p:cNvSpPr>
              <a:spLocks noChangeShapeType="1"/>
            </p:cNvSpPr>
            <p:nvPr/>
          </p:nvSpPr>
          <p:spPr bwMode="auto">
            <a:xfrm>
              <a:off x="692" y="1466"/>
              <a:ext cx="0" cy="336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 type="triangle" w="med" len="med"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809" name="Line 48"/>
            <p:cNvSpPr>
              <a:spLocks noChangeShapeType="1"/>
            </p:cNvSpPr>
            <p:nvPr/>
          </p:nvSpPr>
          <p:spPr bwMode="auto">
            <a:xfrm>
              <a:off x="684" y="1463"/>
              <a:ext cx="816" cy="0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8721" name="Rectangle 49"/>
            <p:cNvSpPr>
              <a:spLocks noChangeArrowheads="1"/>
            </p:cNvSpPr>
            <p:nvPr/>
          </p:nvSpPr>
          <p:spPr bwMode="auto">
            <a:xfrm>
              <a:off x="41" y="2761"/>
              <a:ext cx="1674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defRPr/>
              </a:pPr>
              <a:r>
                <a:rPr lang="en-GB" sz="2400" dirty="0">
                  <a:solidFill>
                    <a:srgbClr val="C7EEF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Super-Microscope</a:t>
              </a:r>
              <a:endParaRPr lang="en-GB" sz="2000" dirty="0">
                <a:solidFill>
                  <a:srgbClr val="3A62AB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3811" name="Text Box 50"/>
            <p:cNvSpPr txBox="1">
              <a:spLocks noChangeArrowheads="1"/>
            </p:cNvSpPr>
            <p:nvPr/>
          </p:nvSpPr>
          <p:spPr bwMode="auto">
            <a:xfrm>
              <a:off x="1632" y="2373"/>
              <a:ext cx="47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de-CH" sz="2200" dirty="0">
                  <a:solidFill>
                    <a:srgbClr val="C7EEF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LHC</a:t>
              </a:r>
            </a:p>
          </p:txBody>
        </p:sp>
        <p:pic>
          <p:nvPicPr>
            <p:cNvPr id="33812" name="Picture 7" descr="interconnect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" y="1814"/>
              <a:ext cx="1488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pic>
          <p:nvPicPr>
            <p:cNvPr id="12341" name="Picture 9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2" y="1326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50" name="Picture 49" descr="Rutherford_young.bmp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6600" y="1844675"/>
            <a:ext cx="11779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2514600" y="838200"/>
            <a:ext cx="4495800" cy="4572000"/>
            <a:chOff x="2514600" y="914400"/>
            <a:chExt cx="4495800" cy="4572000"/>
          </a:xfrm>
        </p:grpSpPr>
        <p:pic>
          <p:nvPicPr>
            <p:cNvPr id="52" name="Picture 53"/>
            <p:cNvPicPr>
              <a:picLocks noChangeAspect="1" noChangeArrowheads="1"/>
            </p:cNvPicPr>
            <p:nvPr/>
          </p:nvPicPr>
          <p:blipFill>
            <a:blip r:embed="rId12" cstate="print">
              <a:lum bright="-12000" contrast="2000"/>
            </a:blip>
            <a:srcRect/>
            <a:stretch>
              <a:fillRect/>
            </a:stretch>
          </p:blipFill>
          <p:spPr bwMode="auto">
            <a:xfrm>
              <a:off x="4305300" y="914400"/>
              <a:ext cx="2705100" cy="457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1600" dir="2700000" algn="ctr" rotWithShape="0">
                <a:schemeClr val="tx1">
                  <a:alpha val="74997"/>
                </a:schemeClr>
              </a:outerShdw>
            </a:effectLst>
          </p:spPr>
        </p:pic>
        <p:sp>
          <p:nvSpPr>
            <p:cNvPr id="53" name="Line 54"/>
            <p:cNvSpPr>
              <a:spLocks noChangeShapeType="1"/>
            </p:cNvSpPr>
            <p:nvPr/>
          </p:nvSpPr>
          <p:spPr bwMode="auto">
            <a:xfrm flipH="1" flipV="1">
              <a:off x="3484563" y="2274888"/>
              <a:ext cx="796925" cy="318452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 flipV="1">
              <a:off x="2514600" y="914400"/>
              <a:ext cx="1752600" cy="5794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5795963" y="692150"/>
            <a:ext cx="1296987" cy="11303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905000"/>
            <a:ext cx="917575" cy="3424238"/>
            <a:chOff x="528" y="1200"/>
            <a:chExt cx="578" cy="2157"/>
          </a:xfrm>
        </p:grpSpPr>
        <p:grpSp>
          <p:nvGrpSpPr>
            <p:cNvPr id="215104" name="Group 3"/>
            <p:cNvGrpSpPr>
              <a:grpSpLocks/>
            </p:cNvGrpSpPr>
            <p:nvPr/>
          </p:nvGrpSpPr>
          <p:grpSpPr bwMode="auto">
            <a:xfrm>
              <a:off x="576" y="2708"/>
              <a:ext cx="530" cy="649"/>
              <a:chOff x="1440" y="2448"/>
              <a:chExt cx="530" cy="649"/>
            </a:xfrm>
          </p:grpSpPr>
          <p:sp>
            <p:nvSpPr>
              <p:cNvPr id="215117" name="Rectangle 4"/>
              <p:cNvSpPr>
                <a:spLocks noChangeArrowheads="1"/>
              </p:cNvSpPr>
              <p:nvPr/>
            </p:nvSpPr>
            <p:spPr bwMode="auto">
              <a:xfrm>
                <a:off x="1440" y="2638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118" name="Text Box 5"/>
              <p:cNvSpPr txBox="1">
                <a:spLocks noChangeArrowheads="1"/>
              </p:cNvSpPr>
              <p:nvPr/>
            </p:nvSpPr>
            <p:spPr bwMode="auto">
              <a:xfrm>
                <a:off x="1488" y="2448"/>
                <a:ext cx="38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5400">
                    <a:latin typeface="Times New Roman" pitchFamily="18" charset="0"/>
                  </a:rPr>
                  <a:t>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15119" name="Text Box 6"/>
              <p:cNvSpPr txBox="1">
                <a:spLocks noChangeArrowheads="1"/>
              </p:cNvSpPr>
              <p:nvPr/>
            </p:nvSpPr>
            <p:spPr bwMode="auto">
              <a:xfrm>
                <a:off x="1440" y="2885"/>
                <a:ext cx="53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Times New Roman" pitchFamily="18" charset="0"/>
                  </a:rPr>
                  <a:t>electron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15105" name="Group 7"/>
            <p:cNvGrpSpPr>
              <a:grpSpLocks/>
            </p:cNvGrpSpPr>
            <p:nvPr/>
          </p:nvGrpSpPr>
          <p:grpSpPr bwMode="auto">
            <a:xfrm>
              <a:off x="528" y="2256"/>
              <a:ext cx="576" cy="618"/>
              <a:chOff x="1392" y="2009"/>
              <a:chExt cx="576" cy="618"/>
            </a:xfrm>
          </p:grpSpPr>
          <p:sp>
            <p:nvSpPr>
              <p:cNvPr id="215114" name="Rectangle 8"/>
              <p:cNvSpPr>
                <a:spLocks noChangeArrowheads="1"/>
              </p:cNvSpPr>
              <p:nvPr/>
            </p:nvSpPr>
            <p:spPr bwMode="auto">
              <a:xfrm>
                <a:off x="1440" y="2158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115" name="Text Box 9"/>
              <p:cNvSpPr txBox="1">
                <a:spLocks noChangeArrowheads="1"/>
              </p:cNvSpPr>
              <p:nvPr/>
            </p:nvSpPr>
            <p:spPr bwMode="auto">
              <a:xfrm>
                <a:off x="1483" y="2009"/>
                <a:ext cx="384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400">
                    <a:latin typeface="Symbol" pitchFamily="18" charset="2"/>
                  </a:rPr>
                  <a:t>n</a:t>
                </a:r>
                <a:r>
                  <a:rPr lang="en-US" sz="2800" baseline="-25000">
                    <a:latin typeface="Times New Roman" pitchFamily="18" charset="0"/>
                  </a:rPr>
                  <a:t>e</a:t>
                </a:r>
                <a:endParaRPr lang="en-US" sz="2400">
                  <a:latin typeface="Symbol" pitchFamily="18" charset="2"/>
                </a:endParaRPr>
              </a:p>
            </p:txBody>
          </p:sp>
          <p:sp>
            <p:nvSpPr>
              <p:cNvPr id="215116" name="Text Box 10"/>
              <p:cNvSpPr txBox="1">
                <a:spLocks noChangeArrowheads="1"/>
              </p:cNvSpPr>
              <p:nvPr/>
            </p:nvSpPr>
            <p:spPr bwMode="auto">
              <a:xfrm>
                <a:off x="1392" y="2435"/>
                <a:ext cx="57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Times New Roman" pitchFamily="18" charset="0"/>
                  </a:rPr>
                  <a:t>e-neutrino</a:t>
                </a:r>
                <a:endParaRPr lang="en-US" sz="1200">
                  <a:latin typeface="Times New Roman" pitchFamily="18" charset="0"/>
                </a:endParaRPr>
              </a:p>
            </p:txBody>
          </p:sp>
        </p:grpSp>
        <p:grpSp>
          <p:nvGrpSpPr>
            <p:cNvPr id="215106" name="Group 11"/>
            <p:cNvGrpSpPr>
              <a:grpSpLocks/>
            </p:cNvGrpSpPr>
            <p:nvPr/>
          </p:nvGrpSpPr>
          <p:grpSpPr bwMode="auto">
            <a:xfrm>
              <a:off x="528" y="1796"/>
              <a:ext cx="528" cy="565"/>
              <a:chOff x="528" y="1796"/>
              <a:chExt cx="528" cy="565"/>
            </a:xfrm>
          </p:grpSpPr>
          <p:sp>
            <p:nvSpPr>
              <p:cNvPr id="215111" name="Rectangle 12"/>
              <p:cNvSpPr>
                <a:spLocks noChangeArrowheads="1"/>
              </p:cNvSpPr>
              <p:nvPr/>
            </p:nvSpPr>
            <p:spPr bwMode="auto">
              <a:xfrm>
                <a:off x="576" y="1892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112" name="Text Box 13"/>
              <p:cNvSpPr txBox="1">
                <a:spLocks noChangeArrowheads="1"/>
              </p:cNvSpPr>
              <p:nvPr/>
            </p:nvSpPr>
            <p:spPr bwMode="auto">
              <a:xfrm>
                <a:off x="624" y="1796"/>
                <a:ext cx="384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800">
                    <a:latin typeface="Times New Roman" pitchFamily="18" charset="0"/>
                  </a:rPr>
                  <a:t>d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15113" name="Text Box 14"/>
              <p:cNvSpPr txBox="1">
                <a:spLocks noChangeArrowheads="1"/>
              </p:cNvSpPr>
              <p:nvPr/>
            </p:nvSpPr>
            <p:spPr bwMode="auto">
              <a:xfrm>
                <a:off x="528" y="2130"/>
                <a:ext cx="4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down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15107" name="Group 15"/>
            <p:cNvGrpSpPr>
              <a:grpSpLocks/>
            </p:cNvGrpSpPr>
            <p:nvPr/>
          </p:nvGrpSpPr>
          <p:grpSpPr bwMode="auto">
            <a:xfrm>
              <a:off x="576" y="1200"/>
              <a:ext cx="480" cy="624"/>
              <a:chOff x="576" y="1200"/>
              <a:chExt cx="480" cy="624"/>
            </a:xfrm>
          </p:grpSpPr>
          <p:sp>
            <p:nvSpPr>
              <p:cNvPr id="215108" name="Rectangle 16"/>
              <p:cNvSpPr>
                <a:spLocks noChangeArrowheads="1"/>
              </p:cNvSpPr>
              <p:nvPr/>
            </p:nvSpPr>
            <p:spPr bwMode="auto">
              <a:xfrm>
                <a:off x="576" y="1392"/>
                <a:ext cx="480" cy="432"/>
              </a:xfrm>
              <a:prstGeom prst="rect">
                <a:avLst/>
              </a:prstGeom>
              <a:solidFill>
                <a:srgbClr val="66FF99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6FF99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109" name="Text Box 17"/>
              <p:cNvSpPr txBox="1">
                <a:spLocks noChangeArrowheads="1"/>
              </p:cNvSpPr>
              <p:nvPr/>
            </p:nvSpPr>
            <p:spPr bwMode="auto">
              <a:xfrm>
                <a:off x="576" y="1584"/>
                <a:ext cx="2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up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15110" name="Text Box 18"/>
              <p:cNvSpPr txBox="1">
                <a:spLocks noChangeArrowheads="1"/>
              </p:cNvSpPr>
              <p:nvPr/>
            </p:nvSpPr>
            <p:spPr bwMode="auto">
              <a:xfrm>
                <a:off x="624" y="1200"/>
                <a:ext cx="38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5400">
                    <a:latin typeface="Times New Roman" pitchFamily="18" charset="0"/>
                  </a:rPr>
                  <a:t>u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6038" y="2438400"/>
            <a:ext cx="550862" cy="2357438"/>
            <a:chOff x="29" y="1536"/>
            <a:chExt cx="347" cy="1485"/>
          </a:xfrm>
        </p:grpSpPr>
        <p:grpSp>
          <p:nvGrpSpPr>
            <p:cNvPr id="215098" name="Group 20"/>
            <p:cNvGrpSpPr>
              <a:grpSpLocks/>
            </p:cNvGrpSpPr>
            <p:nvPr/>
          </p:nvGrpSpPr>
          <p:grpSpPr bwMode="auto">
            <a:xfrm>
              <a:off x="29" y="2496"/>
              <a:ext cx="347" cy="135"/>
              <a:chOff x="48" y="2333"/>
              <a:chExt cx="347" cy="135"/>
            </a:xfrm>
          </p:grpSpPr>
          <p:sp>
            <p:nvSpPr>
              <p:cNvPr id="1323029" name="Text Box 21"/>
              <p:cNvSpPr txBox="1">
                <a:spLocks noChangeArrowheads="1"/>
              </p:cNvSpPr>
              <p:nvPr/>
            </p:nvSpPr>
            <p:spPr bwMode="auto">
              <a:xfrm>
                <a:off x="263" y="2333"/>
                <a:ext cx="13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.</a:t>
                </a:r>
                <a:endPara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15103" name="Line 22"/>
              <p:cNvSpPr>
                <a:spLocks noChangeShapeType="1"/>
              </p:cNvSpPr>
              <p:nvPr/>
            </p:nvSpPr>
            <p:spPr bwMode="auto">
              <a:xfrm>
                <a:off x="48" y="242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FF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15099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1536"/>
              <a:ext cx="80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00" name="Picture 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0" y="2976"/>
              <a:ext cx="48" cy="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01" name="Picture 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016"/>
              <a:ext cx="80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352800" y="1676400"/>
            <a:ext cx="938213" cy="4211638"/>
            <a:chOff x="2208" y="1056"/>
            <a:chExt cx="591" cy="2653"/>
          </a:xfrm>
        </p:grpSpPr>
        <p:grpSp>
          <p:nvGrpSpPr>
            <p:cNvPr id="215081" name="Group 27"/>
            <p:cNvGrpSpPr>
              <a:grpSpLocks/>
            </p:cNvGrpSpPr>
            <p:nvPr/>
          </p:nvGrpSpPr>
          <p:grpSpPr bwMode="auto">
            <a:xfrm>
              <a:off x="2208" y="2496"/>
              <a:ext cx="591" cy="616"/>
              <a:chOff x="2208" y="2271"/>
              <a:chExt cx="591" cy="616"/>
            </a:xfrm>
          </p:grpSpPr>
          <p:sp>
            <p:nvSpPr>
              <p:cNvPr id="215094" name="Rectangle 28"/>
              <p:cNvSpPr>
                <a:spLocks noChangeArrowheads="1"/>
              </p:cNvSpPr>
              <p:nvPr/>
            </p:nvSpPr>
            <p:spPr bwMode="auto">
              <a:xfrm>
                <a:off x="2256" y="2425"/>
                <a:ext cx="480" cy="432"/>
              </a:xfrm>
              <a:prstGeom prst="rect">
                <a:avLst/>
              </a:prstGeom>
              <a:solidFill>
                <a:srgbClr val="98BAF2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8BAF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095" name="Text Box 29"/>
              <p:cNvSpPr txBox="1">
                <a:spLocks noChangeArrowheads="1"/>
              </p:cNvSpPr>
              <p:nvPr/>
            </p:nvSpPr>
            <p:spPr bwMode="auto">
              <a:xfrm>
                <a:off x="2299" y="2271"/>
                <a:ext cx="384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400">
                    <a:latin typeface="Symbol" pitchFamily="18" charset="2"/>
                  </a:rPr>
                  <a:t>n</a:t>
                </a:r>
                <a:endParaRPr lang="en-US" sz="2400">
                  <a:latin typeface="Symbol" pitchFamily="18" charset="2"/>
                </a:endParaRPr>
              </a:p>
            </p:txBody>
          </p:sp>
          <p:sp>
            <p:nvSpPr>
              <p:cNvPr id="215096" name="Text Box 30"/>
              <p:cNvSpPr txBox="1">
                <a:spLocks noChangeArrowheads="1"/>
              </p:cNvSpPr>
              <p:nvPr/>
            </p:nvSpPr>
            <p:spPr bwMode="auto">
              <a:xfrm>
                <a:off x="2465" y="2521"/>
                <a:ext cx="20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Symbol" pitchFamily="18" charset="2"/>
                  </a:rPr>
                  <a:t>m</a:t>
                </a:r>
                <a:endParaRPr lang="en-US" sz="2400">
                  <a:latin typeface="Symbol" pitchFamily="18" charset="2"/>
                </a:endParaRPr>
              </a:p>
            </p:txBody>
          </p:sp>
          <p:sp>
            <p:nvSpPr>
              <p:cNvPr id="215097" name="Text Box 31"/>
              <p:cNvSpPr txBox="1">
                <a:spLocks noChangeArrowheads="1"/>
              </p:cNvSpPr>
              <p:nvPr/>
            </p:nvSpPr>
            <p:spPr bwMode="auto">
              <a:xfrm>
                <a:off x="2208" y="2695"/>
                <a:ext cx="5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Symbol" pitchFamily="18" charset="2"/>
                  </a:rPr>
                  <a:t>m</a:t>
                </a:r>
                <a:r>
                  <a:rPr lang="en-US" sz="1400">
                    <a:latin typeface="Times New Roman" pitchFamily="18" charset="0"/>
                  </a:rPr>
                  <a:t>-neutrino</a:t>
                </a:r>
                <a:endParaRPr lang="en-US" sz="1200">
                  <a:latin typeface="Times New Roman" pitchFamily="18" charset="0"/>
                </a:endParaRPr>
              </a:p>
            </p:txBody>
          </p:sp>
        </p:grpSp>
        <p:grpSp>
          <p:nvGrpSpPr>
            <p:cNvPr id="215082" name="Group 32"/>
            <p:cNvGrpSpPr>
              <a:grpSpLocks/>
            </p:cNvGrpSpPr>
            <p:nvPr/>
          </p:nvGrpSpPr>
          <p:grpSpPr bwMode="auto">
            <a:xfrm>
              <a:off x="2256" y="3072"/>
              <a:ext cx="480" cy="637"/>
              <a:chOff x="2256" y="2832"/>
              <a:chExt cx="480" cy="637"/>
            </a:xfrm>
          </p:grpSpPr>
          <p:sp>
            <p:nvSpPr>
              <p:cNvPr id="215091" name="Rectangle 33"/>
              <p:cNvSpPr>
                <a:spLocks noChangeArrowheads="1"/>
              </p:cNvSpPr>
              <p:nvPr/>
            </p:nvSpPr>
            <p:spPr bwMode="auto">
              <a:xfrm>
                <a:off x="2256" y="3024"/>
                <a:ext cx="480" cy="432"/>
              </a:xfrm>
              <a:prstGeom prst="rect">
                <a:avLst/>
              </a:prstGeom>
              <a:solidFill>
                <a:srgbClr val="98BAF2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8BAF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092" name="Text Box 34"/>
              <p:cNvSpPr txBox="1">
                <a:spLocks noChangeArrowheads="1"/>
              </p:cNvSpPr>
              <p:nvPr/>
            </p:nvSpPr>
            <p:spPr bwMode="auto">
              <a:xfrm>
                <a:off x="2304" y="2832"/>
                <a:ext cx="384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800">
                    <a:latin typeface="Symbol" pitchFamily="18" charset="2"/>
                  </a:rPr>
                  <a:t>m</a:t>
                </a:r>
              </a:p>
            </p:txBody>
          </p:sp>
          <p:sp>
            <p:nvSpPr>
              <p:cNvPr id="215093" name="Text Box 35"/>
              <p:cNvSpPr txBox="1">
                <a:spLocks noChangeArrowheads="1"/>
              </p:cNvSpPr>
              <p:nvPr/>
            </p:nvSpPr>
            <p:spPr bwMode="auto">
              <a:xfrm>
                <a:off x="2262" y="3238"/>
                <a:ext cx="4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muon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15083" name="Group 36"/>
            <p:cNvGrpSpPr>
              <a:grpSpLocks/>
            </p:cNvGrpSpPr>
            <p:nvPr/>
          </p:nvGrpSpPr>
          <p:grpSpPr bwMode="auto">
            <a:xfrm>
              <a:off x="2236" y="1056"/>
              <a:ext cx="532" cy="1342"/>
              <a:chOff x="2236" y="1056"/>
              <a:chExt cx="532" cy="1342"/>
            </a:xfrm>
          </p:grpSpPr>
          <p:grpSp>
            <p:nvGrpSpPr>
              <p:cNvPr id="215084" name="Group 37"/>
              <p:cNvGrpSpPr>
                <a:grpSpLocks/>
              </p:cNvGrpSpPr>
              <p:nvPr/>
            </p:nvGrpSpPr>
            <p:grpSpPr bwMode="auto">
              <a:xfrm>
                <a:off x="2256" y="1056"/>
                <a:ext cx="480" cy="615"/>
                <a:chOff x="2304" y="1536"/>
                <a:chExt cx="480" cy="615"/>
              </a:xfrm>
            </p:grpSpPr>
            <p:sp>
              <p:nvSpPr>
                <p:cNvPr id="215088" name="Rectangle 38"/>
                <p:cNvSpPr>
                  <a:spLocks noChangeArrowheads="1"/>
                </p:cNvSpPr>
                <p:nvPr/>
              </p:nvSpPr>
              <p:spPr bwMode="auto">
                <a:xfrm>
                  <a:off x="2304" y="1680"/>
                  <a:ext cx="480" cy="432"/>
                </a:xfrm>
                <a:prstGeom prst="rect">
                  <a:avLst/>
                </a:prstGeom>
                <a:solidFill>
                  <a:srgbClr val="98BAF2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98BAF2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21508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352" y="1536"/>
                  <a:ext cx="384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5400">
                      <a:latin typeface="Times New Roman" pitchFamily="18" charset="0"/>
                    </a:rPr>
                    <a:t>c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1509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304" y="1920"/>
                  <a:ext cx="4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</a:rPr>
                    <a:t>charm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15085" name="Rectangle 41"/>
              <p:cNvSpPr>
                <a:spLocks noChangeArrowheads="1"/>
              </p:cNvSpPr>
              <p:nvPr/>
            </p:nvSpPr>
            <p:spPr bwMode="auto">
              <a:xfrm>
                <a:off x="2256" y="1923"/>
                <a:ext cx="480" cy="432"/>
              </a:xfrm>
              <a:prstGeom prst="rect">
                <a:avLst/>
              </a:prstGeom>
              <a:solidFill>
                <a:srgbClr val="98BAF2"/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8BAF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086" name="Text Box 42"/>
              <p:cNvSpPr txBox="1">
                <a:spLocks noChangeArrowheads="1"/>
              </p:cNvSpPr>
              <p:nvPr/>
            </p:nvSpPr>
            <p:spPr bwMode="auto">
              <a:xfrm>
                <a:off x="2236" y="2167"/>
                <a:ext cx="53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strange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15087" name="Text Box 43"/>
              <p:cNvSpPr txBox="1">
                <a:spLocks noChangeArrowheads="1"/>
              </p:cNvSpPr>
              <p:nvPr/>
            </p:nvSpPr>
            <p:spPr bwMode="auto">
              <a:xfrm>
                <a:off x="2352" y="1750"/>
                <a:ext cx="384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5400">
                    <a:latin typeface="Times New Roman" pitchFamily="18" charset="0"/>
                  </a:rPr>
                  <a:t>s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7391400" y="1295400"/>
            <a:ext cx="989013" cy="5395913"/>
            <a:chOff x="4416" y="816"/>
            <a:chExt cx="623" cy="3399"/>
          </a:xfrm>
        </p:grpSpPr>
        <p:grpSp>
          <p:nvGrpSpPr>
            <p:cNvPr id="215062" name="Group 45"/>
            <p:cNvGrpSpPr>
              <a:grpSpLocks/>
            </p:cNvGrpSpPr>
            <p:nvPr/>
          </p:nvGrpSpPr>
          <p:grpSpPr bwMode="auto">
            <a:xfrm>
              <a:off x="4416" y="816"/>
              <a:ext cx="576" cy="3399"/>
              <a:chOff x="4416" y="816"/>
              <a:chExt cx="576" cy="3399"/>
            </a:xfrm>
          </p:grpSpPr>
          <p:grpSp>
            <p:nvGrpSpPr>
              <p:cNvPr id="215068" name="Group 46"/>
              <p:cNvGrpSpPr>
                <a:grpSpLocks/>
              </p:cNvGrpSpPr>
              <p:nvPr/>
            </p:nvGrpSpPr>
            <p:grpSpPr bwMode="auto">
              <a:xfrm>
                <a:off x="4416" y="2400"/>
                <a:ext cx="528" cy="567"/>
                <a:chOff x="4752" y="2256"/>
                <a:chExt cx="528" cy="567"/>
              </a:xfrm>
            </p:grpSpPr>
            <p:sp>
              <p:nvSpPr>
                <p:cNvPr id="215078" name="Rectangle 47" descr="Cork"/>
                <p:cNvSpPr>
                  <a:spLocks noChangeArrowheads="1"/>
                </p:cNvSpPr>
                <p:nvPr/>
              </p:nvSpPr>
              <p:spPr bwMode="auto">
                <a:xfrm>
                  <a:off x="4800" y="2352"/>
                  <a:ext cx="480" cy="432"/>
                </a:xfrm>
                <a:prstGeom prst="rect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996600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21507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848" y="2256"/>
                  <a:ext cx="384" cy="5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4800">
                      <a:solidFill>
                        <a:srgbClr val="00FFFF"/>
                      </a:solidFill>
                      <a:latin typeface="Times New Roman" pitchFamily="18" charset="0"/>
                    </a:rPr>
                    <a:t>b</a:t>
                  </a:r>
                  <a:endParaRPr lang="en-US" sz="2400">
                    <a:solidFill>
                      <a:srgbClr val="00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080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752" y="2592"/>
                  <a:ext cx="52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FFFF"/>
                      </a:solidFill>
                      <a:latin typeface="Times New Roman" pitchFamily="18" charset="0"/>
                    </a:rPr>
                    <a:t>bottom</a:t>
                  </a:r>
                  <a:endParaRPr lang="en-US" sz="2400">
                    <a:solidFill>
                      <a:srgbClr val="00FFFF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15069" name="Group 50"/>
              <p:cNvGrpSpPr>
                <a:grpSpLocks/>
              </p:cNvGrpSpPr>
              <p:nvPr/>
            </p:nvGrpSpPr>
            <p:grpSpPr bwMode="auto">
              <a:xfrm>
                <a:off x="4416" y="816"/>
                <a:ext cx="576" cy="3399"/>
                <a:chOff x="4416" y="816"/>
                <a:chExt cx="576" cy="3399"/>
              </a:xfrm>
            </p:grpSpPr>
            <p:grpSp>
              <p:nvGrpSpPr>
                <p:cNvPr id="215070" name="Group 51"/>
                <p:cNvGrpSpPr>
                  <a:grpSpLocks/>
                </p:cNvGrpSpPr>
                <p:nvPr/>
              </p:nvGrpSpPr>
              <p:grpSpPr bwMode="auto">
                <a:xfrm>
                  <a:off x="4416" y="816"/>
                  <a:ext cx="480" cy="615"/>
                  <a:chOff x="4896" y="1248"/>
                  <a:chExt cx="480" cy="615"/>
                </a:xfrm>
              </p:grpSpPr>
              <p:sp>
                <p:nvSpPr>
                  <p:cNvPr id="215075" name="Rectangle 52" descr="Cork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1392"/>
                    <a:ext cx="480" cy="432"/>
                  </a:xfrm>
                  <a:prstGeom prst="rect">
                    <a:avLst/>
                  </a:prstGeom>
                  <a:blipFill dpi="0" rotWithShape="0">
                    <a:blip r:embed="rId3" cstate="print"/>
                    <a:srcRect/>
                    <a:tile tx="0" ty="0" sx="100000" sy="100000" flip="none" algn="tl"/>
                  </a:blipFill>
                  <a:ln w="9525">
                    <a:miter lim="800000"/>
                    <a:headEnd/>
                    <a:tailEnd/>
                  </a:ln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996600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5076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92" y="1248"/>
                    <a:ext cx="384" cy="5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5400">
                        <a:solidFill>
                          <a:srgbClr val="00FFFF"/>
                        </a:solidFill>
                        <a:latin typeface="Times New Roman" pitchFamily="18" charset="0"/>
                      </a:rPr>
                      <a:t>t</a:t>
                    </a:r>
                    <a:endParaRPr lang="en-US" sz="2400">
                      <a:solidFill>
                        <a:srgbClr val="00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15077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96" y="1632"/>
                    <a:ext cx="300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solidFill>
                          <a:srgbClr val="00FFFF"/>
                        </a:solidFill>
                        <a:latin typeface="Times New Roman" pitchFamily="18" charset="0"/>
                      </a:rPr>
                      <a:t>top</a:t>
                    </a:r>
                    <a:endParaRPr lang="en-US" sz="2400">
                      <a:solidFill>
                        <a:srgbClr val="00FFFF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15071" name="Group 55"/>
                <p:cNvGrpSpPr>
                  <a:grpSpLocks/>
                </p:cNvGrpSpPr>
                <p:nvPr/>
              </p:nvGrpSpPr>
              <p:grpSpPr bwMode="auto">
                <a:xfrm>
                  <a:off x="4512" y="3552"/>
                  <a:ext cx="480" cy="663"/>
                  <a:chOff x="4922" y="3312"/>
                  <a:chExt cx="480" cy="663"/>
                </a:xfrm>
              </p:grpSpPr>
              <p:sp>
                <p:nvSpPr>
                  <p:cNvPr id="215072" name="Rectangle 56" descr="Cork"/>
                  <p:cNvSpPr>
                    <a:spLocks noChangeArrowheads="1"/>
                  </p:cNvSpPr>
                  <p:nvPr/>
                </p:nvSpPr>
                <p:spPr bwMode="auto">
                  <a:xfrm>
                    <a:off x="4922" y="3525"/>
                    <a:ext cx="480" cy="432"/>
                  </a:xfrm>
                  <a:prstGeom prst="rect">
                    <a:avLst/>
                  </a:prstGeom>
                  <a:blipFill dpi="0" rotWithShape="0">
                    <a:blip r:embed="rId3" cstate="print"/>
                    <a:srcRect/>
                    <a:tile tx="0" ty="0" sx="100000" sy="100000" flip="none" algn="tl"/>
                  </a:blipFill>
                  <a:ln w="9525">
                    <a:miter lim="800000"/>
                    <a:headEnd/>
                    <a:tailEnd/>
                  </a:ln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996600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5073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92" y="3312"/>
                    <a:ext cx="384" cy="5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5400">
                        <a:solidFill>
                          <a:srgbClr val="00FFFF"/>
                        </a:solidFill>
                        <a:latin typeface="Symbol" pitchFamily="18" charset="2"/>
                      </a:rPr>
                      <a:t>t</a:t>
                    </a:r>
                    <a:endParaRPr lang="en-US" sz="2400">
                      <a:solidFill>
                        <a:srgbClr val="00FF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15074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40" y="3744"/>
                    <a:ext cx="292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solidFill>
                          <a:srgbClr val="00FFFF"/>
                        </a:solidFill>
                        <a:latin typeface="Times New Roman" pitchFamily="18" charset="0"/>
                      </a:rPr>
                      <a:t>tau</a:t>
                    </a:r>
                    <a:endParaRPr lang="en-US" sz="2400">
                      <a:solidFill>
                        <a:srgbClr val="00FFFF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</p:grpSp>
        <p:grpSp>
          <p:nvGrpSpPr>
            <p:cNvPr id="215063" name="Group 59"/>
            <p:cNvGrpSpPr>
              <a:grpSpLocks/>
            </p:cNvGrpSpPr>
            <p:nvPr/>
          </p:nvGrpSpPr>
          <p:grpSpPr bwMode="auto">
            <a:xfrm>
              <a:off x="4464" y="2976"/>
              <a:ext cx="575" cy="638"/>
              <a:chOff x="4519" y="2448"/>
              <a:chExt cx="575" cy="638"/>
            </a:xfrm>
          </p:grpSpPr>
          <p:sp>
            <p:nvSpPr>
              <p:cNvPr id="215064" name="Rectangle 60" descr="Cork"/>
              <p:cNvSpPr>
                <a:spLocks noChangeArrowheads="1"/>
              </p:cNvSpPr>
              <p:nvPr/>
            </p:nvSpPr>
            <p:spPr bwMode="auto">
              <a:xfrm>
                <a:off x="4560" y="2640"/>
                <a:ext cx="480" cy="432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66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15065" name="Text Box 61"/>
              <p:cNvSpPr txBox="1">
                <a:spLocks noChangeArrowheads="1"/>
              </p:cNvSpPr>
              <p:nvPr/>
            </p:nvSpPr>
            <p:spPr bwMode="auto">
              <a:xfrm>
                <a:off x="4615" y="2448"/>
                <a:ext cx="384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400">
                    <a:solidFill>
                      <a:srgbClr val="00FFFF"/>
                    </a:solidFill>
                    <a:latin typeface="Symbol" pitchFamily="18" charset="2"/>
                  </a:rPr>
                  <a:t>n</a:t>
                </a:r>
                <a:endParaRPr lang="en-US" sz="2400">
                  <a:solidFill>
                    <a:srgbClr val="00FFFF"/>
                  </a:solidFill>
                  <a:latin typeface="Symbol" pitchFamily="18" charset="2"/>
                </a:endParaRPr>
              </a:p>
            </p:txBody>
          </p:sp>
          <p:sp>
            <p:nvSpPr>
              <p:cNvPr id="215066" name="Text Box 62"/>
              <p:cNvSpPr txBox="1">
                <a:spLocks noChangeArrowheads="1"/>
              </p:cNvSpPr>
              <p:nvPr/>
            </p:nvSpPr>
            <p:spPr bwMode="auto">
              <a:xfrm>
                <a:off x="4764" y="2700"/>
                <a:ext cx="20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FFFF"/>
                    </a:solidFill>
                    <a:latin typeface="Symbol" pitchFamily="18" charset="2"/>
                  </a:rPr>
                  <a:t>t</a:t>
                </a:r>
              </a:p>
            </p:txBody>
          </p:sp>
          <p:sp>
            <p:nvSpPr>
              <p:cNvPr id="215067" name="Text Box 63"/>
              <p:cNvSpPr txBox="1">
                <a:spLocks noChangeArrowheads="1"/>
              </p:cNvSpPr>
              <p:nvPr/>
            </p:nvSpPr>
            <p:spPr bwMode="auto">
              <a:xfrm>
                <a:off x="4519" y="2894"/>
                <a:ext cx="57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00FFFF"/>
                    </a:solidFill>
                    <a:latin typeface="Symbol" pitchFamily="18" charset="2"/>
                  </a:rPr>
                  <a:t>t</a:t>
                </a:r>
                <a:r>
                  <a:rPr lang="en-US" sz="1400">
                    <a:solidFill>
                      <a:srgbClr val="00FFFF"/>
                    </a:solidFill>
                    <a:latin typeface="Times New Roman" pitchFamily="18" charset="0"/>
                  </a:rPr>
                  <a:t>-neutrino</a:t>
                </a:r>
                <a:endParaRPr lang="en-US" sz="1200">
                  <a:solidFill>
                    <a:srgbClr val="00FFFF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1" name="Group 64"/>
          <p:cNvGrpSpPr>
            <a:grpSpLocks/>
          </p:cNvGrpSpPr>
          <p:nvPr/>
        </p:nvGrpSpPr>
        <p:grpSpPr bwMode="auto">
          <a:xfrm>
            <a:off x="4419600" y="0"/>
            <a:ext cx="3981450" cy="6596063"/>
            <a:chOff x="2784" y="0"/>
            <a:chExt cx="2508" cy="4155"/>
          </a:xfrm>
        </p:grpSpPr>
        <p:pic>
          <p:nvPicPr>
            <p:cNvPr id="215056" name="Picture 6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4" y="0"/>
              <a:ext cx="2508" cy="2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57" name="Picture 6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52" y="2352"/>
              <a:ext cx="739" cy="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58" name="Picture 6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8" y="3648"/>
              <a:ext cx="542" cy="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059" name="Group 68"/>
            <p:cNvGrpSpPr>
              <a:grpSpLocks/>
            </p:cNvGrpSpPr>
            <p:nvPr/>
          </p:nvGrpSpPr>
          <p:grpSpPr bwMode="auto">
            <a:xfrm>
              <a:off x="3600" y="3216"/>
              <a:ext cx="372" cy="135"/>
              <a:chOff x="3360" y="2640"/>
              <a:chExt cx="372" cy="135"/>
            </a:xfrm>
          </p:grpSpPr>
          <p:sp>
            <p:nvSpPr>
              <p:cNvPr id="1323077" name="Text Box 69"/>
              <p:cNvSpPr txBox="1">
                <a:spLocks noChangeArrowheads="1"/>
              </p:cNvSpPr>
              <p:nvPr/>
            </p:nvSpPr>
            <p:spPr bwMode="auto">
              <a:xfrm>
                <a:off x="3600" y="2640"/>
                <a:ext cx="13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.</a:t>
                </a:r>
                <a:endPara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15061" name="Line 70"/>
              <p:cNvSpPr>
                <a:spLocks noChangeShapeType="1"/>
              </p:cNvSpPr>
              <p:nvPr/>
            </p:nvSpPr>
            <p:spPr bwMode="auto">
              <a:xfrm>
                <a:off x="3360" y="273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3" name="Group 71"/>
          <p:cNvGrpSpPr>
            <a:grpSpLocks/>
          </p:cNvGrpSpPr>
          <p:nvPr/>
        </p:nvGrpSpPr>
        <p:grpSpPr bwMode="auto">
          <a:xfrm>
            <a:off x="2057400" y="1828800"/>
            <a:ext cx="950913" cy="3779838"/>
            <a:chOff x="1296" y="1152"/>
            <a:chExt cx="599" cy="2381"/>
          </a:xfrm>
        </p:grpSpPr>
        <p:pic>
          <p:nvPicPr>
            <p:cNvPr id="215050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92" y="1152"/>
              <a:ext cx="503" cy="47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5051" name="Picture 7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88" y="3312"/>
              <a:ext cx="237" cy="221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5052" name="Picture 7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88" y="1968"/>
              <a:ext cx="271" cy="254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215053" name="Group 75"/>
            <p:cNvGrpSpPr>
              <a:grpSpLocks/>
            </p:cNvGrpSpPr>
            <p:nvPr/>
          </p:nvGrpSpPr>
          <p:grpSpPr bwMode="auto">
            <a:xfrm>
              <a:off x="1296" y="2784"/>
              <a:ext cx="366" cy="135"/>
              <a:chOff x="1296" y="2784"/>
              <a:chExt cx="366" cy="135"/>
            </a:xfrm>
          </p:grpSpPr>
          <p:sp>
            <p:nvSpPr>
              <p:cNvPr id="1323084" name="Text Box 76"/>
              <p:cNvSpPr txBox="1">
                <a:spLocks noChangeArrowheads="1"/>
              </p:cNvSpPr>
              <p:nvPr/>
            </p:nvSpPr>
            <p:spPr bwMode="auto">
              <a:xfrm>
                <a:off x="1530" y="2784"/>
                <a:ext cx="13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.</a:t>
                </a:r>
                <a:endPara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15055" name="Line 77"/>
              <p:cNvSpPr>
                <a:spLocks noChangeShapeType="1"/>
              </p:cNvSpPr>
              <p:nvPr/>
            </p:nvSpPr>
            <p:spPr bwMode="auto">
              <a:xfrm>
                <a:off x="1296" y="288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5048" name="Rectangle 7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8913"/>
            <a:ext cx="3048000" cy="1223962"/>
          </a:xfrm>
        </p:spPr>
        <p:txBody>
          <a:bodyPr/>
          <a:lstStyle/>
          <a:p>
            <a:pPr eaLnBrk="1" hangingPunct="1"/>
            <a:r>
              <a:rPr lang="de-DE" smtClean="0"/>
              <a:t>matter</a:t>
            </a:r>
            <a:br>
              <a:rPr lang="de-DE" smtClean="0"/>
            </a:br>
            <a:r>
              <a:rPr lang="de-DE" smtClean="0"/>
              <a:t>particles</a:t>
            </a:r>
          </a:p>
        </p:txBody>
      </p:sp>
      <p:sp>
        <p:nvSpPr>
          <p:cNvPr id="215049" name="Text Box 79"/>
          <p:cNvSpPr txBox="1">
            <a:spLocks noChangeArrowheads="1"/>
          </p:cNvSpPr>
          <p:nvPr/>
        </p:nvSpPr>
        <p:spPr bwMode="auto">
          <a:xfrm>
            <a:off x="808038" y="6334125"/>
            <a:ext cx="357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plus corresponding antiparticles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de-DE" smtClean="0"/>
              <a:t>Structure of Matter  I</a:t>
            </a:r>
          </a:p>
        </p:txBody>
      </p:sp>
      <p:sp>
        <p:nvSpPr>
          <p:cNvPr id="216067" name="Rectangle 2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95400"/>
            <a:ext cx="813435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i="1" smtClean="0">
                <a:solidFill>
                  <a:schemeClr val="accent2"/>
                </a:solidFill>
              </a:rPr>
              <a:t>Matter</a:t>
            </a:r>
            <a:r>
              <a:rPr lang="de-DE" sz="2400" smtClean="0">
                <a:solidFill>
                  <a:schemeClr val="accent2"/>
                </a:solidFill>
              </a:rPr>
              <a:t> </a:t>
            </a:r>
            <a:r>
              <a:rPr lang="de-DE" sz="2400" smtClean="0"/>
              <a:t>(Stars &lt;=&gt; living organisms) consists of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 </a:t>
            </a:r>
            <a:r>
              <a:rPr lang="de-DE" sz="2400" b="1" smtClean="0"/>
              <a:t>3</a:t>
            </a:r>
            <a:r>
              <a:rPr lang="de-DE" sz="2400" smtClean="0"/>
              <a:t> families of </a:t>
            </a:r>
            <a:r>
              <a:rPr lang="de-DE" sz="2400" i="1" smtClean="0">
                <a:solidFill>
                  <a:schemeClr val="accent2"/>
                </a:solidFill>
              </a:rPr>
              <a:t>Quarks</a:t>
            </a:r>
            <a:r>
              <a:rPr lang="de-DE" sz="2400" smtClean="0">
                <a:solidFill>
                  <a:schemeClr val="accent2"/>
                </a:solidFill>
              </a:rPr>
              <a:t> </a:t>
            </a:r>
            <a:r>
              <a:rPr lang="de-DE" sz="2400" smtClean="0"/>
              <a:t>and </a:t>
            </a:r>
            <a:r>
              <a:rPr lang="de-DE" sz="2400" i="1" smtClean="0">
                <a:solidFill>
                  <a:schemeClr val="accent2"/>
                </a:solidFill>
              </a:rPr>
              <a:t>Leptons</a:t>
            </a:r>
            <a:r>
              <a:rPr lang="de-DE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de-DE" sz="2400" smtClean="0"/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	</a:t>
            </a:r>
            <a:r>
              <a:rPr lang="de-DE" sz="2400" smtClean="0">
                <a:solidFill>
                  <a:schemeClr val="accent2"/>
                </a:solidFill>
              </a:rPr>
              <a:t>Matter around us</a:t>
            </a:r>
            <a:r>
              <a:rPr lang="de-DE" sz="2400" smtClean="0"/>
              <a:t>:    only 1 of the 3 families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>
                <a:solidFill>
                  <a:schemeClr val="accent2"/>
                </a:solidFill>
              </a:rPr>
              <a:t>Matter at high energies</a:t>
            </a:r>
            <a:r>
              <a:rPr lang="de-DE" sz="2400" smtClean="0"/>
              <a:t>:    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                                ‚democratic‘, all 3 families present</a:t>
            </a:r>
          </a:p>
          <a:p>
            <a:pPr eaLnBrk="1" hangingPunct="1">
              <a:lnSpc>
                <a:spcPct val="90000"/>
              </a:lnSpc>
            </a:pPr>
            <a:endParaRPr lang="de-DE" sz="2400" smtClean="0"/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—&gt;  </a:t>
            </a:r>
            <a:r>
              <a:rPr lang="de-DE" sz="2400" smtClean="0">
                <a:solidFill>
                  <a:schemeClr val="accent2"/>
                </a:solidFill>
              </a:rPr>
              <a:t>High Energy:  Situation fraction of seconds after 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>
                <a:solidFill>
                  <a:schemeClr val="accent2"/>
                </a:solidFill>
              </a:rPr>
              <a:t>                            the creation of the Universe</a:t>
            </a:r>
            <a:endParaRPr lang="de-DE" sz="2400" smtClean="0"/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—&gt;   Study of               </a:t>
            </a:r>
            <a:r>
              <a:rPr lang="de-DE" sz="2400" smtClean="0">
                <a:solidFill>
                  <a:srgbClr val="FF0000"/>
                </a:solidFill>
              </a:rPr>
              <a:t>Matter at High Energies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smtClean="0"/>
              <a:t>        knowledge about  </a:t>
            </a:r>
            <a:r>
              <a:rPr lang="de-DE" sz="2400" smtClean="0">
                <a:solidFill>
                  <a:srgbClr val="FF0000"/>
                </a:solidFill>
              </a:rPr>
              <a:t>Early Universe</a:t>
            </a:r>
            <a:endParaRPr lang="de-DE" smtClean="0"/>
          </a:p>
          <a:p>
            <a:pPr eaLnBrk="1" hangingPunct="1">
              <a:lnSpc>
                <a:spcPct val="90000"/>
              </a:lnSpc>
            </a:pPr>
            <a:endParaRPr lang="de-DE" smtClean="0"/>
          </a:p>
          <a:p>
            <a:pPr eaLnBrk="1" hangingPunct="1">
              <a:lnSpc>
                <a:spcPct val="90000"/>
              </a:lnSpc>
            </a:pPr>
            <a:r>
              <a:rPr lang="de-DE" smtClean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2"/>
          <p:cNvSpPr txBox="1">
            <a:spLocks noChangeArrowheads="1"/>
          </p:cNvSpPr>
          <p:nvPr/>
        </p:nvSpPr>
        <p:spPr bwMode="auto">
          <a:xfrm>
            <a:off x="395288" y="1989138"/>
            <a:ext cx="3676650" cy="3867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de-DE" sz="2000" b="1">
                <a:solidFill>
                  <a:srgbClr val="99FF33"/>
                </a:solidFill>
                <a:latin typeface="Verdana" pitchFamily="34" charset="0"/>
              </a:rPr>
              <a:t>  </a:t>
            </a:r>
            <a:r>
              <a:rPr lang="de-DE" sz="2400">
                <a:solidFill>
                  <a:srgbClr val="009900"/>
                </a:solidFill>
              </a:rPr>
              <a:t>Gravitation</a:t>
            </a:r>
          </a:p>
          <a:p>
            <a:pPr>
              <a:buFont typeface="Wingdings" pitchFamily="2" charset="2"/>
              <a:buNone/>
            </a:pPr>
            <a:r>
              <a:rPr lang="de-DE" sz="2000">
                <a:solidFill>
                  <a:srgbClr val="009900"/>
                </a:solidFill>
              </a:rPr>
              <a:t> (acts on mass, energy)</a:t>
            </a:r>
          </a:p>
          <a:p>
            <a:pPr>
              <a:buFont typeface="Wingdings" pitchFamily="2" charset="2"/>
              <a:buNone/>
            </a:pPr>
            <a:endParaRPr lang="de-DE" sz="2000">
              <a:solidFill>
                <a:srgbClr val="99FF33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de-DE" sz="2400">
                <a:solidFill>
                  <a:schemeClr val="folHlink"/>
                </a:solidFill>
              </a:rPr>
              <a:t>  </a:t>
            </a:r>
            <a:r>
              <a:rPr lang="de-DE" sz="2400">
                <a:solidFill>
                  <a:schemeClr val="accent2"/>
                </a:solidFill>
              </a:rPr>
              <a:t>Electromagnetic Force </a:t>
            </a:r>
          </a:p>
          <a:p>
            <a:pPr>
              <a:buFont typeface="Wingdings" pitchFamily="2" charset="2"/>
              <a:buNone/>
            </a:pPr>
            <a:r>
              <a:rPr lang="de-DE" sz="2400">
                <a:solidFill>
                  <a:schemeClr val="accent2"/>
                </a:solidFill>
              </a:rPr>
              <a:t>  </a:t>
            </a:r>
            <a:r>
              <a:rPr lang="de-DE" sz="2000">
                <a:solidFill>
                  <a:schemeClr val="accent2"/>
                </a:solidFill>
              </a:rPr>
              <a:t>(acts on el.charge)</a:t>
            </a:r>
          </a:p>
          <a:p>
            <a:pPr>
              <a:buFont typeface="Wingdings" pitchFamily="2" charset="2"/>
              <a:buNone/>
            </a:pPr>
            <a:endParaRPr lang="de-DE" sz="200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de-DE" sz="2400">
                <a:solidFill>
                  <a:srgbClr val="FFFF00"/>
                </a:solidFill>
              </a:rPr>
              <a:t>  </a:t>
            </a:r>
            <a:r>
              <a:rPr lang="de-DE" sz="2400">
                <a:solidFill>
                  <a:srgbClr val="FF0000"/>
                </a:solidFill>
              </a:rPr>
              <a:t>Weak Force</a:t>
            </a:r>
          </a:p>
          <a:p>
            <a:pPr>
              <a:buFont typeface="Wingdings" pitchFamily="2" charset="2"/>
              <a:buNone/>
            </a:pPr>
            <a:r>
              <a:rPr lang="de-DE" sz="2400">
                <a:solidFill>
                  <a:srgbClr val="FF0000"/>
                </a:solidFill>
              </a:rPr>
              <a:t> </a:t>
            </a:r>
            <a:r>
              <a:rPr lang="de-DE" sz="2000">
                <a:solidFill>
                  <a:srgbClr val="FF0000"/>
                </a:solidFill>
              </a:rPr>
              <a:t>(acts on leptons, quarks)</a:t>
            </a:r>
          </a:p>
          <a:p>
            <a:pPr>
              <a:buFont typeface="Wingdings" pitchFamily="2" charset="2"/>
              <a:buNone/>
            </a:pPr>
            <a:endParaRPr lang="de-DE" sz="200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de-DE" sz="2400">
                <a:solidFill>
                  <a:srgbClr val="66CCFF"/>
                </a:solidFill>
              </a:rPr>
              <a:t>  </a:t>
            </a:r>
            <a:r>
              <a:rPr lang="de-DE" sz="2400">
                <a:solidFill>
                  <a:schemeClr val="tx2"/>
                </a:solidFill>
              </a:rPr>
              <a:t>Strong Force</a:t>
            </a:r>
          </a:p>
          <a:p>
            <a:pPr>
              <a:buFont typeface="Wingdings" pitchFamily="2" charset="2"/>
              <a:buNone/>
            </a:pPr>
            <a:r>
              <a:rPr lang="de-DE" sz="2400">
                <a:solidFill>
                  <a:schemeClr val="tx2"/>
                </a:solidFill>
              </a:rPr>
              <a:t> </a:t>
            </a:r>
            <a:r>
              <a:rPr lang="de-DE" sz="2000">
                <a:solidFill>
                  <a:schemeClr val="tx2"/>
                </a:solidFill>
              </a:rPr>
              <a:t>(acts on quarks)</a:t>
            </a:r>
          </a:p>
        </p:txBody>
      </p:sp>
      <p:pic>
        <p:nvPicPr>
          <p:cNvPr id="217091" name="Picture 3" descr="son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388" y="3792538"/>
            <a:ext cx="14208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2" name="Picture 4" descr="pla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50" y="381000"/>
            <a:ext cx="207645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3" name="Picture 5" descr="BD04924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178050"/>
            <a:ext cx="7874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9158" name="AutoShape 6"/>
          <p:cNvSpPr>
            <a:spLocks noChangeArrowheads="1"/>
          </p:cNvSpPr>
          <p:nvPr/>
        </p:nvSpPr>
        <p:spPr bwMode="auto">
          <a:xfrm rot="19800000">
            <a:off x="2916238" y="1989138"/>
            <a:ext cx="1143000" cy="333375"/>
          </a:xfrm>
          <a:prstGeom prst="rightArrow">
            <a:avLst>
              <a:gd name="adj1" fmla="val 50000"/>
              <a:gd name="adj2" fmla="val 85714"/>
            </a:avLst>
          </a:prstGeom>
          <a:solidFill>
            <a:srgbClr val="66FF33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29159" name="AutoShape 7"/>
          <p:cNvSpPr>
            <a:spLocks noChangeArrowheads="1"/>
          </p:cNvSpPr>
          <p:nvPr/>
        </p:nvSpPr>
        <p:spPr bwMode="auto">
          <a:xfrm rot="20700000">
            <a:off x="4267200" y="2982913"/>
            <a:ext cx="1143000" cy="333375"/>
          </a:xfrm>
          <a:prstGeom prst="rightArrow">
            <a:avLst>
              <a:gd name="adj1" fmla="val 50000"/>
              <a:gd name="adj2" fmla="val 85714"/>
            </a:avLst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29160" name="AutoShape 8"/>
          <p:cNvSpPr>
            <a:spLocks noChangeArrowheads="1"/>
          </p:cNvSpPr>
          <p:nvPr/>
        </p:nvSpPr>
        <p:spPr bwMode="auto">
          <a:xfrm>
            <a:off x="4419600" y="4278313"/>
            <a:ext cx="1143000" cy="333375"/>
          </a:xfrm>
          <a:prstGeom prst="rightArrow">
            <a:avLst>
              <a:gd name="adj1" fmla="val 50000"/>
              <a:gd name="adj2" fmla="val 85714"/>
            </a:avLst>
          </a:prstGeom>
          <a:solidFill>
            <a:srgbClr val="FFCCCC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29161" name="AutoShape 9"/>
          <p:cNvSpPr>
            <a:spLocks noChangeArrowheads="1"/>
          </p:cNvSpPr>
          <p:nvPr/>
        </p:nvSpPr>
        <p:spPr bwMode="auto">
          <a:xfrm rot="1200000">
            <a:off x="3200400" y="5221288"/>
            <a:ext cx="1143000" cy="333375"/>
          </a:xfrm>
          <a:prstGeom prst="rightArrow">
            <a:avLst>
              <a:gd name="adj1" fmla="val 50000"/>
              <a:gd name="adj2" fmla="val 85714"/>
            </a:avLst>
          </a:prstGeom>
          <a:solidFill>
            <a:srgbClr val="0099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17098" name="Picture 10" descr="nukle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0875" y="5602288"/>
            <a:ext cx="10255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2895600" cy="1143000"/>
          </a:xfrm>
        </p:spPr>
        <p:txBody>
          <a:bodyPr/>
          <a:lstStyle/>
          <a:p>
            <a:pPr eaLnBrk="1" hangingPunct="1"/>
            <a:r>
              <a:rPr lang="de-DE" smtClean="0"/>
              <a:t>Forces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1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1" charset="0"/>
            <a:ea typeface="ＭＳ Ｐゴシック" pitchFamily="31" charset="-128"/>
            <a:cs typeface="ＭＳ Ｐゴシック" pitchFamily="3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1" charset="0"/>
            <a:ea typeface="ＭＳ Ｐゴシック" pitchFamily="31" charset="-128"/>
            <a:cs typeface="ＭＳ Ｐゴシック" pitchFamily="31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8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9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arketing Plan">
  <a:themeElements>
    <a:clrScheme name="Marketing Plan 1">
      <a:dk1>
        <a:srgbClr val="336699"/>
      </a:dk1>
      <a:lt1>
        <a:srgbClr val="FFFFFF"/>
      </a:lt1>
      <a:dk2>
        <a:srgbClr val="0066FF"/>
      </a:dk2>
      <a:lt2>
        <a:srgbClr val="AFB5D2"/>
      </a:lt2>
      <a:accent1>
        <a:srgbClr val="66CCFF"/>
      </a:accent1>
      <a:accent2>
        <a:srgbClr val="99FFCC"/>
      </a:accent2>
      <a:accent3>
        <a:srgbClr val="FFFFFF"/>
      </a:accent3>
      <a:accent4>
        <a:srgbClr val="2A5682"/>
      </a:accent4>
      <a:accent5>
        <a:srgbClr val="B8E2FF"/>
      </a:accent5>
      <a:accent6>
        <a:srgbClr val="8AE7B9"/>
      </a:accent6>
      <a:hlink>
        <a:srgbClr val="FF99FF"/>
      </a:hlink>
      <a:folHlink>
        <a:srgbClr val="CCCCFF"/>
      </a:folHlink>
    </a:clrScheme>
    <a:fontScheme name="Marketing Pla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keting Plan 1">
        <a:dk1>
          <a:srgbClr val="336699"/>
        </a:dk1>
        <a:lt1>
          <a:srgbClr val="FFFFFF"/>
        </a:lt1>
        <a:dk2>
          <a:srgbClr val="0066FF"/>
        </a:dk2>
        <a:lt2>
          <a:srgbClr val="AFB5D2"/>
        </a:lt2>
        <a:accent1>
          <a:srgbClr val="66CCFF"/>
        </a:accent1>
        <a:accent2>
          <a:srgbClr val="99FFCC"/>
        </a:accent2>
        <a:accent3>
          <a:srgbClr val="FFFFFF"/>
        </a:accent3>
        <a:accent4>
          <a:srgbClr val="2A5682"/>
        </a:accent4>
        <a:accent5>
          <a:srgbClr val="B8E2FF"/>
        </a:accent5>
        <a:accent6>
          <a:srgbClr val="8AE7B9"/>
        </a:accent6>
        <a:hlink>
          <a:srgbClr val="FF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keting Plan 2">
        <a:dk1>
          <a:srgbClr val="003366"/>
        </a:dk1>
        <a:lt1>
          <a:srgbClr val="CCECFF"/>
        </a:lt1>
        <a:dk2>
          <a:srgbClr val="4B3384"/>
        </a:dk2>
        <a:lt2>
          <a:srgbClr val="849CBB"/>
        </a:lt2>
        <a:accent1>
          <a:srgbClr val="90DBFF"/>
        </a:accent1>
        <a:accent2>
          <a:srgbClr val="99FFCC"/>
        </a:accent2>
        <a:accent3>
          <a:srgbClr val="E2F4FF"/>
        </a:accent3>
        <a:accent4>
          <a:srgbClr val="002A56"/>
        </a:accent4>
        <a:accent5>
          <a:srgbClr val="C6EAFF"/>
        </a:accent5>
        <a:accent6>
          <a:srgbClr val="8AE7B9"/>
        </a:accent6>
        <a:hlink>
          <a:srgbClr val="DFC0FF"/>
        </a:hlink>
        <a:folHlink>
          <a:srgbClr val="6DC5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keting Plan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2019</Words>
  <Application>Microsoft Macintosh PowerPoint</Application>
  <PresentationFormat>On-screen Show (4:3)</PresentationFormat>
  <Paragraphs>490</Paragraphs>
  <Slides>48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27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78" baseType="lpstr">
      <vt:lpstr>Default Design</vt:lpstr>
      <vt:lpstr>1_Default Design</vt:lpstr>
      <vt:lpstr>2_Default Design</vt:lpstr>
      <vt:lpstr>8_Default Design</vt:lpstr>
      <vt:lpstr>Bullets</vt:lpstr>
      <vt:lpstr>1_Standarddesign</vt:lpstr>
      <vt:lpstr>9_Default Design</vt:lpstr>
      <vt:lpstr>Standarddesign</vt:lpstr>
      <vt:lpstr>Marketing Plan</vt:lpstr>
      <vt:lpstr>Edge</vt:lpstr>
      <vt:lpstr>11_Default Design</vt:lpstr>
      <vt:lpstr>12_Default Design</vt:lpstr>
      <vt:lpstr>13_Default Design</vt:lpstr>
      <vt:lpstr>4_Default Design</vt:lpstr>
      <vt:lpstr>5_Default Design</vt:lpstr>
      <vt:lpstr>Office Theme</vt:lpstr>
      <vt:lpstr>14_Default Design</vt:lpstr>
      <vt:lpstr>10_Bold Stripes</vt:lpstr>
      <vt:lpstr>Apex</vt:lpstr>
      <vt:lpstr>18_Default Design</vt:lpstr>
      <vt:lpstr>Bold Stripes</vt:lpstr>
      <vt:lpstr>2_Bold Stripes</vt:lpstr>
      <vt:lpstr>3_Bold Stripes</vt:lpstr>
      <vt:lpstr>6_Bold Stripes</vt:lpstr>
      <vt:lpstr>2_Standarddesign</vt:lpstr>
      <vt:lpstr>8_Bold Stripes</vt:lpstr>
      <vt:lpstr>9_Bold Stripes</vt:lpstr>
      <vt:lpstr>Clip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matter particles</vt:lpstr>
      <vt:lpstr>Structure of Matter  I</vt:lpstr>
      <vt:lpstr>Forces</vt:lpstr>
      <vt:lpstr>Force Carriers = Gauge Bosons</vt:lpstr>
      <vt:lpstr>Structure of Matter  II</vt:lpstr>
      <vt:lpstr>What have we learned the last 50 years or The “Discovery” of the Standard Model</vt:lpstr>
      <vt:lpstr>Structure of Matter  III</vt:lpstr>
      <vt:lpstr>THE missing cornerstone of the Standard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missing cornerstone of the Standard Model</vt:lpstr>
      <vt:lpstr>Key Questions of Particle Physics</vt:lpstr>
      <vt:lpstr>PowerPoint Presentation</vt:lpstr>
      <vt:lpstr>PowerPoint Presentation</vt:lpstr>
      <vt:lpstr>PowerPoint Presentation</vt:lpstr>
      <vt:lpstr>One of the coldest places in the Universe…</vt:lpstr>
      <vt:lpstr> One of the hottest places in the galaxy…</vt:lpstr>
      <vt:lpstr>PowerPoint Presentation</vt:lpstr>
      <vt:lpstr>Enter a New Era in Fundamental Science</vt:lpstr>
      <vt:lpstr>            the largest and most complex detectors </vt:lpstr>
      <vt:lpstr>PowerPoint Presentation</vt:lpstr>
      <vt:lpstr>Example process at LHC</vt:lpstr>
      <vt:lpstr>PowerPoint Presentation</vt:lpstr>
      <vt:lpstr>The LHC experiments: about 100 million “sensors” each  [think your 6MP digital camera... ...taking 40 million pictures a second]</vt:lpstr>
      <vt:lpstr>LHC DATA</vt:lpstr>
      <vt:lpstr>PowerPoint Presentation</vt:lpstr>
      <vt:lpstr>The New Territory</vt:lpstr>
      <vt:lpstr>PowerPoint Presentation</vt:lpstr>
      <vt:lpstr>PowerPoint Presentation</vt:lpstr>
      <vt:lpstr>PowerPoint Presentation</vt:lpstr>
      <vt:lpstr>Looking for Dark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rheuer</dc:creator>
  <cp:lastModifiedBy>roger bailey</cp:lastModifiedBy>
  <cp:revision>424</cp:revision>
  <dcterms:created xsi:type="dcterms:W3CDTF">2003-05-07T12:06:53Z</dcterms:created>
  <dcterms:modified xsi:type="dcterms:W3CDTF">2011-10-17T10:42:18Z</dcterms:modified>
</cp:coreProperties>
</file>