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16.gif" ContentType="image/gif"/>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3" r:id="rId1"/>
  </p:sldMasterIdLst>
  <p:notesMasterIdLst>
    <p:notesMasterId r:id="rId15"/>
  </p:notesMasterIdLst>
  <p:sldIdLst>
    <p:sldId id="256" r:id="rId2"/>
    <p:sldId id="257" r:id="rId3"/>
    <p:sldId id="261" r:id="rId4"/>
    <p:sldId id="259" r:id="rId5"/>
    <p:sldId id="260" r:id="rId6"/>
    <p:sldId id="266" r:id="rId7"/>
    <p:sldId id="262" r:id="rId8"/>
    <p:sldId id="268" r:id="rId9"/>
    <p:sldId id="267" r:id="rId10"/>
    <p:sldId id="271" r:id="rId11"/>
    <p:sldId id="269" r:id="rId12"/>
    <p:sldId id="270" r:id="rId13"/>
    <p:sldId id="272"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iara Pasquino" initials="CP" lastIdx="1" clrIdx="0">
    <p:extLst>
      <p:ext uri="{19B8F6BF-5375-455C-9EA6-DF929625EA0E}">
        <p15:presenceInfo xmlns:p15="http://schemas.microsoft.com/office/powerpoint/2012/main" userId="S-1-5-21-1526224874-1540688658-1361462980-333341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4" d="100"/>
          <a:sy n="84" d="100"/>
        </p:scale>
        <p:origin x="65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72D7ED-533F-485C-B52F-6BAF1133AEFD}" type="datetimeFigureOut">
              <a:rPr lang="en-GB" smtClean="0"/>
              <a:t>15/06/2017</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C50F11-AC7D-4127-BA93-C10CC2F6C786}" type="slidenum">
              <a:rPr lang="en-GB" smtClean="0"/>
              <a:t>‹#›</a:t>
            </a:fld>
            <a:endParaRPr lang="en-GB"/>
          </a:p>
        </p:txBody>
      </p:sp>
    </p:spTree>
    <p:extLst>
      <p:ext uri="{BB962C8B-B14F-4D97-AF65-F5344CB8AC3E}">
        <p14:creationId xmlns:p14="http://schemas.microsoft.com/office/powerpoint/2010/main" val="41854132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DC50F11-AC7D-4127-BA93-C10CC2F6C786}" type="slidenum">
              <a:rPr lang="en-GB" smtClean="0"/>
              <a:t>4</a:t>
            </a:fld>
            <a:endParaRPr lang="en-GB"/>
          </a:p>
        </p:txBody>
      </p:sp>
    </p:spTree>
    <p:extLst>
      <p:ext uri="{BB962C8B-B14F-4D97-AF65-F5344CB8AC3E}">
        <p14:creationId xmlns:p14="http://schemas.microsoft.com/office/powerpoint/2010/main" val="4437870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1- beam charges</a:t>
            </a:r>
            <a:r>
              <a:rPr lang="en-GB" baseline="0" dirty="0" smtClean="0"/>
              <a:t> over the frequencies </a:t>
            </a:r>
            <a:r>
              <a:rPr lang="en-GB" baseline="0" dirty="0" smtClean="0">
                <a:sym typeface="Wingdings" panose="05000000000000000000" pitchFamily="2" charset="2"/>
              </a:rPr>
              <a:t> shorter bunch length have a broader spectrum  they will be more prone to instabilities as all cavities that couples with them up to 20 GHz could give issues. The longer the beam the shorter the frequency range. Still depending on the cavities in the accelerator </a:t>
            </a:r>
            <a:r>
              <a:rPr lang="en-GB" baseline="0" dirty="0" err="1" smtClean="0">
                <a:sym typeface="Wingdings" panose="05000000000000000000" pitchFamily="2" charset="2"/>
              </a:rPr>
              <a:t>ther</a:t>
            </a:r>
            <a:r>
              <a:rPr lang="en-GB" baseline="0" dirty="0" smtClean="0">
                <a:sym typeface="Wingdings" panose="05000000000000000000" pitchFamily="2" charset="2"/>
              </a:rPr>
              <a:t> could be some string coupling at low frequency that gives instabilities.</a:t>
            </a:r>
            <a:endParaRPr lang="en-GB" dirty="0" smtClean="0"/>
          </a:p>
          <a:p>
            <a:r>
              <a:rPr lang="en-GB" dirty="0" smtClean="0"/>
              <a:t>2- effect of the beam length__&gt;</a:t>
            </a:r>
            <a:r>
              <a:rPr lang="en-GB" baseline="0" dirty="0" smtClean="0"/>
              <a:t> time structure, are they really coming later in time? The interaction time of the bunch </a:t>
            </a:r>
            <a:r>
              <a:rPr lang="en-GB" baseline="0" dirty="0" err="1" smtClean="0"/>
              <a:t>wrt</a:t>
            </a:r>
            <a:r>
              <a:rPr lang="en-GB" baseline="0" dirty="0" smtClean="0"/>
              <a:t> to the cavity is longer for longer beams</a:t>
            </a:r>
          </a:p>
        </p:txBody>
      </p:sp>
      <p:sp>
        <p:nvSpPr>
          <p:cNvPr id="4" name="Slide Number Placeholder 3"/>
          <p:cNvSpPr>
            <a:spLocks noGrp="1"/>
          </p:cNvSpPr>
          <p:nvPr>
            <p:ph type="sldNum" sz="quarter" idx="10"/>
          </p:nvPr>
        </p:nvSpPr>
        <p:spPr/>
        <p:txBody>
          <a:bodyPr/>
          <a:lstStyle/>
          <a:p>
            <a:fld id="{ADC50F11-AC7D-4127-BA93-C10CC2F6C786}" type="slidenum">
              <a:rPr lang="en-GB" smtClean="0"/>
              <a:t>5</a:t>
            </a:fld>
            <a:endParaRPr lang="en-GB"/>
          </a:p>
        </p:txBody>
      </p:sp>
    </p:spTree>
    <p:extLst>
      <p:ext uri="{BB962C8B-B14F-4D97-AF65-F5344CB8AC3E}">
        <p14:creationId xmlns:p14="http://schemas.microsoft.com/office/powerpoint/2010/main" val="29207865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1- energy left in the structure for</a:t>
            </a:r>
            <a:r>
              <a:rPr lang="en-GB" baseline="0" dirty="0" smtClean="0"/>
              <a:t> different bunch lengths</a:t>
            </a:r>
            <a:r>
              <a:rPr lang="en-GB" baseline="0" dirty="0" smtClean="0">
                <a:sym typeface="Wingdings" panose="05000000000000000000" pitchFamily="2" charset="2"/>
              </a:rPr>
              <a:t> in this case no interaction, so as expected the energy left in the </a:t>
            </a:r>
            <a:r>
              <a:rPr lang="en-GB" baseline="0" dirty="0" err="1" smtClean="0">
                <a:sym typeface="Wingdings" panose="05000000000000000000" pitchFamily="2" charset="2"/>
              </a:rPr>
              <a:t>acc</a:t>
            </a:r>
            <a:r>
              <a:rPr lang="en-GB" baseline="0" dirty="0" smtClean="0">
                <a:sym typeface="Wingdings" panose="05000000000000000000" pitchFamily="2" charset="2"/>
              </a:rPr>
              <a:t> structure is zero as the bunch leaves the structure. See effect of longer bunch length, longer interaction with the cavity.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sym typeface="Wingdings" panose="05000000000000000000" pitchFamily="2" charset="2"/>
              </a:rPr>
              <a:t>2 – same problem from a different point of view -&gt; spectrum of the frequency created by the beam in such a perfect structure  the decay of these frequency is short, basically no interaction3</a:t>
            </a:r>
            <a:r>
              <a:rPr lang="en-GB" baseline="0" dirty="0" smtClean="0"/>
              <a:t>2- </a:t>
            </a:r>
            <a:r>
              <a:rPr lang="en-GB" baseline="0" dirty="0" err="1" smtClean="0"/>
              <a:t>Instabilitities</a:t>
            </a:r>
            <a:r>
              <a:rPr lang="en-GB" baseline="0" dirty="0" smtClean="0"/>
              <a:t> of </a:t>
            </a:r>
            <a:r>
              <a:rPr lang="en-GB" baseline="0" dirty="0" err="1" smtClean="0"/>
              <a:t>othe</a:t>
            </a:r>
            <a:r>
              <a:rPr lang="en-GB" baseline="0" dirty="0" smtClean="0"/>
              <a:t> code </a:t>
            </a:r>
            <a:r>
              <a:rPr lang="en-GB" baseline="0" dirty="0" smtClean="0">
                <a:sym typeface="Wingdings" panose="05000000000000000000" pitchFamily="2" charset="2"/>
              </a:rPr>
              <a:t> we expect nothing longitudinally wise, but still we have a finite system, the solution </a:t>
            </a:r>
            <a:r>
              <a:rPr lang="en-GB" baseline="0" dirty="0" err="1" smtClean="0">
                <a:sym typeface="Wingdings" panose="05000000000000000000" pitchFamily="2" charset="2"/>
              </a:rPr>
              <a:t>failes</a:t>
            </a:r>
            <a:r>
              <a:rPr lang="en-GB" baseline="0" dirty="0" smtClean="0">
                <a:sym typeface="Wingdings" panose="05000000000000000000" pitchFamily="2" charset="2"/>
              </a:rPr>
              <a:t> at the end of the tube</a:t>
            </a:r>
            <a:endParaRPr lang="en-GB" dirty="0" smtClean="0"/>
          </a:p>
          <a:p>
            <a:endParaRPr lang="en-GB" dirty="0"/>
          </a:p>
        </p:txBody>
      </p:sp>
      <p:sp>
        <p:nvSpPr>
          <p:cNvPr id="4" name="Slide Number Placeholder 3"/>
          <p:cNvSpPr>
            <a:spLocks noGrp="1"/>
          </p:cNvSpPr>
          <p:nvPr>
            <p:ph type="sldNum" sz="quarter" idx="10"/>
          </p:nvPr>
        </p:nvSpPr>
        <p:spPr/>
        <p:txBody>
          <a:bodyPr/>
          <a:lstStyle/>
          <a:p>
            <a:fld id="{ADC50F11-AC7D-4127-BA93-C10CC2F6C786}" type="slidenum">
              <a:rPr lang="en-GB" smtClean="0"/>
              <a:t>6</a:t>
            </a:fld>
            <a:endParaRPr lang="en-GB"/>
          </a:p>
        </p:txBody>
      </p:sp>
    </p:spTree>
    <p:extLst>
      <p:ext uri="{BB962C8B-B14F-4D97-AF65-F5344CB8AC3E}">
        <p14:creationId xmlns:p14="http://schemas.microsoft.com/office/powerpoint/2010/main" val="34069711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1 – we inserted</a:t>
            </a:r>
            <a:r>
              <a:rPr lang="en-GB" baseline="0" dirty="0" smtClean="0"/>
              <a:t> a cavity of 2 mm </a:t>
            </a:r>
            <a:r>
              <a:rPr lang="en-GB" baseline="0" dirty="0" smtClean="0">
                <a:sym typeface="Wingdings" panose="05000000000000000000" pitchFamily="2" charset="2"/>
              </a:rPr>
              <a:t> gasket gap we see frequencies appear! The same exercise have been done with different beam lengths__&gt; the frequencies are peaked on the same frequency as the cavity geometrically is the same but the intensity is different.</a:t>
            </a:r>
          </a:p>
          <a:p>
            <a:r>
              <a:rPr lang="en-GB" baseline="0" dirty="0" smtClean="0">
                <a:sym typeface="Wingdings" panose="05000000000000000000" pitchFamily="2" charset="2"/>
              </a:rPr>
              <a:t>2 – energy absorbed by the cavity </a:t>
            </a:r>
            <a:r>
              <a:rPr lang="en-GB" baseline="0" dirty="0" err="1" smtClean="0">
                <a:sym typeface="Wingdings" panose="05000000000000000000" pitchFamily="2" charset="2"/>
              </a:rPr>
              <a:t>differes</a:t>
            </a:r>
            <a:r>
              <a:rPr lang="en-GB" baseline="0" dirty="0" smtClean="0">
                <a:sym typeface="Wingdings" panose="05000000000000000000" pitchFamily="2" charset="2"/>
              </a:rPr>
              <a:t> with the bunch length: for shorter bunch lengths higher density of energy remains stored in the cavity even after the bunch leaves it;</a:t>
            </a:r>
            <a:endParaRPr lang="en-GB" dirty="0"/>
          </a:p>
        </p:txBody>
      </p:sp>
      <p:sp>
        <p:nvSpPr>
          <p:cNvPr id="4" name="Slide Number Placeholder 3"/>
          <p:cNvSpPr>
            <a:spLocks noGrp="1"/>
          </p:cNvSpPr>
          <p:nvPr>
            <p:ph type="sldNum" sz="quarter" idx="10"/>
          </p:nvPr>
        </p:nvSpPr>
        <p:spPr/>
        <p:txBody>
          <a:bodyPr/>
          <a:lstStyle/>
          <a:p>
            <a:fld id="{ADC50F11-AC7D-4127-BA93-C10CC2F6C786}" type="slidenum">
              <a:rPr lang="en-GB" smtClean="0"/>
              <a:t>7</a:t>
            </a:fld>
            <a:endParaRPr lang="en-GB"/>
          </a:p>
        </p:txBody>
      </p:sp>
    </p:spTree>
    <p:extLst>
      <p:ext uri="{BB962C8B-B14F-4D97-AF65-F5344CB8AC3E}">
        <p14:creationId xmlns:p14="http://schemas.microsoft.com/office/powerpoint/2010/main" val="23575786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1 – same exercise but putting a bellow</a:t>
            </a:r>
            <a:r>
              <a:rPr lang="en-GB" baseline="0" dirty="0" smtClean="0"/>
              <a:t> in between </a:t>
            </a:r>
            <a:r>
              <a:rPr lang="en-GB" baseline="0" dirty="0" smtClean="0">
                <a:sym typeface="Wingdings" panose="05000000000000000000" pitchFamily="2" charset="2"/>
              </a:rPr>
              <a:t> frequencies are peaked around 10 </a:t>
            </a:r>
            <a:r>
              <a:rPr lang="en-GB" baseline="0" dirty="0" err="1" smtClean="0">
                <a:sym typeface="Wingdings" panose="05000000000000000000" pitchFamily="2" charset="2"/>
              </a:rPr>
              <a:t>Ghz</a:t>
            </a:r>
            <a:r>
              <a:rPr lang="en-GB" baseline="0" dirty="0" smtClean="0">
                <a:sym typeface="Wingdings" panose="05000000000000000000" pitchFamily="2" charset="2"/>
              </a:rPr>
              <a:t>, the energy dissipated in the cavity is higher then before with the same dependence on the beam.</a:t>
            </a:r>
          </a:p>
          <a:p>
            <a:r>
              <a:rPr lang="en-GB" baseline="0" dirty="0" smtClean="0">
                <a:sym typeface="Wingdings" panose="05000000000000000000" pitchFamily="2" charset="2"/>
              </a:rPr>
              <a:t>2 – small change in the frequency range </a:t>
            </a:r>
            <a:r>
              <a:rPr lang="en-GB" baseline="0" dirty="0" err="1" smtClean="0">
                <a:sym typeface="Wingdings" panose="05000000000000000000" pitchFamily="2" charset="2"/>
              </a:rPr>
              <a:t>wrt</a:t>
            </a:r>
            <a:r>
              <a:rPr lang="en-GB" baseline="0" dirty="0" smtClean="0">
                <a:sym typeface="Wingdings" panose="05000000000000000000" pitchFamily="2" charset="2"/>
              </a:rPr>
              <a:t> to the bunch length  code instability, the cavity is the same.</a:t>
            </a:r>
            <a:endParaRPr lang="en-GB" dirty="0"/>
          </a:p>
        </p:txBody>
      </p:sp>
      <p:sp>
        <p:nvSpPr>
          <p:cNvPr id="4" name="Slide Number Placeholder 3"/>
          <p:cNvSpPr>
            <a:spLocks noGrp="1"/>
          </p:cNvSpPr>
          <p:nvPr>
            <p:ph type="sldNum" sz="quarter" idx="10"/>
          </p:nvPr>
        </p:nvSpPr>
        <p:spPr/>
        <p:txBody>
          <a:bodyPr/>
          <a:lstStyle/>
          <a:p>
            <a:fld id="{ADC50F11-AC7D-4127-BA93-C10CC2F6C786}" type="slidenum">
              <a:rPr lang="en-GB" smtClean="0"/>
              <a:t>8</a:t>
            </a:fld>
            <a:endParaRPr lang="en-GB"/>
          </a:p>
        </p:txBody>
      </p:sp>
    </p:spTree>
    <p:extLst>
      <p:ext uri="{BB962C8B-B14F-4D97-AF65-F5344CB8AC3E}">
        <p14:creationId xmlns:p14="http://schemas.microsoft.com/office/powerpoint/2010/main" val="25680588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1-</a:t>
            </a:r>
            <a:r>
              <a:rPr lang="en-GB" baseline="0" dirty="0" smtClean="0"/>
              <a:t> changing the convolution depths – changes the cavities, the peak frequency is shifted </a:t>
            </a:r>
            <a:r>
              <a:rPr lang="en-GB" baseline="0" dirty="0" err="1" smtClean="0"/>
              <a:t>wrt</a:t>
            </a:r>
            <a:r>
              <a:rPr lang="en-GB" baseline="0" dirty="0" smtClean="0"/>
              <a:t> to before and to a lower range. Shorter bunch length created higher order modes in higher frequency ranges.</a:t>
            </a:r>
          </a:p>
          <a:p>
            <a:r>
              <a:rPr lang="en-GB" baseline="0" dirty="0" smtClean="0"/>
              <a:t>2- slightly more energy is stored into the beam for this case;</a:t>
            </a:r>
          </a:p>
          <a:p>
            <a:r>
              <a:rPr lang="en-GB" baseline="0" dirty="0" smtClean="0"/>
              <a:t>3- we studied the effect of  a different radius of the pipe--. The larger the better, less energy stays within the cavity, the difference becomes more clear with longer bunch lengths.</a:t>
            </a:r>
            <a:endParaRPr lang="en-GB" dirty="0"/>
          </a:p>
        </p:txBody>
      </p:sp>
      <p:sp>
        <p:nvSpPr>
          <p:cNvPr id="4" name="Slide Number Placeholder 3"/>
          <p:cNvSpPr>
            <a:spLocks noGrp="1"/>
          </p:cNvSpPr>
          <p:nvPr>
            <p:ph type="sldNum" sz="quarter" idx="10"/>
          </p:nvPr>
        </p:nvSpPr>
        <p:spPr/>
        <p:txBody>
          <a:bodyPr/>
          <a:lstStyle/>
          <a:p>
            <a:fld id="{ADC50F11-AC7D-4127-BA93-C10CC2F6C786}" type="slidenum">
              <a:rPr lang="en-GB" smtClean="0"/>
              <a:t>9</a:t>
            </a:fld>
            <a:endParaRPr lang="en-GB"/>
          </a:p>
        </p:txBody>
      </p:sp>
    </p:spTree>
    <p:extLst>
      <p:ext uri="{BB962C8B-B14F-4D97-AF65-F5344CB8AC3E}">
        <p14:creationId xmlns:p14="http://schemas.microsoft.com/office/powerpoint/2010/main" val="16692022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1-</a:t>
            </a:r>
            <a:r>
              <a:rPr lang="en-GB" baseline="0" dirty="0" smtClean="0"/>
              <a:t> changing the convolution depths – changes the cavities, the peak frequency is shifted </a:t>
            </a:r>
            <a:r>
              <a:rPr lang="en-GB" baseline="0" dirty="0" err="1" smtClean="0"/>
              <a:t>wrt</a:t>
            </a:r>
            <a:r>
              <a:rPr lang="en-GB" baseline="0" dirty="0" smtClean="0"/>
              <a:t> to before and to a lower range. Shorter bunch length created higher order modes in higher frequency ranges.</a:t>
            </a:r>
          </a:p>
          <a:p>
            <a:r>
              <a:rPr lang="en-GB" baseline="0" dirty="0" smtClean="0"/>
              <a:t>2- slightly more energy is stored into the beam for this case;</a:t>
            </a:r>
          </a:p>
          <a:p>
            <a:r>
              <a:rPr lang="en-GB" baseline="0" dirty="0" smtClean="0"/>
              <a:t>3- we studied the effect of  a different radius of the pipe--. The larger the better, less energy stays within the cavity, the difference becomes more clear with longer bunch lengths.</a:t>
            </a:r>
            <a:endParaRPr lang="en-GB" dirty="0"/>
          </a:p>
        </p:txBody>
      </p:sp>
      <p:sp>
        <p:nvSpPr>
          <p:cNvPr id="4" name="Slide Number Placeholder 3"/>
          <p:cNvSpPr>
            <a:spLocks noGrp="1"/>
          </p:cNvSpPr>
          <p:nvPr>
            <p:ph type="sldNum" sz="quarter" idx="10"/>
          </p:nvPr>
        </p:nvSpPr>
        <p:spPr/>
        <p:txBody>
          <a:bodyPr/>
          <a:lstStyle/>
          <a:p>
            <a:fld id="{ADC50F11-AC7D-4127-BA93-C10CC2F6C786}" type="slidenum">
              <a:rPr lang="en-GB" smtClean="0"/>
              <a:t>10</a:t>
            </a:fld>
            <a:endParaRPr lang="en-GB"/>
          </a:p>
        </p:txBody>
      </p:sp>
    </p:spTree>
    <p:extLst>
      <p:ext uri="{BB962C8B-B14F-4D97-AF65-F5344CB8AC3E}">
        <p14:creationId xmlns:p14="http://schemas.microsoft.com/office/powerpoint/2010/main" val="16599744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1F7CC05-A706-4A0C-87D2-94776867554E}" type="datetimeFigureOut">
              <a:rPr lang="en-GB" smtClean="0"/>
              <a:t>15/06/2017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63B38B-D7EE-40F5-B871-B5215C4E8230}" type="slidenum">
              <a:rPr lang="en-GB" smtClean="0"/>
              <a:t>‹#›</a:t>
            </a:fld>
            <a:endParaRPr lang="en-GB"/>
          </a:p>
        </p:txBody>
      </p:sp>
      <p:cxnSp>
        <p:nvCxnSpPr>
          <p:cNvPr id="9" name="Straight Connector 8"/>
          <p:cNvCxnSpPr/>
          <p:nvPr/>
        </p:nvCxnSpPr>
        <p:spPr>
          <a:xfrm>
            <a:off x="1199191" y="3496734"/>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53252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1F7CC05-A706-4A0C-87D2-94776867554E}" type="datetimeFigureOut">
              <a:rPr lang="en-GB" smtClean="0"/>
              <a:t>15/06/2017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63B38B-D7EE-40F5-B871-B5215C4E8230}" type="slidenum">
              <a:rPr lang="en-GB" smtClean="0"/>
              <a:t>‹#›</a:t>
            </a:fld>
            <a:endParaRPr lang="en-GB"/>
          </a:p>
        </p:txBody>
      </p:sp>
    </p:spTree>
    <p:extLst>
      <p:ext uri="{BB962C8B-B14F-4D97-AF65-F5344CB8AC3E}">
        <p14:creationId xmlns:p14="http://schemas.microsoft.com/office/powerpoint/2010/main" val="34135997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1F7CC05-A706-4A0C-87D2-94776867554E}" type="datetimeFigureOut">
              <a:rPr lang="en-GB" smtClean="0"/>
              <a:t>15/06/2017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63B38B-D7EE-40F5-B871-B5215C4E8230}" type="slidenum">
              <a:rPr lang="en-GB" smtClean="0"/>
              <a:t>‹#›</a:t>
            </a:fld>
            <a:endParaRPr lang="en-GB"/>
          </a:p>
        </p:txBody>
      </p:sp>
    </p:spTree>
    <p:extLst>
      <p:ext uri="{BB962C8B-B14F-4D97-AF65-F5344CB8AC3E}">
        <p14:creationId xmlns:p14="http://schemas.microsoft.com/office/powerpoint/2010/main" val="29980489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1F7CC05-A706-4A0C-87D2-94776867554E}" type="datetimeFigureOut">
              <a:rPr lang="en-GB" smtClean="0"/>
              <a:t>15/06/2017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63B38B-D7EE-40F5-B871-B5215C4E8230}" type="slidenum">
              <a:rPr lang="en-GB" smtClean="0"/>
              <a:t>‹#›</a:t>
            </a:fld>
            <a:endParaRPr lang="en-GB"/>
          </a:p>
        </p:txBody>
      </p:sp>
    </p:spTree>
    <p:extLst>
      <p:ext uri="{BB962C8B-B14F-4D97-AF65-F5344CB8AC3E}">
        <p14:creationId xmlns:p14="http://schemas.microsoft.com/office/powerpoint/2010/main" val="2093004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1F7CC05-A706-4A0C-87D2-94776867554E}" type="datetimeFigureOut">
              <a:rPr lang="en-GB" smtClean="0"/>
              <a:t>15/06/2017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63B38B-D7EE-40F5-B871-B5215C4E8230}" type="slidenum">
              <a:rPr lang="en-GB" smtClean="0"/>
              <a:t>‹#›</a:t>
            </a:fld>
            <a:endParaRPr lang="en-GB"/>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03974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1F7CC05-A706-4A0C-87D2-94776867554E}" type="datetimeFigureOut">
              <a:rPr lang="en-GB" smtClean="0"/>
              <a:t>15/06/2017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263B38B-D7EE-40F5-B871-B5215C4E8230}" type="slidenum">
              <a:rPr lang="en-GB" smtClean="0"/>
              <a:t>‹#›</a:t>
            </a:fld>
            <a:endParaRPr lang="en-GB"/>
          </a:p>
        </p:txBody>
      </p:sp>
    </p:spTree>
    <p:extLst>
      <p:ext uri="{BB962C8B-B14F-4D97-AF65-F5344CB8AC3E}">
        <p14:creationId xmlns:p14="http://schemas.microsoft.com/office/powerpoint/2010/main" val="7019830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1F7CC05-A706-4A0C-87D2-94776867554E}" type="datetimeFigureOut">
              <a:rPr lang="en-GB" smtClean="0"/>
              <a:t>15/06/2017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263B38B-D7EE-40F5-B871-B5215C4E8230}" type="slidenum">
              <a:rPr lang="en-GB" smtClean="0"/>
              <a:t>‹#›</a:t>
            </a:fld>
            <a:endParaRPr lang="en-GB"/>
          </a:p>
        </p:txBody>
      </p:sp>
    </p:spTree>
    <p:extLst>
      <p:ext uri="{BB962C8B-B14F-4D97-AF65-F5344CB8AC3E}">
        <p14:creationId xmlns:p14="http://schemas.microsoft.com/office/powerpoint/2010/main" val="132340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1F7CC05-A706-4A0C-87D2-94776867554E}" type="datetimeFigureOut">
              <a:rPr lang="en-GB" smtClean="0"/>
              <a:t>15/06/2017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263B38B-D7EE-40F5-B871-B5215C4E8230}" type="slidenum">
              <a:rPr lang="en-GB" smtClean="0"/>
              <a:t>‹#›</a:t>
            </a:fld>
            <a:endParaRPr lang="en-GB"/>
          </a:p>
        </p:txBody>
      </p:sp>
    </p:spTree>
    <p:extLst>
      <p:ext uri="{BB962C8B-B14F-4D97-AF65-F5344CB8AC3E}">
        <p14:creationId xmlns:p14="http://schemas.microsoft.com/office/powerpoint/2010/main" val="7135025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C1F7CC05-A706-4A0C-87D2-94776867554E}" type="datetimeFigureOut">
              <a:rPr lang="en-GB" smtClean="0"/>
              <a:t>15/06/2017</a:t>
            </a:fld>
            <a:endParaRPr lang="en-GB"/>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GB"/>
          </a:p>
        </p:txBody>
      </p:sp>
      <p:sp>
        <p:nvSpPr>
          <p:cNvPr id="9" name="Slide Number Placeholder 8"/>
          <p:cNvSpPr>
            <a:spLocks noGrp="1"/>
          </p:cNvSpPr>
          <p:nvPr>
            <p:ph type="sldNum" sz="quarter" idx="12"/>
          </p:nvPr>
        </p:nvSpPr>
        <p:spPr/>
        <p:txBody>
          <a:bodyPr/>
          <a:lstStyle/>
          <a:p>
            <a:fld id="{7263B38B-D7EE-40F5-B871-B5215C4E8230}" type="slidenum">
              <a:rPr lang="en-GB" smtClean="0"/>
              <a:t>‹#›</a:t>
            </a:fld>
            <a:endParaRPr lang="en-GB"/>
          </a:p>
        </p:txBody>
      </p:sp>
    </p:spTree>
    <p:extLst>
      <p:ext uri="{BB962C8B-B14F-4D97-AF65-F5344CB8AC3E}">
        <p14:creationId xmlns:p14="http://schemas.microsoft.com/office/powerpoint/2010/main" val="832715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C1F7CC05-A706-4A0C-87D2-94776867554E}" type="datetimeFigureOut">
              <a:rPr lang="en-GB" smtClean="0"/>
              <a:t>15/06/2017</a:t>
            </a:fld>
            <a:endParaRPr lang="en-GB"/>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GB"/>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7263B38B-D7EE-40F5-B871-B5215C4E8230}" type="slidenum">
              <a:rPr lang="en-GB" smtClean="0"/>
              <a:t>‹#›</a:t>
            </a:fld>
            <a:endParaRPr lang="en-GB"/>
          </a:p>
        </p:txBody>
      </p:sp>
    </p:spTree>
    <p:extLst>
      <p:ext uri="{BB962C8B-B14F-4D97-AF65-F5344CB8AC3E}">
        <p14:creationId xmlns:p14="http://schemas.microsoft.com/office/powerpoint/2010/main" val="38215241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F7CC05-A706-4A0C-87D2-94776867554E}" type="datetimeFigureOut">
              <a:rPr lang="en-GB" smtClean="0"/>
              <a:t>15/06/2017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263B38B-D7EE-40F5-B871-B5215C4E8230}" type="slidenum">
              <a:rPr lang="en-GB" smtClean="0"/>
              <a:t>‹#›</a:t>
            </a:fld>
            <a:endParaRPr lang="en-GB"/>
          </a:p>
        </p:txBody>
      </p:sp>
    </p:spTree>
    <p:extLst>
      <p:ext uri="{BB962C8B-B14F-4D97-AF65-F5344CB8AC3E}">
        <p14:creationId xmlns:p14="http://schemas.microsoft.com/office/powerpoint/2010/main" val="21589937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C1F7CC05-A706-4A0C-87D2-94776867554E}" type="datetimeFigureOut">
              <a:rPr lang="en-GB" smtClean="0"/>
              <a:t>15/06/2017</a:t>
            </a:fld>
            <a:endParaRPr lang="en-GB"/>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GB"/>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7263B38B-D7EE-40F5-B871-B5215C4E8230}" type="slidenum">
              <a:rPr lang="en-GB" smtClean="0"/>
              <a:t>‹#›</a:t>
            </a:fld>
            <a:endParaRPr lang="en-GB"/>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0483509"/>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video" Target="../media/media1.gif"/><Relationship Id="rId1" Type="http://schemas.microsoft.com/office/2007/relationships/media" Target="../media/media1.gif"/><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gif"/></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video" Target="../media/media2.gif"/><Relationship Id="rId1" Type="http://schemas.microsoft.com/office/2007/relationships/media" Target="../media/media2.gif"/><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11565" y="554182"/>
            <a:ext cx="9144000" cy="1404073"/>
          </a:xfrm>
        </p:spPr>
        <p:txBody>
          <a:bodyPr/>
          <a:lstStyle/>
          <a:p>
            <a:r>
              <a:rPr lang="en-US" dirty="0" smtClean="0"/>
              <a:t>Bellow or not bellow?</a:t>
            </a:r>
            <a:endParaRPr lang="en-GB" dirty="0"/>
          </a:p>
        </p:txBody>
      </p:sp>
      <p:sp>
        <p:nvSpPr>
          <p:cNvPr id="3" name="Subtitle 2"/>
          <p:cNvSpPr>
            <a:spLocks noGrp="1"/>
          </p:cNvSpPr>
          <p:nvPr>
            <p:ph type="subTitle" idx="1"/>
          </p:nvPr>
        </p:nvSpPr>
        <p:spPr>
          <a:xfrm>
            <a:off x="904703" y="2250863"/>
            <a:ext cx="10603344" cy="1187281"/>
          </a:xfrm>
        </p:spPr>
        <p:txBody>
          <a:bodyPr>
            <a:normAutofit/>
          </a:bodyPr>
          <a:lstStyle/>
          <a:p>
            <a:pPr algn="ctr"/>
            <a:r>
              <a:rPr lang="en-US" dirty="0" smtClean="0"/>
              <a:t>CAS school SWEDEN 2017: VACUUM FOR PARTICULE ACCELERATORS</a:t>
            </a:r>
          </a:p>
          <a:p>
            <a:pPr algn="ctr"/>
            <a:r>
              <a:rPr lang="en-US" dirty="0" smtClean="0"/>
              <a:t>Impedance calculations tutorial assignment</a:t>
            </a:r>
          </a:p>
          <a:p>
            <a:pPr algn="ctr"/>
            <a:endParaRPr lang="it-IT" dirty="0" smtClean="0"/>
          </a:p>
          <a:p>
            <a:pPr algn="ctr"/>
            <a:endParaRPr lang="en-US" dirty="0" smtClean="0"/>
          </a:p>
          <a:p>
            <a:pPr algn="ct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410" y="3639312"/>
            <a:ext cx="2851843" cy="2367788"/>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6063" b="7120"/>
          <a:stretch/>
        </p:blipFill>
        <p:spPr>
          <a:xfrm>
            <a:off x="2069337" y="3849624"/>
            <a:ext cx="1105916" cy="960120"/>
          </a:xfrm>
          <a:prstGeom prst="rect">
            <a:avLst/>
          </a:prstGeom>
        </p:spPr>
      </p:pic>
      <p:sp>
        <p:nvSpPr>
          <p:cNvPr id="8" name="TextBox 7"/>
          <p:cNvSpPr txBox="1"/>
          <p:nvPr/>
        </p:nvSpPr>
        <p:spPr>
          <a:xfrm>
            <a:off x="3374136" y="3666744"/>
            <a:ext cx="7744968" cy="2769989"/>
          </a:xfrm>
          <a:prstGeom prst="rect">
            <a:avLst/>
          </a:prstGeom>
          <a:noFill/>
        </p:spPr>
        <p:txBody>
          <a:bodyPr wrap="square" rtlCol="0">
            <a:spAutoFit/>
          </a:bodyPr>
          <a:lstStyle/>
          <a:p>
            <a:pPr algn="ctr">
              <a:lnSpc>
                <a:spcPct val="100000"/>
              </a:lnSpc>
              <a:spcBef>
                <a:spcPts val="600"/>
              </a:spcBef>
            </a:pPr>
            <a:r>
              <a:rPr lang="en-US" b="1" dirty="0" smtClean="0"/>
              <a:t>Luca </a:t>
            </a:r>
            <a:r>
              <a:rPr lang="en-US" b="1" dirty="0"/>
              <a:t>Rosario </a:t>
            </a:r>
            <a:r>
              <a:rPr lang="en-US" b="1" dirty="0" err="1"/>
              <a:t>Buonocore</a:t>
            </a:r>
            <a:r>
              <a:rPr lang="en-US" b="1" dirty="0"/>
              <a:t> – </a:t>
            </a:r>
            <a:r>
              <a:rPr lang="en-US" b="1" dirty="0" smtClean="0"/>
              <a:t>CERN</a:t>
            </a:r>
          </a:p>
          <a:p>
            <a:pPr algn="ctr">
              <a:spcBef>
                <a:spcPts val="600"/>
              </a:spcBef>
            </a:pPr>
            <a:r>
              <a:rPr lang="en-GB" b="1" dirty="0"/>
              <a:t>Shawn </a:t>
            </a:r>
            <a:r>
              <a:rPr lang="en-GB" b="1" dirty="0" err="1"/>
              <a:t>Carriere</a:t>
            </a:r>
            <a:r>
              <a:rPr lang="en-GB" b="1" dirty="0"/>
              <a:t> -  Canadian Light Source</a:t>
            </a:r>
          </a:p>
          <a:p>
            <a:pPr algn="ctr">
              <a:spcBef>
                <a:spcPts val="600"/>
              </a:spcBef>
            </a:pPr>
            <a:r>
              <a:rPr lang="it-IT" b="1" dirty="0"/>
              <a:t>Gregory Cattenoz – CERN</a:t>
            </a:r>
          </a:p>
          <a:p>
            <a:pPr algn="ctr">
              <a:spcBef>
                <a:spcPts val="600"/>
              </a:spcBef>
            </a:pPr>
            <a:r>
              <a:rPr lang="en-GB" b="1" dirty="0"/>
              <a:t>Peng Li IMP - Chinese Academy of Sciences</a:t>
            </a:r>
          </a:p>
          <a:p>
            <a:pPr algn="ctr">
              <a:spcBef>
                <a:spcPts val="600"/>
              </a:spcBef>
            </a:pPr>
            <a:r>
              <a:rPr lang="en-US" b="1" dirty="0"/>
              <a:t>Chiara </a:t>
            </a:r>
            <a:r>
              <a:rPr lang="en-US" b="1" dirty="0" err="1"/>
              <a:t>Pasquino</a:t>
            </a:r>
            <a:r>
              <a:rPr lang="en-US" b="1" dirty="0"/>
              <a:t> – </a:t>
            </a:r>
            <a:r>
              <a:rPr lang="en-US" b="1" dirty="0" smtClean="0"/>
              <a:t>CERN</a:t>
            </a:r>
          </a:p>
          <a:p>
            <a:pPr algn="ctr">
              <a:lnSpc>
                <a:spcPct val="100000"/>
              </a:lnSpc>
              <a:spcBef>
                <a:spcPts val="600"/>
              </a:spcBef>
            </a:pPr>
            <a:r>
              <a:rPr lang="en-US" b="1" dirty="0" smtClean="0"/>
              <a:t> Peter </a:t>
            </a:r>
            <a:r>
              <a:rPr lang="en-US" b="1" dirty="0" err="1"/>
              <a:t>Reinhed</a:t>
            </a:r>
            <a:r>
              <a:rPr lang="en-US" b="1" dirty="0"/>
              <a:t> - Stockholm </a:t>
            </a:r>
            <a:r>
              <a:rPr lang="en-US" b="1" dirty="0" smtClean="0"/>
              <a:t>University</a:t>
            </a:r>
          </a:p>
          <a:p>
            <a:pPr algn="ctr">
              <a:lnSpc>
                <a:spcPct val="100000"/>
              </a:lnSpc>
              <a:spcBef>
                <a:spcPts val="600"/>
              </a:spcBef>
            </a:pPr>
            <a:r>
              <a:rPr lang="it-IT" b="1" dirty="0" smtClean="0"/>
              <a:t>Luca </a:t>
            </a:r>
            <a:r>
              <a:rPr lang="it-IT" b="1" dirty="0"/>
              <a:t>Rumiz ELETTRA -  Sincrotrone Trieste </a:t>
            </a:r>
            <a:r>
              <a:rPr lang="it-IT" b="1" dirty="0" smtClean="0"/>
              <a:t>S.C.p.A.</a:t>
            </a:r>
          </a:p>
          <a:p>
            <a:endParaRPr lang="en-GB" b="1" dirty="0"/>
          </a:p>
        </p:txBody>
      </p:sp>
    </p:spTree>
    <p:extLst>
      <p:ext uri="{BB962C8B-B14F-4D97-AF65-F5344CB8AC3E}">
        <p14:creationId xmlns:p14="http://schemas.microsoft.com/office/powerpoint/2010/main" val="31393485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496" y="1540392"/>
            <a:ext cx="7486762" cy="260940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66944" y="4005072"/>
            <a:ext cx="6708989" cy="2338327"/>
          </a:xfrm>
          <a:prstGeom prst="rect">
            <a:avLst/>
          </a:prstGeom>
        </p:spPr>
      </p:pic>
      <p:sp>
        <p:nvSpPr>
          <p:cNvPr id="9" name="Title 1"/>
          <p:cNvSpPr txBox="1">
            <a:spLocks/>
          </p:cNvSpPr>
          <p:nvPr/>
        </p:nvSpPr>
        <p:spPr>
          <a:xfrm>
            <a:off x="458769" y="206850"/>
            <a:ext cx="11841018" cy="942109"/>
          </a:xfrm>
          <a:prstGeom prst="rect">
            <a:avLst/>
          </a:prstGeom>
        </p:spPr>
        <p:txBody>
          <a:bodyPr vert="horz" lIns="91440" tIns="45720" rIns="91440" bIns="45720" rtlCol="0" anchor="b">
            <a:normAutofit fontScale="975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GB" dirty="0" smtClean="0"/>
              <a:t>Case study : bellow, 25mm convolution depth</a:t>
            </a:r>
            <a:endParaRPr lang="en-GB" dirty="0"/>
          </a:p>
        </p:txBody>
      </p:sp>
      <p:sp>
        <p:nvSpPr>
          <p:cNvPr id="8" name="TextBox 7"/>
          <p:cNvSpPr txBox="1"/>
          <p:nvPr/>
        </p:nvSpPr>
        <p:spPr>
          <a:xfrm>
            <a:off x="1231392" y="4708007"/>
            <a:ext cx="4035552" cy="1200329"/>
          </a:xfrm>
          <a:prstGeom prst="rect">
            <a:avLst/>
          </a:prstGeom>
          <a:noFill/>
        </p:spPr>
        <p:txBody>
          <a:bodyPr wrap="square" rtlCol="0">
            <a:spAutoFit/>
          </a:bodyPr>
          <a:lstStyle/>
          <a:p>
            <a:pPr algn="just"/>
            <a:r>
              <a:rPr lang="en-GB" dirty="0" smtClean="0"/>
              <a:t>Stored energy </a:t>
            </a:r>
            <a:r>
              <a:rPr lang="en-GB" dirty="0" smtClean="0">
                <a:sym typeface="Wingdings" panose="05000000000000000000" pitchFamily="2" charset="2"/>
              </a:rPr>
              <a:t> dependence on the diameter for longer bunch lengths;</a:t>
            </a:r>
          </a:p>
          <a:p>
            <a:pPr algn="just"/>
            <a:r>
              <a:rPr lang="en-GB" dirty="0" smtClean="0">
                <a:sym typeface="Wingdings" panose="05000000000000000000" pitchFamily="2" charset="2"/>
              </a:rPr>
              <a:t>Frequency spectrum for larger diameter  coupling with longer bunch length?</a:t>
            </a:r>
          </a:p>
        </p:txBody>
      </p:sp>
    </p:spTree>
    <p:extLst>
      <p:ext uri="{BB962C8B-B14F-4D97-AF65-F5344CB8AC3E}">
        <p14:creationId xmlns:p14="http://schemas.microsoft.com/office/powerpoint/2010/main" val="21550503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57017" y="304799"/>
            <a:ext cx="11841018" cy="94210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smtClean="0"/>
              <a:t>What about transverse Impedance?</a:t>
            </a:r>
            <a:endParaRPr lang="en-GB"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39226" y="3674779"/>
            <a:ext cx="7658809" cy="2669374"/>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0599" y="1629208"/>
            <a:ext cx="5839393" cy="2045571"/>
          </a:xfrm>
          <a:prstGeom prst="rect">
            <a:avLst/>
          </a:prstGeom>
        </p:spPr>
      </p:pic>
      <p:sp>
        <p:nvSpPr>
          <p:cNvPr id="5" name="TextBox 4"/>
          <p:cNvSpPr txBox="1"/>
          <p:nvPr/>
        </p:nvSpPr>
        <p:spPr>
          <a:xfrm>
            <a:off x="7616952" y="1913330"/>
            <a:ext cx="3054096" cy="1477328"/>
          </a:xfrm>
          <a:prstGeom prst="rect">
            <a:avLst/>
          </a:prstGeom>
          <a:noFill/>
        </p:spPr>
        <p:txBody>
          <a:bodyPr wrap="square" rtlCol="0">
            <a:spAutoFit/>
          </a:bodyPr>
          <a:lstStyle/>
          <a:p>
            <a:r>
              <a:rPr lang="en-GB" dirty="0" smtClean="0"/>
              <a:t>Boundary conditions:</a:t>
            </a:r>
          </a:p>
          <a:p>
            <a:pPr marL="285750" indent="-285750">
              <a:buFont typeface="Arial" panose="020B0604020202020204" pitchFamily="34" charset="0"/>
              <a:buChar char="•"/>
            </a:pPr>
            <a:r>
              <a:rPr lang="en-GB" dirty="0" smtClean="0"/>
              <a:t>8mm convolution depth;</a:t>
            </a:r>
          </a:p>
          <a:p>
            <a:pPr marL="285750" indent="-285750">
              <a:buFont typeface="Arial" panose="020B0604020202020204" pitchFamily="34" charset="0"/>
              <a:buChar char="•"/>
            </a:pPr>
            <a:r>
              <a:rPr lang="az-Cyrl-AZ" dirty="0">
                <a:sym typeface="Wingdings" panose="05000000000000000000" pitchFamily="2" charset="2"/>
              </a:rPr>
              <a:t>Ф</a:t>
            </a:r>
            <a:r>
              <a:rPr lang="en-GB" dirty="0">
                <a:sym typeface="Wingdings" panose="05000000000000000000" pitchFamily="2" charset="2"/>
              </a:rPr>
              <a:t> = 7 mm;</a:t>
            </a:r>
          </a:p>
          <a:p>
            <a:pPr marL="285750" indent="-285750">
              <a:buFont typeface="Arial" panose="020B0604020202020204" pitchFamily="34" charset="0"/>
              <a:buChar char="•"/>
            </a:pPr>
            <a:r>
              <a:rPr lang="en-GB" dirty="0" smtClean="0"/>
              <a:t>y beam offset = 1.5 mm; </a:t>
            </a:r>
          </a:p>
          <a:p>
            <a:endParaRPr lang="en-GB" dirty="0"/>
          </a:p>
        </p:txBody>
      </p:sp>
      <p:sp>
        <p:nvSpPr>
          <p:cNvPr id="6" name="Oval 5"/>
          <p:cNvSpPr/>
          <p:nvPr/>
        </p:nvSpPr>
        <p:spPr>
          <a:xfrm>
            <a:off x="8842248" y="5009466"/>
            <a:ext cx="1188720" cy="13346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1022865" y="4550664"/>
            <a:ext cx="3054096" cy="1200329"/>
          </a:xfrm>
          <a:prstGeom prst="rect">
            <a:avLst/>
          </a:prstGeom>
          <a:noFill/>
        </p:spPr>
        <p:txBody>
          <a:bodyPr wrap="square" rtlCol="0">
            <a:spAutoFit/>
          </a:bodyPr>
          <a:lstStyle/>
          <a:p>
            <a:pPr algn="just"/>
            <a:r>
              <a:rPr lang="en-GB" dirty="0" smtClean="0"/>
              <a:t>Off axes beam induces resonant frequencies that could induce beam instabilities.</a:t>
            </a:r>
            <a:endParaRPr lang="en-GB" dirty="0"/>
          </a:p>
        </p:txBody>
      </p:sp>
    </p:spTree>
    <p:extLst>
      <p:ext uri="{BB962C8B-B14F-4D97-AF65-F5344CB8AC3E}">
        <p14:creationId xmlns:p14="http://schemas.microsoft.com/office/powerpoint/2010/main" val="20993884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Conclusions</a:t>
            </a:r>
            <a:endParaRPr lang="en-GB" dirty="0"/>
          </a:p>
        </p:txBody>
      </p:sp>
      <p:sp>
        <p:nvSpPr>
          <p:cNvPr id="3" name="Content Placeholder 2"/>
          <p:cNvSpPr>
            <a:spLocks noGrp="1"/>
          </p:cNvSpPr>
          <p:nvPr>
            <p:ph idx="1"/>
          </p:nvPr>
        </p:nvSpPr>
        <p:spPr/>
        <p:txBody>
          <a:bodyPr/>
          <a:lstStyle/>
          <a:p>
            <a:r>
              <a:rPr lang="en-GB" dirty="0" smtClean="0"/>
              <a:t>Impedance gymnastics </a:t>
            </a:r>
            <a:r>
              <a:rPr lang="en-GB" dirty="0" smtClean="0">
                <a:sym typeface="Wingdings" panose="05000000000000000000" pitchFamily="2" charset="2"/>
              </a:rPr>
              <a:t>:</a:t>
            </a:r>
          </a:p>
          <a:p>
            <a:r>
              <a:rPr lang="en-GB" dirty="0" smtClean="0">
                <a:sym typeface="Wingdings" panose="05000000000000000000" pitchFamily="2" charset="2"/>
              </a:rPr>
              <a:t>we played with the different parameters to understand the effect of cavities on the longitudinal stability of the beam;</a:t>
            </a:r>
          </a:p>
          <a:p>
            <a:r>
              <a:rPr lang="en-GB" dirty="0" smtClean="0">
                <a:sym typeface="Wingdings" panose="05000000000000000000" pitchFamily="2" charset="2"/>
              </a:rPr>
              <a:t>A final optimal configuration depends on many factors:</a:t>
            </a:r>
          </a:p>
          <a:p>
            <a:pPr marL="971550" lvl="1" indent="-514350">
              <a:buFont typeface="+mj-lt"/>
              <a:buAutoNum type="arabicPeriod"/>
            </a:pPr>
            <a:r>
              <a:rPr lang="en-GB" dirty="0" smtClean="0">
                <a:sym typeface="Wingdings" panose="05000000000000000000" pitchFamily="2" charset="2"/>
              </a:rPr>
              <a:t>Beam characteristics;</a:t>
            </a:r>
          </a:p>
          <a:p>
            <a:pPr marL="971550" lvl="1" indent="-514350">
              <a:buFont typeface="+mj-lt"/>
              <a:buAutoNum type="arabicPeriod"/>
            </a:pPr>
            <a:r>
              <a:rPr lang="en-GB" dirty="0" smtClean="0">
                <a:sym typeface="Wingdings" panose="05000000000000000000" pitchFamily="2" charset="2"/>
              </a:rPr>
              <a:t>Geometry of the cavity;</a:t>
            </a:r>
          </a:p>
          <a:p>
            <a:pPr marL="971550" lvl="1" indent="-514350">
              <a:buFont typeface="+mj-lt"/>
              <a:buAutoNum type="arabicPeriod"/>
            </a:pPr>
            <a:r>
              <a:rPr lang="en-GB" dirty="0" smtClean="0">
                <a:sym typeface="Wingdings" panose="05000000000000000000" pitchFamily="2" charset="2"/>
              </a:rPr>
              <a:t>Mechanical feasibility of the configuration and ease in installation.</a:t>
            </a:r>
            <a:endParaRPr lang="en-GB" dirty="0"/>
          </a:p>
        </p:txBody>
      </p:sp>
    </p:spTree>
    <p:extLst>
      <p:ext uri="{BB962C8B-B14F-4D97-AF65-F5344CB8AC3E}">
        <p14:creationId xmlns:p14="http://schemas.microsoft.com/office/powerpoint/2010/main" val="36679126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chpasqui\AppData\Local\Microsoft\Windows\Temporary Internet Files\Content.Word\IMG_20170611_155630.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7613" y="361950"/>
            <a:ext cx="6137406" cy="3445872"/>
          </a:xfrm>
          <a:prstGeom prst="rect">
            <a:avLst/>
          </a:prstGeom>
          <a:ln>
            <a:noFill/>
          </a:ln>
          <a:effectLst>
            <a:outerShdw blurRad="292100" dist="139700" dir="2700000" algn="tl" rotWithShape="0">
              <a:srgbClr val="333333">
                <a:alpha val="65000"/>
              </a:srgbClr>
            </a:outerShdw>
          </a:effectLst>
        </p:spPr>
      </p:pic>
      <p:pic>
        <p:nvPicPr>
          <p:cNvPr id="3" name="Picture 2" descr="C:\Users\chpasqui\AppData\Local\Microsoft\Windows\Temporary Internet Files\Content.Word\IMG_20170611_155646.jpg"/>
          <p:cNvPicPr>
            <a:picLocks noChangeAspect="1"/>
          </p:cNvPicPr>
          <p:nvPr/>
        </p:nvPicPr>
        <p:blipFill rotWithShape="1">
          <a:blip r:embed="rId3" cstate="print">
            <a:extLst>
              <a:ext uri="{28A0092B-C50C-407E-A947-70E740481C1C}">
                <a14:useLocalDpi xmlns:a14="http://schemas.microsoft.com/office/drawing/2010/main" val="0"/>
              </a:ext>
            </a:extLst>
          </a:blip>
          <a:srcRect t="30694"/>
          <a:stretch/>
        </p:blipFill>
        <p:spPr bwMode="auto">
          <a:xfrm>
            <a:off x="6972838" y="361950"/>
            <a:ext cx="4808788" cy="59359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794046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05528" y="660545"/>
            <a:ext cx="9144000" cy="1546946"/>
          </a:xfrm>
        </p:spPr>
        <p:txBody>
          <a:bodyPr/>
          <a:lstStyle/>
          <a:p>
            <a:r>
              <a:rPr lang="en-GB" dirty="0" smtClean="0"/>
              <a:t>HOT POTATO</a:t>
            </a:r>
            <a:endParaRPr lang="en-GB" dirty="0"/>
          </a:p>
        </p:txBody>
      </p:sp>
      <p:sp>
        <p:nvSpPr>
          <p:cNvPr id="3" name="Subtitle 2"/>
          <p:cNvSpPr>
            <a:spLocks noGrp="1"/>
          </p:cNvSpPr>
          <p:nvPr>
            <p:ph type="subTitle" idx="1"/>
          </p:nvPr>
        </p:nvSpPr>
        <p:spPr>
          <a:xfrm>
            <a:off x="895836" y="3712002"/>
            <a:ext cx="10363384" cy="3299691"/>
          </a:xfrm>
        </p:spPr>
        <p:txBody>
          <a:bodyPr/>
          <a:lstStyle/>
          <a:p>
            <a:pPr algn="just"/>
            <a:r>
              <a:rPr lang="en-GB" dirty="0" smtClean="0"/>
              <a:t>Consider two sets of 2 POTATOES tubes that need to be connected by a bellow (diameter of 7 mm and 18 mm).</a:t>
            </a:r>
          </a:p>
          <a:p>
            <a:pPr algn="just"/>
            <a:r>
              <a:rPr lang="en-GB" dirty="0" smtClean="0"/>
              <a:t>Find for each case a suitable trade-off between mechanical and impedance constraints</a:t>
            </a:r>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86588" y="432021"/>
            <a:ext cx="2393475" cy="23934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537824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a:t>
            </a:r>
            <a:r>
              <a:rPr lang="en-US" dirty="0" smtClean="0"/>
              <a:t>utline</a:t>
            </a:r>
            <a:endParaRPr lang="en-GB" dirty="0"/>
          </a:p>
        </p:txBody>
      </p:sp>
      <p:sp>
        <p:nvSpPr>
          <p:cNvPr id="3" name="Content Placeholder 2"/>
          <p:cNvSpPr>
            <a:spLocks noGrp="1"/>
          </p:cNvSpPr>
          <p:nvPr>
            <p:ph idx="1"/>
          </p:nvPr>
        </p:nvSpPr>
        <p:spPr>
          <a:xfrm>
            <a:off x="2322576" y="2074334"/>
            <a:ext cx="10058400" cy="4023360"/>
          </a:xfrm>
        </p:spPr>
        <p:txBody>
          <a:bodyPr>
            <a:normAutofit/>
          </a:bodyPr>
          <a:lstStyle/>
          <a:p>
            <a:pPr marL="457200" indent="-457200">
              <a:buAutoNum type="arabicPeriod"/>
            </a:pPr>
            <a:r>
              <a:rPr lang="en-US" sz="2400" dirty="0" smtClean="0"/>
              <a:t>Reference case: </a:t>
            </a:r>
          </a:p>
          <a:p>
            <a:pPr lvl="1">
              <a:buFont typeface="Courier New" panose="02070309020205020404" pitchFamily="49" charset="0"/>
              <a:buChar char="o"/>
            </a:pPr>
            <a:r>
              <a:rPr lang="en-US" sz="2400" dirty="0" smtClean="0"/>
              <a:t> Continuous case </a:t>
            </a:r>
          </a:p>
          <a:p>
            <a:pPr marL="457200" indent="-457200">
              <a:buFont typeface="Calibri" panose="020F0502020204030204" pitchFamily="34" charset="0"/>
              <a:buAutoNum type="arabicPeriod"/>
            </a:pPr>
            <a:r>
              <a:rPr lang="en-US" sz="2400" dirty="0" smtClean="0"/>
              <a:t>With </a:t>
            </a:r>
            <a:r>
              <a:rPr lang="en-US" sz="2400" dirty="0"/>
              <a:t>2 mm gap </a:t>
            </a:r>
            <a:r>
              <a:rPr lang="en-US" sz="2400" dirty="0" smtClean="0"/>
              <a:t>connection</a:t>
            </a:r>
          </a:p>
          <a:p>
            <a:pPr marL="457200" indent="-457200">
              <a:buFont typeface="Calibri" panose="020F0502020204030204" pitchFamily="34" charset="0"/>
              <a:buAutoNum type="arabicPeriod"/>
            </a:pPr>
            <a:r>
              <a:rPr lang="en-US" sz="2400" dirty="0"/>
              <a:t>Bellow </a:t>
            </a:r>
            <a:r>
              <a:rPr lang="en-US" sz="2400" dirty="0" smtClean="0"/>
              <a:t>connection:</a:t>
            </a:r>
          </a:p>
          <a:p>
            <a:pPr lvl="1">
              <a:buFont typeface="Courier New" panose="02070309020205020404" pitchFamily="49" charset="0"/>
              <a:buChar char="o"/>
            </a:pPr>
            <a:r>
              <a:rPr lang="en-US" sz="2400" dirty="0" smtClean="0"/>
              <a:t> Convolution </a:t>
            </a:r>
            <a:r>
              <a:rPr lang="en-US" sz="2400" dirty="0"/>
              <a:t>depth effect</a:t>
            </a:r>
          </a:p>
          <a:p>
            <a:pPr lvl="1">
              <a:buFont typeface="Courier New" panose="02070309020205020404" pitchFamily="49" charset="0"/>
              <a:buChar char="o"/>
            </a:pPr>
            <a:r>
              <a:rPr lang="en-US" sz="2400" dirty="0" smtClean="0"/>
              <a:t> Bunch </a:t>
            </a:r>
            <a:r>
              <a:rPr lang="en-US" sz="2400" dirty="0"/>
              <a:t>length effect</a:t>
            </a:r>
          </a:p>
          <a:p>
            <a:pPr lvl="1">
              <a:buFont typeface="Courier New" panose="02070309020205020404" pitchFamily="49" charset="0"/>
              <a:buChar char="o"/>
            </a:pPr>
            <a:r>
              <a:rPr lang="en-US" sz="2400" dirty="0" smtClean="0"/>
              <a:t> Effect </a:t>
            </a:r>
            <a:r>
              <a:rPr lang="en-US" sz="2400" dirty="0"/>
              <a:t>of the radius of the </a:t>
            </a:r>
            <a:r>
              <a:rPr lang="en-US" sz="2400" dirty="0" smtClean="0"/>
              <a:t>pipe</a:t>
            </a:r>
          </a:p>
        </p:txBody>
      </p:sp>
    </p:spTree>
    <p:extLst>
      <p:ext uri="{BB962C8B-B14F-4D97-AF65-F5344CB8AC3E}">
        <p14:creationId xmlns:p14="http://schemas.microsoft.com/office/powerpoint/2010/main" val="16741956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Impedance Gymnastics</a:t>
            </a:r>
            <a:endParaRPr lang="en-GB" dirty="0"/>
          </a:p>
        </p:txBody>
      </p:sp>
      <p:pic>
        <p:nvPicPr>
          <p:cNvPr id="9" name="Content Placeholder 3"/>
          <p:cNvPicPr>
            <a:picLocks noGrp="1" noChangeAspect="1"/>
          </p:cNvPicPr>
          <p:nvPr>
            <p:ph idx="1"/>
          </p:nvPr>
        </p:nvPicPr>
        <p:blipFill>
          <a:blip r:embed="rId3"/>
          <a:stretch>
            <a:fillRect/>
          </a:stretch>
        </p:blipFill>
        <p:spPr>
          <a:xfrm>
            <a:off x="1451791" y="2525165"/>
            <a:ext cx="2819400" cy="942975"/>
          </a:xfrm>
          <a:prstGeom prst="rect">
            <a:avLst/>
          </a:prstGeom>
        </p:spPr>
      </p:pic>
      <p:sp>
        <p:nvSpPr>
          <p:cNvPr id="10" name="TextBox 9"/>
          <p:cNvSpPr txBox="1"/>
          <p:nvPr/>
        </p:nvSpPr>
        <p:spPr>
          <a:xfrm>
            <a:off x="1327833" y="3659118"/>
            <a:ext cx="3067315" cy="369332"/>
          </a:xfrm>
          <a:prstGeom prst="rect">
            <a:avLst/>
          </a:prstGeom>
          <a:noFill/>
        </p:spPr>
        <p:txBody>
          <a:bodyPr wrap="none" rtlCol="0">
            <a:spAutoFit/>
          </a:bodyPr>
          <a:lstStyle/>
          <a:p>
            <a:r>
              <a:rPr lang="en-US" dirty="0" smtClean="0"/>
              <a:t>Proportional to l*</a:t>
            </a:r>
            <a:r>
              <a:rPr lang="en-US" dirty="0" smtClean="0">
                <a:sym typeface="Symbol" panose="05050102010706020507" pitchFamily="18" charset="2"/>
              </a:rPr>
              <a:t>/b   if &lt;&lt;b</a:t>
            </a:r>
            <a:r>
              <a:rPr lang="en-US" dirty="0" smtClean="0"/>
              <a:t> </a:t>
            </a:r>
            <a:endParaRPr lang="en-GB" dirty="0"/>
          </a:p>
        </p:txBody>
      </p:sp>
      <p:pic>
        <p:nvPicPr>
          <p:cNvPr id="15" name="Content Placeholder 3"/>
          <p:cNvPicPr>
            <a:picLocks noChangeAspect="1"/>
          </p:cNvPicPr>
          <p:nvPr/>
        </p:nvPicPr>
        <p:blipFill rotWithShape="1">
          <a:blip r:embed="rId4"/>
          <a:srcRect l="34738" t="15687" r="27423" b="41186"/>
          <a:stretch/>
        </p:blipFill>
        <p:spPr>
          <a:xfrm>
            <a:off x="8560518" y="3094119"/>
            <a:ext cx="2826607" cy="1668161"/>
          </a:xfrm>
          <a:prstGeom prst="rect">
            <a:avLst/>
          </a:prstGeom>
        </p:spPr>
      </p:pic>
      <p:cxnSp>
        <p:nvCxnSpPr>
          <p:cNvPr id="18" name="Straight Arrow Connector 17"/>
          <p:cNvCxnSpPr/>
          <p:nvPr/>
        </p:nvCxnSpPr>
        <p:spPr>
          <a:xfrm>
            <a:off x="10676702" y="3570256"/>
            <a:ext cx="336142" cy="1141477"/>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8843982" y="3671764"/>
            <a:ext cx="130876" cy="444430"/>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TextBox 23"/>
              <p:cNvSpPr txBox="1"/>
              <p:nvPr/>
            </p:nvSpPr>
            <p:spPr>
              <a:xfrm>
                <a:off x="8814443" y="3181336"/>
                <a:ext cx="688454" cy="5539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3600" i="1" smtClean="0">
                          <a:ln w="28575">
                            <a:solidFill>
                              <a:srgbClr val="FF0000"/>
                            </a:solidFill>
                          </a:ln>
                          <a:latin typeface="Cambria Math" panose="02040503050406030204" pitchFamily="18" charset="0"/>
                          <a:ea typeface="Cambria Math" panose="02040503050406030204" pitchFamily="18" charset="0"/>
                        </a:rPr>
                        <m:t>∆</m:t>
                      </m:r>
                    </m:oMath>
                  </m:oMathPara>
                </a14:m>
                <a:endParaRPr lang="en-GB" sz="3600" dirty="0">
                  <a:ln w="28575">
                    <a:solidFill>
                      <a:srgbClr val="FF0000"/>
                    </a:solidFill>
                  </a:ln>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8814443" y="3181336"/>
                <a:ext cx="688454" cy="553998"/>
              </a:xfrm>
              <a:prstGeom prst="rect">
                <a:avLst/>
              </a:prstGeom>
              <a:blipFill rotWithShape="0">
                <a:blip r:embed="rId5"/>
                <a:stretch>
                  <a:fillRect/>
                </a:stretch>
              </a:blipFill>
            </p:spPr>
            <p:txBody>
              <a:bodyPr/>
              <a:lstStyle/>
              <a:p>
                <a:r>
                  <a:rPr lang="en-GB">
                    <a:noFill/>
                  </a:rPr>
                  <a:t> </a:t>
                </a:r>
              </a:p>
            </p:txBody>
          </p:sp>
        </mc:Fallback>
      </mc:AlternateContent>
      <p:sp>
        <p:nvSpPr>
          <p:cNvPr id="25" name="TextBox 24"/>
          <p:cNvSpPr txBox="1"/>
          <p:nvPr/>
        </p:nvSpPr>
        <p:spPr>
          <a:xfrm>
            <a:off x="10854702" y="3458335"/>
            <a:ext cx="472679" cy="646331"/>
          </a:xfrm>
          <a:prstGeom prst="rect">
            <a:avLst/>
          </a:prstGeom>
          <a:noFill/>
        </p:spPr>
        <p:txBody>
          <a:bodyPr wrap="square" rtlCol="0">
            <a:spAutoFit/>
          </a:bodyPr>
          <a:lstStyle/>
          <a:p>
            <a:r>
              <a:rPr lang="en-GB" sz="3600" dirty="0" smtClean="0">
                <a:solidFill>
                  <a:srgbClr val="FF0000"/>
                </a:solidFill>
              </a:rPr>
              <a:t>b</a:t>
            </a:r>
            <a:endParaRPr lang="en-GB" sz="3600" dirty="0">
              <a:solidFill>
                <a:srgbClr val="FF0000"/>
              </a:solidFill>
            </a:endParaRPr>
          </a:p>
        </p:txBody>
      </p:sp>
      <p:sp>
        <p:nvSpPr>
          <p:cNvPr id="26" name="TextBox 25"/>
          <p:cNvSpPr txBox="1"/>
          <p:nvPr/>
        </p:nvSpPr>
        <p:spPr>
          <a:xfrm>
            <a:off x="1109872" y="2080561"/>
            <a:ext cx="3620500" cy="369332"/>
          </a:xfrm>
          <a:prstGeom prst="rect">
            <a:avLst/>
          </a:prstGeom>
          <a:noFill/>
        </p:spPr>
        <p:txBody>
          <a:bodyPr wrap="square" rtlCol="0">
            <a:spAutoFit/>
          </a:bodyPr>
          <a:lstStyle/>
          <a:p>
            <a:r>
              <a:rPr lang="en-GB" b="1" dirty="0" smtClean="0"/>
              <a:t>Longitudinal Effective Impedance</a:t>
            </a:r>
            <a:endParaRPr lang="en-GB" b="1" dirty="0"/>
          </a:p>
        </p:txBody>
      </p:sp>
      <p:sp>
        <p:nvSpPr>
          <p:cNvPr id="27" name="TextBox 26"/>
          <p:cNvSpPr txBox="1"/>
          <p:nvPr/>
        </p:nvSpPr>
        <p:spPr>
          <a:xfrm>
            <a:off x="1109872" y="4442152"/>
            <a:ext cx="3184718" cy="369332"/>
          </a:xfrm>
          <a:prstGeom prst="rect">
            <a:avLst/>
          </a:prstGeom>
          <a:noFill/>
        </p:spPr>
        <p:txBody>
          <a:bodyPr wrap="none" rtlCol="0">
            <a:spAutoFit/>
          </a:bodyPr>
          <a:lstStyle/>
          <a:p>
            <a:r>
              <a:rPr lang="en-US" b="1" dirty="0" smtClean="0"/>
              <a:t>Transverse effective impedance</a:t>
            </a:r>
            <a:endParaRPr lang="en-GB" b="1" dirty="0"/>
          </a:p>
        </p:txBody>
      </p:sp>
      <p:pic>
        <p:nvPicPr>
          <p:cNvPr id="28" name="Picture 27"/>
          <p:cNvPicPr>
            <a:picLocks noChangeAspect="1"/>
          </p:cNvPicPr>
          <p:nvPr/>
        </p:nvPicPr>
        <p:blipFill rotWithShape="1">
          <a:blip r:embed="rId6"/>
          <a:srcRect r="5040"/>
          <a:stretch/>
        </p:blipFill>
        <p:spPr>
          <a:xfrm>
            <a:off x="1109872" y="4762280"/>
            <a:ext cx="3654152" cy="1028700"/>
          </a:xfrm>
          <a:prstGeom prst="rect">
            <a:avLst/>
          </a:prstGeom>
        </p:spPr>
      </p:pic>
      <p:sp>
        <p:nvSpPr>
          <p:cNvPr id="29" name="TextBox 28"/>
          <p:cNvSpPr txBox="1"/>
          <p:nvPr/>
        </p:nvSpPr>
        <p:spPr>
          <a:xfrm>
            <a:off x="1327833" y="5790980"/>
            <a:ext cx="3145861" cy="369332"/>
          </a:xfrm>
          <a:prstGeom prst="rect">
            <a:avLst/>
          </a:prstGeom>
          <a:noFill/>
        </p:spPr>
        <p:txBody>
          <a:bodyPr wrap="none" rtlCol="0">
            <a:spAutoFit/>
          </a:bodyPr>
          <a:lstStyle/>
          <a:p>
            <a:r>
              <a:rPr lang="en-US" dirty="0" smtClean="0"/>
              <a:t>Proportional to l*</a:t>
            </a:r>
            <a:r>
              <a:rPr lang="en-US" dirty="0" smtClean="0">
                <a:sym typeface="Symbol" panose="05050102010706020507" pitchFamily="18" charset="2"/>
              </a:rPr>
              <a:t>/b</a:t>
            </a:r>
            <a:r>
              <a:rPr lang="en-US" baseline="30000" dirty="0">
                <a:sym typeface="Symbol" panose="05050102010706020507" pitchFamily="18" charset="2"/>
              </a:rPr>
              <a:t>3</a:t>
            </a:r>
            <a:r>
              <a:rPr lang="en-US" dirty="0" smtClean="0">
                <a:sym typeface="Symbol" panose="05050102010706020507" pitchFamily="18" charset="2"/>
              </a:rPr>
              <a:t>   if &lt;&lt;b</a:t>
            </a:r>
            <a:r>
              <a:rPr lang="en-US" dirty="0" smtClean="0"/>
              <a:t> </a:t>
            </a:r>
            <a:endParaRPr lang="en-GB" dirty="0"/>
          </a:p>
        </p:txBody>
      </p:sp>
      <p:sp>
        <p:nvSpPr>
          <p:cNvPr id="30" name="Right Arrow 29"/>
          <p:cNvSpPr/>
          <p:nvPr/>
        </p:nvSpPr>
        <p:spPr>
          <a:xfrm>
            <a:off x="5084559" y="2839256"/>
            <a:ext cx="1170432" cy="4117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Box 30"/>
          <p:cNvSpPr txBox="1"/>
          <p:nvPr/>
        </p:nvSpPr>
        <p:spPr>
          <a:xfrm>
            <a:off x="6557982" y="2859295"/>
            <a:ext cx="2002536" cy="923330"/>
          </a:xfrm>
          <a:prstGeom prst="rect">
            <a:avLst/>
          </a:prstGeom>
          <a:noFill/>
        </p:spPr>
        <p:txBody>
          <a:bodyPr wrap="square" rtlCol="0">
            <a:spAutoFit/>
          </a:bodyPr>
          <a:lstStyle/>
          <a:p>
            <a:r>
              <a:rPr lang="en-GB" dirty="0" smtClean="0"/>
              <a:t>Power </a:t>
            </a:r>
            <a:r>
              <a:rPr lang="en-GB" dirty="0" smtClean="0"/>
              <a:t>Losses &amp; Longitudinal Beam Instabilities</a:t>
            </a:r>
            <a:endParaRPr lang="en-GB" dirty="0"/>
          </a:p>
        </p:txBody>
      </p:sp>
      <p:sp>
        <p:nvSpPr>
          <p:cNvPr id="32" name="Right Arrow 31"/>
          <p:cNvSpPr/>
          <p:nvPr/>
        </p:nvSpPr>
        <p:spPr>
          <a:xfrm>
            <a:off x="5084559" y="5029189"/>
            <a:ext cx="1170432" cy="4117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Box 32"/>
          <p:cNvSpPr txBox="1"/>
          <p:nvPr/>
        </p:nvSpPr>
        <p:spPr>
          <a:xfrm>
            <a:off x="6557982" y="5049228"/>
            <a:ext cx="2002536" cy="646331"/>
          </a:xfrm>
          <a:prstGeom prst="rect">
            <a:avLst/>
          </a:prstGeom>
          <a:noFill/>
        </p:spPr>
        <p:txBody>
          <a:bodyPr wrap="square" rtlCol="0">
            <a:spAutoFit/>
          </a:bodyPr>
          <a:lstStyle/>
          <a:p>
            <a:r>
              <a:rPr lang="en-GB" dirty="0" smtClean="0"/>
              <a:t>Transverse Beam </a:t>
            </a:r>
            <a:r>
              <a:rPr lang="en-GB" dirty="0" smtClean="0"/>
              <a:t>Instabilities</a:t>
            </a:r>
            <a:endParaRPr lang="en-GB" dirty="0"/>
          </a:p>
        </p:txBody>
      </p:sp>
      <p:pic>
        <p:nvPicPr>
          <p:cNvPr id="19" name="Picture 18" descr="C:\Users\chpasqui\AppData\Local\Microsoft\Windows\Temporary Internet Files\Content.Word\IMG_20170611_104451.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87850" y="192171"/>
            <a:ext cx="4224721" cy="237895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458730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538" y="1244160"/>
            <a:ext cx="6099029" cy="2925504"/>
          </a:xfrm>
          <a:prstGeom prst="rect">
            <a:avLst/>
          </a:prstGeom>
        </p:spPr>
      </p:pic>
      <p:sp>
        <p:nvSpPr>
          <p:cNvPr id="2" name="Title 1"/>
          <p:cNvSpPr>
            <a:spLocks noGrp="1"/>
          </p:cNvSpPr>
          <p:nvPr>
            <p:ph type="title"/>
          </p:nvPr>
        </p:nvSpPr>
        <p:spPr>
          <a:xfrm>
            <a:off x="166161" y="118209"/>
            <a:ext cx="11841018" cy="942109"/>
          </a:xfrm>
        </p:spPr>
        <p:txBody>
          <a:bodyPr>
            <a:normAutofit fontScale="90000"/>
          </a:bodyPr>
          <a:lstStyle/>
          <a:p>
            <a:r>
              <a:rPr lang="en-GB" dirty="0" smtClean="0"/>
              <a:t>Reference case: continuous perfect conducting tube </a:t>
            </a:r>
            <a:endParaRPr lang="en-GB" dirty="0"/>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7552" y="4169664"/>
            <a:ext cx="5662015" cy="2422060"/>
          </a:xfrm>
          <a:prstGeom prst="rect">
            <a:avLst/>
          </a:prstGeom>
        </p:spPr>
      </p:pic>
      <p:pic>
        <p:nvPicPr>
          <p:cNvPr id="4" name="1_PECtube_0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536158" y="1541000"/>
            <a:ext cx="5655842" cy="2107456"/>
          </a:xfrm>
          <a:prstGeom prst="rect">
            <a:avLst/>
          </a:prstGeom>
        </p:spPr>
      </p:pic>
      <p:sp>
        <p:nvSpPr>
          <p:cNvPr id="3" name="TextBox 2"/>
          <p:cNvSpPr txBox="1"/>
          <p:nvPr/>
        </p:nvSpPr>
        <p:spPr>
          <a:xfrm>
            <a:off x="7655425" y="4533699"/>
            <a:ext cx="3795623" cy="1754326"/>
          </a:xfrm>
          <a:prstGeom prst="rect">
            <a:avLst/>
          </a:prstGeom>
          <a:noFill/>
        </p:spPr>
        <p:txBody>
          <a:bodyPr wrap="square" rtlCol="0">
            <a:spAutoFit/>
          </a:bodyPr>
          <a:lstStyle/>
          <a:p>
            <a:r>
              <a:rPr lang="en-GB" dirty="0" smtClean="0">
                <a:sym typeface="Wingdings" panose="05000000000000000000" pitchFamily="2" charset="2"/>
              </a:rPr>
              <a:t>Boundary conditions:</a:t>
            </a:r>
          </a:p>
          <a:p>
            <a:pPr marL="285750" indent="-285750">
              <a:buFont typeface="Arial" panose="020B0604020202020204" pitchFamily="34" charset="0"/>
              <a:buChar char="•"/>
            </a:pPr>
            <a:r>
              <a:rPr lang="en-GB" dirty="0" smtClean="0">
                <a:sym typeface="Wingdings" panose="05000000000000000000" pitchFamily="2" charset="2"/>
              </a:rPr>
              <a:t>Centred beam  Longitudinal Impedance only;</a:t>
            </a:r>
          </a:p>
          <a:p>
            <a:pPr marL="285750" indent="-285750">
              <a:buFont typeface="Arial" panose="020B0604020202020204" pitchFamily="34" charset="0"/>
              <a:buChar char="•"/>
            </a:pPr>
            <a:r>
              <a:rPr lang="en-GB" dirty="0" smtClean="0">
                <a:sym typeface="Wingdings" panose="05000000000000000000" pitchFamily="2" charset="2"/>
              </a:rPr>
              <a:t>Perfect Conducting;</a:t>
            </a:r>
          </a:p>
          <a:p>
            <a:pPr marL="285750" indent="-285750">
              <a:buFont typeface="Arial" panose="020B0604020202020204" pitchFamily="34" charset="0"/>
              <a:buChar char="•"/>
            </a:pPr>
            <a:r>
              <a:rPr lang="az-Cyrl-AZ" dirty="0" smtClean="0">
                <a:sym typeface="Wingdings" panose="05000000000000000000" pitchFamily="2" charset="2"/>
              </a:rPr>
              <a:t>Ф</a:t>
            </a:r>
            <a:r>
              <a:rPr lang="en-GB" dirty="0" smtClean="0">
                <a:sym typeface="Wingdings" panose="05000000000000000000" pitchFamily="2" charset="2"/>
              </a:rPr>
              <a:t> = 7 mm;</a:t>
            </a:r>
          </a:p>
          <a:p>
            <a:pPr marL="285750" indent="-285750">
              <a:buFont typeface="Arial" panose="020B0604020202020204" pitchFamily="34" charset="0"/>
              <a:buChar char="•"/>
            </a:pPr>
            <a:r>
              <a:rPr lang="en-GB" dirty="0" smtClean="0">
                <a:sym typeface="Wingdings" panose="05000000000000000000" pitchFamily="2" charset="2"/>
              </a:rPr>
              <a:t>4</a:t>
            </a:r>
            <a:r>
              <a:rPr lang="el-GR" dirty="0" smtClean="0">
                <a:sym typeface="Wingdings" panose="05000000000000000000" pitchFamily="2" charset="2"/>
              </a:rPr>
              <a:t>σ</a:t>
            </a:r>
            <a:r>
              <a:rPr lang="en-GB" dirty="0" smtClean="0">
                <a:sym typeface="Wingdings" panose="05000000000000000000" pitchFamily="2" charset="2"/>
              </a:rPr>
              <a:t> longitudinal beam length</a:t>
            </a:r>
          </a:p>
        </p:txBody>
      </p:sp>
      <p:cxnSp>
        <p:nvCxnSpPr>
          <p:cNvPr id="6" name="Straight Arrow Connector 5"/>
          <p:cNvCxnSpPr/>
          <p:nvPr/>
        </p:nvCxnSpPr>
        <p:spPr>
          <a:xfrm flipH="1">
            <a:off x="1709928" y="1976166"/>
            <a:ext cx="1691645" cy="146149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70435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13977" y="0"/>
            <a:ext cx="11841018" cy="942109"/>
          </a:xfrm>
          <a:prstGeom prst="rect">
            <a:avLst/>
          </a:prstGeom>
        </p:spPr>
        <p:txBody>
          <a:bodyPr vert="horz" lIns="91440" tIns="45720" rIns="91440" bIns="45720" rtlCol="0" anchor="b">
            <a:normAutofit fontScale="9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GB" dirty="0" smtClean="0"/>
              <a:t>Reference case: continuous perfect conducting tube </a:t>
            </a:r>
            <a:endParaRPr lang="en-GB" dirty="0"/>
          </a:p>
        </p:txBody>
      </p:sp>
      <p:grpSp>
        <p:nvGrpSpPr>
          <p:cNvPr id="4" name="Group 3"/>
          <p:cNvGrpSpPr/>
          <p:nvPr/>
        </p:nvGrpSpPr>
        <p:grpSpPr>
          <a:xfrm>
            <a:off x="507494" y="942109"/>
            <a:ext cx="5545834" cy="2927434"/>
            <a:chOff x="507494" y="1305007"/>
            <a:chExt cx="4878322" cy="2564536"/>
          </a:xfrm>
        </p:grpSpPr>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r="29446"/>
            <a:stretch/>
          </p:blipFill>
          <p:spPr>
            <a:xfrm>
              <a:off x="507494" y="1305007"/>
              <a:ext cx="4878322" cy="2564536"/>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71147" b="60697"/>
            <a:stretch/>
          </p:blipFill>
          <p:spPr>
            <a:xfrm>
              <a:off x="3282696" y="1579338"/>
              <a:ext cx="1995022" cy="1007937"/>
            </a:xfrm>
            <a:prstGeom prst="rect">
              <a:avLst/>
            </a:prstGeom>
          </p:spPr>
        </p:pic>
      </p:grpSp>
      <p:grpSp>
        <p:nvGrpSpPr>
          <p:cNvPr id="5" name="Group 4"/>
          <p:cNvGrpSpPr/>
          <p:nvPr/>
        </p:nvGrpSpPr>
        <p:grpSpPr>
          <a:xfrm>
            <a:off x="0" y="4014217"/>
            <a:ext cx="6070047" cy="2679192"/>
            <a:chOff x="83865" y="3939833"/>
            <a:chExt cx="5338527" cy="2451823"/>
          </a:xfrm>
        </p:grpSpPr>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r="19241"/>
            <a:stretch/>
          </p:blipFill>
          <p:spPr>
            <a:xfrm>
              <a:off x="83865" y="3939833"/>
              <a:ext cx="5338527" cy="2451823"/>
            </a:xfrm>
            <a:prstGeom prst="rect">
              <a:avLst/>
            </a:prstGeom>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l="80390" b="60854"/>
            <a:stretch/>
          </p:blipFill>
          <p:spPr>
            <a:xfrm>
              <a:off x="4279798" y="5165744"/>
              <a:ext cx="1033273" cy="765038"/>
            </a:xfrm>
            <a:prstGeom prst="rect">
              <a:avLst/>
            </a:prstGeom>
          </p:spPr>
        </p:pic>
      </p:grpSp>
      <p:grpSp>
        <p:nvGrpSpPr>
          <p:cNvPr id="7" name="Group 6"/>
          <p:cNvGrpSpPr/>
          <p:nvPr/>
        </p:nvGrpSpPr>
        <p:grpSpPr>
          <a:xfrm>
            <a:off x="6366121" y="4003133"/>
            <a:ext cx="5476081" cy="2690276"/>
            <a:chOff x="6356255" y="2481124"/>
            <a:chExt cx="4744562" cy="1943880"/>
          </a:xfrm>
        </p:grpSpPr>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r="9471"/>
            <a:stretch/>
          </p:blipFill>
          <p:spPr>
            <a:xfrm>
              <a:off x="6356255" y="2481124"/>
              <a:ext cx="4744562" cy="1943880"/>
            </a:xfrm>
            <a:prstGeom prst="rect">
              <a:avLst/>
            </a:prstGeom>
          </p:spPr>
        </p:pic>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l="90006" t="4234" r="523" b="57158"/>
            <a:stretch/>
          </p:blipFill>
          <p:spPr>
            <a:xfrm>
              <a:off x="10424160" y="2861380"/>
              <a:ext cx="496395" cy="750500"/>
            </a:xfrm>
            <a:prstGeom prst="rect">
              <a:avLst/>
            </a:prstGeom>
          </p:spPr>
        </p:pic>
      </p:grpSp>
      <p:sp>
        <p:nvSpPr>
          <p:cNvPr id="14" name="Right Arrow 13"/>
          <p:cNvSpPr/>
          <p:nvPr/>
        </p:nvSpPr>
        <p:spPr>
          <a:xfrm>
            <a:off x="6665976" y="2048256"/>
            <a:ext cx="1060704" cy="5577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p:cNvSpPr txBox="1"/>
          <p:nvPr/>
        </p:nvSpPr>
        <p:spPr>
          <a:xfrm>
            <a:off x="8065008" y="2103289"/>
            <a:ext cx="2834640" cy="369332"/>
          </a:xfrm>
          <a:prstGeom prst="rect">
            <a:avLst/>
          </a:prstGeom>
          <a:noFill/>
        </p:spPr>
        <p:txBody>
          <a:bodyPr wrap="square" rtlCol="0">
            <a:spAutoFit/>
          </a:bodyPr>
          <a:lstStyle/>
          <a:p>
            <a:r>
              <a:rPr lang="en-GB" dirty="0" smtClean="0"/>
              <a:t>Energy stored in the tube</a:t>
            </a:r>
            <a:endParaRPr lang="en-GB" dirty="0"/>
          </a:p>
        </p:txBody>
      </p:sp>
      <p:sp>
        <p:nvSpPr>
          <p:cNvPr id="16" name="Right Arrow 15"/>
          <p:cNvSpPr/>
          <p:nvPr/>
        </p:nvSpPr>
        <p:spPr>
          <a:xfrm rot="16200000">
            <a:off x="8590528" y="3989417"/>
            <a:ext cx="1060704" cy="5577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p:cNvSpPr txBox="1"/>
          <p:nvPr/>
        </p:nvSpPr>
        <p:spPr>
          <a:xfrm>
            <a:off x="7982452" y="3207012"/>
            <a:ext cx="2834640" cy="369332"/>
          </a:xfrm>
          <a:prstGeom prst="rect">
            <a:avLst/>
          </a:prstGeom>
          <a:noFill/>
        </p:spPr>
        <p:txBody>
          <a:bodyPr wrap="square" rtlCol="0">
            <a:spAutoFit/>
          </a:bodyPr>
          <a:lstStyle/>
          <a:p>
            <a:r>
              <a:rPr lang="en-GB" dirty="0" smtClean="0"/>
              <a:t>Simulation Instabilities</a:t>
            </a:r>
            <a:endParaRPr lang="en-GB" dirty="0"/>
          </a:p>
        </p:txBody>
      </p:sp>
    </p:spTree>
    <p:extLst>
      <p:ext uri="{BB962C8B-B14F-4D97-AF65-F5344CB8AC3E}">
        <p14:creationId xmlns:p14="http://schemas.microsoft.com/office/powerpoint/2010/main" val="18745895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77066"/>
            <a:ext cx="9474206" cy="3747639"/>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9820" y="3050885"/>
            <a:ext cx="3763192" cy="1262553"/>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21383" y="4568100"/>
            <a:ext cx="7370617" cy="2289900"/>
          </a:xfrm>
          <a:prstGeom prst="rect">
            <a:avLst/>
          </a:prstGeom>
        </p:spPr>
      </p:pic>
      <p:cxnSp>
        <p:nvCxnSpPr>
          <p:cNvPr id="8" name="Straight Arrow Connector 7"/>
          <p:cNvCxnSpPr/>
          <p:nvPr/>
        </p:nvCxnSpPr>
        <p:spPr>
          <a:xfrm flipH="1">
            <a:off x="5044898" y="2195709"/>
            <a:ext cx="1850700" cy="72088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9" name="Title 1"/>
          <p:cNvSpPr txBox="1">
            <a:spLocks/>
          </p:cNvSpPr>
          <p:nvPr/>
        </p:nvSpPr>
        <p:spPr>
          <a:xfrm>
            <a:off x="458769" y="14653"/>
            <a:ext cx="11841018" cy="942109"/>
          </a:xfrm>
          <a:prstGeom prst="rect">
            <a:avLst/>
          </a:prstGeom>
        </p:spPr>
        <p:txBody>
          <a:bodyPr vert="horz" lIns="91440" tIns="45720" rIns="91440" bIns="45720" rtlCol="0" anchor="b">
            <a:normAutofit fontScale="975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GB" dirty="0" smtClean="0"/>
              <a:t>Case study : 2 mm cavity gap </a:t>
            </a:r>
            <a:endParaRPr lang="en-GB" dirty="0"/>
          </a:p>
        </p:txBody>
      </p:sp>
      <p:sp>
        <p:nvSpPr>
          <p:cNvPr id="14" name="TextBox 13"/>
          <p:cNvSpPr txBox="1"/>
          <p:nvPr/>
        </p:nvSpPr>
        <p:spPr>
          <a:xfrm>
            <a:off x="9354312" y="2311639"/>
            <a:ext cx="2586184" cy="646331"/>
          </a:xfrm>
          <a:prstGeom prst="rect">
            <a:avLst/>
          </a:prstGeom>
          <a:noFill/>
        </p:spPr>
        <p:txBody>
          <a:bodyPr wrap="square" rtlCol="0">
            <a:spAutoFit/>
          </a:bodyPr>
          <a:lstStyle/>
          <a:p>
            <a:r>
              <a:rPr lang="en-GB" dirty="0" smtClean="0"/>
              <a:t>Frequency shift </a:t>
            </a:r>
            <a:r>
              <a:rPr lang="en-GB" dirty="0" smtClean="0">
                <a:sym typeface="Wingdings" panose="05000000000000000000" pitchFamily="2" charset="2"/>
              </a:rPr>
              <a:t> different cavity diameter.</a:t>
            </a:r>
            <a:endParaRPr lang="en-GB" dirty="0"/>
          </a:p>
        </p:txBody>
      </p:sp>
      <p:sp>
        <p:nvSpPr>
          <p:cNvPr id="15" name="TextBox 14"/>
          <p:cNvSpPr txBox="1"/>
          <p:nvPr/>
        </p:nvSpPr>
        <p:spPr>
          <a:xfrm>
            <a:off x="1432560" y="5389884"/>
            <a:ext cx="2586184" cy="646331"/>
          </a:xfrm>
          <a:prstGeom prst="rect">
            <a:avLst/>
          </a:prstGeom>
          <a:noFill/>
        </p:spPr>
        <p:txBody>
          <a:bodyPr wrap="square" rtlCol="0">
            <a:spAutoFit/>
          </a:bodyPr>
          <a:lstStyle/>
          <a:p>
            <a:r>
              <a:rPr lang="en-GB" dirty="0" smtClean="0"/>
              <a:t>Different stored energy </a:t>
            </a:r>
            <a:r>
              <a:rPr lang="en-GB" dirty="0" smtClean="0">
                <a:sym typeface="Wingdings" panose="05000000000000000000" pitchFamily="2" charset="2"/>
              </a:rPr>
              <a:t> beam length.</a:t>
            </a:r>
            <a:endParaRPr lang="en-GB" dirty="0"/>
          </a:p>
        </p:txBody>
      </p:sp>
    </p:spTree>
    <p:extLst>
      <p:ext uri="{BB962C8B-B14F-4D97-AF65-F5344CB8AC3E}">
        <p14:creationId xmlns:p14="http://schemas.microsoft.com/office/powerpoint/2010/main" val="23525305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3_bellow_PEC-conv 8mm_0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58769" y="1168365"/>
            <a:ext cx="5768295" cy="2020666"/>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6973" y="3467013"/>
            <a:ext cx="6242305" cy="3201925"/>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79278" y="3572971"/>
            <a:ext cx="5608321" cy="3095967"/>
          </a:xfrm>
          <a:prstGeom prst="rect">
            <a:avLst/>
          </a:prstGeom>
        </p:spPr>
      </p:pic>
      <p:cxnSp>
        <p:nvCxnSpPr>
          <p:cNvPr id="7" name="Straight Arrow Connector 6"/>
          <p:cNvCxnSpPr/>
          <p:nvPr/>
        </p:nvCxnSpPr>
        <p:spPr>
          <a:xfrm>
            <a:off x="2300866" y="4466223"/>
            <a:ext cx="914400" cy="91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itle 1"/>
          <p:cNvSpPr txBox="1">
            <a:spLocks/>
          </p:cNvSpPr>
          <p:nvPr/>
        </p:nvSpPr>
        <p:spPr>
          <a:xfrm>
            <a:off x="458769" y="206850"/>
            <a:ext cx="11841018" cy="942109"/>
          </a:xfrm>
          <a:prstGeom prst="rect">
            <a:avLst/>
          </a:prstGeom>
        </p:spPr>
        <p:txBody>
          <a:bodyPr vert="horz" lIns="91440" tIns="45720" rIns="91440" bIns="45720" rtlCol="0" anchor="b">
            <a:normAutofit fontScale="975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GB" dirty="0" smtClean="0"/>
              <a:t>Case study : bellow, 8mm convolution depth</a:t>
            </a:r>
            <a:endParaRPr lang="en-GB" dirty="0"/>
          </a:p>
        </p:txBody>
      </p:sp>
      <p:sp>
        <p:nvSpPr>
          <p:cNvPr id="10" name="TextBox 9"/>
          <p:cNvSpPr txBox="1"/>
          <p:nvPr/>
        </p:nvSpPr>
        <p:spPr>
          <a:xfrm>
            <a:off x="7104888" y="2295144"/>
            <a:ext cx="4517136" cy="646331"/>
          </a:xfrm>
          <a:prstGeom prst="rect">
            <a:avLst/>
          </a:prstGeom>
          <a:noFill/>
        </p:spPr>
        <p:txBody>
          <a:bodyPr wrap="square" rtlCol="0">
            <a:spAutoFit/>
          </a:bodyPr>
          <a:lstStyle/>
          <a:p>
            <a:r>
              <a:rPr lang="en-GB" dirty="0" smtClean="0"/>
              <a:t>No shifts in Frequencies </a:t>
            </a:r>
            <a:r>
              <a:rPr lang="en-GB" dirty="0" smtClean="0">
                <a:sym typeface="Wingdings" panose="05000000000000000000" pitchFamily="2" charset="2"/>
              </a:rPr>
              <a:t> constant geometry</a:t>
            </a:r>
          </a:p>
          <a:p>
            <a:r>
              <a:rPr lang="en-GB" dirty="0" smtClean="0">
                <a:sym typeface="Wingdings" panose="05000000000000000000" pitchFamily="2" charset="2"/>
              </a:rPr>
              <a:t>Stored energy as function of the bunch length</a:t>
            </a:r>
            <a:endParaRPr lang="en-GB" dirty="0"/>
          </a:p>
        </p:txBody>
      </p:sp>
    </p:spTree>
    <p:extLst>
      <p:ext uri="{BB962C8B-B14F-4D97-AF65-F5344CB8AC3E}">
        <p14:creationId xmlns:p14="http://schemas.microsoft.com/office/powerpoint/2010/main" val="36770858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2035" y="3951000"/>
            <a:ext cx="6668604" cy="246497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563" y="1317491"/>
            <a:ext cx="6668604" cy="2464977"/>
          </a:xfrm>
          <a:prstGeom prst="rect">
            <a:avLst/>
          </a:prstGeom>
        </p:spPr>
      </p:pic>
      <p:sp>
        <p:nvSpPr>
          <p:cNvPr id="9" name="Title 1"/>
          <p:cNvSpPr txBox="1">
            <a:spLocks/>
          </p:cNvSpPr>
          <p:nvPr/>
        </p:nvSpPr>
        <p:spPr>
          <a:xfrm>
            <a:off x="458769" y="206850"/>
            <a:ext cx="11841018" cy="942109"/>
          </a:xfrm>
          <a:prstGeom prst="rect">
            <a:avLst/>
          </a:prstGeom>
        </p:spPr>
        <p:txBody>
          <a:bodyPr vert="horz" lIns="91440" tIns="45720" rIns="91440" bIns="45720" rtlCol="0" anchor="b">
            <a:normAutofit fontScale="975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GB" dirty="0" smtClean="0"/>
              <a:t>Case study : bellow, 25mm convolution depth</a:t>
            </a:r>
            <a:endParaRPr lang="en-GB" dirty="0"/>
          </a:p>
        </p:txBody>
      </p:sp>
      <p:sp>
        <p:nvSpPr>
          <p:cNvPr id="10" name="TextBox 9"/>
          <p:cNvSpPr txBox="1"/>
          <p:nvPr/>
        </p:nvSpPr>
        <p:spPr>
          <a:xfrm>
            <a:off x="7397496" y="1949814"/>
            <a:ext cx="3392424" cy="1200329"/>
          </a:xfrm>
          <a:prstGeom prst="rect">
            <a:avLst/>
          </a:prstGeom>
          <a:noFill/>
        </p:spPr>
        <p:txBody>
          <a:bodyPr wrap="square" rtlCol="0">
            <a:spAutoFit/>
          </a:bodyPr>
          <a:lstStyle/>
          <a:p>
            <a:r>
              <a:rPr lang="en-GB" dirty="0" smtClean="0"/>
              <a:t>Frequency shift </a:t>
            </a:r>
            <a:r>
              <a:rPr lang="en-GB" dirty="0" smtClean="0">
                <a:sym typeface="Wingdings" panose="05000000000000000000" pitchFamily="2" charset="2"/>
              </a:rPr>
              <a:t> different tube diameter;</a:t>
            </a:r>
          </a:p>
          <a:p>
            <a:r>
              <a:rPr lang="en-GB" dirty="0" smtClean="0">
                <a:sym typeface="Wingdings" panose="05000000000000000000" pitchFamily="2" charset="2"/>
              </a:rPr>
              <a:t>Frequency spectrum  different bunch length;</a:t>
            </a:r>
            <a:endParaRPr lang="en-GB" dirty="0"/>
          </a:p>
        </p:txBody>
      </p:sp>
      <p:sp>
        <p:nvSpPr>
          <p:cNvPr id="11" name="TextBox 10"/>
          <p:cNvSpPr txBox="1"/>
          <p:nvPr/>
        </p:nvSpPr>
        <p:spPr>
          <a:xfrm>
            <a:off x="865632" y="4860322"/>
            <a:ext cx="3898392" cy="646331"/>
          </a:xfrm>
          <a:prstGeom prst="rect">
            <a:avLst/>
          </a:prstGeom>
          <a:noFill/>
        </p:spPr>
        <p:txBody>
          <a:bodyPr wrap="square" rtlCol="0">
            <a:spAutoFit/>
          </a:bodyPr>
          <a:lstStyle/>
          <a:p>
            <a:r>
              <a:rPr lang="en-GB" dirty="0" smtClean="0"/>
              <a:t>Stored energy </a:t>
            </a:r>
            <a:r>
              <a:rPr lang="en-GB" dirty="0" smtClean="0">
                <a:sym typeface="Wingdings" panose="05000000000000000000" pitchFamily="2" charset="2"/>
              </a:rPr>
              <a:t> dependence on the diameter for longer bunch lengths</a:t>
            </a:r>
          </a:p>
        </p:txBody>
      </p:sp>
    </p:spTree>
    <p:extLst>
      <p:ext uri="{BB962C8B-B14F-4D97-AF65-F5344CB8AC3E}">
        <p14:creationId xmlns:p14="http://schemas.microsoft.com/office/powerpoint/2010/main" val="2445869212"/>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02006FA4-1611-4B07-AF7F-85CF6D20EB3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653</TotalTime>
  <Words>940</Words>
  <Application>Microsoft Office PowerPoint</Application>
  <PresentationFormat>Widescreen</PresentationFormat>
  <Paragraphs>87</Paragraphs>
  <Slides>13</Slides>
  <Notes>7</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Arial</vt:lpstr>
      <vt:lpstr>Calibri</vt:lpstr>
      <vt:lpstr>Calibri Light</vt:lpstr>
      <vt:lpstr>Cambria Math</vt:lpstr>
      <vt:lpstr>Courier New</vt:lpstr>
      <vt:lpstr>Symbol</vt:lpstr>
      <vt:lpstr>Wingdings</vt:lpstr>
      <vt:lpstr>Retrospect</vt:lpstr>
      <vt:lpstr>Bellow or not bellow?</vt:lpstr>
      <vt:lpstr>HOT POTATO</vt:lpstr>
      <vt:lpstr>Outline</vt:lpstr>
      <vt:lpstr>Impedance Gymnastics</vt:lpstr>
      <vt:lpstr>Reference case: continuous perfect conducting tube </vt:lpstr>
      <vt:lpstr>PowerPoint Presentation</vt:lpstr>
      <vt:lpstr>PowerPoint Presentation</vt:lpstr>
      <vt:lpstr>PowerPoint Presentation</vt:lpstr>
      <vt:lpstr>PowerPoint Presentation</vt:lpstr>
      <vt:lpstr>PowerPoint Presentation</vt:lpstr>
      <vt:lpstr>PowerPoint Presentation</vt:lpstr>
      <vt:lpstr>Conclusions</vt:lpstr>
      <vt:lpstr>PowerPoint Presentation</vt:lpstr>
    </vt:vector>
  </TitlesOfParts>
  <Company>CERN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Below or no below?</dc:title>
  <dc:creator>VSC tutorials for CAS</dc:creator>
  <cp:lastModifiedBy>Chiara Pasquino</cp:lastModifiedBy>
  <cp:revision>64</cp:revision>
  <dcterms:created xsi:type="dcterms:W3CDTF">2017-06-13T15:31:20Z</dcterms:created>
  <dcterms:modified xsi:type="dcterms:W3CDTF">2017-06-15T10:38:40Z</dcterms:modified>
</cp:coreProperties>
</file>