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7" r:id="rId2"/>
    <p:sldId id="267" r:id="rId3"/>
    <p:sldId id="266" r:id="rId4"/>
    <p:sldId id="274" r:id="rId5"/>
    <p:sldId id="275" r:id="rId6"/>
    <p:sldId id="277" r:id="rId7"/>
    <p:sldId id="272" r:id="rId8"/>
    <p:sldId id="269" r:id="rId9"/>
    <p:sldId id="270" r:id="rId10"/>
    <p:sldId id="278" r:id="rId11"/>
    <p:sldId id="26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 Jens Wiesner" initials="CJW" lastIdx="1" clrIdx="0">
    <p:extLst>
      <p:ext uri="{19B8F6BF-5375-455C-9EA6-DF929625EA0E}">
        <p15:presenceInfo xmlns:p15="http://schemas.microsoft.com/office/powerpoint/2012/main" userId="S-1-5-21-1526224874-1540688658-1361462980-403826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62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18T14:18:12.93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84651-CF3D-4383-995C-39CDFA6F6F1D}" type="datetimeFigureOut">
              <a:rPr lang="en-GB" smtClean="0"/>
              <a:t>17/03/2017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C512D-EA1F-4664-A95E-9EFA55823B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23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1DC49-43CD-2F46-8D98-0A31CB75717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246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C512D-EA1F-4664-A95E-9EFA55823B5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28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Group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6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Group 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91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2866" y="169336"/>
            <a:ext cx="9558865" cy="1151467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99" y="1656292"/>
            <a:ext cx="1131993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799" y="6381751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3/18/2017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0133" y="6377517"/>
            <a:ext cx="4114800" cy="365125"/>
          </a:xfrm>
        </p:spPr>
        <p:txBody>
          <a:bodyPr/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08532" y="6371167"/>
            <a:ext cx="2743200" cy="365125"/>
          </a:xfrm>
        </p:spPr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  <p:pic>
        <p:nvPicPr>
          <p:cNvPr id="2050" name="Picture 2" descr="http://cas.web.cern.ch/cas/CAS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" y="67734"/>
            <a:ext cx="1802046" cy="1151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-8467" y="1413933"/>
            <a:ext cx="12192000" cy="0"/>
          </a:xfrm>
          <a:prstGeom prst="line">
            <a:avLst/>
          </a:prstGeom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162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56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8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Group 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4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Group 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88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Group 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29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Group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Group 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1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3/18/2017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Group 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E458D-1DD0-4B52-B4EB-33B0B5864F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8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50844" y="194310"/>
            <a:ext cx="8890312" cy="568071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2209800" y="2541906"/>
            <a:ext cx="7772400" cy="1470025"/>
          </a:xfrm>
        </p:spPr>
        <p:txBody>
          <a:bodyPr>
            <a:normAutofit/>
          </a:bodyPr>
          <a:lstStyle/>
          <a:p>
            <a:r>
              <a:rPr lang="en-GB" sz="4800" dirty="0" smtClean="0"/>
              <a:t>Case Study </a:t>
            </a:r>
            <a:r>
              <a:rPr lang="en-GB" sz="4800" dirty="0"/>
              <a:t>- Group </a:t>
            </a:r>
            <a:r>
              <a:rPr lang="en-GB" sz="4800" dirty="0" smtClean="0"/>
              <a:t>2</a:t>
            </a:r>
            <a:br>
              <a:rPr lang="en-GB" sz="4800" dirty="0" smtClean="0"/>
            </a:br>
            <a:r>
              <a:rPr lang="en-GB" sz="4800" dirty="0"/>
              <a:t>FCC-</a:t>
            </a:r>
            <a:r>
              <a:rPr lang="en-GB" sz="4800" dirty="0" err="1"/>
              <a:t>ee</a:t>
            </a:r>
            <a:r>
              <a:rPr lang="en-GB" sz="4800" dirty="0"/>
              <a:t> </a:t>
            </a:r>
            <a:r>
              <a:rPr lang="en-GB" sz="4800" dirty="0" smtClean="0"/>
              <a:t>Top-Up </a:t>
            </a:r>
            <a:r>
              <a:rPr lang="en-GB" sz="4800" dirty="0"/>
              <a:t>Injection</a:t>
            </a:r>
            <a:endParaRPr lang="en-GB" sz="4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884170" y="4160520"/>
            <a:ext cx="6755130" cy="241173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Dmitriy</a:t>
            </a:r>
            <a:r>
              <a:rPr lang="en-US" dirty="0"/>
              <a:t> </a:t>
            </a:r>
            <a:r>
              <a:rPr lang="en-US" dirty="0" err="1"/>
              <a:t>Berkaev</a:t>
            </a:r>
            <a:r>
              <a:rPr lang="en-US" dirty="0"/>
              <a:t> (BINP SB RAS) </a:t>
            </a:r>
            <a:endParaRPr lang="en-US" dirty="0" smtClean="0"/>
          </a:p>
          <a:p>
            <a:r>
              <a:rPr lang="en-US" dirty="0" smtClean="0"/>
              <a:t>Johannes Bernhard (CERN)</a:t>
            </a:r>
            <a:endParaRPr lang="en-US" dirty="0"/>
          </a:p>
          <a:p>
            <a:r>
              <a:rPr lang="en-US" dirty="0" err="1" smtClean="0"/>
              <a:t>Szymon</a:t>
            </a:r>
            <a:r>
              <a:rPr lang="en-US" dirty="0"/>
              <a:t> </a:t>
            </a:r>
            <a:r>
              <a:rPr lang="en-US" dirty="0" err="1" smtClean="0"/>
              <a:t>Myalski</a:t>
            </a:r>
            <a:r>
              <a:rPr lang="en-US" dirty="0" smtClean="0"/>
              <a:t> (EBG </a:t>
            </a:r>
            <a:r>
              <a:rPr lang="en-US" dirty="0" err="1" smtClean="0"/>
              <a:t>MedAustron</a:t>
            </a:r>
            <a:r>
              <a:rPr lang="en-US" dirty="0"/>
              <a:t> </a:t>
            </a:r>
            <a:r>
              <a:rPr lang="en-US" dirty="0" smtClean="0"/>
              <a:t>GmbH)</a:t>
            </a:r>
          </a:p>
          <a:p>
            <a:r>
              <a:rPr lang="en-US" dirty="0" err="1"/>
              <a:t>Shuang</a:t>
            </a:r>
            <a:r>
              <a:rPr lang="en-US" dirty="0"/>
              <a:t> </a:t>
            </a:r>
            <a:r>
              <a:rPr lang="en-US" dirty="0" err="1"/>
              <a:t>Ruan</a:t>
            </a:r>
            <a:r>
              <a:rPr lang="en-US" dirty="0"/>
              <a:t> (Chinese Academy of Sciences</a:t>
            </a:r>
            <a:r>
              <a:rPr lang="en-US" dirty="0" smtClean="0"/>
              <a:t>)</a:t>
            </a:r>
          </a:p>
          <a:p>
            <a:r>
              <a:rPr lang="en-US" dirty="0"/>
              <a:t>Michaela </a:t>
            </a:r>
            <a:r>
              <a:rPr lang="en-US" dirty="0" err="1"/>
              <a:t>Schaumann</a:t>
            </a:r>
            <a:r>
              <a:rPr lang="en-US" dirty="0"/>
              <a:t> (CERN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Christoph </a:t>
            </a:r>
            <a:r>
              <a:rPr lang="en-US" dirty="0" err="1"/>
              <a:t>Wiesner</a:t>
            </a:r>
            <a:r>
              <a:rPr lang="en-US" dirty="0"/>
              <a:t> (CERN)</a:t>
            </a:r>
            <a:endParaRPr lang="en-GB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754" y="3594149"/>
            <a:ext cx="7177016" cy="1523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500" dirty="0" smtClean="0"/>
              <a:t>Thank you for your attention!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93461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Gaining Dynamic Aperture?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78" y="2722802"/>
            <a:ext cx="5965918" cy="1896985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384" y="1854761"/>
            <a:ext cx="5266704" cy="339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44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755ED72E-042A-4CFA-8FD5-BAA4B03A28C1" descr="DCA523E1-7CB8-4214-9160-1557CA81DC8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4524" y="2304934"/>
            <a:ext cx="56388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36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Luminosity and Injection Time</a:t>
            </a:r>
            <a:endParaRPr lang="en-US" dirty="0"/>
          </a:p>
        </p:txBody>
      </p:sp>
      <p:pic>
        <p:nvPicPr>
          <p:cNvPr id="1026" name="1E514BAB-B2EF-43FE-BE96-D1D1A5175462" descr="BDB3D8BB-1EB6-4875-A2C2-675D9B643A30@ccs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76" y="2021572"/>
            <a:ext cx="2495958" cy="875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485267FE-5A9D-425F-95CD-85D8DA6A24D2" descr="7BC5B169-4EDE-49D9-8DB0-B14E9DAACB20@ccs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16" y="3556168"/>
            <a:ext cx="3866234" cy="263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8471646" y="2420238"/>
            <a:ext cx="3065929" cy="2990171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222644"/>
              </p:ext>
            </p:extLst>
          </p:nvPr>
        </p:nvGraphicFramePr>
        <p:xfrm>
          <a:off x="4227450" y="2429568"/>
          <a:ext cx="3842157" cy="2610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513"/>
                <a:gridCol w="931178"/>
                <a:gridCol w="1014466"/>
              </a:tblGrid>
              <a:tr h="321655">
                <a:tc gridSpan="3">
                  <a:txBody>
                    <a:bodyPr/>
                    <a:lstStyle/>
                    <a:p>
                      <a:r>
                        <a:rPr lang="en-GB" sz="1600" dirty="0" smtClean="0"/>
                        <a:t>Collider</a:t>
                      </a:r>
                      <a:r>
                        <a:rPr lang="en-GB" sz="1600" baseline="0" dirty="0" smtClean="0"/>
                        <a:t> Parameters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2165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Beam Energy (GeV)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45.6</a:t>
                      </a:r>
                      <a:endParaRPr lang="en-US" sz="1600" dirty="0"/>
                    </a:p>
                  </a:txBody>
                  <a:tcPr/>
                </a:tc>
              </a:tr>
              <a:tr h="32165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Number</a:t>
                      </a:r>
                      <a:r>
                        <a:rPr lang="en-GB" sz="1600" baseline="0" dirty="0" smtClean="0"/>
                        <a:t> of bunches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30 180</a:t>
                      </a:r>
                      <a:endParaRPr lang="en-US" sz="1600" dirty="0"/>
                    </a:p>
                  </a:txBody>
                  <a:tcPr/>
                </a:tc>
              </a:tr>
              <a:tr h="321655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Rev. 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334 us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334 us</a:t>
                      </a:r>
                      <a:endParaRPr lang="en-US" sz="1600" dirty="0"/>
                    </a:p>
                  </a:txBody>
                  <a:tcPr/>
                </a:tc>
              </a:tr>
              <a:tr h="71565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RF frequency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400 MHz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400 MHz</a:t>
                      </a:r>
                      <a:endParaRPr lang="en-US" sz="1600" dirty="0"/>
                    </a:p>
                  </a:txBody>
                  <a:tcPr/>
                </a:tc>
              </a:tr>
              <a:tr h="55405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Harmonic 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133 425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133 425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8716" y="1659349"/>
            <a:ext cx="2453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Lumi</a:t>
            </a:r>
            <a:r>
              <a:rPr lang="en-GB" dirty="0" smtClean="0"/>
              <a:t> life time </a:t>
            </a:r>
            <a:r>
              <a:rPr lang="en-GB" dirty="0" smtClean="0">
                <a:latin typeface="Symbol" panose="05050102010706020507" pitchFamily="18" charset="2"/>
              </a:rPr>
              <a:t>t</a:t>
            </a:r>
            <a:r>
              <a:rPr lang="en-GB" dirty="0" smtClean="0"/>
              <a:t> = 1 hour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431849" y="5209563"/>
            <a:ext cx="225751" cy="5948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660662" y="3900156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Design goal: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L/L0 = 99 %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71646" y="1696951"/>
            <a:ext cx="3380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Minimum Beam Length: 75 us 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(for 2.5 ns bunch spacing)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373126" y="4597167"/>
            <a:ext cx="141860" cy="533414"/>
          </a:xfrm>
          <a:prstGeom prst="straightConnector1">
            <a:avLst/>
          </a:prstGeom>
          <a:ln w="2222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845103" y="2429568"/>
            <a:ext cx="862669" cy="786869"/>
          </a:xfrm>
          <a:prstGeom prst="straightConnector1">
            <a:avLst/>
          </a:prstGeom>
          <a:ln w="2222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072676" y="5931309"/>
            <a:ext cx="38638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Conclusion: </a:t>
            </a:r>
            <a:r>
              <a:rPr lang="en-GB" sz="2200" b="1" dirty="0" smtClean="0">
                <a:solidFill>
                  <a:srgbClr val="0000FF"/>
                </a:solidFill>
              </a:rPr>
              <a:t>Possibility of flexible filling/injection pattern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25" name="Arc 24"/>
          <p:cNvSpPr/>
          <p:nvPr/>
        </p:nvSpPr>
        <p:spPr>
          <a:xfrm>
            <a:off x="8240497" y="2403459"/>
            <a:ext cx="3305468" cy="3000591"/>
          </a:xfrm>
          <a:prstGeom prst="arc">
            <a:avLst>
              <a:gd name="adj1" fmla="val 16199999"/>
              <a:gd name="adj2" fmla="val 618293"/>
            </a:avLst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9800" y="6288387"/>
            <a:ext cx="5680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Conclusion: </a:t>
            </a:r>
            <a:r>
              <a:rPr lang="en-GB" sz="2200" b="1" dirty="0" smtClean="0">
                <a:solidFill>
                  <a:srgbClr val="0000FF"/>
                </a:solidFill>
              </a:rPr>
              <a:t>High top-up injection rate required</a:t>
            </a:r>
            <a:endParaRPr lang="en-US" sz="2200" b="1" dirty="0">
              <a:solidFill>
                <a:srgbClr val="0000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052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Scheme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07" y="3099692"/>
            <a:ext cx="6004908" cy="2408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238151" y="7112069"/>
            <a:ext cx="6240660" cy="27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tangle 16"/>
          <p:cNvSpPr/>
          <p:nvPr/>
        </p:nvSpPr>
        <p:spPr>
          <a:xfrm>
            <a:off x="52513" y="3487632"/>
            <a:ext cx="17712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Drawing: M. </a:t>
            </a:r>
            <a:r>
              <a:rPr lang="en-US" sz="1200" dirty="0" err="1" smtClean="0"/>
              <a:t>Aiba</a:t>
            </a:r>
            <a:r>
              <a:rPr lang="en-US" sz="1200" dirty="0" smtClean="0"/>
              <a:t>, CAS’17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46573" y="1547524"/>
            <a:ext cx="102113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/>
              <a:t>Conventional </a:t>
            </a:r>
            <a:r>
              <a:rPr lang="en-US" sz="2600" dirty="0"/>
              <a:t>injection </a:t>
            </a:r>
            <a:r>
              <a:rPr lang="en-US" sz="2600" dirty="0" smtClean="0"/>
              <a:t>scheme based on static septum and dynamic bump</a:t>
            </a:r>
            <a:endParaRPr lang="en-US" sz="2600" dirty="0"/>
          </a:p>
        </p:txBody>
      </p:sp>
      <p:sp>
        <p:nvSpPr>
          <p:cNvPr id="20" name="TextBox 19"/>
          <p:cNvSpPr txBox="1"/>
          <p:nvPr/>
        </p:nvSpPr>
        <p:spPr>
          <a:xfrm>
            <a:off x="196907" y="2198336"/>
            <a:ext cx="4143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Challenges: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Inject into small dynamic aperture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Kicker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32279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97" y="3944983"/>
            <a:ext cx="4390405" cy="2834087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2516464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46307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76150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28566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67286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150 m</a:t>
            </a:r>
            <a:endParaRPr lang="en-US" sz="1500" dirty="0"/>
          </a:p>
        </p:txBody>
      </p:sp>
      <p:sp>
        <p:nvSpPr>
          <p:cNvPr id="35" name="TextBox 34"/>
          <p:cNvSpPr txBox="1"/>
          <p:nvPr/>
        </p:nvSpPr>
        <p:spPr>
          <a:xfrm>
            <a:off x="1853258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5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36" name="TextBox 35"/>
          <p:cNvSpPr txBox="1"/>
          <p:nvPr/>
        </p:nvSpPr>
        <p:spPr>
          <a:xfrm>
            <a:off x="1148582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150 m</a:t>
            </a:r>
            <a:endParaRPr lang="en-US" sz="1500" dirty="0"/>
          </a:p>
        </p:txBody>
      </p:sp>
      <p:sp>
        <p:nvSpPr>
          <p:cNvPr id="37" name="TextBox 36"/>
          <p:cNvSpPr txBox="1"/>
          <p:nvPr/>
        </p:nvSpPr>
        <p:spPr>
          <a:xfrm>
            <a:off x="2515989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2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38" name="TextBox 37"/>
          <p:cNvSpPr txBox="1"/>
          <p:nvPr/>
        </p:nvSpPr>
        <p:spPr>
          <a:xfrm>
            <a:off x="3255619" y="5417097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5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444324" y="4709652"/>
            <a:ext cx="1344110" cy="17645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833799" y="4404132"/>
            <a:ext cx="4956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15</a:t>
            </a:r>
            <a:r>
              <a:rPr lang="en-GB" sz="1500" dirty="0" smtClean="0">
                <a:latin typeface="Symbol" panose="05050102010706020507" pitchFamily="18" charset="2"/>
              </a:rPr>
              <a:t>s</a:t>
            </a:r>
            <a:endParaRPr lang="en-US" sz="1500" dirty="0">
              <a:latin typeface="Symbol" panose="05050102010706020507" pitchFamily="18" charset="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8530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Scheme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07" y="3099692"/>
            <a:ext cx="6004908" cy="2408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238151" y="7112069"/>
            <a:ext cx="6240660" cy="27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tangle 16"/>
          <p:cNvSpPr/>
          <p:nvPr/>
        </p:nvSpPr>
        <p:spPr>
          <a:xfrm>
            <a:off x="52513" y="3487632"/>
            <a:ext cx="17712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Drawing: M. </a:t>
            </a:r>
            <a:r>
              <a:rPr lang="en-US" sz="1200" dirty="0" err="1" smtClean="0"/>
              <a:t>Aiba</a:t>
            </a:r>
            <a:r>
              <a:rPr lang="en-US" sz="1200" dirty="0" smtClean="0"/>
              <a:t>, CAS’17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6907" y="2198336"/>
            <a:ext cx="4143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Challenges: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Inject into small dynamic aperture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Kicker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32279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16464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46307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76150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28566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67286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150 m</a:t>
            </a:r>
            <a:endParaRPr lang="en-US" sz="1500" dirty="0"/>
          </a:p>
        </p:txBody>
      </p:sp>
      <p:sp>
        <p:nvSpPr>
          <p:cNvPr id="35" name="TextBox 34"/>
          <p:cNvSpPr txBox="1"/>
          <p:nvPr/>
        </p:nvSpPr>
        <p:spPr>
          <a:xfrm>
            <a:off x="1853258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5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36" name="TextBox 35"/>
          <p:cNvSpPr txBox="1"/>
          <p:nvPr/>
        </p:nvSpPr>
        <p:spPr>
          <a:xfrm>
            <a:off x="1148582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150 m</a:t>
            </a:r>
            <a:endParaRPr lang="en-US" sz="1500" dirty="0"/>
          </a:p>
        </p:txBody>
      </p:sp>
      <p:sp>
        <p:nvSpPr>
          <p:cNvPr id="37" name="TextBox 36"/>
          <p:cNvSpPr txBox="1"/>
          <p:nvPr/>
        </p:nvSpPr>
        <p:spPr>
          <a:xfrm>
            <a:off x="2515989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2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38" name="TextBox 37"/>
          <p:cNvSpPr txBox="1"/>
          <p:nvPr/>
        </p:nvSpPr>
        <p:spPr>
          <a:xfrm>
            <a:off x="3255619" y="5417097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5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28" name="Rectangle 27"/>
          <p:cNvSpPr/>
          <p:nvPr/>
        </p:nvSpPr>
        <p:spPr>
          <a:xfrm>
            <a:off x="146573" y="1547524"/>
            <a:ext cx="102113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/>
              <a:t>Conventional </a:t>
            </a:r>
            <a:r>
              <a:rPr lang="en-US" sz="2600" dirty="0"/>
              <a:t>injection </a:t>
            </a:r>
            <a:r>
              <a:rPr lang="en-US" sz="2600" dirty="0" smtClean="0"/>
              <a:t>scheme based on static septum and dynamic bump</a:t>
            </a:r>
            <a:endParaRPr lang="en-US" sz="2600" dirty="0"/>
          </a:p>
        </p:txBody>
      </p:sp>
      <p:pic>
        <p:nvPicPr>
          <p:cNvPr id="39" name="70C48D90-C680-4CA8-9354-58892A82499D" descr="CA727C29-EEA9-4699-82E9-F06C1969B940@ccs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490" y="2175245"/>
            <a:ext cx="5630863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139917" y="2651671"/>
            <a:ext cx="3768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Stored </a:t>
            </a:r>
            <a:r>
              <a:rPr lang="en-US" sz="1500" dirty="0"/>
              <a:t>and injection </a:t>
            </a:r>
            <a:r>
              <a:rPr lang="en-US" sz="1500" dirty="0" smtClean="0"/>
              <a:t>beta </a:t>
            </a:r>
            <a:r>
              <a:rPr lang="en-US" sz="1500" dirty="0" err="1" smtClean="0"/>
              <a:t>funct</a:t>
            </a:r>
            <a:r>
              <a:rPr lang="en-US" sz="1500" dirty="0" smtClean="0"/>
              <a:t>.: </a:t>
            </a:r>
            <a:r>
              <a:rPr lang="en-US" sz="1500" dirty="0" err="1" smtClean="0">
                <a:latin typeface="Symbol" panose="05050102010706020507" pitchFamily="18" charset="2"/>
              </a:rPr>
              <a:t>b</a:t>
            </a:r>
            <a:r>
              <a:rPr lang="en-US" sz="1500" baseline="-25000" dirty="0" err="1" smtClean="0"/>
              <a:t>circ</a:t>
            </a:r>
            <a:r>
              <a:rPr lang="en-US" sz="1500" dirty="0" smtClean="0"/>
              <a:t>, </a:t>
            </a:r>
            <a:r>
              <a:rPr lang="en-US" sz="1500" dirty="0" err="1" smtClean="0">
                <a:latin typeface="Symbol" panose="05050102010706020507" pitchFamily="18" charset="2"/>
              </a:rPr>
              <a:t>b</a:t>
            </a:r>
            <a:r>
              <a:rPr lang="en-US" sz="1500" baseline="-25000" dirty="0" err="1" smtClean="0"/>
              <a:t>inj</a:t>
            </a: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 smtClean="0"/>
              <a:t>d</a:t>
            </a:r>
            <a:r>
              <a:rPr lang="en-US" sz="1500" baseline="-25000" dirty="0" err="1" smtClean="0"/>
              <a:t>sept</a:t>
            </a:r>
            <a:r>
              <a:rPr lang="en-US" sz="1500" dirty="0" smtClean="0"/>
              <a:t>: Septum thickness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n , m: Clearances </a:t>
            </a:r>
            <a:r>
              <a:rPr lang="en-US" sz="1500" dirty="0"/>
              <a:t>in units of beam </a:t>
            </a:r>
            <a:r>
              <a:rPr lang="en-US" sz="1500" dirty="0" smtClean="0"/>
              <a:t>size</a:t>
            </a:r>
            <a:r>
              <a:rPr lang="en-GB" sz="1500" dirty="0" smtClean="0"/>
              <a:t> </a:t>
            </a:r>
            <a:endParaRPr lang="en-US" sz="1500" dirty="0"/>
          </a:p>
          <a:p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5922059" y="1996851"/>
            <a:ext cx="37198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 smtClean="0"/>
              <a:t>Required horizontal deflection:</a:t>
            </a:r>
            <a:endParaRPr lang="en-US" sz="2200" dirty="0"/>
          </a:p>
        </p:txBody>
      </p:sp>
      <p:grpSp>
        <p:nvGrpSpPr>
          <p:cNvPr id="9" name="Group 8"/>
          <p:cNvGrpSpPr/>
          <p:nvPr/>
        </p:nvGrpSpPr>
        <p:grpSpPr>
          <a:xfrm>
            <a:off x="6190251" y="3467374"/>
            <a:ext cx="5299688" cy="3385580"/>
            <a:chOff x="6359111" y="3246857"/>
            <a:chExt cx="5299688" cy="338558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9111" y="3246857"/>
              <a:ext cx="5299688" cy="3385580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9169368" y="6297308"/>
              <a:ext cx="2489431" cy="3351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074804" y="6112642"/>
              <a:ext cx="35779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200" dirty="0" smtClean="0"/>
                <a:t>D</a:t>
              </a:r>
              <a:endParaRPr lang="en-US" sz="2200" baseline="-250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728856" y="2443088"/>
            <a:ext cx="378329" cy="243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012992" y="2348185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Arial Black" panose="020B0A04020102020204" pitchFamily="34" charset="0"/>
              </a:rPr>
              <a:t>&lt; 15</a:t>
            </a:r>
            <a:r>
              <a:rPr lang="en-GB" sz="2000" dirty="0" smtClean="0">
                <a:latin typeface="Symbol" panose="05050102010706020507" pitchFamily="18" charset="2"/>
              </a:rPr>
              <a:t>s</a:t>
            </a:r>
            <a:endParaRPr lang="en-US" sz="2000" dirty="0">
              <a:latin typeface="Symbol" panose="05050102010706020507" pitchFamily="18" charset="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0195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Injection Scheme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07" y="3099692"/>
            <a:ext cx="6004908" cy="2408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238151" y="7112069"/>
            <a:ext cx="6240660" cy="274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7" name="Rectangle 16"/>
          <p:cNvSpPr/>
          <p:nvPr/>
        </p:nvSpPr>
        <p:spPr>
          <a:xfrm>
            <a:off x="52513" y="3487632"/>
            <a:ext cx="17712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Drawing: M. </a:t>
            </a:r>
            <a:r>
              <a:rPr lang="en-US" sz="1200" dirty="0" err="1" smtClean="0"/>
              <a:t>Aiba</a:t>
            </a:r>
            <a:r>
              <a:rPr lang="en-US" sz="1200" dirty="0" smtClean="0"/>
              <a:t>, CAS’17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6907" y="2198336"/>
            <a:ext cx="41431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Challenges: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Inject into small dynamic aperture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Kicker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32279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378" y="3519098"/>
            <a:ext cx="5098581" cy="3291226"/>
          </a:xfrm>
          <a:prstGeom prst="rect">
            <a:avLst/>
          </a:prstGeom>
        </p:spPr>
      </p:pic>
      <p:cxnSp>
        <p:nvCxnSpPr>
          <p:cNvPr id="30" name="Straight Arrow Connector 29"/>
          <p:cNvCxnSpPr/>
          <p:nvPr/>
        </p:nvCxnSpPr>
        <p:spPr>
          <a:xfrm>
            <a:off x="2516464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246307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976150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28566" y="5357084"/>
            <a:ext cx="654575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67286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150 m</a:t>
            </a:r>
            <a:endParaRPr lang="en-US" sz="1500" dirty="0"/>
          </a:p>
        </p:txBody>
      </p:sp>
      <p:sp>
        <p:nvSpPr>
          <p:cNvPr id="35" name="TextBox 34"/>
          <p:cNvSpPr txBox="1"/>
          <p:nvPr/>
        </p:nvSpPr>
        <p:spPr>
          <a:xfrm>
            <a:off x="1853258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5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36" name="TextBox 35"/>
          <p:cNvSpPr txBox="1"/>
          <p:nvPr/>
        </p:nvSpPr>
        <p:spPr>
          <a:xfrm>
            <a:off x="1148582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 smtClean="0"/>
              <a:t>150 m</a:t>
            </a:r>
            <a:endParaRPr lang="en-US" sz="1500" dirty="0"/>
          </a:p>
        </p:txBody>
      </p:sp>
      <p:sp>
        <p:nvSpPr>
          <p:cNvPr id="37" name="TextBox 36"/>
          <p:cNvSpPr txBox="1"/>
          <p:nvPr/>
        </p:nvSpPr>
        <p:spPr>
          <a:xfrm>
            <a:off x="2515989" y="5398921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2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38" name="TextBox 37"/>
          <p:cNvSpPr txBox="1"/>
          <p:nvPr/>
        </p:nvSpPr>
        <p:spPr>
          <a:xfrm>
            <a:off x="3255619" y="5417097"/>
            <a:ext cx="67518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dirty="0"/>
              <a:t>5</a:t>
            </a:r>
            <a:r>
              <a:rPr lang="en-GB" sz="1500" dirty="0" smtClean="0"/>
              <a:t>00 m</a:t>
            </a:r>
            <a:endParaRPr lang="en-US" sz="1500" dirty="0"/>
          </a:p>
        </p:txBody>
      </p:sp>
      <p:sp>
        <p:nvSpPr>
          <p:cNvPr id="28" name="TextBox 27"/>
          <p:cNvSpPr txBox="1"/>
          <p:nvPr/>
        </p:nvSpPr>
        <p:spPr>
          <a:xfrm>
            <a:off x="0" y="5810953"/>
            <a:ext cx="6897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Use dispersion suppressor. Assuming zero dispersion in injection region.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optic elements. (Defocusing quad. could be used to amplify kick).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8481570" y="6297582"/>
            <a:ext cx="1618938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46573" y="1547524"/>
            <a:ext cx="1021132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 smtClean="0"/>
              <a:t>Conventional </a:t>
            </a:r>
            <a:r>
              <a:rPr lang="en-US" sz="2600" dirty="0"/>
              <a:t>injection </a:t>
            </a:r>
            <a:r>
              <a:rPr lang="en-US" sz="2600" dirty="0" smtClean="0"/>
              <a:t>scheme based on static septum and dynamic bump</a:t>
            </a:r>
            <a:endParaRPr lang="en-US" sz="2600" dirty="0"/>
          </a:p>
        </p:txBody>
      </p:sp>
      <p:sp>
        <p:nvSpPr>
          <p:cNvPr id="42" name="TextBox 41"/>
          <p:cNvSpPr txBox="1"/>
          <p:nvPr/>
        </p:nvSpPr>
        <p:spPr>
          <a:xfrm>
            <a:off x="9078628" y="6289617"/>
            <a:ext cx="3577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D</a:t>
            </a:r>
            <a:endParaRPr lang="en-US" sz="2200" baseline="-25000" dirty="0"/>
          </a:p>
        </p:txBody>
      </p:sp>
      <p:pic>
        <p:nvPicPr>
          <p:cNvPr id="43" name="70C48D90-C680-4CA8-9354-58892A82499D" descr="CA727C29-EEA9-4699-82E9-F06C1969B940@ccs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490" y="2175245"/>
            <a:ext cx="5630863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6139917" y="2651671"/>
            <a:ext cx="37687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Stored </a:t>
            </a:r>
            <a:r>
              <a:rPr lang="en-US" sz="1500" dirty="0"/>
              <a:t>and injection </a:t>
            </a:r>
            <a:r>
              <a:rPr lang="en-US" sz="1500" dirty="0" smtClean="0"/>
              <a:t>beta </a:t>
            </a:r>
            <a:r>
              <a:rPr lang="en-US" sz="1500" dirty="0" err="1" smtClean="0"/>
              <a:t>funct</a:t>
            </a:r>
            <a:r>
              <a:rPr lang="en-US" sz="1500" dirty="0" smtClean="0"/>
              <a:t>.: </a:t>
            </a:r>
            <a:r>
              <a:rPr lang="en-US" sz="1500" dirty="0" err="1" smtClean="0">
                <a:latin typeface="Symbol" panose="05050102010706020507" pitchFamily="18" charset="2"/>
              </a:rPr>
              <a:t>b</a:t>
            </a:r>
            <a:r>
              <a:rPr lang="en-US" sz="1500" baseline="-25000" dirty="0" err="1" smtClean="0"/>
              <a:t>circ</a:t>
            </a:r>
            <a:r>
              <a:rPr lang="en-US" sz="1500" dirty="0" smtClean="0"/>
              <a:t>, </a:t>
            </a:r>
            <a:r>
              <a:rPr lang="en-US" sz="1500" dirty="0" err="1" smtClean="0">
                <a:latin typeface="Symbol" panose="05050102010706020507" pitchFamily="18" charset="2"/>
              </a:rPr>
              <a:t>b</a:t>
            </a:r>
            <a:r>
              <a:rPr lang="en-US" sz="1500" baseline="-25000" dirty="0" err="1" smtClean="0"/>
              <a:t>inj</a:t>
            </a: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 smtClean="0"/>
              <a:t>d</a:t>
            </a:r>
            <a:r>
              <a:rPr lang="en-US" sz="1500" baseline="-25000" dirty="0" err="1" smtClean="0"/>
              <a:t>sept</a:t>
            </a:r>
            <a:r>
              <a:rPr lang="en-US" sz="1500" dirty="0" smtClean="0"/>
              <a:t>: Septum thickness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n , m: Clearances </a:t>
            </a:r>
            <a:r>
              <a:rPr lang="en-US" sz="1500" dirty="0"/>
              <a:t>in units of beam </a:t>
            </a:r>
            <a:r>
              <a:rPr lang="en-US" sz="1500" dirty="0" smtClean="0"/>
              <a:t>size</a:t>
            </a:r>
            <a:r>
              <a:rPr lang="en-GB" sz="1500" dirty="0" smtClean="0"/>
              <a:t> </a:t>
            </a:r>
            <a:endParaRPr lang="en-US" sz="1500" dirty="0"/>
          </a:p>
          <a:p>
            <a:endParaRPr lang="en-US" sz="1500" dirty="0"/>
          </a:p>
        </p:txBody>
      </p:sp>
      <p:sp>
        <p:nvSpPr>
          <p:cNvPr id="45" name="Rectangle 44"/>
          <p:cNvSpPr/>
          <p:nvPr/>
        </p:nvSpPr>
        <p:spPr>
          <a:xfrm>
            <a:off x="5922059" y="1996851"/>
            <a:ext cx="371986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dirty="0" smtClean="0"/>
              <a:t>Required horizontal deflection:</a:t>
            </a:r>
            <a:endParaRPr lang="en-US" sz="2200" dirty="0"/>
          </a:p>
        </p:txBody>
      </p:sp>
      <p:sp>
        <p:nvSpPr>
          <p:cNvPr id="46" name="TextBox 45"/>
          <p:cNvSpPr txBox="1"/>
          <p:nvPr/>
        </p:nvSpPr>
        <p:spPr>
          <a:xfrm>
            <a:off x="11012992" y="2348185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Arial Black" panose="020B0A04020102020204" pitchFamily="34" charset="0"/>
              </a:rPr>
              <a:t>&lt; 15</a:t>
            </a:r>
            <a:r>
              <a:rPr lang="en-GB" sz="2000" dirty="0" smtClean="0">
                <a:latin typeface="Symbol" panose="05050102010706020507" pitchFamily="18" charset="2"/>
              </a:rPr>
              <a:t>s</a:t>
            </a:r>
            <a:endParaRPr lang="en-US" sz="2000" dirty="0">
              <a:latin typeface="Symbol" panose="05050102010706020507" pitchFamily="18" charset="2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28856" y="2443088"/>
            <a:ext cx="378329" cy="2437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8472861" y="4294791"/>
            <a:ext cx="1618938" cy="31285"/>
          </a:xfrm>
          <a:prstGeom prst="straightConnector1">
            <a:avLst/>
          </a:prstGeom>
          <a:ln w="2222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871045" y="395994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</a:t>
            </a:r>
            <a:r>
              <a:rPr lang="en-GB" dirty="0" smtClean="0">
                <a:latin typeface="Symbol" panose="05050102010706020507" pitchFamily="18" charset="2"/>
              </a:rPr>
              <a:t>s</a:t>
            </a:r>
            <a:endParaRPr lang="en-US" dirty="0">
              <a:latin typeface="Symbol" panose="05050102010706020507" pitchFamily="18" charset="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934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48" y="2390219"/>
            <a:ext cx="5803991" cy="39381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Optimizing Parameters</a:t>
            </a:r>
            <a:endParaRPr lang="en-GB" dirty="0"/>
          </a:p>
        </p:txBody>
      </p:sp>
      <p:pic>
        <p:nvPicPr>
          <p:cNvPr id="22" name="70C48D90-C680-4CA8-9354-58892A82499D" descr="CA727C29-EEA9-4699-82E9-F06C1969B940@ccs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915" y="1521706"/>
            <a:ext cx="5630863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23851" y="5524700"/>
            <a:ext cx="37687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500" dirty="0" err="1" smtClean="0"/>
              <a:t>D</a:t>
            </a:r>
            <a:r>
              <a:rPr lang="en-GB" sz="1500" baseline="-25000" dirty="0" err="1" smtClean="0"/>
              <a:t>min</a:t>
            </a:r>
            <a:r>
              <a:rPr lang="en-GB" sz="1500" dirty="0" smtClean="0"/>
              <a:t>:  required </a:t>
            </a:r>
            <a:r>
              <a:rPr lang="en-GB" sz="1500" dirty="0" err="1" smtClean="0"/>
              <a:t>horiz</a:t>
            </a:r>
            <a:r>
              <a:rPr lang="en-GB" sz="1500" dirty="0" smtClean="0"/>
              <a:t>. deflection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Stored </a:t>
            </a:r>
            <a:r>
              <a:rPr lang="en-US" sz="1500" dirty="0"/>
              <a:t>and injection </a:t>
            </a:r>
            <a:r>
              <a:rPr lang="en-US" sz="1500" dirty="0" smtClean="0"/>
              <a:t>beta </a:t>
            </a:r>
            <a:r>
              <a:rPr lang="en-US" sz="1500" dirty="0" err="1" smtClean="0"/>
              <a:t>funct</a:t>
            </a:r>
            <a:r>
              <a:rPr lang="en-US" sz="1500" dirty="0" smtClean="0"/>
              <a:t>.: </a:t>
            </a:r>
            <a:r>
              <a:rPr lang="en-US" sz="1500" dirty="0" err="1" smtClean="0">
                <a:latin typeface="Symbol" panose="05050102010706020507" pitchFamily="18" charset="2"/>
              </a:rPr>
              <a:t>b</a:t>
            </a:r>
            <a:r>
              <a:rPr lang="en-US" sz="1500" baseline="-25000" dirty="0" err="1" smtClean="0"/>
              <a:t>circ</a:t>
            </a:r>
            <a:r>
              <a:rPr lang="en-US" sz="1500" dirty="0" smtClean="0"/>
              <a:t>, </a:t>
            </a:r>
            <a:r>
              <a:rPr lang="en-US" sz="1500" dirty="0" err="1" smtClean="0">
                <a:latin typeface="Symbol" panose="05050102010706020507" pitchFamily="18" charset="2"/>
              </a:rPr>
              <a:t>b</a:t>
            </a:r>
            <a:r>
              <a:rPr lang="en-US" sz="1500" baseline="-25000" dirty="0" err="1" smtClean="0"/>
              <a:t>inj</a:t>
            </a:r>
            <a:endParaRPr lang="en-US" sz="15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err="1" smtClean="0"/>
              <a:t>d</a:t>
            </a:r>
            <a:r>
              <a:rPr lang="en-US" sz="1500" baseline="-25000" dirty="0" err="1" smtClean="0"/>
              <a:t>sept</a:t>
            </a:r>
            <a:r>
              <a:rPr lang="en-US" sz="1500" dirty="0" smtClean="0"/>
              <a:t>: Septum thickness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n , m: Clearances </a:t>
            </a:r>
            <a:r>
              <a:rPr lang="en-US" sz="1500" dirty="0"/>
              <a:t>in units of beam </a:t>
            </a:r>
            <a:r>
              <a:rPr lang="en-US" sz="1500" dirty="0" smtClean="0"/>
              <a:t>size</a:t>
            </a:r>
            <a:r>
              <a:rPr lang="en-GB" sz="1500" dirty="0" smtClean="0"/>
              <a:t> </a:t>
            </a:r>
            <a:endParaRPr lang="en-US" sz="1500" dirty="0"/>
          </a:p>
          <a:p>
            <a:endParaRPr lang="en-US" sz="1500" dirty="0"/>
          </a:p>
        </p:txBody>
      </p:sp>
      <p:sp>
        <p:nvSpPr>
          <p:cNvPr id="28" name="Rectangle 27"/>
          <p:cNvSpPr/>
          <p:nvPr/>
        </p:nvSpPr>
        <p:spPr>
          <a:xfrm>
            <a:off x="3560420" y="2899649"/>
            <a:ext cx="419396" cy="1396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898802" y="1620589"/>
            <a:ext cx="225751" cy="5948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94047" y="2699594"/>
            <a:ext cx="21666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0000FF"/>
                </a:solidFill>
              </a:rPr>
              <a:t>Kicker length = 1 m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9756595" y="1620589"/>
            <a:ext cx="780775" cy="5948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075670" y="1539124"/>
            <a:ext cx="225751" cy="59485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7892497" y="1588565"/>
            <a:ext cx="554816" cy="594854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54715" y="2546647"/>
            <a:ext cx="58634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Matched injection preferable but not mandatory for lepton beam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Approach: </a:t>
            </a:r>
            <a:r>
              <a:rPr lang="en-GB" dirty="0" smtClean="0">
                <a:solidFill>
                  <a:srgbClr val="00B050"/>
                </a:solidFill>
              </a:rPr>
              <a:t>Reduce </a:t>
            </a:r>
            <a:r>
              <a:rPr lang="en-GB" dirty="0" err="1" smtClean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r>
              <a:rPr lang="en-GB" baseline="-25000" dirty="0" err="1" smtClean="0">
                <a:solidFill>
                  <a:srgbClr val="00B050"/>
                </a:solidFill>
              </a:rPr>
              <a:t>inj</a:t>
            </a:r>
            <a:r>
              <a:rPr lang="en-GB" dirty="0" smtClean="0">
                <a:solidFill>
                  <a:srgbClr val="00B050"/>
                </a:solidFill>
              </a:rPr>
              <a:t> and injection clearance </a:t>
            </a:r>
            <a:r>
              <a:rPr lang="en-GB" i="1" dirty="0" smtClean="0">
                <a:solidFill>
                  <a:srgbClr val="00B050"/>
                </a:solidFill>
              </a:rPr>
              <a:t>n</a:t>
            </a:r>
            <a:r>
              <a:rPr lang="en-GB" dirty="0" smtClean="0"/>
              <a:t> to be able to </a:t>
            </a:r>
            <a:r>
              <a:rPr lang="en-GB" dirty="0" smtClean="0">
                <a:solidFill>
                  <a:srgbClr val="FF0000"/>
                </a:solidFill>
              </a:rPr>
              <a:t>increase clearance </a:t>
            </a:r>
            <a:r>
              <a:rPr lang="en-GB" i="1" dirty="0" smtClean="0">
                <a:solidFill>
                  <a:srgbClr val="FF0000"/>
                </a:solidFill>
              </a:rPr>
              <a:t>m</a:t>
            </a:r>
            <a:r>
              <a:rPr lang="en-GB" dirty="0" smtClean="0">
                <a:solidFill>
                  <a:srgbClr val="FF0000"/>
                </a:solidFill>
              </a:rPr>
              <a:t> for stored beam</a:t>
            </a:r>
            <a:r>
              <a:rPr lang="en-GB" dirty="0" smtClean="0"/>
              <a:t> (while staying inside dynamic aperture)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Example: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n = 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ym typeface="Wingdings" panose="05000000000000000000" pitchFamily="2" charset="2"/>
              </a:rPr>
              <a:t>m = 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latin typeface="Symbol" panose="05050102010706020507" pitchFamily="18" charset="2"/>
              </a:rPr>
              <a:t>b</a:t>
            </a:r>
            <a:r>
              <a:rPr lang="en-GB" baseline="-25000" dirty="0" err="1" smtClean="0"/>
              <a:t>circ</a:t>
            </a:r>
            <a:r>
              <a:rPr lang="en-GB" dirty="0" smtClean="0">
                <a:sym typeface="Wingdings" panose="05000000000000000000" pitchFamily="2" charset="2"/>
              </a:rPr>
              <a:t> = 2 km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>
                <a:latin typeface="Symbol" panose="05050102010706020507" pitchFamily="18" charset="2"/>
              </a:rPr>
              <a:t>b</a:t>
            </a:r>
            <a:r>
              <a:rPr lang="en-GB" baseline="-25000" dirty="0" err="1"/>
              <a:t>inj</a:t>
            </a:r>
            <a:r>
              <a:rPr lang="en-GB" dirty="0" smtClean="0">
                <a:sym typeface="Wingdings" panose="05000000000000000000" pitchFamily="2" charset="2"/>
              </a:rPr>
              <a:t> = 100 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ym typeface="Wingdings" panose="05000000000000000000" pitchFamily="2" charset="2"/>
              </a:rPr>
              <a:t>d</a:t>
            </a:r>
            <a:r>
              <a:rPr lang="en-GB" baseline="-25000" dirty="0" err="1" smtClean="0">
                <a:sym typeface="Wingdings" panose="05000000000000000000" pitchFamily="2" charset="2"/>
              </a:rPr>
              <a:t>sept</a:t>
            </a:r>
            <a:r>
              <a:rPr lang="en-GB" dirty="0" smtClean="0">
                <a:sym typeface="Wingdings" panose="05000000000000000000" pitchFamily="2" charset="2"/>
              </a:rPr>
              <a:t> = 5 mm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389120" y="4711335"/>
            <a:ext cx="2" cy="1031244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60730" y="4086400"/>
            <a:ext cx="3143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Required kicker field: </a:t>
            </a:r>
            <a:r>
              <a:rPr lang="en-GB" i="1" dirty="0" smtClean="0">
                <a:solidFill>
                  <a:srgbClr val="0000FF"/>
                </a:solidFill>
              </a:rPr>
              <a:t>B</a:t>
            </a:r>
            <a:r>
              <a:rPr lang="en-GB" dirty="0" smtClean="0">
                <a:solidFill>
                  <a:srgbClr val="0000FF"/>
                </a:solidFill>
              </a:rPr>
              <a:t> = 18 </a:t>
            </a:r>
            <a:r>
              <a:rPr lang="en-GB" dirty="0" err="1" smtClean="0">
                <a:solidFill>
                  <a:srgbClr val="0000FF"/>
                </a:solidFill>
              </a:rPr>
              <a:t>mT</a:t>
            </a:r>
            <a:endParaRPr lang="en-GB" dirty="0" smtClean="0">
              <a:solidFill>
                <a:srgbClr val="0000FF"/>
              </a:solidFill>
            </a:endParaRPr>
          </a:p>
          <a:p>
            <a:r>
              <a:rPr lang="en-GB" dirty="0" smtClean="0">
                <a:solidFill>
                  <a:srgbClr val="0000FF"/>
                </a:solidFill>
              </a:rPr>
              <a:t>for kick angle </a:t>
            </a:r>
            <a:r>
              <a:rPr lang="en-GB" dirty="0" smtClean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en-GB" dirty="0" smtClean="0">
                <a:solidFill>
                  <a:srgbClr val="0000FF"/>
                </a:solidFill>
              </a:rPr>
              <a:t> = 30 </a:t>
            </a:r>
            <a:r>
              <a:rPr lang="en-GB" dirty="0" err="1" smtClean="0">
                <a:solidFill>
                  <a:srgbClr val="0000FF"/>
                </a:solidFill>
              </a:rPr>
              <a:t>urad</a:t>
            </a:r>
            <a:r>
              <a:rPr lang="en-GB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2416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Kicker </a:t>
            </a:r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 rotWithShape="1">
          <a:blip r:embed="rId2">
            <a:grayscl/>
          </a:blip>
          <a:srcRect l="803" r="878"/>
          <a:stretch/>
        </p:blipFill>
        <p:spPr>
          <a:xfrm>
            <a:off x="143687" y="1684476"/>
            <a:ext cx="4144671" cy="1718773"/>
          </a:xfrm>
          <a:prstGeom prst="rect">
            <a:avLst/>
          </a:prstGeom>
        </p:spPr>
      </p:pic>
      <p:pic>
        <p:nvPicPr>
          <p:cNvPr id="9" name="Picture 8" descr="Screen Shot 2017-03-17 at 17.21.38 .png"/>
          <p:cNvPicPr>
            <a:picLocks noChangeAspect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50" y="3403249"/>
            <a:ext cx="8234938" cy="591282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798844"/>
              </p:ext>
            </p:extLst>
          </p:nvPr>
        </p:nvGraphicFramePr>
        <p:xfrm>
          <a:off x="204656" y="4957893"/>
          <a:ext cx="7120468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705"/>
                <a:gridCol w="1597683"/>
                <a:gridCol w="1898101"/>
                <a:gridCol w="1297263"/>
                <a:gridCol w="1556716"/>
              </a:tblGrid>
              <a:tr h="31747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Error</a:t>
                      </a:r>
                    </a:p>
                    <a:p>
                      <a:r>
                        <a:rPr lang="en-US" sz="1600" dirty="0" err="1" smtClean="0"/>
                        <a:t>Δθ</a:t>
                      </a:r>
                      <a:r>
                        <a:rPr lang="en-US" sz="1600" baseline="-25000" dirty="0" err="1" smtClean="0"/>
                        <a:t>k</a:t>
                      </a:r>
                      <a:r>
                        <a:rPr lang="en-US" sz="1600" baseline="0" dirty="0" smtClean="0"/>
                        <a:t>/</a:t>
                      </a:r>
                      <a:r>
                        <a:rPr lang="en-US" sz="1600" dirty="0" err="1" smtClean="0"/>
                        <a:t>θ</a:t>
                      </a:r>
                      <a:r>
                        <a:rPr lang="en-US" sz="1600" baseline="-25000" dirty="0" err="1" smtClean="0"/>
                        <a:t>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Displacement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vertical injection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Displacement</a:t>
                      </a:r>
                    </a:p>
                    <a:p>
                      <a:r>
                        <a:rPr lang="en-US" sz="1600" dirty="0" smtClean="0"/>
                        <a:t>horizontal injection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ΔL/L vertical injection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ΔL/L horizontal injection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0.7 µm </a:t>
                      </a:r>
                      <a:r>
                        <a:rPr lang="en-US" sz="1600" dirty="0" smtClean="0"/>
                        <a:t>(0.6 </a:t>
                      </a:r>
                      <a:r>
                        <a:rPr lang="en-US" sz="1600" dirty="0" err="1" smtClean="0"/>
                        <a:t>σ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22 µm (0.6 </a:t>
                      </a:r>
                      <a:r>
                        <a:rPr lang="en-US" sz="1600" dirty="0" err="1" smtClean="0"/>
                        <a:t>σ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17.5%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0.1%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0.07 µm </a:t>
                      </a:r>
                      <a:r>
                        <a:rPr lang="en-US" sz="1600" dirty="0" smtClean="0"/>
                        <a:t>(0.06 </a:t>
                      </a:r>
                      <a:r>
                        <a:rPr lang="en-US" sz="1600" dirty="0" err="1" smtClean="0"/>
                        <a:t>σ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 µm </a:t>
                      </a:r>
                      <a:r>
                        <a:rPr lang="en-US" sz="1600" smtClean="0"/>
                        <a:t>(0.06 </a:t>
                      </a:r>
                      <a:r>
                        <a:rPr lang="en-US" sz="1600" dirty="0" err="1" smtClean="0"/>
                        <a:t>σ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0.2%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0.2%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40950" y="1750313"/>
            <a:ext cx="362313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Kick angle </a:t>
            </a:r>
            <a:r>
              <a:rPr lang="en-US" dirty="0" err="1" smtClean="0"/>
              <a:t>θ</a:t>
            </a:r>
            <a:r>
              <a:rPr lang="en-US" baseline="-25000" dirty="0" err="1" smtClean="0"/>
              <a:t>k</a:t>
            </a:r>
            <a:r>
              <a:rPr lang="en-US" dirty="0" smtClean="0"/>
              <a:t> = 50 µrad</a:t>
            </a:r>
          </a:p>
          <a:p>
            <a:r>
              <a:rPr lang="en-US" dirty="0" smtClean="0"/>
              <a:t>β</a:t>
            </a:r>
            <a:r>
              <a:rPr lang="en-US" baseline="-25000" dirty="0" smtClean="0"/>
              <a:t>y</a:t>
            </a:r>
            <a:r>
              <a:rPr lang="en-US" dirty="0" smtClean="0"/>
              <a:t>* = </a:t>
            </a:r>
            <a:r>
              <a:rPr lang="en-US" dirty="0" smtClean="0"/>
              <a:t>1 mm</a:t>
            </a:r>
            <a:endParaRPr lang="en-US" dirty="0" smtClean="0"/>
          </a:p>
          <a:p>
            <a:r>
              <a:rPr lang="en-US" dirty="0" smtClean="0"/>
              <a:t>β</a:t>
            </a:r>
            <a:r>
              <a:rPr lang="en-US" baseline="-25000" dirty="0" smtClean="0"/>
              <a:t>x</a:t>
            </a:r>
            <a:r>
              <a:rPr lang="en-US" dirty="0" smtClean="0"/>
              <a:t>* = </a:t>
            </a:r>
            <a:r>
              <a:rPr lang="en-US" dirty="0" smtClean="0"/>
              <a:t>1 m</a:t>
            </a:r>
            <a:endParaRPr lang="en-US" dirty="0" smtClean="0"/>
          </a:p>
          <a:p>
            <a:endParaRPr lang="en-US" sz="900" dirty="0" smtClean="0"/>
          </a:p>
          <a:p>
            <a:r>
              <a:rPr lang="en-US" dirty="0" smtClean="0"/>
              <a:t>Worst case: 90</a:t>
            </a:r>
            <a:r>
              <a:rPr lang="en-US" baseline="30000" dirty="0" smtClean="0"/>
              <a:t>o</a:t>
            </a:r>
            <a:r>
              <a:rPr lang="en-US" dirty="0" smtClean="0"/>
              <a:t> phase advance between kicker </a:t>
            </a:r>
            <a:r>
              <a:rPr lang="en-US" dirty="0" smtClean="0"/>
              <a:t>and </a:t>
            </a:r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4656" y="4204096"/>
            <a:ext cx="1170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Luminosity change due to displacement during injection: ΔL/L = 1 - </a:t>
            </a:r>
            <a:r>
              <a:rPr lang="en-US" sz="2400" dirty="0" err="1" smtClean="0"/>
              <a:t>exp</a:t>
            </a:r>
            <a:r>
              <a:rPr lang="en-US" sz="2400" dirty="0" smtClean="0"/>
              <a:t>{-δ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/(2β</a:t>
            </a:r>
            <a:r>
              <a:rPr lang="en-US" sz="2400" dirty="0" err="1" smtClean="0"/>
              <a:t>ε</a:t>
            </a:r>
            <a:r>
              <a:rPr lang="en-US" sz="2400" dirty="0" smtClean="0"/>
              <a:t>)} 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607369" y="1508864"/>
            <a:ext cx="359861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</a:rPr>
              <a:t>Conclusion: </a:t>
            </a:r>
            <a:r>
              <a:rPr lang="en-US" sz="2200" dirty="0" smtClean="0">
                <a:solidFill>
                  <a:srgbClr val="0000FF"/>
                </a:solidFill>
              </a:rPr>
              <a:t>Luminosity loss only relevant for very high repetition rate </a:t>
            </a:r>
            <a:r>
              <a:rPr lang="en-US" sz="2200" dirty="0" smtClean="0">
                <a:solidFill>
                  <a:srgbClr val="0000FF"/>
                </a:solidFill>
              </a:rPr>
              <a:t>of top up </a:t>
            </a:r>
            <a:r>
              <a:rPr lang="en-US" sz="2200" dirty="0" smtClean="0">
                <a:solidFill>
                  <a:srgbClr val="0000FF"/>
                </a:solidFill>
              </a:rPr>
              <a:t>injections.</a:t>
            </a:r>
          </a:p>
          <a:p>
            <a:r>
              <a:rPr lang="en-GB" sz="2200" dirty="0" smtClean="0">
                <a:solidFill>
                  <a:srgbClr val="0000FF"/>
                </a:solidFill>
              </a:rPr>
              <a:t>However: Beam could become unstable (beam-beam effect…). 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94537" y="4953571"/>
            <a:ext cx="436190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dirty="0" smtClean="0"/>
              <a:t>Possible injection duty cycles:</a:t>
            </a:r>
            <a:br>
              <a:rPr lang="en-GB" sz="2200" dirty="0" smtClean="0"/>
            </a:br>
            <a:r>
              <a:rPr lang="en-GB" sz="2200" dirty="0" smtClean="0"/>
              <a:t>Low rep. rate </a:t>
            </a:r>
            <a:r>
              <a:rPr lang="en-GB" sz="2200" dirty="0" smtClean="0">
                <a:sym typeface="Wingdings" panose="05000000000000000000" pitchFamily="2" charset="2"/>
              </a:rPr>
              <a:t> </a:t>
            </a:r>
            <a:r>
              <a:rPr lang="en-GB" sz="2200" dirty="0" smtClean="0"/>
              <a:t>10 </a:t>
            </a:r>
            <a:r>
              <a:rPr lang="en-GB" sz="2200" dirty="0" err="1" smtClean="0"/>
              <a:t>ms</a:t>
            </a:r>
            <a:r>
              <a:rPr lang="en-GB" sz="2200" dirty="0" smtClean="0"/>
              <a:t>/18 s = 5.6e-4</a:t>
            </a:r>
          </a:p>
          <a:p>
            <a:r>
              <a:rPr lang="en-GB" sz="2200" dirty="0" smtClean="0"/>
              <a:t>High </a:t>
            </a:r>
            <a:r>
              <a:rPr lang="en-GB" sz="2200" dirty="0"/>
              <a:t>rep. rate </a:t>
            </a:r>
            <a:r>
              <a:rPr lang="en-GB" sz="2200" dirty="0">
                <a:sym typeface="Wingdings" panose="05000000000000000000" pitchFamily="2" charset="2"/>
              </a:rPr>
              <a:t> </a:t>
            </a:r>
            <a:r>
              <a:rPr lang="en-GB" sz="2200" dirty="0"/>
              <a:t>10 </a:t>
            </a:r>
            <a:r>
              <a:rPr lang="en-GB" sz="2200" dirty="0" err="1" smtClean="0"/>
              <a:t>ms</a:t>
            </a:r>
            <a:r>
              <a:rPr lang="en-GB" sz="2200" dirty="0" smtClean="0"/>
              <a:t>/0.1 </a:t>
            </a:r>
            <a:r>
              <a:rPr lang="en-GB" sz="2200" dirty="0"/>
              <a:t>s = </a:t>
            </a:r>
            <a:r>
              <a:rPr lang="en-GB" sz="2200" dirty="0" smtClean="0"/>
              <a:t>0.1</a:t>
            </a:r>
          </a:p>
          <a:p>
            <a:endParaRPr lang="en-GB" sz="2200" dirty="0" smtClean="0"/>
          </a:p>
          <a:p>
            <a:endParaRPr lang="en-US" sz="2200" dirty="0"/>
          </a:p>
        </p:txBody>
      </p:sp>
      <p:sp>
        <p:nvSpPr>
          <p:cNvPr id="15" name="Oval 14"/>
          <p:cNvSpPr/>
          <p:nvPr/>
        </p:nvSpPr>
        <p:spPr>
          <a:xfrm>
            <a:off x="6856641" y="3420667"/>
            <a:ext cx="1516156" cy="59485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371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Hardware: Kicker &amp; Septum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98" y="1689848"/>
            <a:ext cx="11319933" cy="4351338"/>
          </a:xfrm>
        </p:spPr>
        <p:txBody>
          <a:bodyPr/>
          <a:lstStyle/>
          <a:p>
            <a:r>
              <a:rPr lang="en-GB" dirty="0" err="1" smtClean="0"/>
              <a:t>Lambertson</a:t>
            </a:r>
            <a:r>
              <a:rPr lang="en-GB" dirty="0" smtClean="0"/>
              <a:t>-Septum with 5 mm septum blade (vertical injection, horizontal bump). </a:t>
            </a:r>
          </a:p>
          <a:p>
            <a:r>
              <a:rPr lang="en-GB" dirty="0" smtClean="0"/>
              <a:t>Bump Kicker: </a:t>
            </a:r>
            <a:r>
              <a:rPr lang="en-GB" dirty="0"/>
              <a:t>Vertical gap size does not seem critical.</a:t>
            </a:r>
            <a:r>
              <a:rPr lang="en-GB" dirty="0" smtClean="0"/>
              <a:t> </a:t>
            </a:r>
          </a:p>
          <a:p>
            <a:r>
              <a:rPr lang="en-GB" dirty="0" smtClean="0"/>
              <a:t>Fast Kicker:</a:t>
            </a:r>
          </a:p>
          <a:p>
            <a:pPr lvl="1"/>
            <a:r>
              <a:rPr lang="en-GB" dirty="0" smtClean="0"/>
              <a:t>GTO Stack: long flat-top length </a:t>
            </a:r>
            <a:r>
              <a:rPr lang="en-GB" dirty="0"/>
              <a:t>(~100us)</a:t>
            </a:r>
            <a:r>
              <a:rPr lang="en-GB" dirty="0" smtClean="0"/>
              <a:t>, low flat-top stability</a:t>
            </a:r>
            <a:endParaRPr lang="en-GB" dirty="0"/>
          </a:p>
          <a:p>
            <a:pPr lvl="1"/>
            <a:r>
              <a:rPr lang="en-GB" dirty="0" smtClean="0"/>
              <a:t>Marx Generator: long </a:t>
            </a:r>
            <a:r>
              <a:rPr lang="en-GB" dirty="0"/>
              <a:t>flat-top</a:t>
            </a:r>
            <a:r>
              <a:rPr lang="en-GB" dirty="0" smtClean="0"/>
              <a:t> length (&gt;100us), high </a:t>
            </a:r>
            <a:r>
              <a:rPr lang="en-GB" dirty="0"/>
              <a:t>flat-top </a:t>
            </a:r>
            <a:r>
              <a:rPr lang="en-GB" dirty="0" smtClean="0"/>
              <a:t>stability (&lt; 1%) </a:t>
            </a:r>
            <a:r>
              <a:rPr lang="en-GB" dirty="0" smtClean="0">
                <a:sym typeface="Wingdings" panose="05000000000000000000" pitchFamily="2" charset="2"/>
              </a:rPr>
              <a:t> Injection of long pulse trains possible</a:t>
            </a:r>
            <a:endParaRPr lang="en-GB" dirty="0" smtClean="0"/>
          </a:p>
          <a:p>
            <a:pPr lvl="1"/>
            <a:r>
              <a:rPr lang="en-GB" dirty="0" smtClean="0"/>
              <a:t>Inductive Adder: short </a:t>
            </a:r>
            <a:r>
              <a:rPr lang="en-GB" dirty="0"/>
              <a:t>flat-top </a:t>
            </a:r>
            <a:r>
              <a:rPr lang="en-GB" dirty="0" smtClean="0"/>
              <a:t>length (~ few us), very high </a:t>
            </a:r>
            <a:r>
              <a:rPr lang="en-GB" dirty="0"/>
              <a:t>flat-top </a:t>
            </a:r>
            <a:r>
              <a:rPr lang="en-GB" dirty="0" smtClean="0"/>
              <a:t>stability (~0.02%, see CLIC-DR kicker), short rise and fall time (&lt;100 ns) </a:t>
            </a:r>
            <a:r>
              <a:rPr lang="en-GB" dirty="0" smtClean="0">
                <a:sym typeface="Wingdings" panose="05000000000000000000" pitchFamily="2" charset="2"/>
              </a:rPr>
              <a:t> Injection of short pulses with high repetition 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5284" y="5906621"/>
            <a:ext cx="228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/>
                </a:solidFill>
              </a:rPr>
              <a:t>To be confirmed.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664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799" y="1656292"/>
            <a:ext cx="6153559" cy="1707693"/>
          </a:xfrm>
        </p:spPr>
        <p:txBody>
          <a:bodyPr>
            <a:normAutofit/>
          </a:bodyPr>
          <a:lstStyle/>
          <a:p>
            <a:r>
              <a:rPr lang="en-GB" sz="2200" dirty="0" smtClean="0"/>
              <a:t>Assumption: Injected beam energy should be limited to 5 MJ</a:t>
            </a:r>
          </a:p>
          <a:p>
            <a:r>
              <a:rPr lang="en-GB" sz="2200" dirty="0" smtClean="0">
                <a:sym typeface="Wingdings" panose="05000000000000000000" pitchFamily="2" charset="2"/>
              </a:rPr>
              <a:t> 5 (initial) injections required</a:t>
            </a:r>
          </a:p>
          <a:p>
            <a:r>
              <a:rPr lang="en-GB" sz="2200" dirty="0" smtClean="0">
                <a:sym typeface="Wingdings" panose="05000000000000000000" pitchFamily="2" charset="2"/>
              </a:rPr>
              <a:t>not critical for top-up injected beam</a:t>
            </a:r>
            <a:endParaRPr lang="en-US" sz="2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13" y="3159222"/>
            <a:ext cx="6292233" cy="252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59727" y="4683215"/>
            <a:ext cx="142613" cy="5201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75844" y="5493301"/>
            <a:ext cx="208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Protection elements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727196" y="5270445"/>
            <a:ext cx="510414" cy="415986"/>
          </a:xfrm>
          <a:prstGeom prst="straightConnector1">
            <a:avLst/>
          </a:prstGeom>
          <a:ln w="22225">
            <a:solidFill>
              <a:schemeClr val="tx1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825925"/>
              </p:ext>
            </p:extLst>
          </p:nvPr>
        </p:nvGraphicFramePr>
        <p:xfrm>
          <a:off x="7708460" y="1656292"/>
          <a:ext cx="4295961" cy="4006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26"/>
                <a:gridCol w="864066"/>
                <a:gridCol w="798269"/>
              </a:tblGrid>
              <a:tr h="331685">
                <a:tc gridSpan="3">
                  <a:txBody>
                    <a:bodyPr/>
                    <a:lstStyle/>
                    <a:p>
                      <a:r>
                        <a:rPr lang="en-GB" sz="1800" dirty="0" smtClean="0"/>
                        <a:t>Collider Parameters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3168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Beam</a:t>
                      </a:r>
                      <a:r>
                        <a:rPr lang="en-GB" sz="1800" baseline="0" dirty="0" smtClean="0"/>
                        <a:t> Energy</a:t>
                      </a:r>
                      <a:r>
                        <a:rPr lang="en-GB" sz="1800" dirty="0" smtClean="0"/>
                        <a:t> (GeV)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175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45.6</a:t>
                      </a:r>
                      <a:endParaRPr lang="en-US" sz="1800" dirty="0"/>
                    </a:p>
                  </a:txBody>
                  <a:tcPr/>
                </a:tc>
              </a:tr>
              <a:tr h="33168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Number</a:t>
                      </a:r>
                      <a:r>
                        <a:rPr lang="en-GB" sz="1800" baseline="0" dirty="0" smtClean="0"/>
                        <a:t> of bunches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30180</a:t>
                      </a:r>
                      <a:endParaRPr lang="en-US" sz="1800" dirty="0"/>
                    </a:p>
                  </a:txBody>
                  <a:tcPr/>
                </a:tc>
              </a:tr>
              <a:tr h="33168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Bunch</a:t>
                      </a:r>
                      <a:r>
                        <a:rPr lang="en-GB" sz="1800" baseline="0" dirty="0" smtClean="0"/>
                        <a:t> Intensity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1.7e11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1e11</a:t>
                      </a:r>
                      <a:endParaRPr lang="en-US" sz="1800" dirty="0"/>
                    </a:p>
                  </a:txBody>
                  <a:tcPr/>
                </a:tc>
              </a:tr>
              <a:tr h="6343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Stored</a:t>
                      </a:r>
                      <a:r>
                        <a:rPr lang="en-GB" sz="1800" baseline="0" dirty="0" smtClean="0"/>
                        <a:t> beam energy (MJ)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</a:rPr>
                        <a:t>0.4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108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Max # bunches /</a:t>
                      </a:r>
                      <a:r>
                        <a:rPr lang="en-GB" sz="1800" baseline="0" dirty="0" smtClean="0"/>
                        <a:t> injection</a:t>
                      </a:r>
                      <a:r>
                        <a:rPr lang="en-GB" sz="1800" dirty="0" smtClean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1048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6844</a:t>
                      </a:r>
                      <a:endParaRPr lang="en-US" sz="1800" dirty="0"/>
                    </a:p>
                  </a:txBody>
                  <a:tcPr/>
                </a:tc>
              </a:tr>
              <a:tr h="57684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# of initial injection required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</a:tr>
              <a:tr h="77755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Injected beam energy / top-up cycle (MJ)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</a:rPr>
                        <a:t>4e-3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00B050"/>
                          </a:solidFill>
                        </a:rPr>
                        <a:t>0.22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28054" y="5913420"/>
            <a:ext cx="67344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rgbClr val="0000FF"/>
                </a:solidFill>
              </a:rPr>
              <a:t>Conclusion: Missing injection kicker seems less critical than erratic misfiring on stored beam (</a:t>
            </a:r>
            <a:r>
              <a:rPr lang="en-GB" sz="2200" dirty="0" smtClean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GB" sz="2200" dirty="0" smtClean="0">
                <a:solidFill>
                  <a:srgbClr val="0000FF"/>
                </a:solidFill>
              </a:rPr>
              <a:t>retriggering?).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380" y="3784434"/>
            <a:ext cx="161877" cy="36789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25002" y="3910268"/>
            <a:ext cx="138315" cy="18473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559727" y="3751048"/>
            <a:ext cx="142613" cy="52011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391167" y="657120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766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774</Words>
  <Application>Microsoft Office PowerPoint</Application>
  <PresentationFormat>Widescreen</PresentationFormat>
  <Paragraphs>172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Symbol</vt:lpstr>
      <vt:lpstr>Wingdings</vt:lpstr>
      <vt:lpstr>Office Theme</vt:lpstr>
      <vt:lpstr>Case Study - Group 2 FCC-ee Top-Up Injection</vt:lpstr>
      <vt:lpstr>Luminosity and Injection Time</vt:lpstr>
      <vt:lpstr>Injection Scheme</vt:lpstr>
      <vt:lpstr>Injection Scheme</vt:lpstr>
      <vt:lpstr>Injection Scheme</vt:lpstr>
      <vt:lpstr>Optimizing Parameters</vt:lpstr>
      <vt:lpstr>Kicker Error</vt:lpstr>
      <vt:lpstr>Hardware: Kicker &amp; Septum</vt:lpstr>
      <vt:lpstr>Failure Scenarios</vt:lpstr>
      <vt:lpstr>PowerPoint Presentation</vt:lpstr>
      <vt:lpstr>Gaining Dynamic Aperture?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 - Group 1</dc:title>
  <dc:creator>Michele Bergamaschi</dc:creator>
  <cp:lastModifiedBy>Christoph Jens Wiesner</cp:lastModifiedBy>
  <cp:revision>104</cp:revision>
  <dcterms:created xsi:type="dcterms:W3CDTF">2016-10-12T09:54:23Z</dcterms:created>
  <dcterms:modified xsi:type="dcterms:W3CDTF">2017-03-18T13:22:59Z</dcterms:modified>
</cp:coreProperties>
</file>