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76" r:id="rId4"/>
    <p:sldId id="274" r:id="rId5"/>
    <p:sldId id="280" r:id="rId6"/>
    <p:sldId id="277" r:id="rId7"/>
    <p:sldId id="279" r:id="rId8"/>
    <p:sldId id="281" r:id="rId9"/>
    <p:sldId id="278" r:id="rId10"/>
    <p:sldId id="275" r:id="rId11"/>
    <p:sldId id="273" r:id="rId1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E181D-E6DE-45AC-BA94-E56531FA2BA2}" type="datetimeFigureOut">
              <a:rPr lang="fr-FR" smtClean="0"/>
              <a:t>02/05/2013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74562-35A4-40E5-B46A-CBA9322D79A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24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74562-35A4-40E5-B46A-CBA9322D79A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41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74562-35A4-40E5-B46A-CBA9322D79A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41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74562-35A4-40E5-B46A-CBA9322D79A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41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74562-35A4-40E5-B46A-CBA9322D79A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417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74562-35A4-40E5-B46A-CBA9322D79A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417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74562-35A4-40E5-B46A-CBA9322D79AD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41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74562-35A4-40E5-B46A-CBA9322D79A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417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74562-35A4-40E5-B46A-CBA9322D79AD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417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74562-35A4-40E5-B46A-CBA9322D79AD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41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0" y="2999945"/>
            <a:ext cx="1102596" cy="10915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it/url?sa=i&amp;rct=j&amp;q=&amp;esrc=s&amp;frm=1&amp;source=images&amp;cd=&amp;cad=rja&amp;docid=o5fMJmnwcad25M&amp;tbnid=0ak6iM6R49PHYM:&amp;ved=0CAUQjRw&amp;url=http://www.ipd.kit.edu/~muellere/&amp;ei=uT-BUcPFLMXcOZTEgNAD&amp;bvm=bv.45921128,d.Yms&amp;psig=AFQjCNEKCwLE2ayPeTttg9r_fxgLISgA7Q&amp;ust=136751135016913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it/url?sa=i&amp;rct=j&amp;q=&amp;esrc=s&amp;frm=1&amp;source=images&amp;cd=&amp;cad=rja&amp;docid=o5fMJmnwcad25M&amp;tbnid=0ak6iM6R49PHYM:&amp;ved=0CAUQjRw&amp;url=http://www.ipd.kit.edu/~muellere/&amp;ei=uT-BUcPFLMXcOZTEgNAD&amp;bvm=bv.45921128,d.Yms&amp;psig=AFQjCNEKCwLE2ayPeTttg9r_fxgLISgA7Q&amp;ust=1367511350169138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frm=1&amp;source=images&amp;cd=&amp;cad=rja&amp;docid=o5fMJmnwcad25M&amp;tbnid=0ak6iM6R49PHYM:&amp;ved=0CAUQjRw&amp;url=http://www.ipd.kit.edu/~muellere/&amp;ei=uT-BUcPFLMXcOZTEgNAD&amp;bvm=bv.45921128,d.Yms&amp;psig=AFQjCNEKCwLE2ayPeTttg9r_fxgLISgA7Q&amp;ust=1367511350169138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frm=1&amp;source=images&amp;cd=&amp;cad=rja&amp;docid=o5fMJmnwcad25M&amp;tbnid=0ak6iM6R49PHYM:&amp;ved=0CAUQjRw&amp;url=http://www.ipd.kit.edu/~muellere/&amp;ei=uT-BUcPFLMXcOZTEgNAD&amp;bvm=bv.45921128,d.Yms&amp;psig=AFQjCNEKCwLE2ayPeTttg9r_fxgLISgA7Q&amp;ust=1367511350169138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hyperlink" Target="http://www.google.it/url?sa=i&amp;rct=j&amp;q=&amp;esrc=s&amp;frm=1&amp;source=images&amp;cd=&amp;cad=rja&amp;docid=o5fMJmnwcad25M&amp;tbnid=0ak6iM6R49PHYM:&amp;ved=0CAUQjRw&amp;url=http://www.ipd.kit.edu/~muellere/&amp;ei=uT-BUcPFLMXcOZTEgNAD&amp;bvm=bv.45921128,d.Yms&amp;psig=AFQjCNEKCwLE2ayPeTttg9r_fxgLISgA7Q&amp;ust=1367511350169138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it/url?sa=i&amp;rct=j&amp;q=&amp;esrc=s&amp;frm=1&amp;source=images&amp;cd=&amp;cad=rja&amp;docid=o5fMJmnwcad25M&amp;tbnid=0ak6iM6R49PHYM:&amp;ved=0CAUQjRw&amp;url=http://www.ipd.kit.edu/~muellere/&amp;ei=uT-BUcPFLMXcOZTEgNAD&amp;bvm=bv.45921128,d.Yms&amp;psig=AFQjCNEKCwLE2ayPeTttg9r_fxgLISgA7Q&amp;ust=1367511350169138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hyperlink" Target="http://www.google.it/url?sa=i&amp;rct=j&amp;q=&amp;esrc=s&amp;frm=1&amp;source=images&amp;cd=&amp;cad=rja&amp;docid=o5fMJmnwcad25M&amp;tbnid=0ak6iM6R49PHYM:&amp;ved=0CAUQjRw&amp;url=http://www.ipd.kit.edu/~muellere/&amp;ei=uT-BUcPFLMXcOZTEgNAD&amp;bvm=bv.45921128,d.Yms&amp;psig=AFQjCNEKCwLE2ayPeTttg9r_fxgLISgA7Q&amp;ust=1367511350169138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it/url?sa=i&amp;rct=j&amp;q=&amp;esrc=s&amp;frm=1&amp;source=images&amp;cd=&amp;cad=rja&amp;docid=o5fMJmnwcad25M&amp;tbnid=0ak6iM6R49PHYM:&amp;ved=0CAUQjRw&amp;url=http://www.ipd.kit.edu/~muellere/&amp;ei=uT-BUcPFLMXcOZTEgNAD&amp;bvm=bv.45921128,d.Yms&amp;psig=AFQjCNEKCwLE2ayPeTttg9r_fxgLISgA7Q&amp;ust=1367511350169138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1.jpeg"/><Relationship Id="rId4" Type="http://schemas.openxmlformats.org/officeDocument/2006/relationships/hyperlink" Target="http://www.google.it/url?sa=i&amp;rct=j&amp;q=&amp;esrc=s&amp;frm=1&amp;source=images&amp;cd=&amp;cad=rja&amp;docid=o5fMJmnwcad25M&amp;tbnid=0ak6iM6R49PHYM:&amp;ved=0CAUQjRw&amp;url=http://www.ipd.kit.edu/~muellere/&amp;ei=uT-BUcPFLMXcOZTEgNAD&amp;bvm=bv.45921128,d.Yms&amp;psig=AFQjCNEKCwLE2ayPeTttg9r_fxgLISgA7Q&amp;ust=136751135016913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1.jpeg"/><Relationship Id="rId4" Type="http://schemas.openxmlformats.org/officeDocument/2006/relationships/hyperlink" Target="http://www.google.it/url?sa=i&amp;rct=j&amp;q=&amp;esrc=s&amp;frm=1&amp;source=images&amp;cd=&amp;cad=rja&amp;docid=o5fMJmnwcad25M&amp;tbnid=0ak6iM6R49PHYM:&amp;ved=0CAUQjRw&amp;url=http://www.ipd.kit.edu/~muellere/&amp;ei=uT-BUcPFLMXcOZTEgNAD&amp;bvm=bv.45921128,d.Yms&amp;psig=AFQjCNEKCwLE2ayPeTttg9r_fxgLISgA7Q&amp;ust=13675113501691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pd.kit.edu/~muellere/k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2301404" cy="10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27" y="5589240"/>
            <a:ext cx="6827309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52"/>
          <p:cNvSpPr txBox="1">
            <a:spLocks/>
          </p:cNvSpPr>
          <p:nvPr/>
        </p:nvSpPr>
        <p:spPr>
          <a:xfrm>
            <a:off x="323528" y="404664"/>
            <a:ext cx="8496944" cy="184360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GB" sz="4000" b="1" dirty="0" smtClean="0">
                <a:ea typeface="ＭＳ Ｐゴシック" pitchFamily="34" charset="-128"/>
              </a:rPr>
              <a:t>GROUP C – Case study no.4</a:t>
            </a:r>
          </a:p>
          <a:p>
            <a:pPr marL="0" lvl="2" indent="0">
              <a:buNone/>
            </a:pPr>
            <a:r>
              <a:rPr lang="en-GB" sz="2400" dirty="0" err="1" smtClean="0">
                <a:ea typeface="ＭＳ Ｐゴシック" pitchFamily="34" charset="-128"/>
              </a:rPr>
              <a:t>Dr</a:t>
            </a:r>
            <a:r>
              <a:rPr lang="en-GB" sz="2400" dirty="0" err="1">
                <a:ea typeface="ＭＳ Ｐゴシック" pitchFamily="34" charset="-128"/>
              </a:rPr>
              <a:t>.</a:t>
            </a:r>
            <a:r>
              <a:rPr lang="en-GB" sz="2400" dirty="0">
                <a:ea typeface="ＭＳ Ｐゴシック" pitchFamily="34" charset="-128"/>
              </a:rPr>
              <a:t> </a:t>
            </a:r>
            <a:r>
              <a:rPr lang="en-GB" sz="2400" dirty="0" err="1">
                <a:ea typeface="ＭＳ Ｐゴシック" pitchFamily="34" charset="-128"/>
              </a:rPr>
              <a:t>Nadezda</a:t>
            </a:r>
            <a:r>
              <a:rPr lang="en-GB" sz="2400" dirty="0">
                <a:ea typeface="ＭＳ Ｐゴシック" pitchFamily="34" charset="-128"/>
              </a:rPr>
              <a:t> BAGRETS (</a:t>
            </a:r>
            <a:r>
              <a:rPr lang="fr-FR" sz="2400" dirty="0">
                <a:ea typeface="ＭＳ Ｐゴシック" pitchFamily="34" charset="-128"/>
              </a:rPr>
              <a:t>Karlsruhe Institute of Technology)</a:t>
            </a:r>
          </a:p>
          <a:p>
            <a:pPr marL="0" lvl="2" indent="0">
              <a:buNone/>
            </a:pPr>
            <a:r>
              <a:rPr lang="en-GB" dirty="0" err="1" smtClean="0">
                <a:ea typeface="ＭＳ Ｐゴシック" pitchFamily="34" charset="-128"/>
              </a:rPr>
              <a:t>Dr.</a:t>
            </a:r>
            <a:r>
              <a:rPr lang="en-GB" dirty="0" smtClean="0">
                <a:ea typeface="ＭＳ Ｐゴシック" pitchFamily="34" charset="-128"/>
              </a:rPr>
              <a:t> Andrea CORNACCHINI (CERN EN Dept.)</a:t>
            </a:r>
          </a:p>
          <a:p>
            <a:pPr marL="0" lvl="2" indent="0">
              <a:buNone/>
            </a:pPr>
            <a:r>
              <a:rPr lang="en-GB" dirty="0" err="1" smtClean="0">
                <a:ea typeface="ＭＳ Ｐゴシック" pitchFamily="34" charset="-128"/>
              </a:rPr>
              <a:t>Mr.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pt-BR" dirty="0">
                <a:ea typeface="ＭＳ Ｐゴシック" pitchFamily="34" charset="-128"/>
              </a:rPr>
              <a:t>Miguel </a:t>
            </a:r>
            <a:r>
              <a:rPr lang="pt-BR" dirty="0" smtClean="0">
                <a:ea typeface="ＭＳ Ｐゴシック" pitchFamily="34" charset="-128"/>
              </a:rPr>
              <a:t>FERNANDES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>
                <a:ea typeface="ＭＳ Ｐゴシック" pitchFamily="34" charset="-128"/>
              </a:rPr>
              <a:t>(CERN </a:t>
            </a:r>
            <a:r>
              <a:rPr lang="en-GB" dirty="0" smtClean="0">
                <a:ea typeface="ＭＳ Ｐゴシック" pitchFamily="34" charset="-128"/>
              </a:rPr>
              <a:t>BE </a:t>
            </a:r>
            <a:r>
              <a:rPr lang="en-GB" dirty="0">
                <a:ea typeface="ＭＳ Ｐゴシック" pitchFamily="34" charset="-128"/>
              </a:rPr>
              <a:t>Dept.)</a:t>
            </a:r>
            <a:endParaRPr lang="pt-BR" dirty="0" smtClean="0">
              <a:ea typeface="ＭＳ Ｐゴシック" pitchFamily="34" charset="-128"/>
            </a:endParaRPr>
          </a:p>
          <a:p>
            <a:pPr marL="0" lvl="2" indent="0">
              <a:buNone/>
            </a:pPr>
            <a:r>
              <a:rPr lang="en-GB" dirty="0" err="1" smtClean="0">
                <a:ea typeface="ＭＳ Ｐゴシック" pitchFamily="34" charset="-128"/>
              </a:rPr>
              <a:t>Dr.</a:t>
            </a:r>
            <a:r>
              <a:rPr lang="en-GB" dirty="0" smtClean="0">
                <a:ea typeface="ＭＳ Ｐゴシック" pitchFamily="34" charset="-128"/>
              </a:rPr>
              <a:t> Friedrich LACKNER </a:t>
            </a:r>
            <a:r>
              <a:rPr lang="en-GB" dirty="0">
                <a:ea typeface="ＭＳ Ｐゴシック" pitchFamily="34" charset="-128"/>
              </a:rPr>
              <a:t> (CERN </a:t>
            </a:r>
            <a:r>
              <a:rPr lang="en-GB" dirty="0" smtClean="0">
                <a:ea typeface="ＭＳ Ｐゴシック" pitchFamily="34" charset="-128"/>
              </a:rPr>
              <a:t>TE </a:t>
            </a:r>
            <a:r>
              <a:rPr lang="en-GB" dirty="0">
                <a:ea typeface="ＭＳ Ｐゴシック" pitchFamily="34" charset="-128"/>
              </a:rPr>
              <a:t>Dept.)</a:t>
            </a:r>
            <a:endParaRPr lang="en-GB" dirty="0" smtClean="0">
              <a:ea typeface="ＭＳ Ｐゴシック" pitchFamily="34" charset="-128"/>
            </a:endParaRPr>
          </a:p>
          <a:p>
            <a:pPr marL="0" lvl="2" indent="0">
              <a:buNone/>
            </a:pPr>
            <a:r>
              <a:rPr lang="en-GB" dirty="0" err="1" smtClean="0">
                <a:ea typeface="ＭＳ Ｐゴシック" pitchFamily="34" charset="-128"/>
              </a:rPr>
              <a:t>Mr.</a:t>
            </a:r>
            <a:r>
              <a:rPr lang="en-GB" dirty="0">
                <a:ea typeface="ＭＳ Ｐゴシック" pitchFamily="34" charset="-128"/>
              </a:rPr>
              <a:t> </a:t>
            </a:r>
            <a:r>
              <a:rPr lang="en-GB" dirty="0" err="1">
                <a:ea typeface="ＭＳ Ｐゴシック" pitchFamily="34" charset="-128"/>
              </a:rPr>
              <a:t>Shoubo</a:t>
            </a:r>
            <a:r>
              <a:rPr lang="en-GB" dirty="0">
                <a:ea typeface="ＭＳ Ｐゴシック" pitchFamily="34" charset="-128"/>
              </a:rPr>
              <a:t> </a:t>
            </a:r>
            <a:r>
              <a:rPr lang="en-GB" dirty="0" smtClean="0">
                <a:ea typeface="ＭＳ Ｐゴシック" pitchFamily="34" charset="-128"/>
              </a:rPr>
              <a:t>HE (Inst. </a:t>
            </a:r>
            <a:r>
              <a:rPr lang="en-GB" dirty="0">
                <a:ea typeface="ＭＳ Ｐゴシック" pitchFamily="34" charset="-128"/>
              </a:rPr>
              <a:t>of Modern </a:t>
            </a:r>
            <a:r>
              <a:rPr lang="en-GB" dirty="0" smtClean="0">
                <a:ea typeface="ＭＳ Ｐゴシック" pitchFamily="34" charset="-128"/>
              </a:rPr>
              <a:t>Physics - Chinese A. </a:t>
            </a:r>
            <a:r>
              <a:rPr lang="en-GB" dirty="0">
                <a:ea typeface="ＭＳ Ｐゴシック" pitchFamily="34" charset="-128"/>
              </a:rPr>
              <a:t>Of </a:t>
            </a:r>
            <a:r>
              <a:rPr lang="en-GB" dirty="0" smtClean="0">
                <a:ea typeface="ＭＳ Ｐゴシック" pitchFamily="34" charset="-128"/>
              </a:rPr>
              <a:t>Sc.)</a:t>
            </a:r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26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Additional</a:t>
            </a:r>
            <a:r>
              <a:rPr lang="fr-FR" dirty="0" smtClean="0"/>
              <a:t> questions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331454"/>
            <a:ext cx="1656184" cy="15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372015"/>
            <a:ext cx="2242352" cy="151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8024" y="1240923"/>
            <a:ext cx="41796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Compound 	</a:t>
            </a:r>
            <a:r>
              <a:rPr lang="en-GB" sz="1100" dirty="0" smtClean="0"/>
              <a:t>         Year </a:t>
            </a:r>
            <a:r>
              <a:rPr lang="en-GB" sz="1100" dirty="0"/>
              <a:t>	</a:t>
            </a:r>
            <a:r>
              <a:rPr lang="en-GB" sz="1100" dirty="0" err="1"/>
              <a:t>Tc</a:t>
            </a:r>
            <a:r>
              <a:rPr lang="en-GB" sz="1100" dirty="0"/>
              <a:t> 	</a:t>
            </a:r>
            <a:r>
              <a:rPr lang="en-GB" sz="1100" dirty="0" smtClean="0"/>
              <a:t>Bc2(0</a:t>
            </a:r>
            <a:r>
              <a:rPr lang="en-GB" sz="1100" dirty="0"/>
              <a:t>) 	</a:t>
            </a:r>
            <a:r>
              <a:rPr lang="el-GR" sz="1100" dirty="0" smtClean="0"/>
              <a:t>ξ</a:t>
            </a:r>
            <a:r>
              <a:rPr lang="en-GB" sz="1100" dirty="0" smtClean="0"/>
              <a:t> </a:t>
            </a:r>
            <a:endParaRPr lang="en-GB" sz="1100" dirty="0"/>
          </a:p>
          <a:p>
            <a:r>
              <a:rPr lang="pt-BR" sz="1100" dirty="0" smtClean="0"/>
              <a:t>Bi2Sr2Ca1Cu2O8   1989 </a:t>
            </a:r>
            <a:r>
              <a:rPr lang="pt-BR" sz="1100" dirty="0"/>
              <a:t>	94 	&gt; 100a 	1 - 2 </a:t>
            </a:r>
          </a:p>
          <a:p>
            <a:r>
              <a:rPr lang="fr-FR" sz="1100" dirty="0"/>
              <a:t>YBa2Cu3O7 	</a:t>
            </a:r>
            <a:r>
              <a:rPr lang="fr-FR" sz="1100" dirty="0" smtClean="0"/>
              <a:t>         1988 </a:t>
            </a:r>
            <a:r>
              <a:rPr lang="fr-FR" sz="1100" dirty="0"/>
              <a:t>	92 	&gt; 100a 	1 - 2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8024" y="1855820"/>
            <a:ext cx="38884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Bi-2212: Round </a:t>
            </a:r>
            <a:r>
              <a:rPr lang="fr-FR" sz="1050" dirty="0" err="1" smtClean="0"/>
              <a:t>wires</a:t>
            </a:r>
            <a:r>
              <a:rPr lang="fr-FR" sz="1050" dirty="0" smtClean="0"/>
              <a:t>. Future </a:t>
            </a:r>
            <a:r>
              <a:rPr lang="fr-FR" sz="1050" dirty="0" err="1"/>
              <a:t>accelerators</a:t>
            </a:r>
            <a:r>
              <a:rPr lang="fr-FR" sz="1050" dirty="0"/>
              <a:t> </a:t>
            </a:r>
            <a:r>
              <a:rPr lang="fr-FR" sz="1050" dirty="0" err="1"/>
              <a:t>at</a:t>
            </a:r>
            <a:r>
              <a:rPr lang="fr-FR" sz="1050" dirty="0"/>
              <a:t> &gt;20T. </a:t>
            </a:r>
            <a:r>
              <a:rPr lang="fr-FR" sz="1050" dirty="0" err="1"/>
              <a:t>Problem</a:t>
            </a:r>
            <a:r>
              <a:rPr lang="fr-FR" sz="1050" dirty="0"/>
              <a:t>: </a:t>
            </a:r>
            <a:r>
              <a:rPr lang="fr-FR" sz="1050" dirty="0" err="1"/>
              <a:t>mechanical</a:t>
            </a:r>
            <a:r>
              <a:rPr lang="fr-FR" sz="1050" dirty="0"/>
              <a:t> </a:t>
            </a:r>
            <a:r>
              <a:rPr lang="fr-FR" sz="1050" dirty="0" err="1" smtClean="0"/>
              <a:t>stability</a:t>
            </a:r>
            <a:r>
              <a:rPr lang="fr-FR" sz="1050" dirty="0" smtClean="0"/>
              <a:t>. </a:t>
            </a:r>
            <a:r>
              <a:rPr lang="en-GB" sz="1050" dirty="0" smtClean="0"/>
              <a:t>No </a:t>
            </a:r>
            <a:r>
              <a:rPr lang="en-GB" sz="1050" dirty="0"/>
              <a:t>solution yet </a:t>
            </a:r>
            <a:r>
              <a:rPr lang="en-GB" sz="1050" dirty="0" smtClean="0"/>
              <a:t>for enhancing </a:t>
            </a:r>
            <a:r>
              <a:rPr lang="en-GB" sz="1050" dirty="0"/>
              <a:t>the mechanical </a:t>
            </a:r>
            <a:r>
              <a:rPr lang="en-GB" sz="1050" dirty="0" smtClean="0"/>
              <a:t>reinforcement</a:t>
            </a:r>
            <a:endParaRPr lang="fr-FR" sz="1050" dirty="0"/>
          </a:p>
          <a:p>
            <a:r>
              <a:rPr lang="fr-FR" sz="1050" dirty="0" smtClean="0"/>
              <a:t>YBCO: Tapes. </a:t>
            </a:r>
            <a:r>
              <a:rPr lang="fr-FR" sz="1050" dirty="0" err="1"/>
              <a:t>Cables</a:t>
            </a:r>
            <a:r>
              <a:rPr lang="fr-FR" sz="1050" dirty="0"/>
              <a:t>, </a:t>
            </a:r>
            <a:r>
              <a:rPr lang="fr-FR" sz="1050" dirty="0" err="1"/>
              <a:t>Current</a:t>
            </a:r>
            <a:r>
              <a:rPr lang="fr-FR" sz="1050" dirty="0"/>
              <a:t> </a:t>
            </a:r>
            <a:r>
              <a:rPr lang="fr-FR" sz="1050" dirty="0" err="1"/>
              <a:t>limiters</a:t>
            </a:r>
            <a:r>
              <a:rPr lang="fr-FR" sz="1050" dirty="0"/>
              <a:t>, Wind </a:t>
            </a:r>
            <a:r>
              <a:rPr lang="fr-FR" sz="1050" dirty="0" err="1" smtClean="0"/>
              <a:t>generators</a:t>
            </a:r>
            <a:r>
              <a:rPr lang="fr-FR" sz="1050" dirty="0" smtClean="0"/>
              <a:t>.</a:t>
            </a:r>
            <a:r>
              <a:rPr lang="fr-FR" sz="1050" dirty="0"/>
              <a:t> </a:t>
            </a:r>
            <a:r>
              <a:rPr lang="fr-FR" sz="1050" dirty="0" smtClean="0"/>
              <a:t>Main </a:t>
            </a:r>
            <a:r>
              <a:rPr lang="fr-FR" sz="1050" dirty="0" err="1"/>
              <a:t>problems</a:t>
            </a:r>
            <a:r>
              <a:rPr lang="fr-FR" sz="1050" dirty="0"/>
              <a:t>: </a:t>
            </a:r>
            <a:r>
              <a:rPr lang="fr-FR" sz="1050" dirty="0" err="1"/>
              <a:t>costs</a:t>
            </a:r>
            <a:r>
              <a:rPr lang="fr-FR" sz="1050" dirty="0"/>
              <a:t>, </a:t>
            </a:r>
            <a:r>
              <a:rPr lang="fr-FR" sz="1050" dirty="0" err="1"/>
              <a:t>limited</a:t>
            </a:r>
            <a:r>
              <a:rPr lang="fr-FR" sz="1050" dirty="0"/>
              <a:t> </a:t>
            </a:r>
            <a:r>
              <a:rPr lang="fr-FR" sz="1050" dirty="0" err="1" smtClean="0"/>
              <a:t>lengths</a:t>
            </a:r>
            <a:r>
              <a:rPr lang="fr-FR" sz="1050" dirty="0" smtClean="0"/>
              <a:t>: </a:t>
            </a:r>
            <a:r>
              <a:rPr lang="fr-FR" sz="1050" dirty="0" err="1" smtClean="0"/>
              <a:t>Commercially</a:t>
            </a:r>
            <a:r>
              <a:rPr lang="fr-FR" sz="1050" dirty="0" smtClean="0"/>
              <a:t> </a:t>
            </a:r>
            <a:r>
              <a:rPr lang="fr-FR" sz="1050" dirty="0" err="1"/>
              <a:t>available</a:t>
            </a:r>
            <a:r>
              <a:rPr lang="fr-FR" sz="1050" dirty="0"/>
              <a:t>: &lt; 500 m </a:t>
            </a:r>
            <a:r>
              <a:rPr lang="fr-FR" sz="1050" dirty="0" err="1"/>
              <a:t>SuperPower</a:t>
            </a:r>
            <a:r>
              <a:rPr lang="fr-FR" sz="1050" dirty="0"/>
              <a:t>, </a:t>
            </a:r>
            <a:r>
              <a:rPr lang="fr-FR" sz="1050" dirty="0" smtClean="0"/>
              <a:t>USA &lt; </a:t>
            </a:r>
            <a:r>
              <a:rPr lang="fr-FR" sz="1050" dirty="0"/>
              <a:t>500 m </a:t>
            </a:r>
            <a:r>
              <a:rPr lang="fr-FR" sz="1050" dirty="0" err="1"/>
              <a:t>at</a:t>
            </a:r>
            <a:r>
              <a:rPr lang="fr-FR" sz="1050" dirty="0"/>
              <a:t> </a:t>
            </a:r>
            <a:r>
              <a:rPr lang="fr-FR" sz="1050" dirty="0" err="1"/>
              <a:t>Fujikura</a:t>
            </a:r>
            <a:r>
              <a:rPr lang="fr-FR" sz="1050" dirty="0"/>
              <a:t>, </a:t>
            </a:r>
            <a:r>
              <a:rPr lang="fr-FR" sz="1050" dirty="0" err="1" smtClean="0"/>
              <a:t>Japan</a:t>
            </a:r>
            <a:endParaRPr lang="fr-FR" sz="105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77876"/>
            <a:ext cx="5895141" cy="49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ipd.kit.edu/~muellere/ki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65980"/>
            <a:ext cx="1083284" cy="5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5147900"/>
            <a:ext cx="7295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Assembly </a:t>
            </a:r>
            <a:r>
              <a:rPr lang="en-GB" dirty="0"/>
              <a:t>procedure: high pre-stress vs. low pre-stress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544" y="980728"/>
            <a:ext cx="6615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High temperature superconductor: YBCO vs. </a:t>
            </a:r>
            <a:r>
              <a:rPr lang="en-GB" dirty="0" smtClean="0"/>
              <a:t>Bi2212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05808" y="2857210"/>
            <a:ext cx="5364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Superconducting </a:t>
            </a:r>
            <a:r>
              <a:rPr lang="en-GB" dirty="0"/>
              <a:t>coil design: block vs. </a:t>
            </a:r>
            <a:r>
              <a:rPr lang="en-GB" dirty="0" err="1" smtClean="0"/>
              <a:t>cos</a:t>
            </a:r>
            <a:r>
              <a:rPr lang="el-GR" dirty="0" smtClean="0"/>
              <a:t>Θ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05808" y="3154534"/>
            <a:ext cx="81212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Block coil (HD2, HD3, Fresca2)</a:t>
            </a:r>
          </a:p>
          <a:p>
            <a:r>
              <a:rPr lang="en-GB" sz="1050" dirty="0"/>
              <a:t>Cable is not </a:t>
            </a:r>
            <a:r>
              <a:rPr lang="en-GB" sz="1050" dirty="0" err="1"/>
              <a:t>keystoned</a:t>
            </a:r>
            <a:r>
              <a:rPr lang="en-GB" sz="1050" dirty="0"/>
              <a:t>, perpendicular to the </a:t>
            </a:r>
            <a:r>
              <a:rPr lang="en-GB" sz="1050" dirty="0" err="1"/>
              <a:t>midplane</a:t>
            </a:r>
            <a:endParaRPr lang="en-GB" sz="1050" dirty="0"/>
          </a:p>
          <a:p>
            <a:r>
              <a:rPr lang="en-GB" sz="1050" dirty="0"/>
              <a:t>Ends are wound in the easy side, but must be flared to make </a:t>
            </a:r>
            <a:r>
              <a:rPr lang="en-GB" sz="1050" dirty="0" smtClean="0"/>
              <a:t>space for </a:t>
            </a:r>
            <a:r>
              <a:rPr lang="en-GB" sz="1050" dirty="0"/>
              <a:t>aperture (bend in the hard direction)</a:t>
            </a:r>
          </a:p>
          <a:p>
            <a:r>
              <a:rPr lang="en-GB" sz="1050" dirty="0"/>
              <a:t>Internal structure to support the coil </a:t>
            </a:r>
            <a:r>
              <a:rPr lang="en-GB" sz="1050" dirty="0" err="1"/>
              <a:t>neededRatio</a:t>
            </a:r>
            <a:r>
              <a:rPr lang="en-GB" sz="1050" dirty="0"/>
              <a:t> central field/current density is 12%</a:t>
            </a:r>
          </a:p>
          <a:p>
            <a:r>
              <a:rPr lang="en-GB" sz="1050" dirty="0"/>
              <a:t>less than a </a:t>
            </a:r>
            <a:r>
              <a:rPr lang="en-GB" sz="1050" dirty="0" err="1" smtClean="0"/>
              <a:t>cos</a:t>
            </a:r>
            <a:r>
              <a:rPr lang="el-GR" sz="1050" dirty="0"/>
              <a:t>Θ</a:t>
            </a:r>
            <a:r>
              <a:rPr lang="en-GB" sz="1050" dirty="0" smtClean="0"/>
              <a:t> </a:t>
            </a:r>
            <a:r>
              <a:rPr lang="en-GB" sz="1050" dirty="0"/>
              <a:t>with the same quantity </a:t>
            </a:r>
            <a:r>
              <a:rPr lang="en-GB" sz="1050" dirty="0" smtClean="0"/>
              <a:t>of cable</a:t>
            </a:r>
            <a:r>
              <a:rPr lang="en-GB" sz="1050" dirty="0"/>
              <a:t>: less effective than </a:t>
            </a:r>
            <a:r>
              <a:rPr lang="en-GB" sz="1050" dirty="0" err="1"/>
              <a:t>cos</a:t>
            </a:r>
            <a:r>
              <a:rPr lang="en-GB" sz="1050" dirty="0"/>
              <a:t> </a:t>
            </a:r>
            <a:r>
              <a:rPr lang="en-GB" sz="1050" dirty="0" smtClean="0"/>
              <a:t>theta</a:t>
            </a:r>
          </a:p>
          <a:p>
            <a:r>
              <a:rPr lang="en-GB" sz="1050" dirty="0"/>
              <a:t>Block design is interesting </a:t>
            </a:r>
            <a:r>
              <a:rPr lang="en-GB" sz="1050" dirty="0" smtClean="0"/>
              <a:t>and has good properties but </a:t>
            </a:r>
            <a:r>
              <a:rPr lang="en-GB" sz="1050" dirty="0"/>
              <a:t>needs more experience</a:t>
            </a:r>
            <a:endParaRPr lang="fr-FR" sz="1050" dirty="0"/>
          </a:p>
        </p:txBody>
      </p:sp>
      <p:sp>
        <p:nvSpPr>
          <p:cNvPr id="14" name="Rectangle 13"/>
          <p:cNvSpPr/>
          <p:nvPr/>
        </p:nvSpPr>
        <p:spPr>
          <a:xfrm>
            <a:off x="481115" y="4189780"/>
            <a:ext cx="7295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Support </a:t>
            </a:r>
            <a:r>
              <a:rPr lang="en-GB" dirty="0"/>
              <a:t>structures: collar-based vs. </a:t>
            </a:r>
            <a:r>
              <a:rPr lang="en-GB" dirty="0" smtClean="0"/>
              <a:t>shell-based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4" y="5422646"/>
            <a:ext cx="81212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/>
              <a:t>The </a:t>
            </a:r>
            <a:r>
              <a:rPr lang="en-GB" sz="1050" dirty="0"/>
              <a:t>pre-stress avoids the appearance of tensile stresses </a:t>
            </a:r>
            <a:r>
              <a:rPr lang="en-GB" sz="1050" dirty="0" smtClean="0"/>
              <a:t>and limits </a:t>
            </a:r>
            <a:r>
              <a:rPr lang="en-GB" sz="1050" dirty="0"/>
              <a:t>the movement of the conductors</a:t>
            </a:r>
            <a:r>
              <a:rPr lang="en-GB" sz="1050" dirty="0" smtClean="0"/>
              <a:t>.</a:t>
            </a:r>
          </a:p>
          <a:p>
            <a:r>
              <a:rPr lang="fr-FR" sz="1050" dirty="0"/>
              <a:t>LHC corrector </a:t>
            </a:r>
            <a:r>
              <a:rPr lang="fr-FR" sz="1050" dirty="0" err="1"/>
              <a:t>sextupoles</a:t>
            </a:r>
            <a:r>
              <a:rPr lang="fr-FR" sz="1050" dirty="0"/>
              <a:t> (MCS</a:t>
            </a:r>
            <a:r>
              <a:rPr lang="fr-FR" sz="1050" dirty="0" smtClean="0"/>
              <a:t>) </a:t>
            </a:r>
            <a:r>
              <a:rPr lang="fr-FR" sz="1050" dirty="0" smtClean="0">
                <a:sym typeface="Wingdings" pitchFamily="2" charset="2"/>
              </a:rPr>
              <a:t> </a:t>
            </a:r>
            <a:r>
              <a:rPr lang="en-GB" sz="1050" dirty="0">
                <a:sym typeface="Wingdings" pitchFamily="2" charset="2"/>
              </a:rPr>
              <a:t>Learning curve was poor in free </a:t>
            </a:r>
            <a:r>
              <a:rPr lang="en-GB" sz="1050" dirty="0" smtClean="0">
                <a:sym typeface="Wingdings" pitchFamily="2" charset="2"/>
              </a:rPr>
              <a:t>conditions and training </a:t>
            </a:r>
            <a:r>
              <a:rPr lang="en-GB" sz="1050" dirty="0">
                <a:sym typeface="Wingdings" pitchFamily="2" charset="2"/>
              </a:rPr>
              <a:t>was optimal with low pre-stress and around 30 </a:t>
            </a:r>
            <a:r>
              <a:rPr lang="en-GB" sz="1050" dirty="0" err="1">
                <a:sym typeface="Wingdings" pitchFamily="2" charset="2"/>
              </a:rPr>
              <a:t>MPa</a:t>
            </a:r>
            <a:r>
              <a:rPr lang="en-GB" sz="1050" dirty="0">
                <a:sym typeface="Wingdings" pitchFamily="2" charset="2"/>
              </a:rPr>
              <a:t>. Degradation was </a:t>
            </a:r>
            <a:r>
              <a:rPr lang="en-GB" sz="1050" dirty="0" smtClean="0">
                <a:sym typeface="Wingdings" pitchFamily="2" charset="2"/>
              </a:rPr>
              <a:t>observed for </a:t>
            </a:r>
            <a:r>
              <a:rPr lang="en-GB" sz="1050" dirty="0">
                <a:sym typeface="Wingdings" pitchFamily="2" charset="2"/>
              </a:rPr>
              <a:t>high pre-stress (above 40 </a:t>
            </a:r>
            <a:r>
              <a:rPr lang="en-GB" sz="1050" dirty="0" err="1">
                <a:sym typeface="Wingdings" pitchFamily="2" charset="2"/>
              </a:rPr>
              <a:t>MPa</a:t>
            </a:r>
            <a:r>
              <a:rPr lang="en-GB" sz="1050" dirty="0" smtClean="0">
                <a:sym typeface="Wingdings" pitchFamily="2" charset="2"/>
              </a:rPr>
              <a:t>)  Finally</a:t>
            </a:r>
            <a:r>
              <a:rPr lang="en-GB" sz="1050" dirty="0">
                <a:sym typeface="Wingdings" pitchFamily="2" charset="2"/>
              </a:rPr>
              <a:t>, nominal pre-stress for series production was 30 </a:t>
            </a:r>
            <a:r>
              <a:rPr lang="en-GB" sz="1050" dirty="0" err="1">
                <a:sym typeface="Wingdings" pitchFamily="2" charset="2"/>
              </a:rPr>
              <a:t>MPa</a:t>
            </a:r>
            <a:r>
              <a:rPr lang="en-GB" sz="1050" dirty="0" smtClean="0">
                <a:sym typeface="Wingdings" pitchFamily="2" charset="2"/>
              </a:rPr>
              <a:t>.</a:t>
            </a:r>
            <a:endParaRPr lang="en-GB" sz="105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483230" y="4427820"/>
            <a:ext cx="81212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All the collared magnets </a:t>
            </a:r>
            <a:r>
              <a:rPr lang="en-GB" sz="1050" dirty="0" smtClean="0"/>
              <a:t>are </a:t>
            </a:r>
            <a:r>
              <a:rPr lang="en-GB" sz="1050" dirty="0"/>
              <a:t>characterized </a:t>
            </a:r>
            <a:r>
              <a:rPr lang="en-GB" sz="1050" dirty="0" smtClean="0"/>
              <a:t>by </a:t>
            </a:r>
            <a:r>
              <a:rPr lang="fr-FR" sz="1050" dirty="0" err="1" smtClean="0"/>
              <a:t>significant</a:t>
            </a:r>
            <a:r>
              <a:rPr lang="fr-FR" sz="1050" dirty="0" smtClean="0"/>
              <a:t> </a:t>
            </a:r>
            <a:r>
              <a:rPr lang="fr-FR" sz="1050" dirty="0" err="1"/>
              <a:t>coil</a:t>
            </a:r>
            <a:r>
              <a:rPr lang="fr-FR" sz="1050" dirty="0"/>
              <a:t> </a:t>
            </a:r>
            <a:r>
              <a:rPr lang="fr-FR" sz="1050" dirty="0" err="1"/>
              <a:t>pre</a:t>
            </a:r>
            <a:r>
              <a:rPr lang="fr-FR" sz="1050" dirty="0"/>
              <a:t>-stress </a:t>
            </a:r>
            <a:r>
              <a:rPr lang="fr-FR" sz="1050" dirty="0" err="1" smtClean="0"/>
              <a:t>losses</a:t>
            </a:r>
            <a:r>
              <a:rPr lang="fr-FR" sz="1050" dirty="0" smtClean="0"/>
              <a:t>: t</a:t>
            </a:r>
            <a:r>
              <a:rPr lang="en-GB" sz="1050" dirty="0" smtClean="0"/>
              <a:t>he </a:t>
            </a:r>
            <a:r>
              <a:rPr lang="en-GB" sz="1050" dirty="0"/>
              <a:t>coil reaches the </a:t>
            </a:r>
            <a:r>
              <a:rPr lang="en-GB" sz="1050" dirty="0" smtClean="0"/>
              <a:t>maximum </a:t>
            </a:r>
            <a:r>
              <a:rPr lang="fr-FR" sz="1050" dirty="0" smtClean="0"/>
              <a:t>compression </a:t>
            </a:r>
            <a:r>
              <a:rPr lang="fr-FR" sz="1050" dirty="0"/>
              <a:t>(about 100 </a:t>
            </a:r>
            <a:r>
              <a:rPr lang="fr-FR" sz="1050" dirty="0" err="1" smtClean="0"/>
              <a:t>MPa</a:t>
            </a:r>
            <a:r>
              <a:rPr lang="fr-FR" sz="1050" dirty="0" smtClean="0"/>
              <a:t>) </a:t>
            </a:r>
            <a:r>
              <a:rPr lang="fr-FR" sz="1050" dirty="0" err="1" smtClean="0"/>
              <a:t>during</a:t>
            </a:r>
            <a:r>
              <a:rPr lang="fr-FR" sz="1050" dirty="0" smtClean="0"/>
              <a:t> </a:t>
            </a:r>
            <a:r>
              <a:rPr lang="fr-FR" sz="1050" dirty="0"/>
              <a:t>the </a:t>
            </a:r>
            <a:r>
              <a:rPr lang="fr-FR" sz="1050" dirty="0" err="1"/>
              <a:t>collaring</a:t>
            </a:r>
            <a:r>
              <a:rPr lang="fr-FR" sz="1050" dirty="0"/>
              <a:t> </a:t>
            </a:r>
            <a:r>
              <a:rPr lang="fr-FR" sz="1050" dirty="0" err="1" smtClean="0"/>
              <a:t>operation</a:t>
            </a:r>
            <a:r>
              <a:rPr lang="fr-FR" sz="1050" dirty="0" smtClean="0"/>
              <a:t>, but a</a:t>
            </a:r>
            <a:r>
              <a:rPr lang="en-GB" sz="1050" dirty="0" err="1" smtClean="0"/>
              <a:t>fter</a:t>
            </a:r>
            <a:r>
              <a:rPr lang="en-GB" sz="1050" dirty="0" smtClean="0"/>
              <a:t> </a:t>
            </a:r>
            <a:r>
              <a:rPr lang="en-GB" sz="1050" dirty="0"/>
              <a:t>cool-down the residual </a:t>
            </a:r>
            <a:r>
              <a:rPr lang="en-GB" sz="1050" dirty="0" err="1" smtClean="0"/>
              <a:t>prestress</a:t>
            </a:r>
            <a:r>
              <a:rPr lang="en-GB" sz="1050" dirty="0" smtClean="0"/>
              <a:t> is </a:t>
            </a:r>
            <a:r>
              <a:rPr lang="en-GB" sz="1050" dirty="0"/>
              <a:t>of about 30-40 </a:t>
            </a:r>
            <a:r>
              <a:rPr lang="en-GB" sz="1050" dirty="0" err="1"/>
              <a:t>MPa</a:t>
            </a:r>
            <a:r>
              <a:rPr lang="en-GB" sz="1050" dirty="0" smtClean="0"/>
              <a:t>.</a:t>
            </a:r>
          </a:p>
          <a:p>
            <a:r>
              <a:rPr lang="en-GB" sz="1050" dirty="0" smtClean="0">
                <a:sym typeface="Wingdings" pitchFamily="2" charset="2"/>
              </a:rPr>
              <a:t> BLADDERS and ALUMINIUM THICK SHELL: </a:t>
            </a:r>
            <a:r>
              <a:rPr lang="en-GB" sz="1050" dirty="0" smtClean="0"/>
              <a:t>Initial </a:t>
            </a:r>
            <a:r>
              <a:rPr lang="en-GB" sz="1050" dirty="0"/>
              <a:t>pre-compression is provided by </a:t>
            </a:r>
            <a:r>
              <a:rPr lang="en-GB" sz="1050" dirty="0" err="1" smtClean="0"/>
              <a:t>waterpressurized</a:t>
            </a:r>
            <a:r>
              <a:rPr lang="en-GB" sz="1050" dirty="0" smtClean="0"/>
              <a:t> bladders </a:t>
            </a:r>
            <a:r>
              <a:rPr lang="en-GB" sz="1050" dirty="0"/>
              <a:t>and locked by keys</a:t>
            </a:r>
            <a:r>
              <a:rPr lang="en-GB" sz="1050" dirty="0" smtClean="0"/>
              <a:t>. After </a:t>
            </a:r>
            <a:r>
              <a:rPr lang="en-GB" sz="1050" dirty="0"/>
              <a:t>cool-down the coil pre-stress </a:t>
            </a:r>
            <a:r>
              <a:rPr lang="en-GB" sz="1050" dirty="0" smtClean="0"/>
              <a:t>increases due </a:t>
            </a:r>
            <a:r>
              <a:rPr lang="en-GB" sz="1050" dirty="0"/>
              <a:t>to the high thermal contraction of </a:t>
            </a:r>
            <a:r>
              <a:rPr lang="en-GB" sz="1050" dirty="0" smtClean="0"/>
              <a:t>the </a:t>
            </a:r>
            <a:r>
              <a:rPr lang="en-GB" sz="1050" dirty="0" err="1" smtClean="0"/>
              <a:t>aluminum</a:t>
            </a:r>
            <a:r>
              <a:rPr lang="en-GB" sz="1050" dirty="0" smtClean="0"/>
              <a:t> </a:t>
            </a:r>
            <a:r>
              <a:rPr lang="en-GB" sz="1050" dirty="0"/>
              <a:t>shell.</a:t>
            </a:r>
          </a:p>
        </p:txBody>
      </p:sp>
    </p:spTree>
    <p:extLst>
      <p:ext uri="{BB962C8B-B14F-4D97-AF65-F5344CB8AC3E}">
        <p14:creationId xmlns:p14="http://schemas.microsoft.com/office/powerpoint/2010/main" val="21251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2"/>
          <p:cNvSpPr txBox="1">
            <a:spLocks/>
          </p:cNvSpPr>
          <p:nvPr/>
        </p:nvSpPr>
        <p:spPr>
          <a:xfrm>
            <a:off x="323528" y="4897760"/>
            <a:ext cx="8496944" cy="184360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GB" dirty="0" smtClean="0">
                <a:ea typeface="ＭＳ Ｐゴシック" pitchFamily="34" charset="-128"/>
              </a:rPr>
              <a:t>GROUP C – Case study no.4</a:t>
            </a:r>
          </a:p>
          <a:p>
            <a:pPr marL="0" lvl="2" indent="0">
              <a:buNone/>
            </a:pPr>
            <a:r>
              <a:rPr lang="en-GB" sz="2400" dirty="0" err="1" smtClean="0">
                <a:ea typeface="ＭＳ Ｐゴシック" pitchFamily="34" charset="-128"/>
              </a:rPr>
              <a:t>Dr</a:t>
            </a:r>
            <a:r>
              <a:rPr lang="en-GB" sz="2400" dirty="0" err="1">
                <a:ea typeface="ＭＳ Ｐゴシック" pitchFamily="34" charset="-128"/>
              </a:rPr>
              <a:t>.</a:t>
            </a:r>
            <a:r>
              <a:rPr lang="en-GB" sz="2400" dirty="0">
                <a:ea typeface="ＭＳ Ｐゴシック" pitchFamily="34" charset="-128"/>
              </a:rPr>
              <a:t> </a:t>
            </a:r>
            <a:r>
              <a:rPr lang="en-GB" sz="2400" dirty="0" err="1">
                <a:ea typeface="ＭＳ Ｐゴシック" pitchFamily="34" charset="-128"/>
              </a:rPr>
              <a:t>Nadezda</a:t>
            </a:r>
            <a:r>
              <a:rPr lang="en-GB" sz="2400" dirty="0">
                <a:ea typeface="ＭＳ Ｐゴシック" pitchFamily="34" charset="-128"/>
              </a:rPr>
              <a:t> BAGRETS (</a:t>
            </a:r>
            <a:r>
              <a:rPr lang="fr-FR" sz="2400" dirty="0">
                <a:ea typeface="ＭＳ Ｐゴシック" pitchFamily="34" charset="-128"/>
              </a:rPr>
              <a:t>Karlsruhe Institute of Technology)</a:t>
            </a:r>
          </a:p>
          <a:p>
            <a:pPr marL="0" lvl="2" indent="0">
              <a:buNone/>
            </a:pPr>
            <a:r>
              <a:rPr lang="en-GB" dirty="0" err="1" smtClean="0">
                <a:ea typeface="ＭＳ Ｐゴシック" pitchFamily="34" charset="-128"/>
              </a:rPr>
              <a:t>Dr.</a:t>
            </a:r>
            <a:r>
              <a:rPr lang="en-GB" dirty="0" smtClean="0">
                <a:ea typeface="ＭＳ Ｐゴシック" pitchFamily="34" charset="-128"/>
              </a:rPr>
              <a:t> Andrea CORNACCHINI (CERN EN Dept.)</a:t>
            </a:r>
          </a:p>
          <a:p>
            <a:pPr marL="0" lvl="2" indent="0">
              <a:buNone/>
            </a:pPr>
            <a:r>
              <a:rPr lang="en-GB" dirty="0" err="1" smtClean="0">
                <a:ea typeface="ＭＳ Ｐゴシック" pitchFamily="34" charset="-128"/>
              </a:rPr>
              <a:t>Mr.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pt-BR" dirty="0">
                <a:ea typeface="ＭＳ Ｐゴシック" pitchFamily="34" charset="-128"/>
              </a:rPr>
              <a:t>Miguel </a:t>
            </a:r>
            <a:r>
              <a:rPr lang="pt-BR" dirty="0" smtClean="0">
                <a:ea typeface="ＭＳ Ｐゴシック" pitchFamily="34" charset="-128"/>
              </a:rPr>
              <a:t>FERNANDES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>
                <a:ea typeface="ＭＳ Ｐゴシック" pitchFamily="34" charset="-128"/>
              </a:rPr>
              <a:t>(CERN </a:t>
            </a:r>
            <a:r>
              <a:rPr lang="en-GB" dirty="0" smtClean="0">
                <a:ea typeface="ＭＳ Ｐゴシック" pitchFamily="34" charset="-128"/>
              </a:rPr>
              <a:t>BE </a:t>
            </a:r>
            <a:r>
              <a:rPr lang="en-GB" dirty="0">
                <a:ea typeface="ＭＳ Ｐゴシック" pitchFamily="34" charset="-128"/>
              </a:rPr>
              <a:t>Dept.)</a:t>
            </a:r>
            <a:endParaRPr lang="pt-BR" dirty="0" smtClean="0">
              <a:ea typeface="ＭＳ Ｐゴシック" pitchFamily="34" charset="-128"/>
            </a:endParaRPr>
          </a:p>
          <a:p>
            <a:pPr marL="0" lvl="2" indent="0">
              <a:buNone/>
            </a:pPr>
            <a:r>
              <a:rPr lang="en-GB" dirty="0" err="1" smtClean="0">
                <a:ea typeface="ＭＳ Ｐゴシック" pitchFamily="34" charset="-128"/>
              </a:rPr>
              <a:t>Dr.</a:t>
            </a:r>
            <a:r>
              <a:rPr lang="en-GB" dirty="0" smtClean="0">
                <a:ea typeface="ＭＳ Ｐゴシック" pitchFamily="34" charset="-128"/>
              </a:rPr>
              <a:t> Friedrich LACKNER </a:t>
            </a:r>
            <a:r>
              <a:rPr lang="en-GB" dirty="0">
                <a:ea typeface="ＭＳ Ｐゴシック" pitchFamily="34" charset="-128"/>
              </a:rPr>
              <a:t> (CERN </a:t>
            </a:r>
            <a:r>
              <a:rPr lang="en-GB" dirty="0" smtClean="0">
                <a:ea typeface="ＭＳ Ｐゴシック" pitchFamily="34" charset="-128"/>
              </a:rPr>
              <a:t>TE </a:t>
            </a:r>
            <a:r>
              <a:rPr lang="en-GB" dirty="0">
                <a:ea typeface="ＭＳ Ｐゴシック" pitchFamily="34" charset="-128"/>
              </a:rPr>
              <a:t>Dept.)</a:t>
            </a:r>
            <a:endParaRPr lang="en-GB" dirty="0" smtClean="0">
              <a:ea typeface="ＭＳ Ｐゴシック" pitchFamily="34" charset="-128"/>
            </a:endParaRPr>
          </a:p>
          <a:p>
            <a:pPr marL="0" lvl="2" indent="0">
              <a:buNone/>
            </a:pPr>
            <a:r>
              <a:rPr lang="en-GB" dirty="0" err="1" smtClean="0">
                <a:ea typeface="ＭＳ Ｐゴシック" pitchFamily="34" charset="-128"/>
              </a:rPr>
              <a:t>Mr.</a:t>
            </a:r>
            <a:r>
              <a:rPr lang="en-GB" dirty="0">
                <a:ea typeface="ＭＳ Ｐゴシック" pitchFamily="34" charset="-128"/>
              </a:rPr>
              <a:t> </a:t>
            </a:r>
            <a:r>
              <a:rPr lang="en-GB" dirty="0" err="1">
                <a:ea typeface="ＭＳ Ｐゴシック" pitchFamily="34" charset="-128"/>
              </a:rPr>
              <a:t>Shoubo</a:t>
            </a:r>
            <a:r>
              <a:rPr lang="en-GB" dirty="0">
                <a:ea typeface="ＭＳ Ｐゴシック" pitchFamily="34" charset="-128"/>
              </a:rPr>
              <a:t> </a:t>
            </a:r>
            <a:r>
              <a:rPr lang="en-GB" dirty="0" smtClean="0">
                <a:ea typeface="ＭＳ Ｐゴシック" pitchFamily="34" charset="-128"/>
              </a:rPr>
              <a:t>HE (Inst. </a:t>
            </a:r>
            <a:r>
              <a:rPr lang="en-GB" dirty="0">
                <a:ea typeface="ＭＳ Ｐゴシック" pitchFamily="34" charset="-128"/>
              </a:rPr>
              <a:t>of Modern </a:t>
            </a:r>
            <a:r>
              <a:rPr lang="en-GB" dirty="0" smtClean="0">
                <a:ea typeface="ＭＳ Ｐゴシック" pitchFamily="34" charset="-128"/>
              </a:rPr>
              <a:t>Physics - Chinese A. </a:t>
            </a:r>
            <a:r>
              <a:rPr lang="en-GB" dirty="0">
                <a:ea typeface="ＭＳ Ｐゴシック" pitchFamily="34" charset="-128"/>
              </a:rPr>
              <a:t>Of </a:t>
            </a:r>
            <a:r>
              <a:rPr lang="en-GB" dirty="0" smtClean="0">
                <a:ea typeface="ＭＳ Ｐゴシック" pitchFamily="34" charset="-128"/>
              </a:rPr>
              <a:t>Sc.)</a:t>
            </a:r>
            <a:endParaRPr lang="en-GB" dirty="0">
              <a:ea typeface="ＭＳ Ｐゴシック" pitchFamily="34" charset="-128"/>
            </a:endParaRPr>
          </a:p>
        </p:txBody>
      </p:sp>
      <p:sp>
        <p:nvSpPr>
          <p:cNvPr id="7" name="Content Placeholder 52"/>
          <p:cNvSpPr txBox="1">
            <a:spLocks/>
          </p:cNvSpPr>
          <p:nvPr/>
        </p:nvSpPr>
        <p:spPr>
          <a:xfrm>
            <a:off x="1259632" y="1340768"/>
            <a:ext cx="6624736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GB" sz="3600" dirty="0" smtClean="0">
                <a:ea typeface="ＭＳ Ｐゴシック" pitchFamily="34" charset="-128"/>
              </a:rPr>
              <a:t>Thank you for your attention.</a:t>
            </a:r>
            <a:endParaRPr lang="en-GB" sz="3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Case </a:t>
            </a:r>
            <a:r>
              <a:rPr lang="fr-FR" dirty="0" err="1" smtClean="0"/>
              <a:t>study</a:t>
            </a:r>
            <a:r>
              <a:rPr lang="fr-FR" dirty="0" smtClean="0"/>
              <a:t> no.4</a:t>
            </a:r>
            <a:endParaRPr lang="fr-FR" dirty="0"/>
          </a:p>
        </p:txBody>
      </p:sp>
      <p:pic>
        <p:nvPicPr>
          <p:cNvPr id="29" name="Picture 3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146548"/>
            <a:ext cx="79168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501900" y="2420888"/>
            <a:ext cx="396875" cy="355600"/>
          </a:xfrm>
          <a:prstGeom prst="rect">
            <a:avLst/>
          </a:prstGeom>
          <a:solidFill>
            <a:srgbClr val="3366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370005">
            <a:off x="5942013" y="2768454"/>
            <a:ext cx="363537" cy="354012"/>
          </a:xfrm>
          <a:prstGeom prst="rect">
            <a:avLst/>
          </a:prstGeom>
          <a:solidFill>
            <a:srgbClr val="3366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2873375" y="4800848"/>
            <a:ext cx="436392" cy="381000"/>
          </a:xfrm>
          <a:prstGeom prst="line">
            <a:avLst/>
          </a:prstGeom>
          <a:ln w="34925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 rot="445917">
            <a:off x="5784850" y="2742593"/>
            <a:ext cx="542925" cy="342900"/>
          </a:xfrm>
          <a:prstGeom prst="rect">
            <a:avLst/>
          </a:prstGeom>
          <a:solidFill>
            <a:srgbClr val="C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471738" y="2410073"/>
            <a:ext cx="550862" cy="377825"/>
          </a:xfrm>
          <a:prstGeom prst="rect">
            <a:avLst/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2419350" y="2792735"/>
            <a:ext cx="81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/>
              <a:t>MB.B8R/L</a:t>
            </a:r>
          </a:p>
        </p:txBody>
      </p:sp>
      <p:sp>
        <p:nvSpPr>
          <p:cNvPr id="36" name="TextBox 27"/>
          <p:cNvSpPr txBox="1">
            <a:spLocks noChangeArrowheads="1"/>
          </p:cNvSpPr>
          <p:nvPr/>
        </p:nvSpPr>
        <p:spPr bwMode="auto">
          <a:xfrm>
            <a:off x="5518150" y="3080767"/>
            <a:ext cx="88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MB.B11R/L</a:t>
            </a:r>
          </a:p>
        </p:txBody>
      </p:sp>
      <p:grpSp>
        <p:nvGrpSpPr>
          <p:cNvPr id="37" name="Group 13"/>
          <p:cNvGrpSpPr>
            <a:grpSpLocks/>
          </p:cNvGrpSpPr>
          <p:nvPr/>
        </p:nvGrpSpPr>
        <p:grpSpPr bwMode="auto">
          <a:xfrm>
            <a:off x="500685" y="5246977"/>
            <a:ext cx="4137025" cy="612775"/>
            <a:chOff x="234547" y="5965158"/>
            <a:chExt cx="4136897" cy="613409"/>
          </a:xfrm>
        </p:grpSpPr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17768" y="6064468"/>
              <a:ext cx="1468291" cy="365599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lt1"/>
                  </a:solidFill>
                  <a:latin typeface="+mn-lt"/>
                  <a:ea typeface="+mn-ea"/>
                </a:rPr>
                <a:t>5.5 m Nb</a:t>
              </a:r>
              <a:r>
                <a:rPr lang="en-US" sz="1400" baseline="-25000" dirty="0">
                  <a:solidFill>
                    <a:schemeClr val="lt1"/>
                  </a:solidFill>
                  <a:latin typeface="+mn-lt"/>
                  <a:ea typeface="+mn-ea"/>
                </a:rPr>
                <a:t>3</a:t>
              </a:r>
              <a:r>
                <a:rPr lang="en-US" sz="1400" dirty="0">
                  <a:solidFill>
                    <a:schemeClr val="lt1"/>
                  </a:solidFill>
                  <a:latin typeface="+mn-lt"/>
                  <a:ea typeface="+mn-ea"/>
                </a:rPr>
                <a:t>Sn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789131" y="6028691"/>
              <a:ext cx="1468291" cy="38846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lt1"/>
                  </a:solidFill>
                  <a:latin typeface="+mn-lt"/>
                  <a:ea typeface="+mn-ea"/>
                </a:rPr>
                <a:t>5.5 m Nb</a:t>
              </a:r>
              <a:r>
                <a:rPr lang="en-US" sz="1400" baseline="-25000" dirty="0">
                  <a:solidFill>
                    <a:schemeClr val="lt1"/>
                  </a:solidFill>
                  <a:latin typeface="+mn-lt"/>
                  <a:ea typeface="+mn-ea"/>
                </a:rPr>
                <a:t>3</a:t>
              </a:r>
              <a:r>
                <a:rPr lang="en-US" sz="1400" dirty="0">
                  <a:solidFill>
                    <a:schemeClr val="lt1"/>
                  </a:solidFill>
                  <a:latin typeface="+mn-lt"/>
                  <a:ea typeface="+mn-ea"/>
                </a:rPr>
                <a:t>Sn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867892" y="6043382"/>
              <a:ext cx="851924" cy="38768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lt1"/>
                  </a:solidFill>
                  <a:latin typeface="+mn-lt"/>
                  <a:ea typeface="+mn-ea"/>
                </a:rPr>
                <a:t>3 m </a:t>
              </a:r>
              <a:r>
                <a:rPr lang="en-US" sz="1200" b="1" dirty="0" err="1">
                  <a:solidFill>
                    <a:schemeClr val="lt1"/>
                  </a:solidFill>
                  <a:latin typeface="+mn-lt"/>
                  <a:ea typeface="+mn-ea"/>
                </a:rPr>
                <a:t>Collim</a:t>
              </a:r>
              <a:r>
                <a:rPr lang="en-US" sz="1200" b="1" dirty="0">
                  <a:solidFill>
                    <a:schemeClr val="lt1"/>
                  </a:solidFill>
                  <a:latin typeface="+mn-lt"/>
                  <a:ea typeface="+mn-ea"/>
                </a:rPr>
                <a:t>.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34547" y="5965158"/>
              <a:ext cx="4136897" cy="61340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2" name="Group 10"/>
          <p:cNvGrpSpPr>
            <a:grpSpLocks/>
          </p:cNvGrpSpPr>
          <p:nvPr/>
        </p:nvGrpSpPr>
        <p:grpSpPr bwMode="auto">
          <a:xfrm>
            <a:off x="4551746" y="3649090"/>
            <a:ext cx="4137025" cy="612775"/>
            <a:chOff x="234547" y="4513979"/>
            <a:chExt cx="4136897" cy="613409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16860" y="4599076"/>
              <a:ext cx="3937125" cy="395534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lt1"/>
                  </a:solidFill>
                  <a:latin typeface="+mn-lt"/>
                  <a:ea typeface="+mn-ea"/>
                </a:rPr>
                <a:t>14.3 m </a:t>
              </a:r>
              <a:r>
                <a:rPr lang="en-US" sz="1400" dirty="0" err="1">
                  <a:solidFill>
                    <a:schemeClr val="lt1"/>
                  </a:solidFill>
                  <a:latin typeface="+mn-lt"/>
                  <a:ea typeface="+mn-ea"/>
                </a:rPr>
                <a:t>Nb</a:t>
              </a:r>
              <a:r>
                <a:rPr lang="en-US" sz="1400" dirty="0">
                  <a:solidFill>
                    <a:schemeClr val="lt1"/>
                  </a:solidFill>
                  <a:latin typeface="+mn-lt"/>
                  <a:ea typeface="+mn-ea"/>
                </a:rPr>
                <a:t>-Ti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34547" y="4513979"/>
              <a:ext cx="4136897" cy="61340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515937" y="3090292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∫</a:t>
            </a:r>
            <a:r>
              <a:rPr lang="en-US" dirty="0" err="1">
                <a:solidFill>
                  <a:srgbClr val="0000FF"/>
                </a:solidFill>
              </a:rPr>
              <a:t>BdL</a:t>
            </a:r>
            <a:r>
              <a:rPr lang="en-US" dirty="0">
                <a:solidFill>
                  <a:srgbClr val="0000FF"/>
                </a:solidFill>
              </a:rPr>
              <a:t> = 119.2 Tm @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nom</a:t>
            </a:r>
            <a:r>
              <a:rPr lang="en-US" dirty="0">
                <a:solidFill>
                  <a:srgbClr val="0000FF"/>
                </a:solidFill>
              </a:rPr>
              <a:t> = 11.85 kA</a:t>
            </a:r>
          </a:p>
          <a:p>
            <a:r>
              <a:rPr lang="en-US" dirty="0">
                <a:solidFill>
                  <a:srgbClr val="0000FF"/>
                </a:solidFill>
              </a:rPr>
              <a:t>with 20 % margin</a:t>
            </a:r>
          </a:p>
        </p:txBody>
      </p:sp>
      <p:pic>
        <p:nvPicPr>
          <p:cNvPr id="46" name="Picture 43" descr="Unknown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5" y="3805638"/>
            <a:ext cx="1170856" cy="94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9" descr="CryoCollAxon.tif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41" y="3833660"/>
            <a:ext cx="1626451" cy="9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8" descr="Unknown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5162" y="3797738"/>
            <a:ext cx="1246584" cy="100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/>
          <p:nvPr/>
        </p:nvCxnSpPr>
        <p:spPr bwMode="auto">
          <a:xfrm flipH="1" flipV="1">
            <a:off x="971600" y="4800848"/>
            <a:ext cx="209550" cy="381000"/>
          </a:xfrm>
          <a:prstGeom prst="line">
            <a:avLst/>
          </a:prstGeom>
          <a:ln w="34925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flipH="1" flipV="1">
            <a:off x="2343150" y="4800848"/>
            <a:ext cx="76200" cy="381000"/>
          </a:xfrm>
          <a:prstGeom prst="line">
            <a:avLst/>
          </a:prstGeom>
          <a:ln w="34925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4789784" y="4437112"/>
            <a:ext cx="3958680" cy="1584176"/>
          </a:xfrm>
        </p:spPr>
        <p:txBody>
          <a:bodyPr>
            <a:normAutofit fontScale="85000" lnSpcReduction="10000"/>
          </a:bodyPr>
          <a:lstStyle/>
          <a:p>
            <a:pPr marL="0" lvl="2" indent="0">
              <a:buNone/>
            </a:pPr>
            <a:r>
              <a:rPr lang="en-US" dirty="0" smtClean="0">
                <a:ea typeface="ＭＳ Ｐゴシック" pitchFamily="34" charset="-128"/>
              </a:rPr>
              <a:t>GOAL:</a:t>
            </a:r>
          </a:p>
          <a:p>
            <a:pPr marL="0" lvl="2" indent="0">
              <a:buNone/>
            </a:pPr>
            <a:r>
              <a:rPr lang="en-US" dirty="0" smtClean="0">
                <a:ea typeface="ＭＳ Ｐゴシック" pitchFamily="34" charset="-128"/>
              </a:rPr>
              <a:t>Design a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Nb</a:t>
            </a:r>
            <a:r>
              <a:rPr lang="en-US" b="1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3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Sn</a:t>
            </a:r>
            <a:r>
              <a:rPr lang="en-US" dirty="0" smtClean="0">
                <a:ea typeface="ＭＳ Ｐゴシック" pitchFamily="34" charset="-128"/>
              </a:rPr>
              <a:t> superconducting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dipole</a:t>
            </a:r>
            <a:r>
              <a:rPr lang="en-US" dirty="0" smtClean="0">
                <a:ea typeface="ＭＳ Ｐゴシック" pitchFamily="34" charset="-128"/>
              </a:rPr>
              <a:t> with an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60 mm aperture</a:t>
            </a:r>
            <a:r>
              <a:rPr lang="en-US" dirty="0" smtClean="0">
                <a:ea typeface="ＭＳ Ｐゴシック" pitchFamily="34" charset="-128"/>
              </a:rPr>
              <a:t> and a operational field (80% of </a:t>
            </a:r>
            <a:r>
              <a:rPr lang="en-US" i="1" dirty="0" err="1" smtClean="0">
                <a:ea typeface="ＭＳ Ｐゴシック" pitchFamily="34" charset="-128"/>
              </a:rPr>
              <a:t>I</a:t>
            </a:r>
            <a:r>
              <a:rPr lang="en-US" i="1" baseline="-25000" dirty="0" err="1" smtClean="0">
                <a:ea typeface="ＭＳ Ｐゴシック" pitchFamily="34" charset="-128"/>
              </a:rPr>
              <a:t>ss</a:t>
            </a:r>
            <a:r>
              <a:rPr lang="en-US" dirty="0" smtClean="0">
                <a:ea typeface="ＭＳ Ｐゴシック" pitchFamily="34" charset="-128"/>
              </a:rPr>
              <a:t>) at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1.9 K</a:t>
            </a:r>
            <a:r>
              <a:rPr lang="en-US" dirty="0" smtClean="0">
                <a:ea typeface="ＭＳ Ｐゴシック" pitchFamily="34" charset="-128"/>
              </a:rPr>
              <a:t> of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11 T</a:t>
            </a:r>
            <a:r>
              <a:rPr lang="en-US" dirty="0" smtClean="0">
                <a:ea typeface="ＭＳ Ｐゴシック" pitchFamily="34" charset="-128"/>
              </a:rPr>
              <a:t>.</a:t>
            </a:r>
            <a:endParaRPr lang="en-US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7" name="Content Placeholder 52"/>
          <p:cNvSpPr txBox="1">
            <a:spLocks/>
          </p:cNvSpPr>
          <p:nvPr/>
        </p:nvSpPr>
        <p:spPr>
          <a:xfrm>
            <a:off x="466364" y="1052736"/>
            <a:ext cx="8209323" cy="9156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GB" dirty="0">
                <a:ea typeface="ＭＳ Ｐゴシック" pitchFamily="34" charset="-128"/>
              </a:rPr>
              <a:t>New collimators to deal with increased beam intensity, energy and ion losses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77876"/>
            <a:ext cx="5895141" cy="49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http://www.ipd.kit.edu/~muellere/ki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65980"/>
            <a:ext cx="1083284" cy="5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\\cern.ch\dfs\Users\a\acornacc\Desktop\CAS Presentation\fi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0728"/>
            <a:ext cx="3960440" cy="277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Cable</a:t>
            </a:r>
            <a:r>
              <a:rPr lang="fr-FR" dirty="0" smtClean="0"/>
              <a:t> </a:t>
            </a:r>
            <a:r>
              <a:rPr lang="fr-FR" dirty="0" err="1" smtClean="0"/>
              <a:t>dimensioning</a:t>
            </a:r>
            <a:endParaRPr lang="fr-FR" dirty="0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35771" y="5223854"/>
            <a:ext cx="2916429" cy="712185"/>
            <a:chOff x="172051" y="1268760"/>
            <a:chExt cx="8564761" cy="1584176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268760"/>
              <a:ext cx="7804739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20"/>
            <p:cNvSpPr txBox="1">
              <a:spLocks noChangeArrowheads="1"/>
            </p:cNvSpPr>
            <p:nvPr/>
          </p:nvSpPr>
          <p:spPr bwMode="auto">
            <a:xfrm>
              <a:off x="3741533" y="1835321"/>
              <a:ext cx="4724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i="1" dirty="0">
                  <a:solidFill>
                    <a:srgbClr val="000000"/>
                  </a:solidFill>
                  <a:cs typeface="Times" charset="0"/>
                </a:rPr>
                <a:t>w </a:t>
              </a:r>
            </a:p>
          </p:txBody>
        </p:sp>
        <p:cxnSp>
          <p:nvCxnSpPr>
            <p:cNvPr id="6" name="Straight Connector 21"/>
            <p:cNvCxnSpPr>
              <a:cxnSpLocks noChangeShapeType="1"/>
            </p:cNvCxnSpPr>
            <p:nvPr/>
          </p:nvCxnSpPr>
          <p:spPr bwMode="auto">
            <a:xfrm>
              <a:off x="997000" y="1772816"/>
              <a:ext cx="0" cy="1008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22"/>
            <p:cNvCxnSpPr>
              <a:cxnSpLocks noChangeShapeType="1"/>
            </p:cNvCxnSpPr>
            <p:nvPr/>
          </p:nvCxnSpPr>
          <p:spPr bwMode="auto">
            <a:xfrm>
              <a:off x="8604448" y="1844824"/>
              <a:ext cx="0" cy="1008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23"/>
            <p:cNvCxnSpPr>
              <a:cxnSpLocks noChangeShapeType="1"/>
            </p:cNvCxnSpPr>
            <p:nvPr/>
          </p:nvCxnSpPr>
          <p:spPr bwMode="auto">
            <a:xfrm>
              <a:off x="887940" y="2666529"/>
              <a:ext cx="78488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24"/>
            <p:cNvCxnSpPr>
              <a:cxnSpLocks noChangeShapeType="1"/>
            </p:cNvCxnSpPr>
            <p:nvPr/>
          </p:nvCxnSpPr>
          <p:spPr bwMode="auto">
            <a:xfrm>
              <a:off x="755576" y="1340768"/>
              <a:ext cx="0" cy="1008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25"/>
            <p:cNvCxnSpPr>
              <a:cxnSpLocks noChangeShapeType="1"/>
            </p:cNvCxnSpPr>
            <p:nvPr/>
          </p:nvCxnSpPr>
          <p:spPr bwMode="auto">
            <a:xfrm>
              <a:off x="449604" y="2204864"/>
              <a:ext cx="4536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26"/>
            <p:cNvCxnSpPr>
              <a:cxnSpLocks noChangeShapeType="1"/>
            </p:cNvCxnSpPr>
            <p:nvPr/>
          </p:nvCxnSpPr>
          <p:spPr bwMode="auto">
            <a:xfrm>
              <a:off x="449604" y="1473133"/>
              <a:ext cx="4536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27"/>
            <p:cNvSpPr txBox="1">
              <a:spLocks noChangeArrowheads="1"/>
            </p:cNvSpPr>
            <p:nvPr/>
          </p:nvSpPr>
          <p:spPr bwMode="auto">
            <a:xfrm>
              <a:off x="172051" y="1268761"/>
              <a:ext cx="3526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i="1" dirty="0">
                  <a:cs typeface="Times" charset="0"/>
                </a:rPr>
                <a:t>t </a:t>
              </a:r>
            </a:p>
          </p:txBody>
        </p:sp>
      </p:grpSp>
      <p:sp>
        <p:nvSpPr>
          <p:cNvPr id="15" name="Content Placeholder 52"/>
          <p:cNvSpPr>
            <a:spLocks noGrp="1"/>
          </p:cNvSpPr>
          <p:nvPr>
            <p:ph idx="1"/>
          </p:nvPr>
        </p:nvSpPr>
        <p:spPr>
          <a:xfrm>
            <a:off x="4788024" y="1340768"/>
            <a:ext cx="4176464" cy="864096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1800" dirty="0" err="1" smtClean="0">
                <a:ea typeface="ＭＳ Ｐゴシック" pitchFamily="34" charset="-128"/>
              </a:rPr>
              <a:t>B</a:t>
            </a:r>
            <a:r>
              <a:rPr lang="en-US" sz="1800" baseline="-25000" dirty="0" err="1" smtClean="0">
                <a:ea typeface="ＭＳ Ｐゴシック" pitchFamily="34" charset="-128"/>
              </a:rPr>
              <a:t>ss</a:t>
            </a:r>
            <a:r>
              <a:rPr lang="en-US" sz="1800" dirty="0" smtClean="0">
                <a:ea typeface="ＭＳ Ｐゴシック" pitchFamily="34" charset="-128"/>
              </a:rPr>
              <a:t>=B</a:t>
            </a:r>
            <a:r>
              <a:rPr lang="en-US" sz="1800" baseline="-25000" dirty="0" smtClean="0">
                <a:ea typeface="ＭＳ Ｐゴシック" pitchFamily="34" charset="-128"/>
              </a:rPr>
              <a:t>op</a:t>
            </a:r>
            <a:r>
              <a:rPr lang="en-US" sz="1800" dirty="0" smtClean="0">
                <a:ea typeface="ＭＳ Ｐゴシック" pitchFamily="34" charset="-128"/>
              </a:rPr>
              <a:t> / 0,8 = 13,75 T</a:t>
            </a:r>
            <a:endParaRPr lang="en-US" sz="1800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lvl="2" indent="0">
              <a:buNone/>
            </a:pPr>
            <a:r>
              <a:rPr lang="en-US" sz="1800" dirty="0">
                <a:ea typeface="ＭＳ Ｐゴシック" pitchFamily="34" charset="-128"/>
              </a:rPr>
              <a:t>Aperture = 60mm </a:t>
            </a:r>
            <a:r>
              <a:rPr lang="en-US" sz="1800" dirty="0">
                <a:ea typeface="ＭＳ Ｐゴシック" pitchFamily="34" charset="-128"/>
                <a:sym typeface="Wingdings" pitchFamily="2" charset="2"/>
              </a:rPr>
              <a:t> </a:t>
            </a:r>
            <a:r>
              <a:rPr lang="en-US" sz="1800" dirty="0" smtClean="0">
                <a:ea typeface="ＭＳ Ｐゴシック" pitchFamily="34" charset="-128"/>
                <a:sym typeface="Wingdings" pitchFamily="2" charset="2"/>
              </a:rPr>
              <a:t>r = 30mm</a:t>
            </a:r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pPr marL="0" lvl="2" indent="0">
              <a:buNone/>
            </a:pPr>
            <a:endParaRPr lang="en-US" sz="1800" dirty="0" smtClean="0">
              <a:ea typeface="ＭＳ Ｐゴシック" pitchFamily="34" charset="-128"/>
              <a:sym typeface="Wingdings" pitchFamily="2" charset="2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69724" y="3212976"/>
            <a:ext cx="339276" cy="272793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r="10710" b="14166"/>
          <a:stretch>
            <a:fillRect/>
          </a:stretch>
        </p:blipFill>
        <p:spPr bwMode="auto">
          <a:xfrm>
            <a:off x="596099" y="3740244"/>
            <a:ext cx="1976574" cy="121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3"/>
          <a:stretch>
            <a:fillRect/>
          </a:stretch>
        </p:blipFill>
        <p:spPr bwMode="auto">
          <a:xfrm>
            <a:off x="2927482" y="3740243"/>
            <a:ext cx="1788534" cy="121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" name="Rectangle 1023"/>
          <p:cNvSpPr/>
          <p:nvPr/>
        </p:nvSpPr>
        <p:spPr>
          <a:xfrm>
            <a:off x="4788024" y="2720010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Cable geometry</a:t>
            </a:r>
          </a:p>
          <a:p>
            <a:r>
              <a:rPr lang="en-GB" dirty="0">
                <a:solidFill>
                  <a:srgbClr val="FF0000"/>
                </a:solidFill>
              </a:rPr>
              <a:t>Strand diameter </a:t>
            </a:r>
            <a:r>
              <a:rPr lang="en-GB" dirty="0" smtClean="0"/>
              <a:t>		</a:t>
            </a:r>
            <a:r>
              <a:rPr lang="en-GB" dirty="0" smtClean="0">
                <a:solidFill>
                  <a:srgbClr val="FF0000"/>
                </a:solidFill>
              </a:rPr>
              <a:t>0,75 mm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Number of strands </a:t>
            </a:r>
            <a:r>
              <a:rPr lang="en-GB" dirty="0" smtClean="0"/>
              <a:t>	40</a:t>
            </a:r>
          </a:p>
          <a:p>
            <a:r>
              <a:rPr lang="en-GB" dirty="0">
                <a:solidFill>
                  <a:srgbClr val="FF0000"/>
                </a:solidFill>
              </a:rPr>
              <a:t>Cu to SC ratio		1,5</a:t>
            </a:r>
          </a:p>
          <a:p>
            <a:r>
              <a:rPr lang="en-GB" dirty="0" smtClean="0"/>
              <a:t>Width 			15mm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Mid thickness 		</a:t>
            </a:r>
            <a:r>
              <a:rPr lang="en-GB" dirty="0" smtClean="0">
                <a:solidFill>
                  <a:srgbClr val="FF0000"/>
                </a:solidFill>
              </a:rPr>
              <a:t>1.39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Insulation thickness	15%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“Pitch” angle 		15.39°</a:t>
            </a:r>
          </a:p>
          <a:p>
            <a:r>
              <a:rPr lang="en-GB" dirty="0"/>
              <a:t>Keystone angle		0.64</a:t>
            </a:r>
          </a:p>
          <a:p>
            <a:r>
              <a:rPr lang="en-GB" dirty="0">
                <a:solidFill>
                  <a:srgbClr val="FF0000"/>
                </a:solidFill>
              </a:rPr>
              <a:t>Filling factor		</a:t>
            </a:r>
            <a:r>
              <a:rPr lang="en-GB" dirty="0" smtClean="0">
                <a:solidFill>
                  <a:srgbClr val="FF0000"/>
                </a:solidFill>
              </a:rPr>
              <a:t>0.273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27" name="Rectangle 1026"/>
          <p:cNvSpPr/>
          <p:nvPr/>
        </p:nvSpPr>
        <p:spPr>
          <a:xfrm>
            <a:off x="3527326" y="4081253"/>
            <a:ext cx="72008" cy="4571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913058" y="4157678"/>
            <a:ext cx="72008" cy="4571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77876"/>
            <a:ext cx="5895141" cy="49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ttp://www.ipd.kit.edu/~muellere/ki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65980"/>
            <a:ext cx="1083284" cy="5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Short </a:t>
            </a:r>
            <a:r>
              <a:rPr lang="fr-FR" dirty="0" err="1" smtClean="0"/>
              <a:t>sample</a:t>
            </a:r>
            <a:r>
              <a:rPr lang="fr-FR" dirty="0" smtClean="0"/>
              <a:t> solution</a:t>
            </a:r>
            <a:endParaRPr lang="fr-FR" dirty="0"/>
          </a:p>
        </p:txBody>
      </p:sp>
      <p:pic>
        <p:nvPicPr>
          <p:cNvPr id="10" name="Picture 3" descr="\\cern.ch\dfs\Users\a\acornacc\Desktop\CAS Presentation\fig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9" y="1096572"/>
            <a:ext cx="6103811" cy="42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77876"/>
            <a:ext cx="5895141" cy="49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ipd.kit.edu/~muellere/ki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65980"/>
            <a:ext cx="1083284" cy="5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51671" y="1556792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Short </a:t>
            </a:r>
            <a:r>
              <a:rPr lang="fr-FR" dirty="0" err="1" smtClean="0"/>
              <a:t>sample</a:t>
            </a:r>
            <a:r>
              <a:rPr lang="fr-FR" dirty="0" smtClean="0"/>
              <a:t> solution</a:t>
            </a:r>
          </a:p>
          <a:p>
            <a:endParaRPr lang="fr-FR" dirty="0" smtClean="0"/>
          </a:p>
          <a:p>
            <a:r>
              <a:rPr lang="fr-FR" dirty="0" err="1" smtClean="0"/>
              <a:t>j</a:t>
            </a:r>
            <a:r>
              <a:rPr lang="fr-FR" baseline="-25000" dirty="0" err="1" smtClean="0"/>
              <a:t>sc_ss</a:t>
            </a:r>
            <a:r>
              <a:rPr lang="fr-FR" dirty="0"/>
              <a:t>	</a:t>
            </a:r>
            <a:r>
              <a:rPr lang="fr-FR" dirty="0" smtClean="0"/>
              <a:t>	2560 A/mm</a:t>
            </a:r>
            <a:r>
              <a:rPr lang="fr-FR" baseline="30000" dirty="0" smtClean="0"/>
              <a:t>2</a:t>
            </a:r>
            <a:endParaRPr lang="fr-FR" baseline="30000" dirty="0"/>
          </a:p>
          <a:p>
            <a:r>
              <a:rPr lang="fr-FR" dirty="0" err="1" smtClean="0"/>
              <a:t>j</a:t>
            </a:r>
            <a:r>
              <a:rPr lang="fr-FR" baseline="-25000" dirty="0" err="1" smtClean="0"/>
              <a:t>o_ss</a:t>
            </a:r>
            <a:r>
              <a:rPr lang="fr-FR" dirty="0" smtClean="0"/>
              <a:t>		650 A/mm</a:t>
            </a:r>
            <a:r>
              <a:rPr lang="fr-FR" baseline="30000" dirty="0" smtClean="0"/>
              <a:t>2</a:t>
            </a:r>
            <a:endParaRPr lang="fr-FR" baseline="30000" dirty="0"/>
          </a:p>
          <a:p>
            <a:r>
              <a:rPr lang="fr-FR" dirty="0" err="1" smtClean="0"/>
              <a:t>I</a:t>
            </a:r>
            <a:r>
              <a:rPr lang="fr-FR" baseline="-25000" dirty="0" err="1" smtClean="0"/>
              <a:t>ss</a:t>
            </a:r>
            <a:r>
              <a:rPr lang="fr-FR" dirty="0" smtClean="0"/>
              <a:t>		13.5  kA</a:t>
            </a:r>
            <a:endParaRPr lang="fr-FR" dirty="0"/>
          </a:p>
          <a:p>
            <a:r>
              <a:rPr lang="fr-FR" dirty="0" err="1" smtClean="0"/>
              <a:t>B</a:t>
            </a:r>
            <a:r>
              <a:rPr lang="fr-FR" baseline="-25000" dirty="0" err="1" smtClean="0"/>
              <a:t>peak_ss</a:t>
            </a:r>
            <a:r>
              <a:rPr lang="fr-FR" dirty="0" smtClean="0"/>
              <a:t>		13.75 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ern.ch\dfs\Users\a\acornacc\Desktop\CAS Presentation\fig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75378"/>
            <a:ext cx="4184171" cy="293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cern.ch\dfs\Users\a\acornacc\Desktop\CAS Presentation\fig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64494"/>
            <a:ext cx="4250063" cy="29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510452" cy="940443"/>
          </a:xfrm>
        </p:spPr>
        <p:txBody>
          <a:bodyPr>
            <a:noAutofit/>
          </a:bodyPr>
          <a:lstStyle/>
          <a:p>
            <a:r>
              <a:rPr lang="fr-FR" dirty="0" err="1" smtClean="0"/>
              <a:t>Operational</a:t>
            </a:r>
            <a:r>
              <a:rPr lang="fr-FR" dirty="0" smtClean="0"/>
              <a:t> condition &amp; </a:t>
            </a:r>
            <a:r>
              <a:rPr lang="fr-FR" dirty="0" err="1" smtClean="0"/>
              <a:t>margins</a:t>
            </a:r>
            <a:endParaRPr lang="fr-F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77876"/>
            <a:ext cx="5895141" cy="49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ipd.kit.edu/~muellere/ki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65980"/>
            <a:ext cx="1083284" cy="5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36096" y="1098024"/>
            <a:ext cx="3312368" cy="50783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operational</a:t>
            </a:r>
            <a:r>
              <a:rPr lang="fr-FR" dirty="0" smtClean="0"/>
              <a:t> </a:t>
            </a:r>
            <a:r>
              <a:rPr lang="fr-FR" dirty="0" err="1"/>
              <a:t>cond</a:t>
            </a:r>
            <a:r>
              <a:rPr lang="fr-FR" dirty="0"/>
              <a:t>. (80% </a:t>
            </a:r>
            <a:r>
              <a:rPr lang="fr-FR" dirty="0" err="1"/>
              <a:t>I</a:t>
            </a:r>
            <a:r>
              <a:rPr lang="fr-FR" baseline="-25000" dirty="0" err="1"/>
              <a:t>ss</a:t>
            </a:r>
            <a:r>
              <a:rPr lang="fr-FR" dirty="0"/>
              <a:t> ) </a:t>
            </a:r>
          </a:p>
          <a:p>
            <a:r>
              <a:rPr lang="fr-FR" dirty="0" err="1"/>
              <a:t>j</a:t>
            </a:r>
            <a:r>
              <a:rPr lang="fr-FR" baseline="-25000" dirty="0" err="1"/>
              <a:t>sc_op</a:t>
            </a:r>
            <a:r>
              <a:rPr lang="fr-FR" dirty="0"/>
              <a:t>		2114 A/mm</a:t>
            </a:r>
            <a:r>
              <a:rPr lang="fr-FR" baseline="30000" dirty="0"/>
              <a:t>2</a:t>
            </a:r>
          </a:p>
          <a:p>
            <a:r>
              <a:rPr lang="fr-FR" dirty="0" err="1"/>
              <a:t>j</a:t>
            </a:r>
            <a:r>
              <a:rPr lang="fr-FR" baseline="-25000" dirty="0" err="1"/>
              <a:t>o_op</a:t>
            </a:r>
            <a:r>
              <a:rPr lang="fr-FR" baseline="-25000" dirty="0"/>
              <a:t>	</a:t>
            </a:r>
            <a:r>
              <a:rPr lang="fr-FR" dirty="0"/>
              <a:t>	530 A/mm</a:t>
            </a:r>
            <a:r>
              <a:rPr lang="fr-FR" baseline="30000" dirty="0"/>
              <a:t>2</a:t>
            </a:r>
          </a:p>
          <a:p>
            <a:r>
              <a:rPr lang="fr-FR" dirty="0" err="1"/>
              <a:t>I</a:t>
            </a:r>
            <a:r>
              <a:rPr lang="fr-FR" baseline="-25000" dirty="0" err="1"/>
              <a:t>op</a:t>
            </a:r>
            <a:r>
              <a:rPr lang="fr-FR" dirty="0"/>
              <a:t>		</a:t>
            </a:r>
            <a:r>
              <a:rPr lang="fr-FR" dirty="0" smtClean="0"/>
              <a:t>10.8 kA</a:t>
            </a:r>
            <a:endParaRPr lang="fr-FR" dirty="0"/>
          </a:p>
          <a:p>
            <a:r>
              <a:rPr lang="fr-FR" dirty="0" err="1" smtClean="0"/>
              <a:t>B</a:t>
            </a:r>
            <a:r>
              <a:rPr lang="fr-FR" baseline="-25000" dirty="0" err="1" smtClean="0"/>
              <a:t>peak_op</a:t>
            </a:r>
            <a:r>
              <a:rPr lang="fr-FR" dirty="0" smtClean="0"/>
              <a:t>		11T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Margins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SC:</a:t>
            </a:r>
          </a:p>
          <a:p>
            <a:r>
              <a:rPr lang="fr-FR" dirty="0" err="1" smtClean="0"/>
              <a:t>j</a:t>
            </a:r>
            <a:r>
              <a:rPr lang="fr-FR" baseline="-25000" dirty="0" err="1" smtClean="0"/>
              <a:t>op</a:t>
            </a:r>
            <a:r>
              <a:rPr lang="fr-FR" dirty="0" smtClean="0"/>
              <a:t>/</a:t>
            </a:r>
            <a:r>
              <a:rPr lang="fr-FR" dirty="0"/>
              <a:t> </a:t>
            </a:r>
            <a:r>
              <a:rPr lang="fr-FR" dirty="0" err="1" smtClean="0"/>
              <a:t>j</a:t>
            </a:r>
            <a:r>
              <a:rPr lang="fr-FR" baseline="-25000" dirty="0" err="1"/>
              <a:t>C</a:t>
            </a:r>
            <a:r>
              <a:rPr lang="fr-FR" baseline="-25000" dirty="0" smtClean="0"/>
              <a:t>		</a:t>
            </a:r>
            <a:r>
              <a:rPr lang="fr-FR" dirty="0" smtClean="0"/>
              <a:t>0.42</a:t>
            </a:r>
            <a:endParaRPr lang="fr-FR" baseline="30000" dirty="0" smtClean="0"/>
          </a:p>
          <a:p>
            <a:r>
              <a:rPr lang="fr-FR" dirty="0" smtClean="0"/>
              <a:t>B</a:t>
            </a:r>
            <a:r>
              <a:rPr lang="fr-FR" baseline="-25000" dirty="0" smtClean="0"/>
              <a:t>op</a:t>
            </a:r>
            <a:r>
              <a:rPr lang="fr-FR" dirty="0"/>
              <a:t>/ </a:t>
            </a:r>
            <a:r>
              <a:rPr lang="fr-FR" dirty="0" smtClean="0"/>
              <a:t>B</a:t>
            </a:r>
            <a:r>
              <a:rPr lang="fr-FR" baseline="-25000" dirty="0" smtClean="0"/>
              <a:t>C 		</a:t>
            </a:r>
            <a:r>
              <a:rPr lang="fr-FR" dirty="0" smtClean="0"/>
              <a:t>0.73</a:t>
            </a:r>
          </a:p>
          <a:p>
            <a:endParaRPr lang="fr-FR" dirty="0"/>
          </a:p>
          <a:p>
            <a:r>
              <a:rPr lang="fr-FR" dirty="0" err="1" smtClean="0"/>
              <a:t>overall</a:t>
            </a:r>
            <a:r>
              <a:rPr lang="fr-FR" dirty="0" smtClean="0"/>
              <a:t>:</a:t>
            </a:r>
            <a:endParaRPr lang="fr-FR" dirty="0"/>
          </a:p>
          <a:p>
            <a:r>
              <a:rPr lang="fr-FR" dirty="0" err="1"/>
              <a:t>j</a:t>
            </a:r>
            <a:r>
              <a:rPr lang="fr-FR" baseline="-25000" dirty="0" err="1"/>
              <a:t>op</a:t>
            </a:r>
            <a:r>
              <a:rPr lang="fr-FR" dirty="0"/>
              <a:t>/ </a:t>
            </a:r>
            <a:r>
              <a:rPr lang="fr-FR" dirty="0" err="1"/>
              <a:t>j</a:t>
            </a:r>
            <a:r>
              <a:rPr lang="fr-FR" baseline="-25000" dirty="0" err="1"/>
              <a:t>C</a:t>
            </a:r>
            <a:r>
              <a:rPr lang="fr-FR" baseline="-25000" dirty="0"/>
              <a:t>		</a:t>
            </a:r>
            <a:r>
              <a:rPr lang="fr-FR" dirty="0" smtClean="0"/>
              <a:t>0.47</a:t>
            </a:r>
            <a:endParaRPr lang="fr-FR" baseline="30000" dirty="0"/>
          </a:p>
          <a:p>
            <a:r>
              <a:rPr lang="fr-FR" dirty="0"/>
              <a:t>B</a:t>
            </a:r>
            <a:r>
              <a:rPr lang="fr-FR" baseline="-25000" dirty="0"/>
              <a:t>op</a:t>
            </a:r>
            <a:r>
              <a:rPr lang="fr-FR" dirty="0"/>
              <a:t>/ B</a:t>
            </a:r>
            <a:r>
              <a:rPr lang="fr-FR" baseline="-25000" dirty="0"/>
              <a:t>C 		</a:t>
            </a:r>
            <a:r>
              <a:rPr lang="fr-FR" dirty="0"/>
              <a:t>0.73</a:t>
            </a:r>
          </a:p>
          <a:p>
            <a:endParaRPr lang="fr-FR" dirty="0"/>
          </a:p>
          <a:p>
            <a:r>
              <a:rPr lang="fr-FR" dirty="0"/>
              <a:t>T		4.9 </a:t>
            </a:r>
            <a:r>
              <a:rPr lang="fr-FR" dirty="0" smtClean="0"/>
              <a:t>K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555776" y="1340768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6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cern.ch\dfs\Users\a\acornacc\Desktop\CAS Presentation\fig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0" y="1096573"/>
            <a:ext cx="6058196" cy="42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NbTi</a:t>
            </a:r>
            <a:endParaRPr lang="fr-FR" dirty="0"/>
          </a:p>
        </p:txBody>
      </p:sp>
      <p:sp>
        <p:nvSpPr>
          <p:cNvPr id="5" name="Content Placeholder 52"/>
          <p:cNvSpPr>
            <a:spLocks noGrp="1"/>
          </p:cNvSpPr>
          <p:nvPr>
            <p:ph idx="1"/>
          </p:nvPr>
        </p:nvSpPr>
        <p:spPr>
          <a:xfrm>
            <a:off x="5940153" y="1830738"/>
            <a:ext cx="2808312" cy="2736304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1800" dirty="0" smtClean="0">
                <a:ea typeface="ＭＳ Ｐゴシック" pitchFamily="34" charset="-128"/>
              </a:rPr>
              <a:t>It’s not possible to obtain</a:t>
            </a:r>
          </a:p>
          <a:p>
            <a:pPr marL="0" lvl="2" indent="0"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lvl="2" indent="0">
              <a:buNone/>
            </a:pPr>
            <a:r>
              <a:rPr lang="en-US" sz="1800" dirty="0" err="1" smtClean="0">
                <a:ea typeface="ＭＳ Ｐゴシック" pitchFamily="34" charset="-128"/>
              </a:rPr>
              <a:t>B</a:t>
            </a:r>
            <a:r>
              <a:rPr lang="en-US" sz="1800" baseline="-25000" dirty="0" err="1" smtClean="0">
                <a:ea typeface="ＭＳ Ｐゴシック" pitchFamily="34" charset="-128"/>
              </a:rPr>
              <a:t>ss</a:t>
            </a:r>
            <a:r>
              <a:rPr lang="en-US" sz="1800" dirty="0" smtClean="0">
                <a:ea typeface="ＭＳ Ｐゴシック" pitchFamily="34" charset="-128"/>
              </a:rPr>
              <a:t> &gt; 13 T</a:t>
            </a:r>
          </a:p>
          <a:p>
            <a:pPr marL="0" lvl="2" indent="0">
              <a:buNone/>
            </a:pPr>
            <a:r>
              <a:rPr lang="en-US" sz="1800" dirty="0" smtClean="0">
                <a:ea typeface="ＭＳ Ｐゴシック" pitchFamily="34" charset="-128"/>
              </a:rPr>
              <a:t>B</a:t>
            </a:r>
            <a:r>
              <a:rPr lang="en-US" sz="1800" baseline="-25000" dirty="0" smtClean="0">
                <a:ea typeface="ＭＳ Ｐゴシック" pitchFamily="34" charset="-128"/>
              </a:rPr>
              <a:t>op</a:t>
            </a:r>
            <a:r>
              <a:rPr lang="en-US" sz="1800" dirty="0" smtClean="0">
                <a:ea typeface="ＭＳ Ｐゴシック" pitchFamily="34" charset="-128"/>
              </a:rPr>
              <a:t> &gt; 10T (with a reasonable margin)</a:t>
            </a:r>
          </a:p>
          <a:p>
            <a:pPr marL="0" lvl="2" indent="0"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lvl="2" indent="0">
              <a:buNone/>
            </a:pPr>
            <a:r>
              <a:rPr lang="en-US" sz="1800" dirty="0" smtClean="0">
                <a:ea typeface="ＭＳ Ｐゴシック" pitchFamily="34" charset="-128"/>
              </a:rPr>
              <a:t>using </a:t>
            </a:r>
            <a:r>
              <a:rPr lang="en-US" sz="1800" dirty="0" err="1" smtClean="0">
                <a:ea typeface="ＭＳ Ｐゴシック" pitchFamily="34" charset="-128"/>
              </a:rPr>
              <a:t>NbTi</a:t>
            </a:r>
            <a:r>
              <a:rPr lang="en-US" sz="1800" dirty="0" smtClean="0">
                <a:ea typeface="ＭＳ Ｐゴシック" pitchFamily="34" charset="-128"/>
              </a:rPr>
              <a:t> cables</a:t>
            </a:r>
            <a:endParaRPr lang="en-US" sz="1800" dirty="0" smtClean="0">
              <a:ea typeface="ＭＳ Ｐゴシック" pitchFamily="34" charset="-128"/>
              <a:sym typeface="Wingdings" pitchFamily="2" charset="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77876"/>
            <a:ext cx="5895141" cy="49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ipd.kit.edu/~muellere/ki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65980"/>
            <a:ext cx="1083284" cy="5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813239"/>
            <a:ext cx="26193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Lay out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77876"/>
            <a:ext cx="5895141" cy="49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Using</a:t>
            </a:r>
            <a:r>
              <a:rPr lang="fr-FR" dirty="0" smtClean="0"/>
              <a:t> one </a:t>
            </a:r>
            <a:r>
              <a:rPr lang="fr-FR" dirty="0" err="1" smtClean="0"/>
              <a:t>wedge</a:t>
            </a:r>
            <a:r>
              <a:rPr lang="fr-FR" dirty="0" smtClean="0"/>
              <a:t>, </a:t>
            </a:r>
            <a:r>
              <a:rPr lang="fr-FR" dirty="0" err="1" smtClean="0"/>
              <a:t>it’s</a:t>
            </a:r>
            <a:r>
              <a:rPr lang="fr-FR" dirty="0" smtClean="0"/>
              <a:t> possible to </a:t>
            </a:r>
            <a:r>
              <a:rPr lang="fr-FR" dirty="0" err="1" smtClean="0"/>
              <a:t>eliminate</a:t>
            </a:r>
            <a:r>
              <a:rPr lang="fr-FR" dirty="0" smtClean="0"/>
              <a:t> the B3,  B5 and B7 </a:t>
            </a:r>
            <a:r>
              <a:rPr lang="fr-FR" dirty="0" err="1" smtClean="0"/>
              <a:t>unwanted</a:t>
            </a:r>
            <a:r>
              <a:rPr lang="fr-FR" dirty="0" smtClean="0"/>
              <a:t> </a:t>
            </a:r>
            <a:r>
              <a:rPr lang="fr-FR" dirty="0" err="1" smtClean="0"/>
              <a:t>multipole</a:t>
            </a:r>
            <a:r>
              <a:rPr lang="fr-FR" dirty="0" smtClean="0"/>
              <a:t> </a:t>
            </a:r>
            <a:r>
              <a:rPr lang="fr-FR" dirty="0" err="1" smtClean="0"/>
              <a:t>terms</a:t>
            </a:r>
            <a:r>
              <a:rPr lang="fr-FR" dirty="0" smtClean="0"/>
              <a:t>.</a:t>
            </a:r>
          </a:p>
          <a:p>
            <a:r>
              <a:rPr lang="fr-FR" dirty="0" smtClean="0"/>
              <a:t>A  possible solution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b="1" dirty="0" smtClean="0"/>
              <a:t>48° 60° 72°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70"/>
          <a:stretch/>
        </p:blipFill>
        <p:spPr bwMode="auto">
          <a:xfrm>
            <a:off x="430879" y="3429000"/>
            <a:ext cx="5688632" cy="250740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TextBox 9"/>
          <p:cNvSpPr txBox="1"/>
          <p:nvPr/>
        </p:nvSpPr>
        <p:spPr>
          <a:xfrm>
            <a:off x="5868145" y="4164842"/>
            <a:ext cx="2808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Using</a:t>
            </a:r>
            <a:r>
              <a:rPr lang="fr-FR" dirty="0" smtClean="0"/>
              <a:t> more </a:t>
            </a:r>
            <a:r>
              <a:rPr lang="fr-FR" dirty="0" err="1" smtClean="0"/>
              <a:t>wedges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eliminate</a:t>
            </a:r>
            <a:r>
              <a:rPr lang="fr-FR" dirty="0" smtClean="0"/>
              <a:t> more </a:t>
            </a:r>
            <a:r>
              <a:rPr lang="fr-FR" dirty="0" err="1" smtClean="0"/>
              <a:t>multipole</a:t>
            </a:r>
            <a:r>
              <a:rPr lang="fr-FR" dirty="0" smtClean="0"/>
              <a:t> </a:t>
            </a:r>
            <a:r>
              <a:rPr lang="fr-FR" dirty="0" err="1" smtClean="0"/>
              <a:t>terms</a:t>
            </a:r>
            <a:r>
              <a:rPr lang="fr-FR" dirty="0" smtClean="0"/>
              <a:t> and have a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. 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the real case.</a:t>
            </a:r>
          </a:p>
        </p:txBody>
      </p:sp>
      <p:pic>
        <p:nvPicPr>
          <p:cNvPr id="11" name="Picture 2" descr="http://www.ipd.kit.edu/~muellere/ki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65980"/>
            <a:ext cx="1083284" cy="5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Forces and stresses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95536" y="1124744"/>
            <a:ext cx="57158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smtClean="0"/>
              <a:t>assume:</a:t>
            </a: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Uniform j</a:t>
            </a:r>
            <a:r>
              <a:rPr lang="en-GB" baseline="-25000" dirty="0" smtClean="0"/>
              <a:t>0</a:t>
            </a:r>
            <a:r>
              <a:rPr lang="en-GB" dirty="0" smtClean="0"/>
              <a:t>=530 A/mm</a:t>
            </a:r>
            <a:r>
              <a:rPr lang="en-GB" baseline="-25000" dirty="0" smtClean="0"/>
              <a:t>2</a:t>
            </a:r>
            <a:r>
              <a:rPr lang="en-GB" dirty="0" smtClean="0"/>
              <a:t>  </a:t>
            </a:r>
            <a:r>
              <a:rPr lang="en-GB" dirty="0"/>
              <a:t>is ⊥ the cross-section plane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Inner </a:t>
            </a:r>
            <a:r>
              <a:rPr lang="en-GB" dirty="0"/>
              <a:t>(outer) radius of the coils = a1 (a2)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Angle = 60º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No </a:t>
            </a:r>
            <a:r>
              <a:rPr lang="fr-FR" dirty="0" err="1"/>
              <a:t>iron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77876"/>
            <a:ext cx="5895141" cy="49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ipd.kit.edu/~muellere/ki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65980"/>
            <a:ext cx="1083284" cy="5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35" y="2533546"/>
            <a:ext cx="2060965" cy="17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818507" y="3427082"/>
            <a:ext cx="55369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141917" y="2245514"/>
            <a:ext cx="1" cy="5849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14172" y="2060848"/>
            <a:ext cx="72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r>
              <a:rPr lang="fr-FR" baseline="-25000" dirty="0" smtClean="0"/>
              <a:t>y</a:t>
            </a:r>
            <a:endParaRPr lang="fr-FR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652119" y="3476994"/>
            <a:ext cx="72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r>
              <a:rPr lang="fr-FR" baseline="-25000" dirty="0" smtClean="0"/>
              <a:t>x</a:t>
            </a:r>
            <a:endParaRPr lang="fr-FR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526773" y="2869376"/>
            <a:ext cx="5125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F</a:t>
            </a:r>
            <a:r>
              <a:rPr lang="en-GB" baseline="-25000" dirty="0" err="1" smtClean="0"/>
              <a:t>x</a:t>
            </a:r>
            <a:r>
              <a:rPr lang="en-GB" dirty="0" smtClean="0"/>
              <a:t> = 2424 </a:t>
            </a:r>
            <a:r>
              <a:rPr lang="en-GB" dirty="0" err="1" smtClean="0"/>
              <a:t>kN</a:t>
            </a:r>
            <a:r>
              <a:rPr lang="en-GB" dirty="0" smtClean="0"/>
              <a:t>/m</a:t>
            </a:r>
          </a:p>
          <a:p>
            <a:endParaRPr lang="en-GB" dirty="0"/>
          </a:p>
          <a:p>
            <a:r>
              <a:rPr lang="en-GB" dirty="0" err="1" smtClean="0"/>
              <a:t>F</a:t>
            </a:r>
            <a:r>
              <a:rPr lang="en-GB" baseline="-25000" dirty="0" err="1" smtClean="0"/>
              <a:t>y</a:t>
            </a:r>
            <a:r>
              <a:rPr lang="en-GB" dirty="0" smtClean="0"/>
              <a:t> = - 2155 </a:t>
            </a:r>
            <a:r>
              <a:rPr lang="en-GB" dirty="0" err="1" smtClean="0"/>
              <a:t>kN</a:t>
            </a:r>
            <a:r>
              <a:rPr lang="en-GB" dirty="0" smtClean="0"/>
              <a:t>/m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12626" y="4221088"/>
            <a:ext cx="5125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Accumulate stress on the coil </a:t>
            </a:r>
            <a:r>
              <a:rPr lang="en-GB" dirty="0" err="1" smtClean="0"/>
              <a:t>midplane</a:t>
            </a:r>
            <a:endParaRPr lang="en-GB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512625" y="4869160"/>
            <a:ext cx="5125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</a:t>
            </a:r>
            <a:r>
              <a:rPr lang="en-GB" dirty="0" smtClean="0"/>
              <a:t> = </a:t>
            </a:r>
            <a:r>
              <a:rPr lang="en-GB" dirty="0" err="1" smtClean="0"/>
              <a:t>F</a:t>
            </a:r>
            <a:r>
              <a:rPr lang="en-GB" baseline="-25000" dirty="0" err="1" smtClean="0"/>
              <a:t>x</a:t>
            </a:r>
            <a:r>
              <a:rPr lang="en-GB" dirty="0" smtClean="0"/>
              <a:t>/w = 80.8 </a:t>
            </a:r>
            <a:r>
              <a:rPr lang="en-GB" dirty="0" err="1" smtClean="0"/>
              <a:t>MPa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913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Colliers and </a:t>
            </a:r>
            <a:r>
              <a:rPr lang="fr-FR" dirty="0" err="1" smtClean="0"/>
              <a:t>Iron</a:t>
            </a:r>
            <a:r>
              <a:rPr lang="fr-FR" dirty="0" smtClean="0"/>
              <a:t> </a:t>
            </a:r>
            <a:r>
              <a:rPr lang="fr-FR" dirty="0" err="1" smtClean="0"/>
              <a:t>yoke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67544" y="12534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/>
              <a:t>With 90% of </a:t>
            </a:r>
            <a:r>
              <a:rPr lang="en-GB" sz="2000" dirty="0" err="1" smtClean="0"/>
              <a:t>I</a:t>
            </a:r>
            <a:r>
              <a:rPr lang="en-GB" sz="2000" baseline="-25000" dirty="0" err="1" smtClean="0"/>
              <a:t>ss</a:t>
            </a:r>
            <a:r>
              <a:rPr lang="en-GB" sz="2000" dirty="0" smtClean="0"/>
              <a:t> </a:t>
            </a:r>
            <a:r>
              <a:rPr lang="en-GB" sz="2000" dirty="0" smtClean="0">
                <a:sym typeface="Wingdings" pitchFamily="2" charset="2"/>
              </a:rPr>
              <a:t> </a:t>
            </a:r>
            <a:r>
              <a:rPr lang="en-GB" sz="2000" b="1" dirty="0" smtClean="0">
                <a:sym typeface="Wingdings" pitchFamily="2" charset="2"/>
              </a:rPr>
              <a:t>B = 12.4T</a:t>
            </a:r>
            <a:endParaRPr lang="fr-FR" sz="20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77876"/>
            <a:ext cx="5895141" cy="49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ipd.kit.edu/~muellere/ki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65980"/>
            <a:ext cx="1083284" cy="5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3658"/>
            <a:ext cx="1936835" cy="175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2048" y="22890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/>
              <a:t>For collars we can use as a reference other high field magnets.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288487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smtClean="0"/>
              <a:t>Thickness of collar = 30 mm</a:t>
            </a:r>
            <a:endParaRPr lang="fr-FR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467544" y="158873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err="1" smtClean="0"/>
              <a:t>t</a:t>
            </a:r>
            <a:r>
              <a:rPr lang="en-GB" sz="2000" b="1" baseline="-25000" dirty="0" err="1" smtClean="0"/>
              <a:t>iron</a:t>
            </a:r>
            <a:r>
              <a:rPr lang="en-GB" sz="2000" b="1" dirty="0" smtClean="0"/>
              <a:t> = 186 mm</a:t>
            </a:r>
            <a:endParaRPr lang="fr-FR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395536" y="3501008"/>
            <a:ext cx="5328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We can assume the internal radius of the  shrinking cylinder as the result of the sum of:</a:t>
            </a:r>
          </a:p>
          <a:p>
            <a:r>
              <a:rPr lang="en-GB" sz="2000" b="1" dirty="0" smtClean="0"/>
              <a:t>D/2 + r + w + </a:t>
            </a:r>
            <a:r>
              <a:rPr lang="en-GB" sz="2000" b="1" dirty="0" err="1" smtClean="0"/>
              <a:t>t</a:t>
            </a:r>
            <a:r>
              <a:rPr lang="en-GB" sz="2000" b="1" baseline="-25000" dirty="0" err="1" smtClean="0"/>
              <a:t>collar</a:t>
            </a:r>
            <a:r>
              <a:rPr lang="en-GB" sz="2000" b="1" dirty="0" smtClean="0"/>
              <a:t> + </a:t>
            </a:r>
            <a:r>
              <a:rPr lang="en-GB" sz="2000" b="1" dirty="0" err="1" smtClean="0"/>
              <a:t>t</a:t>
            </a:r>
            <a:r>
              <a:rPr lang="en-GB" sz="2000" b="1" baseline="-25000" dirty="0" err="1" smtClean="0"/>
              <a:t>iron</a:t>
            </a:r>
            <a:r>
              <a:rPr lang="en-GB" sz="2000" b="1" dirty="0" smtClean="0"/>
              <a:t> = 380 mm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r="3909"/>
          <a:stretch/>
        </p:blipFill>
        <p:spPr bwMode="auto">
          <a:xfrm>
            <a:off x="5799690" y="2725680"/>
            <a:ext cx="3164798" cy="30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815537" y="2476523"/>
            <a:ext cx="0" cy="3503161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04596" y="2476523"/>
            <a:ext cx="0" cy="3503161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15537" y="6007528"/>
            <a:ext cx="989059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23569" y="5683826"/>
            <a:ext cx="78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4787860"/>
            <a:ext cx="5404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/>
              <a:t>t</a:t>
            </a:r>
            <a:r>
              <a:rPr lang="en-GB" sz="2000" baseline="-25000" dirty="0" err="1" smtClean="0"/>
              <a:t>shell</a:t>
            </a:r>
            <a:r>
              <a:rPr lang="en-GB" sz="2000" baseline="-25000" dirty="0" smtClean="0"/>
              <a:t> </a:t>
            </a:r>
            <a:r>
              <a:rPr lang="en-GB" sz="2000" dirty="0"/>
              <a:t>= </a:t>
            </a:r>
            <a:r>
              <a:rPr lang="en-GB" sz="2000" b="1" dirty="0" smtClean="0"/>
              <a:t>12 </a:t>
            </a:r>
            <a:r>
              <a:rPr lang="en-GB" sz="2000" b="1" dirty="0"/>
              <a:t>mm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6037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Pre¦üsentation1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CERNPre¦üsentation1</Template>
  <TotalTime>2274</TotalTime>
  <Words>775</Words>
  <Application>Microsoft Office PowerPoint</Application>
  <PresentationFormat>On-screen Show (4:3)</PresentationFormat>
  <Paragraphs>129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CERNPre¦üsentation1</vt:lpstr>
      <vt:lpstr>PowerPoint Presentation</vt:lpstr>
      <vt:lpstr>Case study no.4</vt:lpstr>
      <vt:lpstr>Cable dimensioning</vt:lpstr>
      <vt:lpstr>Short sample solution</vt:lpstr>
      <vt:lpstr>Operational condition &amp; margins</vt:lpstr>
      <vt:lpstr>Comparison NbTi</vt:lpstr>
      <vt:lpstr>Lay out</vt:lpstr>
      <vt:lpstr>Forces and stresses</vt:lpstr>
      <vt:lpstr>Colliers and Iron yoke</vt:lpstr>
      <vt:lpstr>Additional questions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Cornacchini</dc:creator>
  <cp:lastModifiedBy>Andrea Cornacchini</cp:lastModifiedBy>
  <cp:revision>174</cp:revision>
  <cp:lastPrinted>2013-04-10T12:44:29Z</cp:lastPrinted>
  <dcterms:created xsi:type="dcterms:W3CDTF">2013-04-08T13:46:44Z</dcterms:created>
  <dcterms:modified xsi:type="dcterms:W3CDTF">2013-05-02T11:01:52Z</dcterms:modified>
</cp:coreProperties>
</file>