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2" r:id="rId4"/>
    <p:sldId id="260" r:id="rId5"/>
    <p:sldId id="263" r:id="rId6"/>
    <p:sldId id="25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wq53245\Desktop\Nbti-Nb3S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30870680936397"/>
          <c:y val="3.0827265812092695E-2"/>
          <c:w val="0.83190891824294733"/>
          <c:h val="0.83405347901631433"/>
        </c:manualLayout>
      </c:layout>
      <c:scatterChart>
        <c:scatterStyle val="lineMarker"/>
        <c:varyColors val="0"/>
        <c:ser>
          <c:idx val="1"/>
          <c:order val="0"/>
          <c:tx>
            <c:v>NbTi 1.9 K</c:v>
          </c:tx>
          <c:spPr>
            <a:ln>
              <a:solidFill>
                <a:srgbClr val="FF0000"/>
              </a:solidFill>
              <a:prstDash val="sysDash"/>
            </a:ln>
          </c:spPr>
          <c:xVal>
            <c:numRef>
              <c:f>NbTi_Bottura!$B$14:$B$34</c:f>
              <c:numCache>
                <c:formatCode>0.0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7</c:v>
                </c:pt>
                <c:pt idx="13">
                  <c:v>7.47</c:v>
                </c:pt>
                <c:pt idx="14">
                  <c:v>8</c:v>
                </c:pt>
                <c:pt idx="15">
                  <c:v>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13.5</c:v>
                </c:pt>
              </c:numCache>
            </c:numRef>
          </c:xVal>
          <c:yVal>
            <c:numRef>
              <c:f>NbTi_Bottura!$D$14:$D$34</c:f>
              <c:numCache>
                <c:formatCode>0</c:formatCode>
                <c:ptCount val="21"/>
                <c:pt idx="0">
                  <c:v>12359.023599343154</c:v>
                </c:pt>
                <c:pt idx="1">
                  <c:v>12359.023599343154</c:v>
                </c:pt>
                <c:pt idx="2">
                  <c:v>8798.588125491282</c:v>
                </c:pt>
                <c:pt idx="3">
                  <c:v>8798.588125491282</c:v>
                </c:pt>
                <c:pt idx="4">
                  <c:v>6914.7580166879679</c:v>
                </c:pt>
                <c:pt idx="5">
                  <c:v>6914.7580166879679</c:v>
                </c:pt>
                <c:pt idx="6">
                  <c:v>5624.9128933158881</c:v>
                </c:pt>
                <c:pt idx="7">
                  <c:v>5624.9128933158881</c:v>
                </c:pt>
                <c:pt idx="8">
                  <c:v>4634.4024714697671</c:v>
                </c:pt>
                <c:pt idx="9">
                  <c:v>4634.4024714697671</c:v>
                </c:pt>
                <c:pt idx="10">
                  <c:v>3822.8638999518503</c:v>
                </c:pt>
                <c:pt idx="11">
                  <c:v>3822.8638999518503</c:v>
                </c:pt>
                <c:pt idx="12">
                  <c:v>3129.938103918726</c:v>
                </c:pt>
                <c:pt idx="13">
                  <c:v>2834.8848740737958</c:v>
                </c:pt>
                <c:pt idx="14">
                  <c:v>2521.2555171425734</c:v>
                </c:pt>
                <c:pt idx="15">
                  <c:v>1975.4611218757489</c:v>
                </c:pt>
                <c:pt idx="16">
                  <c:v>1478.4109848554012</c:v>
                </c:pt>
                <c:pt idx="17">
                  <c:v>1020.2678434006405</c:v>
                </c:pt>
                <c:pt idx="18">
                  <c:v>593.92004738677008</c:v>
                </c:pt>
                <c:pt idx="19">
                  <c:v>194.06258841958334</c:v>
                </c:pt>
                <c:pt idx="20">
                  <c:v>2.760791246196117</c:v>
                </c:pt>
              </c:numCache>
            </c:numRef>
          </c:yVal>
          <c:smooth val="0"/>
        </c:ser>
        <c:ser>
          <c:idx val="0"/>
          <c:order val="1"/>
          <c:tx>
            <c:v>Nb3Sn, 1.9 K</c:v>
          </c:tx>
          <c:spPr>
            <a:ln>
              <a:solidFill>
                <a:schemeClr val="accent1"/>
              </a:solidFill>
              <a:prstDash val="sysDash"/>
            </a:ln>
          </c:spPr>
          <c:xVal>
            <c:numRef>
              <c:f>'Jc-Summers'!$L$10:$L$48</c:f>
              <c:numCache>
                <c:formatCode>0.0</c:formatCode>
                <c:ptCount val="39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3</c:v>
                </c:pt>
                <c:pt idx="5">
                  <c:v>3.5</c:v>
                </c:pt>
                <c:pt idx="6">
                  <c:v>4</c:v>
                </c:pt>
                <c:pt idx="7">
                  <c:v>4.5</c:v>
                </c:pt>
                <c:pt idx="8">
                  <c:v>5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</c:v>
                </c:pt>
                <c:pt idx="13">
                  <c:v>7.5</c:v>
                </c:pt>
                <c:pt idx="14">
                  <c:v>8</c:v>
                </c:pt>
                <c:pt idx="15">
                  <c:v>8.5</c:v>
                </c:pt>
                <c:pt idx="16">
                  <c:v>9</c:v>
                </c:pt>
                <c:pt idx="17">
                  <c:v>9.5</c:v>
                </c:pt>
                <c:pt idx="18">
                  <c:v>10</c:v>
                </c:pt>
                <c:pt idx="19">
                  <c:v>10.5</c:v>
                </c:pt>
                <c:pt idx="20">
                  <c:v>11</c:v>
                </c:pt>
                <c:pt idx="21">
                  <c:v>11.5</c:v>
                </c:pt>
                <c:pt idx="22">
                  <c:v>12</c:v>
                </c:pt>
                <c:pt idx="23">
                  <c:v>12.5</c:v>
                </c:pt>
                <c:pt idx="24">
                  <c:v>13</c:v>
                </c:pt>
                <c:pt idx="25">
                  <c:v>13.5</c:v>
                </c:pt>
                <c:pt idx="26">
                  <c:v>14</c:v>
                </c:pt>
                <c:pt idx="27">
                  <c:v>14.75</c:v>
                </c:pt>
                <c:pt idx="28">
                  <c:v>15</c:v>
                </c:pt>
                <c:pt idx="29">
                  <c:v>15.5</c:v>
                </c:pt>
                <c:pt idx="30">
                  <c:v>16</c:v>
                </c:pt>
                <c:pt idx="31">
                  <c:v>16.5</c:v>
                </c:pt>
                <c:pt idx="32">
                  <c:v>17</c:v>
                </c:pt>
                <c:pt idx="33">
                  <c:v>17.5</c:v>
                </c:pt>
                <c:pt idx="34">
                  <c:v>18</c:v>
                </c:pt>
                <c:pt idx="35">
                  <c:v>18.5</c:v>
                </c:pt>
                <c:pt idx="36">
                  <c:v>19</c:v>
                </c:pt>
                <c:pt idx="37">
                  <c:v>19.5</c:v>
                </c:pt>
                <c:pt idx="38">
                  <c:v>20</c:v>
                </c:pt>
              </c:numCache>
            </c:numRef>
          </c:xVal>
          <c:yVal>
            <c:numRef>
              <c:f>'Jc-Summers'!$M$10:$M$48</c:f>
              <c:numCache>
                <c:formatCode>0</c:formatCode>
                <c:ptCount val="39"/>
                <c:pt idx="0">
                  <c:v>54464.065687355112</c:v>
                </c:pt>
                <c:pt idx="1">
                  <c:v>42500.050321618233</c:v>
                </c:pt>
                <c:pt idx="2">
                  <c:v>35138.973560726539</c:v>
                </c:pt>
                <c:pt idx="3">
                  <c:v>29972.66762547335</c:v>
                </c:pt>
                <c:pt idx="4">
                  <c:v>26063.049309639613</c:v>
                </c:pt>
                <c:pt idx="5">
                  <c:v>22957.069276915365</c:v>
                </c:pt>
                <c:pt idx="6">
                  <c:v>20404.80178420708</c:v>
                </c:pt>
                <c:pt idx="7">
                  <c:v>18255.189353792768</c:v>
                </c:pt>
                <c:pt idx="8">
                  <c:v>16410.613290171645</c:v>
                </c:pt>
                <c:pt idx="9">
                  <c:v>14804.670757960701</c:v>
                </c:pt>
                <c:pt idx="10">
                  <c:v>13390.321638911813</c:v>
                </c:pt>
                <c:pt idx="11">
                  <c:v>12133.125493976322</c:v>
                </c:pt>
                <c:pt idx="12">
                  <c:v>11007.168118944079</c:v>
                </c:pt>
                <c:pt idx="13">
                  <c:v>9992.4964183184893</c:v>
                </c:pt>
                <c:pt idx="14">
                  <c:v>9073.4417616490155</c:v>
                </c:pt>
                <c:pt idx="15">
                  <c:v>8237.4887955618724</c:v>
                </c:pt>
                <c:pt idx="16">
                  <c:v>7474.4911473423072</c:v>
                </c:pt>
                <c:pt idx="17">
                  <c:v>6776.1145690740404</c:v>
                </c:pt>
                <c:pt idx="18">
                  <c:v>6135.433226471815</c:v>
                </c:pt>
                <c:pt idx="19">
                  <c:v>5546.6315527912175</c:v>
                </c:pt>
                <c:pt idx="20">
                  <c:v>5004.7804015157662</c:v>
                </c:pt>
                <c:pt idx="21">
                  <c:v>4505.6664746563056</c:v>
                </c:pt>
                <c:pt idx="22">
                  <c:v>4045.6605972702887</c:v>
                </c:pt>
                <c:pt idx="23">
                  <c:v>3621.6147492857581</c:v>
                </c:pt>
                <c:pt idx="24">
                  <c:v>3230.7806811264886</c:v>
                </c:pt>
                <c:pt idx="25">
                  <c:v>2870.7449340261123</c:v>
                </c:pt>
                <c:pt idx="26">
                  <c:v>2539.376473209049</c:v>
                </c:pt>
                <c:pt idx="27">
                  <c:v>2091.994867633246</c:v>
                </c:pt>
                <c:pt idx="28">
                  <c:v>1955.2816864876149</c:v>
                </c:pt>
                <c:pt idx="29">
                  <c:v>1699.3591706718526</c:v>
                </c:pt>
                <c:pt idx="30">
                  <c:v>1465.6588539912223</c:v>
                </c:pt>
                <c:pt idx="31">
                  <c:v>1252.9552834055307</c:v>
                </c:pt>
                <c:pt idx="32">
                  <c:v>1060.1384385562046</c:v>
                </c:pt>
                <c:pt idx="33">
                  <c:v>886.19948741643952</c:v>
                </c:pt>
                <c:pt idx="34">
                  <c:v>730.21867023898255</c:v>
                </c:pt>
                <c:pt idx="35">
                  <c:v>591.35494269082369</c:v>
                </c:pt>
                <c:pt idx="36">
                  <c:v>468.83708137110489</c:v>
                </c:pt>
                <c:pt idx="37">
                  <c:v>361.95601152151687</c:v>
                </c:pt>
                <c:pt idx="38">
                  <c:v>270.05816137765129</c:v>
                </c:pt>
              </c:numCache>
            </c:numRef>
          </c:yVal>
          <c:smooth val="0"/>
        </c:ser>
        <c:ser>
          <c:idx val="2"/>
          <c:order val="2"/>
          <c:tx>
            <c:v>Loadline</c:v>
          </c:tx>
          <c:xVal>
            <c:numRef>
              <c:f>'Jc-Summers'!$X$17:$X$19</c:f>
              <c:numCache>
                <c:formatCode>0.00</c:formatCode>
                <c:ptCount val="3"/>
                <c:pt idx="0" formatCode="General">
                  <c:v>0</c:v>
                </c:pt>
                <c:pt idx="1">
                  <c:v>16</c:v>
                </c:pt>
                <c:pt idx="2">
                  <c:v>14.4</c:v>
                </c:pt>
              </c:numCache>
            </c:numRef>
          </c:xVal>
          <c:yVal>
            <c:numRef>
              <c:f>'Jc-Summers'!$Y$17:$Y$19</c:f>
              <c:numCache>
                <c:formatCode>0.00</c:formatCode>
                <c:ptCount val="3"/>
                <c:pt idx="0" formatCode="General">
                  <c:v>0</c:v>
                </c:pt>
                <c:pt idx="1">
                  <c:v>1458</c:v>
                </c:pt>
                <c:pt idx="2">
                  <c:v>1312.2</c:v>
                </c:pt>
              </c:numCache>
            </c:numRef>
          </c:yVal>
          <c:smooth val="0"/>
        </c:ser>
        <c:ser>
          <c:idx val="3"/>
          <c:order val="3"/>
          <c:tx>
            <c:v>NB3Sn, 4.7 K</c:v>
          </c:tx>
          <c:spPr>
            <a:ln>
              <a:prstDash val="dash"/>
            </a:ln>
          </c:spPr>
          <c:marker>
            <c:symbol val="square"/>
            <c:size val="7"/>
          </c:marker>
          <c:xVal>
            <c:numRef>
              <c:f>'Jc-Summers'!$L$10:$L$48</c:f>
              <c:numCache>
                <c:formatCode>0.0</c:formatCode>
                <c:ptCount val="39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3</c:v>
                </c:pt>
                <c:pt idx="5">
                  <c:v>3.5</c:v>
                </c:pt>
                <c:pt idx="6">
                  <c:v>4</c:v>
                </c:pt>
                <c:pt idx="7">
                  <c:v>4.5</c:v>
                </c:pt>
                <c:pt idx="8">
                  <c:v>5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</c:v>
                </c:pt>
                <c:pt idx="13">
                  <c:v>7.5</c:v>
                </c:pt>
                <c:pt idx="14">
                  <c:v>8</c:v>
                </c:pt>
                <c:pt idx="15">
                  <c:v>8.5</c:v>
                </c:pt>
                <c:pt idx="16">
                  <c:v>9</c:v>
                </c:pt>
                <c:pt idx="17">
                  <c:v>9.5</c:v>
                </c:pt>
                <c:pt idx="18">
                  <c:v>10</c:v>
                </c:pt>
                <c:pt idx="19">
                  <c:v>10.5</c:v>
                </c:pt>
                <c:pt idx="20">
                  <c:v>11</c:v>
                </c:pt>
                <c:pt idx="21">
                  <c:v>11.5</c:v>
                </c:pt>
                <c:pt idx="22">
                  <c:v>12</c:v>
                </c:pt>
                <c:pt idx="23">
                  <c:v>12.5</c:v>
                </c:pt>
                <c:pt idx="24">
                  <c:v>13</c:v>
                </c:pt>
                <c:pt idx="25">
                  <c:v>13.5</c:v>
                </c:pt>
                <c:pt idx="26">
                  <c:v>14</c:v>
                </c:pt>
                <c:pt idx="27">
                  <c:v>14.75</c:v>
                </c:pt>
                <c:pt idx="28">
                  <c:v>15</c:v>
                </c:pt>
                <c:pt idx="29">
                  <c:v>15.5</c:v>
                </c:pt>
                <c:pt idx="30">
                  <c:v>16</c:v>
                </c:pt>
                <c:pt idx="31">
                  <c:v>16.5</c:v>
                </c:pt>
                <c:pt idx="32">
                  <c:v>17</c:v>
                </c:pt>
                <c:pt idx="33">
                  <c:v>17.5</c:v>
                </c:pt>
                <c:pt idx="34">
                  <c:v>18</c:v>
                </c:pt>
                <c:pt idx="35">
                  <c:v>18.5</c:v>
                </c:pt>
                <c:pt idx="36">
                  <c:v>19</c:v>
                </c:pt>
                <c:pt idx="37">
                  <c:v>19.5</c:v>
                </c:pt>
                <c:pt idx="38">
                  <c:v>20</c:v>
                </c:pt>
              </c:numCache>
            </c:numRef>
          </c:xVal>
          <c:yVal>
            <c:numRef>
              <c:f>'Jc-Summers'!$Q$10:$Q$48</c:f>
              <c:numCache>
                <c:formatCode>0</c:formatCode>
                <c:ptCount val="39"/>
                <c:pt idx="0">
                  <c:v>47830.381871258389</c:v>
                </c:pt>
                <c:pt idx="1">
                  <c:v>37102.706123545955</c:v>
                </c:pt>
                <c:pt idx="2">
                  <c:v>30485.861069036062</c:v>
                </c:pt>
                <c:pt idx="3">
                  <c:v>25833.841107902615</c:v>
                </c:pt>
                <c:pt idx="4">
                  <c:v>22309.658720826719</c:v>
                </c:pt>
                <c:pt idx="5">
                  <c:v>19508.594029830503</c:v>
                </c:pt>
                <c:pt idx="6">
                  <c:v>17207.107264941034</c:v>
                </c:pt>
                <c:pt idx="7">
                  <c:v>15269.920762344995</c:v>
                </c:pt>
                <c:pt idx="8">
                  <c:v>13609.503319368527</c:v>
                </c:pt>
                <c:pt idx="9">
                  <c:v>12166.238135012884</c:v>
                </c:pt>
                <c:pt idx="10">
                  <c:v>10897.83804130908</c:v>
                </c:pt>
                <c:pt idx="11">
                  <c:v>9773.3022470091455</c:v>
                </c:pt>
                <c:pt idx="12">
                  <c:v>8769.2740616244682</c:v>
                </c:pt>
                <c:pt idx="13">
                  <c:v>7867.7457912691007</c:v>
                </c:pt>
                <c:pt idx="14">
                  <c:v>7054.5576098920264</c:v>
                </c:pt>
                <c:pt idx="15">
                  <c:v>6318.3841230814596</c:v>
                </c:pt>
                <c:pt idx="16">
                  <c:v>5650.0312515085834</c:v>
                </c:pt>
                <c:pt idx="17">
                  <c:v>5041.9366839191471</c:v>
                </c:pt>
                <c:pt idx="18">
                  <c:v>4487.8074741037972</c:v>
                </c:pt>
                <c:pt idx="19">
                  <c:v>3982.3522235753412</c:v>
                </c:pt>
                <c:pt idx="20">
                  <c:v>3521.0798709491551</c:v>
                </c:pt>
                <c:pt idx="21">
                  <c:v>3100.1462668453555</c:v>
                </c:pt>
                <c:pt idx="22">
                  <c:v>2716.2356105134945</c:v>
                </c:pt>
                <c:pt idx="23">
                  <c:v>2366.4677079313224</c:v>
                </c:pt>
                <c:pt idx="24">
                  <c:v>2048.3246206321332</c:v>
                </c:pt>
                <c:pt idx="25">
                  <c:v>1759.5920603240047</c:v>
                </c:pt>
                <c:pt idx="26">
                  <c:v>1498.3121270424479</c:v>
                </c:pt>
                <c:pt idx="27">
                  <c:v>1154.1114734423772</c:v>
                </c:pt>
                <c:pt idx="28">
                  <c:v>1051.3367524630291</c:v>
                </c:pt>
                <c:pt idx="29">
                  <c:v>862.69465324945713</c:v>
                </c:pt>
                <c:pt idx="30">
                  <c:v>695.5641838989327</c:v>
                </c:pt>
                <c:pt idx="31">
                  <c:v>548.81158617590722</c:v>
                </c:pt>
                <c:pt idx="32">
                  <c:v>421.40847258380603</c:v>
                </c:pt>
                <c:pt idx="33">
                  <c:v>312.41890890524974</c:v>
                </c:pt>
                <c:pt idx="34">
                  <c:v>220.98841921355856</c:v>
                </c:pt>
                <c:pt idx="35">
                  <c:v>146.33458081416393</c:v>
                </c:pt>
                <c:pt idx="36">
                  <c:v>87.738941595700524</c:v>
                </c:pt>
                <c:pt idx="37">
                  <c:v>44.540043198964725</c:v>
                </c:pt>
                <c:pt idx="38">
                  <c:v>16.127373584513144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021504"/>
        <c:axId val="96031872"/>
      </c:scatterChart>
      <c:valAx>
        <c:axId val="96021504"/>
        <c:scaling>
          <c:orientation val="minMax"/>
          <c:max val="20"/>
          <c:min val="0"/>
        </c:scaling>
        <c:delete val="0"/>
        <c:axPos val="b"/>
        <c:majorGridlines>
          <c:spPr>
            <a:ln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Field (T)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96031872"/>
        <c:crosses val="autoZero"/>
        <c:crossBetween val="midCat"/>
        <c:majorUnit val="1"/>
      </c:valAx>
      <c:valAx>
        <c:axId val="96031872"/>
        <c:scaling>
          <c:orientation val="minMax"/>
          <c:max val="5000"/>
          <c:min val="0"/>
        </c:scaling>
        <c:delete val="0"/>
        <c:axPos val="l"/>
        <c:majorGridlines>
          <c:spPr>
            <a:ln>
              <a:prstDash val="lg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Critical current density Jc (A/mm2)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96021504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4152660804809833"/>
          <c:y val="5.4856465825784316E-2"/>
          <c:w val="0.18793607298575907"/>
          <c:h val="0.2647298398045072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 b="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6F1A1-998E-439D-89A3-4E3F01923606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5C64A-7258-4D31-B765-97DAF366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7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66B0-3B78-4BB6-BB96-5272691E1D73}" type="datetime1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76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ED3C1-C58A-437A-89E2-78351656B5E8}" type="datetime1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32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1E39-9DA3-4CF9-A6B7-1AD73CC105CC}" type="datetime1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6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FBEB-83A5-427E-8A39-956EB4EC6535}" type="datetime1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57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4DDE-FC6F-4A3D-86ED-84389ECF9431}" type="datetime1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80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1F56-36F1-4301-9B0C-50C69679B7C7}" type="datetime1">
              <a:rPr lang="en-GB" smtClean="0"/>
              <a:t>02/05/2013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71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782F-1E3F-49C1-8855-EEE4A3215536}" type="datetime1">
              <a:rPr lang="en-GB" smtClean="0"/>
              <a:t>02/05/2013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0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25F0-28B7-4B06-A942-7EA4AD5260B9}" type="datetime1">
              <a:rPr lang="en-GB" smtClean="0"/>
              <a:t>02/05/2013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04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7FF-88B8-4E9B-B3BC-703C9DD1998C}" type="datetime1">
              <a:rPr lang="en-GB" smtClean="0"/>
              <a:t>02/05/2013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6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26D-1BD7-4A4B-A690-C4B209AE7310}" type="datetime1">
              <a:rPr lang="en-GB" smtClean="0"/>
              <a:t>02/05/2013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8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01B0-B8CD-47CA-BDF1-DCD997263A6D}" type="datetime1">
              <a:rPr lang="en-GB" smtClean="0"/>
              <a:t>02/05/2013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5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60DF9-6AC2-470B-8B7F-4D81412A2C79}" type="datetime1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46D6-1F45-49E4-A2B0-88C514106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9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980728"/>
            <a:ext cx="7772400" cy="1470025"/>
          </a:xfrm>
        </p:spPr>
        <p:txBody>
          <a:bodyPr/>
          <a:lstStyle/>
          <a:p>
            <a:r>
              <a:rPr lang="en-GB" dirty="0" smtClean="0"/>
              <a:t>Case Study 3c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798" y="2636912"/>
            <a:ext cx="6400800" cy="119898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High field large aperture magnet for a cable test facility</a:t>
            </a:r>
            <a:endParaRPr lang="en-GB" sz="3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5229200"/>
            <a:ext cx="6400800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36838" y="4293096"/>
            <a:ext cx="6400800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accent1"/>
                </a:solidFill>
              </a:rPr>
              <a:t>Goal:</a:t>
            </a:r>
            <a:r>
              <a:rPr lang="en-GB" dirty="0" smtClean="0"/>
              <a:t> dipole, </a:t>
            </a:r>
            <a:r>
              <a:rPr lang="en-GB" dirty="0" smtClean="0">
                <a:solidFill>
                  <a:schemeClr val="accent2"/>
                </a:solidFill>
              </a:rPr>
              <a:t>100mm</a:t>
            </a:r>
            <a:r>
              <a:rPr lang="en-GB" dirty="0" smtClean="0"/>
              <a:t> aperture, </a:t>
            </a:r>
            <a:r>
              <a:rPr lang="en-GB" dirty="0" smtClean="0">
                <a:solidFill>
                  <a:schemeClr val="accent2"/>
                </a:solidFill>
              </a:rPr>
              <a:t>15T</a:t>
            </a:r>
            <a:r>
              <a:rPr lang="en-GB" dirty="0" smtClean="0"/>
              <a:t> @ </a:t>
            </a:r>
            <a:r>
              <a:rPr lang="en-GB" dirty="0" smtClean="0">
                <a:solidFill>
                  <a:schemeClr val="accent2"/>
                </a:solidFill>
              </a:rPr>
              <a:t>1.9K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16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Magnetic Design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1540" y="1052736"/>
                <a:ext cx="3384376" cy="1008111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800" dirty="0" smtClean="0"/>
                      <m:t>λ</m:t>
                    </m:r>
                    <m:r>
                      <a:rPr lang="en-GB" sz="2800" b="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GB" sz="2800" b="0" i="1" smtClean="0">
                        <a:latin typeface="Cambria Math"/>
                      </a:rPr>
                      <m:t>1+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𝑎𝑟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endParaRPr lang="en-GB" sz="2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sz="280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r>
                      <a:rPr lang="en-GB" sz="2800" b="0" i="1" smtClean="0">
                        <a:latin typeface="Cambria Math"/>
                        <a:ea typeface="Cambria Math"/>
                      </a:rPr>
                      <m:t>= </m:t>
                    </m:r>
                    <m:sSub>
                      <m:sSubPr>
                        <m:ctrlPr>
                          <a:rPr lang="en-GB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GB" sz="2800" b="0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en-GB" sz="2800" b="0" i="1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GB" sz="2800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GB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8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</a:rPr>
                              <m:t>.</m:t>
                            </m:r>
                            <m:sSup>
                              <m:sSupPr>
                                <m:ctrlPr>
                                  <a:rPr lang="en-GB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800" b="0" i="1" smtClean="0">
                                    <a:latin typeface="Cambria Math"/>
                                    <a:ea typeface="Cambria Math"/>
                                  </a:rPr>
                                  <m:t>𝑚𝑚</m:t>
                                </m:r>
                              </m:e>
                              <m:sup>
                                <m:r>
                                  <a:rPr lang="en-GB" sz="2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800" dirty="0" smtClean="0"/>
                  <a:t> </a:t>
                </a:r>
              </a:p>
              <a:p>
                <a:endParaRPr lang="en-GB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540" y="1052736"/>
                <a:ext cx="3384376" cy="1008111"/>
              </a:xfrm>
              <a:blipFill rotWithShape="1">
                <a:blip r:embed="rId2"/>
                <a:stretch>
                  <a:fillRect l="-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047"/>
              </p:ext>
            </p:extLst>
          </p:nvPr>
        </p:nvGraphicFramePr>
        <p:xfrm>
          <a:off x="5004048" y="1340768"/>
          <a:ext cx="374441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58417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Cable 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Aperture</a:t>
                      </a:r>
                      <a:r>
                        <a:rPr lang="en-GB" baseline="0" dirty="0" smtClean="0"/>
                        <a:t> radius (r)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50mm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Coil width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 mm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Cable width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 mm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Layers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strands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46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Strand</a:t>
                      </a:r>
                      <a:r>
                        <a:rPr lang="en-GB" baseline="0" dirty="0" smtClean="0"/>
                        <a:t> diameter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0.85 mm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Cu/</a:t>
                      </a:r>
                      <a:r>
                        <a:rPr lang="en-GB" dirty="0" err="1" smtClean="0"/>
                        <a:t>Sc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1.20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Keystone angle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0.64 degrees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Fill factor (</a:t>
                      </a:r>
                      <a:r>
                        <a:rPr lang="el-GR" dirty="0" smtClean="0"/>
                        <a:t>κ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0.266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313982"/>
            <a:ext cx="6915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Design based on </a:t>
            </a:r>
            <a:r>
              <a:rPr lang="en-GB" dirty="0" smtClean="0">
                <a:solidFill>
                  <a:schemeClr val="accent1"/>
                </a:solidFill>
              </a:rPr>
              <a:t>Roman Arc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Conductor with is trade-off between </a:t>
            </a:r>
            <a:r>
              <a:rPr lang="en-GB" dirty="0" smtClean="0">
                <a:solidFill>
                  <a:schemeClr val="accent1"/>
                </a:solidFill>
              </a:rPr>
              <a:t>max field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chemeClr val="accent1"/>
                </a:solidFill>
              </a:rPr>
              <a:t>practical size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Cable can be 10-20mm, aim to minimise winding: (3*20mm =60mm)</a:t>
            </a:r>
            <a:endParaRPr lang="en-GB" dirty="0"/>
          </a:p>
        </p:txBody>
      </p:sp>
      <p:pic>
        <p:nvPicPr>
          <p:cNvPr id="1027" name="Picture 3" descr="E:\ERICE_Magnet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4139952" cy="257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588224" y="5090099"/>
                <a:ext cx="2200389" cy="620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𝑠𝑐</m:t>
                          </m:r>
                        </m:sub>
                      </m:sSub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∗ </m:t>
                      </m:r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κ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𝑚𝑚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090099"/>
                <a:ext cx="2200389" cy="62023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9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3</a:t>
            </a:fld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16216" y="3284984"/>
            <a:ext cx="0" cy="948579"/>
          </a:xfrm>
          <a:prstGeom prst="straightConnector1">
            <a:avLst/>
          </a:prstGeom>
          <a:ln w="25400">
            <a:solidFill>
              <a:schemeClr val="accent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588224" y="4366949"/>
            <a:ext cx="792088" cy="0"/>
          </a:xfrm>
          <a:prstGeom prst="straightConnector1">
            <a:avLst/>
          </a:prstGeom>
          <a:ln w="25400">
            <a:solidFill>
              <a:schemeClr val="accent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59632" y="4084000"/>
                <a:ext cx="3165494" cy="4901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/>
                        </a:rPr>
                        <m:t>λ</m:t>
                      </m:r>
                      <m:r>
                        <a:rPr lang="en-GB" sz="2400" b="0" i="1" smtClean="0">
                          <a:latin typeface="Cambria Math"/>
                        </a:rPr>
                        <m:t> ∗ 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𝑠𝑐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 ∗ 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𝑠𝑐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084000"/>
                <a:ext cx="3165494" cy="490199"/>
              </a:xfrm>
              <a:prstGeom prst="rect">
                <a:avLst/>
              </a:prstGeom>
              <a:blipFill rotWithShape="1">
                <a:blip r:embed="rId2"/>
                <a:stretch>
                  <a:fillRect l="-19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hart 8"/>
          <p:cNvGraphicFramePr>
            <a:graphicFrameLocks noGrp="1"/>
          </p:cNvGraphicFramePr>
          <p:nvPr/>
        </p:nvGraphicFramePr>
        <p:xfrm>
          <a:off x="-84044" y="386603"/>
          <a:ext cx="9312088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8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Magnetic Design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892873"/>
              </p:ext>
            </p:extLst>
          </p:nvPr>
        </p:nvGraphicFramePr>
        <p:xfrm>
          <a:off x="755576" y="2852936"/>
          <a:ext cx="770485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Short</a:t>
                      </a:r>
                      <a:r>
                        <a:rPr lang="en-GB" baseline="0" dirty="0" smtClean="0"/>
                        <a:t> Sample (</a:t>
                      </a:r>
                      <a:r>
                        <a:rPr lang="en-GB" baseline="0" dirty="0" err="1" smtClean="0"/>
                        <a:t>ss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Operational (op) (90% load line)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J</a:t>
                      </a:r>
                      <a:r>
                        <a:rPr lang="en-GB" baseline="-25000" dirty="0" smtClean="0"/>
                        <a:t>0</a:t>
                      </a:r>
                      <a:endParaRPr lang="en-GB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349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A.mm</a:t>
                      </a:r>
                      <a:r>
                        <a:rPr lang="en-GB" baseline="30000" dirty="0" smtClean="0"/>
                        <a:t>-2</a:t>
                      </a:r>
                      <a:endParaRPr lang="en-GB" baseline="30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17.3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15.6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KA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</a:t>
                      </a:r>
                      <a:r>
                        <a:rPr lang="en-GB" baseline="-25000" dirty="0" err="1" smtClean="0"/>
                        <a:t>peak</a:t>
                      </a:r>
                      <a:endParaRPr lang="en-GB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16.0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14.8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527848"/>
              </p:ext>
            </p:extLst>
          </p:nvPr>
        </p:nvGraphicFramePr>
        <p:xfrm>
          <a:off x="4644008" y="1484784"/>
          <a:ext cx="40640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/>
                <a:gridCol w="2032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Out</a:t>
                      </a:r>
                      <a:r>
                        <a:rPr lang="en-GB" baseline="0" dirty="0" smtClean="0"/>
                        <a:t>puts from Cable selection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Kappa (</a:t>
                      </a:r>
                      <a:r>
                        <a:rPr lang="el-GR" dirty="0" smtClean="0"/>
                        <a:t>κ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0.266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Lambda (</a:t>
                      </a:r>
                      <a:r>
                        <a:rPr lang="el-GR" dirty="0" smtClean="0"/>
                        <a:t>λ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57329"/>
              </p:ext>
            </p:extLst>
          </p:nvPr>
        </p:nvGraphicFramePr>
        <p:xfrm>
          <a:off x="611560" y="1484784"/>
          <a:ext cx="3635896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6"/>
                <a:gridCol w="169168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Inputs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Aperture radius (r)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 mm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Coil width (w)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 mm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329973"/>
              </p:ext>
            </p:extLst>
          </p:nvPr>
        </p:nvGraphicFramePr>
        <p:xfrm>
          <a:off x="1475656" y="4825960"/>
          <a:ext cx="609600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Margins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Current density (J)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782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A.mm</a:t>
                      </a:r>
                      <a:r>
                        <a:rPr lang="en-GB" baseline="30000" dirty="0" smtClean="0"/>
                        <a:t>-2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Field (B)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2.10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Temperature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dirty="0" smtClean="0"/>
                        <a:t>T)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2.80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5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Magneto-Mechanical  Design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5</a:t>
            </a:fld>
            <a:endParaRPr lang="en-GB"/>
          </a:p>
        </p:txBody>
      </p:sp>
      <p:pic>
        <p:nvPicPr>
          <p:cNvPr id="2050" name="Picture 2" descr="E:\ERICE_Magnet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44824"/>
            <a:ext cx="4540987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2060848"/>
            <a:ext cx="31683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Three layer conductor coil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Shows mechanical breaks due to keystone angle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Wedges added to reduce higher harmonics.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r>
              <a:rPr lang="en-GB" dirty="0" smtClean="0"/>
              <a:t> (angles from the slides)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Mechanical Design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366605"/>
              </p:ext>
            </p:extLst>
          </p:nvPr>
        </p:nvGraphicFramePr>
        <p:xfrm>
          <a:off x="457200" y="1600200"/>
          <a:ext cx="82296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Forces on the coil</a:t>
                      </a:r>
                      <a:endParaRPr lang="en-GB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F</a:t>
                      </a:r>
                      <a:r>
                        <a:rPr lang="en-GB" sz="2400" baseline="-25000" dirty="0" err="1" smtClean="0"/>
                        <a:t>x</a:t>
                      </a:r>
                      <a:r>
                        <a:rPr lang="en-GB" sz="2400" dirty="0" smtClean="0"/>
                        <a:t> @ 90% </a:t>
                      </a:r>
                      <a:r>
                        <a:rPr lang="en-GB" sz="2400" dirty="0" err="1" smtClean="0"/>
                        <a:t>I</a:t>
                      </a:r>
                      <a:r>
                        <a:rPr lang="en-GB" sz="2400" baseline="-25000" dirty="0" err="1" smtClean="0"/>
                        <a:t>ss</a:t>
                      </a:r>
                      <a:endParaRPr lang="en-GB" sz="24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7.44 MN/m</a:t>
                      </a:r>
                      <a:endParaRPr lang="en-GB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F</a:t>
                      </a:r>
                      <a:r>
                        <a:rPr lang="en-GB" sz="2400" baseline="-25000" dirty="0" err="1" smtClean="0"/>
                        <a:t>y</a:t>
                      </a:r>
                      <a:r>
                        <a:rPr lang="en-GB" sz="2400" dirty="0" smtClean="0"/>
                        <a:t> @ 90% </a:t>
                      </a:r>
                      <a:r>
                        <a:rPr lang="en-GB" sz="2400" dirty="0" err="1" smtClean="0"/>
                        <a:t>I</a:t>
                      </a:r>
                      <a:r>
                        <a:rPr lang="en-GB" sz="2400" baseline="-25000" dirty="0" err="1" smtClean="0"/>
                        <a:t>ss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-7.5848 MN/m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100m aperture &amp; 15T @ 1.9K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274946"/>
              </p:ext>
            </p:extLst>
          </p:nvPr>
        </p:nvGraphicFramePr>
        <p:xfrm>
          <a:off x="395536" y="3554899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9883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Yoke Dimensions</a:t>
                      </a:r>
                      <a:endParaRPr lang="en-GB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Thickness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375mm (min)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920700" y="3289799"/>
                <a:ext cx="1800200" cy="658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𝑖𝑟𝑜𝑛</m:t>
                          </m:r>
                        </m:sub>
                      </m:sSub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𝑟𝐵</m:t>
                          </m:r>
                        </m:num>
                        <m:den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𝑆𝑎𝑡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700" y="3289799"/>
                <a:ext cx="1800200" cy="6580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lwq53245\Downloads\ERICE_Magnet_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812" y="4149080"/>
            <a:ext cx="2211668" cy="217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6016965" y="5301208"/>
            <a:ext cx="1584176" cy="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016965" y="4797152"/>
            <a:ext cx="903735" cy="6788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57638" y="4612486"/>
            <a:ext cx="61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Yoke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257638" y="505438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Coil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753935"/>
              </p:ext>
            </p:extLst>
          </p:nvPr>
        </p:nvGraphicFramePr>
        <p:xfrm>
          <a:off x="395536" y="4714046"/>
          <a:ext cx="468052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24482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Stress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Stress on mid plane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125MPa (acceptable)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Cylinder thickness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 mm (to compensate)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2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We learnt (Summary)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High field magnets needs wide coil &amp; low current density </a:t>
            </a:r>
          </a:p>
          <a:p>
            <a:r>
              <a:rPr lang="en-GB" dirty="0" smtClean="0"/>
              <a:t>This can be expensive</a:t>
            </a:r>
          </a:p>
          <a:p>
            <a:r>
              <a:rPr lang="en-GB" dirty="0" smtClean="0"/>
              <a:t>Field quality is not a driver, but it is still possible to reduce high order harmonics</a:t>
            </a:r>
          </a:p>
          <a:p>
            <a:r>
              <a:rPr lang="en-GB" dirty="0" smtClean="0"/>
              <a:t> </a:t>
            </a:r>
            <a:r>
              <a:rPr lang="en-GB" dirty="0" smtClean="0">
                <a:solidFill>
                  <a:schemeClr val="accent1"/>
                </a:solidFill>
              </a:rPr>
              <a:t>Iron yoke needs to be considerably large due to high field, a pre-stress can counter the stress in the coil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Stress is tricky….but we got there!!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100m apperture &amp; 15T @ 1.9K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46D6-1F45-49E4-A2B0-88C51410647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444</Words>
  <Application>Microsoft Office PowerPoint</Application>
  <PresentationFormat>On-screen Show (4:3)</PresentationFormat>
  <Paragraphs>111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Case Study 3c</vt:lpstr>
      <vt:lpstr>Magnetic Design</vt:lpstr>
      <vt:lpstr>PowerPoint Presentation</vt:lpstr>
      <vt:lpstr>Magnetic Design</vt:lpstr>
      <vt:lpstr>Magneto-Mechanical  Design</vt:lpstr>
      <vt:lpstr>Mechanical Design</vt:lpstr>
      <vt:lpstr>What We learnt (Summary)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3c</dc:title>
  <dc:creator>lwq53245</dc:creator>
  <cp:lastModifiedBy>lwq53245</cp:lastModifiedBy>
  <cp:revision>38</cp:revision>
  <dcterms:created xsi:type="dcterms:W3CDTF">2013-05-01T13:09:01Z</dcterms:created>
  <dcterms:modified xsi:type="dcterms:W3CDTF">2013-05-02T15:41:46Z</dcterms:modified>
</cp:coreProperties>
</file>