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al_admin\Desktop\Case%20Study\magnetic_design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195975503062"/>
          <c:y val="0.0514005540974045"/>
          <c:w val="0.827692913385827"/>
          <c:h val="0.781930791074324"/>
        </c:manualLayout>
      </c:layout>
      <c:scatterChart>
        <c:scatterStyle val="lineMarker"/>
        <c:varyColors val="0"/>
        <c:ser>
          <c:idx val="0"/>
          <c:order val="0"/>
          <c:tx>
            <c:v>r=28 mm</c:v>
          </c:tx>
          <c:spPr>
            <a:ln w="28575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'Quadrupole Nb3Sn'!$D$11:$M$11</c:f>
              <c:numCache>
                <c:formatCode>General</c:formatCode>
                <c:ptCount val="10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  <c:pt idx="3">
                  <c:v>20.0</c:v>
                </c:pt>
                <c:pt idx="4">
                  <c:v>25.0</c:v>
                </c:pt>
                <c:pt idx="5">
                  <c:v>30.0</c:v>
                </c:pt>
                <c:pt idx="6">
                  <c:v>35.0</c:v>
                </c:pt>
                <c:pt idx="7">
                  <c:v>40.0</c:v>
                </c:pt>
                <c:pt idx="8">
                  <c:v>45.0</c:v>
                </c:pt>
                <c:pt idx="9">
                  <c:v>50.0</c:v>
                </c:pt>
              </c:numCache>
            </c:numRef>
          </c:xVal>
          <c:yVal>
            <c:numRef>
              <c:f>'Quadrupole Nb3Sn'!$D$15:$M$15</c:f>
              <c:numCache>
                <c:formatCode>0</c:formatCode>
                <c:ptCount val="10"/>
                <c:pt idx="0">
                  <c:v>234.6911430087451</c:v>
                </c:pt>
                <c:pt idx="1">
                  <c:v>315.5853707244266</c:v>
                </c:pt>
                <c:pt idx="2">
                  <c:v>363.6221074752525</c:v>
                </c:pt>
                <c:pt idx="3">
                  <c:v>396.8007066797414</c:v>
                </c:pt>
                <c:pt idx="4">
                  <c:v>421.582393484033</c:v>
                </c:pt>
                <c:pt idx="5">
                  <c:v>441.0281504904621</c:v>
                </c:pt>
                <c:pt idx="6">
                  <c:v>456.8213160384289</c:v>
                </c:pt>
                <c:pt idx="7">
                  <c:v>469.9804489270891</c:v>
                </c:pt>
                <c:pt idx="8">
                  <c:v>481.1648072560037</c:v>
                </c:pt>
                <c:pt idx="9">
                  <c:v>490.8231705603317</c:v>
                </c:pt>
              </c:numCache>
            </c:numRef>
          </c:yVal>
          <c:smooth val="0"/>
        </c:ser>
        <c:ser>
          <c:idx val="1"/>
          <c:order val="1"/>
          <c:tx>
            <c:v>r = 50 mm</c:v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</c:spPr>
          </c:marker>
          <c:xVal>
            <c:numRef>
              <c:f>'Quadrupole Nb3Sn'!$D$26:$M$26</c:f>
              <c:numCache>
                <c:formatCode>General</c:formatCode>
                <c:ptCount val="10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  <c:pt idx="3">
                  <c:v>20.0</c:v>
                </c:pt>
                <c:pt idx="4">
                  <c:v>25.0</c:v>
                </c:pt>
                <c:pt idx="5">
                  <c:v>30.0</c:v>
                </c:pt>
                <c:pt idx="6">
                  <c:v>35.0</c:v>
                </c:pt>
                <c:pt idx="7">
                  <c:v>40.0</c:v>
                </c:pt>
                <c:pt idx="8">
                  <c:v>45.0</c:v>
                </c:pt>
                <c:pt idx="9">
                  <c:v>50.0</c:v>
                </c:pt>
              </c:numCache>
            </c:numRef>
          </c:xVal>
          <c:yVal>
            <c:numRef>
              <c:f>'Quadrupole Nb3Sn'!$D$30:$M$30</c:f>
              <c:numCache>
                <c:formatCode>0</c:formatCode>
                <c:ptCount val="10"/>
                <c:pt idx="0">
                  <c:v>121.6077013622638</c:v>
                </c:pt>
                <c:pt idx="1">
                  <c:v>171.0703722461961</c:v>
                </c:pt>
                <c:pt idx="2">
                  <c:v>201.4084744843495</c:v>
                </c:pt>
                <c:pt idx="3">
                  <c:v>222.7247502301538</c:v>
                </c:pt>
                <c:pt idx="4">
                  <c:v>238.8187883369891</c:v>
                </c:pt>
                <c:pt idx="5">
                  <c:v>251.5371757939947</c:v>
                </c:pt>
                <c:pt idx="6">
                  <c:v>261.9144738297621</c:v>
                </c:pt>
                <c:pt idx="7">
                  <c:v>270.5860984979332</c:v>
                </c:pt>
                <c:pt idx="8">
                  <c:v>277.9684713748361</c:v>
                </c:pt>
                <c:pt idx="9">
                  <c:v>284.3480656804141</c:v>
                </c:pt>
              </c:numCache>
            </c:numRef>
          </c:yVal>
          <c:smooth val="0"/>
        </c:ser>
        <c:ser>
          <c:idx val="2"/>
          <c:order val="2"/>
          <c:tx>
            <c:v>r = 75 mm</c:v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xVal>
            <c:numRef>
              <c:f>'Quadrupole Nb3Sn'!$D$38:$M$38</c:f>
              <c:numCache>
                <c:formatCode>General</c:formatCode>
                <c:ptCount val="10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  <c:pt idx="3">
                  <c:v>20.0</c:v>
                </c:pt>
                <c:pt idx="4">
                  <c:v>25.0</c:v>
                </c:pt>
                <c:pt idx="5">
                  <c:v>30.0</c:v>
                </c:pt>
                <c:pt idx="6">
                  <c:v>35.0</c:v>
                </c:pt>
                <c:pt idx="7">
                  <c:v>40.0</c:v>
                </c:pt>
                <c:pt idx="8">
                  <c:v>45.0</c:v>
                </c:pt>
                <c:pt idx="9">
                  <c:v>50.0</c:v>
                </c:pt>
              </c:numCache>
            </c:numRef>
          </c:xVal>
          <c:yVal>
            <c:numRef>
              <c:f>'Quadrupole Nb3Sn'!$D$42:$M$42</c:f>
              <c:numCache>
                <c:formatCode>0</c:formatCode>
                <c:ptCount val="10"/>
                <c:pt idx="0">
                  <c:v>75.35025441969752</c:v>
                </c:pt>
                <c:pt idx="1">
                  <c:v>109.8906536809414</c:v>
                </c:pt>
                <c:pt idx="2">
                  <c:v>131.647258057381</c:v>
                </c:pt>
                <c:pt idx="3">
                  <c:v>147.1265337303418</c:v>
                </c:pt>
                <c:pt idx="4">
                  <c:v>158.9010453472151</c:v>
                </c:pt>
                <c:pt idx="5">
                  <c:v>168.2513270698629</c:v>
                </c:pt>
                <c:pt idx="6">
                  <c:v>175.905535760647</c:v>
                </c:pt>
                <c:pt idx="7">
                  <c:v>182.3156823720992</c:v>
                </c:pt>
                <c:pt idx="8">
                  <c:v>187.7804604435385</c:v>
                </c:pt>
                <c:pt idx="9">
                  <c:v>192.5067520665715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1209880"/>
        <c:axId val="481215464"/>
      </c:scatterChart>
      <c:valAx>
        <c:axId val="481209880"/>
        <c:scaling>
          <c:orientation val="minMax"/>
          <c:max val="5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Coil width (mm)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81215464"/>
        <c:crosses val="autoZero"/>
        <c:crossBetween val="midCat"/>
      </c:valAx>
      <c:valAx>
        <c:axId val="481215464"/>
        <c:scaling>
          <c:orientation val="minMax"/>
          <c:max val="500.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Central </a:t>
                </a:r>
                <a:r>
                  <a:rPr lang="en-GB" dirty="0" smtClean="0"/>
                  <a:t>Gradient </a:t>
                </a:r>
                <a:r>
                  <a:rPr lang="en-GB" dirty="0"/>
                  <a:t>(</a:t>
                </a:r>
                <a:r>
                  <a:rPr lang="en-GB" dirty="0" smtClean="0"/>
                  <a:t>T/m)</a:t>
                </a:r>
                <a:endParaRPr lang="en-GB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81209880"/>
        <c:crosses val="autoZero"/>
        <c:crossBetween val="midCat"/>
        <c:majorUnit val="100.0"/>
        <c:minorUnit val="25.0"/>
      </c:valAx>
    </c:plotArea>
    <c:legend>
      <c:legendPos val="r"/>
      <c:layout>
        <c:manualLayout>
          <c:xMode val="edge"/>
          <c:yMode val="edge"/>
          <c:x val="0.135056430446194"/>
          <c:y val="0.00129316599930128"/>
          <c:w val="0.266208442694663"/>
          <c:h val="0.291466501840854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>
          <a:innerShdw dist="25400" dir="2700000">
            <a:prstClr val="black"/>
          </a:innerShdw>
        </a:effectLst>
      </c:spPr>
    </c:legend>
    <c:plotVisOnly val="1"/>
    <c:dispBlanksAs val="gap"/>
    <c:showDLblsOverMax val="0"/>
  </c:chart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0.66041</cdr:x>
      <cdr:y>0.2099</cdr:y>
    </cdr:from>
    <cdr:to>
      <cdr:x>0.91041</cdr:x>
      <cdr:y>0.30205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019410" y="585783"/>
          <a:ext cx="11430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>
              <a:latin typeface="Times New Roman" pitchFamily="18" charset="0"/>
              <a:cs typeface="Times New Roman" pitchFamily="18" charset="0"/>
            </a:rPr>
            <a:t>Nb</a:t>
          </a:r>
          <a:r>
            <a:rPr lang="en-GB" sz="1400" baseline="-25000">
              <a:latin typeface="Times New Roman" pitchFamily="18" charset="0"/>
              <a:cs typeface="Times New Roman" pitchFamily="18" charset="0"/>
            </a:rPr>
            <a:t>3</a:t>
          </a:r>
          <a:r>
            <a:rPr lang="en-GB" sz="1400">
              <a:latin typeface="Times New Roman" pitchFamily="18" charset="0"/>
              <a:cs typeface="Times New Roman" pitchFamily="18" charset="0"/>
            </a:rPr>
            <a:t>Sn 1.9 K</a:t>
          </a:r>
        </a:p>
      </cdr:txBody>
    </cdr:sp>
  </cdr:relSizeAnchor>
  <cdr:relSizeAnchor xmlns:cdr="http://schemas.openxmlformats.org/drawingml/2006/chartDrawing">
    <cdr:from>
      <cdr:x>0.47249</cdr:x>
      <cdr:y>0.61224</cdr:y>
    </cdr:from>
    <cdr:to>
      <cdr:x>0.47249</cdr:x>
      <cdr:y>0.83673</cdr:y>
    </cdr:to>
    <cdr:cxnSp macro="">
      <cdr:nvCxnSpPr>
        <cdr:cNvPr id="4" name="Gerade Verbindung mit Pfeil 3"/>
        <cdr:cNvCxnSpPr/>
      </cdr:nvCxnSpPr>
      <cdr:spPr>
        <a:xfrm xmlns:a="http://schemas.openxmlformats.org/drawingml/2006/main" flipV="1">
          <a:off x="2160240" y="2160240"/>
          <a:ext cx="0" cy="79208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0.14175</cdr:x>
      <cdr:y>0.61224</cdr:y>
    </cdr:from>
    <cdr:to>
      <cdr:x>0.47249</cdr:x>
      <cdr:y>0.61224</cdr:y>
    </cdr:to>
    <cdr:cxnSp macro="">
      <cdr:nvCxnSpPr>
        <cdr:cNvPr id="9" name="Gerade Verbindung mit Pfeil 8"/>
        <cdr:cNvCxnSpPr/>
      </cdr:nvCxnSpPr>
      <cdr:spPr>
        <a:xfrm xmlns:a="http://schemas.openxmlformats.org/drawingml/2006/main" flipH="1">
          <a:off x="648072" y="2160240"/>
          <a:ext cx="1512168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BAF0E-1892-CD4D-9B40-919A82CD33E0}" type="datetimeFigureOut">
              <a:rPr lang="en-US" smtClean="0"/>
              <a:pPr/>
              <a:t>02/05/13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92831-1DCD-9B49-AC09-C58977F94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15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1F206-0AF7-8C4F-8487-EC3D5F12D3DE}" type="datetimeFigureOut">
              <a:rPr lang="en-US" smtClean="0"/>
              <a:pPr/>
              <a:t>02/05/13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9BC5A-C7D6-594F-9CFA-8F2C88799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73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8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0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86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41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67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99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94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8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01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06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4C05C9-1719-4CF8-AD8E-7AE1FB3607C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6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" b="1387"/>
          <a:stretch>
            <a:fillRect/>
          </a:stretch>
        </p:blipFill>
        <p:spPr bwMode="auto">
          <a:xfrm>
            <a:off x="8243669" y="126909"/>
            <a:ext cx="866067" cy="88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2" y="140977"/>
            <a:ext cx="986044" cy="79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6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23928" y="3645024"/>
            <a:ext cx="1760240" cy="1752600"/>
          </a:xfrm>
        </p:spPr>
        <p:txBody>
          <a:bodyPr anchor="ctr"/>
          <a:lstStyle/>
          <a:p>
            <a:pPr algn="just"/>
            <a:r>
              <a:rPr lang="de-DE" sz="1600" dirty="0" smtClean="0"/>
              <a:t>R. </a:t>
            </a:r>
            <a:r>
              <a:rPr lang="de-DE" sz="1600" dirty="0" err="1" smtClean="0"/>
              <a:t>Bonomi</a:t>
            </a:r>
            <a:endParaRPr lang="de-DE" sz="1600" dirty="0" smtClean="0"/>
          </a:p>
          <a:p>
            <a:pPr algn="just"/>
            <a:r>
              <a:rPr lang="de-DE" sz="1600" dirty="0" smtClean="0"/>
              <a:t>R. Kleindienst</a:t>
            </a:r>
          </a:p>
          <a:p>
            <a:pPr algn="just"/>
            <a:r>
              <a:rPr lang="de-DE" sz="1600" dirty="0" smtClean="0"/>
              <a:t>J. </a:t>
            </a:r>
            <a:r>
              <a:rPr lang="de-DE" sz="1600" dirty="0" err="1" smtClean="0"/>
              <a:t>Munilla</a:t>
            </a:r>
            <a:r>
              <a:rPr lang="de-DE" sz="1600" dirty="0" smtClean="0"/>
              <a:t> Lopez</a:t>
            </a:r>
          </a:p>
          <a:p>
            <a:pPr algn="just"/>
            <a:r>
              <a:rPr lang="de-DE" sz="1600" dirty="0" smtClean="0"/>
              <a:t>M. </a:t>
            </a:r>
            <a:r>
              <a:rPr lang="de-DE" sz="1600" dirty="0" err="1" smtClean="0"/>
              <a:t>Chaibi</a:t>
            </a:r>
            <a:endParaRPr lang="de-DE" sz="1600" dirty="0" smtClean="0"/>
          </a:p>
          <a:p>
            <a:pPr algn="just"/>
            <a:r>
              <a:rPr lang="de-DE" sz="1600" dirty="0" smtClean="0"/>
              <a:t>E. </a:t>
            </a:r>
            <a:r>
              <a:rPr lang="de-DE" sz="1600" dirty="0" err="1" smtClean="0"/>
              <a:t>Rogez</a:t>
            </a:r>
            <a:endParaRPr lang="de-DE" sz="1600" dirty="0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CASE STUDY 1: Group 1C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4400" i="1" dirty="0" smtClean="0"/>
              <a:t>Nb</a:t>
            </a:r>
            <a:r>
              <a:rPr lang="en-US" sz="4400" i="1" baseline="-25000" dirty="0" smtClean="0"/>
              <a:t>3</a:t>
            </a:r>
            <a:r>
              <a:rPr lang="en-US" sz="4400" i="1" dirty="0" smtClean="0"/>
              <a:t>Sn</a:t>
            </a:r>
            <a:r>
              <a:rPr lang="en-US" sz="4400" dirty="0" smtClean="0"/>
              <a:t> </a:t>
            </a:r>
            <a:r>
              <a:rPr lang="en-US" sz="4400" dirty="0" err="1" smtClean="0"/>
              <a:t>Quadrupole</a:t>
            </a:r>
            <a:r>
              <a:rPr lang="en-US" sz="4400" dirty="0" smtClean="0"/>
              <a:t> Magnet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59758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98067"/>
            <a:ext cx="7776864" cy="1974950"/>
          </a:xfrm>
        </p:spPr>
        <p:txBody>
          <a:bodyPr>
            <a:normAutofit/>
          </a:bodyPr>
          <a:lstStyle/>
          <a:p>
            <a:endParaRPr lang="de-DE" sz="1800" dirty="0" smtClean="0"/>
          </a:p>
          <a:p>
            <a:endParaRPr lang="de-DE" sz="1800" dirty="0" smtClean="0"/>
          </a:p>
          <a:p>
            <a:endParaRPr lang="de-DE" sz="1800" dirty="0" smtClean="0"/>
          </a:p>
          <a:p>
            <a:pPr marL="0" indent="0">
              <a:buNone/>
            </a:pPr>
            <a:endParaRPr lang="de-DE" sz="1800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27584" y="1618922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block-coil geometry naturally suppresses extrinsic losses, which typically constitute ~half of all ac losses, which are reduced in the block-coil geometry by the aspect ratio of the cable, typically </a:t>
            </a:r>
            <a:r>
              <a:rPr lang="en-US" dirty="0" smtClean="0"/>
              <a:t>10:1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simple equivalent block-coil design requires 20% less superconductor than the </a:t>
            </a:r>
            <a:r>
              <a:rPr lang="en-US" dirty="0" err="1"/>
              <a:t>cosθ</a:t>
            </a:r>
            <a:r>
              <a:rPr lang="en-US" dirty="0"/>
              <a:t> design of the same aperture and field </a:t>
            </a:r>
            <a:r>
              <a:rPr lang="en-US" dirty="0" smtClean="0"/>
              <a:t>strength.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Furthermore</a:t>
            </a:r>
            <a:r>
              <a:rPr lang="en-US" dirty="0"/>
              <a:t>, one of the characteristics of the block-coil model is its scalability. After having studied the basic characteristics of a small aperture block coil magnets, an attempt could be made to design a large aperture magnet in a fast and efficient way by scaling up both the dimension of the aperture and the number of the blocks</a:t>
            </a:r>
            <a:r>
              <a:rPr lang="en-US" dirty="0" smtClean="0"/>
              <a:t>.</a:t>
            </a:r>
            <a:endParaRPr lang="de-DE" dirty="0"/>
          </a:p>
          <a:p>
            <a:pPr marL="285750" indent="-2857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pPr algn="ctr"/>
            <a:fld id="{724C05C9-1719-4CF8-AD8E-7AE1FB3607C1}" type="slidenum">
              <a:rPr lang="de-DE" smtClean="0"/>
              <a:pPr algn="ctr"/>
              <a:t>10</a:t>
            </a:fld>
            <a:endParaRPr lang="de-DE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ISSUES: SC COIL DESIGN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549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98067"/>
            <a:ext cx="7776864" cy="1974950"/>
          </a:xfrm>
        </p:spPr>
        <p:txBody>
          <a:bodyPr>
            <a:normAutofit fontScale="92500"/>
          </a:bodyPr>
          <a:lstStyle/>
          <a:p>
            <a:r>
              <a:rPr lang="de-DE" sz="1800" dirty="0" err="1" smtClean="0"/>
              <a:t>Pre</a:t>
            </a:r>
            <a:r>
              <a:rPr lang="de-DE" sz="1800" dirty="0" smtClean="0"/>
              <a:t>-stress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needed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sure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tensile</a:t>
            </a:r>
            <a:r>
              <a:rPr lang="de-DE" sz="1800" dirty="0" smtClean="0"/>
              <a:t> </a:t>
            </a:r>
            <a:r>
              <a:rPr lang="de-DE" sz="1800" dirty="0" err="1" smtClean="0"/>
              <a:t>stresses</a:t>
            </a:r>
            <a:r>
              <a:rPr lang="de-DE" sz="1800" dirty="0" smtClean="0"/>
              <a:t> will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applied</a:t>
            </a:r>
            <a:r>
              <a:rPr lang="de-DE" sz="1800" dirty="0" smtClean="0"/>
              <a:t> on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coil</a:t>
            </a:r>
            <a:endParaRPr lang="de-DE" sz="1800" dirty="0" smtClean="0"/>
          </a:p>
          <a:p>
            <a:r>
              <a:rPr lang="de-DE" sz="1800" dirty="0" err="1" smtClean="0"/>
              <a:t>Pre</a:t>
            </a:r>
            <a:r>
              <a:rPr lang="de-DE" sz="1800" dirty="0" smtClean="0"/>
              <a:t>-stress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usually</a:t>
            </a:r>
            <a:r>
              <a:rPr lang="de-DE" sz="1800" dirty="0" smtClean="0"/>
              <a:t> </a:t>
            </a:r>
            <a:r>
              <a:rPr lang="de-DE" sz="1800" dirty="0" err="1" smtClean="0"/>
              <a:t>lowered</a:t>
            </a:r>
            <a:r>
              <a:rPr lang="de-DE" sz="1800" dirty="0" smtClean="0"/>
              <a:t> </a:t>
            </a:r>
            <a:r>
              <a:rPr lang="de-DE" sz="1800" dirty="0" err="1" smtClean="0"/>
              <a:t>when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magnet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cooled</a:t>
            </a:r>
            <a:r>
              <a:rPr lang="de-DE" sz="1800" dirty="0" smtClean="0"/>
              <a:t> down</a:t>
            </a:r>
          </a:p>
          <a:p>
            <a:r>
              <a:rPr lang="de-DE" sz="1800" dirty="0" err="1" smtClean="0"/>
              <a:t>Enough</a:t>
            </a:r>
            <a:r>
              <a:rPr lang="de-DE" sz="1800" dirty="0" smtClean="0"/>
              <a:t> </a:t>
            </a:r>
            <a:r>
              <a:rPr lang="de-DE" sz="1800" dirty="0" err="1" smtClean="0"/>
              <a:t>amount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pre</a:t>
            </a:r>
            <a:r>
              <a:rPr lang="de-DE" sz="1800" dirty="0" smtClean="0"/>
              <a:t>-stress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remain</a:t>
            </a:r>
            <a:r>
              <a:rPr lang="de-DE" sz="1800" dirty="0" smtClean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</a:t>
            </a:r>
            <a:r>
              <a:rPr lang="de-DE" sz="1800" dirty="0" err="1" smtClean="0"/>
              <a:t>compressive</a:t>
            </a:r>
            <a:r>
              <a:rPr lang="de-DE" sz="1800" dirty="0" smtClean="0"/>
              <a:t> </a:t>
            </a:r>
            <a:r>
              <a:rPr lang="de-DE" sz="1800" dirty="0" err="1" smtClean="0"/>
              <a:t>state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stresses</a:t>
            </a:r>
            <a:r>
              <a:rPr lang="de-DE" sz="1800" dirty="0"/>
              <a:t> </a:t>
            </a:r>
            <a:r>
              <a:rPr lang="de-DE" sz="1800" dirty="0" err="1" smtClean="0"/>
              <a:t>at</a:t>
            </a:r>
            <a:r>
              <a:rPr lang="de-DE" sz="1800" dirty="0" smtClean="0"/>
              <a:t> </a:t>
            </a:r>
            <a:r>
              <a:rPr lang="de-DE" sz="1800" dirty="0" err="1" smtClean="0"/>
              <a:t>every</a:t>
            </a:r>
            <a:r>
              <a:rPr lang="de-DE" sz="1800" dirty="0" smtClean="0"/>
              <a:t> </a:t>
            </a:r>
            <a:r>
              <a:rPr lang="de-DE" sz="1800" dirty="0" err="1" smtClean="0"/>
              <a:t>operation</a:t>
            </a:r>
            <a:r>
              <a:rPr lang="de-DE" sz="1800" dirty="0" smtClean="0"/>
              <a:t> </a:t>
            </a:r>
            <a:r>
              <a:rPr lang="de-DE" sz="1800" dirty="0" err="1" smtClean="0"/>
              <a:t>condition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needed</a:t>
            </a:r>
            <a:r>
              <a:rPr lang="de-DE" sz="1800" dirty="0" smtClean="0"/>
              <a:t>.</a:t>
            </a:r>
          </a:p>
          <a:p>
            <a:r>
              <a:rPr lang="de-DE" sz="1800" dirty="0" smtClean="0"/>
              <a:t>As a </a:t>
            </a:r>
            <a:r>
              <a:rPr lang="de-DE" sz="1800" dirty="0" err="1" smtClean="0"/>
              <a:t>general</a:t>
            </a:r>
            <a:r>
              <a:rPr lang="de-DE" sz="1800" dirty="0" smtClean="0"/>
              <a:t> </a:t>
            </a:r>
            <a:r>
              <a:rPr lang="de-DE" sz="1800" dirty="0" err="1" smtClean="0"/>
              <a:t>rule</a:t>
            </a:r>
            <a:r>
              <a:rPr lang="de-DE" sz="1800" dirty="0" smtClean="0"/>
              <a:t>, </a:t>
            </a:r>
            <a:r>
              <a:rPr lang="de-DE" sz="1800" dirty="0" err="1" smtClean="0"/>
              <a:t>pre</a:t>
            </a:r>
            <a:r>
              <a:rPr lang="de-DE" sz="1800" dirty="0" smtClean="0"/>
              <a:t>-stress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small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needed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accomplish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condition</a:t>
            </a:r>
            <a:r>
              <a:rPr lang="de-DE" sz="1800" dirty="0" smtClean="0"/>
              <a:t>, plus </a:t>
            </a:r>
            <a:r>
              <a:rPr lang="de-DE" sz="1800" dirty="0" err="1" smtClean="0"/>
              <a:t>some</a:t>
            </a:r>
            <a:r>
              <a:rPr lang="de-DE" sz="1800" dirty="0" smtClean="0"/>
              <a:t> </a:t>
            </a:r>
            <a:r>
              <a:rPr lang="de-DE" sz="1800" dirty="0" err="1" smtClean="0"/>
              <a:t>safety</a:t>
            </a:r>
            <a:r>
              <a:rPr lang="de-DE" sz="1800" dirty="0" smtClean="0"/>
              <a:t> </a:t>
            </a:r>
            <a:r>
              <a:rPr lang="de-DE" sz="1800" dirty="0" err="1" smtClean="0"/>
              <a:t>margin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some</a:t>
            </a:r>
            <a:r>
              <a:rPr lang="de-DE" sz="1800" dirty="0" smtClean="0"/>
              <a:t> </a:t>
            </a:r>
            <a:r>
              <a:rPr lang="de-DE" sz="1800" dirty="0" err="1" smtClean="0"/>
              <a:t>Mpa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typical</a:t>
            </a:r>
            <a:r>
              <a:rPr lang="de-DE" sz="1800" dirty="0" smtClean="0"/>
              <a:t> </a:t>
            </a:r>
            <a:r>
              <a:rPr lang="de-DE" sz="1800" dirty="0" err="1" smtClean="0"/>
              <a:t>value</a:t>
            </a:r>
            <a:r>
              <a:rPr lang="de-DE" sz="1800" dirty="0" smtClean="0"/>
              <a:t> (0-30 </a:t>
            </a:r>
            <a:r>
              <a:rPr lang="de-DE" sz="1800" dirty="0" err="1" smtClean="0"/>
              <a:t>MPa</a:t>
            </a:r>
            <a:r>
              <a:rPr lang="de-DE" sz="1800" dirty="0" smtClean="0"/>
              <a:t>)</a:t>
            </a:r>
          </a:p>
          <a:p>
            <a:endParaRPr lang="de-DE" sz="1800" dirty="0" smtClean="0"/>
          </a:p>
          <a:p>
            <a:endParaRPr lang="de-DE" sz="1800" dirty="0" smtClean="0"/>
          </a:p>
          <a:p>
            <a:pPr marL="0" indent="0">
              <a:buNone/>
            </a:pPr>
            <a:endParaRPr lang="de-DE" sz="1800" dirty="0" smtClean="0"/>
          </a:p>
          <a:p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3624356" cy="3074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pPr algn="ctr"/>
            <a:fld id="{724C05C9-1719-4CF8-AD8E-7AE1FB3607C1}" type="slidenum">
              <a:rPr lang="de-DE" smtClean="0"/>
              <a:pPr algn="ctr"/>
              <a:t>11</a:t>
            </a:fld>
            <a:endParaRPr lang="de-DE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ISSUES: ASSEMBLY PROCEDURE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586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pPr algn="ctr"/>
            <a:fld id="{724C05C9-1719-4CF8-AD8E-7AE1FB3607C1}" type="slidenum">
              <a:rPr lang="de-DE" smtClean="0"/>
              <a:pPr algn="ctr"/>
              <a:t>2</a:t>
            </a:fld>
            <a:endParaRPr lang="de-DE" dirty="0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/>
              <a:t>GOAL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492896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LHC upgrade requires </a:t>
            </a:r>
            <a:r>
              <a:rPr lang="en-US" dirty="0" err="1" smtClean="0"/>
              <a:t>quadrupole</a:t>
            </a:r>
            <a:r>
              <a:rPr lang="en-US" dirty="0" smtClean="0"/>
              <a:t> magnets with larger </a:t>
            </a:r>
            <a:r>
              <a:rPr lang="en-US" dirty="0" err="1" smtClean="0"/>
              <a:t>apperture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Design proposal for </a:t>
            </a:r>
            <a:r>
              <a:rPr lang="en-US" b="1" i="1" dirty="0" smtClean="0"/>
              <a:t>Nb</a:t>
            </a:r>
            <a:r>
              <a:rPr lang="en-US" b="1" i="1" baseline="-25000" dirty="0" smtClean="0"/>
              <a:t>3</a:t>
            </a:r>
            <a:r>
              <a:rPr lang="en-US" b="1" i="1" dirty="0" smtClean="0"/>
              <a:t>Sn</a:t>
            </a:r>
            <a:r>
              <a:rPr lang="en-US" dirty="0" smtClean="0"/>
              <a:t> superconducting </a:t>
            </a:r>
            <a:r>
              <a:rPr lang="en-US" dirty="0" err="1" smtClean="0"/>
              <a:t>quadrupole</a:t>
            </a:r>
            <a:r>
              <a:rPr lang="en-US" dirty="0" smtClean="0"/>
              <a:t> with </a:t>
            </a:r>
            <a:r>
              <a:rPr lang="en-US" b="1" dirty="0" smtClean="0"/>
              <a:t>150 mm </a:t>
            </a:r>
            <a:r>
              <a:rPr lang="en-US" dirty="0" smtClean="0"/>
              <a:t>aperture for operation at </a:t>
            </a:r>
            <a:r>
              <a:rPr lang="en-US" b="1" dirty="0" smtClean="0"/>
              <a:t>1.9 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Study includes coil design, magnetic and mechanical properties.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64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/>
          </a:bodyPr>
          <a:lstStyle/>
          <a:p>
            <a:r>
              <a:rPr lang="de-DE" sz="2000" dirty="0" smtClean="0"/>
              <a:t>The </a:t>
            </a:r>
            <a:r>
              <a:rPr lang="de-DE" sz="2000" dirty="0" err="1" smtClean="0"/>
              <a:t>magnetic</a:t>
            </a:r>
            <a:r>
              <a:rPr lang="de-DE" sz="2000" dirty="0" smtClean="0"/>
              <a:t> </a:t>
            </a:r>
            <a:r>
              <a:rPr lang="de-DE" sz="2000" dirty="0" err="1" smtClean="0"/>
              <a:t>gradient</a:t>
            </a:r>
            <a:r>
              <a:rPr lang="de-DE" sz="2000" dirty="0" smtClean="0"/>
              <a:t> </a:t>
            </a:r>
            <a:r>
              <a:rPr lang="de-DE" sz="2000" dirty="0" err="1" smtClean="0"/>
              <a:t>depends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width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coil</a:t>
            </a:r>
            <a:endParaRPr lang="de-DE" sz="2000" dirty="0" smtClean="0"/>
          </a:p>
          <a:p>
            <a:r>
              <a:rPr lang="de-DE" sz="2000" dirty="0" err="1" smtClean="0"/>
              <a:t>Adding</a:t>
            </a:r>
            <a:r>
              <a:rPr lang="de-DE" sz="2000" dirty="0" smtClean="0"/>
              <a:t> additional </a:t>
            </a:r>
            <a:r>
              <a:rPr lang="de-DE" sz="2000" dirty="0" err="1" smtClean="0"/>
              <a:t>coil</a:t>
            </a:r>
            <a:r>
              <a:rPr lang="de-DE" sz="2000" dirty="0" smtClean="0"/>
              <a:t> </a:t>
            </a:r>
            <a:r>
              <a:rPr lang="de-DE" sz="2000" dirty="0" err="1" smtClean="0"/>
              <a:t>width</a:t>
            </a:r>
            <a:r>
              <a:rPr lang="de-DE" sz="2000" dirty="0" smtClean="0"/>
              <a:t> </a:t>
            </a:r>
            <a:r>
              <a:rPr lang="de-DE" sz="2000" dirty="0" err="1" smtClean="0"/>
              <a:t>leads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diminishing</a:t>
            </a:r>
            <a:r>
              <a:rPr lang="de-DE" sz="2000" dirty="0" smtClean="0"/>
              <a:t> </a:t>
            </a:r>
            <a:r>
              <a:rPr lang="de-DE" sz="2000" dirty="0" err="1" smtClean="0"/>
              <a:t>rewards</a:t>
            </a:r>
            <a:endParaRPr lang="de-DE" sz="2000" dirty="0" smtClean="0"/>
          </a:p>
          <a:p>
            <a:r>
              <a:rPr lang="de-DE" sz="2000" dirty="0" smtClean="0"/>
              <a:t>A </a:t>
            </a:r>
            <a:r>
              <a:rPr lang="de-DE" sz="2000" dirty="0" err="1" smtClean="0"/>
              <a:t>relatively</a:t>
            </a:r>
            <a:r>
              <a:rPr lang="de-DE" sz="2000" dirty="0" smtClean="0"/>
              <a:t> </a:t>
            </a:r>
            <a:r>
              <a:rPr lang="de-DE" sz="2000" dirty="0" err="1" smtClean="0"/>
              <a:t>thin</a:t>
            </a:r>
            <a:r>
              <a:rPr lang="de-DE" sz="2000" dirty="0" smtClean="0"/>
              <a:t> design was </a:t>
            </a:r>
            <a:r>
              <a:rPr lang="de-DE" sz="2000" dirty="0" err="1" smtClean="0"/>
              <a:t>chosen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a </a:t>
            </a:r>
            <a:r>
              <a:rPr lang="de-DE" sz="2000" dirty="0" err="1" smtClean="0"/>
              <a:t>compromise</a:t>
            </a:r>
            <a:r>
              <a:rPr lang="de-DE" sz="2000" dirty="0" smtClean="0"/>
              <a:t> </a:t>
            </a:r>
            <a:r>
              <a:rPr lang="de-DE" sz="2000" dirty="0" err="1" smtClean="0"/>
              <a:t>between</a:t>
            </a:r>
            <a:r>
              <a:rPr lang="de-DE" sz="2000" dirty="0" smtClean="0"/>
              <a:t> </a:t>
            </a:r>
            <a:r>
              <a:rPr lang="de-DE" sz="2000" dirty="0" err="1" smtClean="0"/>
              <a:t>cost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gradient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FF0000"/>
                </a:solidFill>
              </a:rPr>
              <a:t>-&gt; 2 coils of 10 mm width</a:t>
            </a:r>
          </a:p>
          <a:p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layers</a:t>
            </a:r>
            <a:r>
              <a:rPr lang="de-DE" sz="2000" dirty="0" smtClean="0"/>
              <a:t> </a:t>
            </a:r>
            <a:r>
              <a:rPr lang="de-DE" sz="2000" dirty="0" err="1" smtClean="0"/>
              <a:t>chosen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allow</a:t>
            </a:r>
            <a:r>
              <a:rPr lang="de-DE" sz="2000" dirty="0" smtClean="0"/>
              <a:t> </a:t>
            </a:r>
            <a:r>
              <a:rPr lang="de-DE" sz="2000" dirty="0" err="1" smtClean="0"/>
              <a:t>more</a:t>
            </a:r>
            <a:r>
              <a:rPr lang="de-DE" sz="2000" dirty="0" smtClean="0"/>
              <a:t> </a:t>
            </a:r>
            <a:r>
              <a:rPr lang="de-DE" sz="2000" dirty="0" err="1" smtClean="0"/>
              <a:t>possibilities</a:t>
            </a:r>
            <a:r>
              <a:rPr lang="de-DE" sz="2000" dirty="0" smtClean="0"/>
              <a:t> in design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minimizing</a:t>
            </a:r>
            <a:r>
              <a:rPr lang="de-DE" sz="2000" dirty="0" smtClean="0"/>
              <a:t> </a:t>
            </a:r>
            <a:r>
              <a:rPr lang="de-DE" sz="2000" dirty="0" err="1" smtClean="0"/>
              <a:t>field</a:t>
            </a:r>
            <a:r>
              <a:rPr lang="de-DE" sz="2000" dirty="0" smtClean="0"/>
              <a:t> </a:t>
            </a:r>
            <a:r>
              <a:rPr lang="de-DE" sz="2000" dirty="0" err="1" smtClean="0"/>
              <a:t>errors</a:t>
            </a:r>
            <a:endParaRPr lang="de-DE" sz="2000" dirty="0" smtClean="0"/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endParaRPr lang="de-DE" sz="2000" dirty="0" smtClean="0">
              <a:solidFill>
                <a:srgbClr val="FF0000"/>
              </a:solidFill>
            </a:endParaRPr>
          </a:p>
          <a:p>
            <a:endParaRPr lang="de-DE" dirty="0"/>
          </a:p>
        </p:txBody>
      </p:sp>
      <p:graphicFrame>
        <p:nvGraphicFramePr>
          <p:cNvPr id="4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102575"/>
              </p:ext>
            </p:extLst>
          </p:nvPr>
        </p:nvGraphicFramePr>
        <p:xfrm>
          <a:off x="4355976" y="1556792"/>
          <a:ext cx="4572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3"/>
          <p:cNvSpPr txBox="1">
            <a:spLocks/>
          </p:cNvSpPr>
          <p:nvPr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4C05C9-1719-4CF8-AD8E-7AE1FB3607C1}" type="slidenum">
              <a:rPr lang="de-DE" smtClean="0"/>
              <a:pPr algn="ctr"/>
              <a:t>3</a:t>
            </a:fld>
            <a:endParaRPr lang="de-DE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COIL WIDTH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868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00317"/>
              </p:ext>
            </p:extLst>
          </p:nvPr>
        </p:nvGraphicFramePr>
        <p:xfrm>
          <a:off x="4832275" y="2060848"/>
          <a:ext cx="4204222" cy="287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5780"/>
                <a:gridCol w="816472"/>
                <a:gridCol w="1145498"/>
                <a:gridCol w="816472"/>
              </a:tblGrid>
              <a:tr h="38906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N </a:t>
                      </a:r>
                      <a:r>
                        <a:rPr lang="de-DE" sz="1200" u="none" strike="noStrike" dirty="0" err="1">
                          <a:effectLst/>
                        </a:rPr>
                        <a:t>strand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24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Area sc cable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6,032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8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Strand d (mm)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Area copper cable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6,032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988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Cable width (mm)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9,8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Area ins cable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17,675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8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Cable in thickn. (mm)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1,45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 err="1">
                          <a:effectLst/>
                        </a:rPr>
                        <a:t>Fill</a:t>
                      </a:r>
                      <a:r>
                        <a:rPr lang="de-DE" sz="1200" u="none" strike="noStrike" dirty="0">
                          <a:effectLst/>
                        </a:rPr>
                        <a:t> </a:t>
                      </a:r>
                      <a:r>
                        <a:rPr lang="de-DE" sz="1200" u="none" strike="noStrike" dirty="0" err="1">
                          <a:effectLst/>
                        </a:rPr>
                        <a:t>fact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0,341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8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Cable out thickn. (mm)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1,45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Compression (w)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-0,046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8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Keystone angle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0,00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Compression (t)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-0,094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89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 err="1" smtClean="0">
                          <a:effectLst/>
                        </a:rPr>
                        <a:t>Insulation</a:t>
                      </a:r>
                      <a:r>
                        <a:rPr lang="de-DE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de-DE" sz="1200" u="none" strike="noStrike" baseline="0" dirty="0" err="1" smtClean="0">
                          <a:effectLst/>
                        </a:rPr>
                        <a:t>thickness</a:t>
                      </a:r>
                      <a:r>
                        <a:rPr lang="de-DE" sz="1200" u="none" strike="noStrike" baseline="0" dirty="0" smtClean="0">
                          <a:effectLst/>
                        </a:rPr>
                        <a:t> (mm)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0,15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9888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 err="1">
                          <a:effectLst/>
                        </a:rPr>
                        <a:t>Cu</a:t>
                      </a:r>
                      <a:r>
                        <a:rPr lang="de-DE" sz="1200" u="none" strike="noStrike" dirty="0">
                          <a:effectLst/>
                        </a:rPr>
                        <a:t>/</a:t>
                      </a:r>
                      <a:r>
                        <a:rPr lang="de-DE" sz="1200" u="none" strike="noStrike" dirty="0" err="1">
                          <a:effectLst/>
                        </a:rPr>
                        <a:t>Sc</a:t>
                      </a:r>
                      <a:r>
                        <a:rPr lang="de-DE" sz="1200" u="none" strike="noStrike" dirty="0">
                          <a:effectLst/>
                        </a:rPr>
                        <a:t> </a:t>
                      </a:r>
                      <a:r>
                        <a:rPr lang="de-DE" sz="1200" u="none" strike="noStrike" dirty="0" err="1" smtClean="0">
                          <a:effectLst/>
                        </a:rPr>
                        <a:t>ratio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 smtClean="0">
                          <a:effectLst/>
                        </a:rPr>
                        <a:t>1,00 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>
                          <a:effectLst/>
                        </a:rPr>
                        <a:t> 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009193" y="4869160"/>
            <a:ext cx="6759475" cy="1584325"/>
            <a:chOff x="402895" y="1268760"/>
            <a:chExt cx="8333917" cy="1584176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1268760"/>
              <a:ext cx="7804739" cy="115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20"/>
            <p:cNvSpPr txBox="1">
              <a:spLocks noChangeArrowheads="1"/>
            </p:cNvSpPr>
            <p:nvPr/>
          </p:nvSpPr>
          <p:spPr bwMode="auto">
            <a:xfrm>
              <a:off x="4644008" y="2162473"/>
              <a:ext cx="4724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i="1">
                  <a:solidFill>
                    <a:srgbClr val="000000"/>
                  </a:solidFill>
                  <a:cs typeface="Times" charset="0"/>
                </a:rPr>
                <a:t>w </a:t>
              </a:r>
            </a:p>
          </p:txBody>
        </p:sp>
        <p:cxnSp>
          <p:nvCxnSpPr>
            <p:cNvPr id="9" name="Straight Connector 21"/>
            <p:cNvCxnSpPr>
              <a:cxnSpLocks noChangeShapeType="1"/>
            </p:cNvCxnSpPr>
            <p:nvPr/>
          </p:nvCxnSpPr>
          <p:spPr bwMode="auto">
            <a:xfrm>
              <a:off x="997000" y="1772816"/>
              <a:ext cx="0" cy="1008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22"/>
            <p:cNvCxnSpPr>
              <a:cxnSpLocks noChangeShapeType="1"/>
            </p:cNvCxnSpPr>
            <p:nvPr/>
          </p:nvCxnSpPr>
          <p:spPr bwMode="auto">
            <a:xfrm>
              <a:off x="8604448" y="1844824"/>
              <a:ext cx="0" cy="10081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23"/>
            <p:cNvCxnSpPr>
              <a:cxnSpLocks noChangeShapeType="1"/>
            </p:cNvCxnSpPr>
            <p:nvPr/>
          </p:nvCxnSpPr>
          <p:spPr bwMode="auto">
            <a:xfrm>
              <a:off x="887940" y="2666529"/>
              <a:ext cx="7848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24"/>
            <p:cNvCxnSpPr>
              <a:cxnSpLocks noChangeShapeType="1"/>
            </p:cNvCxnSpPr>
            <p:nvPr/>
          </p:nvCxnSpPr>
          <p:spPr bwMode="auto">
            <a:xfrm>
              <a:off x="755576" y="1340768"/>
              <a:ext cx="0" cy="1008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25"/>
            <p:cNvCxnSpPr>
              <a:cxnSpLocks noChangeShapeType="1"/>
            </p:cNvCxnSpPr>
            <p:nvPr/>
          </p:nvCxnSpPr>
          <p:spPr bwMode="auto">
            <a:xfrm>
              <a:off x="449604" y="2204864"/>
              <a:ext cx="4536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26"/>
            <p:cNvCxnSpPr>
              <a:cxnSpLocks noChangeShapeType="1"/>
            </p:cNvCxnSpPr>
            <p:nvPr/>
          </p:nvCxnSpPr>
          <p:spPr bwMode="auto">
            <a:xfrm>
              <a:off x="449604" y="1473133"/>
              <a:ext cx="4536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27"/>
            <p:cNvSpPr txBox="1">
              <a:spLocks noChangeArrowheads="1"/>
            </p:cNvSpPr>
            <p:nvPr/>
          </p:nvSpPr>
          <p:spPr bwMode="auto">
            <a:xfrm>
              <a:off x="402895" y="1556792"/>
              <a:ext cx="3526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i="1">
                  <a:cs typeface="Times" charset="0"/>
                </a:rPr>
                <a:t>t </a:t>
              </a:r>
            </a:p>
          </p:txBody>
        </p:sp>
      </p:grpSp>
      <p:sp>
        <p:nvSpPr>
          <p:cNvPr id="16" name="Slide Number Placeholder 3"/>
          <p:cNvSpPr txBox="1">
            <a:spLocks/>
          </p:cNvSpPr>
          <p:nvPr/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4C05C9-1719-4CF8-AD8E-7AE1FB3607C1}" type="slidenum">
              <a:rPr lang="de-DE" smtClean="0"/>
              <a:pPr algn="ctr"/>
              <a:t>4</a:t>
            </a:fld>
            <a:endParaRPr lang="de-DE" dirty="0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CABLE PARAMETERS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  <p:sp>
        <p:nvSpPr>
          <p:cNvPr id="20" name="Inhaltsplatzhalt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4269347" cy="4525963"/>
          </a:xfrm>
          <a:blipFill rotWithShape="1">
            <a:blip r:embed="rId3" cstate="print"/>
            <a:stretch>
              <a:fillRect l="-857" t="-674" r="-1429"/>
            </a:stretch>
          </a:blipFill>
        </p:spPr>
        <p:txBody>
          <a:bodyPr/>
          <a:lstStyle/>
          <a:p>
            <a:r>
              <a:rPr lang="de-DE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868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310035"/>
                <a:ext cx="7416824" cy="1542901"/>
              </a:xfrm>
            </p:spPr>
            <p:txBody>
              <a:bodyPr>
                <a:normAutofit/>
              </a:bodyPr>
              <a:lstStyle/>
              <a:p>
                <a:r>
                  <a:rPr lang="de-DE" sz="1800" dirty="0" err="1" smtClean="0"/>
                  <a:t>Load</a:t>
                </a:r>
                <a:r>
                  <a:rPr lang="de-DE" sz="1800" dirty="0" smtClean="0"/>
                  <a:t> </a:t>
                </a:r>
                <a:r>
                  <a:rPr lang="de-DE" sz="1800" smtClean="0"/>
                  <a:t>line </a:t>
                </a:r>
                <a:r>
                  <a:rPr lang="de-DE" sz="1800" dirty="0" err="1" smtClean="0"/>
                  <a:t>plotted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for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our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configuration</a:t>
                </a:r>
                <a:endParaRPr lang="de-DE" sz="1800" dirty="0" smtClean="0"/>
              </a:p>
              <a:p>
                <a:r>
                  <a:rPr lang="de-DE" sz="1800" dirty="0" smtClean="0"/>
                  <a:t>Short sample </a:t>
                </a:r>
                <a:r>
                  <a:rPr lang="de-DE" sz="1800" dirty="0" err="1" smtClean="0"/>
                  <a:t>and</a:t>
                </a:r>
                <a:r>
                  <a:rPr lang="de-DE" sz="1800" dirty="0" smtClean="0"/>
                  <a:t> operational </a:t>
                </a:r>
                <a:r>
                  <a:rPr lang="de-DE" sz="1800" dirty="0" err="1" smtClean="0"/>
                  <a:t>parameters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computed</a:t>
                </a:r>
                <a:endParaRPr lang="de-DE" sz="1800" dirty="0" smtClean="0"/>
              </a:p>
              <a:p>
                <a:r>
                  <a:rPr lang="de-DE" sz="1800" dirty="0" smtClean="0"/>
                  <a:t>Higher </a:t>
                </a:r>
                <a:r>
                  <a:rPr lang="de-DE" sz="1800" dirty="0" err="1" smtClean="0"/>
                  <a:t>field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gradient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possible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with</a:t>
                </a:r>
                <a:r>
                  <a:rPr lang="de-DE" sz="1800" dirty="0" smtClean="0"/>
                  <a:t>  </a:t>
                </a:r>
                <a:r>
                  <a:rPr lang="de-DE" sz="1800" dirty="0"/>
                  <a:t> </a:t>
                </a:r>
                <a:r>
                  <a:rPr lang="de-DE" sz="1800" dirty="0" smtClean="0"/>
                  <a:t>(118 T/m vs. 83 T/m)</a:t>
                </a:r>
              </a:p>
              <a:p>
                <a:r>
                  <a:rPr lang="de-DE" sz="1800" dirty="0" err="1" smtClean="0"/>
                  <a:t>Temperature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stability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margin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higher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by</a:t>
                </a:r>
                <a:r>
                  <a:rPr lang="de-DE" sz="1800" dirty="0"/>
                  <a:t> </a:t>
                </a:r>
                <a:r>
                  <a:rPr lang="de-DE" sz="1800" dirty="0" smtClean="0"/>
                  <a:t>~3K</a:t>
                </a:r>
              </a:p>
              <a:p>
                <a:pPr marL="0" indent="0">
                  <a:buNone/>
                </a:pPr>
                <a:endParaRPr lang="de-DE" sz="1800" dirty="0" smtClean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310035"/>
                <a:ext cx="7416824" cy="1542901"/>
              </a:xfrm>
              <a:blipFill rotWithShape="1">
                <a:blip r:embed="rId2" cstate="print"/>
                <a:stretch>
                  <a:fillRect l="-576" t="-197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10"/>
          <a:stretch/>
        </p:blipFill>
        <p:spPr bwMode="auto">
          <a:xfrm>
            <a:off x="4371250" y="2852936"/>
            <a:ext cx="4305206" cy="345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pPr algn="ctr"/>
            <a:fld id="{724C05C9-1719-4CF8-AD8E-7AE1FB3607C1}" type="slidenum">
              <a:rPr lang="de-DE" smtClean="0"/>
              <a:pPr algn="ctr"/>
              <a:t>5</a:t>
            </a:fld>
            <a:endParaRPr lang="de-DE" dirty="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LOAD LINE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1520" y="3212976"/>
          <a:ext cx="403244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166621"/>
                <a:gridCol w="1521678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Sample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Operational (80%)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Jsc</a:t>
                      </a:r>
                      <a:r>
                        <a:rPr lang="en-US" i="1" dirty="0" smtClean="0"/>
                        <a:t> [A/mm</a:t>
                      </a:r>
                      <a:r>
                        <a:rPr lang="en-US" i="1" baseline="30000" dirty="0" smtClean="0"/>
                        <a:t>2</a:t>
                      </a:r>
                      <a:r>
                        <a:rPr lang="en-US" i="1" dirty="0" smtClean="0"/>
                        <a:t>]</a:t>
                      </a:r>
                      <a:endParaRPr lang="it-I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2754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Jo</a:t>
                      </a:r>
                      <a:r>
                        <a:rPr lang="en-US" i="1" baseline="0" dirty="0" smtClean="0"/>
                        <a:t> [A/mm</a:t>
                      </a:r>
                      <a:r>
                        <a:rPr lang="en-US" i="1" baseline="30000" dirty="0" smtClean="0"/>
                        <a:t>2</a:t>
                      </a:r>
                      <a:r>
                        <a:rPr lang="en-US" i="1" baseline="0" dirty="0" smtClean="0"/>
                        <a:t>]</a:t>
                      </a:r>
                      <a:endParaRPr lang="it-I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 [A]</a:t>
                      </a:r>
                      <a:endParaRPr lang="it-I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G [T/m]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Bpeak</a:t>
                      </a:r>
                      <a:r>
                        <a:rPr lang="en-US" i="1" dirty="0" smtClean="0"/>
                        <a:t> [T]</a:t>
                      </a:r>
                      <a:endParaRPr lang="it-I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99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2420888"/>
            <a:ext cx="3898776" cy="1684783"/>
          </a:xfrm>
        </p:spPr>
        <p:txBody>
          <a:bodyPr/>
          <a:lstStyle/>
          <a:p>
            <a:r>
              <a:rPr lang="de-DE" sz="1800" dirty="0" smtClean="0"/>
              <a:t>Coil layout used to compensate higher order multipoles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dirty="0" smtClean="0"/>
              <a:t>Each sector used to cancel  out next non-forbidden</a:t>
            </a:r>
            <a:r>
              <a:rPr lang="de-DE" sz="1800" dirty="0"/>
              <a:t> </a:t>
            </a:r>
            <a:r>
              <a:rPr lang="de-DE" sz="1800" dirty="0" smtClean="0"/>
              <a:t>order</a:t>
            </a:r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de-DE" dirty="0"/>
          </a:p>
        </p:txBody>
      </p:sp>
      <p:pic>
        <p:nvPicPr>
          <p:cNvPr id="5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16915"/>
            <a:ext cx="3603759" cy="2936137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pPr algn="ctr"/>
            <a:fld id="{724C05C9-1719-4CF8-AD8E-7AE1FB3607C1}" type="slidenum">
              <a:rPr lang="de-DE" smtClean="0"/>
              <a:pPr algn="ctr"/>
              <a:t>6</a:t>
            </a:fld>
            <a:endParaRPr lang="de-DE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noProof="0" dirty="0" smtClean="0"/>
              <a:t>COIL LAYOUT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099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/>
          </a:bodyPr>
          <a:lstStyle/>
          <a:p>
            <a:r>
              <a:rPr lang="de-DE" sz="1800" dirty="0" smtClean="0"/>
              <a:t>Mechanical Design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avoid</a:t>
            </a:r>
            <a:r>
              <a:rPr lang="de-DE" sz="1800" dirty="0" smtClean="0"/>
              <a:t> </a:t>
            </a:r>
            <a:r>
              <a:rPr lang="de-DE" sz="1800" dirty="0" err="1" smtClean="0"/>
              <a:t>tensile</a:t>
            </a:r>
            <a:r>
              <a:rPr lang="de-DE" sz="1800" dirty="0" smtClean="0"/>
              <a:t> stress </a:t>
            </a:r>
          </a:p>
          <a:p>
            <a:r>
              <a:rPr lang="de-DE" sz="1800" dirty="0" err="1" smtClean="0"/>
              <a:t>Thin</a:t>
            </a:r>
            <a:r>
              <a:rPr lang="de-DE" sz="1800" dirty="0" smtClean="0"/>
              <a:t> </a:t>
            </a:r>
            <a:r>
              <a:rPr lang="de-DE" sz="1800" dirty="0" err="1" smtClean="0"/>
              <a:t>shell</a:t>
            </a:r>
            <a:r>
              <a:rPr lang="de-DE" sz="1800" dirty="0" smtClean="0"/>
              <a:t> </a:t>
            </a:r>
            <a:r>
              <a:rPr lang="de-DE" sz="1800" dirty="0" err="1" smtClean="0"/>
              <a:t>approximation</a:t>
            </a:r>
            <a:r>
              <a:rPr lang="de-DE" sz="1800" dirty="0" smtClean="0"/>
              <a:t> </a:t>
            </a:r>
            <a:r>
              <a:rPr lang="de-DE" sz="1800" dirty="0" err="1" smtClean="0"/>
              <a:t>used</a:t>
            </a:r>
            <a:r>
              <a:rPr lang="de-DE" sz="1800" dirty="0" smtClean="0"/>
              <a:t> </a:t>
            </a:r>
            <a:r>
              <a:rPr lang="de-DE" sz="1800" dirty="0" smtClean="0"/>
              <a:t>(26%)</a:t>
            </a:r>
            <a:endParaRPr lang="de-DE" sz="1800" dirty="0" smtClean="0"/>
          </a:p>
          <a:p>
            <a:r>
              <a:rPr lang="de-DE" sz="1800" dirty="0" smtClean="0"/>
              <a:t>Forces </a:t>
            </a:r>
            <a:r>
              <a:rPr lang="de-DE" sz="1800" dirty="0" err="1" smtClean="0"/>
              <a:t>computed</a:t>
            </a:r>
            <a:r>
              <a:rPr lang="de-DE" sz="1800" dirty="0" smtClean="0"/>
              <a:t> </a:t>
            </a:r>
            <a:r>
              <a:rPr lang="de-DE" sz="1800" dirty="0" err="1" smtClean="0"/>
              <a:t>using</a:t>
            </a:r>
            <a:r>
              <a:rPr lang="de-DE" sz="1800" dirty="0" smtClean="0"/>
              <a:t> </a:t>
            </a:r>
            <a:r>
              <a:rPr lang="de-DE" sz="1800" dirty="0" err="1" smtClean="0"/>
              <a:t>formula</a:t>
            </a:r>
            <a:r>
              <a:rPr lang="de-DE" sz="1800" dirty="0" smtClean="0"/>
              <a:t>:</a:t>
            </a:r>
          </a:p>
          <a:p>
            <a:endParaRPr lang="de-DE" sz="1800" dirty="0"/>
          </a:p>
          <a:p>
            <a:endParaRPr lang="de-DE" sz="1800" dirty="0" smtClean="0"/>
          </a:p>
          <a:p>
            <a:endParaRPr lang="de-DE" sz="1800" dirty="0"/>
          </a:p>
          <a:p>
            <a:endParaRPr lang="de-DE" sz="1800" dirty="0" smtClean="0"/>
          </a:p>
          <a:p>
            <a:endParaRPr lang="de-DE" sz="1800" dirty="0"/>
          </a:p>
          <a:p>
            <a:endParaRPr lang="de-DE" sz="1800" dirty="0" smtClean="0"/>
          </a:p>
          <a:p>
            <a:r>
              <a:rPr lang="de-DE" sz="1800" dirty="0" smtClean="0"/>
              <a:t>Iron </a:t>
            </a:r>
            <a:r>
              <a:rPr lang="de-DE" sz="1800" dirty="0" err="1" smtClean="0"/>
              <a:t>yoke</a:t>
            </a:r>
            <a:r>
              <a:rPr lang="de-DE" sz="1800" dirty="0" smtClean="0"/>
              <a:t> </a:t>
            </a:r>
            <a:r>
              <a:rPr lang="de-DE" sz="1800" dirty="0" err="1" smtClean="0"/>
              <a:t>supporting</a:t>
            </a:r>
            <a:r>
              <a:rPr lang="de-DE" sz="1800" dirty="0" smtClean="0"/>
              <a:t> 90%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i="1" dirty="0" smtClean="0"/>
              <a:t>Iss</a:t>
            </a:r>
          </a:p>
          <a:p>
            <a:r>
              <a:rPr lang="de-DE" sz="1800" dirty="0" err="1" smtClean="0"/>
              <a:t>Collar</a:t>
            </a:r>
            <a:r>
              <a:rPr lang="de-DE" sz="1800" dirty="0" smtClean="0"/>
              <a:t> </a:t>
            </a:r>
            <a:r>
              <a:rPr lang="de-DE" sz="1800" dirty="0" err="1" smtClean="0"/>
              <a:t>thickness</a:t>
            </a:r>
            <a:r>
              <a:rPr lang="de-DE" sz="1800" dirty="0" smtClean="0"/>
              <a:t> 20 mm </a:t>
            </a:r>
            <a:r>
              <a:rPr lang="de-DE" sz="1800" dirty="0" err="1" smtClean="0"/>
              <a:t>for</a:t>
            </a:r>
            <a:r>
              <a:rPr lang="de-DE" sz="1800" dirty="0" smtClean="0"/>
              <a:t> a </a:t>
            </a:r>
            <a:r>
              <a:rPr lang="de-DE" sz="1800" dirty="0" err="1" smtClean="0"/>
              <a:t>maximum</a:t>
            </a:r>
            <a:r>
              <a:rPr lang="de-DE" sz="1800" dirty="0" smtClean="0"/>
              <a:t> stress </a:t>
            </a:r>
            <a:r>
              <a:rPr lang="de-DE" sz="1800" dirty="0" err="1" smtClean="0"/>
              <a:t>of</a:t>
            </a:r>
            <a:r>
              <a:rPr lang="de-DE" sz="1800" dirty="0" smtClean="0"/>
              <a:t> 70 </a:t>
            </a:r>
            <a:r>
              <a:rPr lang="de-DE" sz="1800" dirty="0" err="1" smtClean="0"/>
              <a:t>MPa</a:t>
            </a:r>
            <a:endParaRPr lang="de-DE" sz="1800" dirty="0" smtClean="0"/>
          </a:p>
          <a:p>
            <a:r>
              <a:rPr lang="de-DE" sz="1800" dirty="0" err="1" smtClean="0"/>
              <a:t>Thickness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shrinking</a:t>
            </a:r>
            <a:r>
              <a:rPr lang="de-DE" sz="1800" dirty="0" smtClean="0"/>
              <a:t> </a:t>
            </a:r>
            <a:r>
              <a:rPr lang="de-DE" sz="1800" dirty="0" err="1" smtClean="0"/>
              <a:t>cylinder</a:t>
            </a:r>
            <a:r>
              <a:rPr lang="de-DE" sz="1800" dirty="0" smtClean="0"/>
              <a:t> </a:t>
            </a:r>
            <a:r>
              <a:rPr lang="de-DE" sz="1800" dirty="0" smtClean="0"/>
              <a:t>12 mm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up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100 </a:t>
            </a:r>
            <a:r>
              <a:rPr lang="de-DE" sz="1800" dirty="0" err="1" smtClean="0"/>
              <a:t>MPa</a:t>
            </a: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	-&gt;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Aluminium </a:t>
            </a:r>
            <a:r>
              <a:rPr lang="de-DE" sz="1800" dirty="0" err="1" smtClean="0"/>
              <a:t>possible</a:t>
            </a:r>
            <a:endParaRPr lang="de-DE" sz="1800" dirty="0" smtClean="0"/>
          </a:p>
          <a:p>
            <a:endParaRPr lang="de-DE" sz="1800" dirty="0" smtClean="0"/>
          </a:p>
          <a:p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40768"/>
            <a:ext cx="351472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433" y="2956485"/>
            <a:ext cx="33909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89040"/>
            <a:ext cx="2446261" cy="2891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pPr algn="ctr"/>
            <a:fld id="{724C05C9-1719-4CF8-AD8E-7AE1FB3607C1}" type="slidenum">
              <a:rPr lang="de-DE" smtClean="0"/>
              <a:pPr algn="ctr"/>
              <a:t>7</a:t>
            </a:fld>
            <a:endParaRPr lang="de-DE" dirty="0"/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MECHANICAL DESIGN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475656" y="2996952"/>
          <a:ext cx="24482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91"/>
                <a:gridCol w="20110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F</a:t>
                      </a:r>
                      <a:r>
                        <a:rPr lang="en-US" b="1" i="1" baseline="-25000" dirty="0" err="1" smtClean="0"/>
                        <a:t>x</a:t>
                      </a:r>
                      <a:endParaRPr lang="it-IT" b="1" i="1" baseline="-25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1.2 MN/m</a:t>
                      </a:r>
                      <a:endParaRPr lang="it-IT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err="1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b="1" i="1" baseline="-25000" dirty="0" err="1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it-IT" b="1" i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-2.9 MN/m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i="1" dirty="0" smtClean="0">
                          <a:solidFill>
                            <a:schemeClr val="bg1"/>
                          </a:solidFill>
                        </a:rPr>
                        <a:t>σ</a:t>
                      </a:r>
                      <a:r>
                        <a:rPr lang="el-GR" b="1" i="1" baseline="-25000" dirty="0" smtClean="0">
                          <a:solidFill>
                            <a:schemeClr val="bg1"/>
                          </a:solidFill>
                        </a:rPr>
                        <a:t>θ</a:t>
                      </a:r>
                      <a:endParaRPr lang="it-IT" b="1" i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158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MPa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84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2852936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>
                <a:solidFill>
                  <a:schemeClr val="tx1"/>
                </a:solidFill>
              </a:rPr>
              <a:t>ISSUES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7776864" cy="1974950"/>
          </a:xfrm>
        </p:spPr>
        <p:txBody>
          <a:bodyPr>
            <a:normAutofit fontScale="92500" lnSpcReduction="10000"/>
          </a:bodyPr>
          <a:lstStyle/>
          <a:p>
            <a:r>
              <a:rPr lang="de-DE" sz="1800" dirty="0" smtClean="0"/>
              <a:t>Both </a:t>
            </a:r>
            <a:r>
              <a:rPr lang="de-DE" sz="1800" dirty="0" err="1" smtClean="0"/>
              <a:t>are</a:t>
            </a:r>
            <a:r>
              <a:rPr lang="de-DE" sz="1800" dirty="0" smtClean="0"/>
              <a:t> cuprites, </a:t>
            </a:r>
            <a:r>
              <a:rPr lang="de-DE" sz="1800" dirty="0" err="1" smtClean="0"/>
              <a:t>the</a:t>
            </a:r>
            <a:r>
              <a:rPr lang="de-DE" sz="1800" dirty="0" smtClean="0"/>
              <a:t> SC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confined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CuO</a:t>
            </a:r>
            <a:r>
              <a:rPr lang="de-DE" sz="1800" dirty="0" smtClean="0"/>
              <a:t> plane, </a:t>
            </a:r>
            <a:r>
              <a:rPr lang="de-DE" sz="1800" dirty="0" err="1" smtClean="0"/>
              <a:t>mechanism</a:t>
            </a:r>
            <a:r>
              <a:rPr lang="de-DE" sz="1800" dirty="0" smtClean="0"/>
              <a:t> not </a:t>
            </a:r>
            <a:r>
              <a:rPr lang="de-DE" sz="1800" dirty="0" err="1" smtClean="0"/>
              <a:t>fully</a:t>
            </a:r>
            <a:r>
              <a:rPr lang="de-DE" sz="1800" dirty="0" smtClean="0"/>
              <a:t> </a:t>
            </a:r>
            <a:r>
              <a:rPr lang="de-DE" sz="1800" dirty="0" err="1" smtClean="0"/>
              <a:t>understood</a:t>
            </a:r>
            <a:endParaRPr lang="de-DE" sz="1800" dirty="0" smtClean="0"/>
          </a:p>
          <a:p>
            <a:r>
              <a:rPr lang="de-DE" sz="1800" dirty="0" smtClean="0"/>
              <a:t>In </a:t>
            </a:r>
            <a:r>
              <a:rPr lang="de-DE" sz="1800" dirty="0" err="1" smtClean="0"/>
              <a:t>both</a:t>
            </a:r>
            <a:r>
              <a:rPr lang="de-DE" sz="1800" dirty="0" smtClean="0"/>
              <a:t> </a:t>
            </a:r>
            <a:r>
              <a:rPr lang="de-DE" sz="1800" dirty="0" err="1" smtClean="0"/>
              <a:t>cases</a:t>
            </a:r>
            <a:r>
              <a:rPr lang="de-DE" sz="1800" dirty="0" smtClean="0"/>
              <a:t> high </a:t>
            </a:r>
            <a:r>
              <a:rPr lang="de-DE" sz="1800" dirty="0" err="1" smtClean="0"/>
              <a:t>critical</a:t>
            </a:r>
            <a:r>
              <a:rPr lang="de-DE" sz="1800" dirty="0" smtClean="0"/>
              <a:t> </a:t>
            </a:r>
            <a:r>
              <a:rPr lang="de-DE" sz="1800" dirty="0" err="1" smtClean="0"/>
              <a:t>current</a:t>
            </a:r>
            <a:r>
              <a:rPr lang="de-DE" sz="1800" dirty="0"/>
              <a:t> </a:t>
            </a:r>
            <a:r>
              <a:rPr lang="de-DE" sz="1800" dirty="0" smtClean="0"/>
              <a:t>in </a:t>
            </a:r>
            <a:r>
              <a:rPr lang="de-DE" sz="1800" dirty="0" err="1" smtClean="0"/>
              <a:t>single</a:t>
            </a:r>
            <a:r>
              <a:rPr lang="de-DE" sz="1800" dirty="0" smtClean="0"/>
              <a:t> </a:t>
            </a:r>
            <a:r>
              <a:rPr lang="de-DE" sz="1800" dirty="0" err="1" smtClean="0"/>
              <a:t>crystals</a:t>
            </a:r>
            <a:r>
              <a:rPr lang="de-DE" sz="1800" dirty="0" smtClean="0"/>
              <a:t>, </a:t>
            </a:r>
            <a:r>
              <a:rPr lang="de-DE" sz="1800" dirty="0" err="1" smtClean="0"/>
              <a:t>however</a:t>
            </a:r>
            <a:r>
              <a:rPr lang="de-DE" sz="1800" dirty="0" smtClean="0"/>
              <a:t> </a:t>
            </a:r>
            <a:r>
              <a:rPr lang="de-DE" sz="1800" dirty="0" err="1" smtClean="0"/>
              <a:t>severly</a:t>
            </a:r>
            <a:r>
              <a:rPr lang="de-DE" sz="1800" dirty="0" smtClean="0"/>
              <a:t> </a:t>
            </a:r>
            <a:r>
              <a:rPr lang="de-DE" sz="1800" dirty="0" err="1" smtClean="0"/>
              <a:t>lowered</a:t>
            </a:r>
            <a:r>
              <a:rPr lang="de-DE" sz="1800" dirty="0" smtClean="0"/>
              <a:t> </a:t>
            </a:r>
            <a:r>
              <a:rPr lang="de-DE" sz="1800" dirty="0" err="1" smtClean="0"/>
              <a:t>by</a:t>
            </a:r>
            <a:r>
              <a:rPr lang="de-DE" sz="1800" dirty="0" smtClean="0"/>
              <a:t> grain </a:t>
            </a:r>
            <a:r>
              <a:rPr lang="de-DE" sz="1800" dirty="0" err="1" smtClean="0"/>
              <a:t>boundries</a:t>
            </a:r>
            <a:r>
              <a:rPr lang="de-DE" sz="1800" dirty="0" smtClean="0"/>
              <a:t>!</a:t>
            </a:r>
          </a:p>
          <a:p>
            <a:r>
              <a:rPr lang="de-DE" sz="1800" dirty="0" smtClean="0"/>
              <a:t>Bi2212, </a:t>
            </a:r>
            <a:r>
              <a:rPr lang="de-DE" sz="1800" dirty="0" err="1" smtClean="0"/>
              <a:t>unlike</a:t>
            </a:r>
            <a:r>
              <a:rPr lang="de-DE" sz="1800" dirty="0" smtClean="0"/>
              <a:t> YBCO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formed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round</a:t>
            </a:r>
            <a:r>
              <a:rPr lang="de-DE" sz="1800" dirty="0" smtClean="0"/>
              <a:t> </a:t>
            </a:r>
            <a:r>
              <a:rPr lang="de-DE" sz="1800" dirty="0" err="1" smtClean="0"/>
              <a:t>wires</a:t>
            </a:r>
            <a:r>
              <a:rPr lang="de-DE" sz="1800" dirty="0" smtClean="0"/>
              <a:t> </a:t>
            </a:r>
            <a:r>
              <a:rPr lang="de-DE" sz="1800" dirty="0" err="1" smtClean="0"/>
              <a:t>using</a:t>
            </a:r>
            <a:r>
              <a:rPr lang="de-DE" sz="1800" dirty="0" smtClean="0"/>
              <a:t> power in </a:t>
            </a:r>
            <a:r>
              <a:rPr lang="de-DE" sz="1800" dirty="0" err="1" smtClean="0"/>
              <a:t>tube</a:t>
            </a:r>
            <a:r>
              <a:rPr lang="de-DE" sz="1800" dirty="0" smtClean="0"/>
              <a:t> </a:t>
            </a:r>
            <a:r>
              <a:rPr lang="de-DE" sz="1800" dirty="0" err="1" smtClean="0"/>
              <a:t>process</a:t>
            </a:r>
            <a:endParaRPr lang="de-DE" sz="1800" dirty="0" smtClean="0"/>
          </a:p>
          <a:p>
            <a:r>
              <a:rPr lang="de-DE" sz="1800" dirty="0" err="1" smtClean="0"/>
              <a:t>Compaction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heating</a:t>
            </a:r>
            <a:r>
              <a:rPr lang="de-DE" sz="1800" dirty="0" smtClean="0"/>
              <a:t> </a:t>
            </a:r>
            <a:r>
              <a:rPr lang="de-DE" sz="1800" dirty="0" err="1" smtClean="0"/>
              <a:t>have</a:t>
            </a:r>
            <a:r>
              <a:rPr lang="de-DE" sz="1800" dirty="0" smtClean="0"/>
              <a:t> large </a:t>
            </a:r>
            <a:r>
              <a:rPr lang="de-DE" sz="1800" dirty="0" err="1" smtClean="0"/>
              <a:t>impact</a:t>
            </a:r>
            <a:r>
              <a:rPr lang="de-DE" sz="1800" dirty="0" smtClean="0"/>
              <a:t> on SC-</a:t>
            </a:r>
            <a:r>
              <a:rPr lang="de-DE" sz="1800" dirty="0" err="1" smtClean="0"/>
              <a:t>properties</a:t>
            </a:r>
            <a:r>
              <a:rPr lang="de-DE" sz="1800" dirty="0" smtClean="0"/>
              <a:t>, large </a:t>
            </a:r>
            <a:r>
              <a:rPr lang="de-DE" sz="1800" dirty="0" err="1" smtClean="0"/>
              <a:t>parameter</a:t>
            </a:r>
            <a:r>
              <a:rPr lang="de-DE" sz="1800" dirty="0" smtClean="0"/>
              <a:t> </a:t>
            </a:r>
            <a:r>
              <a:rPr lang="de-DE" sz="1800" dirty="0" err="1" smtClean="0"/>
              <a:t>space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optimize</a:t>
            </a:r>
            <a:endParaRPr lang="de-DE" sz="1800" dirty="0" smtClean="0"/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de-DE" sz="1800" dirty="0" smtClean="0"/>
          </a:p>
          <a:p>
            <a:pPr marL="0" indent="0">
              <a:buNone/>
            </a:pPr>
            <a:endParaRPr lang="de-DE" sz="1800" dirty="0" smtClean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12976"/>
            <a:ext cx="486553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pPr algn="ctr"/>
            <a:fld id="{724C05C9-1719-4CF8-AD8E-7AE1FB3607C1}" type="slidenum">
              <a:rPr lang="de-DE" smtClean="0"/>
              <a:pPr algn="ctr"/>
              <a:t>9</a:t>
            </a:fld>
            <a:endParaRPr lang="de-DE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CERN Accelerator School,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Erice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</a:rPr>
              <a:t> 2013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2136" y="96838"/>
            <a:ext cx="7151533" cy="904875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Felix Titling" pitchFamily="82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FFFFFF"/>
                </a:solidFill>
                <a:latin typeface="Book Antiqua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kern="0" dirty="0" smtClean="0"/>
              <a:t>ISSUES: YBCO vs. Bi2212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elix Titling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984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735</Words>
  <Application>Microsoft Macintosh PowerPoint</Application>
  <PresentationFormat>On-screen Show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Larissa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Helmholtz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1:  〖Nb〗_3 Sn Quadrupole Magnet</dc:title>
  <dc:creator>local_admin</dc:creator>
  <cp:lastModifiedBy>personal personal</cp:lastModifiedBy>
  <cp:revision>68</cp:revision>
  <dcterms:created xsi:type="dcterms:W3CDTF">2013-05-01T13:07:38Z</dcterms:created>
  <dcterms:modified xsi:type="dcterms:W3CDTF">2013-05-02T12:05:57Z</dcterms:modified>
</cp:coreProperties>
</file>