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3" r:id="rId6"/>
    <p:sldId id="258" r:id="rId7"/>
    <p:sldId id="262" r:id="rId8"/>
    <p:sldId id="269" r:id="rId9"/>
    <p:sldId id="276" r:id="rId10"/>
    <p:sldId id="260" r:id="rId11"/>
    <p:sldId id="274" r:id="rId12"/>
    <p:sldId id="275" r:id="rId13"/>
    <p:sldId id="264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E21F-F25A-1444-A883-FADC93CA8ADB}" type="datetimeFigureOut">
              <a:rPr lang="en-US" smtClean="0"/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1DDF-9EC7-4142-AA55-D0BE9EC43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3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E21F-F25A-1444-A883-FADC93CA8ADB}" type="datetimeFigureOut">
              <a:rPr lang="en-US" smtClean="0"/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1DDF-9EC7-4142-AA55-D0BE9EC43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1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E21F-F25A-1444-A883-FADC93CA8ADB}" type="datetimeFigureOut">
              <a:rPr lang="en-US" smtClean="0"/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1DDF-9EC7-4142-AA55-D0BE9EC43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454400"/>
            <a:ext cx="8999537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II_rahmen_neu_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0825" y="6434138"/>
            <a:ext cx="367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KIT – University of the State of Baden-Wuerttemberg and </a:t>
            </a:r>
            <a:br>
              <a:rPr lang="en-US" sz="1000" smtClean="0">
                <a:solidFill>
                  <a:srgbClr val="000000"/>
                </a:solidFill>
              </a:rPr>
            </a:br>
            <a:r>
              <a:rPr lang="en-US" sz="1000" smtClean="0">
                <a:solidFill>
                  <a:srgbClr val="000000"/>
                </a:solidFill>
              </a:rPr>
              <a:t>National Research Center of the Helmholtz Association</a:t>
            </a:r>
            <a:r>
              <a:rPr lang="de-DE" sz="1000" smtClean="0">
                <a:solidFill>
                  <a:srgbClr val="000000"/>
                </a:solidFill>
              </a:rPr>
              <a:t> </a:t>
            </a:r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85763" y="3351213"/>
            <a:ext cx="6057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FFFFFF"/>
                </a:solidFill>
                <a:ea typeface="ＭＳ Ｐゴシック" charset="0"/>
              </a:rPr>
              <a:t>Institute for Nuclear and Energy Technologies </a:t>
            </a:r>
            <a:endParaRPr lang="de-DE" sz="1200" smtClean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667625" y="6497638"/>
            <a:ext cx="137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smtClean="0">
                <a:solidFill>
                  <a:srgbClr val="FFFFFF"/>
                </a:solidFill>
                <a:ea typeface="ＭＳ Ｐゴシック" charset="0"/>
              </a:rPr>
              <a:t>www.kit.edu</a:t>
            </a:r>
          </a:p>
        </p:txBody>
      </p:sp>
      <p:pic>
        <p:nvPicPr>
          <p:cNvPr id="7" name="Picture 13" descr="KIT-Logo-rgb_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691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85800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5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85800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5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85800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6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85800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9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85800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4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8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85800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5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E21F-F25A-1444-A883-FADC93CA8ADB}" type="datetimeFigureOut">
              <a:rPr lang="en-US" smtClean="0"/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1DDF-9EC7-4142-AA55-D0BE9EC43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08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85800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39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85800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75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85800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06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6911975" cy="5619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92113" y="1198563"/>
            <a:ext cx="8356600" cy="4894262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913" y="6858000"/>
            <a:ext cx="4248150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83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KIT_template_fz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_helmhol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86513"/>
            <a:ext cx="8842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6213" y="6500813"/>
            <a:ext cx="413226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defTabSz="793750" eaLnBrk="0" fontAlgn="base" hangingPunct="0">
              <a:spcBef>
                <a:spcPct val="0"/>
              </a:spcBef>
              <a:spcAft>
                <a:spcPct val="0"/>
              </a:spcAft>
            </a:pPr>
            <a:fld id="{D200B1EC-3DE3-5E45-BB67-16E279A51C18}" type="slidenum">
              <a:rPr lang="it-IT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79375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it-IT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</a:t>
            </a:r>
            <a:r>
              <a:rPr lang="en-US" altLang="ja-JP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NURETH-13 September 27-October 2, 2009. Kanazawa, Japan</a:t>
            </a:r>
            <a:r>
              <a:rPr lang="en-US" altLang="ja-JP" sz="21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de-DE" sz="21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13225" y="6362700"/>
            <a:ext cx="186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9352" tIns="39676" rIns="79352" bIns="39676">
            <a:spAutoFit/>
          </a:bodyPr>
          <a:lstStyle>
            <a:lvl1pPr defTabSz="793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93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93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93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93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5000"/>
              </a:spcAft>
            </a:pPr>
            <a:r>
              <a:rPr lang="de-DE" sz="800" smtClean="0">
                <a:solidFill>
                  <a:srgbClr val="292929"/>
                </a:solidFill>
                <a:cs typeface="Arial" charset="0"/>
              </a:rPr>
              <a:t>KIT – die Kooperation von</a:t>
            </a:r>
          </a:p>
          <a:p>
            <a:pPr fontAlgn="base">
              <a:spcBef>
                <a:spcPct val="0"/>
              </a:spcBef>
              <a:spcAft>
                <a:spcPct val="5000"/>
              </a:spcAft>
            </a:pPr>
            <a:r>
              <a:rPr lang="de-DE" sz="800" smtClean="0">
                <a:solidFill>
                  <a:srgbClr val="292929"/>
                </a:solidFill>
                <a:cs typeface="Arial" charset="0"/>
              </a:rPr>
              <a:t>Forschungszentrum Karlsruhe GmbH</a:t>
            </a:r>
          </a:p>
          <a:p>
            <a:pPr fontAlgn="base">
              <a:spcBef>
                <a:spcPct val="0"/>
              </a:spcBef>
              <a:spcAft>
                <a:spcPct val="5000"/>
              </a:spcAft>
            </a:pPr>
            <a:r>
              <a:rPr lang="de-DE" sz="800" smtClean="0">
                <a:solidFill>
                  <a:srgbClr val="292929"/>
                </a:solidFill>
                <a:cs typeface="Arial" charset="0"/>
              </a:rPr>
              <a:t>und Universität Karlsruhe (TH)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155" y="95251"/>
            <a:ext cx="7564315" cy="684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64223" y="2625725"/>
            <a:ext cx="6402266" cy="2038350"/>
          </a:xfrm>
        </p:spPr>
        <p:txBody>
          <a:bodyPr/>
          <a:lstStyle>
            <a:lvl1pPr marL="0" indent="0" algn="ctr">
              <a:buFontTx/>
              <a:buNone/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00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98563"/>
            <a:ext cx="8356600" cy="48942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82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E21F-F25A-1444-A883-FADC93CA8ADB}" type="datetimeFigureOut">
              <a:rPr lang="en-US" smtClean="0"/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1DDF-9EC7-4142-AA55-D0BE9EC43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1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E21F-F25A-1444-A883-FADC93CA8ADB}" type="datetimeFigureOut">
              <a:rPr lang="en-US" smtClean="0"/>
              <a:t>5/31/11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1DDF-9EC7-4142-AA55-D0BE9EC43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5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E21F-F25A-1444-A883-FADC93CA8ADB}" type="datetimeFigureOut">
              <a:rPr lang="en-US" smtClean="0"/>
              <a:t>5/31/11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1DDF-9EC7-4142-AA55-D0BE9EC43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6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E21F-F25A-1444-A883-FADC93CA8ADB}" type="datetimeFigureOut">
              <a:rPr lang="en-US" smtClean="0"/>
              <a:t>5/31/11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1DDF-9EC7-4142-AA55-D0BE9EC43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2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E21F-F25A-1444-A883-FADC93CA8ADB}" type="datetimeFigureOut">
              <a:rPr lang="en-US" smtClean="0"/>
              <a:t>5/31/11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1DDF-9EC7-4142-AA55-D0BE9EC43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E21F-F25A-1444-A883-FADC93CA8ADB}" type="datetimeFigureOut">
              <a:rPr lang="en-US" smtClean="0"/>
              <a:t>5/31/11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1DDF-9EC7-4142-AA55-D0BE9EC43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2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E21F-F25A-1444-A883-FADC93CA8ADB}" type="datetimeFigureOut">
              <a:rPr lang="en-US" smtClean="0"/>
              <a:t>5/31/11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1DDF-9EC7-4142-AA55-D0BE9EC43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E21F-F25A-1444-A883-FADC93CA8ADB}" type="datetimeFigureOut">
              <a:rPr lang="en-US" smtClean="0"/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81DDF-9EC7-4142-AA55-D0BE9EC43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8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856038" y="6453188"/>
            <a:ext cx="3816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b="1" smtClean="0">
                <a:solidFill>
                  <a:srgbClr val="FFFFFF"/>
                </a:solidFill>
                <a:ea typeface="ＭＳ Ｐゴシック" charset="0"/>
              </a:rPr>
              <a:t>Institute for Nuclear and Energy Technologies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85750" y="6445250"/>
            <a:ext cx="15494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fld id="{EED4D887-A2D2-BD46-9013-ADB19D812BE1}" type="slidenum">
              <a:rPr lang="de-DE" sz="900" b="1" smtClean="0">
                <a:solidFill>
                  <a:srgbClr val="000000"/>
                </a:solidFill>
              </a:rPr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de-DE" sz="900" b="1" smtClean="0">
                <a:solidFill>
                  <a:srgbClr val="000000"/>
                </a:solidFill>
              </a:rPr>
              <a:t>	Karsten Litfin</a:t>
            </a:r>
          </a:p>
        </p:txBody>
      </p:sp>
      <p:pic>
        <p:nvPicPr>
          <p:cNvPr id="2" name="Picture 9" descr="KITlogo_4c_frutig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7667625" y="6497638"/>
            <a:ext cx="137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smtClean="0">
                <a:solidFill>
                  <a:srgbClr val="FFFFFF"/>
                </a:solidFill>
                <a:ea typeface="ＭＳ Ｐゴシック" charset="0"/>
              </a:rPr>
              <a:t>www.kit.edu</a:t>
            </a:r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252413" y="188913"/>
            <a:ext cx="69119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smtClean="0">
                <a:solidFill>
                  <a:srgbClr val="000000"/>
                </a:solidFill>
                <a:ea typeface="ＭＳ Ｐゴシック" charset="0"/>
              </a:rPr>
              <a:t>Experimental investigation of a free surface spallation target window for a heavy liquid metal cooled ADS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>
          <a:solidFill>
            <a:schemeClr val="tx1"/>
          </a:solidFill>
          <a:latin typeface="+mn-lt"/>
          <a:ea typeface="ＭＳ Ｐゴシック" charset="0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21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21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21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21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gif"/><Relationship Id="rId3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5" Type="http://schemas.openxmlformats.org/officeDocument/2006/relationships/image" Target="../media/image21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Design 4: </a:t>
            </a:r>
            <a:r>
              <a:rPr lang="en-US" dirty="0" smtClean="0"/>
              <a:t>ADS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2</a:t>
            </a:r>
          </a:p>
          <a:p>
            <a:r>
              <a:rPr lang="en-US" sz="2400" dirty="0" smtClean="0"/>
              <a:t>I. </a:t>
            </a:r>
            <a:r>
              <a:rPr lang="en-US" sz="2400" dirty="0" err="1" smtClean="0"/>
              <a:t>Bustinduy</a:t>
            </a:r>
            <a:r>
              <a:rPr lang="en-US" sz="2400" dirty="0"/>
              <a:t>, </a:t>
            </a:r>
            <a:r>
              <a:rPr lang="en-US" sz="2400" dirty="0" smtClean="0"/>
              <a:t>J.-B. </a:t>
            </a:r>
            <a:r>
              <a:rPr lang="en-US" sz="2400" dirty="0" err="1" smtClean="0"/>
              <a:t>Lallement</a:t>
            </a:r>
            <a:r>
              <a:rPr lang="en-US" sz="2400" dirty="0"/>
              <a:t>, </a:t>
            </a:r>
            <a:r>
              <a:rPr lang="en-US" sz="2400" dirty="0" smtClean="0"/>
              <a:t>M. </a:t>
            </a:r>
            <a:r>
              <a:rPr lang="en-US" sz="2400" dirty="0" err="1" smtClean="0"/>
              <a:t>Almalki</a:t>
            </a:r>
            <a:r>
              <a:rPr lang="en-US" sz="2400" dirty="0" smtClean="0"/>
              <a:t>,</a:t>
            </a:r>
            <a:endParaRPr lang="en-US" sz="2400" dirty="0"/>
          </a:p>
          <a:p>
            <a:r>
              <a:rPr lang="en-US" sz="2400" dirty="0" smtClean="0"/>
              <a:t> H.D. Thomsen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29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HEBT</a:t>
            </a:r>
            <a:endParaRPr lang="en-US" dirty="0"/>
          </a:p>
        </p:txBody>
      </p:sp>
      <p:pic>
        <p:nvPicPr>
          <p:cNvPr id="6" name="Content Placeholder 5" descr="wilderness_logo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2" b="-15279"/>
          <a:stretch/>
        </p:blipFill>
        <p:spPr>
          <a:xfrm>
            <a:off x="457200" y="1600200"/>
            <a:ext cx="4038600" cy="917143"/>
          </a:xfrm>
        </p:spPr>
      </p:pic>
      <p:pic>
        <p:nvPicPr>
          <p:cNvPr id="8" name="Content Placeholder 7" descr="tevatron_volo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1" r="1623"/>
          <a:stretch/>
        </p:blipFill>
        <p:spPr>
          <a:xfrm>
            <a:off x="4664144" y="1600200"/>
            <a:ext cx="4249087" cy="4008486"/>
          </a:xfr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2517343"/>
            <a:ext cx="4038600" cy="384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Permanent Magnets?</a:t>
            </a:r>
          </a:p>
          <a:p>
            <a:pPr lvl="1"/>
            <a:r>
              <a:rPr lang="en-US" dirty="0" smtClean="0"/>
              <a:t>Compact</a:t>
            </a:r>
          </a:p>
          <a:p>
            <a:pPr lvl="1"/>
            <a:r>
              <a:rPr lang="en-US" dirty="0" smtClean="0"/>
              <a:t>Power consumption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Reliable!</a:t>
            </a:r>
          </a:p>
          <a:p>
            <a:r>
              <a:rPr lang="en-US" dirty="0" smtClean="0"/>
              <a:t>FNAL </a:t>
            </a:r>
            <a:r>
              <a:rPr lang="en-US" dirty="0" err="1" smtClean="0"/>
              <a:t>pbar</a:t>
            </a:r>
            <a:r>
              <a:rPr lang="en-US" dirty="0" smtClean="0"/>
              <a:t> Recycler Ring (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brown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black</a:t>
            </a:r>
            <a:r>
              <a:rPr lang="en-US" dirty="0" smtClean="0">
                <a:solidFill>
                  <a:srgbClr val="FF0000"/>
                </a:solidFill>
              </a:rPr>
              <a:t>outs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703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6582" y="6212350"/>
            <a:ext cx="3829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Thanks for the attention!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LADSUCAS11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L</a:t>
            </a:r>
            <a:r>
              <a:rPr lang="en-US" sz="3600" dirty="0" smtClean="0">
                <a:solidFill>
                  <a:srgbClr val="000000"/>
                </a:solidFill>
              </a:rPr>
              <a:t>inear</a:t>
            </a:r>
            <a:r>
              <a:rPr lang="en-US" sz="3600" dirty="0" smtClean="0">
                <a:solidFill>
                  <a:srgbClr val="FF0000"/>
                </a:solidFill>
              </a:rPr>
              <a:t> ADS</a:t>
            </a:r>
            <a:r>
              <a:rPr lang="en-US" sz="3600" dirty="0" smtClean="0"/>
              <a:t> </a:t>
            </a:r>
            <a:r>
              <a:rPr lang="en-US" sz="3600" dirty="0"/>
              <a:t>Facility Developed Only D</a:t>
            </a:r>
            <a:r>
              <a:rPr lang="en-US" sz="3600" dirty="0">
                <a:solidFill>
                  <a:srgbClr val="FF0000"/>
                </a:solidFill>
              </a:rPr>
              <a:t>u</a:t>
            </a:r>
            <a:r>
              <a:rPr lang="en-US" sz="3600" dirty="0"/>
              <a:t>ring </a:t>
            </a:r>
            <a:r>
              <a:rPr lang="en-US" sz="3600" dirty="0">
                <a:solidFill>
                  <a:srgbClr val="FF0000"/>
                </a:solidFill>
              </a:rPr>
              <a:t>CAS11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319" y="1617386"/>
            <a:ext cx="9067659" cy="3875686"/>
            <a:chOff x="34319" y="1617386"/>
            <a:chExt cx="9067659" cy="3875686"/>
          </a:xfrm>
        </p:grpSpPr>
        <p:grpSp>
          <p:nvGrpSpPr>
            <p:cNvPr id="6" name="Group 5"/>
            <p:cNvGrpSpPr/>
            <p:nvPr/>
          </p:nvGrpSpPr>
          <p:grpSpPr>
            <a:xfrm>
              <a:off x="34319" y="1617386"/>
              <a:ext cx="9067659" cy="3875686"/>
              <a:chOff x="34319" y="1617386"/>
              <a:chExt cx="9067659" cy="387568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457200" y="3750733"/>
                <a:ext cx="17102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54056" y="2896166"/>
                <a:ext cx="17102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017917" y="2896166"/>
                <a:ext cx="873663" cy="3853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017917" y="3277638"/>
                <a:ext cx="873663" cy="3853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901535" y="3258652"/>
                <a:ext cx="575591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/>
              <p:cNvSpPr/>
              <p:nvPr/>
            </p:nvSpPr>
            <p:spPr>
              <a:xfrm>
                <a:off x="2584782" y="2984044"/>
                <a:ext cx="791999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MEBT</a:t>
                </a:r>
                <a:endParaRPr lang="en-US" sz="1600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786583" y="2629285"/>
                <a:ext cx="719999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RFQ</a:t>
                </a:r>
                <a:endParaRPr lang="en-US" sz="1600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985856" y="3464661"/>
                <a:ext cx="722527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LEBT</a:t>
                </a:r>
                <a:endParaRPr lang="en-US" sz="1600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8381979" y="2984044"/>
                <a:ext cx="719999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H</a:t>
                </a:r>
                <a:r>
                  <a:rPr lang="en-US" sz="1600" dirty="0" smtClean="0"/>
                  <a:t>EBT</a:t>
                </a:r>
                <a:endParaRPr lang="en-US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989288" y="3534946"/>
                <a:ext cx="6976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1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GeV</a:t>
                </a:r>
                <a:endParaRPr lang="en-US" sz="16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85856" y="3971826"/>
                <a:ext cx="7617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45 </a:t>
                </a:r>
                <a:r>
                  <a:rPr lang="en-US" sz="1600" dirty="0" err="1" smtClean="0"/>
                  <a:t>keV</a:t>
                </a:r>
                <a:endParaRPr lang="en-US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790966" y="3534946"/>
                <a:ext cx="8386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50 MeV</a:t>
                </a:r>
                <a:endParaRPr lang="en-US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673246" y="3534946"/>
                <a:ext cx="9925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15</a:t>
                </a:r>
                <a:r>
                  <a:rPr lang="en-US" sz="1600" dirty="0" smtClean="0"/>
                  <a:t>0  </a:t>
                </a:r>
                <a:r>
                  <a:rPr lang="en-US" sz="1600" dirty="0" smtClean="0"/>
                  <a:t>MeV</a:t>
                </a:r>
                <a:endParaRPr lang="en-US" sz="1600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099299" y="2984044"/>
                <a:ext cx="1007997" cy="514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Elliptical</a:t>
                </a:r>
              </a:p>
              <a:p>
                <a:pPr algn="ctr"/>
                <a:r>
                  <a:rPr lang="en-US" sz="1600" dirty="0"/>
                  <a:t>Low </a:t>
                </a:r>
                <a:r>
                  <a:rPr lang="en-US" sz="1600" dirty="0">
                    <a:latin typeface="Symbol" charset="2"/>
                    <a:cs typeface="Symbol" charset="2"/>
                  </a:rPr>
                  <a:t>b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93571" y="3534946"/>
                <a:ext cx="9541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45</a:t>
                </a:r>
                <a:r>
                  <a:rPr lang="en-US" sz="1600" dirty="0" smtClean="0"/>
                  <a:t>0 </a:t>
                </a:r>
                <a:r>
                  <a:rPr lang="en-US" sz="1600" dirty="0" smtClean="0"/>
                  <a:t>MeV</a:t>
                </a:r>
                <a:endParaRPr lang="en-US" sz="16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189259" y="2984044"/>
                <a:ext cx="1008000" cy="514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Elliptical</a:t>
                </a:r>
              </a:p>
              <a:p>
                <a:pPr algn="ctr"/>
                <a:r>
                  <a:rPr lang="en-US" sz="1600" dirty="0" smtClean="0"/>
                  <a:t>Med </a:t>
                </a:r>
                <a:r>
                  <a:rPr lang="en-US" sz="1600" dirty="0" smtClean="0">
                    <a:latin typeface="Symbol" charset="2"/>
                    <a:cs typeface="Symbol" charset="2"/>
                  </a:rPr>
                  <a:t>b</a:t>
                </a:r>
                <a:endParaRPr lang="en-US" sz="16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295779" y="2984044"/>
                <a:ext cx="1008000" cy="514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Elliptical</a:t>
                </a:r>
              </a:p>
              <a:p>
                <a:pPr algn="ctr"/>
                <a:r>
                  <a:rPr lang="en-US" sz="1600" dirty="0" smtClean="0"/>
                  <a:t>High </a:t>
                </a:r>
                <a:r>
                  <a:rPr lang="en-US" sz="1600" dirty="0" smtClean="0">
                    <a:latin typeface="Symbol" charset="2"/>
                    <a:cs typeface="Symbol" charset="2"/>
                  </a:rPr>
                  <a:t>b</a:t>
                </a:r>
                <a:endParaRPr lang="en-US" sz="16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4319" y="2629285"/>
                <a:ext cx="873337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H</a:t>
                </a:r>
                <a:r>
                  <a:rPr lang="en-US" sz="1600" baseline="30000" dirty="0" smtClean="0"/>
                  <a:t>+</a:t>
                </a:r>
                <a:endParaRPr lang="en-US" sz="1600" baseline="30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78962" y="4581056"/>
                <a:ext cx="7232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3</a:t>
                </a:r>
                <a:r>
                  <a:rPr lang="en-US" sz="1600" dirty="0" smtClean="0"/>
                  <a:t>0 mA</a:t>
                </a:r>
                <a:endParaRPr lang="en-US" sz="16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393" y="3464661"/>
                <a:ext cx="869189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H</a:t>
                </a:r>
                <a:r>
                  <a:rPr lang="en-US" sz="1600" baseline="30000" dirty="0" smtClean="0"/>
                  <a:t>+</a:t>
                </a:r>
                <a:endParaRPr lang="en-US" sz="1600" baseline="30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238206" y="1649694"/>
                <a:ext cx="9284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352 MHz</a:t>
                </a:r>
                <a:endParaRPr lang="en-US" sz="16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111715" y="1617386"/>
                <a:ext cx="9284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704 MHz</a:t>
                </a:r>
                <a:endParaRPr lang="en-US" sz="1600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1786583" y="1988248"/>
                <a:ext cx="325230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099299" y="1988248"/>
                <a:ext cx="320448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622636" y="3534946"/>
                <a:ext cx="7360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3</a:t>
                </a:r>
                <a:r>
                  <a:rPr lang="en-US" sz="1600" dirty="0" smtClean="0"/>
                  <a:t> MeV</a:t>
                </a:r>
                <a:endParaRPr lang="en-US" sz="16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399022" y="2670114"/>
                <a:ext cx="548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0.40</a:t>
                </a:r>
                <a:endParaRPr lang="en-US" sz="16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391601" y="2668035"/>
                <a:ext cx="548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0.60</a:t>
                </a:r>
                <a:endParaRPr lang="en-US" sz="16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536927" y="2670114"/>
                <a:ext cx="548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0.80</a:t>
                </a:r>
                <a:endParaRPr lang="en-US" sz="16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706389" y="3535320"/>
                <a:ext cx="3672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W</a:t>
                </a:r>
                <a:endParaRPr lang="en-US" sz="16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559254" y="267011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Symbol" charset="2"/>
                    <a:cs typeface="Symbol" charset="2"/>
                  </a:rPr>
                  <a:t>b</a:t>
                </a:r>
                <a:r>
                  <a:rPr lang="en-US" sz="1600" baseline="-25000" dirty="0" err="1" smtClean="0">
                    <a:cs typeface="Symbol" charset="2"/>
                  </a:rPr>
                  <a:t>g</a:t>
                </a:r>
                <a:endParaRPr lang="en-US" sz="1600" baseline="-25000" dirty="0">
                  <a:cs typeface="Symbol" charset="2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347529" y="2668035"/>
                <a:ext cx="548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0.25</a:t>
                </a:r>
                <a:endParaRPr lang="en-US" sz="1600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996016" y="2629285"/>
                <a:ext cx="722527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LEBT</a:t>
                </a:r>
                <a:endParaRPr lang="en-US" sz="1600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1796743" y="3464661"/>
                <a:ext cx="719999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RFQ</a:t>
                </a:r>
                <a:endParaRPr lang="en-US" sz="1600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4282888" y="2984044"/>
                <a:ext cx="755999" cy="514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HWR</a:t>
                </a:r>
              </a:p>
              <a:p>
                <a:pPr algn="ctr"/>
                <a:r>
                  <a:rPr lang="en-US" sz="1400" dirty="0" smtClean="0"/>
                  <a:t>High </a:t>
                </a:r>
                <a:r>
                  <a:rPr lang="en-US" sz="1400" dirty="0" smtClean="0">
                    <a:latin typeface="Symbol" charset="2"/>
                    <a:cs typeface="Symbol" charset="2"/>
                  </a:rPr>
                  <a:t>b</a:t>
                </a:r>
                <a:endParaRPr lang="en-US" sz="14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454471" y="2984044"/>
                <a:ext cx="755999" cy="514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HWR</a:t>
                </a:r>
              </a:p>
              <a:p>
                <a:pPr algn="ctr"/>
                <a:r>
                  <a:rPr lang="en-US" sz="1400" dirty="0"/>
                  <a:t>Low </a:t>
                </a:r>
                <a:r>
                  <a:rPr lang="en-US" sz="1400" dirty="0" smtClean="0">
                    <a:latin typeface="Symbol" charset="2"/>
                    <a:cs typeface="Symbol" charset="2"/>
                  </a:rPr>
                  <a:t>b</a:t>
                </a:r>
                <a:endParaRPr lang="en-US" sz="14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570182" y="2668035"/>
                <a:ext cx="548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0.09</a:t>
                </a:r>
                <a:endParaRPr lang="en-US" sz="16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859375" y="3534946"/>
                <a:ext cx="8386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10 MeV</a:t>
                </a:r>
                <a:endParaRPr lang="en-US" sz="16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754076" y="5091321"/>
                <a:ext cx="1342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200 – 300 m</a:t>
                </a:r>
                <a:endParaRPr lang="en-US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092833" y="4581056"/>
                <a:ext cx="7232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20 mA</a:t>
                </a:r>
                <a:endParaRPr lang="en-US" sz="1600" dirty="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>
                <a:off x="109350" y="5493072"/>
                <a:ext cx="8964247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3454471" y="3535320"/>
                <a:ext cx="0" cy="9092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907656" y="3971827"/>
                <a:ext cx="0" cy="472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6189259" y="2598325"/>
                <a:ext cx="211452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6615196" y="2195253"/>
                <a:ext cx="1164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 cells/</a:t>
                </a:r>
                <a:r>
                  <a:rPr lang="en-US" dirty="0" err="1" smtClean="0"/>
                  <a:t>cav</a:t>
                </a:r>
                <a:endParaRPr lang="en-US" dirty="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5105265" y="2598325"/>
                <a:ext cx="1048783" cy="147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5091183" y="2195253"/>
                <a:ext cx="1164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r>
                  <a:rPr lang="en-US" dirty="0" smtClean="0"/>
                  <a:t> cells/</a:t>
                </a:r>
                <a:r>
                  <a:rPr lang="en-US" dirty="0" err="1" smtClean="0"/>
                  <a:t>cav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78478" y="4125714"/>
              <a:ext cx="1630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a</a:t>
              </a:r>
              <a:r>
                <a:rPr lang="en-US" dirty="0" smtClean="0"/>
                <a:t> = 11 MeV/m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44720" y="4125714"/>
              <a:ext cx="1476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a</a:t>
              </a:r>
              <a:r>
                <a:rPr lang="en-US" dirty="0" smtClean="0"/>
                <a:t> = </a:t>
              </a:r>
              <a:r>
                <a:rPr lang="en-US" dirty="0"/>
                <a:t>5</a:t>
              </a:r>
              <a:r>
                <a:rPr lang="en-US" dirty="0" smtClean="0"/>
                <a:t> MeV/m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660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 (linac4?)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4 vane structure</a:t>
            </a:r>
          </a:p>
          <a:p>
            <a:r>
              <a:rPr lang="en-US" dirty="0" smtClean="0"/>
              <a:t>IPHI (CEA, CNRS, CERN)</a:t>
            </a:r>
          </a:p>
          <a:p>
            <a:pPr lvl="1"/>
            <a:r>
              <a:rPr lang="en-US" dirty="0" smtClean="0"/>
              <a:t>3 MeV, 100 mA, </a:t>
            </a:r>
            <a:r>
              <a:rPr lang="en-US" dirty="0" err="1" smtClean="0"/>
              <a:t>cw</a:t>
            </a:r>
            <a:endParaRPr lang="en-US" dirty="0"/>
          </a:p>
          <a:p>
            <a:pPr lvl="1"/>
            <a:r>
              <a:rPr lang="en-US" dirty="0" smtClean="0"/>
              <a:t>Fault tolerant design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Revised IPHI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Lower power consumption</a:t>
            </a:r>
          </a:p>
          <a:p>
            <a:pPr lvl="1"/>
            <a:r>
              <a:rPr lang="en-US" dirty="0" smtClean="0"/>
              <a:t>Shorter (3 m)</a:t>
            </a:r>
          </a:p>
          <a:p>
            <a:pPr lvl="1"/>
            <a:r>
              <a:rPr lang="en-US" dirty="0" smtClean="0"/>
              <a:t>0.045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3 MeV (</a:t>
            </a:r>
            <a:r>
              <a:rPr lang="en-US" dirty="0" smtClean="0">
                <a:solidFill>
                  <a:srgbClr val="008000"/>
                </a:solidFill>
              </a:rPr>
              <a:t>hands-on maintenance</a:t>
            </a:r>
            <a:r>
              <a:rPr lang="en-US" dirty="0" smtClean="0"/>
              <a:t>!)</a:t>
            </a:r>
          </a:p>
        </p:txBody>
      </p:sp>
      <p:pic>
        <p:nvPicPr>
          <p:cNvPr id="8" name="Picture 7" descr="iphi_rf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98" y="1818640"/>
            <a:ext cx="4354889" cy="40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3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80" y="2765084"/>
            <a:ext cx="3713718" cy="2785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SC</a:t>
            </a:r>
            <a:r>
              <a:rPr lang="en-US" dirty="0" smtClean="0"/>
              <a:t> Elliptical Cavities (ESS, SPL)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Low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(0.4):</a:t>
            </a:r>
          </a:p>
          <a:p>
            <a:pPr lvl="1"/>
            <a:r>
              <a:rPr lang="en-US" dirty="0" smtClean="0"/>
              <a:t>5 cells / cav.</a:t>
            </a:r>
          </a:p>
          <a:p>
            <a:pPr lvl="1"/>
            <a:r>
              <a:rPr lang="en-US" dirty="0" smtClean="0"/>
              <a:t>50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smtClean="0"/>
              <a:t>150MeV </a:t>
            </a:r>
            <a:r>
              <a:rPr lang="en-US" dirty="0" smtClean="0">
                <a:solidFill>
                  <a:srgbClr val="7F7F7F"/>
                </a:solidFill>
              </a:rPr>
              <a:t>(~25 </a:t>
            </a:r>
            <a:r>
              <a:rPr lang="en-US" dirty="0" err="1" smtClean="0">
                <a:solidFill>
                  <a:srgbClr val="7F7F7F"/>
                </a:solidFill>
              </a:rPr>
              <a:t>cav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</a:p>
          <a:p>
            <a:r>
              <a:rPr lang="en-US" dirty="0" smtClean="0"/>
              <a:t>Med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/>
              <a:t> </a:t>
            </a:r>
            <a:r>
              <a:rPr lang="en-US" dirty="0" smtClean="0"/>
              <a:t>(0.6)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7 </a:t>
            </a:r>
            <a:r>
              <a:rPr lang="en-US" dirty="0"/>
              <a:t>cells / cav.</a:t>
            </a:r>
          </a:p>
          <a:p>
            <a:pPr lvl="1"/>
            <a:r>
              <a:rPr lang="en-US" dirty="0" smtClean="0"/>
              <a:t>150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/>
              <a:t>450MeV </a:t>
            </a:r>
            <a:r>
              <a:rPr lang="en-US" dirty="0">
                <a:solidFill>
                  <a:srgbClr val="7F7F7F"/>
                </a:solidFill>
              </a:rPr>
              <a:t>(</a:t>
            </a:r>
            <a:r>
              <a:rPr lang="en-US" dirty="0" smtClean="0">
                <a:solidFill>
                  <a:srgbClr val="7F7F7F"/>
                </a:solidFill>
              </a:rPr>
              <a:t>~46 </a:t>
            </a:r>
            <a:r>
              <a:rPr lang="en-US" dirty="0" err="1">
                <a:solidFill>
                  <a:srgbClr val="7F7F7F"/>
                </a:solidFill>
              </a:rPr>
              <a:t>cav</a:t>
            </a:r>
            <a:r>
              <a:rPr lang="en-US" dirty="0">
                <a:solidFill>
                  <a:srgbClr val="7F7F7F"/>
                </a:solidFill>
              </a:rPr>
              <a:t>)</a:t>
            </a:r>
          </a:p>
          <a:p>
            <a:r>
              <a:rPr lang="en-US" dirty="0" smtClean="0"/>
              <a:t>High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(0.8):</a:t>
            </a:r>
          </a:p>
          <a:p>
            <a:pPr lvl="1"/>
            <a:r>
              <a:rPr lang="en-US" dirty="0" smtClean="0"/>
              <a:t>7 </a:t>
            </a:r>
            <a:r>
              <a:rPr lang="en-US" dirty="0"/>
              <a:t>cells / cav.</a:t>
            </a:r>
          </a:p>
          <a:p>
            <a:pPr lvl="1"/>
            <a:r>
              <a:rPr lang="en-US" dirty="0" smtClean="0"/>
              <a:t>450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smtClean="0"/>
              <a:t>1000 </a:t>
            </a:r>
            <a:r>
              <a:rPr lang="en-US" dirty="0"/>
              <a:t>MeV</a:t>
            </a:r>
            <a:r>
              <a:rPr lang="en-US" dirty="0">
                <a:solidFill>
                  <a:srgbClr val="7F7F7F"/>
                </a:solidFill>
              </a:rPr>
              <a:t> (</a:t>
            </a:r>
            <a:r>
              <a:rPr lang="en-US" dirty="0" smtClean="0">
                <a:solidFill>
                  <a:srgbClr val="7F7F7F"/>
                </a:solidFill>
              </a:rPr>
              <a:t>~42 </a:t>
            </a:r>
            <a:r>
              <a:rPr lang="en-US" dirty="0" err="1">
                <a:solidFill>
                  <a:srgbClr val="7F7F7F"/>
                </a:solidFill>
              </a:rPr>
              <a:t>cav</a:t>
            </a:r>
            <a:r>
              <a:rPr lang="en-US" dirty="0">
                <a:solidFill>
                  <a:srgbClr val="7F7F7F"/>
                </a:solidFill>
              </a:rPr>
              <a:t>)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/>
              <a:t>Doublet focusing btw. cryostats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11 MeV/m (SPL: 19.3 MeV/m)</a:t>
            </a:r>
          </a:p>
          <a:p>
            <a:r>
              <a:rPr lang="en-US" dirty="0" smtClean="0"/>
              <a:t>Room for cryostat, etc. </a:t>
            </a:r>
            <a:endParaRPr lang="en-US" dirty="0"/>
          </a:p>
        </p:txBody>
      </p:sp>
      <p:pic>
        <p:nvPicPr>
          <p:cNvPr id="14" name="Picture 13" descr="cavita_trasparen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05" y="5492497"/>
            <a:ext cx="2772352" cy="14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4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Parameters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28457" y="1648311"/>
            <a:ext cx="5291497" cy="4525963"/>
          </a:xfrm>
        </p:spPr>
        <p:txBody>
          <a:bodyPr/>
          <a:lstStyle/>
          <a:p>
            <a:r>
              <a:rPr lang="en-US" dirty="0" smtClean="0"/>
              <a:t>20 MW = 1 </a:t>
            </a:r>
            <a:r>
              <a:rPr lang="en-US" dirty="0" err="1" smtClean="0"/>
              <a:t>GeV</a:t>
            </a:r>
            <a:r>
              <a:rPr lang="en-US" dirty="0" smtClean="0"/>
              <a:t> H</a:t>
            </a:r>
            <a:r>
              <a:rPr lang="en-US" baseline="30000" dirty="0" smtClean="0"/>
              <a:t>+</a:t>
            </a:r>
            <a:r>
              <a:rPr lang="en-US" dirty="0" smtClean="0"/>
              <a:t> x  20 mA</a:t>
            </a:r>
          </a:p>
          <a:p>
            <a:r>
              <a:rPr lang="en-US" dirty="0"/>
              <a:t>CW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Myrrha</a:t>
            </a:r>
            <a:r>
              <a:rPr lang="en-US" dirty="0" smtClean="0"/>
              <a:t>, </a:t>
            </a:r>
            <a:r>
              <a:rPr lang="en-US" dirty="0" err="1" smtClean="0"/>
              <a:t>Eurotrans</a:t>
            </a:r>
            <a:r>
              <a:rPr lang="en-US" dirty="0" smtClean="0"/>
              <a:t>, </a:t>
            </a:r>
            <a:r>
              <a:rPr lang="en-US" dirty="0" smtClean="0"/>
              <a:t>XADS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473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26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High-power baryonic beam for transmutation/power prod.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Reliable and available</a:t>
            </a:r>
            <a:r>
              <a:rPr lang="en-US" sz="2400" dirty="0" smtClean="0"/>
              <a:t> CW beam: avoid </a:t>
            </a:r>
            <a:r>
              <a:rPr lang="en-US" sz="2400" dirty="0"/>
              <a:t>thermal stresses on the ADS beam window, target and sub-critical </a:t>
            </a:r>
            <a:r>
              <a:rPr lang="en-US" sz="2400" dirty="0" smtClean="0"/>
              <a:t>assembly</a:t>
            </a:r>
          </a:p>
          <a:p>
            <a:r>
              <a:rPr lang="en-US" sz="2400" dirty="0" smtClean="0"/>
              <a:t>Target: Best left in steady state!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627121"/>
            <a:ext cx="3581375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ADS application calls for</a:t>
            </a:r>
          </a:p>
          <a:p>
            <a:pPr lvl="1"/>
            <a:r>
              <a:rPr lang="en-US" sz="2000" dirty="0" smtClean="0"/>
              <a:t>Non-strained elements</a:t>
            </a:r>
          </a:p>
          <a:p>
            <a:pPr lvl="1"/>
            <a:r>
              <a:rPr lang="en-US" sz="2000" dirty="0" smtClean="0"/>
              <a:t>Redundancy</a:t>
            </a:r>
          </a:p>
          <a:p>
            <a:pPr lvl="1"/>
            <a:r>
              <a:rPr lang="en-US" sz="2000" dirty="0" smtClean="0"/>
              <a:t>Fault protection (accelerating and focusing elements)</a:t>
            </a:r>
            <a:endParaRPr lang="en-US" sz="2000" dirty="0"/>
          </a:p>
        </p:txBody>
      </p:sp>
      <p:pic>
        <p:nvPicPr>
          <p:cNvPr id="6" name="Picture 5" descr="ads_obj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33" y="3302000"/>
            <a:ext cx="2459167" cy="279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2352" y="6077675"/>
            <a:ext cx="325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The European Technical Working Group on ADS, ‘‘</a:t>
            </a:r>
            <a:r>
              <a:rPr lang="en-US" sz="1100" i="1" dirty="0"/>
              <a:t>A European Roadmap for Developing Accelerator Driven Systems (ADS) for Nuclear Waste Incineration</a:t>
            </a:r>
            <a:r>
              <a:rPr lang="en-US" sz="1100" dirty="0"/>
              <a:t>,’’ ENEA (2001), ISBN 88-8286-008-6.</a:t>
            </a:r>
          </a:p>
        </p:txBody>
      </p:sp>
      <p:pic>
        <p:nvPicPr>
          <p:cNvPr id="4" name="Picture 3" descr="pirate3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71" y="3978318"/>
            <a:ext cx="2067281" cy="273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6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37704" y="351473"/>
            <a:ext cx="2735176" cy="1305560"/>
            <a:chOff x="6337704" y="351473"/>
            <a:chExt cx="2735176" cy="1305560"/>
          </a:xfrm>
        </p:grpSpPr>
        <p:pic>
          <p:nvPicPr>
            <p:cNvPr id="8" name="Picture 7" descr="ringcyc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704" y="351473"/>
              <a:ext cx="1973176" cy="130556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412480" y="418821"/>
              <a:ext cx="660400" cy="1238211"/>
              <a:chOff x="5201920" y="5699760"/>
              <a:chExt cx="660400" cy="68072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201920" y="5699760"/>
                <a:ext cx="660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201920" y="6040120"/>
                <a:ext cx="660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201920" y="6380480"/>
                <a:ext cx="660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201920" y="5869940"/>
                <a:ext cx="51816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201920" y="6210300"/>
                <a:ext cx="51816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-30480" y="673770"/>
            <a:ext cx="3017520" cy="613871"/>
            <a:chOff x="-30480" y="673770"/>
            <a:chExt cx="3017520" cy="613871"/>
          </a:xfrm>
        </p:grpSpPr>
        <p:pic>
          <p:nvPicPr>
            <p:cNvPr id="9" name="Picture 8" descr="linac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" y="673770"/>
              <a:ext cx="2590800" cy="613871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 flipH="1">
              <a:off x="-30480" y="753332"/>
              <a:ext cx="426720" cy="309553"/>
              <a:chOff x="5201920" y="5699760"/>
              <a:chExt cx="660400" cy="68072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5201920" y="5699760"/>
                <a:ext cx="660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201920" y="6040120"/>
                <a:ext cx="660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201920" y="6380480"/>
                <a:ext cx="660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201920" y="5869940"/>
                <a:ext cx="51816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201920" y="6210300"/>
                <a:ext cx="51816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Explosion 2 23"/>
          <p:cNvSpPr/>
          <p:nvPr/>
        </p:nvSpPr>
        <p:spPr>
          <a:xfrm rot="393408">
            <a:off x="2416399" y="167761"/>
            <a:ext cx="4616998" cy="1480696"/>
          </a:xfrm>
          <a:prstGeom prst="irregularSeal2">
            <a:avLst/>
          </a:prstGeom>
          <a:solidFill>
            <a:srgbClr val="FFFF00">
              <a:alpha val="50000"/>
            </a:srgbClr>
          </a:solidFill>
          <a:ln w="2222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LINAC </a:t>
            </a:r>
            <a:r>
              <a:rPr lang="en-US" dirty="0" err="1" smtClean="0"/>
              <a:t>vs</a:t>
            </a:r>
            <a:r>
              <a:rPr lang="en-US" dirty="0" smtClean="0"/>
              <a:t> 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building cost</a:t>
            </a:r>
            <a:r>
              <a:rPr lang="en-US" dirty="0" smtClean="0"/>
              <a:t> but </a:t>
            </a:r>
            <a:r>
              <a:rPr lang="en-US" dirty="0" smtClean="0">
                <a:solidFill>
                  <a:srgbClr val="008000"/>
                </a:solidFill>
              </a:rPr>
              <a:t>high running efficiency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Inherently long!</a:t>
            </a:r>
          </a:p>
          <a:p>
            <a:r>
              <a:rPr lang="en-US" dirty="0">
                <a:solidFill>
                  <a:srgbClr val="008000"/>
                </a:solidFill>
              </a:rPr>
              <a:t>Beam </a:t>
            </a:r>
            <a:r>
              <a:rPr lang="en-US" dirty="0" smtClean="0">
                <a:solidFill>
                  <a:srgbClr val="008000"/>
                </a:solidFill>
              </a:rPr>
              <a:t>extraction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Modular redundancy (fault</a:t>
            </a:r>
            <a:r>
              <a:rPr lang="en-US" dirty="0">
                <a:solidFill>
                  <a:srgbClr val="008000"/>
                </a:solidFill>
              </a:rPr>
              <a:t>-tolerance)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sz="2400" dirty="0" smtClean="0">
                <a:solidFill>
                  <a:srgbClr val="008000"/>
                </a:solidFill>
              </a:rPr>
              <a:t>Energy &amp; intensity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Cyclotron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Low building cost.</a:t>
            </a:r>
          </a:p>
          <a:p>
            <a:r>
              <a:rPr lang="en-US" dirty="0">
                <a:solidFill>
                  <a:srgbClr val="008000"/>
                </a:solidFill>
              </a:rPr>
              <a:t>Compact</a:t>
            </a:r>
            <a:r>
              <a:rPr lang="en-US" dirty="0"/>
              <a:t> but </a:t>
            </a:r>
            <a:r>
              <a:rPr lang="en-US" dirty="0">
                <a:solidFill>
                  <a:srgbClr val="FF0000"/>
                </a:solidFill>
              </a:rPr>
              <a:t>dense</a:t>
            </a:r>
            <a:r>
              <a:rPr lang="en-US" dirty="0" smtClean="0"/>
              <a:t>!</a:t>
            </a:r>
          </a:p>
          <a:p>
            <a:r>
              <a:rPr lang="en-US" dirty="0">
                <a:solidFill>
                  <a:srgbClr val="FF0000"/>
                </a:solidFill>
              </a:rPr>
              <a:t>Beam </a:t>
            </a:r>
            <a:r>
              <a:rPr lang="en-US" dirty="0" smtClean="0">
                <a:solidFill>
                  <a:srgbClr val="FF0000"/>
                </a:solidFill>
              </a:rPr>
              <a:t>extraction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 intrinsic redundancy.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feasible energy upgrade.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Relatively low currents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6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 – </a:t>
            </a:r>
            <a:r>
              <a:rPr lang="en-US" dirty="0" smtClean="0">
                <a:solidFill>
                  <a:srgbClr val="FF0000"/>
                </a:solidFill>
              </a:rPr>
              <a:t>NC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00FF"/>
                </a:solidFill>
              </a:rPr>
              <a:t>SC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0909" y="6337697"/>
            <a:ext cx="277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~100 klystrons, diagnostics!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-1740313" y="5479345"/>
            <a:ext cx="134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 cell length &amp; tolerances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319" y="1617386"/>
            <a:ext cx="9067659" cy="3875686"/>
            <a:chOff x="34319" y="1617386"/>
            <a:chExt cx="9067659" cy="3875686"/>
          </a:xfrm>
        </p:grpSpPr>
        <p:grpSp>
          <p:nvGrpSpPr>
            <p:cNvPr id="21" name="Group 20"/>
            <p:cNvGrpSpPr/>
            <p:nvPr/>
          </p:nvGrpSpPr>
          <p:grpSpPr>
            <a:xfrm>
              <a:off x="34319" y="1617386"/>
              <a:ext cx="9067659" cy="3875686"/>
              <a:chOff x="34319" y="1617386"/>
              <a:chExt cx="9067659" cy="3875686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457200" y="3750733"/>
                <a:ext cx="17102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54056" y="2896166"/>
                <a:ext cx="17102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017917" y="2896166"/>
                <a:ext cx="873663" cy="3853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2017917" y="3277638"/>
                <a:ext cx="873663" cy="3853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>
                <a:off x="2901535" y="3258652"/>
                <a:ext cx="575591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ounded Rectangle 7"/>
              <p:cNvSpPr/>
              <p:nvPr/>
            </p:nvSpPr>
            <p:spPr>
              <a:xfrm>
                <a:off x="2584782" y="2984044"/>
                <a:ext cx="791999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MEBT</a:t>
                </a:r>
                <a:endParaRPr lang="en-US" sz="1600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786583" y="2629285"/>
                <a:ext cx="719999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RFQ</a:t>
                </a:r>
                <a:endParaRPr lang="en-US" sz="1600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985856" y="3464661"/>
                <a:ext cx="722527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LEBT</a:t>
                </a:r>
                <a:endParaRPr lang="en-US" sz="1600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381979" y="2984044"/>
                <a:ext cx="719999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H</a:t>
                </a:r>
                <a:r>
                  <a:rPr lang="en-US" sz="1600" dirty="0" smtClean="0"/>
                  <a:t>EBT</a:t>
                </a:r>
                <a:endParaRPr lang="en-US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989288" y="3534946"/>
                <a:ext cx="6976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1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GeV</a:t>
                </a:r>
                <a:endParaRPr lang="en-US" sz="16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85856" y="3971826"/>
                <a:ext cx="7617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45 </a:t>
                </a:r>
                <a:r>
                  <a:rPr lang="en-US" sz="1600" dirty="0" err="1" smtClean="0"/>
                  <a:t>keV</a:t>
                </a:r>
                <a:endParaRPr lang="en-US" sz="16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790966" y="3534946"/>
                <a:ext cx="8386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50 MeV</a:t>
                </a:r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673246" y="3534946"/>
                <a:ext cx="9925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15</a:t>
                </a:r>
                <a:r>
                  <a:rPr lang="en-US" sz="1600" dirty="0" smtClean="0"/>
                  <a:t>0  </a:t>
                </a:r>
                <a:r>
                  <a:rPr lang="en-US" sz="1600" dirty="0" smtClean="0"/>
                  <a:t>MeV</a:t>
                </a:r>
                <a:endParaRPr lang="en-US" sz="16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099299" y="2984044"/>
                <a:ext cx="1007997" cy="514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Elliptical</a:t>
                </a:r>
              </a:p>
              <a:p>
                <a:pPr algn="ctr"/>
                <a:r>
                  <a:rPr lang="en-US" sz="1600" dirty="0"/>
                  <a:t>Low </a:t>
                </a:r>
                <a:r>
                  <a:rPr lang="en-US" sz="1600" dirty="0">
                    <a:latin typeface="Symbol" charset="2"/>
                    <a:cs typeface="Symbol" charset="2"/>
                  </a:rPr>
                  <a:t>b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93571" y="3534946"/>
                <a:ext cx="9541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45</a:t>
                </a:r>
                <a:r>
                  <a:rPr lang="en-US" sz="1600" dirty="0" smtClean="0"/>
                  <a:t>0 </a:t>
                </a:r>
                <a:r>
                  <a:rPr lang="en-US" sz="1600" dirty="0" smtClean="0"/>
                  <a:t>MeV</a:t>
                </a:r>
                <a:endParaRPr lang="en-US" sz="1600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189259" y="2984044"/>
                <a:ext cx="1008000" cy="514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Elliptical</a:t>
                </a:r>
              </a:p>
              <a:p>
                <a:pPr algn="ctr"/>
                <a:r>
                  <a:rPr lang="en-US" sz="1600" dirty="0" smtClean="0"/>
                  <a:t>Med </a:t>
                </a:r>
                <a:r>
                  <a:rPr lang="en-US" sz="1600" dirty="0" smtClean="0">
                    <a:latin typeface="Symbol" charset="2"/>
                    <a:cs typeface="Symbol" charset="2"/>
                  </a:rPr>
                  <a:t>b</a:t>
                </a:r>
                <a:endParaRPr lang="en-US" sz="16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7295779" y="2984044"/>
                <a:ext cx="1008000" cy="514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Elliptical</a:t>
                </a:r>
              </a:p>
              <a:p>
                <a:pPr algn="ctr"/>
                <a:r>
                  <a:rPr lang="en-US" sz="1600" dirty="0" smtClean="0"/>
                  <a:t>High </a:t>
                </a:r>
                <a:r>
                  <a:rPr lang="en-US" sz="1600" dirty="0" smtClean="0">
                    <a:latin typeface="Symbol" charset="2"/>
                    <a:cs typeface="Symbol" charset="2"/>
                  </a:rPr>
                  <a:t>b</a:t>
                </a:r>
                <a:endParaRPr lang="en-US" sz="16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34319" y="2629285"/>
                <a:ext cx="873337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H</a:t>
                </a:r>
                <a:r>
                  <a:rPr lang="en-US" sz="1600" baseline="30000" dirty="0" smtClean="0"/>
                  <a:t>+</a:t>
                </a:r>
                <a:endParaRPr lang="en-US" sz="1600" baseline="30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78962" y="4581056"/>
                <a:ext cx="7232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3</a:t>
                </a:r>
                <a:r>
                  <a:rPr lang="en-US" sz="1600" dirty="0" smtClean="0"/>
                  <a:t>0 mA</a:t>
                </a:r>
                <a:endParaRPr lang="en-US" sz="1600" dirty="0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6393" y="3464661"/>
                <a:ext cx="869189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H</a:t>
                </a:r>
                <a:r>
                  <a:rPr lang="en-US" sz="1600" baseline="30000" dirty="0" smtClean="0"/>
                  <a:t>+</a:t>
                </a:r>
                <a:endParaRPr lang="en-US" sz="1600" baseline="30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38206" y="1649694"/>
                <a:ext cx="9284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352 MHz</a:t>
                </a:r>
                <a:endParaRPr lang="en-US" sz="1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111715" y="1617386"/>
                <a:ext cx="9284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704 MHz</a:t>
                </a:r>
                <a:endParaRPr lang="en-US" sz="1600" dirty="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>
                <a:off x="1786583" y="1988248"/>
                <a:ext cx="325230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5099299" y="1988248"/>
                <a:ext cx="320448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2622636" y="3534946"/>
                <a:ext cx="7360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3</a:t>
                </a:r>
                <a:r>
                  <a:rPr lang="en-US" sz="1600" dirty="0" smtClean="0"/>
                  <a:t> MeV</a:t>
                </a:r>
                <a:endParaRPr lang="en-US" sz="16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399022" y="2670114"/>
                <a:ext cx="548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0.40</a:t>
                </a:r>
                <a:endParaRPr lang="en-US" sz="16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391601" y="2668035"/>
                <a:ext cx="548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0.60</a:t>
                </a:r>
                <a:endParaRPr lang="en-US" sz="16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536927" y="2670114"/>
                <a:ext cx="548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0.80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706389" y="3535320"/>
                <a:ext cx="3672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W</a:t>
                </a:r>
                <a:endParaRPr lang="en-US" sz="16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559254" y="2670114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 smtClean="0">
                    <a:latin typeface="Symbol" charset="2"/>
                    <a:cs typeface="Symbol" charset="2"/>
                  </a:rPr>
                  <a:t>b</a:t>
                </a:r>
                <a:r>
                  <a:rPr lang="en-US" sz="1600" baseline="-25000" dirty="0" err="1" smtClean="0">
                    <a:cs typeface="Symbol" charset="2"/>
                  </a:rPr>
                  <a:t>g</a:t>
                </a:r>
                <a:endParaRPr lang="en-US" sz="1600" baseline="-25000" dirty="0">
                  <a:cs typeface="Symbol" charset="2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347529" y="2668035"/>
                <a:ext cx="548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0.25</a:t>
                </a:r>
                <a:endParaRPr lang="en-US" sz="1600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996016" y="2629285"/>
                <a:ext cx="722527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LEBT</a:t>
                </a:r>
                <a:endParaRPr lang="en-US" sz="1600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1796743" y="3464661"/>
                <a:ext cx="719999" cy="51488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RFQ</a:t>
                </a:r>
                <a:endParaRPr lang="en-US" sz="1600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4282888" y="2984044"/>
                <a:ext cx="755999" cy="514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HWR</a:t>
                </a:r>
              </a:p>
              <a:p>
                <a:pPr algn="ctr"/>
                <a:r>
                  <a:rPr lang="en-US" sz="1400" dirty="0" smtClean="0"/>
                  <a:t>High </a:t>
                </a:r>
                <a:r>
                  <a:rPr lang="en-US" sz="1400" dirty="0" smtClean="0">
                    <a:latin typeface="Symbol" charset="2"/>
                    <a:cs typeface="Symbol" charset="2"/>
                  </a:rPr>
                  <a:t>b</a:t>
                </a:r>
                <a:endParaRPr lang="en-US" sz="14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3454471" y="2984044"/>
                <a:ext cx="755999" cy="514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HWR</a:t>
                </a:r>
              </a:p>
              <a:p>
                <a:pPr algn="ctr"/>
                <a:r>
                  <a:rPr lang="en-US" sz="1400" dirty="0"/>
                  <a:t>Low </a:t>
                </a:r>
                <a:r>
                  <a:rPr lang="en-US" sz="1400" dirty="0" smtClean="0">
                    <a:latin typeface="Symbol" charset="2"/>
                    <a:cs typeface="Symbol" charset="2"/>
                  </a:rPr>
                  <a:t>b</a:t>
                </a:r>
                <a:endParaRPr lang="en-US" sz="14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570182" y="2668035"/>
                <a:ext cx="5484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0.09</a:t>
                </a:r>
                <a:endParaRPr lang="en-US" sz="16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859375" y="3534946"/>
                <a:ext cx="8386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10 MeV</a:t>
                </a:r>
                <a:endParaRPr lang="en-US" sz="16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754076" y="5091321"/>
                <a:ext cx="1342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200 – 300 m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092833" y="4581056"/>
                <a:ext cx="7232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20 mA</a:t>
                </a:r>
                <a:endParaRPr lang="en-US" sz="1600" dirty="0"/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109350" y="5493072"/>
                <a:ext cx="8964247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3454471" y="3535320"/>
                <a:ext cx="0" cy="9092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V="1">
                <a:off x="907656" y="3971827"/>
                <a:ext cx="0" cy="472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6189259" y="2598325"/>
                <a:ext cx="211452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6615196" y="2195253"/>
                <a:ext cx="1164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 cells/</a:t>
                </a:r>
                <a:r>
                  <a:rPr lang="en-US" dirty="0" err="1" smtClean="0"/>
                  <a:t>cav</a:t>
                </a:r>
                <a:endParaRPr lang="en-US" dirty="0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>
                <a:off x="5105265" y="2598325"/>
                <a:ext cx="1048783" cy="147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5091183" y="2195253"/>
                <a:ext cx="1164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  <a:r>
                  <a:rPr lang="en-US" dirty="0" smtClean="0"/>
                  <a:t> cells/</a:t>
                </a:r>
                <a:r>
                  <a:rPr lang="en-US" dirty="0" err="1" smtClean="0"/>
                  <a:t>cav</a:t>
                </a:r>
                <a:endParaRPr lang="en-US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878478" y="4125714"/>
              <a:ext cx="1630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a</a:t>
              </a:r>
              <a:r>
                <a:rPr lang="en-US" dirty="0" smtClean="0"/>
                <a:t> = 11 MeV/m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44720" y="4125714"/>
              <a:ext cx="1476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a</a:t>
              </a:r>
              <a:r>
                <a:rPr lang="en-US" dirty="0" smtClean="0"/>
                <a:t> = </a:t>
              </a:r>
              <a:r>
                <a:rPr lang="en-US" dirty="0"/>
                <a:t>5</a:t>
              </a:r>
              <a:r>
                <a:rPr lang="en-US" dirty="0" smtClean="0"/>
                <a:t> MeV/m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29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2672080" y="3114185"/>
            <a:ext cx="781377" cy="604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&amp; LEBT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Double Front End (Parallel Redundancy!)</a:t>
            </a:r>
          </a:p>
          <a:p>
            <a:r>
              <a:rPr lang="en-US" dirty="0"/>
              <a:t>2 x H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smtClean="0"/>
              <a:t>ECR source (</a:t>
            </a:r>
            <a:r>
              <a:rPr lang="en-US" dirty="0"/>
              <a:t>hot stand-by spare)</a:t>
            </a:r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02984" y="3750545"/>
            <a:ext cx="732136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13947" y="3247790"/>
            <a:ext cx="1619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672080" y="3750545"/>
            <a:ext cx="781377" cy="604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0853" y="3718870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45 </a:t>
            </a:r>
            <a:r>
              <a:rPr lang="en-US" sz="1600" dirty="0" err="1" smtClean="0"/>
              <a:t>keV</a:t>
            </a:r>
            <a:endParaRPr lang="en-US" sz="1600" dirty="0"/>
          </a:p>
        </p:txBody>
      </p:sp>
      <p:sp>
        <p:nvSpPr>
          <p:cNvPr id="45" name="Rounded Rectangle 44"/>
          <p:cNvSpPr/>
          <p:nvPr/>
        </p:nvSpPr>
        <p:spPr>
          <a:xfrm>
            <a:off x="457200" y="2981659"/>
            <a:ext cx="873337" cy="51488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</a:t>
            </a:r>
            <a:r>
              <a:rPr lang="en-US" sz="1600" baseline="30000" dirty="0" smtClean="0"/>
              <a:t>+</a:t>
            </a:r>
            <a:endParaRPr lang="en-US" sz="1600" baseline="30000" dirty="0"/>
          </a:p>
        </p:txBody>
      </p:sp>
      <p:sp>
        <p:nvSpPr>
          <p:cNvPr id="17" name="Trapezoid 16"/>
          <p:cNvSpPr/>
          <p:nvPr/>
        </p:nvSpPr>
        <p:spPr>
          <a:xfrm rot="5400000">
            <a:off x="3280281" y="3608728"/>
            <a:ext cx="346352" cy="283633"/>
          </a:xfrm>
          <a:prstGeom prst="trapezoid">
            <a:avLst>
              <a:gd name="adj" fmla="val 3843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78326" y="2823878"/>
            <a:ext cx="987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Solenoids</a:t>
            </a:r>
            <a:endParaRPr lang="en-US" sz="16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382999" y="3114185"/>
            <a:ext cx="919436" cy="267210"/>
            <a:chOff x="1413479" y="3585694"/>
            <a:chExt cx="919436" cy="267210"/>
          </a:xfrm>
        </p:grpSpPr>
        <p:sp>
          <p:nvSpPr>
            <p:cNvPr id="7" name="Rounded Rectangle 6"/>
            <p:cNvSpPr/>
            <p:nvPr/>
          </p:nvSpPr>
          <p:spPr>
            <a:xfrm>
              <a:off x="1413479" y="3585694"/>
              <a:ext cx="418457" cy="267210"/>
            </a:xfrm>
            <a:prstGeom prst="roundRect">
              <a:avLst/>
            </a:prstGeom>
            <a:pattFill prst="dkVert">
              <a:fgClr>
                <a:schemeClr val="bg2">
                  <a:lumMod val="50000"/>
                </a:schemeClr>
              </a:fgClr>
              <a:bgClr>
                <a:srgbClr val="FF0000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914458" y="3585694"/>
              <a:ext cx="418457" cy="267210"/>
            </a:xfrm>
            <a:prstGeom prst="roundRect">
              <a:avLst/>
            </a:prstGeom>
            <a:pattFill prst="dkVert">
              <a:fgClr>
                <a:schemeClr val="bg2">
                  <a:lumMod val="50000"/>
                </a:schemeClr>
              </a:fgClr>
              <a:bgClr>
                <a:srgbClr val="FF0000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348880" y="2981659"/>
            <a:ext cx="719999" cy="51488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RFQ</a:t>
            </a:r>
            <a:endParaRPr lang="en-US" sz="16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903787" y="4355230"/>
            <a:ext cx="1619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447040" y="4089099"/>
            <a:ext cx="873337" cy="51488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</a:t>
            </a:r>
            <a:r>
              <a:rPr lang="en-US" sz="1600" baseline="30000" dirty="0" smtClean="0"/>
              <a:t>+</a:t>
            </a:r>
            <a:endParaRPr lang="en-US" sz="1600" baseline="300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372839" y="4221625"/>
            <a:ext cx="919436" cy="267210"/>
            <a:chOff x="1413479" y="3585694"/>
            <a:chExt cx="919436" cy="267210"/>
          </a:xfrm>
        </p:grpSpPr>
        <p:sp>
          <p:nvSpPr>
            <p:cNvPr id="49" name="Rounded Rectangle 48"/>
            <p:cNvSpPr/>
            <p:nvPr/>
          </p:nvSpPr>
          <p:spPr>
            <a:xfrm>
              <a:off x="1413479" y="3585694"/>
              <a:ext cx="418457" cy="267210"/>
            </a:xfrm>
            <a:prstGeom prst="roundRect">
              <a:avLst/>
            </a:prstGeom>
            <a:pattFill prst="dkVert">
              <a:fgClr>
                <a:schemeClr val="bg2">
                  <a:lumMod val="50000"/>
                </a:schemeClr>
              </a:fgClr>
              <a:bgClr>
                <a:srgbClr val="FF0000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914458" y="3585694"/>
              <a:ext cx="418457" cy="267210"/>
            </a:xfrm>
            <a:prstGeom prst="roundRect">
              <a:avLst/>
            </a:prstGeom>
            <a:pattFill prst="dkVert">
              <a:fgClr>
                <a:schemeClr val="bg2">
                  <a:lumMod val="50000"/>
                </a:schemeClr>
              </a:fgClr>
              <a:bgClr>
                <a:srgbClr val="FF0000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2338720" y="4089099"/>
            <a:ext cx="719999" cy="51488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RFQ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3058719" y="3114185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  <a:r>
              <a:rPr lang="en-US" sz="1600" dirty="0" smtClean="0"/>
              <a:t> </a:t>
            </a:r>
            <a:r>
              <a:rPr lang="en-US" sz="1600" dirty="0"/>
              <a:t>M</a:t>
            </a:r>
            <a:r>
              <a:rPr lang="en-US" sz="1600" dirty="0" smtClean="0"/>
              <a:t>eV</a:t>
            </a:r>
            <a:endParaRPr lang="en-US" sz="1600" dirty="0"/>
          </a:p>
        </p:txBody>
      </p:sp>
      <p:pic>
        <p:nvPicPr>
          <p:cNvPr id="39" name="Picture 38" descr="xads_fronten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16" y="2823879"/>
            <a:ext cx="2284232" cy="2134201"/>
          </a:xfrm>
          <a:prstGeom prst="rect">
            <a:avLst/>
          </a:prstGeom>
        </p:spPr>
      </p:pic>
      <p:pic>
        <p:nvPicPr>
          <p:cNvPr id="54" name="Picture 53" descr="xads_frontend_cr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40" y="4920685"/>
            <a:ext cx="4734560" cy="12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3943"/>
          </a:xfrm>
        </p:spPr>
        <p:txBody>
          <a:bodyPr/>
          <a:lstStyle/>
          <a:p>
            <a:r>
              <a:rPr lang="en-US" dirty="0" smtClean="0"/>
              <a:t>3D Collimation: Remove Halo before SC!</a:t>
            </a:r>
          </a:p>
          <a:p>
            <a:r>
              <a:rPr lang="en-US" dirty="0"/>
              <a:t>Match </a:t>
            </a:r>
            <a:r>
              <a:rPr lang="en-US" dirty="0" smtClean="0"/>
              <a:t>to HWR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1180475" y="3225046"/>
            <a:ext cx="6352873" cy="2238292"/>
            <a:chOff x="1180475" y="3225046"/>
            <a:chExt cx="6352873" cy="2238292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1763832" y="4327009"/>
              <a:ext cx="53385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1180475" y="3995096"/>
              <a:ext cx="1000598" cy="650498"/>
            </a:xfrm>
            <a:prstGeom prst="round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RFQ</a:t>
              </a:r>
              <a:endParaRPr lang="en-US" sz="16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71695" y="3998810"/>
              <a:ext cx="147615" cy="650498"/>
              <a:chOff x="1940559" y="4650284"/>
              <a:chExt cx="222673" cy="51488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940559" y="4650284"/>
                <a:ext cx="222673" cy="5148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940559" y="4650284"/>
                <a:ext cx="222673" cy="5148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1940559" y="4650284"/>
                <a:ext cx="222673" cy="5148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362179" y="3998810"/>
              <a:ext cx="147615" cy="650498"/>
              <a:chOff x="1940559" y="4650284"/>
              <a:chExt cx="222673" cy="51488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40559" y="4650284"/>
                <a:ext cx="222673" cy="5148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940559" y="4650284"/>
                <a:ext cx="222673" cy="5148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1940559" y="4650284"/>
                <a:ext cx="222673" cy="5148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4001293" y="3998810"/>
              <a:ext cx="147615" cy="650498"/>
              <a:chOff x="1940559" y="4650284"/>
              <a:chExt cx="222673" cy="51488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940559" y="4650284"/>
                <a:ext cx="222673" cy="5148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940559" y="4650284"/>
                <a:ext cx="222673" cy="5148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940559" y="4650284"/>
                <a:ext cx="222673" cy="5148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Donut 30"/>
            <p:cNvSpPr/>
            <p:nvPr/>
          </p:nvSpPr>
          <p:spPr>
            <a:xfrm>
              <a:off x="2865059" y="3998810"/>
              <a:ext cx="251370" cy="650498"/>
            </a:xfrm>
            <a:prstGeom prst="donut">
              <a:avLst>
                <a:gd name="adj" fmla="val 3127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3755544" y="3692958"/>
              <a:ext cx="0" cy="12622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195679" y="3237046"/>
              <a:ext cx="1119728" cy="466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-90 </a:t>
              </a:r>
              <a:r>
                <a:rPr lang="en-US" dirty="0" err="1" smtClean="0"/>
                <a:t>deg</a:t>
              </a:r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 flipH="1">
              <a:off x="4525451" y="3692958"/>
              <a:ext cx="1677214" cy="1262203"/>
              <a:chOff x="1737375" y="4411134"/>
              <a:chExt cx="1327557" cy="99906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737375" y="4653224"/>
                <a:ext cx="116841" cy="514886"/>
                <a:chOff x="1940559" y="4650284"/>
                <a:chExt cx="222673" cy="514886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1940559" y="4650284"/>
                  <a:ext cx="222673" cy="51488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940559" y="4650284"/>
                  <a:ext cx="222673" cy="51488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1940559" y="4650284"/>
                  <a:ext cx="222673" cy="51488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2442216" y="4653224"/>
                <a:ext cx="116841" cy="514886"/>
                <a:chOff x="1940559" y="4650284"/>
                <a:chExt cx="222673" cy="514886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940559" y="4650284"/>
                  <a:ext cx="222673" cy="51488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940559" y="4650284"/>
                  <a:ext cx="222673" cy="51488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940559" y="4650284"/>
                  <a:ext cx="222673" cy="51488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2948091" y="4653224"/>
                <a:ext cx="116841" cy="514886"/>
                <a:chOff x="1940559" y="4650284"/>
                <a:chExt cx="222673" cy="514886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1940559" y="4650284"/>
                  <a:ext cx="222673" cy="51488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940559" y="4650284"/>
                  <a:ext cx="222673" cy="51488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940559" y="4650284"/>
                  <a:ext cx="222673" cy="51488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Donut 40"/>
              <p:cNvSpPr/>
              <p:nvPr/>
            </p:nvSpPr>
            <p:spPr>
              <a:xfrm>
                <a:off x="2048733" y="4653224"/>
                <a:ext cx="198966" cy="514886"/>
              </a:xfrm>
              <a:prstGeom prst="donut">
                <a:avLst>
                  <a:gd name="adj" fmla="val 31271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>
                <a:off x="2753574" y="4411134"/>
                <a:ext cx="0" cy="9990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4358951" y="3225046"/>
              <a:ext cx="1119728" cy="466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-90 </a:t>
              </a:r>
              <a:r>
                <a:rPr lang="en-US" dirty="0" err="1" smtClean="0"/>
                <a:t>deg</a:t>
              </a:r>
              <a:endParaRPr lang="en-US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2966707" y="5458043"/>
              <a:ext cx="271358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650938" y="4996729"/>
              <a:ext cx="1225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s</a:t>
              </a:r>
              <a:r>
                <a:rPr lang="en-US" baseline="-25000" dirty="0" err="1" smtClean="0"/>
                <a:t>t</a:t>
              </a:r>
              <a:r>
                <a:rPr lang="en-US" dirty="0" smtClean="0"/>
                <a:t> = 90 </a:t>
              </a:r>
              <a:r>
                <a:rPr lang="en-US" dirty="0" err="1" smtClean="0"/>
                <a:t>deg</a:t>
              </a:r>
              <a:endParaRPr lang="en-US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532750" y="3995096"/>
              <a:ext cx="1000598" cy="65049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HWR</a:t>
              </a:r>
            </a:p>
            <a:p>
              <a:pPr algn="ctr"/>
              <a:r>
                <a:rPr lang="en-US" sz="1600" dirty="0"/>
                <a:t>Low </a:t>
              </a:r>
              <a:r>
                <a:rPr lang="en-US" sz="1600" dirty="0" smtClean="0">
                  <a:latin typeface="Symbol" charset="2"/>
                  <a:cs typeface="Symbol" charset="2"/>
                </a:rPr>
                <a:t>b</a:t>
              </a:r>
              <a:endParaRPr lang="en-US" sz="1600" dirty="0">
                <a:latin typeface="Symbol" charset="2"/>
                <a:cs typeface="Symbol" charset="2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984849" y="3691655"/>
              <a:ext cx="0" cy="177168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678820" y="3686361"/>
              <a:ext cx="0" cy="177168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-1871058" y="5255786"/>
            <a:ext cx="1871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losses in LEBT, RFQ = good transmission, iris = adjust currents + </a:t>
            </a:r>
            <a:r>
              <a:rPr lang="en-US" dirty="0" err="1" smtClean="0"/>
              <a:t>emmit</a:t>
            </a:r>
            <a:r>
              <a:rPr lang="en-US" dirty="0" smtClean="0"/>
              <a:t>. + halo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740726" y="4785884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 mA</a:t>
            </a:r>
            <a:endParaRPr lang="en-US" sz="1600" dirty="0"/>
          </a:p>
        </p:txBody>
      </p:sp>
      <p:cxnSp>
        <p:nvCxnSpPr>
          <p:cNvPr id="53" name="Conector recto de flecha 13"/>
          <p:cNvCxnSpPr/>
          <p:nvPr/>
        </p:nvCxnSpPr>
        <p:spPr>
          <a:xfrm flipV="1">
            <a:off x="6329665" y="5649809"/>
            <a:ext cx="0" cy="587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uadroTexto 7"/>
          <p:cNvSpPr txBox="1"/>
          <p:nvPr/>
        </p:nvSpPr>
        <p:spPr>
          <a:xfrm>
            <a:off x="5680287" y="5278672"/>
            <a:ext cx="122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collimators</a:t>
            </a:r>
            <a:endParaRPr lang="es-ES" dirty="0"/>
          </a:p>
        </p:txBody>
      </p:sp>
      <p:sp>
        <p:nvSpPr>
          <p:cNvPr id="56" name="CuadroTexto 10"/>
          <p:cNvSpPr txBox="1"/>
          <p:nvPr/>
        </p:nvSpPr>
        <p:spPr>
          <a:xfrm>
            <a:off x="764840" y="603711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000090"/>
                </a:solidFill>
              </a:rPr>
              <a:t>ACCT/DCCT</a:t>
            </a:r>
            <a:endParaRPr lang="es-ES" dirty="0">
              <a:solidFill>
                <a:srgbClr val="000090"/>
              </a:solidFill>
            </a:endParaRPr>
          </a:p>
        </p:txBody>
      </p:sp>
      <p:cxnSp>
        <p:nvCxnSpPr>
          <p:cNvPr id="59" name="Conector recto de flecha 54"/>
          <p:cNvCxnSpPr/>
          <p:nvPr/>
        </p:nvCxnSpPr>
        <p:spPr>
          <a:xfrm flipV="1">
            <a:off x="2471695" y="5649809"/>
            <a:ext cx="0" cy="587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22"/>
          <p:cNvCxnSpPr/>
          <p:nvPr/>
        </p:nvCxnSpPr>
        <p:spPr>
          <a:xfrm>
            <a:off x="2125469" y="6221778"/>
            <a:ext cx="42041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ángulo 35"/>
          <p:cNvSpPr/>
          <p:nvPr/>
        </p:nvSpPr>
        <p:spPr>
          <a:xfrm>
            <a:off x="1030715" y="6264111"/>
            <a:ext cx="626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rgbClr val="000090"/>
                </a:solidFill>
              </a:rPr>
              <a:t>BPM</a:t>
            </a:r>
            <a:endParaRPr lang="es-ES" dirty="0">
              <a:solidFill>
                <a:srgbClr val="000090"/>
              </a:solidFill>
            </a:endParaRPr>
          </a:p>
        </p:txBody>
      </p:sp>
      <p:cxnSp>
        <p:nvCxnSpPr>
          <p:cNvPr id="65" name="Conector recto de flecha 64"/>
          <p:cNvCxnSpPr/>
          <p:nvPr/>
        </p:nvCxnSpPr>
        <p:spPr>
          <a:xfrm flipV="1">
            <a:off x="4358951" y="5634476"/>
            <a:ext cx="0" cy="587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9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SC</a:t>
            </a:r>
            <a:r>
              <a:rPr lang="en-US" dirty="0" smtClean="0"/>
              <a:t> Half Wave Resonators (IFMIF)</a:t>
            </a:r>
            <a:endParaRPr lang="en-US" dirty="0"/>
          </a:p>
        </p:txBody>
      </p:sp>
      <p:pic>
        <p:nvPicPr>
          <p:cNvPr id="3" name="Picture 2" descr="hwr_fi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159959"/>
            <a:ext cx="4140200" cy="4199031"/>
          </a:xfrm>
          <a:prstGeom prst="rect">
            <a:avLst/>
          </a:prstGeom>
        </p:spPr>
      </p:pic>
      <p:pic>
        <p:nvPicPr>
          <p:cNvPr id="4" name="Picture 3" descr="hwr_cr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33" y="5190032"/>
            <a:ext cx="4478866" cy="1608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50333" y="1417638"/>
            <a:ext cx="4114800" cy="457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DTL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CH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 Spokes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QWR</a:t>
            </a:r>
            <a:endParaRPr lang="en-US" sz="2000" dirty="0"/>
          </a:p>
          <a:p>
            <a:r>
              <a:rPr lang="en-US" sz="2000" dirty="0" smtClean="0">
                <a:solidFill>
                  <a:srgbClr val="008000"/>
                </a:solidFill>
              </a:rPr>
              <a:t>HWR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smtClean="0"/>
              <a:t>Well-proven</a:t>
            </a:r>
          </a:p>
          <a:p>
            <a:pPr lvl="1"/>
            <a:r>
              <a:rPr lang="en-US" sz="1600" dirty="0" smtClean="0"/>
              <a:t>Flexible, can sustain alignment and field errors (IFMIF)</a:t>
            </a:r>
          </a:p>
          <a:p>
            <a:pPr lvl="1"/>
            <a:r>
              <a:rPr lang="en-US" sz="1600" dirty="0"/>
              <a:t>β</a:t>
            </a:r>
            <a:r>
              <a:rPr lang="en-US" sz="1600" baseline="-25000" dirty="0"/>
              <a:t>g</a:t>
            </a:r>
            <a:r>
              <a:rPr lang="en-US" sz="1600" dirty="0"/>
              <a:t>=0.09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3.82MeV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</a:p>
          <a:p>
            <a:pPr lvl="1"/>
            <a:r>
              <a:rPr lang="en-US" sz="1600" dirty="0" smtClean="0"/>
              <a:t>β</a:t>
            </a:r>
            <a:r>
              <a:rPr lang="en-US" sz="1600" baseline="-25000" dirty="0" smtClean="0"/>
              <a:t>g</a:t>
            </a:r>
            <a:r>
              <a:rPr lang="en-US" sz="1600" dirty="0"/>
              <a:t>=</a:t>
            </a:r>
            <a:r>
              <a:rPr lang="en-US" sz="1600" dirty="0" smtClean="0"/>
              <a:t>0.25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30.77MeV) </a:t>
            </a:r>
            <a:endParaRPr lang="en-US" sz="1600" dirty="0" smtClean="0"/>
          </a:p>
          <a:p>
            <a:pPr lvl="1"/>
            <a:r>
              <a:rPr lang="en-US" sz="1600" dirty="0" smtClean="0"/>
              <a:t>Quadrupole focusing</a:t>
            </a:r>
          </a:p>
        </p:txBody>
      </p:sp>
      <p:pic>
        <p:nvPicPr>
          <p:cNvPr id="14" name="Picture 13" descr="hwr_cry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39" y="4078264"/>
            <a:ext cx="2746020" cy="1623597"/>
          </a:xfrm>
          <a:prstGeom prst="rect">
            <a:avLst/>
          </a:prstGeom>
        </p:spPr>
      </p:pic>
      <p:pic>
        <p:nvPicPr>
          <p:cNvPr id="15" name="Picture 14" descr="hwr_cryo_cr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45941"/>
            <a:ext cx="4140200" cy="1152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9134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– Serial Redundancy!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Local </a:t>
            </a:r>
            <a:r>
              <a:rPr lang="en-US" sz="2400" b="1" dirty="0" smtClean="0"/>
              <a:t>Compensation Method – SNS, </a:t>
            </a:r>
            <a:r>
              <a:rPr lang="en-US" sz="2400" b="1" dirty="0" err="1" smtClean="0"/>
              <a:t>Myrrha</a:t>
            </a:r>
            <a:r>
              <a:rPr lang="en-US" sz="2400" b="1" dirty="0" smtClean="0"/>
              <a:t> (&amp; ESS?)</a:t>
            </a:r>
          </a:p>
          <a:p>
            <a:r>
              <a:rPr lang="en-US" sz="2400" dirty="0"/>
              <a:t>Lost beam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/>
              <a:t> quench</a:t>
            </a:r>
            <a:r>
              <a:rPr lang="en-US" sz="2400" dirty="0"/>
              <a:t>/</a:t>
            </a:r>
            <a:r>
              <a:rPr lang="en-US" sz="2400" dirty="0" smtClean="0"/>
              <a:t>activation (</a:t>
            </a:r>
            <a:r>
              <a:rPr lang="en-US" sz="2400" dirty="0" smtClean="0">
                <a:solidFill>
                  <a:srgbClr val="FF0000"/>
                </a:solidFill>
              </a:rPr>
              <a:t>hands-on!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Single element </a:t>
            </a:r>
            <a:r>
              <a:rPr lang="en-US" sz="2400" dirty="0"/>
              <a:t>failure: Online retuning of adjacent cavities and/or </a:t>
            </a:r>
            <a:r>
              <a:rPr lang="en-US" sz="2400" dirty="0" smtClean="0"/>
              <a:t>quads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Few </a:t>
            </a:r>
            <a:r>
              <a:rPr lang="en-US" sz="2000" dirty="0" err="1" smtClean="0">
                <a:solidFill>
                  <a:srgbClr val="FF0000"/>
                </a:solidFill>
              </a:rPr>
              <a:t>cavs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/ RF structure</a:t>
            </a:r>
            <a:endParaRPr lang="en-US" sz="2000" dirty="0"/>
          </a:p>
          <a:p>
            <a:pPr lvl="1"/>
            <a:r>
              <a:rPr lang="en-US" sz="2000" dirty="0" smtClean="0"/>
              <a:t>Some 30% safety margin 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ast diagnostics and digital </a:t>
            </a:r>
            <a:r>
              <a:rPr lang="en-US" sz="2000" dirty="0"/>
              <a:t>feedback </a:t>
            </a:r>
            <a:r>
              <a:rPr lang="en-US" sz="2000" dirty="0" smtClean="0"/>
              <a:t>(FPGA?) to LLRF</a:t>
            </a:r>
          </a:p>
          <a:p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64361" y="4662019"/>
            <a:ext cx="6795791" cy="1656825"/>
            <a:chOff x="1064361" y="4662019"/>
            <a:chExt cx="6795791" cy="165682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64361" y="5858261"/>
              <a:ext cx="67957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3273953" y="5435358"/>
              <a:ext cx="323924" cy="858392"/>
              <a:chOff x="3160913" y="6107236"/>
              <a:chExt cx="244324" cy="647453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290830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gradFill flip="none"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160913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gradFill flip="none"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96678" y="5435358"/>
              <a:ext cx="314587" cy="858392"/>
              <a:chOff x="3985043" y="6107236"/>
              <a:chExt cx="237281" cy="647453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4107917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gradFill flip="none" rotWithShape="1">
                <a:gsLst>
                  <a:gs pos="0">
                    <a:schemeClr val="tx1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985043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gradFill flip="none" rotWithShape="1">
                <a:gsLst>
                  <a:gs pos="0">
                    <a:schemeClr val="tx1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251229" y="5435358"/>
              <a:ext cx="323924" cy="858392"/>
              <a:chOff x="3160913" y="6107236"/>
              <a:chExt cx="244324" cy="64745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290830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gradFill flip="none"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160913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gradFill flip="none"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310066" y="5460452"/>
              <a:ext cx="323924" cy="858392"/>
              <a:chOff x="3160913" y="6107236"/>
              <a:chExt cx="244324" cy="64745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3290830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gradFill flip="none"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160913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gradFill flip="none"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332790" y="5460452"/>
              <a:ext cx="323924" cy="858392"/>
              <a:chOff x="3160913" y="6107236"/>
              <a:chExt cx="244324" cy="64745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3290830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gradFill flip="none"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3160913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gradFill flip="none" rotWithShape="1">
                <a:gsLst>
                  <a:gs pos="0">
                    <a:schemeClr val="tx2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249067" y="5435358"/>
              <a:ext cx="303361" cy="858392"/>
              <a:chOff x="1636913" y="6107236"/>
              <a:chExt cx="228814" cy="64745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636913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751320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355518" y="5460452"/>
              <a:ext cx="303361" cy="858392"/>
              <a:chOff x="1636913" y="6107236"/>
              <a:chExt cx="228814" cy="647453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1636913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751320" y="6107236"/>
                <a:ext cx="114407" cy="647453"/>
              </a:xfrm>
              <a:prstGeom prst="roundRect">
                <a:avLst>
                  <a:gd name="adj" fmla="val 32145"/>
                </a:avLst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>
              <a:off x="2402909" y="5050028"/>
              <a:ext cx="0" cy="3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484471" y="5050028"/>
              <a:ext cx="0" cy="3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461746" y="5050028"/>
              <a:ext cx="0" cy="3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425634" y="5050028"/>
              <a:ext cx="0" cy="3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402909" y="4881660"/>
              <a:ext cx="41021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071944" y="4698037"/>
              <a:ext cx="752829" cy="3385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Failure</a:t>
              </a:r>
              <a:endParaRPr lang="en-US" sz="1600" dirty="0"/>
            </a:p>
          </p:txBody>
        </p:sp>
        <p:cxnSp>
          <p:nvCxnSpPr>
            <p:cNvPr id="42" name="Straight Arrow Connector 41"/>
            <p:cNvCxnSpPr>
              <a:endCxn id="39" idx="2"/>
            </p:cNvCxnSpPr>
            <p:nvPr/>
          </p:nvCxnSpPr>
          <p:spPr>
            <a:xfrm flipH="1" flipV="1">
              <a:off x="4448359" y="5036592"/>
              <a:ext cx="13898" cy="4324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2158614" y="4662019"/>
              <a:ext cx="475749" cy="457711"/>
              <a:chOff x="2870303" y="5451409"/>
              <a:chExt cx="358840" cy="345234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870303" y="5451409"/>
                <a:ext cx="358840" cy="34523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913198" y="5485527"/>
                <a:ext cx="273050" cy="276999"/>
                <a:chOff x="1390738" y="5519644"/>
                <a:chExt cx="273050" cy="276999"/>
              </a:xfrm>
            </p:grpSpPr>
            <p:sp>
              <p:nvSpPr>
                <p:cNvPr id="5" name="Dodecagon 4"/>
                <p:cNvSpPr/>
                <p:nvPr/>
              </p:nvSpPr>
              <p:spPr>
                <a:xfrm>
                  <a:off x="1390738" y="5519644"/>
                  <a:ext cx="273050" cy="276999"/>
                </a:xfrm>
                <a:prstGeom prst="dodecagon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Arrow Connector 39"/>
                <p:cNvCxnSpPr>
                  <a:endCxn id="5" idx="0"/>
                </p:cNvCxnSpPr>
                <p:nvPr/>
              </p:nvCxnSpPr>
              <p:spPr>
                <a:xfrm flipV="1">
                  <a:off x="1527263" y="5556757"/>
                  <a:ext cx="99941" cy="10109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" name="Group 60"/>
            <p:cNvGrpSpPr/>
            <p:nvPr/>
          </p:nvGrpSpPr>
          <p:grpSpPr>
            <a:xfrm>
              <a:off x="3187759" y="4662019"/>
              <a:ext cx="475749" cy="457711"/>
              <a:chOff x="3576693" y="5431192"/>
              <a:chExt cx="358840" cy="34523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576693" y="5431192"/>
                <a:ext cx="358840" cy="34523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Dodecagon 46"/>
              <p:cNvSpPr/>
              <p:nvPr/>
            </p:nvSpPr>
            <p:spPr>
              <a:xfrm>
                <a:off x="3619588" y="5465310"/>
                <a:ext cx="273050" cy="276999"/>
              </a:xfrm>
              <a:prstGeom prst="dodec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Arrow Connector 47"/>
              <p:cNvCxnSpPr>
                <a:endCxn id="47" idx="1"/>
              </p:cNvCxnSpPr>
              <p:nvPr/>
            </p:nvCxnSpPr>
            <p:spPr>
              <a:xfrm flipV="1">
                <a:off x="3756113" y="5566697"/>
                <a:ext cx="136525" cy="368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5223871" y="4662019"/>
              <a:ext cx="475749" cy="457711"/>
              <a:chOff x="5112456" y="5431192"/>
              <a:chExt cx="358840" cy="345234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5112456" y="5431192"/>
                <a:ext cx="358840" cy="34523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Dodecagon 51"/>
              <p:cNvSpPr/>
              <p:nvPr/>
            </p:nvSpPr>
            <p:spPr>
              <a:xfrm>
                <a:off x="5155351" y="5465310"/>
                <a:ext cx="273050" cy="276999"/>
              </a:xfrm>
              <a:prstGeom prst="dodec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Arrow Connector 52"/>
              <p:cNvCxnSpPr>
                <a:endCxn id="52" idx="2"/>
              </p:cNvCxnSpPr>
              <p:nvPr/>
            </p:nvCxnSpPr>
            <p:spPr>
              <a:xfrm>
                <a:off x="5291876" y="5603517"/>
                <a:ext cx="136525" cy="374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6250322" y="4662019"/>
              <a:ext cx="475749" cy="457711"/>
              <a:chOff x="5899369" y="5431192"/>
              <a:chExt cx="358840" cy="345234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899369" y="5431192"/>
                <a:ext cx="358840" cy="34523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Dodecagon 56"/>
              <p:cNvSpPr/>
              <p:nvPr/>
            </p:nvSpPr>
            <p:spPr>
              <a:xfrm>
                <a:off x="5942264" y="5465310"/>
                <a:ext cx="273050" cy="276999"/>
              </a:xfrm>
              <a:prstGeom prst="dodec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Arrow Connector 57"/>
              <p:cNvCxnSpPr>
                <a:endCxn id="57" idx="3"/>
              </p:cNvCxnSpPr>
              <p:nvPr/>
            </p:nvCxnSpPr>
            <p:spPr>
              <a:xfrm>
                <a:off x="6078789" y="5603517"/>
                <a:ext cx="99941" cy="1016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1808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6138</TotalTime>
  <Words>720</Words>
  <Application>Microsoft Macintosh PowerPoint</Application>
  <PresentationFormat>On-screen Show (4:3)</PresentationFormat>
  <Paragraphs>190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KIT_master_ppt2003_en</vt:lpstr>
      <vt:lpstr>Design 4: ADS</vt:lpstr>
      <vt:lpstr>High Level Parameters</vt:lpstr>
      <vt:lpstr>Demands</vt:lpstr>
      <vt:lpstr>LINAC vs Ring</vt:lpstr>
      <vt:lpstr>LINAC – NC &amp; SC</vt:lpstr>
      <vt:lpstr>Source &amp; LEBT</vt:lpstr>
      <vt:lpstr>MEBT</vt:lpstr>
      <vt:lpstr>SC Half Wave Resonators (IFMIF)</vt:lpstr>
      <vt:lpstr>Reliability – Serial Redundancy!</vt:lpstr>
      <vt:lpstr>HEBT</vt:lpstr>
      <vt:lpstr>LADSUCAS11 Linear ADS Facility Developed Only During CAS11 </vt:lpstr>
      <vt:lpstr>RFQ (linac4?)</vt:lpstr>
      <vt:lpstr>SC Elliptical Cavities (ESS, SPL)</vt:lpstr>
    </vt:vector>
  </TitlesOfParts>
  <Company>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Heine Thomsen</dc:creator>
  <cp:lastModifiedBy>Heine Thomsen</cp:lastModifiedBy>
  <cp:revision>424</cp:revision>
  <cp:lastPrinted>2011-05-31T10:50:08Z</cp:lastPrinted>
  <dcterms:created xsi:type="dcterms:W3CDTF">2011-05-26T08:42:57Z</dcterms:created>
  <dcterms:modified xsi:type="dcterms:W3CDTF">2011-05-31T10:50:12Z</dcterms:modified>
</cp:coreProperties>
</file>