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349" r:id="rId2"/>
    <p:sldId id="548" r:id="rId3"/>
    <p:sldId id="514" r:id="rId4"/>
    <p:sldId id="529" r:id="rId5"/>
    <p:sldId id="531" r:id="rId6"/>
    <p:sldId id="523" r:id="rId7"/>
    <p:sldId id="542" r:id="rId8"/>
    <p:sldId id="550" r:id="rId9"/>
    <p:sldId id="533" r:id="rId10"/>
    <p:sldId id="547" r:id="rId11"/>
    <p:sldId id="545" r:id="rId12"/>
    <p:sldId id="546" r:id="rId13"/>
    <p:sldId id="532" r:id="rId14"/>
    <p:sldId id="505" r:id="rId15"/>
    <p:sldId id="549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62F67"/>
    <a:srgbClr val="FFFF00"/>
    <a:srgbClr val="3366FF"/>
    <a:srgbClr val="008000"/>
    <a:srgbClr val="66FFFF"/>
    <a:srgbClr val="66CCFF"/>
    <a:srgbClr val="CCECFF"/>
    <a:srgbClr val="CCFFFF"/>
    <a:srgbClr val="6699F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57" autoAdjust="0"/>
    <p:restoredTop sz="97436" autoAdjust="0"/>
  </p:normalViewPr>
  <p:slideViewPr>
    <p:cSldViewPr snapToGrid="0">
      <p:cViewPr varScale="1">
        <p:scale>
          <a:sx n="113" d="100"/>
          <a:sy n="113" d="100"/>
        </p:scale>
        <p:origin x="-194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22" y="-96"/>
      </p:cViewPr>
      <p:guideLst>
        <p:guide orient="horz" pos="3024"/>
        <p:guide pos="2304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B22B5A-6D93-4552-9FF4-FD065C3581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4" rIns="91828" bIns="45914" numCol="1" anchor="t" anchorCtr="0" compatLnSpc="1">
            <a:prstTxWarp prst="textNoShape">
              <a:avLst/>
            </a:prstTxWarp>
          </a:bodyPr>
          <a:lstStyle>
            <a:lvl1pPr algn="l" defTabSz="9191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4" rIns="91828" bIns="45914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4" rIns="91828" bIns="45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4" rIns="91828" bIns="45914" numCol="1" anchor="b" anchorCtr="0" compatLnSpc="1">
            <a:prstTxWarp prst="textNoShape">
              <a:avLst/>
            </a:prstTxWarp>
          </a:bodyPr>
          <a:lstStyle>
            <a:lvl1pPr algn="l" defTabSz="9191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4" rIns="91828" bIns="45914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/>
            </a:lvl1pPr>
          </a:lstStyle>
          <a:p>
            <a:pPr>
              <a:defRPr/>
            </a:pPr>
            <a:fld id="{59BB81AF-DFAF-419C-82A6-8A69E7490F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logue Animated Gif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todd_animated_gif_delayed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eri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/>
          <p:nvPr userDrawn="1"/>
        </p:nvSpPr>
        <p:spPr bwMode="auto">
          <a:xfrm>
            <a:off x="0" y="0"/>
            <a:ext cx="9296400" cy="68580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1181100" y="2667000"/>
            <a:ext cx="6781800" cy="1524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7"/>
          <p:cNvSpPr/>
          <p:nvPr userDrawn="1"/>
        </p:nvSpPr>
        <p:spPr>
          <a:xfrm>
            <a:off x="2976567" y="3739091"/>
            <a:ext cx="3717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 smtClean="0">
                <a:latin typeface="Calibri" pitchFamily="34" charset="0"/>
              </a:rPr>
              <a:t>CAS, Bilbao</a:t>
            </a:r>
            <a:endParaRPr lang="en-GB" sz="1600" dirty="0"/>
          </a:p>
        </p:txBody>
      </p:sp>
      <p:sp>
        <p:nvSpPr>
          <p:cNvPr id="6" name="Rectangle 18"/>
          <p:cNvSpPr/>
          <p:nvPr userDrawn="1"/>
        </p:nvSpPr>
        <p:spPr>
          <a:xfrm>
            <a:off x="1228832" y="3739091"/>
            <a:ext cx="2780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 smtClean="0">
                <a:latin typeface="Calibri" pitchFamily="34" charset="0"/>
              </a:rPr>
              <a:t>Mueller, Ugena, Velez, Zerlauth</a:t>
            </a:r>
            <a:endParaRPr lang="en-GB" sz="1600" dirty="0"/>
          </a:p>
        </p:txBody>
      </p:sp>
      <p:sp>
        <p:nvSpPr>
          <p:cNvPr id="7" name="Rectangle 19"/>
          <p:cNvSpPr/>
          <p:nvPr userDrawn="1"/>
        </p:nvSpPr>
        <p:spPr>
          <a:xfrm>
            <a:off x="6514440" y="3747559"/>
            <a:ext cx="1362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 smtClean="0">
                <a:latin typeface="Calibri" pitchFamily="34" charset="0"/>
              </a:rPr>
              <a:t>May 31</a:t>
            </a:r>
            <a:r>
              <a:rPr lang="en-US" sz="1600" baseline="30000" dirty="0" smtClean="0">
                <a:latin typeface="Calibri" pitchFamily="34" charset="0"/>
              </a:rPr>
              <a:t>st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2011</a:t>
            </a:r>
            <a:endParaRPr lang="en-GB" sz="160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086600" y="6581775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1v0</a:t>
            </a:r>
          </a:p>
        </p:txBody>
      </p:sp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1471613" y="2840038"/>
            <a:ext cx="6254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 smtClean="0">
                <a:latin typeface="Calibri" pitchFamily="34" charset="0"/>
              </a:rPr>
              <a:t>SCC</a:t>
            </a:r>
            <a:r>
              <a:rPr lang="en-GB" sz="2800" baseline="0" dirty="0" smtClean="0">
                <a:latin typeface="Calibri" pitchFamily="34" charset="0"/>
              </a:rPr>
              <a:t> – Industrial ADS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664845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47"/>
          <p:cNvSpPr>
            <a:spLocks noChangeArrowheads="1"/>
          </p:cNvSpPr>
          <p:nvPr userDrawn="1"/>
        </p:nvSpPr>
        <p:spPr bwMode="auto">
          <a:xfrm>
            <a:off x="3175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14"/>
          <p:cNvSpPr txBox="1">
            <a:spLocks noChangeArrowheads="1"/>
          </p:cNvSpPr>
          <p:nvPr userDrawn="1"/>
        </p:nvSpPr>
        <p:spPr bwMode="auto">
          <a:xfrm>
            <a:off x="752475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en-US" sz="38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3200400" y="2895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62F67"/>
                </a:solidFill>
                <a:latin typeface="Calibri" pitchFamily="34" charset="0"/>
              </a:rPr>
              <a:t>Fin</a:t>
            </a:r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1828800" y="3581400"/>
            <a:ext cx="54864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8000"/>
                </a:solidFill>
                <a:latin typeface="Calibri" pitchFamily="34" charset="0"/>
              </a:rPr>
              <a:t>Thank you for your attention</a:t>
            </a:r>
          </a:p>
        </p:txBody>
      </p:sp>
      <p:sp>
        <p:nvSpPr>
          <p:cNvPr id="13" name="Rectangle 34"/>
          <p:cNvSpPr>
            <a:spLocks noChangeArrowheads="1"/>
          </p:cNvSpPr>
          <p:nvPr userDrawn="1"/>
        </p:nvSpPr>
        <p:spPr bwMode="auto">
          <a:xfrm>
            <a:off x="1982788" y="6684963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LHC beam commissioning Workshop - Evian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618288"/>
            <a:ext cx="1143000" cy="228600"/>
          </a:xfrm>
        </p:spPr>
        <p:txBody>
          <a:bodyPr/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A965EEF-15F8-4C36-AF11-F37323B31AF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1" grpId="0"/>
      <p:bldP spid="1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Tem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34"/>
          <p:cNvSpPr>
            <a:spLocks noChangeArrowheads="1"/>
          </p:cNvSpPr>
          <p:nvPr userDrawn="1"/>
        </p:nvSpPr>
        <p:spPr bwMode="auto">
          <a:xfrm>
            <a:off x="1828800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CAS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21</a:t>
            </a:r>
            <a:r>
              <a:rPr lang="en-US" sz="1200" baseline="30000" dirty="0" smtClean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of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May 2011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E169145-1E66-4977-9172-220C0830B46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66421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benjamin.todd@cern.ch</a:t>
            </a:r>
          </a:p>
        </p:txBody>
      </p:sp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294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2584809-8CB7-4102-ADD5-C775297DAEA3}" type="slidenum">
              <a:rPr lang="en-US"/>
              <a:pPr>
                <a:defRPr/>
              </a:pPr>
              <a:t>‹Nº›</a:t>
            </a:fld>
            <a:r>
              <a:rPr lang="en-US" dirty="0"/>
              <a:t> </a:t>
            </a: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1828800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ITER – Machine Protection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pitchFamily="34" charset="-128"/>
        <a:buChar char="●"/>
        <a:defRPr sz="20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+mj-lt"/>
        <a:defRPr sz="2000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The RFQ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446" y="830165"/>
            <a:ext cx="2878819" cy="19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75" y="1993702"/>
            <a:ext cx="2914425" cy="21574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4305904" y="3639187"/>
            <a:ext cx="466876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Four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1m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long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resonantly-coupled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sections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of 4-vane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structures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smtClean="0">
                <a:solidFill>
                  <a:srgbClr val="3366FF"/>
                </a:solidFill>
                <a:cs typeface="Times New Roman" pitchFamily="16" charset="0"/>
              </a:rPr>
              <a:t>(4m total </a:t>
            </a:r>
            <a:r>
              <a:rPr lang="es-ES" dirty="0" err="1" smtClean="0">
                <a:solidFill>
                  <a:srgbClr val="3366FF"/>
                </a:solidFill>
                <a:cs typeface="Times New Roman" pitchFamily="16" charset="0"/>
              </a:rPr>
              <a:t>length</a:t>
            </a:r>
            <a:r>
              <a:rPr lang="es-ES" dirty="0" smtClean="0">
                <a:solidFill>
                  <a:srgbClr val="3366FF"/>
                </a:solidFill>
                <a:cs typeface="Times New Roman" pitchFamily="16" charset="0"/>
              </a:rPr>
              <a:t>) </a:t>
            </a:r>
          </a:p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dirty="0" smtClean="0">
              <a:solidFill>
                <a:srgbClr val="062F67"/>
              </a:solidFill>
              <a:cs typeface="Times New Roman" pitchFamily="16" charset="0"/>
            </a:endParaRPr>
          </a:p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Coupled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through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two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coupling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cells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delivering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a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beam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of </a:t>
            </a:r>
            <a:r>
              <a:rPr lang="es-ES" dirty="0" smtClean="0">
                <a:solidFill>
                  <a:srgbClr val="3366FF"/>
                </a:solidFill>
                <a:cs typeface="Times New Roman" pitchFamily="16" charset="0"/>
              </a:rPr>
              <a:t>3 </a:t>
            </a:r>
            <a:r>
              <a:rPr lang="es-ES" dirty="0" err="1" smtClean="0">
                <a:solidFill>
                  <a:srgbClr val="3366FF"/>
                </a:solidFill>
                <a:cs typeface="Times New Roman" pitchFamily="16" charset="0"/>
              </a:rPr>
              <a:t>MeV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</a:p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dirty="0" smtClean="0">
              <a:solidFill>
                <a:srgbClr val="062F67"/>
              </a:solidFill>
              <a:cs typeface="Times New Roman" pitchFamily="16" charset="0"/>
            </a:endParaRPr>
          </a:p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Maximum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current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of </a:t>
            </a:r>
            <a:r>
              <a:rPr lang="es-ES" dirty="0" smtClean="0">
                <a:solidFill>
                  <a:srgbClr val="3366FF"/>
                </a:solidFill>
                <a:cs typeface="Times New Roman" pitchFamily="16" charset="0"/>
              </a:rPr>
              <a:t>5</a:t>
            </a:r>
            <a:r>
              <a:rPr lang="es-ES" dirty="0" smtClean="0">
                <a:solidFill>
                  <a:srgbClr val="3366FF"/>
                </a:solidFill>
                <a:cs typeface="Times New Roman" pitchFamily="16" charset="0"/>
              </a:rPr>
              <a:t>0 </a:t>
            </a:r>
            <a:r>
              <a:rPr lang="es-ES" dirty="0" err="1" smtClean="0">
                <a:solidFill>
                  <a:srgbClr val="3366FF"/>
                </a:solidFill>
                <a:cs typeface="Times New Roman" pitchFamily="16" charset="0"/>
              </a:rPr>
              <a:t>mA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on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output</a:t>
            </a:r>
          </a:p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</a:p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The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required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RF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power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comes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to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be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about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smtClean="0">
                <a:solidFill>
                  <a:srgbClr val="3366FF"/>
                </a:solidFill>
                <a:cs typeface="Times New Roman" pitchFamily="16" charset="0"/>
              </a:rPr>
              <a:t>1 MW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to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be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delivered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by</a:t>
            </a:r>
            <a:r>
              <a:rPr lang="es-ES" dirty="0" smtClean="0">
                <a:solidFill>
                  <a:srgbClr val="062F67"/>
                </a:solidFill>
                <a:cs typeface="Times New Roman" pitchFamily="16" charset="0"/>
              </a:rPr>
              <a:t> a single </a:t>
            </a:r>
            <a:r>
              <a:rPr lang="es-ES" dirty="0" err="1" smtClean="0">
                <a:solidFill>
                  <a:srgbClr val="062F67"/>
                </a:solidFill>
                <a:cs typeface="Times New Roman" pitchFamily="16" charset="0"/>
              </a:rPr>
              <a:t>klystron</a:t>
            </a:r>
            <a:endParaRPr lang="es-ES" dirty="0">
              <a:solidFill>
                <a:srgbClr val="062F67"/>
              </a:solidFill>
              <a:cs typeface="Times New Roman" pitchFamily="16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232" y="4383660"/>
            <a:ext cx="3385441" cy="1601547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961872" y="6046329"/>
            <a:ext cx="4534455" cy="325684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81720" tIns="55080" rIns="81720" bIns="40680"/>
          <a:lstStyle/>
          <a:p>
            <a:pPr hangingPunct="1">
              <a:lnSpc>
                <a:spcPct val="100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es-ES" sz="1200" dirty="0">
                <a:solidFill>
                  <a:srgbClr val="000000"/>
                </a:solidFill>
                <a:latin typeface="Calibri" charset="0"/>
              </a:rPr>
              <a:t> RFQ </a:t>
            </a:r>
            <a:r>
              <a:rPr lang="es-ES" sz="1200" dirty="0" err="1">
                <a:solidFill>
                  <a:srgbClr val="000000"/>
                </a:solidFill>
                <a:latin typeface="Calibri" charset="0"/>
              </a:rPr>
              <a:t>resonant</a:t>
            </a:r>
            <a:r>
              <a:rPr lang="es-ES" sz="1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" charset="0"/>
              </a:rPr>
              <a:t>mode</a:t>
            </a:r>
            <a:r>
              <a:rPr lang="es-ES" sz="1200" dirty="0">
                <a:solidFill>
                  <a:srgbClr val="000000"/>
                </a:solidFill>
                <a:latin typeface="Calibri" charset="0"/>
              </a:rPr>
              <a:t> (</a:t>
            </a:r>
            <a:r>
              <a:rPr lang="es-ES" sz="1200" dirty="0" err="1">
                <a:solidFill>
                  <a:srgbClr val="000000"/>
                </a:solidFill>
                <a:latin typeface="Calibri" charset="0"/>
              </a:rPr>
              <a:t>quadrupole</a:t>
            </a:r>
            <a:r>
              <a:rPr lang="es-ES" sz="1200" dirty="0">
                <a:solidFill>
                  <a:srgbClr val="000000"/>
                </a:solidFill>
                <a:latin typeface="Calibri" charset="0"/>
              </a:rPr>
              <a:t> 352 MHZ)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1799" y="1490133"/>
            <a:ext cx="3567682" cy="1452556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762811" y="2875685"/>
            <a:ext cx="2483722" cy="299314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81720" tIns="55080" rIns="81720" bIns="40680"/>
          <a:lstStyle/>
          <a:p>
            <a:pPr hangingPunct="1">
              <a:lnSpc>
                <a:spcPct val="100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es-ES" sz="1200" dirty="0">
                <a:solidFill>
                  <a:srgbClr val="000000"/>
                </a:solidFill>
                <a:latin typeface="Calibri" charset="0"/>
              </a:rPr>
              <a:t>Ez </a:t>
            </a:r>
            <a:r>
              <a:rPr lang="es-ES" sz="1200" dirty="0" err="1">
                <a:solidFill>
                  <a:srgbClr val="000000"/>
                </a:solidFill>
                <a:latin typeface="Calibri" charset="0"/>
              </a:rPr>
              <a:t>field</a:t>
            </a:r>
            <a:r>
              <a:rPr lang="es-ES" sz="1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" charset="0"/>
              </a:rPr>
              <a:t>distribution</a:t>
            </a:r>
            <a:r>
              <a:rPr lang="es-ES" sz="1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" charset="0"/>
              </a:rPr>
              <a:t>along</a:t>
            </a:r>
            <a:r>
              <a:rPr lang="es-ES" sz="1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" charset="0"/>
              </a:rPr>
              <a:t>an</a:t>
            </a:r>
            <a:r>
              <a:rPr lang="es-ES" sz="1200" dirty="0">
                <a:solidFill>
                  <a:srgbClr val="000000"/>
                </a:solidFill>
                <a:latin typeface="Calibri" charset="0"/>
              </a:rPr>
              <a:t> RFQ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 Tube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69145-1E66-4977-9172-220C0830B46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081" y="3956179"/>
            <a:ext cx="3711319" cy="25053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12" name="Group 3"/>
          <p:cNvGraphicFramePr>
            <a:graphicFrameLocks noGrp="1"/>
          </p:cNvGraphicFramePr>
          <p:nvPr/>
        </p:nvGraphicFramePr>
        <p:xfrm>
          <a:off x="226916" y="1025363"/>
          <a:ext cx="5078413" cy="22002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40000"/>
                <a:gridCol w="2538413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Output </a:t>
                      </a: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Energy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25 </a:t>
                      </a: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MeV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Length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(2 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modules)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 m</a:t>
                      </a:r>
                    </a:p>
                  </a:txBody>
                  <a:tcPr marL="90000" marR="90000" marT="62676" marB="46800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Cells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 per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cavity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39/42</a:t>
                      </a:r>
                    </a:p>
                  </a:txBody>
                  <a:tcPr marL="90000" marR="90000" marT="62676" marB="46800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Number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of </a:t>
                      </a: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klystrons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needed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 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Power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per </a:t>
                      </a: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klystron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~ 1 MW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Frequency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352 MHz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/>
                </a:tc>
              </a:tr>
            </a:tbl>
          </a:graphicData>
        </a:graphic>
      </p:graphicFrame>
      <p:pic>
        <p:nvPicPr>
          <p:cNvPr id="19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900113"/>
            <a:ext cx="3419475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" name="Rounded Rectangle 19"/>
          <p:cNvSpPr/>
          <p:nvPr/>
        </p:nvSpPr>
        <p:spPr bwMode="auto">
          <a:xfrm>
            <a:off x="1507329" y="4112286"/>
            <a:ext cx="746449" cy="46653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</a:rPr>
              <a:t>Module #1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n-lt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387516" y="4115396"/>
            <a:ext cx="1321837" cy="46653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dirty="0" smtClean="0">
                <a:solidFill>
                  <a:schemeClr val="accent6"/>
                </a:solidFill>
                <a:latin typeface="+mn-lt"/>
              </a:rPr>
              <a:t>Module </a:t>
            </a:r>
          </a:p>
          <a:p>
            <a:pPr algn="ctr" eaLnBrk="0" hangingPunct="0"/>
            <a:r>
              <a:rPr lang="en-US" sz="1200" dirty="0" smtClean="0">
                <a:solidFill>
                  <a:schemeClr val="accent6"/>
                </a:solidFill>
                <a:latin typeface="+mn-lt"/>
              </a:rPr>
              <a:t>#2</a:t>
            </a:r>
            <a:endParaRPr lang="en-US" sz="1400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1611640" y="3789179"/>
            <a:ext cx="1439863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s-ES" sz="1400" dirty="0" smtClean="0">
                <a:solidFill>
                  <a:srgbClr val="000000"/>
                </a:solidFill>
                <a:latin typeface="+mn-lt"/>
              </a:rPr>
              <a:t>3.9m  </a:t>
            </a:r>
            <a:endParaRPr lang="es-E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2669125" y="3782962"/>
            <a:ext cx="825629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s-ES" sz="1400" dirty="0" smtClean="0">
                <a:solidFill>
                  <a:srgbClr val="000000"/>
                </a:solidFill>
                <a:latin typeface="+mn-lt"/>
              </a:rPr>
              <a:t>7.34m  </a:t>
            </a:r>
            <a:endParaRPr lang="es-E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703273" y="5082667"/>
            <a:ext cx="345233" cy="33590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583461" y="5076445"/>
            <a:ext cx="345233" cy="33590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115305" y="5067115"/>
            <a:ext cx="345233" cy="33590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Connector 26"/>
          <p:cNvCxnSpPr>
            <a:stCxn id="24" idx="0"/>
          </p:cNvCxnSpPr>
          <p:nvPr/>
        </p:nvCxnSpPr>
        <p:spPr bwMode="auto">
          <a:xfrm rot="16200000" flipV="1">
            <a:off x="1635627" y="4842403"/>
            <a:ext cx="475860" cy="46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16200000" flipV="1">
            <a:off x="2506484" y="4836183"/>
            <a:ext cx="475860" cy="46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V="1">
            <a:off x="3028999" y="4817521"/>
            <a:ext cx="475860" cy="46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1990252" y="5562282"/>
            <a:ext cx="107443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s-ES" sz="1400" dirty="0" err="1" smtClean="0">
                <a:solidFill>
                  <a:srgbClr val="000000"/>
                </a:solidFill>
                <a:latin typeface="+mn-lt"/>
              </a:rPr>
              <a:t>Klystrons</a:t>
            </a:r>
            <a:endParaRPr lang="es-ES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69145-1E66-4977-9172-220C0830B46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18" name="Group 3"/>
          <p:cNvGraphicFramePr>
            <a:graphicFrameLocks noGrp="1"/>
          </p:cNvGraphicFramePr>
          <p:nvPr/>
        </p:nvGraphicFramePr>
        <p:xfrm>
          <a:off x="418599" y="3221431"/>
          <a:ext cx="2690361" cy="13119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01641"/>
                <a:gridCol w="1188720"/>
              </a:tblGrid>
              <a:tr h="3480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Gradient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in </a:t>
                      </a: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Cavity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25 MV/m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/>
                </a:tc>
              </a:tr>
              <a:tr h="3480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Average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Gradient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&lt;3 MV/ m</a:t>
                      </a:r>
                    </a:p>
                  </a:txBody>
                  <a:tcPr marL="90000" marR="90000" marT="62676" marB="46800" horzOverflow="overflow"/>
                </a:tc>
              </a:tr>
              <a:tr h="2764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Q</a:t>
                      </a: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&gt; 10E10 </a:t>
                      </a:r>
                    </a:p>
                  </a:txBody>
                  <a:tcPr marL="90000" marR="90000" marT="62676" marB="46800" horzOverflow="overflow"/>
                </a:tc>
              </a:tr>
              <a:tr h="2764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Operating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T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 K 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/>
                </a:tc>
              </a:tr>
            </a:tbl>
          </a:graphicData>
        </a:graphic>
      </p:graphicFrame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637" y="1056128"/>
            <a:ext cx="2022783" cy="61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 bwMode="auto">
          <a:xfrm>
            <a:off x="831002" y="2011277"/>
            <a:ext cx="2066306" cy="46653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l-GR" sz="1400" dirty="0" smtClean="0">
                <a:solidFill>
                  <a:schemeClr val="accent6"/>
                </a:solidFill>
                <a:latin typeface="+mn-lt"/>
              </a:rPr>
              <a:t>β</a:t>
            </a:r>
            <a:r>
              <a:rPr lang="en-US" sz="1400" dirty="0" smtClean="0">
                <a:solidFill>
                  <a:schemeClr val="accent6"/>
                </a:solidFill>
                <a:latin typeface="+mn-lt"/>
              </a:rPr>
              <a:t>=0.35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</a:rPr>
              <a:t>Spoke Cavities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n-lt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14940" y="1990637"/>
            <a:ext cx="2385516" cy="46653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l-GR" sz="1400" dirty="0" smtClean="0">
                <a:solidFill>
                  <a:schemeClr val="accent6"/>
                </a:solidFill>
                <a:latin typeface="+mn-lt"/>
              </a:rPr>
              <a:t>β</a:t>
            </a:r>
            <a:r>
              <a:rPr lang="en-US" sz="1400" dirty="0" smtClean="0">
                <a:solidFill>
                  <a:schemeClr val="accent6"/>
                </a:solidFill>
                <a:latin typeface="+mn-lt"/>
              </a:rPr>
              <a:t>=0.5 Elliptical </a:t>
            </a:r>
            <a:r>
              <a:rPr lang="en-US" sz="1400" dirty="0" err="1" smtClean="0">
                <a:solidFill>
                  <a:schemeClr val="accent6"/>
                </a:solidFill>
                <a:latin typeface="+mn-lt"/>
              </a:rPr>
              <a:t>Linac</a:t>
            </a:r>
            <a:endParaRPr lang="en-US" sz="1400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568709" y="1986960"/>
            <a:ext cx="2643663" cy="46653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l-GR" sz="1400" dirty="0" smtClean="0">
                <a:solidFill>
                  <a:schemeClr val="accent6"/>
                </a:solidFill>
                <a:latin typeface="+mn-lt"/>
              </a:rPr>
              <a:t>β</a:t>
            </a:r>
            <a:r>
              <a:rPr lang="en-US" sz="1400" dirty="0" smtClean="0">
                <a:solidFill>
                  <a:schemeClr val="accent6"/>
                </a:solidFill>
                <a:latin typeface="+mn-lt"/>
              </a:rPr>
              <a:t>=0.75 Elliptical </a:t>
            </a:r>
            <a:r>
              <a:rPr lang="en-US" sz="1400" dirty="0" err="1" smtClean="0">
                <a:solidFill>
                  <a:schemeClr val="accent6"/>
                </a:solidFill>
                <a:latin typeface="+mn-lt"/>
              </a:rPr>
              <a:t>Linac</a:t>
            </a:r>
            <a:endParaRPr lang="en-US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454184" y="2442825"/>
            <a:ext cx="825629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s-ES" sz="1400" dirty="0" smtClean="0">
                <a:solidFill>
                  <a:srgbClr val="000000"/>
                </a:solidFill>
                <a:latin typeface="+mn-lt"/>
              </a:rPr>
              <a:t>352MHz</a:t>
            </a:r>
          </a:p>
          <a:p>
            <a:pPr>
              <a:tabLst>
                <a:tab pos="723900" algn="l"/>
              </a:tabLst>
            </a:pPr>
            <a:r>
              <a:rPr lang="es-ES" sz="1400" dirty="0" smtClean="0">
                <a:solidFill>
                  <a:srgbClr val="000000"/>
                </a:solidFill>
                <a:latin typeface="+mn-lt"/>
              </a:rPr>
              <a:t>  50m</a:t>
            </a:r>
            <a:endParaRPr lang="es-E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6509397" y="2456111"/>
            <a:ext cx="825629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s-ES" sz="1400" dirty="0" smtClean="0">
                <a:solidFill>
                  <a:srgbClr val="000000"/>
                </a:solidFill>
                <a:latin typeface="+mn-lt"/>
              </a:rPr>
              <a:t>704MHz</a:t>
            </a:r>
          </a:p>
          <a:p>
            <a:pPr>
              <a:tabLst>
                <a:tab pos="723900" algn="l"/>
              </a:tabLst>
            </a:pPr>
            <a:r>
              <a:rPr lang="es-ES" sz="1400" dirty="0" smtClean="0">
                <a:solidFill>
                  <a:srgbClr val="000000"/>
                </a:solidFill>
                <a:latin typeface="+mn-lt"/>
              </a:rPr>
              <a:t>   200m</a:t>
            </a:r>
            <a:endParaRPr lang="es-E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3779761" y="2428969"/>
            <a:ext cx="825629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s-ES" sz="1400" dirty="0" smtClean="0">
                <a:solidFill>
                  <a:srgbClr val="000000"/>
                </a:solidFill>
                <a:latin typeface="+mn-lt"/>
              </a:rPr>
              <a:t>704 MHz</a:t>
            </a:r>
          </a:p>
          <a:p>
            <a:pPr>
              <a:tabLst>
                <a:tab pos="723900" algn="l"/>
              </a:tabLst>
            </a:pPr>
            <a:r>
              <a:rPr lang="es-ES" sz="1400" dirty="0" smtClean="0">
                <a:solidFill>
                  <a:srgbClr val="000000"/>
                </a:solidFill>
                <a:latin typeface="+mn-lt"/>
              </a:rPr>
              <a:t>   60m</a:t>
            </a:r>
            <a:endParaRPr lang="es-ES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149" y="909384"/>
            <a:ext cx="1068878" cy="9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8861" y="1054148"/>
            <a:ext cx="2022783" cy="61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415369" y="2571929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25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MeV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27198" y="2605576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 100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MeV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2165" y="2579845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 200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MeV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97765" y="2565990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 1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GeV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 b="43290"/>
          <a:stretch>
            <a:fillRect/>
          </a:stretch>
        </p:blipFill>
        <p:spPr bwMode="auto">
          <a:xfrm>
            <a:off x="1137920" y="4841754"/>
            <a:ext cx="6611880" cy="166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864520" y="3153625"/>
            <a:ext cx="476132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120" rIns="90000" bIns="45000"/>
          <a:lstStyle/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dirty="0" err="1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Distributed</a:t>
            </a:r>
            <a:r>
              <a:rPr lang="es-ES" dirty="0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redundancy</a:t>
            </a:r>
            <a:endParaRPr lang="es-ES" dirty="0" smtClean="0">
              <a:solidFill>
                <a:srgbClr val="3366FF"/>
              </a:solidFill>
              <a:latin typeface="+mn-lt"/>
              <a:cs typeface="Times New Roman" pitchFamily="16" charset="0"/>
            </a:endParaRPr>
          </a:p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sz="600" dirty="0" smtClean="0">
              <a:solidFill>
                <a:srgbClr val="062F67"/>
              </a:solidFill>
              <a:latin typeface="+mn-lt"/>
              <a:cs typeface="Times New Roman" pitchFamily="16" charset="0"/>
            </a:endParaRPr>
          </a:p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dirty="0" err="1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Detection</a:t>
            </a:r>
            <a:r>
              <a:rPr lang="es-ES" dirty="0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 of </a:t>
            </a:r>
            <a:r>
              <a:rPr lang="es-ES" dirty="0" err="1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Cavity</a:t>
            </a:r>
            <a:r>
              <a:rPr lang="es-ES" dirty="0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failure</a:t>
            </a:r>
            <a:r>
              <a:rPr lang="es-ES" dirty="0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 -&gt; </a:t>
            </a:r>
            <a:r>
              <a:rPr lang="es-ES" dirty="0" err="1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Retuning</a:t>
            </a:r>
            <a:r>
              <a:rPr lang="es-ES" dirty="0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 of </a:t>
            </a:r>
            <a:r>
              <a:rPr lang="es-ES" dirty="0" err="1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close</a:t>
            </a:r>
            <a:r>
              <a:rPr lang="es-ES" dirty="0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by</a:t>
            </a:r>
            <a:r>
              <a:rPr lang="es-ES" dirty="0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cavities</a:t>
            </a:r>
            <a:endParaRPr lang="es-ES" dirty="0" smtClean="0">
              <a:solidFill>
                <a:srgbClr val="3366FF"/>
              </a:solidFill>
              <a:latin typeface="+mn-lt"/>
              <a:cs typeface="Times New Roman" pitchFamily="16" charset="0"/>
            </a:endParaRPr>
          </a:p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sz="600" dirty="0" smtClean="0">
              <a:solidFill>
                <a:srgbClr val="062F67"/>
              </a:solidFill>
              <a:latin typeface="+mn-lt"/>
              <a:cs typeface="Times New Roman" pitchFamily="16" charset="0"/>
            </a:endParaRPr>
          </a:p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dirty="0" err="1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Requires</a:t>
            </a:r>
            <a:r>
              <a:rPr lang="es-ES" dirty="0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some</a:t>
            </a:r>
            <a:r>
              <a:rPr lang="es-ES" dirty="0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margin</a:t>
            </a:r>
            <a:r>
              <a:rPr lang="es-ES" dirty="0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 in SCL </a:t>
            </a:r>
            <a:r>
              <a:rPr lang="es-ES" dirty="0" err="1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design</a:t>
            </a:r>
            <a:r>
              <a:rPr lang="es-ES" dirty="0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 + </a:t>
            </a:r>
            <a:r>
              <a:rPr lang="es-ES" dirty="0" err="1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power</a:t>
            </a:r>
            <a:r>
              <a:rPr lang="es-ES" dirty="0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 reserve </a:t>
            </a:r>
            <a:r>
              <a:rPr lang="es-ES" dirty="0" err="1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for</a:t>
            </a:r>
            <a:r>
              <a:rPr lang="es-ES" dirty="0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each</a:t>
            </a:r>
            <a:r>
              <a:rPr lang="es-ES" dirty="0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 </a:t>
            </a:r>
            <a:r>
              <a:rPr lang="es-ES" dirty="0" err="1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cavity</a:t>
            </a:r>
            <a:r>
              <a:rPr lang="es-ES" dirty="0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 of up </a:t>
            </a:r>
            <a:r>
              <a:rPr lang="es-ES" dirty="0" err="1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to</a:t>
            </a:r>
            <a:r>
              <a:rPr lang="es-ES" dirty="0" smtClean="0">
                <a:solidFill>
                  <a:srgbClr val="062F67"/>
                </a:solidFill>
                <a:latin typeface="+mn-lt"/>
                <a:cs typeface="Times New Roman" pitchFamily="16" charset="0"/>
              </a:rPr>
              <a:t> 50%</a:t>
            </a:r>
            <a:endParaRPr lang="es-ES" dirty="0">
              <a:solidFill>
                <a:srgbClr val="062F67"/>
              </a:solidFill>
              <a:latin typeface="+mn-lt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Conclusions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9144" y="1028263"/>
            <a:ext cx="8232674" cy="5127625"/>
          </a:xfrm>
        </p:spPr>
        <p:txBody>
          <a:bodyPr/>
          <a:lstStyle/>
          <a:p>
            <a:r>
              <a:rPr lang="en-GB" sz="1600" dirty="0" smtClean="0"/>
              <a:t>Propose the construction of a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1600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 industrial scale ADS</a:t>
            </a:r>
            <a:r>
              <a:rPr lang="en-GB" sz="1600" dirty="0" smtClean="0"/>
              <a:t>, featuring a 1GeV/20MW proton beam</a:t>
            </a:r>
          </a:p>
          <a:p>
            <a:endParaRPr lang="en-GB" sz="1600" dirty="0" smtClean="0"/>
          </a:p>
          <a:p>
            <a:r>
              <a:rPr lang="en-GB" sz="1600" dirty="0" smtClean="0"/>
              <a:t>Project will primarily aim at 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transmutation research</a:t>
            </a:r>
            <a:r>
              <a:rPr lang="en-GB" sz="1600" dirty="0" smtClean="0"/>
              <a:t>, making it the worlds most powerful machine, exploring for a first time industrial scale applications of the technology</a:t>
            </a:r>
          </a:p>
          <a:p>
            <a:endParaRPr lang="en-GB" sz="1600" dirty="0" smtClean="0"/>
          </a:p>
          <a:p>
            <a:r>
              <a:rPr lang="en-GB" sz="1600" dirty="0" smtClean="0"/>
              <a:t>Within European collaboration,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SCC will be built close to Reykjavik, Iceland</a:t>
            </a:r>
            <a:r>
              <a:rPr lang="en-GB" sz="1600" dirty="0" smtClean="0"/>
              <a:t>, naturally boosting economy, technology and science sectors and allowing to profit from extensive district heating system</a:t>
            </a:r>
          </a:p>
          <a:p>
            <a:endParaRPr lang="en-GB" sz="1600" dirty="0" smtClean="0"/>
          </a:p>
          <a:p>
            <a:r>
              <a:rPr lang="en-GB" sz="1600" dirty="0" smtClean="0"/>
              <a:t>Design largely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based on well established technologies </a:t>
            </a:r>
            <a:r>
              <a:rPr lang="en-GB" sz="1600" dirty="0" smtClean="0"/>
              <a:t>to achieve dependability requirements of &lt;few long duration trips per year</a:t>
            </a:r>
          </a:p>
          <a:p>
            <a:endParaRPr lang="en-GB" sz="1600" dirty="0" smtClean="0"/>
          </a:p>
          <a:p>
            <a:r>
              <a:rPr lang="en-GB" sz="1600" dirty="0" smtClean="0"/>
              <a:t>Implementation of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new fail-tolerant concepts and distributed redundancy </a:t>
            </a:r>
            <a:r>
              <a:rPr lang="en-GB" sz="1600" dirty="0" smtClean="0"/>
              <a:t>rather than costly classical redundancy for the expensive sc LINAC</a:t>
            </a:r>
          </a:p>
          <a:p>
            <a:endParaRPr lang="en-GB" sz="1600" dirty="0" smtClean="0"/>
          </a:p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Project cost estimated to ~ 1.85 billion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Euros</a:t>
            </a:r>
          </a:p>
          <a:p>
            <a:pPr>
              <a:buNone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GB" sz="2400" dirty="0" smtClean="0"/>
              <a:t>including </a:t>
            </a:r>
            <a:r>
              <a:rPr lang="en-GB" sz="2400" dirty="0" smtClean="0"/>
              <a:t>associated infrastructure and buildings </a:t>
            </a:r>
          </a:p>
          <a:p>
            <a:endParaRPr lang="en-GB" sz="1600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E03AC-DE99-472D-9796-526891D64F0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8001000" y="6629400"/>
            <a:ext cx="1143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7DF9F78F-F921-4D43-8E95-1451CDC7D821}" type="slidenum">
              <a:rPr lang="en-US" sz="1100">
                <a:solidFill>
                  <a:schemeClr val="bg1"/>
                </a:solidFill>
                <a:latin typeface="+mn-lt"/>
              </a:rPr>
              <a:pPr algn="ctr">
                <a:defRPr/>
              </a:pPr>
              <a:t>14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2827338"/>
            <a:ext cx="8991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32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32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3200">
                <a:solidFill>
                  <a:srgbClr val="062F67"/>
                </a:solidFill>
                <a:latin typeface="Calibri" pitchFamily="34" charset="0"/>
              </a:rPr>
              <a:t>Fin</a:t>
            </a:r>
          </a:p>
          <a:p>
            <a:pPr algn="ctr" eaLnBrk="0" hangingPunct="0"/>
            <a:endParaRPr lang="en-US" sz="32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2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52400" y="1987550"/>
            <a:ext cx="8991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3200">
                <a:solidFill>
                  <a:srgbClr val="062F67"/>
                </a:solidFill>
                <a:latin typeface="Calibri" pitchFamily="34" charset="0"/>
              </a:rPr>
              <a:t>Thanks a lot for your attention</a:t>
            </a:r>
          </a:p>
          <a:p>
            <a:pPr algn="ctr" eaLnBrk="0" hangingPunct="0"/>
            <a:endParaRPr lang="en-US" sz="32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2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  <a:p>
            <a:pPr algn="ctr" eaLnBrk="0" hangingPunct="0"/>
            <a:endParaRPr lang="en-US" sz="1400">
              <a:solidFill>
                <a:srgbClr val="062F6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3200" dirty="0" smtClean="0"/>
              <a:t>Choosing the accelerator design</a:t>
            </a:r>
            <a:endParaRPr lang="en-GB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958" y="1005543"/>
            <a:ext cx="8562975" cy="5557743"/>
          </a:xfrm>
        </p:spPr>
        <p:txBody>
          <a:bodyPr/>
          <a:lstStyle/>
          <a:p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3366FF"/>
                </a:solidFill>
              </a:rPr>
              <a:t>accelerator is the driver of the ADS system</a:t>
            </a:r>
            <a:r>
              <a:rPr lang="en-US" sz="1600" dirty="0" smtClean="0"/>
              <a:t>, providing high energy protons that are used in the </a:t>
            </a:r>
            <a:r>
              <a:rPr lang="en-US" sz="1600" dirty="0" err="1" smtClean="0"/>
              <a:t>spallation</a:t>
            </a:r>
            <a:r>
              <a:rPr lang="en-US" sz="1600" dirty="0" smtClean="0"/>
              <a:t> target to create neutrons which in their turn feed the sub-critical core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The right </a:t>
            </a:r>
            <a:r>
              <a:rPr lang="en-US" sz="1600" dirty="0" smtClean="0">
                <a:solidFill>
                  <a:srgbClr val="3366FF"/>
                </a:solidFill>
              </a:rPr>
              <a:t>beam energy </a:t>
            </a:r>
            <a:r>
              <a:rPr lang="en-US" sz="1600" dirty="0" smtClean="0"/>
              <a:t>is a compromise between different competing considerations. </a:t>
            </a:r>
          </a:p>
          <a:p>
            <a:pPr lvl="1"/>
            <a:r>
              <a:rPr lang="en-US" sz="1600" dirty="0" smtClean="0">
                <a:solidFill>
                  <a:srgbClr val="3366FF"/>
                </a:solidFill>
              </a:rPr>
              <a:t>(+) Neutron yield</a:t>
            </a:r>
            <a:r>
              <a:rPr lang="en-US" sz="1600" dirty="0" smtClean="0">
                <a:solidFill>
                  <a:srgbClr val="062F67"/>
                </a:solidFill>
              </a:rPr>
              <a:t>: increases with energy more than linearly.</a:t>
            </a:r>
          </a:p>
          <a:p>
            <a:pPr lvl="1"/>
            <a:r>
              <a:rPr lang="en-US" sz="1600" dirty="0" smtClean="0">
                <a:solidFill>
                  <a:srgbClr val="3366FF"/>
                </a:solidFill>
              </a:rPr>
              <a:t>(+) Accelerator technology</a:t>
            </a:r>
            <a:r>
              <a:rPr lang="en-US" sz="1600" dirty="0" smtClean="0">
                <a:solidFill>
                  <a:srgbClr val="062F67"/>
                </a:solidFill>
              </a:rPr>
              <a:t>: From a technological point of view it is easier to increase the beam energy than to increase the beam current</a:t>
            </a:r>
            <a:endParaRPr lang="en-US" sz="1600" dirty="0" smtClean="0">
              <a:solidFill>
                <a:srgbClr val="3366FF"/>
              </a:solidFill>
            </a:endParaRPr>
          </a:p>
          <a:p>
            <a:pPr lvl="1"/>
            <a:r>
              <a:rPr lang="en-US" sz="1600" dirty="0" smtClean="0">
                <a:solidFill>
                  <a:srgbClr val="3366FF"/>
                </a:solidFill>
              </a:rPr>
              <a:t>(-) Target size and design</a:t>
            </a:r>
            <a:r>
              <a:rPr lang="en-US" sz="1600" dirty="0" smtClean="0">
                <a:solidFill>
                  <a:srgbClr val="062F67"/>
                </a:solidFill>
              </a:rPr>
              <a:t>: higher energies requires a larger </a:t>
            </a:r>
            <a:r>
              <a:rPr lang="en-US" sz="1600" dirty="0" err="1" smtClean="0">
                <a:solidFill>
                  <a:srgbClr val="062F67"/>
                </a:solidFill>
              </a:rPr>
              <a:t>spallation</a:t>
            </a:r>
            <a:r>
              <a:rPr lang="en-US" sz="1600" dirty="0" smtClean="0">
                <a:solidFill>
                  <a:srgbClr val="062F67"/>
                </a:solidFill>
              </a:rPr>
              <a:t> target zone</a:t>
            </a:r>
          </a:p>
          <a:p>
            <a:pPr lvl="1"/>
            <a:r>
              <a:rPr lang="en-US" sz="1600" dirty="0" smtClean="0">
                <a:solidFill>
                  <a:srgbClr val="3366FF"/>
                </a:solidFill>
              </a:rPr>
              <a:t>(-) He and H production in structure materials</a:t>
            </a:r>
            <a:r>
              <a:rPr lang="en-US" sz="1600" dirty="0" smtClean="0">
                <a:solidFill>
                  <a:srgbClr val="062F67"/>
                </a:solidFill>
              </a:rPr>
              <a:t>: A higher energy proton beam will generate H and He gas in the steel of the structure materials, causing degradation of the material</a:t>
            </a:r>
          </a:p>
          <a:p>
            <a:pPr lvl="1"/>
            <a:r>
              <a:rPr lang="en-US" sz="1600" dirty="0" smtClean="0">
                <a:solidFill>
                  <a:srgbClr val="3366FF"/>
                </a:solidFill>
              </a:rPr>
              <a:t>(-) Accelerator construction costs</a:t>
            </a:r>
            <a:r>
              <a:rPr lang="en-US" sz="1600" dirty="0" smtClean="0">
                <a:solidFill>
                  <a:srgbClr val="062F67"/>
                </a:solidFill>
              </a:rPr>
              <a:t>: More beam energy will require a larger accelerator and a higher construction cost.</a:t>
            </a:r>
          </a:p>
          <a:p>
            <a:pPr lvl="1"/>
            <a:endParaRPr lang="en-US" sz="1600" dirty="0" smtClean="0">
              <a:solidFill>
                <a:srgbClr val="062F67"/>
              </a:solidFill>
            </a:endParaRPr>
          </a:p>
          <a:p>
            <a:pPr lvl="1"/>
            <a:endParaRPr lang="en-US" sz="1600" dirty="0" smtClean="0">
              <a:solidFill>
                <a:srgbClr val="062F67"/>
              </a:solidFill>
            </a:endParaRPr>
          </a:p>
          <a:p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3366FF"/>
                </a:solidFill>
              </a:rPr>
              <a:t>correct beam shape and profile</a:t>
            </a:r>
            <a:r>
              <a:rPr lang="en-US" sz="1600" b="1" dirty="0" smtClean="0">
                <a:solidFill>
                  <a:srgbClr val="3366FF"/>
                </a:solidFill>
              </a:rPr>
              <a:t> </a:t>
            </a:r>
            <a:r>
              <a:rPr lang="en-US" sz="1600" dirty="0" smtClean="0">
                <a:solidFill>
                  <a:srgbClr val="3366FF"/>
                </a:solidFill>
              </a:rPr>
              <a:t>on target must be defined so as to yield an optimal efficiency while preserving the integrity of the target</a:t>
            </a:r>
            <a:r>
              <a:rPr lang="en-US" sz="1600" dirty="0" smtClean="0"/>
              <a:t> and of its surroundings</a:t>
            </a:r>
          </a:p>
          <a:p>
            <a:pPr lvl="1"/>
            <a:r>
              <a:rPr lang="en-US" sz="1600" dirty="0" smtClean="0"/>
              <a:t>	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E03AC-DE99-472D-9796-526891D64F0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Introduction to ADS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01000" y="6543675"/>
            <a:ext cx="1143000" cy="228600"/>
          </a:xfrm>
        </p:spPr>
        <p:txBody>
          <a:bodyPr/>
          <a:lstStyle/>
          <a:p>
            <a:pPr>
              <a:defRPr/>
            </a:pPr>
            <a:fld id="{A5FE03AC-DE99-472D-9796-526891D64F0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3222" y="1853000"/>
            <a:ext cx="3653778" cy="212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5472" y="1352306"/>
            <a:ext cx="5503334" cy="30806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 Unicode MS" pitchFamily="34" charset="-128"/>
              <a:buChar char="●"/>
              <a:tabLst/>
              <a:defRPr/>
            </a:pPr>
            <a:r>
              <a:rPr lang="en-US" sz="1800" dirty="0" smtClean="0">
                <a:solidFill>
                  <a:srgbClr val="062F67"/>
                </a:solidFill>
                <a:latin typeface="+mn-lt"/>
              </a:rPr>
              <a:t>Accelerator Driven Systems may be employed to address several missions, including: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0099"/>
              </a:buClr>
              <a:buFont typeface="Arial Unicode MS" pitchFamily="34" charset="-128"/>
              <a:buChar char="●"/>
            </a:pP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Transmuting long-lived radioactive isotopes </a:t>
            </a:r>
            <a:r>
              <a:rPr lang="en-US" sz="1800" dirty="0" smtClean="0">
                <a:solidFill>
                  <a:srgbClr val="062F67"/>
                </a:solidFill>
                <a:latin typeface="+mn-lt"/>
              </a:rPr>
              <a:t>present in nuclear waste (e.g. actinides, fission products) to reduce the burden of these isotopes place on geologic repositories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0099"/>
              </a:buClr>
              <a:buFont typeface="Arial Unicode MS" pitchFamily="34" charset="-128"/>
              <a:buChar char="●"/>
            </a:pP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Driving a thorium reactor </a:t>
            </a:r>
            <a:r>
              <a:rPr lang="en-US" sz="1800" dirty="0" smtClean="0">
                <a:solidFill>
                  <a:srgbClr val="062F67"/>
                </a:solidFill>
                <a:latin typeface="+mn-lt"/>
              </a:rPr>
              <a:t>(generating electricity and/or process heat)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0099"/>
              </a:buClr>
              <a:buFont typeface="Arial Unicode MS" pitchFamily="34" charset="-128"/>
              <a:buChar char="●"/>
            </a:pP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Producing fissile materials </a:t>
            </a:r>
            <a:r>
              <a:rPr lang="en-US" sz="1800" dirty="0" smtClean="0">
                <a:solidFill>
                  <a:srgbClr val="062F67"/>
                </a:solidFill>
                <a:latin typeface="+mn-lt"/>
              </a:rPr>
              <a:t>for subsequent use in critical or sub-critical systems by irradiating fertile elements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 Unicode MS" pitchFamily="34" charset="-128"/>
              <a:buChar char="●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62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 Unicode MS" pitchFamily="34" charset="-128"/>
              <a:buChar char="●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62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		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62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498" y="5191253"/>
            <a:ext cx="8496299" cy="7756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 Unicode MS" pitchFamily="34" charset="-128"/>
              <a:buChar char="●"/>
              <a:tabLst/>
              <a:defRPr/>
            </a:pPr>
            <a:r>
              <a:rPr lang="en-US" sz="1800" dirty="0" smtClean="0">
                <a:solidFill>
                  <a:srgbClr val="062F67"/>
                </a:solidFill>
                <a:latin typeface="+mn-lt"/>
              </a:rPr>
              <a:t>Current projects under study include: Europe (EUROTRANS: MYRRHA,XT-ADS, EFIT, </a:t>
            </a:r>
            <a:r>
              <a:rPr lang="en-US" sz="1800" dirty="0" err="1" smtClean="0">
                <a:solidFill>
                  <a:srgbClr val="062F67"/>
                </a:solidFill>
                <a:latin typeface="+mn-lt"/>
              </a:rPr>
              <a:t>C.Rubia</a:t>
            </a:r>
            <a:r>
              <a:rPr lang="en-US" sz="1800" dirty="0" smtClean="0">
                <a:solidFill>
                  <a:srgbClr val="062F67"/>
                </a:solidFill>
                <a:latin typeface="+mn-lt"/>
              </a:rPr>
              <a:t>: energy amplifier), India, Japan (TEF), South Korea (KAERI-KOMAC)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62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 Unicode MS" pitchFamily="34" charset="-128"/>
              <a:buChar char="●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62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		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62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Design Requirements 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1307" y="1859058"/>
            <a:ext cx="8030759" cy="3686610"/>
          </a:xfrm>
        </p:spPr>
        <p:txBody>
          <a:bodyPr/>
          <a:lstStyle/>
          <a:p>
            <a:r>
              <a:rPr lang="en-US" sz="2400" dirty="0" smtClean="0"/>
              <a:t>Design of an ADS with the following boundary conditions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		Current Mode:		CW</a:t>
            </a:r>
          </a:p>
          <a:p>
            <a:pPr lvl="1"/>
            <a:r>
              <a:rPr lang="en-US" sz="2400" dirty="0" smtClean="0"/>
              <a:t>		Average Beam Power: 	20MW</a:t>
            </a:r>
          </a:p>
          <a:p>
            <a:pPr lvl="1"/>
            <a:r>
              <a:rPr lang="en-US" sz="2400" dirty="0" smtClean="0"/>
              <a:t>		Beam Energy:			1-2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pPr lvl="1"/>
            <a:r>
              <a:rPr lang="en-US" sz="2400" dirty="0" smtClean="0"/>
              <a:t>		Beam Current: 		10-20 </a:t>
            </a:r>
            <a:r>
              <a:rPr lang="en-US" sz="2400" dirty="0" err="1" smtClean="0"/>
              <a:t>mA</a:t>
            </a:r>
            <a:endParaRPr lang="en-US" sz="2400" dirty="0" smtClean="0"/>
          </a:p>
          <a:p>
            <a:pPr lvl="1"/>
            <a:r>
              <a:rPr lang="en-US" sz="2400" dirty="0" smtClean="0"/>
              <a:t>		Particle type:			p or H-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01000" y="6543675"/>
            <a:ext cx="1143000" cy="228600"/>
          </a:xfrm>
        </p:spPr>
        <p:txBody>
          <a:bodyPr/>
          <a:lstStyle/>
          <a:p>
            <a:pPr>
              <a:defRPr/>
            </a:pPr>
            <a:fld id="{A5FE03AC-DE99-472D-9796-526891D64F0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Beam Power Landscape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69145-1E66-4977-9172-220C0830B46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374" y="799328"/>
            <a:ext cx="8568329" cy="576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5312231" y="2412271"/>
            <a:ext cx="156754" cy="16546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1960" y="2345055"/>
            <a:ext cx="3262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SCC is first Industrial-Scale ADS!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Availability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958" y="1005543"/>
            <a:ext cx="8562975" cy="5557743"/>
          </a:xfrm>
        </p:spPr>
        <p:txBody>
          <a:bodyPr/>
          <a:lstStyle/>
          <a:p>
            <a:r>
              <a:rPr lang="en-US" sz="1600" dirty="0" smtClean="0"/>
              <a:t>The</a:t>
            </a:r>
            <a:r>
              <a:rPr lang="en-US" sz="1600" dirty="0" smtClean="0">
                <a:solidFill>
                  <a:srgbClr val="3366FF"/>
                </a:solidFill>
              </a:rPr>
              <a:t> beam availability must reach a level which is typically an order of magnitude better than the present day state-of-the-art. </a:t>
            </a:r>
            <a:r>
              <a:rPr lang="en-US" sz="1600" dirty="0" smtClean="0"/>
              <a:t>This requirement is strongly related to the thermal shocks which a beam interruption causes in an ADS (possibly causing safety issues). </a:t>
            </a:r>
          </a:p>
          <a:p>
            <a:r>
              <a:rPr lang="en-US" sz="1600" dirty="0" smtClean="0"/>
              <a:t>Imposes use of </a:t>
            </a:r>
            <a:r>
              <a:rPr lang="en-US" sz="1600" dirty="0" smtClean="0">
                <a:solidFill>
                  <a:srgbClr val="3366FF"/>
                </a:solidFill>
              </a:rPr>
              <a:t>well established accelerator technologies + principles of fault tolerance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>
              <a:solidFill>
                <a:srgbClr val="062F67"/>
              </a:solidFill>
            </a:endParaRPr>
          </a:p>
          <a:p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E03AC-DE99-472D-9796-526891D64F0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97" y="2296021"/>
            <a:ext cx="4588713" cy="229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8887" y="4055994"/>
            <a:ext cx="4481513" cy="241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747828" y="3116848"/>
            <a:ext cx="3212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62F67"/>
                </a:solidFill>
                <a:latin typeface="+mn-lt"/>
              </a:rPr>
              <a:t>Trip statistics of existing accelerators</a:t>
            </a:r>
            <a:endParaRPr lang="en-US" dirty="0">
              <a:solidFill>
                <a:srgbClr val="062F67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353" y="5583823"/>
            <a:ext cx="3803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62F67"/>
                </a:solidFill>
                <a:latin typeface="+mn-lt"/>
              </a:rPr>
              <a:t>The main challenge for industrial scale ADS:</a:t>
            </a:r>
            <a:endParaRPr lang="en-US" dirty="0">
              <a:solidFill>
                <a:srgbClr val="062F67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38625" y="6017449"/>
            <a:ext cx="2771775" cy="495301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036320" y="3265714"/>
            <a:ext cx="1027611" cy="6444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167674" y="371230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+mn-lt"/>
              </a:rPr>
              <a:t>SCC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076994" y="3931918"/>
            <a:ext cx="875212" cy="1611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err="1" smtClean="0"/>
              <a:t>Linac</a:t>
            </a:r>
            <a:r>
              <a:rPr lang="en-GB" dirty="0" smtClean="0"/>
              <a:t> </a:t>
            </a:r>
            <a:r>
              <a:rPr lang="en-GB" dirty="0" err="1" smtClean="0"/>
              <a:t>vs</a:t>
            </a:r>
            <a:r>
              <a:rPr lang="en-GB" dirty="0" smtClean="0"/>
              <a:t> Cyclotron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E03AC-DE99-472D-9796-526891D64F0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5601" y="4191000"/>
            <a:ext cx="8232674" cy="20432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tabLst/>
              <a:defRPr/>
            </a:pPr>
            <a:endParaRPr lang="en-US" dirty="0" smtClean="0">
              <a:solidFill>
                <a:srgbClr val="062F67"/>
              </a:solidFill>
              <a:latin typeface="+mj-lt"/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0099"/>
              </a:buClr>
              <a:buFont typeface="Arial Unicode MS" pitchFamily="34" charset="-128"/>
              <a:buChar char="●"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Arial" charset="0"/>
              </a:rPr>
              <a:t>Cyclotron is compact and cost effective, but lacks every form of </a:t>
            </a:r>
            <a:r>
              <a:rPr lang="en-US" dirty="0" smtClean="0">
                <a:solidFill>
                  <a:srgbClr val="3366FF"/>
                </a:solidFill>
                <a:latin typeface="+mj-lt"/>
                <a:cs typeface="Arial" charset="0"/>
              </a:rPr>
              <a:t>redundancy, and has limited current </a:t>
            </a:r>
            <a:endParaRPr lang="en-US" dirty="0" smtClean="0">
              <a:solidFill>
                <a:srgbClr val="062F67"/>
              </a:solidFill>
              <a:latin typeface="+mj-lt"/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0099"/>
              </a:buClr>
              <a:buFont typeface="Arial Unicode MS" pitchFamily="34" charset="-128"/>
              <a:buChar char="●"/>
            </a:pPr>
            <a:r>
              <a:rPr lang="en-US" dirty="0" err="1" smtClean="0">
                <a:solidFill>
                  <a:srgbClr val="3366FF"/>
                </a:solidFill>
                <a:latin typeface="+mj-lt"/>
                <a:cs typeface="Arial" charset="0"/>
              </a:rPr>
              <a:t>Linacs</a:t>
            </a:r>
            <a:r>
              <a:rPr lang="en-US" dirty="0" smtClean="0">
                <a:solidFill>
                  <a:srgbClr val="3366FF"/>
                </a:solidFill>
                <a:latin typeface="+mj-lt"/>
                <a:cs typeface="Arial" charset="0"/>
              </a:rPr>
              <a:t> are a more expensive, but highly modular solutions</a:t>
            </a:r>
            <a:r>
              <a:rPr lang="en-US" dirty="0" smtClean="0">
                <a:solidFill>
                  <a:srgbClr val="062F67"/>
                </a:solidFill>
                <a:latin typeface="+mj-lt"/>
                <a:cs typeface="Arial" charset="0"/>
              </a:rPr>
              <a:t>, making them well suited to tackle the availability </a:t>
            </a:r>
            <a:r>
              <a:rPr lang="en-US" dirty="0" smtClean="0">
                <a:solidFill>
                  <a:srgbClr val="062F67"/>
                </a:solidFill>
                <a:latin typeface="+mj-lt"/>
                <a:cs typeface="Arial" charset="0"/>
              </a:rPr>
              <a:t>issue,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Arial" charset="0"/>
              </a:rPr>
              <a:t>and can accelerate high CW currents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  <a:latin typeface="+mj-lt"/>
              <a:cs typeface="Arial" charset="0"/>
            </a:endParaRPr>
          </a:p>
          <a:p>
            <a:endParaRPr lang="en-US" dirty="0" smtClean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41345" y="1361363"/>
          <a:ext cx="7889965" cy="268229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263337"/>
                <a:gridCol w="3626628"/>
              </a:tblGrid>
              <a:tr h="20561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LINAC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CYCLOTRON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59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(-) Large </a:t>
                      </a:r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+mn-lt"/>
                        </a:rPr>
                        <a:t>space requirement (few hundred m long) </a:t>
                      </a:r>
                      <a:endParaRPr lang="en-US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(+) Compact </a:t>
                      </a:r>
                      <a:endParaRPr lang="en-US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561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(-) Expensive</a:t>
                      </a:r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+mn-lt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construction</a:t>
                      </a:r>
                      <a:endParaRPr lang="en-US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(+) Cheap </a:t>
                      </a:r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+mn-lt"/>
                        </a:rPr>
                        <a:t>construction</a:t>
                      </a:r>
                      <a:endParaRPr lang="en-US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59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(-) Less </a:t>
                      </a:r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+mn-lt"/>
                        </a:rPr>
                        <a:t>efficient power conversion </a:t>
                      </a:r>
                      <a:endParaRPr lang="en-US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(+) More </a:t>
                      </a:r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+mn-lt"/>
                        </a:rPr>
                        <a:t>efficient power conversion </a:t>
                      </a:r>
                      <a:endParaRPr lang="en-US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59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(+) Modularity </a:t>
                      </a:r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+mn-lt"/>
                        </a:rPr>
                        <a:t>provides redundancy</a:t>
                      </a:r>
                      <a:endParaRPr lang="en-US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(-) No </a:t>
                      </a:r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+mn-lt"/>
                        </a:rPr>
                        <a:t>intrinsic redundancy</a:t>
                      </a:r>
                      <a:endParaRPr lang="en-US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561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(+) Upgradable </a:t>
                      </a:r>
                      <a:r>
                        <a:rPr lang="en-US" sz="1400" dirty="0">
                          <a:solidFill>
                            <a:schemeClr val="accent6"/>
                          </a:solidFill>
                          <a:latin typeface="+mn-lt"/>
                        </a:rPr>
                        <a:t>in energy </a:t>
                      </a: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(-) Difficult </a:t>
                      </a:r>
                      <a:r>
                        <a:rPr lang="en-US" sz="1400" dirty="0">
                          <a:solidFill>
                            <a:schemeClr val="accent6"/>
                          </a:solidFill>
                          <a:latin typeface="+mn-lt"/>
                        </a:rPr>
                        <a:t>to upgrade in energy </a:t>
                      </a: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59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(+)</a:t>
                      </a:r>
                      <a:r>
                        <a:rPr lang="en-US" sz="1400" b="1" baseline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Small fraction of beam loss at high energy</a:t>
                      </a:r>
                      <a:endParaRPr lang="en-US" sz="1400" b="1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(-)</a:t>
                      </a:r>
                      <a:r>
                        <a:rPr lang="en-US" sz="1400" b="1" baseline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High</a:t>
                      </a:r>
                      <a:r>
                        <a:rPr lang="en-US" sz="1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fraction of </a:t>
                      </a:r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+mn-lt"/>
                        </a:rPr>
                        <a:t>beam </a:t>
                      </a:r>
                      <a:r>
                        <a:rPr lang="en-US" sz="1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loss</a:t>
                      </a:r>
                      <a:r>
                        <a:rPr lang="en-US" sz="1400" b="1" baseline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at extraction</a:t>
                      </a:r>
                      <a:endParaRPr lang="en-US" sz="1400" b="1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59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(+) Capable </a:t>
                      </a:r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+mn-lt"/>
                        </a:rPr>
                        <a:t>of high beam current (100 </a:t>
                      </a:r>
                      <a:r>
                        <a:rPr lang="en-US" sz="1400" b="1" dirty="0" err="1">
                          <a:solidFill>
                            <a:schemeClr val="accent6"/>
                          </a:solidFill>
                          <a:latin typeface="+mn-lt"/>
                        </a:rPr>
                        <a:t>mA</a:t>
                      </a:r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(-) Modest </a:t>
                      </a:r>
                      <a:r>
                        <a:rPr lang="en-US" sz="1400" b="1" i="0" dirty="0">
                          <a:solidFill>
                            <a:schemeClr val="accent6"/>
                          </a:solidFill>
                          <a:latin typeface="+mn-lt"/>
                        </a:rPr>
                        <a:t>beam current capability (5 </a:t>
                      </a:r>
                      <a:r>
                        <a:rPr lang="en-US" sz="1400" b="1" i="0" dirty="0" err="1">
                          <a:solidFill>
                            <a:schemeClr val="accent6"/>
                          </a:solidFill>
                          <a:latin typeface="+mn-lt"/>
                        </a:rPr>
                        <a:t>mA</a:t>
                      </a:r>
                      <a:r>
                        <a:rPr lang="en-US" sz="1400" b="1" i="0" dirty="0">
                          <a:solidFill>
                            <a:schemeClr val="accent6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44718" marR="44718" marT="44718" marB="4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" y="1335924"/>
            <a:ext cx="2997200" cy="46904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3200" dirty="0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        </a:t>
            </a:r>
            <a:r>
              <a:rPr lang="es-ES" sz="3200" dirty="0" err="1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Spallation</a:t>
            </a:r>
            <a:r>
              <a:rPr lang="es-ES" sz="3200" dirty="0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 	Center </a:t>
            </a:r>
          </a:p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3200" dirty="0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	</a:t>
            </a:r>
            <a:r>
              <a:rPr lang="es-ES" sz="3200" dirty="0" err="1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iC</a:t>
            </a:r>
            <a:r>
              <a:rPr lang="es-ES" sz="3200" dirty="0" err="1" smtClean="0">
                <a:solidFill>
                  <a:srgbClr val="3366FF"/>
                </a:solidFill>
                <a:latin typeface="+mn-lt"/>
                <a:cs typeface="Times New Roman" pitchFamily="16" charset="0"/>
              </a:rPr>
              <a:t>eland</a:t>
            </a:r>
            <a:endParaRPr lang="es-ES" sz="3200" dirty="0" smtClean="0">
              <a:solidFill>
                <a:srgbClr val="3366FF"/>
              </a:solidFill>
              <a:latin typeface="+mn-lt"/>
              <a:cs typeface="Times New Roman" pitchFamily="16" charset="0"/>
            </a:endParaRPr>
          </a:p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dirty="0" smtClean="0">
              <a:solidFill>
                <a:srgbClr val="3366FF"/>
              </a:solidFill>
              <a:latin typeface="+mn-lt"/>
              <a:cs typeface="Times New Roman" pitchFamily="16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LINAC	Redundant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nc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 FE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Linac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 + 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r>
              <a:rPr lang="en-US" sz="1400" kern="0" dirty="0" smtClean="0">
                <a:solidFill>
                  <a:srgbClr val="008000"/>
                </a:solidFill>
                <a:latin typeface="+mn-lt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sc @ high energy 	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Pulse length:</a:t>
            </a:r>
            <a:r>
              <a:rPr lang="en-US" sz="1400" kern="0" dirty="0" smtClean="0">
                <a:solidFill>
                  <a:srgbClr val="008000"/>
                </a:solidFill>
                <a:latin typeface="+mn-lt"/>
              </a:rPr>
              <a:t>	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W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Average </a:t>
            </a:r>
            <a:r>
              <a:rPr lang="en-US" sz="1400" kern="0" dirty="0" smtClean="0">
                <a:solidFill>
                  <a:srgbClr val="008000"/>
                </a:solidFill>
                <a:latin typeface="+mn-lt"/>
              </a:rPr>
              <a:t>Po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wer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: 	20MW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Beam Energy:	1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GeV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Particle type:	p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Beam Current:	20mA		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Beam Energy:	± 1%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Beam Intensity:	± 2%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Beam Size:	± 10%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+mj-lt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 Unicode MS" pitchFamily="34" charset="-128"/>
              <a:buChar char="●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62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+ top level parameters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69145-1E66-4977-9172-220C0830B46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6547"/>
          <a:stretch>
            <a:fillRect/>
          </a:stretch>
        </p:blipFill>
        <p:spPr bwMode="auto">
          <a:xfrm>
            <a:off x="3089834" y="881063"/>
            <a:ext cx="5911926" cy="564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589"/>
          <a:stretch>
            <a:fillRect/>
          </a:stretch>
        </p:blipFill>
        <p:spPr bwMode="auto">
          <a:xfrm>
            <a:off x="3088776" y="850148"/>
            <a:ext cx="5920142" cy="564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8900"/>
          <a:stretch>
            <a:fillRect/>
          </a:stretch>
        </p:blipFill>
        <p:spPr bwMode="auto">
          <a:xfrm>
            <a:off x="3091017" y="844665"/>
            <a:ext cx="6052983" cy="567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5088711" y="4799871"/>
            <a:ext cx="156754" cy="16546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9050" y="5189855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SCC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Spallation</a:t>
            </a:r>
            <a:r>
              <a:rPr lang="en-US" dirty="0" smtClean="0">
                <a:solidFill>
                  <a:srgbClr val="FFFF00"/>
                </a:solidFill>
              </a:rPr>
              <a:t> Center </a:t>
            </a:r>
            <a:r>
              <a:rPr lang="en-US" dirty="0" err="1" smtClean="0">
                <a:solidFill>
                  <a:srgbClr val="FFFF00"/>
                </a:solidFill>
              </a:rPr>
              <a:t>iCeland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The accelerator design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3150" t="41537" r="60742" b="21704"/>
          <a:stretch>
            <a:fillRect/>
          </a:stretch>
        </p:blipFill>
        <p:spPr bwMode="auto">
          <a:xfrm>
            <a:off x="363426" y="938461"/>
            <a:ext cx="4539900" cy="277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87563" y="1307352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  <a:latin typeface="+mj-lt"/>
              </a:rPr>
              <a:t>Front end accelerator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  <a:latin typeface="+mj-lt"/>
              </a:rPr>
              <a:t>Classic redundancy </a:t>
            </a:r>
            <a:endParaRPr lang="en-US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4803" y="3268134"/>
            <a:ext cx="3562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  <a:latin typeface="+mj-lt"/>
              </a:rPr>
              <a:t>independently phased sc section 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  <a:latin typeface="+mj-lt"/>
              </a:rPr>
              <a:t>distributed redundancy</a:t>
            </a:r>
            <a:endParaRPr lang="en-US" dirty="0">
              <a:solidFill>
                <a:srgbClr val="3366FF"/>
              </a:solidFill>
              <a:latin typeface="+mj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32396" t="41537" r="1800" b="21704"/>
          <a:stretch>
            <a:fillRect/>
          </a:stretch>
        </p:blipFill>
        <p:spPr bwMode="auto">
          <a:xfrm>
            <a:off x="540612" y="3774795"/>
            <a:ext cx="7694264" cy="25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 bwMode="auto">
          <a:xfrm>
            <a:off x="4394200" y="2133600"/>
            <a:ext cx="762000" cy="16425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The ECR Source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03" y="919962"/>
            <a:ext cx="3802003" cy="28117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561" y="3755685"/>
            <a:ext cx="4029303" cy="26223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480152" y="1952905"/>
            <a:ext cx="4262829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b="1" dirty="0" smtClean="0">
                <a:solidFill>
                  <a:srgbClr val="000000"/>
                </a:solidFill>
                <a:latin typeface="+mn-lt"/>
              </a:rPr>
              <a:t>ECR </a:t>
            </a:r>
            <a:r>
              <a:rPr lang="es-ES" b="1" dirty="0" err="1" smtClean="0">
                <a:solidFill>
                  <a:srgbClr val="000000"/>
                </a:solidFill>
                <a:latin typeface="+mn-lt"/>
              </a:rPr>
              <a:t>Source</a:t>
            </a:r>
            <a:endParaRPr lang="es-ES" b="1" dirty="0" smtClean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b="1" dirty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dirty="0">
                <a:solidFill>
                  <a:srgbClr val="3366FF"/>
                </a:solidFill>
                <a:latin typeface="+mn-lt"/>
              </a:rPr>
              <a:t>Plasma 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chamber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 	</a:t>
            </a:r>
            <a:endParaRPr lang="es-ES" dirty="0" smtClean="0">
              <a:solidFill>
                <a:srgbClr val="3366FF"/>
              </a:solidFill>
              <a:latin typeface="+mn-lt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dirty="0" err="1" smtClean="0">
                <a:solidFill>
                  <a:srgbClr val="3366FF"/>
                </a:solidFill>
                <a:latin typeface="+mn-lt"/>
              </a:rPr>
              <a:t>Dimensions</a:t>
            </a:r>
            <a:r>
              <a:rPr lang="es-ES" dirty="0" smtClean="0">
                <a:solidFill>
                  <a:srgbClr val="3366FF"/>
                </a:solidFill>
                <a:latin typeface="+mn-lt"/>
              </a:rPr>
              <a:t> 66 mm </a:t>
            </a:r>
            <a:r>
              <a:rPr lang="es-ES" dirty="0" err="1" smtClean="0">
                <a:solidFill>
                  <a:srgbClr val="3366FF"/>
                </a:solidFill>
                <a:latin typeface="+mn-lt"/>
              </a:rPr>
              <a:t>diameter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, 179 </a:t>
            </a:r>
            <a:r>
              <a:rPr lang="es-ES" dirty="0" smtClean="0">
                <a:solidFill>
                  <a:srgbClr val="3366FF"/>
                </a:solidFill>
                <a:latin typeface="+mn-lt"/>
              </a:rPr>
              <a:t>mm </a:t>
            </a:r>
            <a:r>
              <a:rPr lang="es-ES" dirty="0" err="1" smtClean="0">
                <a:solidFill>
                  <a:srgbClr val="3366FF"/>
                </a:solidFill>
                <a:latin typeface="+mn-lt"/>
              </a:rPr>
              <a:t>long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. </a:t>
            </a:r>
            <a:endParaRPr lang="es-ES" dirty="0" smtClean="0">
              <a:solidFill>
                <a:srgbClr val="3366FF"/>
              </a:solidFill>
              <a:latin typeface="+mn-lt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dirty="0" smtClean="0">
                <a:solidFill>
                  <a:srgbClr val="3366FF"/>
                </a:solidFill>
                <a:latin typeface="+mn-lt"/>
              </a:rPr>
              <a:t>Plasma 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electrode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rgbClr val="3366FF"/>
                </a:solidFill>
                <a:latin typeface="+mn-lt"/>
              </a:rPr>
              <a:t>aperture</a:t>
            </a:r>
            <a:r>
              <a:rPr lang="es-ES" dirty="0" smtClean="0">
                <a:solidFill>
                  <a:srgbClr val="3366FF"/>
                </a:solidFill>
                <a:latin typeface="+mn-lt"/>
              </a:rPr>
              <a:t> 16 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mm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dirty="0">
                <a:solidFill>
                  <a:srgbClr val="3366FF"/>
                </a:solidFill>
                <a:latin typeface="+mn-lt"/>
              </a:rPr>
              <a:t>RF 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power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rgbClr val="3366FF"/>
                </a:solidFill>
                <a:latin typeface="+mn-lt"/>
              </a:rPr>
              <a:t>source</a:t>
            </a:r>
            <a:r>
              <a:rPr lang="es-ES" dirty="0" smtClean="0">
                <a:solidFill>
                  <a:srgbClr val="3366FF"/>
                </a:solidFill>
                <a:latin typeface="+mn-lt"/>
              </a:rPr>
              <a:t> 2 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kW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rgbClr val="3366FF"/>
                </a:solidFill>
                <a:latin typeface="+mn-lt"/>
              </a:rPr>
              <a:t>max</a:t>
            </a:r>
            <a:r>
              <a:rPr lang="es-ES" dirty="0" smtClean="0">
                <a:solidFill>
                  <a:srgbClr val="3366FF"/>
                </a:solidFill>
                <a:latin typeface="+mn-lt"/>
              </a:rPr>
              <a:t> + </a:t>
            </a:r>
            <a:r>
              <a:rPr lang="es-ES" dirty="0" err="1" smtClean="0">
                <a:solidFill>
                  <a:srgbClr val="3366FF"/>
                </a:solidFill>
                <a:latin typeface="+mn-lt"/>
              </a:rPr>
              <a:t>Klystron</a:t>
            </a:r>
            <a:r>
              <a:rPr lang="es-ES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amplifier</a:t>
            </a:r>
            <a:endParaRPr lang="es-ES" dirty="0">
              <a:solidFill>
                <a:srgbClr val="3366FF"/>
              </a:solidFill>
              <a:latin typeface="+mn-lt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dirty="0" err="1">
                <a:solidFill>
                  <a:srgbClr val="3366FF"/>
                </a:solidFill>
                <a:latin typeface="+mn-lt"/>
              </a:rPr>
              <a:t>Power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injection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 (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Tuned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waveguide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to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co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-axial 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transition</a:t>
            </a:r>
            <a:r>
              <a:rPr lang="es-ES" dirty="0" smtClean="0">
                <a:solidFill>
                  <a:srgbClr val="3366FF"/>
                </a:solidFill>
                <a:latin typeface="+mn-lt"/>
              </a:rPr>
              <a:t>) </a:t>
            </a:r>
            <a:endParaRPr lang="es-ES" dirty="0">
              <a:solidFill>
                <a:srgbClr val="3366FF"/>
              </a:solidFill>
              <a:latin typeface="+mn-lt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dirty="0" err="1">
                <a:solidFill>
                  <a:srgbClr val="3366FF"/>
                </a:solidFill>
                <a:latin typeface="+mn-lt"/>
              </a:rPr>
              <a:t>Useful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beam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length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 </a:t>
            </a:r>
            <a:r>
              <a:rPr lang="es-ES" dirty="0" smtClean="0">
                <a:solidFill>
                  <a:srgbClr val="3366FF"/>
                </a:solidFill>
                <a:latin typeface="+mn-lt"/>
              </a:rPr>
              <a:t>(~ 1 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ms). </a:t>
            </a:r>
            <a:endParaRPr lang="es-ES" dirty="0" smtClean="0">
              <a:solidFill>
                <a:srgbClr val="3366FF"/>
              </a:solidFill>
              <a:latin typeface="+mn-lt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dirty="0" err="1" smtClean="0">
                <a:solidFill>
                  <a:srgbClr val="3366FF"/>
                </a:solidFill>
                <a:latin typeface="+mn-lt"/>
              </a:rPr>
              <a:t>Extraction</a:t>
            </a:r>
            <a:r>
              <a:rPr lang="es-ES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potential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: 2.5 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keV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/</a:t>
            </a:r>
            <a:r>
              <a:rPr lang="es-ES" dirty="0" err="1">
                <a:solidFill>
                  <a:srgbClr val="3366FF"/>
                </a:solidFill>
                <a:latin typeface="+mn-lt"/>
              </a:rPr>
              <a:t>nucleon</a:t>
            </a:r>
            <a:r>
              <a:rPr lang="es-ES" dirty="0">
                <a:solidFill>
                  <a:srgbClr val="3366FF"/>
                </a:solidFill>
                <a:latin typeface="+mn-lt"/>
              </a:rPr>
              <a:t> (nominal</a:t>
            </a:r>
            <a:r>
              <a:rPr lang="es-ES" dirty="0" smtClean="0">
                <a:solidFill>
                  <a:srgbClr val="3366FF"/>
                </a:solidFill>
                <a:latin typeface="+mn-lt"/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DC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current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50mA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TODD primary master">
  <a:themeElements>
    <a:clrScheme name="BTODD Theme Colour Set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800080"/>
      </a:accent3>
      <a:accent4>
        <a:srgbClr val="FF6600"/>
      </a:accent4>
      <a:accent5>
        <a:srgbClr val="062F67"/>
      </a:accent5>
      <a:accent6>
        <a:srgbClr val="000000"/>
      </a:accent6>
      <a:hlink>
        <a:srgbClr val="1717FF"/>
      </a:hlink>
      <a:folHlink>
        <a:srgbClr val="0000CC"/>
      </a:folHlink>
    </a:clrScheme>
    <a:fontScheme name="BTODD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31637</TotalTime>
  <Words>665</Words>
  <Application>Microsoft Office PowerPoint</Application>
  <PresentationFormat>Presentación en pantalla (4:3)</PresentationFormat>
  <Paragraphs>202</Paragraphs>
  <Slides>15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BTODD primary master</vt:lpstr>
      <vt:lpstr>Diapositiva 1</vt:lpstr>
      <vt:lpstr>Introduction to ADS</vt:lpstr>
      <vt:lpstr>Design Requirements </vt:lpstr>
      <vt:lpstr>The Beam Power Landscape</vt:lpstr>
      <vt:lpstr>Availability</vt:lpstr>
      <vt:lpstr>Linac vs Cyclotron</vt:lpstr>
      <vt:lpstr>Location + top level parameters</vt:lpstr>
      <vt:lpstr>The accelerator design</vt:lpstr>
      <vt:lpstr>The ECR Source</vt:lpstr>
      <vt:lpstr>The RFQ</vt:lpstr>
      <vt:lpstr>Drift Tube Linac</vt:lpstr>
      <vt:lpstr>SCL</vt:lpstr>
      <vt:lpstr>Conclusions</vt:lpstr>
      <vt:lpstr>Diapositiva 14</vt:lpstr>
      <vt:lpstr>Choosing the accelerator design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LHC Beam Interlock System</dc:title>
  <dc:creator>benjamin todd</dc:creator>
  <cp:lastModifiedBy>sony</cp:lastModifiedBy>
  <cp:revision>839</cp:revision>
  <dcterms:created xsi:type="dcterms:W3CDTF">2004-05-13T09:14:00Z</dcterms:created>
  <dcterms:modified xsi:type="dcterms:W3CDTF">2011-05-31T12:03:56Z</dcterms:modified>
</cp:coreProperties>
</file>