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3" r:id="rId11"/>
    <p:sldId id="264" r:id="rId12"/>
    <p:sldId id="271" r:id="rId13"/>
    <p:sldId id="267" r:id="rId14"/>
    <p:sldId id="273" r:id="rId15"/>
    <p:sldId id="27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30, 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30,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96674"/>
            <a:ext cx="7024744" cy="723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30,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Green Field Accelerator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5687"/>
            <a:ext cx="3313355" cy="2299825"/>
          </a:xfrm>
        </p:spPr>
        <p:txBody>
          <a:bodyPr>
            <a:normAutofit/>
          </a:bodyPr>
          <a:lstStyle/>
          <a:p>
            <a:r>
              <a:rPr lang="en-US" b="1" dirty="0" smtClean="0"/>
              <a:t>Green</a:t>
            </a:r>
            <a:br>
              <a:rPr lang="en-US" b="1" dirty="0" smtClean="0"/>
            </a:br>
            <a:r>
              <a:rPr lang="en-US" b="1" dirty="0" smtClean="0"/>
              <a:t>Field</a:t>
            </a:r>
            <a:br>
              <a:rPr lang="en-US" b="1" dirty="0" smtClean="0"/>
            </a:br>
            <a:r>
              <a:rPr lang="en-US" b="1" dirty="0" smtClean="0"/>
              <a:t>Accelerator</a:t>
            </a:r>
            <a:br>
              <a:rPr lang="en-US" b="1" dirty="0" smtClean="0"/>
            </a:br>
            <a:r>
              <a:rPr lang="en-US" b="1" dirty="0" smtClean="0"/>
              <a:t>Study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908583"/>
            <a:ext cx="3309803" cy="1059176"/>
          </a:xfrm>
        </p:spPr>
        <p:txBody>
          <a:bodyPr/>
          <a:lstStyle/>
          <a:p>
            <a:r>
              <a:rPr lang="en-US" dirty="0" smtClean="0"/>
              <a:t>W. Kaufmann</a:t>
            </a:r>
          </a:p>
          <a:p>
            <a:r>
              <a:rPr lang="en-US" dirty="0" smtClean="0"/>
              <a:t>A. Leonardo</a:t>
            </a:r>
          </a:p>
          <a:p>
            <a:r>
              <a:rPr lang="en-US" dirty="0" smtClean="0"/>
              <a:t>D. Valuch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2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Revolutionary design, using only materials available from the nature</a:t>
            </a:r>
          </a:p>
          <a:p>
            <a:endParaRPr lang="en-US" dirty="0" smtClean="0"/>
          </a:p>
          <a:p>
            <a:r>
              <a:rPr lang="en-US" dirty="0" smtClean="0"/>
              <a:t>Not susceptible to wall currents, no problems with machine impedance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36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system</a:t>
            </a:r>
          </a:p>
        </p:txBody>
      </p:sp>
      <p:pic>
        <p:nvPicPr>
          <p:cNvPr id="5" name="Picture 4" descr="_vacuumpip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85" y="2386955"/>
            <a:ext cx="9144000" cy="39376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502989" y="1292937"/>
            <a:ext cx="2986029" cy="1807823"/>
          </a:xfrm>
          <a:prstGeom prst="cloudCallout">
            <a:avLst>
              <a:gd name="adj1" fmla="val -48037"/>
              <a:gd name="adj2" fmla="val 732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Built in </a:t>
            </a:r>
            <a:r>
              <a:rPr lang="en-US" b="1" i="1" dirty="0">
                <a:solidFill>
                  <a:srgbClr val="000000"/>
                </a:solidFill>
              </a:rPr>
              <a:t>transversal self focusing </a:t>
            </a:r>
            <a:r>
              <a:rPr lang="en-US" dirty="0">
                <a:solidFill>
                  <a:srgbClr val="000000"/>
                </a:solidFill>
              </a:rPr>
              <a:t>feature</a:t>
            </a:r>
          </a:p>
        </p:txBody>
      </p:sp>
    </p:spTree>
    <p:extLst>
      <p:ext uri="{BB962C8B-B14F-4D97-AF65-F5344CB8AC3E}">
        <p14:creationId xmlns:p14="http://schemas.microsoft.com/office/powerpoint/2010/main" val="308413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system</a:t>
            </a:r>
          </a:p>
        </p:txBody>
      </p:sp>
      <p:pic>
        <p:nvPicPr>
          <p:cNvPr id="6" name="Picture 5" descr="_vacuumpip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2" y="3283830"/>
            <a:ext cx="8102895" cy="3106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130103" y="3112202"/>
            <a:ext cx="331780" cy="62930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51134" y="2860480"/>
            <a:ext cx="354662" cy="57209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8828" y="2860480"/>
            <a:ext cx="237871" cy="42335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onut 16"/>
          <p:cNvSpPr/>
          <p:nvPr/>
        </p:nvSpPr>
        <p:spPr>
          <a:xfrm rot="895273">
            <a:off x="7509760" y="4439987"/>
            <a:ext cx="1104532" cy="1973868"/>
          </a:xfrm>
          <a:prstGeom prst="donut">
            <a:avLst>
              <a:gd name="adj" fmla="val 10175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263875" y="3775833"/>
            <a:ext cx="330972" cy="61007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498785">
            <a:off x="5129015" y="2960664"/>
            <a:ext cx="2801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 MeV gain </a:t>
            </a:r>
            <a:r>
              <a:rPr lang="en-US" dirty="0" smtClean="0"/>
              <a:t>block</a:t>
            </a:r>
          </a:p>
          <a:p>
            <a:pPr algn="ctr"/>
            <a:r>
              <a:rPr lang="en-US" dirty="0" smtClean="0"/>
              <a:t>With equipotential rings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461883" y="3283830"/>
            <a:ext cx="4004254" cy="6100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005796" y="2978792"/>
            <a:ext cx="2330240" cy="305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26699" y="2837595"/>
            <a:ext cx="961021" cy="1411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410099">
            <a:off x="2099787" y="2644636"/>
            <a:ext cx="2220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1 MeV gain </a:t>
            </a:r>
            <a:r>
              <a:rPr lang="en-US" sz="1400" dirty="0" smtClean="0"/>
              <a:t>block</a:t>
            </a:r>
          </a:p>
          <a:p>
            <a:pPr algn="ctr"/>
            <a:r>
              <a:rPr lang="en-US" sz="1400" dirty="0" smtClean="0"/>
              <a:t>With equipotential rings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 rot="497376">
            <a:off x="636799" y="2484734"/>
            <a:ext cx="13516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/>
              <a:t>1 MeV gain </a:t>
            </a:r>
            <a:r>
              <a:rPr lang="en-US" sz="800" dirty="0" smtClean="0"/>
              <a:t>block</a:t>
            </a:r>
          </a:p>
          <a:p>
            <a:pPr algn="ctr"/>
            <a:r>
              <a:rPr lang="en-US" sz="800" dirty="0" smtClean="0"/>
              <a:t>With equipotential rings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0871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87917"/>
            <a:ext cx="6777317" cy="41534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Mornings: Low energy studies</a:t>
            </a:r>
          </a:p>
          <a:p>
            <a:endParaRPr lang="en-US" dirty="0" smtClean="0"/>
          </a:p>
          <a:p>
            <a:r>
              <a:rPr lang="en-US" dirty="0" smtClean="0"/>
              <a:t>Day time: High energy </a:t>
            </a:r>
            <a:r>
              <a:rPr lang="en-US" dirty="0" smtClean="0"/>
              <a:t>studies</a:t>
            </a:r>
          </a:p>
          <a:p>
            <a:endParaRPr lang="en-US" dirty="0"/>
          </a:p>
          <a:p>
            <a:r>
              <a:rPr lang="en-US" dirty="0" smtClean="0"/>
              <a:t>Noon: Energy of the day study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Evening: </a:t>
            </a:r>
            <a:r>
              <a:rPr lang="en-US" dirty="0" smtClean="0"/>
              <a:t>Low </a:t>
            </a:r>
            <a:r>
              <a:rPr lang="en-US" dirty="0" smtClean="0"/>
              <a:t>energy studies</a:t>
            </a:r>
          </a:p>
          <a:p>
            <a:endParaRPr lang="en-US" dirty="0" smtClean="0"/>
          </a:p>
          <a:p>
            <a:r>
              <a:rPr lang="en-US" dirty="0" smtClean="0"/>
              <a:t>Nights, spring, autumn, </a:t>
            </a:r>
            <a:r>
              <a:rPr lang="en-US" dirty="0" smtClean="0"/>
              <a:t>winter, low wind, fog, cloudy conditions: </a:t>
            </a:r>
            <a:r>
              <a:rPr lang="en-US" dirty="0" smtClean="0"/>
              <a:t>Technical stop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0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and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~500 employees</a:t>
            </a:r>
          </a:p>
          <a:p>
            <a:pPr lvl="1"/>
            <a:r>
              <a:rPr lang="en-US" dirty="0" smtClean="0"/>
              <a:t>15 top management</a:t>
            </a:r>
          </a:p>
          <a:p>
            <a:pPr lvl="1"/>
            <a:r>
              <a:rPr lang="en-US" dirty="0"/>
              <a:t>150 </a:t>
            </a:r>
            <a:r>
              <a:rPr lang="en-US" dirty="0" smtClean="0"/>
              <a:t>consultants</a:t>
            </a:r>
          </a:p>
          <a:p>
            <a:pPr lvl="1"/>
            <a:r>
              <a:rPr lang="en-US" dirty="0" smtClean="0"/>
              <a:t>100 administration managers</a:t>
            </a:r>
          </a:p>
          <a:p>
            <a:pPr lvl="1"/>
            <a:r>
              <a:rPr lang="en-US" dirty="0"/>
              <a:t>100 </a:t>
            </a:r>
            <a:r>
              <a:rPr lang="en-US" dirty="0" smtClean="0"/>
              <a:t>lawyers</a:t>
            </a:r>
          </a:p>
          <a:p>
            <a:pPr lvl="1"/>
            <a:r>
              <a:rPr lang="en-US" dirty="0" smtClean="0"/>
              <a:t>100 external relations</a:t>
            </a:r>
          </a:p>
          <a:p>
            <a:pPr lvl="1"/>
            <a:r>
              <a:rPr lang="en-US" dirty="0" smtClean="0"/>
              <a:t>1 scientist</a:t>
            </a:r>
          </a:p>
          <a:p>
            <a:pPr lvl="1"/>
            <a:r>
              <a:rPr lang="en-US" dirty="0" smtClean="0"/>
              <a:t>1 engineer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and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construction and commissioning phase it will produce 2000 conference papers per year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decommissioning phase it will produce about 2000 tons of fuel wood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3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31646"/>
            <a:ext cx="6777317" cy="3969407"/>
          </a:xfrm>
        </p:spPr>
        <p:txBody>
          <a:bodyPr>
            <a:normAutofit/>
          </a:bodyPr>
          <a:lstStyle/>
          <a:p>
            <a:r>
              <a:rPr lang="en-US" dirty="0" smtClean="0"/>
              <a:t>World’s </a:t>
            </a:r>
            <a:r>
              <a:rPr lang="en-US" dirty="0"/>
              <a:t>first truly green </a:t>
            </a:r>
            <a:r>
              <a:rPr lang="en-US" dirty="0" smtClean="0"/>
              <a:t>accelerator</a:t>
            </a:r>
          </a:p>
          <a:p>
            <a:endParaRPr lang="en-US" dirty="0" smtClean="0"/>
          </a:p>
          <a:p>
            <a:r>
              <a:rPr lang="en-US" dirty="0" smtClean="0"/>
              <a:t>Revolutionary concept, Zero CO</a:t>
            </a:r>
            <a:r>
              <a:rPr lang="en-US" baseline="-25000" dirty="0" smtClean="0"/>
              <a:t>2</a:t>
            </a:r>
            <a:r>
              <a:rPr lang="en-US" dirty="0" smtClean="0"/>
              <a:t>, No RF emissions nor magnetic fields</a:t>
            </a:r>
          </a:p>
          <a:p>
            <a:endParaRPr lang="en-US" dirty="0" smtClean="0"/>
          </a:p>
          <a:p>
            <a:r>
              <a:rPr lang="en-US" dirty="0" smtClean="0"/>
              <a:t>No radiation or material activation (</a:t>
            </a:r>
            <a:r>
              <a:rPr lang="en-US" b="1" dirty="0" smtClean="0"/>
              <a:t>guaranteed by design !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Not a single incandescent light bulb used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6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design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 length: CW</a:t>
            </a:r>
          </a:p>
          <a:p>
            <a:r>
              <a:rPr lang="en-US" dirty="0" smtClean="0"/>
              <a:t>Average beam power: ~1.5 MW</a:t>
            </a:r>
          </a:p>
          <a:p>
            <a:r>
              <a:rPr lang="en-US" dirty="0" smtClean="0"/>
              <a:t>Beam Energy: 0.5 - 1 </a:t>
            </a:r>
            <a:r>
              <a:rPr lang="en-US" dirty="0" err="1" smtClean="0"/>
              <a:t>GeV</a:t>
            </a:r>
            <a:r>
              <a:rPr lang="en-US" dirty="0" smtClean="0"/>
              <a:t> (variable)</a:t>
            </a:r>
          </a:p>
          <a:p>
            <a:r>
              <a:rPr lang="en-US" dirty="0" smtClean="0"/>
              <a:t>Particle species: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World’s first truly environmentally friendly accelerator</a:t>
            </a:r>
          </a:p>
          <a:p>
            <a:endParaRPr lang="en-US" dirty="0" smtClean="0"/>
          </a:p>
          <a:p>
            <a:r>
              <a:rPr lang="en-US" dirty="0" smtClean="0"/>
              <a:t>Technological breakthrough design</a:t>
            </a:r>
          </a:p>
          <a:p>
            <a:endParaRPr lang="en-US" dirty="0"/>
          </a:p>
          <a:p>
            <a:r>
              <a:rPr lang="en-US" dirty="0" smtClean="0"/>
              <a:t>Minimal impact on the environment</a:t>
            </a:r>
          </a:p>
          <a:p>
            <a:endParaRPr lang="en-US" dirty="0"/>
          </a:p>
          <a:p>
            <a:r>
              <a:rPr lang="en-US" dirty="0" smtClean="0"/>
              <a:t>User friendly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2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5064"/>
            <a:ext cx="7024744" cy="1143000"/>
          </a:xfrm>
        </p:spPr>
        <p:txBody>
          <a:bodyPr/>
          <a:lstStyle/>
          <a:p>
            <a:r>
              <a:rPr lang="en-US" dirty="0" smtClean="0"/>
              <a:t>Accelerator layout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395" y="2858040"/>
            <a:ext cx="110292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ECR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3882" y="2852546"/>
            <a:ext cx="77892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BTTR</a:t>
            </a:r>
          </a:p>
          <a:p>
            <a:pPr algn="ctr"/>
            <a:r>
              <a:rPr lang="en-US" dirty="0" smtClean="0"/>
              <a:t>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0908" y="2848369"/>
            <a:ext cx="75336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VG</a:t>
            </a:r>
          </a:p>
          <a:p>
            <a:pPr algn="ctr"/>
            <a:r>
              <a:rPr lang="en-US" dirty="0" smtClean="0"/>
              <a:t>HES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5254" y="4728279"/>
            <a:ext cx="62063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5933" y="5732183"/>
            <a:ext cx="99844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3"/>
          </p:cNvCxnSpPr>
          <p:nvPr/>
        </p:nvCxnSpPr>
        <p:spPr>
          <a:xfrm flipV="1">
            <a:off x="1854319" y="3173508"/>
            <a:ext cx="463438" cy="7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3092810" y="3171535"/>
            <a:ext cx="398098" cy="4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8" idx="3"/>
            <a:endCxn id="9" idx="1"/>
          </p:cNvCxnSpPr>
          <p:nvPr/>
        </p:nvCxnSpPr>
        <p:spPr>
          <a:xfrm>
            <a:off x="5084641" y="5916849"/>
            <a:ext cx="961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0384" y="3956806"/>
            <a:ext cx="77844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FFGX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882224" y="3498877"/>
            <a:ext cx="8172" cy="457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26010" y="2312680"/>
            <a:ext cx="90657" cy="8431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64260" y="2312680"/>
            <a:ext cx="0" cy="8431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77500" y="1945978"/>
            <a:ext cx="1826141" cy="369332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0.05 - 500 MeV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517326" y="2315310"/>
            <a:ext cx="172149" cy="84049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7113" y="1943348"/>
            <a:ext cx="1890261" cy="369332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500 - 1000 MeV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64687" y="1945978"/>
            <a:ext cx="954107" cy="369332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keV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044373" y="5916849"/>
            <a:ext cx="394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42095" y="5732183"/>
            <a:ext cx="1144063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neutrons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9" idx="3"/>
          </p:cNvCxnSpPr>
          <p:nvPr/>
        </p:nvCxnSpPr>
        <p:spPr>
          <a:xfrm>
            <a:off x="7044373" y="5916849"/>
            <a:ext cx="36488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44373" y="5776377"/>
            <a:ext cx="394525" cy="140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749827">
            <a:off x="6768717" y="3579357"/>
            <a:ext cx="595611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ŇUF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10359" y="4753680"/>
            <a:ext cx="69784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33464" y="5732183"/>
            <a:ext cx="65117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HUH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312445" y="3964504"/>
            <a:ext cx="69366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GPS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689475" y="3036506"/>
            <a:ext cx="158545" cy="14470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ctagon 44"/>
          <p:cNvSpPr/>
          <p:nvPr/>
        </p:nvSpPr>
        <p:spPr>
          <a:xfrm>
            <a:off x="4870071" y="2731129"/>
            <a:ext cx="1513796" cy="1440983"/>
          </a:xfrm>
          <a:prstGeom prst="octagon">
            <a:avLst/>
          </a:prstGeom>
          <a:noFill/>
          <a:ln w="19050" cmpd="sng">
            <a:solidFill>
              <a:schemeClr val="bg2">
                <a:lumMod val="50000"/>
              </a:schemeClr>
            </a:solidFill>
            <a:round/>
          </a:ln>
          <a:effectLst>
            <a:outerShdw blurRad="50800" dist="25400" dir="5400000" algn="tl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2749827">
            <a:off x="5934969" y="2812448"/>
            <a:ext cx="467446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POD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 rot="2749827">
            <a:off x="4836706" y="3835177"/>
            <a:ext cx="467446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POD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 rot="18917365">
            <a:off x="4819664" y="2783327"/>
            <a:ext cx="460182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POD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 rot="18917365">
            <a:off x="5941884" y="3839410"/>
            <a:ext cx="467446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POD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5389607" y="2604361"/>
            <a:ext cx="467446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POD</a:t>
            </a:r>
            <a:endParaRPr lang="en-US" sz="1000" dirty="0"/>
          </a:p>
        </p:txBody>
      </p:sp>
      <p:cxnSp>
        <p:nvCxnSpPr>
          <p:cNvPr id="57" name="Straight Connector 56"/>
          <p:cNvCxnSpPr>
            <a:stCxn id="7" idx="3"/>
          </p:cNvCxnSpPr>
          <p:nvPr/>
        </p:nvCxnSpPr>
        <p:spPr>
          <a:xfrm>
            <a:off x="4244276" y="3171535"/>
            <a:ext cx="445199" cy="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88108" y="3069167"/>
            <a:ext cx="447327" cy="447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372833" y="4172112"/>
            <a:ext cx="673100" cy="740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105886" y="4912945"/>
            <a:ext cx="2669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" idx="1"/>
          </p:cNvCxnSpPr>
          <p:nvPr/>
        </p:nvCxnSpPr>
        <p:spPr>
          <a:xfrm flipH="1">
            <a:off x="3818468" y="4912945"/>
            <a:ext cx="6667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818467" y="4912945"/>
            <a:ext cx="0" cy="1003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38" idx="1"/>
          </p:cNvCxnSpPr>
          <p:nvPr/>
        </p:nvCxnSpPr>
        <p:spPr>
          <a:xfrm>
            <a:off x="3818467" y="5916849"/>
            <a:ext cx="6149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356511" y="3964504"/>
            <a:ext cx="69366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GRS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9" idx="3"/>
            <a:endCxn id="98" idx="1"/>
          </p:cNvCxnSpPr>
          <p:nvPr/>
        </p:nvCxnSpPr>
        <p:spPr>
          <a:xfrm>
            <a:off x="2006114" y="4149170"/>
            <a:ext cx="3503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2"/>
          </p:cNvCxnSpPr>
          <p:nvPr/>
        </p:nvCxnSpPr>
        <p:spPr>
          <a:xfrm flipV="1">
            <a:off x="2703346" y="3498877"/>
            <a:ext cx="0" cy="457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310359" y="5522795"/>
            <a:ext cx="69783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ADT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5418665" y="3242732"/>
            <a:ext cx="419794" cy="419794"/>
          </a:xfrm>
          <a:prstGeom prst="ellipse">
            <a:avLst/>
          </a:prstGeom>
          <a:noFill/>
          <a:ln w="19050" cmpd="sng"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Block Arc 101"/>
          <p:cNvSpPr/>
          <p:nvPr/>
        </p:nvSpPr>
        <p:spPr>
          <a:xfrm rot="16200000">
            <a:off x="3436152" y="4820612"/>
            <a:ext cx="1373236" cy="1188570"/>
          </a:xfrm>
          <a:prstGeom prst="blockArc">
            <a:avLst>
              <a:gd name="adj1" fmla="val 10800000"/>
              <a:gd name="adj2" fmla="val 88129"/>
              <a:gd name="adj3" fmla="val 29977"/>
            </a:avLst>
          </a:prstGeom>
          <a:ln w="38100" cmpd="sng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85374" y="4051457"/>
            <a:ext cx="467446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POD</a:t>
            </a:r>
            <a:endParaRPr lang="en-US" sz="1000" dirty="0"/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4632115" y="3309930"/>
            <a:ext cx="467446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740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64028"/>
            <a:ext cx="7024744" cy="1143000"/>
          </a:xfrm>
        </p:spPr>
        <p:txBody>
          <a:bodyPr/>
          <a:lstStyle/>
          <a:p>
            <a:r>
              <a:rPr lang="en-US" dirty="0" smtClean="0"/>
              <a:t>ECR source</a:t>
            </a:r>
            <a:endParaRPr lang="en-US" dirty="0"/>
          </a:p>
        </p:txBody>
      </p:sp>
      <p:pic>
        <p:nvPicPr>
          <p:cNvPr id="4" name="Picture 3" descr="_EC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48" y="3020667"/>
            <a:ext cx="3598992" cy="34025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0016"/>
            <a:ext cx="6777317" cy="3508977"/>
          </a:xfrm>
        </p:spPr>
        <p:txBody>
          <a:bodyPr/>
          <a:lstStyle/>
          <a:p>
            <a:r>
              <a:rPr lang="en-US" dirty="0" smtClean="0"/>
              <a:t>For CW machine an ECR source is the choice as a proton source</a:t>
            </a:r>
          </a:p>
          <a:p>
            <a:r>
              <a:rPr lang="en-US" dirty="0" smtClean="0"/>
              <a:t>Well established technology, commercial of the shelf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0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9584"/>
            <a:ext cx="7024744" cy="751863"/>
          </a:xfrm>
        </p:spPr>
        <p:txBody>
          <a:bodyPr>
            <a:normAutofit/>
          </a:bodyPr>
          <a:lstStyle/>
          <a:p>
            <a:r>
              <a:rPr lang="en-US" dirty="0" smtClean="0"/>
              <a:t>Low Energy Section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63410" y="5478673"/>
            <a:ext cx="506503" cy="619694"/>
            <a:chOff x="5672548" y="3098739"/>
            <a:chExt cx="1088920" cy="1332268"/>
          </a:xfrm>
        </p:grpSpPr>
        <p:sp>
          <p:nvSpPr>
            <p:cNvPr id="6" name="Oval 5"/>
            <p:cNvSpPr/>
            <p:nvPr/>
          </p:nvSpPr>
          <p:spPr>
            <a:xfrm>
              <a:off x="5903414" y="3627088"/>
              <a:ext cx="263164" cy="2631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6578" y="3627088"/>
              <a:ext cx="594890" cy="2631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3621217">
              <a:off x="5506685" y="3264602"/>
              <a:ext cx="594890" cy="2631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8099198">
              <a:off x="5511514" y="4001980"/>
              <a:ext cx="594890" cy="2631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25492" y="3064341"/>
            <a:ext cx="1315683" cy="366142"/>
          </a:xfrm>
          <a:prstGeom prst="rect">
            <a:avLst/>
          </a:prstGeom>
          <a:solidFill>
            <a:srgbClr val="AAEA25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41175" y="2991588"/>
            <a:ext cx="148167" cy="493226"/>
          </a:xfrm>
          <a:prstGeom prst="roundRect">
            <a:avLst>
              <a:gd name="adj" fmla="val 31429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82204" y="2991588"/>
            <a:ext cx="148167" cy="493226"/>
          </a:xfrm>
          <a:prstGeom prst="roundRect">
            <a:avLst>
              <a:gd name="adj" fmla="val 31429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916662" y="5308122"/>
            <a:ext cx="364067" cy="359833"/>
          </a:xfrm>
          <a:prstGeom prst="cube">
            <a:avLst/>
          </a:prstGeom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6" idx="7"/>
          </p:cNvCxnSpPr>
          <p:nvPr/>
        </p:nvCxnSpPr>
        <p:spPr>
          <a:xfrm flipH="1">
            <a:off x="2875279" y="5532488"/>
            <a:ext cx="172617" cy="20986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1990" y="4438400"/>
            <a:ext cx="91563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AC/DC</a:t>
            </a:r>
          </a:p>
          <a:p>
            <a:pPr algn="ctr"/>
            <a:r>
              <a:rPr lang="en-US" sz="1200" dirty="0" smtClean="0"/>
              <a:t>convertor</a:t>
            </a:r>
            <a:endParaRPr lang="en-US" sz="1200" dirty="0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3003176" y="5030569"/>
            <a:ext cx="399055" cy="156052"/>
          </a:xfrm>
          <a:prstGeom prst="curvedConnector3">
            <a:avLst>
              <a:gd name="adj1" fmla="val 29844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3" idx="2"/>
          </p:cNvCxnSpPr>
          <p:nvPr/>
        </p:nvCxnSpPr>
        <p:spPr>
          <a:xfrm rot="16200000" flipV="1">
            <a:off x="2247953" y="3793149"/>
            <a:ext cx="953586" cy="336916"/>
          </a:xfrm>
          <a:prstGeom prst="bentConnector3">
            <a:avLst>
              <a:gd name="adj1" fmla="val 23808"/>
            </a:avLst>
          </a:prstGeom>
          <a:ln>
            <a:solidFill>
              <a:srgbClr val="0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 flipH="1" flipV="1">
            <a:off x="3367855" y="3791218"/>
            <a:ext cx="953586" cy="340778"/>
          </a:xfrm>
          <a:prstGeom prst="bentConnector3">
            <a:avLst>
              <a:gd name="adj1" fmla="val 24696"/>
            </a:avLst>
          </a:prstGeom>
          <a:ln>
            <a:solidFill>
              <a:srgbClr val="0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35856" y="4138870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29506" y="4110837"/>
            <a:ext cx="26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2277" y="4075335"/>
            <a:ext cx="13769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79170" y="3587791"/>
            <a:ext cx="1422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1,000,000 Volts</a:t>
            </a:r>
          </a:p>
          <a:p>
            <a:pPr algn="ctr"/>
            <a:r>
              <a:rPr lang="en-US" sz="1400" dirty="0" smtClean="0"/>
              <a:t>or more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37907" y="3244840"/>
            <a:ext cx="558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62856" y="3098213"/>
            <a:ext cx="80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BEAM IN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043492" y="2014718"/>
            <a:ext cx="6777317" cy="616923"/>
          </a:xfrm>
        </p:spPr>
        <p:txBody>
          <a:bodyPr/>
          <a:lstStyle/>
          <a:p>
            <a:r>
              <a:rPr lang="en-US" dirty="0"/>
              <a:t>Basic building </a:t>
            </a:r>
            <a:r>
              <a:rPr lang="en-US" dirty="0" smtClean="0"/>
              <a:t>unit: </a:t>
            </a:r>
            <a:r>
              <a:rPr lang="en-US" dirty="0"/>
              <a:t>1 MeV gain block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00501" y="3677205"/>
            <a:ext cx="211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Section of </a:t>
            </a:r>
            <a:r>
              <a:rPr lang="en-US" sz="1200" dirty="0" err="1" smtClean="0"/>
              <a:t>beampipe</a:t>
            </a:r>
            <a:r>
              <a:rPr lang="en-US" sz="1200" dirty="0" smtClean="0"/>
              <a:t> with</a:t>
            </a:r>
          </a:p>
          <a:p>
            <a:r>
              <a:rPr lang="en-US" sz="1200" dirty="0" smtClean="0"/>
              <a:t>equipotential rings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79342" y="5430177"/>
            <a:ext cx="187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Wind turbine, 5kW min.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83575" y="4282002"/>
            <a:ext cx="808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Blue LED</a:t>
            </a:r>
          </a:p>
        </p:txBody>
      </p:sp>
      <p:cxnSp>
        <p:nvCxnSpPr>
          <p:cNvPr id="49" name="Straight Connector 48"/>
          <p:cNvCxnSpPr>
            <a:stCxn id="45" idx="1"/>
          </p:cNvCxnSpPr>
          <p:nvPr/>
        </p:nvCxnSpPr>
        <p:spPr>
          <a:xfrm flipH="1" flipV="1">
            <a:off x="4119033" y="3406237"/>
            <a:ext cx="781468" cy="501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636159" y="4470102"/>
            <a:ext cx="76200" cy="76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12359" y="4430324"/>
            <a:ext cx="1222012" cy="778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318933" y="5505449"/>
            <a:ext cx="1615438" cy="740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87679" y="3263413"/>
            <a:ext cx="558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16201" y="311678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BEAM OUT</a:t>
            </a:r>
          </a:p>
        </p:txBody>
      </p:sp>
    </p:spTree>
    <p:extLst>
      <p:ext uri="{BB962C8B-B14F-4D97-AF65-F5344CB8AC3E}">
        <p14:creationId xmlns:p14="http://schemas.microsoft.com/office/powerpoint/2010/main" val="241417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9584"/>
            <a:ext cx="7024744" cy="751863"/>
          </a:xfrm>
        </p:spPr>
        <p:txBody>
          <a:bodyPr>
            <a:normAutofit/>
          </a:bodyPr>
          <a:lstStyle/>
          <a:p>
            <a:r>
              <a:rPr lang="en-US" dirty="0" smtClean="0"/>
              <a:t>Low Energy Section cont</a:t>
            </a:r>
            <a:r>
              <a:rPr lang="en-US" dirty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76642" y="1973037"/>
            <a:ext cx="1532833" cy="2082418"/>
            <a:chOff x="674569" y="4318540"/>
            <a:chExt cx="1532833" cy="2082418"/>
          </a:xfrm>
        </p:grpSpPr>
        <p:grpSp>
          <p:nvGrpSpPr>
            <p:cNvPr id="10" name="Group 9"/>
            <p:cNvGrpSpPr/>
            <p:nvPr/>
          </p:nvGrpSpPr>
          <p:grpSpPr>
            <a:xfrm>
              <a:off x="892079" y="5781264"/>
              <a:ext cx="506503" cy="619694"/>
              <a:chOff x="5672548" y="3098739"/>
              <a:chExt cx="1088920" cy="133226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903414" y="3627088"/>
                <a:ext cx="263164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166578" y="3627088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3621217">
                <a:off x="5506685" y="3264602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18099198">
                <a:off x="5511514" y="4001980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17857" y="4391293"/>
              <a:ext cx="1315683" cy="366142"/>
            </a:xfrm>
            <a:prstGeom prst="rect">
              <a:avLst/>
            </a:prstGeom>
            <a:solidFill>
              <a:srgbClr val="AAEA2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4569" y="4318540"/>
              <a:ext cx="148167" cy="493226"/>
            </a:xfrm>
            <a:prstGeom prst="roundRect">
              <a:avLst>
                <a:gd name="adj" fmla="val 31429"/>
              </a:avLst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/>
            <p:cNvSpPr/>
            <p:nvPr/>
          </p:nvSpPr>
          <p:spPr>
            <a:xfrm>
              <a:off x="1145331" y="5610713"/>
              <a:ext cx="364067" cy="359833"/>
            </a:xfrm>
            <a:prstGeom prst="cub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6" idx="7"/>
            </p:cNvCxnSpPr>
            <p:nvPr/>
          </p:nvCxnSpPr>
          <p:spPr>
            <a:xfrm flipH="1">
              <a:off x="1103948" y="5835079"/>
              <a:ext cx="172617" cy="2098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03454" y="4935505"/>
              <a:ext cx="915635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AC/DC</a:t>
              </a:r>
            </a:p>
            <a:p>
              <a:pPr algn="ctr"/>
              <a:r>
                <a:rPr lang="en-US" sz="1200" dirty="0" smtClean="0"/>
                <a:t>convertor</a:t>
              </a:r>
              <a:endParaRPr lang="en-US" sz="1200" dirty="0"/>
            </a:p>
          </p:txBody>
        </p:sp>
        <p:cxnSp>
          <p:nvCxnSpPr>
            <p:cNvPr id="21" name="Curved Connector 20"/>
            <p:cNvCxnSpPr/>
            <p:nvPr/>
          </p:nvCxnSpPr>
          <p:spPr>
            <a:xfrm rot="5400000" flipH="1" flipV="1">
              <a:off x="1296758" y="5450795"/>
              <a:ext cx="200057" cy="11081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8" idx="1"/>
              <a:endCxn id="13" idx="2"/>
            </p:cNvCxnSpPr>
            <p:nvPr/>
          </p:nvCxnSpPr>
          <p:spPr>
            <a:xfrm rot="10800000">
              <a:off x="748654" y="4811766"/>
              <a:ext cx="254801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8" idx="3"/>
            </p:cNvCxnSpPr>
            <p:nvPr/>
          </p:nvCxnSpPr>
          <p:spPr>
            <a:xfrm flipV="1">
              <a:off x="1919089" y="4811766"/>
              <a:ext cx="288313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807623" y="4967207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35613" y="1973872"/>
            <a:ext cx="1607138" cy="2082418"/>
            <a:chOff x="2886299" y="2632465"/>
            <a:chExt cx="1607138" cy="2082418"/>
          </a:xfrm>
        </p:grpSpPr>
        <p:grpSp>
          <p:nvGrpSpPr>
            <p:cNvPr id="63" name="Group 62"/>
            <p:cNvGrpSpPr/>
            <p:nvPr/>
          </p:nvGrpSpPr>
          <p:grpSpPr>
            <a:xfrm>
              <a:off x="3103809" y="4095189"/>
              <a:ext cx="506503" cy="619694"/>
              <a:chOff x="5672548" y="3098739"/>
              <a:chExt cx="1088920" cy="1332268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903414" y="3627088"/>
                <a:ext cx="263164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166578" y="3627088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3621217">
                <a:off x="5506685" y="3264602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8099198">
                <a:off x="5511514" y="4001980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3029587" y="2705218"/>
              <a:ext cx="1315683" cy="366142"/>
            </a:xfrm>
            <a:prstGeom prst="rect">
              <a:avLst/>
            </a:prstGeom>
            <a:solidFill>
              <a:srgbClr val="AAEA2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345270" y="2632465"/>
              <a:ext cx="148167" cy="493226"/>
            </a:xfrm>
            <a:prstGeom prst="roundRect">
              <a:avLst>
                <a:gd name="adj" fmla="val 31429"/>
              </a:avLst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886299" y="2632465"/>
              <a:ext cx="148167" cy="493226"/>
            </a:xfrm>
            <a:prstGeom prst="roundRect">
              <a:avLst>
                <a:gd name="adj" fmla="val 31429"/>
              </a:avLst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ube 70"/>
            <p:cNvSpPr/>
            <p:nvPr/>
          </p:nvSpPr>
          <p:spPr>
            <a:xfrm>
              <a:off x="3357061" y="3924638"/>
              <a:ext cx="364067" cy="359833"/>
            </a:xfrm>
            <a:prstGeom prst="cub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endCxn id="64" idx="7"/>
            </p:cNvCxnSpPr>
            <p:nvPr/>
          </p:nvCxnSpPr>
          <p:spPr>
            <a:xfrm flipH="1">
              <a:off x="3315678" y="4149004"/>
              <a:ext cx="172617" cy="2098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215184" y="3249430"/>
              <a:ext cx="915635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AC/DC</a:t>
              </a:r>
            </a:p>
            <a:p>
              <a:pPr algn="ctr"/>
              <a:r>
                <a:rPr lang="en-US" sz="1200" dirty="0" smtClean="0"/>
                <a:t>convertor</a:t>
              </a:r>
              <a:endParaRPr lang="en-US" sz="1200" dirty="0"/>
            </a:p>
          </p:txBody>
        </p:sp>
        <p:cxnSp>
          <p:nvCxnSpPr>
            <p:cNvPr id="74" name="Curved Connector 73"/>
            <p:cNvCxnSpPr/>
            <p:nvPr/>
          </p:nvCxnSpPr>
          <p:spPr>
            <a:xfrm rot="5400000" flipH="1" flipV="1">
              <a:off x="3508488" y="3764720"/>
              <a:ext cx="200057" cy="11081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73" idx="1"/>
              <a:endCxn id="70" idx="2"/>
            </p:cNvCxnSpPr>
            <p:nvPr/>
          </p:nvCxnSpPr>
          <p:spPr>
            <a:xfrm rot="10800000">
              <a:off x="2960384" y="3125691"/>
              <a:ext cx="254801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73" idx="3"/>
            </p:cNvCxnSpPr>
            <p:nvPr/>
          </p:nvCxnSpPr>
          <p:spPr>
            <a:xfrm flipV="1">
              <a:off x="4130819" y="3125691"/>
              <a:ext cx="288313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4019353" y="3281132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542751" y="4289171"/>
            <a:ext cx="1607138" cy="2082418"/>
            <a:chOff x="2886299" y="2632465"/>
            <a:chExt cx="1607138" cy="2082418"/>
          </a:xfrm>
        </p:grpSpPr>
        <p:grpSp>
          <p:nvGrpSpPr>
            <p:cNvPr id="142" name="Group 141"/>
            <p:cNvGrpSpPr/>
            <p:nvPr/>
          </p:nvGrpSpPr>
          <p:grpSpPr>
            <a:xfrm>
              <a:off x="3103809" y="4095189"/>
              <a:ext cx="506503" cy="619694"/>
              <a:chOff x="5672548" y="3098739"/>
              <a:chExt cx="1088920" cy="1332268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5903414" y="3627088"/>
                <a:ext cx="263164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166578" y="3627088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3621217">
                <a:off x="5506685" y="3264602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8099198">
                <a:off x="5511514" y="4001980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Rectangle 142"/>
            <p:cNvSpPr/>
            <p:nvPr/>
          </p:nvSpPr>
          <p:spPr>
            <a:xfrm>
              <a:off x="3029587" y="2705218"/>
              <a:ext cx="1315683" cy="366142"/>
            </a:xfrm>
            <a:prstGeom prst="rect">
              <a:avLst/>
            </a:prstGeom>
            <a:solidFill>
              <a:srgbClr val="AAEA2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4345270" y="2632465"/>
              <a:ext cx="148167" cy="493226"/>
            </a:xfrm>
            <a:prstGeom prst="roundRect">
              <a:avLst>
                <a:gd name="adj" fmla="val 31429"/>
              </a:avLst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2886299" y="2632465"/>
              <a:ext cx="148167" cy="493226"/>
            </a:xfrm>
            <a:prstGeom prst="roundRect">
              <a:avLst>
                <a:gd name="adj" fmla="val 31429"/>
              </a:avLst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ube 145"/>
            <p:cNvSpPr/>
            <p:nvPr/>
          </p:nvSpPr>
          <p:spPr>
            <a:xfrm>
              <a:off x="3357061" y="3924638"/>
              <a:ext cx="364067" cy="359833"/>
            </a:xfrm>
            <a:prstGeom prst="cub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>
              <a:endCxn id="153" idx="7"/>
            </p:cNvCxnSpPr>
            <p:nvPr/>
          </p:nvCxnSpPr>
          <p:spPr>
            <a:xfrm flipH="1">
              <a:off x="3315678" y="4149004"/>
              <a:ext cx="172617" cy="2098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215184" y="3249430"/>
              <a:ext cx="915635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AC/DC</a:t>
              </a:r>
            </a:p>
            <a:p>
              <a:pPr algn="ctr"/>
              <a:r>
                <a:rPr lang="en-US" sz="1200" dirty="0" smtClean="0"/>
                <a:t>convertor</a:t>
              </a:r>
              <a:endParaRPr lang="en-US" sz="1200" dirty="0"/>
            </a:p>
          </p:txBody>
        </p:sp>
        <p:cxnSp>
          <p:nvCxnSpPr>
            <p:cNvPr id="149" name="Curved Connector 148"/>
            <p:cNvCxnSpPr/>
            <p:nvPr/>
          </p:nvCxnSpPr>
          <p:spPr>
            <a:xfrm rot="5400000" flipH="1" flipV="1">
              <a:off x="3508488" y="3764720"/>
              <a:ext cx="200057" cy="11081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Elbow Connector 149"/>
            <p:cNvCxnSpPr>
              <a:stCxn id="148" idx="1"/>
              <a:endCxn id="145" idx="2"/>
            </p:cNvCxnSpPr>
            <p:nvPr/>
          </p:nvCxnSpPr>
          <p:spPr>
            <a:xfrm rot="10800000">
              <a:off x="2960384" y="3125691"/>
              <a:ext cx="254801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Elbow Connector 150"/>
            <p:cNvCxnSpPr>
              <a:stCxn id="148" idx="3"/>
            </p:cNvCxnSpPr>
            <p:nvPr/>
          </p:nvCxnSpPr>
          <p:spPr>
            <a:xfrm flipV="1">
              <a:off x="4130819" y="3125691"/>
              <a:ext cx="288313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4019353" y="3281132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001722" y="4289171"/>
            <a:ext cx="1607138" cy="2082418"/>
            <a:chOff x="2886299" y="2632465"/>
            <a:chExt cx="1607138" cy="2082418"/>
          </a:xfrm>
        </p:grpSpPr>
        <p:grpSp>
          <p:nvGrpSpPr>
            <p:cNvPr id="158" name="Group 157"/>
            <p:cNvGrpSpPr/>
            <p:nvPr/>
          </p:nvGrpSpPr>
          <p:grpSpPr>
            <a:xfrm>
              <a:off x="3103809" y="4095189"/>
              <a:ext cx="506503" cy="619694"/>
              <a:chOff x="5672548" y="3098739"/>
              <a:chExt cx="1088920" cy="1332268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5903414" y="3627088"/>
                <a:ext cx="263164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6166578" y="3627088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3621217">
                <a:off x="5506685" y="3264602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8099198">
                <a:off x="5511514" y="4001980"/>
                <a:ext cx="594890" cy="2631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Rectangle 158"/>
            <p:cNvSpPr/>
            <p:nvPr/>
          </p:nvSpPr>
          <p:spPr>
            <a:xfrm>
              <a:off x="3029587" y="2705218"/>
              <a:ext cx="1315683" cy="366142"/>
            </a:xfrm>
            <a:prstGeom prst="rect">
              <a:avLst/>
            </a:prstGeom>
            <a:solidFill>
              <a:srgbClr val="AAEA25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4345270" y="2632465"/>
              <a:ext cx="148167" cy="493226"/>
            </a:xfrm>
            <a:prstGeom prst="roundRect">
              <a:avLst>
                <a:gd name="adj" fmla="val 31429"/>
              </a:avLst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2886299" y="2632465"/>
              <a:ext cx="148167" cy="493226"/>
            </a:xfrm>
            <a:prstGeom prst="roundRect">
              <a:avLst>
                <a:gd name="adj" fmla="val 31429"/>
              </a:avLst>
            </a:prstGeom>
            <a:solidFill>
              <a:schemeClr val="accent6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ube 161"/>
            <p:cNvSpPr/>
            <p:nvPr/>
          </p:nvSpPr>
          <p:spPr>
            <a:xfrm>
              <a:off x="3357061" y="3924638"/>
              <a:ext cx="364067" cy="359833"/>
            </a:xfrm>
            <a:prstGeom prst="cub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>
              <a:endCxn id="169" idx="7"/>
            </p:cNvCxnSpPr>
            <p:nvPr/>
          </p:nvCxnSpPr>
          <p:spPr>
            <a:xfrm flipH="1">
              <a:off x="3315678" y="4149004"/>
              <a:ext cx="172617" cy="2098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3215184" y="3249430"/>
              <a:ext cx="915635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AC/DC</a:t>
              </a:r>
            </a:p>
            <a:p>
              <a:pPr algn="ctr"/>
              <a:r>
                <a:rPr lang="en-US" sz="1200" dirty="0" smtClean="0"/>
                <a:t>convertor</a:t>
              </a:r>
              <a:endParaRPr lang="en-US" sz="1200" dirty="0"/>
            </a:p>
          </p:txBody>
        </p:sp>
        <p:cxnSp>
          <p:nvCxnSpPr>
            <p:cNvPr id="165" name="Curved Connector 164"/>
            <p:cNvCxnSpPr/>
            <p:nvPr/>
          </p:nvCxnSpPr>
          <p:spPr>
            <a:xfrm rot="5400000" flipH="1" flipV="1">
              <a:off x="3508488" y="3764720"/>
              <a:ext cx="200057" cy="11081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lbow Connector 165"/>
            <p:cNvCxnSpPr>
              <a:stCxn id="164" idx="1"/>
              <a:endCxn id="161" idx="2"/>
            </p:cNvCxnSpPr>
            <p:nvPr/>
          </p:nvCxnSpPr>
          <p:spPr>
            <a:xfrm rot="10800000">
              <a:off x="2960384" y="3125691"/>
              <a:ext cx="254801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stCxn id="164" idx="3"/>
            </p:cNvCxnSpPr>
            <p:nvPr/>
          </p:nvCxnSpPr>
          <p:spPr>
            <a:xfrm flipV="1">
              <a:off x="4130819" y="3125691"/>
              <a:ext cx="288313" cy="354572"/>
            </a:xfrm>
            <a:prstGeom prst="bentConnector2">
              <a:avLst/>
            </a:prstGeom>
            <a:ln>
              <a:solidFill>
                <a:srgbClr val="00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4019353" y="3281132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3744013" y="2217813"/>
            <a:ext cx="1576718" cy="2333792"/>
          </a:xfrm>
          <a:custGeom>
            <a:avLst/>
            <a:gdLst>
              <a:gd name="connsiteX0" fmla="*/ 1303709 w 1950274"/>
              <a:gd name="connsiteY0" fmla="*/ 0 h 2398683"/>
              <a:gd name="connsiteX1" fmla="*/ 1891653 w 1950274"/>
              <a:gd name="connsiteY1" fmla="*/ 599671 h 2398683"/>
              <a:gd name="connsiteX2" fmla="*/ 33749 w 1950274"/>
              <a:gd name="connsiteY2" fmla="*/ 2057694 h 2398683"/>
              <a:gd name="connsiteX3" fmla="*/ 645211 w 1950274"/>
              <a:gd name="connsiteY3" fmla="*/ 2398683 h 2398683"/>
              <a:gd name="connsiteX4" fmla="*/ 645211 w 1950274"/>
              <a:gd name="connsiteY4" fmla="*/ 2398683 h 2398683"/>
              <a:gd name="connsiteX0" fmla="*/ 1312899 w 2144728"/>
              <a:gd name="connsiteY0" fmla="*/ 0 h 2398683"/>
              <a:gd name="connsiteX1" fmla="*/ 2100744 w 2144728"/>
              <a:gd name="connsiteY1" fmla="*/ 729012 h 2398683"/>
              <a:gd name="connsiteX2" fmla="*/ 42939 w 2144728"/>
              <a:gd name="connsiteY2" fmla="*/ 2057694 h 2398683"/>
              <a:gd name="connsiteX3" fmla="*/ 654401 w 2144728"/>
              <a:gd name="connsiteY3" fmla="*/ 2398683 h 2398683"/>
              <a:gd name="connsiteX4" fmla="*/ 654401 w 2144728"/>
              <a:gd name="connsiteY4" fmla="*/ 2398683 h 2398683"/>
              <a:gd name="connsiteX0" fmla="*/ 1464493 w 2304523"/>
              <a:gd name="connsiteY0" fmla="*/ 0 h 2398683"/>
              <a:gd name="connsiteX1" fmla="*/ 2252338 w 2304523"/>
              <a:gd name="connsiteY1" fmla="*/ 729012 h 2398683"/>
              <a:gd name="connsiteX2" fmla="*/ 41668 w 2304523"/>
              <a:gd name="connsiteY2" fmla="*/ 1716705 h 2398683"/>
              <a:gd name="connsiteX3" fmla="*/ 805995 w 2304523"/>
              <a:gd name="connsiteY3" fmla="*/ 2398683 h 2398683"/>
              <a:gd name="connsiteX4" fmla="*/ 805995 w 2304523"/>
              <a:gd name="connsiteY4" fmla="*/ 2398683 h 2398683"/>
              <a:gd name="connsiteX0" fmla="*/ 1485125 w 2325155"/>
              <a:gd name="connsiteY0" fmla="*/ 0 h 2398683"/>
              <a:gd name="connsiteX1" fmla="*/ 2272970 w 2325155"/>
              <a:gd name="connsiteY1" fmla="*/ 729012 h 2398683"/>
              <a:gd name="connsiteX2" fmla="*/ 62300 w 2325155"/>
              <a:gd name="connsiteY2" fmla="*/ 1716705 h 2398683"/>
              <a:gd name="connsiteX3" fmla="*/ 826627 w 2325155"/>
              <a:gd name="connsiteY3" fmla="*/ 2398683 h 2398683"/>
              <a:gd name="connsiteX4" fmla="*/ 826627 w 2325155"/>
              <a:gd name="connsiteY4" fmla="*/ 2398683 h 2398683"/>
              <a:gd name="connsiteX0" fmla="*/ 1485125 w 2325855"/>
              <a:gd name="connsiteY0" fmla="*/ 0 h 2398683"/>
              <a:gd name="connsiteX1" fmla="*/ 2272970 w 2325855"/>
              <a:gd name="connsiteY1" fmla="*/ 729012 h 2398683"/>
              <a:gd name="connsiteX2" fmla="*/ 62300 w 2325855"/>
              <a:gd name="connsiteY2" fmla="*/ 1716705 h 2398683"/>
              <a:gd name="connsiteX3" fmla="*/ 826627 w 2325855"/>
              <a:gd name="connsiteY3" fmla="*/ 2398683 h 2398683"/>
              <a:gd name="connsiteX4" fmla="*/ 826627 w 2325855"/>
              <a:gd name="connsiteY4" fmla="*/ 2398683 h 2398683"/>
              <a:gd name="connsiteX0" fmla="*/ 1351218 w 2185556"/>
              <a:gd name="connsiteY0" fmla="*/ 0 h 2398683"/>
              <a:gd name="connsiteX1" fmla="*/ 2139063 w 2185556"/>
              <a:gd name="connsiteY1" fmla="*/ 729012 h 2398683"/>
              <a:gd name="connsiteX2" fmla="*/ 45982 w 2185556"/>
              <a:gd name="connsiteY2" fmla="*/ 1881321 h 2398683"/>
              <a:gd name="connsiteX3" fmla="*/ 692720 w 2185556"/>
              <a:gd name="connsiteY3" fmla="*/ 2398683 h 2398683"/>
              <a:gd name="connsiteX4" fmla="*/ 692720 w 2185556"/>
              <a:gd name="connsiteY4" fmla="*/ 2398683 h 2398683"/>
              <a:gd name="connsiteX0" fmla="*/ 1365773 w 2200111"/>
              <a:gd name="connsiteY0" fmla="*/ 0 h 2398683"/>
              <a:gd name="connsiteX1" fmla="*/ 2153618 w 2200111"/>
              <a:gd name="connsiteY1" fmla="*/ 729012 h 2398683"/>
              <a:gd name="connsiteX2" fmla="*/ 60537 w 2200111"/>
              <a:gd name="connsiteY2" fmla="*/ 1881321 h 2398683"/>
              <a:gd name="connsiteX3" fmla="*/ 707275 w 2200111"/>
              <a:gd name="connsiteY3" fmla="*/ 2398683 h 2398683"/>
              <a:gd name="connsiteX4" fmla="*/ 707275 w 2200111"/>
              <a:gd name="connsiteY4" fmla="*/ 2398683 h 2398683"/>
              <a:gd name="connsiteX0" fmla="*/ 1365773 w 2206725"/>
              <a:gd name="connsiteY0" fmla="*/ 980 h 2399663"/>
              <a:gd name="connsiteX1" fmla="*/ 2153618 w 2206725"/>
              <a:gd name="connsiteY1" fmla="*/ 729992 h 2399663"/>
              <a:gd name="connsiteX2" fmla="*/ 60537 w 2206725"/>
              <a:gd name="connsiteY2" fmla="*/ 1882301 h 2399663"/>
              <a:gd name="connsiteX3" fmla="*/ 707275 w 2206725"/>
              <a:gd name="connsiteY3" fmla="*/ 2399663 h 2399663"/>
              <a:gd name="connsiteX4" fmla="*/ 707275 w 2206725"/>
              <a:gd name="connsiteY4" fmla="*/ 2399663 h 2399663"/>
              <a:gd name="connsiteX0" fmla="*/ 1022551 w 2175075"/>
              <a:gd name="connsiteY0" fmla="*/ 939 h 2423375"/>
              <a:gd name="connsiteX1" fmla="*/ 2153618 w 2175075"/>
              <a:gd name="connsiteY1" fmla="*/ 753704 h 2423375"/>
              <a:gd name="connsiteX2" fmla="*/ 60537 w 2175075"/>
              <a:gd name="connsiteY2" fmla="*/ 1906013 h 2423375"/>
              <a:gd name="connsiteX3" fmla="*/ 707275 w 2175075"/>
              <a:gd name="connsiteY3" fmla="*/ 2423375 h 2423375"/>
              <a:gd name="connsiteX4" fmla="*/ 707275 w 2175075"/>
              <a:gd name="connsiteY4" fmla="*/ 2423375 h 2423375"/>
              <a:gd name="connsiteX0" fmla="*/ 1022551 w 2174569"/>
              <a:gd name="connsiteY0" fmla="*/ 0 h 2422436"/>
              <a:gd name="connsiteX1" fmla="*/ 2153618 w 2174569"/>
              <a:gd name="connsiteY1" fmla="*/ 752765 h 2422436"/>
              <a:gd name="connsiteX2" fmla="*/ 60537 w 2174569"/>
              <a:gd name="connsiteY2" fmla="*/ 1905074 h 2422436"/>
              <a:gd name="connsiteX3" fmla="*/ 707275 w 2174569"/>
              <a:gd name="connsiteY3" fmla="*/ 2422436 h 2422436"/>
              <a:gd name="connsiteX4" fmla="*/ 707275 w 2174569"/>
              <a:gd name="connsiteY4" fmla="*/ 2422436 h 2422436"/>
              <a:gd name="connsiteX0" fmla="*/ 992519 w 1633205"/>
              <a:gd name="connsiteY0" fmla="*/ 0 h 2422436"/>
              <a:gd name="connsiteX1" fmla="*/ 1585872 w 1633205"/>
              <a:gd name="connsiteY1" fmla="*/ 764641 h 2422436"/>
              <a:gd name="connsiteX2" fmla="*/ 30505 w 1633205"/>
              <a:gd name="connsiteY2" fmla="*/ 1905074 h 2422436"/>
              <a:gd name="connsiteX3" fmla="*/ 677243 w 1633205"/>
              <a:gd name="connsiteY3" fmla="*/ 2422436 h 2422436"/>
              <a:gd name="connsiteX4" fmla="*/ 677243 w 1633205"/>
              <a:gd name="connsiteY4" fmla="*/ 2422436 h 2422436"/>
              <a:gd name="connsiteX0" fmla="*/ 938948 w 1576718"/>
              <a:gd name="connsiteY0" fmla="*/ 0 h 2422436"/>
              <a:gd name="connsiteX1" fmla="*/ 1532301 w 1576718"/>
              <a:gd name="connsiteY1" fmla="*/ 764641 h 2422436"/>
              <a:gd name="connsiteX2" fmla="*/ 22697 w 1576718"/>
              <a:gd name="connsiteY2" fmla="*/ 2011964 h 2422436"/>
              <a:gd name="connsiteX3" fmla="*/ 623672 w 1576718"/>
              <a:gd name="connsiteY3" fmla="*/ 2422436 h 2422436"/>
              <a:gd name="connsiteX4" fmla="*/ 623672 w 1576718"/>
              <a:gd name="connsiteY4" fmla="*/ 2422436 h 242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718" h="2422436">
                <a:moveTo>
                  <a:pt x="938948" y="0"/>
                </a:moveTo>
                <a:cubicBezTo>
                  <a:pt x="1433458" y="34887"/>
                  <a:pt x="1685009" y="429314"/>
                  <a:pt x="1532301" y="764641"/>
                </a:cubicBezTo>
                <a:cubicBezTo>
                  <a:pt x="1379593" y="1099968"/>
                  <a:pt x="174135" y="1735665"/>
                  <a:pt x="22697" y="2011964"/>
                </a:cubicBezTo>
                <a:cubicBezTo>
                  <a:pt x="-128741" y="2288263"/>
                  <a:pt x="523509" y="2354024"/>
                  <a:pt x="623672" y="2422436"/>
                </a:cubicBezTo>
                <a:lnTo>
                  <a:pt x="623672" y="2422436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22310" y="260608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500x</a:t>
            </a:r>
            <a:endParaRPr lang="en-US" dirty="0"/>
          </a:p>
        </p:txBody>
      </p:sp>
      <p:cxnSp>
        <p:nvCxnSpPr>
          <p:cNvPr id="805" name="Straight Arrow Connector 804"/>
          <p:cNvCxnSpPr/>
          <p:nvPr/>
        </p:nvCxnSpPr>
        <p:spPr>
          <a:xfrm>
            <a:off x="697350" y="2239751"/>
            <a:ext cx="558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6" name="TextBox 805"/>
          <p:cNvSpPr txBox="1"/>
          <p:nvPr/>
        </p:nvSpPr>
        <p:spPr>
          <a:xfrm>
            <a:off x="511333" y="1915466"/>
            <a:ext cx="80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BEAM IN</a:t>
            </a:r>
          </a:p>
        </p:txBody>
      </p:sp>
      <p:cxnSp>
        <p:nvCxnSpPr>
          <p:cNvPr id="807" name="Straight Arrow Connector 806"/>
          <p:cNvCxnSpPr/>
          <p:nvPr/>
        </p:nvCxnSpPr>
        <p:spPr>
          <a:xfrm>
            <a:off x="7917316" y="4547690"/>
            <a:ext cx="558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8" name="TextBox 807"/>
          <p:cNvSpPr txBox="1"/>
          <p:nvPr/>
        </p:nvSpPr>
        <p:spPr>
          <a:xfrm>
            <a:off x="7655257" y="422340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BEAM OUT</a:t>
            </a:r>
          </a:p>
        </p:txBody>
      </p:sp>
    </p:spTree>
    <p:extLst>
      <p:ext uri="{BB962C8B-B14F-4D97-AF65-F5344CB8AC3E}">
        <p14:creationId xmlns:p14="http://schemas.microsoft.com/office/powerpoint/2010/main" val="426358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51" y="4332575"/>
            <a:ext cx="2375376" cy="2110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9584"/>
            <a:ext cx="7024744" cy="751863"/>
          </a:xfrm>
        </p:spPr>
        <p:txBody>
          <a:bodyPr>
            <a:normAutofit/>
          </a:bodyPr>
          <a:lstStyle/>
          <a:p>
            <a:r>
              <a:rPr lang="en-US" dirty="0" smtClean="0"/>
              <a:t>High Energy Section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25492" y="3064341"/>
            <a:ext cx="1315683" cy="366142"/>
          </a:xfrm>
          <a:prstGeom prst="rect">
            <a:avLst/>
          </a:prstGeom>
          <a:solidFill>
            <a:srgbClr val="AAEA25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41175" y="2991588"/>
            <a:ext cx="148167" cy="493226"/>
          </a:xfrm>
          <a:prstGeom prst="roundRect">
            <a:avLst>
              <a:gd name="adj" fmla="val 31429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82204" y="2991588"/>
            <a:ext cx="148167" cy="493226"/>
          </a:xfrm>
          <a:prstGeom prst="roundRect">
            <a:avLst>
              <a:gd name="adj" fmla="val 31429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>
            <a:stCxn id="4" idx="1"/>
            <a:endCxn id="13" idx="2"/>
          </p:cNvCxnSpPr>
          <p:nvPr/>
        </p:nvCxnSpPr>
        <p:spPr>
          <a:xfrm rot="10800000" flipH="1">
            <a:off x="2119050" y="3484815"/>
            <a:ext cx="437237" cy="1903235"/>
          </a:xfrm>
          <a:prstGeom prst="bentConnector4">
            <a:avLst>
              <a:gd name="adj1" fmla="val -52283"/>
              <a:gd name="adj2" fmla="val 67496"/>
            </a:avLst>
          </a:prstGeom>
          <a:ln>
            <a:solidFill>
              <a:srgbClr val="0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4" idx="3"/>
          </p:cNvCxnSpPr>
          <p:nvPr/>
        </p:nvCxnSpPr>
        <p:spPr>
          <a:xfrm flipH="1" flipV="1">
            <a:off x="4015038" y="3484814"/>
            <a:ext cx="479389" cy="1903235"/>
          </a:xfrm>
          <a:prstGeom prst="bentConnector4">
            <a:avLst>
              <a:gd name="adj1" fmla="val -47686"/>
              <a:gd name="adj2" fmla="val 66384"/>
            </a:avLst>
          </a:prstGeom>
          <a:ln>
            <a:solidFill>
              <a:srgbClr val="0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92277" y="4018125"/>
            <a:ext cx="13769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0349" y="3583650"/>
            <a:ext cx="124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1,000,000 Volts</a:t>
            </a:r>
          </a:p>
          <a:p>
            <a:pPr algn="ctr"/>
            <a:r>
              <a:rPr lang="en-US" sz="1200" dirty="0" smtClean="0"/>
              <a:t>or more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37907" y="3244840"/>
            <a:ext cx="558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62856" y="3098213"/>
            <a:ext cx="80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BEAM 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00501" y="3340118"/>
            <a:ext cx="211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Section of </a:t>
            </a:r>
            <a:r>
              <a:rPr lang="en-US" sz="1200" dirty="0" err="1" smtClean="0"/>
              <a:t>beampipe</a:t>
            </a:r>
            <a:r>
              <a:rPr lang="en-US" sz="1200" dirty="0" smtClean="0"/>
              <a:t> with</a:t>
            </a:r>
          </a:p>
          <a:p>
            <a:r>
              <a:rPr lang="en-US" sz="1200" dirty="0" smtClean="0"/>
              <a:t>equipotential rings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72019" y="5949219"/>
            <a:ext cx="232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1,000,000 solar cells in series</a:t>
            </a:r>
          </a:p>
          <a:p>
            <a:r>
              <a:rPr lang="en-US" sz="1200" dirty="0"/>
              <a:t>o</a:t>
            </a:r>
            <a:r>
              <a:rPr lang="en-US" sz="1200" dirty="0" smtClean="0"/>
              <a:t>r 1 hectare of fertile ground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4119033" y="3314700"/>
            <a:ext cx="815338" cy="1701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588893" y="5940501"/>
            <a:ext cx="345478" cy="2090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043492" y="2014718"/>
            <a:ext cx="6777317" cy="616923"/>
          </a:xfrm>
        </p:spPr>
        <p:txBody>
          <a:bodyPr>
            <a:normAutofit/>
          </a:bodyPr>
          <a:lstStyle/>
          <a:p>
            <a:r>
              <a:rPr lang="en-US" dirty="0" smtClean="0"/>
              <a:t>Basic building unit: 1 MeV gain block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581752" y="5194918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728090" y="5170135"/>
            <a:ext cx="26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_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77" y="3411343"/>
            <a:ext cx="3878406" cy="3446658"/>
          </a:xfrm>
          <a:prstGeom prst="rect">
            <a:avLst/>
          </a:prstGeom>
        </p:spPr>
      </p:pic>
      <p:pic>
        <p:nvPicPr>
          <p:cNvPr id="89" name="Picture 88" descr="_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31370" y="3411343"/>
            <a:ext cx="3878406" cy="3446658"/>
          </a:xfrm>
          <a:prstGeom prst="rect">
            <a:avLst/>
          </a:prstGeom>
        </p:spPr>
      </p:pic>
      <p:pic>
        <p:nvPicPr>
          <p:cNvPr id="90" name="Picture 89" descr="_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8406" cy="3446658"/>
          </a:xfrm>
          <a:prstGeom prst="rect">
            <a:avLst/>
          </a:prstGeom>
        </p:spPr>
      </p:pic>
      <p:pic>
        <p:nvPicPr>
          <p:cNvPr id="91" name="Picture 90" descr="_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06" y="0"/>
            <a:ext cx="3878406" cy="3446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9584"/>
            <a:ext cx="7024744" cy="751863"/>
          </a:xfrm>
        </p:spPr>
        <p:txBody>
          <a:bodyPr>
            <a:normAutofit/>
          </a:bodyPr>
          <a:lstStyle/>
          <a:p>
            <a:r>
              <a:rPr lang="en-US" dirty="0" smtClean="0"/>
              <a:t>High Energy Section cont</a:t>
            </a:r>
            <a:r>
              <a:rPr lang="en-US" dirty="0"/>
              <a:t>.</a:t>
            </a:r>
          </a:p>
        </p:txBody>
      </p:sp>
      <p:pic>
        <p:nvPicPr>
          <p:cNvPr id="92" name="Picture 91" descr="_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812" y="0"/>
            <a:ext cx="3878406" cy="3446658"/>
          </a:xfrm>
          <a:prstGeom prst="rect">
            <a:avLst/>
          </a:prstGeom>
        </p:spPr>
      </p:pic>
      <p:pic>
        <p:nvPicPr>
          <p:cNvPr id="93" name="Picture 92" descr="_s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09776" y="3446658"/>
            <a:ext cx="3878406" cy="344665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4411047" y="2164847"/>
            <a:ext cx="194155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 500x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30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350</TotalTime>
  <Words>414</Words>
  <Application>Microsoft Macintosh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Green Field Accelerator Study</vt:lpstr>
      <vt:lpstr>Key design parameters</vt:lpstr>
      <vt:lpstr>Design considerations</vt:lpstr>
      <vt:lpstr>Accelerator layout</vt:lpstr>
      <vt:lpstr>ECR source</vt:lpstr>
      <vt:lpstr>Low Energy Section</vt:lpstr>
      <vt:lpstr>Low Energy Section cont.</vt:lpstr>
      <vt:lpstr>High Energy Section</vt:lpstr>
      <vt:lpstr>High Energy Section cont.</vt:lpstr>
      <vt:lpstr>Vacuum system</vt:lpstr>
      <vt:lpstr>Vacuum system</vt:lpstr>
      <vt:lpstr>Vacuum system</vt:lpstr>
      <vt:lpstr>Research program</vt:lpstr>
      <vt:lpstr>Key facts and figures</vt:lpstr>
      <vt:lpstr>Key facts and figures</vt:lpstr>
      <vt:lpstr>Summary: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Gradient Linear Green Accelerator</dc:title>
  <dc:creator>Daniel Valuch</dc:creator>
  <cp:lastModifiedBy>Daniel Valuch</cp:lastModifiedBy>
  <cp:revision>53</cp:revision>
  <dcterms:created xsi:type="dcterms:W3CDTF">2011-05-30T12:42:26Z</dcterms:created>
  <dcterms:modified xsi:type="dcterms:W3CDTF">2011-05-30T20:56:05Z</dcterms:modified>
</cp:coreProperties>
</file>