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35" r:id="rId4"/>
  </p:sldMasterIdLst>
  <p:notesMasterIdLst>
    <p:notesMasterId r:id="rId69"/>
  </p:notesMasterIdLst>
  <p:handoutMasterIdLst>
    <p:handoutMasterId r:id="rId70"/>
  </p:handoutMasterIdLst>
  <p:sldIdLst>
    <p:sldId id="738" r:id="rId5"/>
    <p:sldId id="736" r:id="rId6"/>
    <p:sldId id="407" r:id="rId7"/>
    <p:sldId id="971" r:id="rId8"/>
    <p:sldId id="991" r:id="rId9"/>
    <p:sldId id="972" r:id="rId10"/>
    <p:sldId id="973" r:id="rId11"/>
    <p:sldId id="974" r:id="rId12"/>
    <p:sldId id="975" r:id="rId13"/>
    <p:sldId id="976" r:id="rId14"/>
    <p:sldId id="992" r:id="rId15"/>
    <p:sldId id="978" r:id="rId16"/>
    <p:sldId id="979" r:id="rId17"/>
    <p:sldId id="900" r:id="rId18"/>
    <p:sldId id="980" r:id="rId19"/>
    <p:sldId id="993" r:id="rId20"/>
    <p:sldId id="739" r:id="rId21"/>
    <p:sldId id="414" r:id="rId22"/>
    <p:sldId id="558" r:id="rId23"/>
    <p:sldId id="981" r:id="rId24"/>
    <p:sldId id="559" r:id="rId25"/>
    <p:sldId id="994" r:id="rId26"/>
    <p:sldId id="983" r:id="rId27"/>
    <p:sldId id="984" r:id="rId28"/>
    <p:sldId id="985" r:id="rId29"/>
    <p:sldId id="995" r:id="rId30"/>
    <p:sldId id="988" r:id="rId31"/>
    <p:sldId id="285" r:id="rId32"/>
    <p:sldId id="280" r:id="rId33"/>
    <p:sldId id="281" r:id="rId34"/>
    <p:sldId id="282" r:id="rId35"/>
    <p:sldId id="284" r:id="rId36"/>
    <p:sldId id="274" r:id="rId37"/>
    <p:sldId id="277" r:id="rId38"/>
    <p:sldId id="276" r:id="rId39"/>
    <p:sldId id="278" r:id="rId40"/>
    <p:sldId id="279" r:id="rId41"/>
    <p:sldId id="273" r:id="rId42"/>
    <p:sldId id="262" r:id="rId43"/>
    <p:sldId id="286" r:id="rId44"/>
    <p:sldId id="287" r:id="rId45"/>
    <p:sldId id="288" r:id="rId46"/>
    <p:sldId id="265" r:id="rId47"/>
    <p:sldId id="266" r:id="rId48"/>
    <p:sldId id="308" r:id="rId49"/>
    <p:sldId id="268" r:id="rId50"/>
    <p:sldId id="269" r:id="rId51"/>
    <p:sldId id="270" r:id="rId52"/>
    <p:sldId id="309" r:id="rId53"/>
    <p:sldId id="311" r:id="rId54"/>
    <p:sldId id="327" r:id="rId55"/>
    <p:sldId id="926" r:id="rId56"/>
    <p:sldId id="990" r:id="rId57"/>
    <p:sldId id="989" r:id="rId58"/>
    <p:sldId id="965" r:id="rId59"/>
    <p:sldId id="961" r:id="rId60"/>
    <p:sldId id="996" r:id="rId61"/>
    <p:sldId id="737" r:id="rId62"/>
    <p:sldId id="1088" r:id="rId63"/>
    <p:sldId id="997" r:id="rId64"/>
    <p:sldId id="699" r:id="rId65"/>
    <p:sldId id="700" r:id="rId66"/>
    <p:sldId id="701" r:id="rId67"/>
    <p:sldId id="706" r:id="rId68"/>
  </p:sldIdLst>
  <p:sldSz cx="12188825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2" pos="282">
          <p15:clr>
            <a:srgbClr val="A4A3A4"/>
          </p15:clr>
        </p15:guide>
        <p15:guide id="3" orient="horz" pos="7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aul Messina" initials="PCM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223"/>
    <a:srgbClr val="00395A"/>
    <a:srgbClr val="131C1C"/>
    <a:srgbClr val="FF9300"/>
    <a:srgbClr val="EEE99E"/>
    <a:srgbClr val="6B96F7"/>
    <a:srgbClr val="BBC9FA"/>
    <a:srgbClr val="4F81BD"/>
    <a:srgbClr val="1F497D"/>
    <a:srgbClr val="720A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085" autoAdjust="0"/>
    <p:restoredTop sz="96217" autoAdjust="0"/>
  </p:normalViewPr>
  <p:slideViewPr>
    <p:cSldViewPr snapToGrid="0" showGuides="1">
      <p:cViewPr varScale="1">
        <p:scale>
          <a:sx n="123" d="100"/>
          <a:sy n="123" d="100"/>
        </p:scale>
        <p:origin x="224" y="584"/>
      </p:cViewPr>
      <p:guideLst>
        <p:guide pos="282"/>
        <p:guide orient="horz" pos="768"/>
      </p:guideLst>
    </p:cSldViewPr>
  </p:slideViewPr>
  <p:outlineViewPr>
    <p:cViewPr>
      <p:scale>
        <a:sx n="33" d="100"/>
        <a:sy n="33" d="100"/>
      </p:scale>
      <p:origin x="0" y="-13447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 varScale="1">
        <p:scale>
          <a:sx n="55" d="100"/>
          <a:sy n="55" d="100"/>
        </p:scale>
        <p:origin x="-1472" y="-6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handoutMaster" Target="handoutMasters/handoutMaster1.xml"/><Relationship Id="rId75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71" Type="http://schemas.openxmlformats.org/officeDocument/2006/relationships/commentAuthors" Target="commentAuthor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image" Target="../media/image37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image" Target="../media/image4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image" Target="../media/image64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image" Target="../media/image67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2" Type="http://schemas.openxmlformats.org/officeDocument/2006/relationships/image" Target="../media/image99.emf"/><Relationship Id="rId1" Type="http://schemas.openxmlformats.org/officeDocument/2006/relationships/image" Target="../media/image98.emf"/><Relationship Id="rId6" Type="http://schemas.openxmlformats.org/officeDocument/2006/relationships/image" Target="../media/image103.emf"/><Relationship Id="rId5" Type="http://schemas.openxmlformats.org/officeDocument/2006/relationships/image" Target="../media/image102.emf"/><Relationship Id="rId4" Type="http://schemas.openxmlformats.org/officeDocument/2006/relationships/image" Target="../media/image101.e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emf"/><Relationship Id="rId2" Type="http://schemas.openxmlformats.org/officeDocument/2006/relationships/image" Target="../media/image108.emf"/><Relationship Id="rId1" Type="http://schemas.openxmlformats.org/officeDocument/2006/relationships/image" Target="../media/image107.emf"/><Relationship Id="rId5" Type="http://schemas.openxmlformats.org/officeDocument/2006/relationships/image" Target="../media/image111.emf"/><Relationship Id="rId4" Type="http://schemas.openxmlformats.org/officeDocument/2006/relationships/image" Target="../media/image110.e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emf"/><Relationship Id="rId2" Type="http://schemas.openxmlformats.org/officeDocument/2006/relationships/image" Target="../media/image112.emf"/><Relationship Id="rId1" Type="http://schemas.openxmlformats.org/officeDocument/2006/relationships/image" Target="../media/image9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42F42-2CE9-4E35-95C1-410DC08A50B1}" type="datetimeFigureOut">
              <a:rPr lang="en-US" smtClean="0"/>
              <a:t>3/15/19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F2E89A-4FDF-4617-8DDF-BE2769EE8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2619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282904-F315-4730-8D91-37D99E141A6F}" type="datetimeFigureOut">
              <a:rPr lang="en-US" smtClean="0"/>
              <a:t>3/15/19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E672D7-8E2D-4611-973D-F4591A707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357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Instructions:</a:t>
            </a:r>
          </a:p>
          <a:p>
            <a:endParaRPr lang="en-US" dirty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List any technical, programmatic, or personnel challenges / risks and if / how you plan to manage them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E672D7-8E2D-4611-973D-F4591A707C3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3230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2D59E17-767E-D943-889A-1AA9C3DE3D7D}" type="slidenum">
              <a:rPr lang="en-US" sz="1200">
                <a:solidFill>
                  <a:srgbClr val="000000"/>
                </a:solidFill>
              </a:rPr>
              <a:pPr/>
              <a:t>33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5396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571" tIns="45286" rIns="90571" bIns="45286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7466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2D59E17-767E-D943-889A-1AA9C3DE3D7D}" type="slidenum">
              <a:rPr lang="en-US" sz="1200">
                <a:solidFill>
                  <a:srgbClr val="000000"/>
                </a:solidFill>
              </a:rPr>
              <a:pPr/>
              <a:t>34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5396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571" tIns="45286" rIns="90571" bIns="45286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0752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2D59E17-767E-D943-889A-1AA9C3DE3D7D}" type="slidenum">
              <a:rPr lang="en-US" sz="1200">
                <a:solidFill>
                  <a:srgbClr val="000000"/>
                </a:solidFill>
              </a:rPr>
              <a:pPr/>
              <a:t>35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5396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571" tIns="45286" rIns="90571" bIns="45286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2067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2D59E17-767E-D943-889A-1AA9C3DE3D7D}" type="slidenum">
              <a:rPr lang="en-US" sz="1200">
                <a:solidFill>
                  <a:srgbClr val="000000"/>
                </a:solidFill>
              </a:rPr>
              <a:pPr/>
              <a:t>36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5396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571" tIns="45286" rIns="90571" bIns="45286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7276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2D59E17-767E-D943-889A-1AA9C3DE3D7D}" type="slidenum">
              <a:rPr lang="en-US" sz="1200">
                <a:solidFill>
                  <a:srgbClr val="000000"/>
                </a:solidFill>
              </a:rPr>
              <a:pPr/>
              <a:t>37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5396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571" tIns="45286" rIns="90571" bIns="45286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818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2D59E17-767E-D943-889A-1AA9C3DE3D7D}" type="slidenum">
              <a:rPr lang="en-US" sz="1200">
                <a:solidFill>
                  <a:srgbClr val="000000"/>
                </a:solidFill>
              </a:rPr>
              <a:pPr/>
              <a:t>38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5396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571" tIns="45286" rIns="90571" bIns="45286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8828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2D59E17-767E-D943-889A-1AA9C3DE3D7D}" type="slidenum">
              <a:rPr lang="en-US" sz="1200">
                <a:solidFill>
                  <a:srgbClr val="000000"/>
                </a:solidFill>
              </a:rPr>
              <a:pPr/>
              <a:t>39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5396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571" tIns="45286" rIns="90571" bIns="45286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1884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2D59E17-767E-D943-889A-1AA9C3DE3D7D}" type="slidenum">
              <a:rPr lang="en-US" sz="1200">
                <a:solidFill>
                  <a:srgbClr val="000000"/>
                </a:solidFill>
              </a:rPr>
              <a:pPr/>
              <a:t>40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5396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571" tIns="45286" rIns="90571" bIns="45286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1703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2D59E17-767E-D943-889A-1AA9C3DE3D7D}" type="slidenum">
              <a:rPr lang="en-US" sz="1200">
                <a:solidFill>
                  <a:srgbClr val="000000"/>
                </a:solidFill>
              </a:rPr>
              <a:pPr/>
              <a:t>41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5396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571" tIns="45286" rIns="90571" bIns="45286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7269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2D59E17-767E-D943-889A-1AA9C3DE3D7D}" type="slidenum">
              <a:rPr lang="en-US" sz="1200">
                <a:solidFill>
                  <a:srgbClr val="000000"/>
                </a:solidFill>
              </a:rPr>
              <a:pPr/>
              <a:t>42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5396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571" tIns="45286" rIns="90571" bIns="45286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9491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Instructions:</a:t>
            </a:r>
          </a:p>
          <a:p>
            <a:endParaRPr lang="en-US" dirty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List any technical, programmatic, or personnel challenges / risks and if / how you plan to manage them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E672D7-8E2D-4611-973D-F4591A707C3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0057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9F97CF-6255-234F-8220-80E08E0C73D5}" type="slidenum">
              <a:rPr lang="en-US">
                <a:solidFill>
                  <a:srgbClr val="000000"/>
                </a:solidFill>
              </a:rPr>
              <a:pPr/>
              <a:t>43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2873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286000" y="514350"/>
            <a:ext cx="4572000" cy="2571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287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3257550"/>
            <a:ext cx="6705600" cy="3086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0571" tIns="45286" rIns="90571" bIns="45286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3699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AEF7BA-BEB7-1948-B691-DC57C7BF920E}" type="slidenum">
              <a:rPr lang="en-US">
                <a:solidFill>
                  <a:srgbClr val="000000"/>
                </a:solidFill>
              </a:rPr>
              <a:pPr/>
              <a:t>44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3078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286000" y="514350"/>
            <a:ext cx="4572000" cy="2571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307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3257550"/>
            <a:ext cx="6705600" cy="3086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0571" tIns="45286" rIns="90571" bIns="45286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722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AEF7BA-BEB7-1948-B691-DC57C7BF920E}" type="slidenum">
              <a:rPr lang="en-US">
                <a:solidFill>
                  <a:srgbClr val="000000"/>
                </a:solidFill>
              </a:rPr>
              <a:pPr/>
              <a:t>45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3078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286000" y="514350"/>
            <a:ext cx="4572000" cy="2571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307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3257550"/>
            <a:ext cx="6705600" cy="3086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0571" tIns="45286" rIns="90571" bIns="45286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3496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77B741-4DC9-1F45-98A5-144B8E79D3C7}" type="slidenum">
              <a:rPr lang="en-US">
                <a:solidFill>
                  <a:srgbClr val="000000"/>
                </a:solidFill>
              </a:rPr>
              <a:pPr/>
              <a:t>46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2669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286000" y="514350"/>
            <a:ext cx="4572000" cy="2571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26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3257550"/>
            <a:ext cx="6705600" cy="3086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0571" tIns="45286" rIns="90571" bIns="45286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7050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FE57131-F6FC-6042-BCC9-7A5CFA6DBC7F}" type="slidenum">
              <a:rPr lang="en-US" sz="1200">
                <a:solidFill>
                  <a:srgbClr val="000000"/>
                </a:solidFill>
              </a:rPr>
              <a:pPr/>
              <a:t>49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5027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961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FE57131-F6FC-6042-BCC9-7A5CFA6DBC7F}" type="slidenum">
              <a:rPr lang="en-US" sz="1200">
                <a:solidFill>
                  <a:srgbClr val="000000"/>
                </a:solidFill>
              </a:rPr>
              <a:pPr/>
              <a:t>50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5027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6375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D14C09-CF9E-B144-AA7C-C7982F929521}" type="slidenum">
              <a:rPr lang="en-US">
                <a:solidFill>
                  <a:srgbClr val="000000"/>
                </a:solidFill>
                <a:latin typeface="Calibri"/>
              </a:rPr>
              <a:pPr/>
              <a:t>61</a:t>
            </a:fld>
            <a:endParaRPr 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80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286000" y="514350"/>
            <a:ext cx="4572000" cy="2571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280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3257550"/>
            <a:ext cx="6705600" cy="3086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0571" tIns="45286" rIns="90571" bIns="45286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6405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D14C09-CF9E-B144-AA7C-C7982F929521}" type="slidenum">
              <a:rPr lang="en-US">
                <a:solidFill>
                  <a:srgbClr val="000000"/>
                </a:solidFill>
                <a:latin typeface="Calibri"/>
              </a:rPr>
              <a:pPr/>
              <a:t>62</a:t>
            </a:fld>
            <a:endParaRPr 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80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286000" y="514350"/>
            <a:ext cx="4572000" cy="2571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280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3257550"/>
            <a:ext cx="6705600" cy="3086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0571" tIns="45286" rIns="90571" bIns="45286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16150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7657AE-A7CE-9D41-8FFE-01F51D75E228}" type="slidenum">
              <a:rPr lang="en-US"/>
              <a:pPr/>
              <a:t>63</a:t>
            </a:fld>
            <a:endParaRPr lang="en-US"/>
          </a:p>
        </p:txBody>
      </p:sp>
      <p:sp>
        <p:nvSpPr>
          <p:cNvPr id="58265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286000" y="514350"/>
            <a:ext cx="4572000" cy="2571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826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3257550"/>
            <a:ext cx="6705600" cy="3086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5688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3CA7FB0-4510-8447-96B9-C8C27F3EBC42}" type="slidenum">
              <a:rPr lang="en-US" sz="1200"/>
              <a:pPr/>
              <a:t>18</a:t>
            </a:fld>
            <a:endParaRPr lang="en-US" sz="1200"/>
          </a:p>
        </p:txBody>
      </p:sp>
      <p:sp>
        <p:nvSpPr>
          <p:cNvPr id="7086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5849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125C304-D6AD-3B4E-A2B4-8DEDAA456ED1}" type="slidenum">
              <a:rPr lang="en-US">
                <a:solidFill>
                  <a:prstClr val="black"/>
                </a:solidFill>
                <a:latin typeface="Calibri"/>
              </a:rPr>
              <a:pPr/>
              <a:t>19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2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407988" y="704850"/>
            <a:ext cx="6194425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12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01614" y="4414911"/>
            <a:ext cx="5607174" cy="418308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7866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D14C09-CF9E-B144-AA7C-C7982F929521}" type="slidenum">
              <a:rPr lang="en-US">
                <a:solidFill>
                  <a:srgbClr val="000000"/>
                </a:solidFill>
              </a:rPr>
              <a:pPr/>
              <a:t>28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280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286000" y="514350"/>
            <a:ext cx="4572000" cy="2571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280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3257550"/>
            <a:ext cx="6705600" cy="3086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0571" tIns="45286" rIns="90571" bIns="45286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9363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2D59E17-767E-D943-889A-1AA9C3DE3D7D}" type="slidenum">
              <a:rPr lang="en-US" sz="1200">
                <a:solidFill>
                  <a:srgbClr val="000000"/>
                </a:solidFill>
              </a:rPr>
              <a:pPr/>
              <a:t>29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5396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571" tIns="45286" rIns="90571" bIns="45286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9797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2D59E17-767E-D943-889A-1AA9C3DE3D7D}" type="slidenum">
              <a:rPr lang="en-US" sz="1200">
                <a:solidFill>
                  <a:srgbClr val="000000"/>
                </a:solidFill>
              </a:rPr>
              <a:pPr/>
              <a:t>30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5396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571" tIns="45286" rIns="90571" bIns="45286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9892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2D59E17-767E-D943-889A-1AA9C3DE3D7D}" type="slidenum">
              <a:rPr lang="en-US" sz="1200">
                <a:solidFill>
                  <a:srgbClr val="000000"/>
                </a:solidFill>
              </a:rPr>
              <a:pPr/>
              <a:t>31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5396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571" tIns="45286" rIns="90571" bIns="45286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8648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2D59E17-767E-D943-889A-1AA9C3DE3D7D}" type="slidenum">
              <a:rPr lang="en-US" sz="1200">
                <a:solidFill>
                  <a:srgbClr val="000000"/>
                </a:solidFill>
              </a:rPr>
              <a:pPr/>
              <a:t>32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5396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571" tIns="45286" rIns="90571" bIns="45286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0839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60" y="411480"/>
            <a:ext cx="6962455" cy="510909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" y="1903575"/>
            <a:ext cx="6962456" cy="277849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8" name="Slide Number Placeholder 17"/>
          <p:cNvSpPr>
            <a:spLocks noGrp="1" noChangeArrowheads="1"/>
          </p:cNvSpPr>
          <p:nvPr>
            <p:ph type="sldNum" idx="4"/>
          </p:nvPr>
        </p:nvSpPr>
        <p:spPr bwMode="auto">
          <a:xfrm>
            <a:off x="11455401" y="6393363"/>
            <a:ext cx="544259" cy="30162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ea typeface="+mn-ea"/>
                <a:cs typeface="+mn-cs"/>
              </a:defRPr>
            </a:lvl1pPr>
          </a:lstStyle>
          <a:p>
            <a:fld id="{929A8685-9CBD-5D48-90F4-6955DC9A7A72}" type="slidenum">
              <a:rPr lang="en-US" altLang="x-none" smtClean="0"/>
              <a:pPr/>
              <a:t>‹#›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324926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2473" cy="510909"/>
          </a:xfrm>
          <a:prstGeom prst="rect">
            <a:avLst/>
          </a:prstGeom>
        </p:spPr>
        <p:txBody>
          <a:bodyPr anchor="t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475740"/>
            <a:ext cx="11369809" cy="404777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3"/>
          <p:cNvSpPr>
            <a:spLocks noGrp="1" noChangeArrowheads="1"/>
          </p:cNvSpPr>
          <p:nvPr>
            <p:ph type="sldNum" idx="4"/>
          </p:nvPr>
        </p:nvSpPr>
        <p:spPr bwMode="auto">
          <a:xfrm>
            <a:off x="11455401" y="6393363"/>
            <a:ext cx="544259" cy="30162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ea typeface="+mn-ea"/>
                <a:cs typeface="+mn-cs"/>
              </a:defRPr>
            </a:lvl1pPr>
          </a:lstStyle>
          <a:p>
            <a:fld id="{929A8685-9CBD-5D48-90F4-6955DC9A7A72}" type="slidenum">
              <a:rPr lang="en-US" altLang="x-none" smtClean="0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209220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410602"/>
            <a:ext cx="11375136" cy="87782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553612"/>
            <a:ext cx="5588582" cy="82119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5760" y="2379194"/>
            <a:ext cx="5588582" cy="337322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buFont typeface="Arial" panose="020B0604020202020204" pitchFamily="34" charset="0"/>
              <a:buChar char="•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5" y="1553612"/>
            <a:ext cx="5531934" cy="82119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5" y="2379194"/>
            <a:ext cx="5531934" cy="337322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idx="10"/>
          </p:nvPr>
        </p:nvSpPr>
        <p:spPr bwMode="auto">
          <a:xfrm>
            <a:off x="11455401" y="6393363"/>
            <a:ext cx="544259" cy="30162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ea typeface="+mn-ea"/>
                <a:cs typeface="+mn-cs"/>
              </a:defRPr>
            </a:lvl1pPr>
          </a:lstStyle>
          <a:p>
            <a:fld id="{929A8685-9CBD-5D48-90F4-6955DC9A7A72}" type="slidenum">
              <a:rPr lang="en-US" altLang="x-none" smtClean="0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174864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5136" cy="87782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 noChangeArrowheads="1"/>
          </p:cNvSpPr>
          <p:nvPr>
            <p:ph type="sldNum" idx="4"/>
          </p:nvPr>
        </p:nvSpPr>
        <p:spPr bwMode="auto">
          <a:xfrm>
            <a:off x="11455401" y="6393363"/>
            <a:ext cx="544259" cy="30162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ea typeface="+mn-ea"/>
                <a:cs typeface="+mn-cs"/>
              </a:defRPr>
            </a:lvl1pPr>
          </a:lstStyle>
          <a:p>
            <a:fld id="{929A8685-9CBD-5D48-90F4-6955DC9A7A72}" type="slidenum">
              <a:rPr lang="en-US" altLang="x-none" smtClean="0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198867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 with take-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6442" cy="51090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6500" y="1381126"/>
            <a:ext cx="9637520" cy="407669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buClr>
                <a:schemeClr val="tx2"/>
              </a:buClr>
              <a:buSzPct val="100000"/>
              <a:buFont typeface="Arial" pitchFamily="34" charset="0"/>
              <a:buChar char="•"/>
              <a:defRPr sz="2500" b="0">
                <a:latin typeface="Arial Narrow" pitchFamily="34" charset="0"/>
              </a:defRPr>
            </a:lvl1pPr>
            <a:lvl2pPr>
              <a:lnSpc>
                <a:spcPct val="90000"/>
              </a:lnSpc>
              <a:buClr>
                <a:schemeClr val="tx2"/>
              </a:buClr>
              <a:buSzPct val="100000"/>
              <a:buFont typeface="Arial Narrow" pitchFamily="34" charset="0"/>
              <a:buChar char="–"/>
              <a:defRPr sz="2000" b="0"/>
            </a:lvl2pPr>
            <a:lvl3pPr marL="768096" indent="-256032">
              <a:lnSpc>
                <a:spcPct val="90000"/>
              </a:lnSpc>
              <a:buClr>
                <a:schemeClr val="tx2"/>
              </a:buClr>
              <a:buSzPct val="100000"/>
              <a:buFont typeface="Arial" pitchFamily="34" charset="0"/>
              <a:buChar char="•"/>
              <a:defRPr sz="1700" b="0" i="0"/>
            </a:lvl3pPr>
            <a:lvl4pPr>
              <a:lnSpc>
                <a:spcPct val="90000"/>
              </a:lnSpc>
              <a:buClr>
                <a:schemeClr val="tx2"/>
              </a:buClr>
              <a:buSzPct val="100000"/>
              <a:buFont typeface="Arial Narrow" pitchFamily="34" charset="0"/>
              <a:buChar char="–"/>
              <a:defRPr sz="1400" b="0" i="0"/>
            </a:lvl4pPr>
            <a:lvl5pPr marL="1280160" indent="-256032">
              <a:lnSpc>
                <a:spcPct val="90000"/>
              </a:lnSpc>
              <a:buClr>
                <a:schemeClr val="tx2"/>
              </a:buClr>
              <a:buSzPct val="100000"/>
              <a:buFont typeface="Arial" pitchFamily="34" charset="0"/>
              <a:buChar char="•"/>
              <a:defRPr sz="1400" b="0" i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739447" y="5611905"/>
            <a:ext cx="7186328" cy="47736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none"/>
        </p:style>
        <p:txBody>
          <a:bodyPr anchor="ctr">
            <a:spAutoFit/>
          </a:bodyPr>
          <a:lstStyle>
            <a:lvl1pPr marL="0" indent="0" algn="ctr">
              <a:buNone/>
              <a:defRPr sz="2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 noChangeArrowheads="1"/>
          </p:cNvSpPr>
          <p:nvPr>
            <p:ph type="sldNum" idx="4"/>
          </p:nvPr>
        </p:nvSpPr>
        <p:spPr bwMode="auto">
          <a:xfrm>
            <a:off x="11455401" y="6393363"/>
            <a:ext cx="544259" cy="30162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ea typeface="+mn-ea"/>
                <a:cs typeface="+mn-cs"/>
              </a:defRPr>
            </a:lvl1pPr>
          </a:lstStyle>
          <a:p>
            <a:fld id="{929A8685-9CBD-5D48-90F4-6955DC9A7A72}" type="slidenum">
              <a:rPr lang="en-US" altLang="x-none" smtClean="0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306408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9905712"/>
      </p:ext>
    </p:extLst>
  </p:cSld>
  <p:clrMapOvr>
    <a:masterClrMapping/>
  </p:clrMapOvr>
  <p:transition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lab of fu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3286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itle Placeholder 94"/>
          <p:cNvSpPr>
            <a:spLocks noGrp="1" noChangeArrowheads="1"/>
          </p:cNvSpPr>
          <p:nvPr>
            <p:ph type="title"/>
          </p:nvPr>
        </p:nvSpPr>
        <p:spPr bwMode="auto">
          <a:xfrm>
            <a:off x="-1" y="0"/>
            <a:ext cx="12198489" cy="10795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x-none"/>
              <a:t>Click to edit the title text format</a:t>
            </a:r>
          </a:p>
        </p:txBody>
      </p:sp>
      <p:sp>
        <p:nvSpPr>
          <p:cNvPr id="96" name="Text Placeholder 9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199" y="1600200"/>
            <a:ext cx="11268159" cy="446246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x-none"/>
              <a:t>Click to edit the outline text format</a:t>
            </a:r>
          </a:p>
          <a:p>
            <a:pPr lvl="1"/>
            <a:r>
              <a:rPr lang="en-GB" altLang="x-none"/>
              <a:t>Second Outline Level</a:t>
            </a:r>
          </a:p>
          <a:p>
            <a:pPr lvl="2"/>
            <a:r>
              <a:rPr lang="en-GB" altLang="x-none"/>
              <a:t>Third Outline Level</a:t>
            </a:r>
          </a:p>
          <a:p>
            <a:pPr lvl="3"/>
            <a:r>
              <a:rPr lang="en-GB" altLang="x-none"/>
              <a:t>Fourth Outline Level</a:t>
            </a:r>
          </a:p>
          <a:p>
            <a:pPr lvl="4"/>
            <a:r>
              <a:rPr lang="en-GB" altLang="x-none"/>
              <a:t>Fifth Outline Level</a:t>
            </a:r>
          </a:p>
          <a:p>
            <a:pPr lvl="4"/>
            <a:r>
              <a:rPr lang="en-GB" altLang="x-none"/>
              <a:t>Sixth Outline Level</a:t>
            </a:r>
          </a:p>
          <a:p>
            <a:pPr lvl="4"/>
            <a:r>
              <a:rPr lang="en-GB" altLang="x-none"/>
              <a:t>Seventh Outline Level</a:t>
            </a:r>
          </a:p>
          <a:p>
            <a:pPr lvl="4"/>
            <a:r>
              <a:rPr lang="en-GB" altLang="x-none"/>
              <a:t>Eighth Outline Level</a:t>
            </a:r>
          </a:p>
          <a:p>
            <a:pPr lvl="4"/>
            <a:r>
              <a:rPr lang="en-GB" altLang="x-none"/>
              <a:t>Ninth Outline Level</a:t>
            </a:r>
          </a:p>
        </p:txBody>
      </p:sp>
      <p:sp>
        <p:nvSpPr>
          <p:cNvPr id="97" name="Slide Number Placeholder 96"/>
          <p:cNvSpPr>
            <a:spLocks noGrp="1" noChangeArrowheads="1"/>
          </p:cNvSpPr>
          <p:nvPr>
            <p:ph type="sldNum" idx="4"/>
          </p:nvPr>
        </p:nvSpPr>
        <p:spPr bwMode="auto">
          <a:xfrm>
            <a:off x="11455401" y="6393363"/>
            <a:ext cx="544259" cy="30162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ea typeface="+mn-ea"/>
                <a:cs typeface="+mn-cs"/>
              </a:defRPr>
            </a:lvl1pPr>
          </a:lstStyle>
          <a:p>
            <a:fld id="{929A8685-9CBD-5D48-90F4-6955DC9A7A72}" type="slidenum">
              <a:rPr lang="en-US" altLang="x-none" smtClean="0"/>
              <a:pPr/>
              <a:t>‹#›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2081848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37" r:id="rId2"/>
    <p:sldLayoutId id="2147483939" r:id="rId3"/>
    <p:sldLayoutId id="2147483941" r:id="rId4"/>
    <p:sldLayoutId id="2147483952" r:id="rId5"/>
    <p:sldLayoutId id="2147483953" r:id="rId6"/>
    <p:sldLayoutId id="2147483955" r:id="rId7"/>
  </p:sldLayoutIdLst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 kern="1200" baseline="0">
          <a:solidFill>
            <a:schemeClr val="tx1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microsoft.com/office/2007/relationships/media" Target="../media/media2.mp4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18.png"/><Relationship Id="rId4" Type="http://schemas.openxmlformats.org/officeDocument/2006/relationships/video" Target="../media/media2.mp4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image" Target="../media/image31.emf"/><Relationship Id="rId7" Type="http://schemas.openxmlformats.org/officeDocument/2006/relationships/image" Target="../media/image3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3" Type="http://schemas.openxmlformats.org/officeDocument/2006/relationships/image" Target="../media/image39.emf"/><Relationship Id="rId7" Type="http://schemas.openxmlformats.org/officeDocument/2006/relationships/oleObject" Target="../embeddings/oleObject2.bin"/><Relationship Id="rId12" Type="http://schemas.openxmlformats.org/officeDocument/2006/relationships/image" Target="../media/image44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7.emf"/><Relationship Id="rId11" Type="http://schemas.openxmlformats.org/officeDocument/2006/relationships/image" Target="../media/image43.e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42.emf"/><Relationship Id="rId4" Type="http://schemas.openxmlformats.org/officeDocument/2006/relationships/image" Target="../media/image40.emf"/><Relationship Id="rId9" Type="http://schemas.openxmlformats.org/officeDocument/2006/relationships/image" Target="../media/image41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7" Type="http://schemas.openxmlformats.org/officeDocument/2006/relationships/image" Target="../media/image46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45.emf"/><Relationship Id="rId4" Type="http://schemas.openxmlformats.org/officeDocument/2006/relationships/oleObject" Target="../embeddings/oleObject3.bin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microsoft.com/office/2007/relationships/hdphoto" Target="../media/hdphoto2.wdp"/><Relationship Id="rId5" Type="http://schemas.openxmlformats.org/officeDocument/2006/relationships/image" Target="../media/image51.png"/><Relationship Id="rId10" Type="http://schemas.openxmlformats.org/officeDocument/2006/relationships/image" Target="../media/image56.jpe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59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65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64.emf"/><Relationship Id="rId4" Type="http://schemas.openxmlformats.org/officeDocument/2006/relationships/oleObject" Target="../embeddings/oleObject6.bin"/><Relationship Id="rId9" Type="http://schemas.openxmlformats.org/officeDocument/2006/relationships/image" Target="../media/image66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68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67.emf"/><Relationship Id="rId4" Type="http://schemas.openxmlformats.org/officeDocument/2006/relationships/oleObject" Target="../embeddings/oleObject9.bin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69.emf"/><Relationship Id="rId4" Type="http://schemas.openxmlformats.org/officeDocument/2006/relationships/oleObject" Target="../embeddings/oleObject11.bin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microsoft.com/office/2007/relationships/hdphoto" Target="../media/hdphoto3.wdp"/><Relationship Id="rId5" Type="http://schemas.openxmlformats.org/officeDocument/2006/relationships/image" Target="../media/image72.png"/><Relationship Id="rId4" Type="http://schemas.openxmlformats.org/officeDocument/2006/relationships/image" Target="../media/image71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6.tiff"/><Relationship Id="rId5" Type="http://schemas.openxmlformats.org/officeDocument/2006/relationships/image" Target="../media/image75.tiff"/><Relationship Id="rId4" Type="http://schemas.openxmlformats.org/officeDocument/2006/relationships/image" Target="../media/image74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microsoft.com/office/2007/relationships/hdphoto" Target="../media/hdphoto4.wdp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tiff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microsoft.com/office/2007/relationships/media" Target="../media/media5.mov"/><Relationship Id="rId7" Type="http://schemas.openxmlformats.org/officeDocument/2006/relationships/image" Target="../media/image89.png"/><Relationship Id="rId12" Type="http://schemas.openxmlformats.org/officeDocument/2006/relationships/hyperlink" Target="https://doi.org/10.1016/j.nima.2018.01.035" TargetMode="Externa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88.png"/><Relationship Id="rId11" Type="http://schemas.openxmlformats.org/officeDocument/2006/relationships/image" Target="../media/image9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87.png"/><Relationship Id="rId4" Type="http://schemas.openxmlformats.org/officeDocument/2006/relationships/video" Target="../media/media5.mov"/><Relationship Id="rId9" Type="http://schemas.openxmlformats.org/officeDocument/2006/relationships/image" Target="../media/image86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95.emf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13" Type="http://schemas.openxmlformats.org/officeDocument/2006/relationships/image" Target="../media/image102.emf"/><Relationship Id="rId18" Type="http://schemas.openxmlformats.org/officeDocument/2006/relationships/image" Target="../media/image106.pn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99.emf"/><Relationship Id="rId12" Type="http://schemas.openxmlformats.org/officeDocument/2006/relationships/oleObject" Target="../embeddings/oleObject16.bin"/><Relationship Id="rId17" Type="http://schemas.openxmlformats.org/officeDocument/2006/relationships/image" Target="../media/image10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04.emf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3.bin"/><Relationship Id="rId11" Type="http://schemas.openxmlformats.org/officeDocument/2006/relationships/image" Target="../media/image101.emf"/><Relationship Id="rId5" Type="http://schemas.openxmlformats.org/officeDocument/2006/relationships/image" Target="../media/image98.emf"/><Relationship Id="rId15" Type="http://schemas.openxmlformats.org/officeDocument/2006/relationships/image" Target="../media/image103.emf"/><Relationship Id="rId10" Type="http://schemas.openxmlformats.org/officeDocument/2006/relationships/oleObject" Target="../embeddings/oleObject15.bin"/><Relationship Id="rId4" Type="http://schemas.openxmlformats.org/officeDocument/2006/relationships/oleObject" Target="../embeddings/oleObject12.bin"/><Relationship Id="rId9" Type="http://schemas.openxmlformats.org/officeDocument/2006/relationships/image" Target="../media/image100.emf"/><Relationship Id="rId14" Type="http://schemas.openxmlformats.org/officeDocument/2006/relationships/oleObject" Target="../embeddings/oleObject17.bin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13" Type="http://schemas.openxmlformats.org/officeDocument/2006/relationships/image" Target="../media/image111.emf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108.emf"/><Relationship Id="rId12" Type="http://schemas.openxmlformats.org/officeDocument/2006/relationships/oleObject" Target="../embeddings/oleObject2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9.bin"/><Relationship Id="rId11" Type="http://schemas.openxmlformats.org/officeDocument/2006/relationships/image" Target="../media/image110.emf"/><Relationship Id="rId5" Type="http://schemas.openxmlformats.org/officeDocument/2006/relationships/image" Target="../media/image107.emf"/><Relationship Id="rId10" Type="http://schemas.openxmlformats.org/officeDocument/2006/relationships/oleObject" Target="../embeddings/oleObject21.bin"/><Relationship Id="rId4" Type="http://schemas.openxmlformats.org/officeDocument/2006/relationships/oleObject" Target="../embeddings/oleObject18.bin"/><Relationship Id="rId9" Type="http://schemas.openxmlformats.org/officeDocument/2006/relationships/image" Target="../media/image109.emf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3.bin"/><Relationship Id="rId13" Type="http://schemas.openxmlformats.org/officeDocument/2006/relationships/image" Target="../media/image113.emf"/><Relationship Id="rId18" Type="http://schemas.openxmlformats.org/officeDocument/2006/relationships/image" Target="../media/image122.png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117.png"/><Relationship Id="rId12" Type="http://schemas.openxmlformats.org/officeDocument/2006/relationships/oleObject" Target="../embeddings/oleObject25.bin"/><Relationship Id="rId17" Type="http://schemas.openxmlformats.org/officeDocument/2006/relationships/image" Target="../media/image121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20.png"/><Relationship Id="rId20" Type="http://schemas.openxmlformats.org/officeDocument/2006/relationships/image" Target="../media/image124.png"/><Relationship Id="rId1" Type="http://schemas.openxmlformats.org/officeDocument/2006/relationships/vmlDrawing" Target="../drawings/vmlDrawing9.vml"/><Relationship Id="rId6" Type="http://schemas.openxmlformats.org/officeDocument/2006/relationships/image" Target="../media/image116.png"/><Relationship Id="rId11" Type="http://schemas.openxmlformats.org/officeDocument/2006/relationships/image" Target="../media/image112.emf"/><Relationship Id="rId5" Type="http://schemas.openxmlformats.org/officeDocument/2006/relationships/image" Target="../media/image115.png"/><Relationship Id="rId15" Type="http://schemas.openxmlformats.org/officeDocument/2006/relationships/image" Target="../media/image119.png"/><Relationship Id="rId10" Type="http://schemas.openxmlformats.org/officeDocument/2006/relationships/oleObject" Target="../embeddings/oleObject24.bin"/><Relationship Id="rId19" Type="http://schemas.openxmlformats.org/officeDocument/2006/relationships/image" Target="../media/image123.png"/><Relationship Id="rId4" Type="http://schemas.openxmlformats.org/officeDocument/2006/relationships/image" Target="../media/image114.png"/><Relationship Id="rId9" Type="http://schemas.openxmlformats.org/officeDocument/2006/relationships/image" Target="../media/image98.emf"/><Relationship Id="rId14" Type="http://schemas.openxmlformats.org/officeDocument/2006/relationships/image" Target="../media/image11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842ECEC-EE45-A34E-A32F-2CE3116808FD}"/>
              </a:ext>
            </a:extLst>
          </p:cNvPr>
          <p:cNvSpPr/>
          <p:nvPr/>
        </p:nvSpPr>
        <p:spPr>
          <a:xfrm>
            <a:off x="0" y="0"/>
            <a:ext cx="12188825" cy="1455576"/>
          </a:xfrm>
          <a:prstGeom prst="rect">
            <a:avLst/>
          </a:prstGeom>
          <a:solidFill>
            <a:srgbClr val="00395A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9609AA7-F82A-8B42-B6BB-6F7EAE6287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2963" l="1254" r="22571">
                        <a14:foregroundMark x1="11076" y1="25556" x2="11076" y2="25556"/>
                        <a14:foregroundMark x1="16144" y1="49259" x2="16144" y2="49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7107"/>
          <a:stretch/>
        </p:blipFill>
        <p:spPr>
          <a:xfrm>
            <a:off x="139958" y="125895"/>
            <a:ext cx="1953572" cy="120378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B5368D2-ECC1-5E43-95E2-D1ADC4598E08}"/>
              </a:ext>
            </a:extLst>
          </p:cNvPr>
          <p:cNvSpPr txBox="1"/>
          <p:nvPr/>
        </p:nvSpPr>
        <p:spPr>
          <a:xfrm>
            <a:off x="139958" y="1890647"/>
            <a:ext cx="7007289" cy="4635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dirty="0"/>
              <a:t>Modeling &amp; Simulations - Part 2</a:t>
            </a:r>
          </a:p>
          <a:p>
            <a:pPr algn="ctr">
              <a:lnSpc>
                <a:spcPct val="90000"/>
              </a:lnSpc>
            </a:pPr>
            <a:endParaRPr lang="en-US" sz="3200" dirty="0"/>
          </a:p>
          <a:p>
            <a:pPr algn="ctr">
              <a:lnSpc>
                <a:spcPct val="90000"/>
              </a:lnSpc>
            </a:pPr>
            <a:r>
              <a:rPr lang="en-US" sz="3200" i="1" dirty="0"/>
              <a:t>Advanced numerical methods for plasma acceleration</a:t>
            </a:r>
          </a:p>
          <a:p>
            <a:pPr algn="ctr">
              <a:lnSpc>
                <a:spcPct val="90000"/>
              </a:lnSpc>
            </a:pPr>
            <a:endParaRPr lang="en-US" sz="2400" i="1" dirty="0"/>
          </a:p>
          <a:p>
            <a:pPr algn="ctr">
              <a:lnSpc>
                <a:spcPct val="90000"/>
              </a:lnSpc>
            </a:pPr>
            <a:r>
              <a:rPr lang="en-US" sz="2800" dirty="0"/>
              <a:t>Jean-Luc </a:t>
            </a:r>
            <a:r>
              <a:rPr lang="en-US" sz="2800" dirty="0" err="1"/>
              <a:t>Vay</a:t>
            </a:r>
            <a:endParaRPr lang="en-US" sz="2800" dirty="0"/>
          </a:p>
          <a:p>
            <a:pPr algn="ctr">
              <a:lnSpc>
                <a:spcPct val="90000"/>
              </a:lnSpc>
            </a:pPr>
            <a:endParaRPr lang="en-US" sz="2400" dirty="0"/>
          </a:p>
          <a:p>
            <a:pPr marL="3430588" indent="-3430588">
              <a:lnSpc>
                <a:spcPct val="90000"/>
              </a:lnSpc>
            </a:pPr>
            <a:r>
              <a:rPr lang="en-US" sz="2400" dirty="0"/>
              <a:t>	</a:t>
            </a:r>
            <a:r>
              <a:rPr lang="en-US" sz="2400" dirty="0">
                <a:solidFill>
                  <a:srgbClr val="00395A"/>
                </a:solidFill>
                <a:latin typeface="Franklin Gothic Medium" panose="020B0603020102020204" pitchFamily="34" charset="0"/>
              </a:rPr>
              <a:t>Lawrence </a:t>
            </a:r>
          </a:p>
          <a:p>
            <a:pPr marL="3430588" indent="-3430588">
              <a:lnSpc>
                <a:spcPct val="90000"/>
              </a:lnSpc>
            </a:pPr>
            <a:r>
              <a:rPr lang="en-US" sz="2400" dirty="0">
                <a:solidFill>
                  <a:srgbClr val="00395A"/>
                </a:solidFill>
                <a:latin typeface="Franklin Gothic Medium" panose="020B0603020102020204" pitchFamily="34" charset="0"/>
              </a:rPr>
              <a:t>	Berkeley </a:t>
            </a:r>
          </a:p>
          <a:p>
            <a:pPr marL="3430588" indent="-3430588">
              <a:lnSpc>
                <a:spcPct val="90000"/>
              </a:lnSpc>
            </a:pPr>
            <a:r>
              <a:rPr lang="en-US" sz="2400" dirty="0">
                <a:solidFill>
                  <a:srgbClr val="00395A"/>
                </a:solidFill>
                <a:latin typeface="Franklin Gothic Medium" panose="020B0603020102020204" pitchFamily="34" charset="0"/>
              </a:rPr>
              <a:t>	National </a:t>
            </a:r>
          </a:p>
          <a:p>
            <a:pPr marL="3430588" indent="-3430588">
              <a:lnSpc>
                <a:spcPct val="90000"/>
              </a:lnSpc>
            </a:pPr>
            <a:r>
              <a:rPr lang="en-US" sz="2400" dirty="0">
                <a:solidFill>
                  <a:srgbClr val="00395A"/>
                </a:solidFill>
                <a:latin typeface="Franklin Gothic Medium" panose="020B0603020102020204" pitchFamily="34" charset="0"/>
              </a:rPr>
              <a:t>	Laboratory</a:t>
            </a:r>
          </a:p>
          <a:p>
            <a:pPr algn="ctr">
              <a:lnSpc>
                <a:spcPct val="90000"/>
              </a:lnSpc>
            </a:pPr>
            <a:endParaRPr lang="en-US" sz="3200" i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FFA27F8-3904-834D-A268-F5DF8C6405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2" b="24941"/>
          <a:stretch/>
        </p:blipFill>
        <p:spPr>
          <a:xfrm>
            <a:off x="7492481" y="1455576"/>
            <a:ext cx="4696343" cy="47894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D25C79-F45C-F347-87C4-908120C1AE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373" y="4688094"/>
            <a:ext cx="1502229" cy="127967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EC087DB-DCF8-CF4F-8DCF-CC9FF3DD5C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6238875"/>
            <a:ext cx="12198489" cy="619125"/>
          </a:xfrm>
          <a:prstGeom prst="rect">
            <a:avLst/>
          </a:prstGeom>
          <a:solidFill>
            <a:srgbClr val="00395A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Franklin Gothic Book" charset="0"/>
                <a:ea typeface="ＭＳ Ｐゴシック" charset="-128"/>
                <a:cs typeface="ＭＳ Ｐゴシック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Franklin Gothic Book" charset="0"/>
                <a:ea typeface="ＭＳ Ｐゴシック" charset="-128"/>
                <a:cs typeface="ＭＳ Ｐゴシック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Franklin Gothic Book" charset="0"/>
                <a:ea typeface="ＭＳ Ｐゴシック" charset="-128"/>
                <a:cs typeface="ＭＳ Ｐゴシック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Franklin Gothic Book" charset="0"/>
                <a:ea typeface="ＭＳ Ｐゴシック" charset="-128"/>
                <a:cs typeface="ＭＳ Ｐゴシック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Franklin Gothic Book" charset="0"/>
                <a:ea typeface="ＭＳ Ｐゴシック" charset="-128"/>
                <a:cs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Franklin Gothic Book" charset="0"/>
                <a:ea typeface="ＭＳ Ｐゴシック" charset="-128"/>
                <a:cs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Franklin Gothic Book" charset="0"/>
                <a:ea typeface="ＭＳ Ｐゴシック" charset="-128"/>
                <a:cs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Franklin Gothic Book" charset="0"/>
                <a:ea typeface="ＭＳ Ｐゴシック" charset="-128"/>
                <a:cs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Franklin Gothic Book" charset="0"/>
                <a:ea typeface="ＭＳ Ｐゴシック" charset="-128"/>
                <a:cs typeface="ＭＳ Ｐゴシック" charset="-128"/>
              </a:defRPr>
            </a:lvl9pPr>
          </a:lstStyle>
          <a:p>
            <a:pPr algn="ctr">
              <a:buClrTx/>
              <a:buFontTx/>
              <a:buNone/>
            </a:pPr>
            <a:endParaRPr lang="en-US" altLang="x-none">
              <a:solidFill>
                <a:srgbClr val="FFFFFF"/>
              </a:solidFill>
              <a:latin typeface="Arial" charset="0"/>
            </a:endParaRPr>
          </a:p>
          <a:p>
            <a:pPr algn="ctr">
              <a:buClrTx/>
              <a:buFontTx/>
              <a:buNone/>
            </a:pPr>
            <a:endParaRPr lang="en-US" altLang="x-none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E48B2D8-0CCD-894E-97CB-3811929D3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1373" y="6326047"/>
            <a:ext cx="3149144" cy="470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70259FE-9B23-2D48-BE81-912AAB639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1162" y="6326047"/>
            <a:ext cx="2646619" cy="444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71BD80C-A2B5-F94B-999B-831BA47004EE}"/>
              </a:ext>
            </a:extLst>
          </p:cNvPr>
          <p:cNvSpPr txBox="1"/>
          <p:nvPr/>
        </p:nvSpPr>
        <p:spPr>
          <a:xfrm>
            <a:off x="4510432" y="302449"/>
            <a:ext cx="81235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bg1"/>
                </a:solidFill>
              </a:rPr>
              <a:t>High Gradient Wakefield Accelerator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bg1"/>
                </a:solidFill>
              </a:rPr>
              <a:t>11-22 March 2019 – </a:t>
            </a:r>
            <a:r>
              <a:rPr lang="en-US" sz="2800" dirty="0" err="1">
                <a:solidFill>
                  <a:schemeClr val="bg1"/>
                </a:solidFill>
              </a:rPr>
              <a:t>Sesimbra</a:t>
            </a:r>
            <a:r>
              <a:rPr lang="en-US" sz="2800" dirty="0">
                <a:solidFill>
                  <a:schemeClr val="bg1"/>
                </a:solidFill>
              </a:rPr>
              <a:t>, Portugal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0C85736-C096-D24E-B3A4-31AD8390312A}"/>
              </a:ext>
            </a:extLst>
          </p:cNvPr>
          <p:cNvSpPr txBox="1"/>
          <p:nvPr/>
        </p:nvSpPr>
        <p:spPr>
          <a:xfrm>
            <a:off x="1860998" y="212768"/>
            <a:ext cx="500732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The 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   CERN 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    Accelerator 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  School</a:t>
            </a:r>
          </a:p>
        </p:txBody>
      </p:sp>
    </p:spTree>
    <p:extLst>
      <p:ext uri="{BB962C8B-B14F-4D97-AF65-F5344CB8AC3E}">
        <p14:creationId xmlns:p14="http://schemas.microsoft.com/office/powerpoint/2010/main" val="20024103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202B25-CD96-584E-B511-023E918DD119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929A8685-9CBD-5D48-90F4-6955DC9A7A72}" type="slidenum">
              <a:rPr lang="en-US" altLang="x-none" smtClean="0"/>
              <a:pPr/>
              <a:t>10</a:t>
            </a:fld>
            <a:endParaRPr lang="en-US" altLang="x-none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B3E256F-A754-9640-ABBE-E5B1EAAE1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" y="81065"/>
            <a:ext cx="11372473" cy="510909"/>
          </a:xfrm>
        </p:spPr>
        <p:txBody>
          <a:bodyPr/>
          <a:lstStyle/>
          <a:p>
            <a:r>
              <a:rPr lang="en-US" dirty="0" err="1"/>
              <a:t>Quasistatic</a:t>
            </a:r>
            <a:r>
              <a:rPr lang="en-US" dirty="0"/>
              <a:t> approximation uses separation of scales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E9C5316-D267-7A41-8BCD-F96F60BC5E79}"/>
              </a:ext>
            </a:extLst>
          </p:cNvPr>
          <p:cNvGrpSpPr/>
          <p:nvPr/>
        </p:nvGrpSpPr>
        <p:grpSpPr>
          <a:xfrm>
            <a:off x="181856" y="659948"/>
            <a:ext cx="10994571" cy="54427"/>
            <a:chOff x="195943" y="1001487"/>
            <a:chExt cx="10994571" cy="5442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8787BC5-C6C7-0044-A19B-39E258A05340}"/>
                </a:ext>
              </a:extLst>
            </p:cNvPr>
            <p:cNvCxnSpPr/>
            <p:nvPr/>
          </p:nvCxnSpPr>
          <p:spPr>
            <a:xfrm>
              <a:off x="195943" y="1001487"/>
              <a:ext cx="9818914" cy="0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719C248-BB61-6043-842A-36FBC863E6E8}"/>
                </a:ext>
              </a:extLst>
            </p:cNvPr>
            <p:cNvCxnSpPr>
              <a:cxnSpLocks/>
            </p:cNvCxnSpPr>
            <p:nvPr/>
          </p:nvCxnSpPr>
          <p:spPr>
            <a:xfrm>
              <a:off x="511628" y="1055914"/>
              <a:ext cx="10678886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Text Box 4">
            <a:extLst>
              <a:ext uri="{FF2B5EF4-FFF2-40B4-BE49-F238E27FC236}">
                <a16:creationId xmlns:a16="http://schemas.microsoft.com/office/drawing/2014/main" id="{DB8DFA8E-5394-E146-9CF7-71CCE3F6E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7527" y="965435"/>
            <a:ext cx="10875818" cy="1322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57063" indent="-457063">
              <a:buFont typeface="+mj-lt"/>
              <a:buAutoNum type="arabicPeriod"/>
            </a:pPr>
            <a:r>
              <a:rPr lang="en-US" sz="1999" b="1" dirty="0">
                <a:latin typeface="Calibri"/>
                <a:cs typeface="Calibri"/>
              </a:rPr>
              <a:t>Fast time scale - </a:t>
            </a:r>
            <a:r>
              <a:rPr lang="en-US" sz="1999" dirty="0">
                <a:latin typeface="Calibri"/>
                <a:cs typeface="Calibri"/>
              </a:rPr>
              <a:t>2-D slice of plasma is </a:t>
            </a:r>
            <a:r>
              <a:rPr lang="en-US" sz="1999" b="1" dirty="0">
                <a:latin typeface="Calibri"/>
                <a:cs typeface="Calibri"/>
              </a:rPr>
              <a:t>stepped “backward”</a:t>
            </a:r>
            <a:r>
              <a:rPr lang="en-US" sz="1999" dirty="0">
                <a:latin typeface="Calibri"/>
                <a:cs typeface="Calibri"/>
              </a:rPr>
              <a:t> (with </a:t>
            </a:r>
            <a:r>
              <a:rPr lang="en-US" sz="1999" b="1" u="sng" dirty="0">
                <a:latin typeface="Calibri"/>
                <a:cs typeface="Calibri"/>
              </a:rPr>
              <a:t>small steps</a:t>
            </a:r>
            <a:r>
              <a:rPr lang="en-US" sz="1999" dirty="0">
                <a:latin typeface="Calibri"/>
                <a:cs typeface="Calibri"/>
              </a:rPr>
              <a:t>) through the 		       beam field and its self-field (solving iteratively 2-D Poisson-like equations at 	each step).		</a:t>
            </a:r>
          </a:p>
          <a:p>
            <a:pPr marL="457063" indent="-457063">
              <a:buFont typeface="+mj-lt"/>
              <a:buAutoNum type="arabicPeriod"/>
            </a:pPr>
            <a:r>
              <a:rPr lang="en-US" sz="1999" b="1" dirty="0">
                <a:latin typeface="Calibri"/>
                <a:cs typeface="Calibri"/>
              </a:rPr>
              <a:t>Slow time scale - </a:t>
            </a:r>
            <a:r>
              <a:rPr lang="en-US" sz="1999" dirty="0">
                <a:latin typeface="Calibri"/>
                <a:cs typeface="Calibri"/>
              </a:rPr>
              <a:t>3-D beam is pushed far down the plasma with </a:t>
            </a:r>
            <a:r>
              <a:rPr lang="en-US" sz="1999" b="1" u="sng" dirty="0">
                <a:latin typeface="Calibri"/>
                <a:cs typeface="Calibri"/>
              </a:rPr>
              <a:t>large time steps</a:t>
            </a:r>
            <a:r>
              <a:rPr lang="en-US" sz="1999" dirty="0">
                <a:latin typeface="Calibri"/>
                <a:cs typeface="Calibri"/>
              </a:rPr>
              <a:t>.</a:t>
            </a:r>
          </a:p>
        </p:txBody>
      </p:sp>
      <p:sp>
        <p:nvSpPr>
          <p:cNvPr id="57" name="Line 9">
            <a:extLst>
              <a:ext uri="{FF2B5EF4-FFF2-40B4-BE49-F238E27FC236}">
                <a16:creationId xmlns:a16="http://schemas.microsoft.com/office/drawing/2014/main" id="{67E3E264-F8B0-A842-9E34-22C4B91CE30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098553" y="3820852"/>
            <a:ext cx="3603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" name="AutoShape 23">
            <a:extLst>
              <a:ext uri="{FF2B5EF4-FFF2-40B4-BE49-F238E27FC236}">
                <a16:creationId xmlns:a16="http://schemas.microsoft.com/office/drawing/2014/main" id="{6B277DD1-4DDD-5040-A3B7-8397E5AEED64}"/>
              </a:ext>
            </a:extLst>
          </p:cNvPr>
          <p:cNvSpPr>
            <a:spLocks noChangeArrowheads="1"/>
          </p:cNvSpPr>
          <p:nvPr/>
        </p:nvSpPr>
        <p:spPr bwMode="auto">
          <a:xfrm rot="5400000" flipH="1">
            <a:off x="1628229" y="4154796"/>
            <a:ext cx="1719263" cy="560387"/>
          </a:xfrm>
          <a:prstGeom prst="cube">
            <a:avLst>
              <a:gd name="adj" fmla="val 84120"/>
            </a:avLst>
          </a:prstGeom>
          <a:solidFill>
            <a:srgbClr val="299E9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9" name="Group 4">
            <a:extLst>
              <a:ext uri="{FF2B5EF4-FFF2-40B4-BE49-F238E27FC236}">
                <a16:creationId xmlns:a16="http://schemas.microsoft.com/office/drawing/2014/main" id="{28028F77-8946-6F40-8342-721E92F0C9F4}"/>
              </a:ext>
            </a:extLst>
          </p:cNvPr>
          <p:cNvGrpSpPr>
            <a:grpSpLocks/>
          </p:cNvGrpSpPr>
          <p:nvPr/>
        </p:nvGrpSpPr>
        <p:grpSpPr bwMode="auto">
          <a:xfrm>
            <a:off x="2681161" y="4013540"/>
            <a:ext cx="2439226" cy="967467"/>
            <a:chOff x="2043975" y="2168813"/>
            <a:chExt cx="1087631" cy="260953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5B17739E-3FD0-FF46-B3CC-E44126DEA6DC}"/>
                </a:ext>
              </a:extLst>
            </p:cNvPr>
            <p:cNvSpPr/>
            <p:nvPr/>
          </p:nvSpPr>
          <p:spPr bwMode="auto">
            <a:xfrm>
              <a:off x="2043975" y="2168813"/>
              <a:ext cx="1087631" cy="260953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20000"/>
                    <a:lumOff val="80000"/>
                    <a:alpha val="86000"/>
                  </a:schemeClr>
                </a:gs>
                <a:gs pos="100000">
                  <a:schemeClr val="accent6">
                    <a:lumMod val="50000"/>
                    <a:alpha val="80000"/>
                  </a:schemeClr>
                </a:gs>
                <a:gs pos="51000">
                  <a:schemeClr val="accent6">
                    <a:lumMod val="60000"/>
                    <a:lumOff val="40000"/>
                    <a:alpha val="72000"/>
                  </a:schemeClr>
                </a:gs>
              </a:gsLst>
              <a:lin ang="354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 sz="40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55E710D7-D90A-9345-BE76-EE4FF677715C}"/>
                </a:ext>
              </a:extLst>
            </p:cNvPr>
            <p:cNvSpPr/>
            <p:nvPr/>
          </p:nvSpPr>
          <p:spPr bwMode="auto">
            <a:xfrm>
              <a:off x="2100854" y="2193266"/>
              <a:ext cx="670446" cy="151160"/>
            </a:xfrm>
            <a:prstGeom prst="ellipse">
              <a:avLst/>
            </a:prstGeom>
            <a:gradFill flip="none" rotWithShape="1">
              <a:gsLst>
                <a:gs pos="0">
                  <a:srgbClr val="D0DEFE"/>
                </a:gs>
                <a:gs pos="100000">
                  <a:srgbClr val="456EC3">
                    <a:alpha val="0"/>
                  </a:srgbClr>
                </a:gs>
                <a:gs pos="68000">
                  <a:srgbClr val="456EC3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 sz="40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62" name="AutoShape 14">
            <a:extLst>
              <a:ext uri="{FF2B5EF4-FFF2-40B4-BE49-F238E27FC236}">
                <a16:creationId xmlns:a16="http://schemas.microsoft.com/office/drawing/2014/main" id="{D91968D4-8A49-C14C-BCDD-7B2FAEA2506C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488729" y="4350058"/>
            <a:ext cx="222250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" name="AutoShape 15">
            <a:extLst>
              <a:ext uri="{FF2B5EF4-FFF2-40B4-BE49-F238E27FC236}">
                <a16:creationId xmlns:a16="http://schemas.microsoft.com/office/drawing/2014/main" id="{1DE256DB-0AC1-B041-BD14-E832B2A41925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526036" y="4350852"/>
            <a:ext cx="322263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" name="AutoShape 16">
            <a:extLst>
              <a:ext uri="{FF2B5EF4-FFF2-40B4-BE49-F238E27FC236}">
                <a16:creationId xmlns:a16="http://schemas.microsoft.com/office/drawing/2014/main" id="{B5A6042F-D488-0945-9918-60D5768DF4A8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584774" y="4350852"/>
            <a:ext cx="382587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" name="AutoShape 17">
            <a:extLst>
              <a:ext uri="{FF2B5EF4-FFF2-40B4-BE49-F238E27FC236}">
                <a16:creationId xmlns:a16="http://schemas.microsoft.com/office/drawing/2014/main" id="{5543143B-85FA-E44D-89F6-04C3E27F0BF2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649861" y="4350852"/>
            <a:ext cx="433387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" name="AutoShape 18">
            <a:extLst>
              <a:ext uri="{FF2B5EF4-FFF2-40B4-BE49-F238E27FC236}">
                <a16:creationId xmlns:a16="http://schemas.microsoft.com/office/drawing/2014/main" id="{FF6020B5-1AF1-974E-89BA-F1A95CC1E966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722886" y="4350852"/>
            <a:ext cx="468313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7" name="AutoShape 19">
            <a:extLst>
              <a:ext uri="{FF2B5EF4-FFF2-40B4-BE49-F238E27FC236}">
                <a16:creationId xmlns:a16="http://schemas.microsoft.com/office/drawing/2014/main" id="{503D823A-18A7-C44E-8BC4-4AB68BCEF607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798292" y="4350058"/>
            <a:ext cx="498475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" name="AutoShape 20">
            <a:extLst>
              <a:ext uri="{FF2B5EF4-FFF2-40B4-BE49-F238E27FC236}">
                <a16:creationId xmlns:a16="http://schemas.microsoft.com/office/drawing/2014/main" id="{29A2267C-A08F-FA4A-A980-513D47339E51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879255" y="4350058"/>
            <a:ext cx="517525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" name="AutoShape 21">
            <a:extLst>
              <a:ext uri="{FF2B5EF4-FFF2-40B4-BE49-F238E27FC236}">
                <a16:creationId xmlns:a16="http://schemas.microsoft.com/office/drawing/2014/main" id="{8EFBAFD9-0760-4C4F-8AAA-738BE8913600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963392" y="4350058"/>
            <a:ext cx="533400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0" name="AutoShape 22">
            <a:extLst>
              <a:ext uri="{FF2B5EF4-FFF2-40B4-BE49-F238E27FC236}">
                <a16:creationId xmlns:a16="http://schemas.microsoft.com/office/drawing/2014/main" id="{AC088117-4F1D-F54F-8BA2-A3F7074F1DF4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045149" y="4350852"/>
            <a:ext cx="547687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" name="AutoShape 24">
            <a:extLst>
              <a:ext uri="{FF2B5EF4-FFF2-40B4-BE49-F238E27FC236}">
                <a16:creationId xmlns:a16="http://schemas.microsoft.com/office/drawing/2014/main" id="{79ED24DE-E1A1-FC48-9C9E-4DC05335B72D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135636" y="4350852"/>
            <a:ext cx="547687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2" name="AutoShape 25">
            <a:extLst>
              <a:ext uri="{FF2B5EF4-FFF2-40B4-BE49-F238E27FC236}">
                <a16:creationId xmlns:a16="http://schemas.microsoft.com/office/drawing/2014/main" id="{8344976E-7EE5-264D-87C7-1F7729E1A043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234060" y="4349264"/>
            <a:ext cx="533400" cy="182562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3" name="AutoShape 26">
            <a:extLst>
              <a:ext uri="{FF2B5EF4-FFF2-40B4-BE49-F238E27FC236}">
                <a16:creationId xmlns:a16="http://schemas.microsoft.com/office/drawing/2014/main" id="{8A483908-2B58-6048-8C26-A70274B2B9A4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332486" y="4349264"/>
            <a:ext cx="517525" cy="182563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" name="AutoShape 27">
            <a:extLst>
              <a:ext uri="{FF2B5EF4-FFF2-40B4-BE49-F238E27FC236}">
                <a16:creationId xmlns:a16="http://schemas.microsoft.com/office/drawing/2014/main" id="{1115BEB3-6C45-DE41-8534-F8F23126DD0A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431705" y="4350058"/>
            <a:ext cx="498475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" name="AutoShape 28">
            <a:extLst>
              <a:ext uri="{FF2B5EF4-FFF2-40B4-BE49-F238E27FC236}">
                <a16:creationId xmlns:a16="http://schemas.microsoft.com/office/drawing/2014/main" id="{504693CD-8356-D84A-9742-93EC3889FA70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537273" y="4350852"/>
            <a:ext cx="468313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" name="AutoShape 29">
            <a:extLst>
              <a:ext uri="{FF2B5EF4-FFF2-40B4-BE49-F238E27FC236}">
                <a16:creationId xmlns:a16="http://schemas.microsoft.com/office/drawing/2014/main" id="{75D05C8C-27DC-C742-A5C4-4275CE1E4133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643636" y="4350852"/>
            <a:ext cx="433387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" name="AutoShape 30">
            <a:extLst>
              <a:ext uri="{FF2B5EF4-FFF2-40B4-BE49-F238E27FC236}">
                <a16:creationId xmlns:a16="http://schemas.microsoft.com/office/drawing/2014/main" id="{FFEB681B-754F-964E-B4EB-242F005835AA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759524" y="4350852"/>
            <a:ext cx="382587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" name="AutoShape 31">
            <a:extLst>
              <a:ext uri="{FF2B5EF4-FFF2-40B4-BE49-F238E27FC236}">
                <a16:creationId xmlns:a16="http://schemas.microsoft.com/office/drawing/2014/main" id="{B261F0E3-222F-B848-ABCD-D83F4D91F843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878586" y="4350852"/>
            <a:ext cx="322263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" name="AutoShape 32">
            <a:extLst>
              <a:ext uri="{FF2B5EF4-FFF2-40B4-BE49-F238E27FC236}">
                <a16:creationId xmlns:a16="http://schemas.microsoft.com/office/drawing/2014/main" id="{090A4BED-964C-AA49-A134-B008EC97146F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9019079" y="4350058"/>
            <a:ext cx="222250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0" name="Line 45">
            <a:extLst>
              <a:ext uri="{FF2B5EF4-FFF2-40B4-BE49-F238E27FC236}">
                <a16:creationId xmlns:a16="http://schemas.microsoft.com/office/drawing/2014/main" id="{397B0794-B117-454E-B76E-113883A5BD6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176242" y="4432607"/>
            <a:ext cx="665163" cy="63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" name="Text Box 6">
            <a:extLst>
              <a:ext uri="{FF2B5EF4-FFF2-40B4-BE49-F238E27FC236}">
                <a16:creationId xmlns:a16="http://schemas.microsoft.com/office/drawing/2014/main" id="{F15BD79E-D8DD-9645-B684-CCC0525C13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7511" y="3173721"/>
            <a:ext cx="30241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2000" dirty="0">
                <a:latin typeface="Calibri"/>
                <a:cs typeface="Calibri"/>
              </a:rPr>
              <a:t>2-D slab of plasma (fast)</a:t>
            </a:r>
          </a:p>
        </p:txBody>
      </p:sp>
      <p:grpSp>
        <p:nvGrpSpPr>
          <p:cNvPr id="82" name="Group 10">
            <a:extLst>
              <a:ext uri="{FF2B5EF4-FFF2-40B4-BE49-F238E27FC236}">
                <a16:creationId xmlns:a16="http://schemas.microsoft.com/office/drawing/2014/main" id="{5DDBC48B-5EEA-5048-86DD-0DA30E24CB22}"/>
              </a:ext>
            </a:extLst>
          </p:cNvPr>
          <p:cNvGrpSpPr>
            <a:grpSpLocks/>
          </p:cNvGrpSpPr>
          <p:nvPr/>
        </p:nvGrpSpPr>
        <p:grpSpPr bwMode="auto">
          <a:xfrm>
            <a:off x="2205838" y="3584882"/>
            <a:ext cx="7206941" cy="1709854"/>
            <a:chOff x="-1888" y="792"/>
            <a:chExt cx="5440" cy="1479"/>
          </a:xfrm>
        </p:grpSpPr>
        <p:sp>
          <p:nvSpPr>
            <p:cNvPr id="83" name="Line 11">
              <a:extLst>
                <a:ext uri="{FF2B5EF4-FFF2-40B4-BE49-F238E27FC236}">
                  <a16:creationId xmlns:a16="http://schemas.microsoft.com/office/drawing/2014/main" id="{7151A722-1632-7349-B482-67045DE827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1545" y="792"/>
              <a:ext cx="0" cy="108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" name="Line 12">
              <a:extLst>
                <a:ext uri="{FF2B5EF4-FFF2-40B4-BE49-F238E27FC236}">
                  <a16:creationId xmlns:a16="http://schemas.microsoft.com/office/drawing/2014/main" id="{1CAB156D-12E7-9742-B593-34B8713A142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-1554" y="1868"/>
              <a:ext cx="5106" cy="4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" name="Line 13">
              <a:extLst>
                <a:ext uri="{FF2B5EF4-FFF2-40B4-BE49-F238E27FC236}">
                  <a16:creationId xmlns:a16="http://schemas.microsoft.com/office/drawing/2014/main" id="{D7C4FBD6-FD24-C84A-816A-FCFFC2A82C3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-1888" y="1877"/>
              <a:ext cx="325" cy="394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6" name="Line 34">
            <a:extLst>
              <a:ext uri="{FF2B5EF4-FFF2-40B4-BE49-F238E27FC236}">
                <a16:creationId xmlns:a16="http://schemas.microsoft.com/office/drawing/2014/main" id="{222908DF-E7A1-0647-B749-EE9BA3014022}"/>
              </a:ext>
            </a:extLst>
          </p:cNvPr>
          <p:cNvSpPr>
            <a:spLocks noChangeShapeType="1"/>
          </p:cNvSpPr>
          <p:nvPr/>
        </p:nvSpPr>
        <p:spPr bwMode="auto">
          <a:xfrm>
            <a:off x="6036167" y="4440545"/>
            <a:ext cx="1476375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F7199DDD-12F6-DE43-81CD-685EF6CD25E4}"/>
              </a:ext>
            </a:extLst>
          </p:cNvPr>
          <p:cNvGrpSpPr/>
          <p:nvPr/>
        </p:nvGrpSpPr>
        <p:grpSpPr>
          <a:xfrm>
            <a:off x="8133254" y="3575357"/>
            <a:ext cx="1282700" cy="1720850"/>
            <a:chOff x="6610842" y="3581707"/>
            <a:chExt cx="1282700" cy="1720850"/>
          </a:xfrm>
        </p:grpSpPr>
        <p:sp>
          <p:nvSpPr>
            <p:cNvPr id="88" name="AutoShape 35">
              <a:extLst>
                <a:ext uri="{FF2B5EF4-FFF2-40B4-BE49-F238E27FC236}">
                  <a16:creationId xmlns:a16="http://schemas.microsoft.com/office/drawing/2014/main" id="{F6866B44-7DA0-B84E-A131-4D8FCA5E991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030610" y="4161939"/>
              <a:ext cx="1719263" cy="558800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89" name="AutoShape 36">
              <a:extLst>
                <a:ext uri="{FF2B5EF4-FFF2-40B4-BE49-F238E27FC236}">
                  <a16:creationId xmlns:a16="http://schemas.microsoft.com/office/drawing/2014/main" id="{B6B5BBDB-5D0E-934D-A978-DEDDE629C96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121891" y="4161145"/>
              <a:ext cx="1719263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90" name="AutoShape 37">
              <a:extLst>
                <a:ext uri="{FF2B5EF4-FFF2-40B4-BE49-F238E27FC236}">
                  <a16:creationId xmlns:a16="http://schemas.microsoft.com/office/drawing/2014/main" id="{032FF666-82EE-8241-9F82-4790755D090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212379" y="4161145"/>
              <a:ext cx="1719263" cy="560387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91" name="AutoShape 38">
              <a:extLst>
                <a:ext uri="{FF2B5EF4-FFF2-40B4-BE49-F238E27FC236}">
                  <a16:creationId xmlns:a16="http://schemas.microsoft.com/office/drawing/2014/main" id="{605AA2D2-EEBE-9147-81E6-6833034DDEE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304454" y="4161145"/>
              <a:ext cx="1719263" cy="560387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92" name="AutoShape 39">
              <a:extLst>
                <a:ext uri="{FF2B5EF4-FFF2-40B4-BE49-F238E27FC236}">
                  <a16:creationId xmlns:a16="http://schemas.microsoft.com/office/drawing/2014/main" id="{EA71EAB1-1D17-9B45-B21E-1C92EFC7377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391766" y="4161145"/>
              <a:ext cx="1719263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93" name="AutoShape 40">
              <a:extLst>
                <a:ext uri="{FF2B5EF4-FFF2-40B4-BE49-F238E27FC236}">
                  <a16:creationId xmlns:a16="http://schemas.microsoft.com/office/drawing/2014/main" id="{620F109F-7532-8746-8B53-D46F77E32BE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476698" y="4161938"/>
              <a:ext cx="1720850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94" name="AutoShape 41">
              <a:extLst>
                <a:ext uri="{FF2B5EF4-FFF2-40B4-BE49-F238E27FC236}">
                  <a16:creationId xmlns:a16="http://schemas.microsoft.com/office/drawing/2014/main" id="{E023027B-8BBB-8643-BE47-19F0BC4C36E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567186" y="4161938"/>
              <a:ext cx="1720850" cy="560387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95" name="AutoShape 42">
              <a:extLst>
                <a:ext uri="{FF2B5EF4-FFF2-40B4-BE49-F238E27FC236}">
                  <a16:creationId xmlns:a16="http://schemas.microsoft.com/office/drawing/2014/main" id="{81B4BCC3-42DB-5340-8150-657741EEBA5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660054" y="4162732"/>
              <a:ext cx="1720850" cy="558800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96" name="AutoShape 43">
              <a:extLst>
                <a:ext uri="{FF2B5EF4-FFF2-40B4-BE49-F238E27FC236}">
                  <a16:creationId xmlns:a16="http://schemas.microsoft.com/office/drawing/2014/main" id="{C066727A-15E0-0343-9464-643F1F71DDB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752923" y="4161938"/>
              <a:ext cx="1720850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</p:grpSp>
      <p:grpSp>
        <p:nvGrpSpPr>
          <p:cNvPr id="97" name="Group 4">
            <a:extLst>
              <a:ext uri="{FF2B5EF4-FFF2-40B4-BE49-F238E27FC236}">
                <a16:creationId xmlns:a16="http://schemas.microsoft.com/office/drawing/2014/main" id="{7D1455A6-A59E-9345-AD8F-B4A924679162}"/>
              </a:ext>
            </a:extLst>
          </p:cNvPr>
          <p:cNvGrpSpPr>
            <a:grpSpLocks/>
          </p:cNvGrpSpPr>
          <p:nvPr/>
        </p:nvGrpSpPr>
        <p:grpSpPr bwMode="auto">
          <a:xfrm>
            <a:off x="5092555" y="3992938"/>
            <a:ext cx="2439226" cy="967467"/>
            <a:chOff x="2043975" y="2168813"/>
            <a:chExt cx="1087631" cy="260953"/>
          </a:xfrm>
        </p:grpSpPr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385CED72-696F-914A-9B2C-470B8AAA370D}"/>
                </a:ext>
              </a:extLst>
            </p:cNvPr>
            <p:cNvSpPr/>
            <p:nvPr/>
          </p:nvSpPr>
          <p:spPr bwMode="auto">
            <a:xfrm>
              <a:off x="2043975" y="2168813"/>
              <a:ext cx="1087631" cy="260953"/>
            </a:xfrm>
            <a:prstGeom prst="ellipse">
              <a:avLst/>
            </a:prstGeom>
            <a:gradFill flip="none" rotWithShape="1">
              <a:gsLst>
                <a:gs pos="0">
                  <a:srgbClr val="FFFF00">
                    <a:alpha val="83000"/>
                  </a:srgbClr>
                </a:gs>
                <a:gs pos="100000">
                  <a:srgbClr val="800000">
                    <a:alpha val="86000"/>
                  </a:srgbClr>
                </a:gs>
                <a:gs pos="51000">
                  <a:srgbClr val="FF6600">
                    <a:alpha val="76000"/>
                  </a:srgbClr>
                </a:gs>
              </a:gsLst>
              <a:lin ang="354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 sz="40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E65F588F-0CE7-7546-9315-94EC588A01D0}"/>
                </a:ext>
              </a:extLst>
            </p:cNvPr>
            <p:cNvSpPr/>
            <p:nvPr/>
          </p:nvSpPr>
          <p:spPr bwMode="auto">
            <a:xfrm>
              <a:off x="2100854" y="2193266"/>
              <a:ext cx="670446" cy="151160"/>
            </a:xfrm>
            <a:prstGeom prst="ellipse">
              <a:avLst/>
            </a:prstGeom>
            <a:gradFill flip="none" rotWithShape="1">
              <a:gsLst>
                <a:gs pos="0">
                  <a:srgbClr val="D0DEFE"/>
                </a:gs>
                <a:gs pos="100000">
                  <a:srgbClr val="456EC3">
                    <a:alpha val="0"/>
                  </a:srgbClr>
                </a:gs>
                <a:gs pos="68000">
                  <a:srgbClr val="456EC3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 sz="40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100" name="AutoShape 44">
            <a:extLst>
              <a:ext uri="{FF2B5EF4-FFF2-40B4-BE49-F238E27FC236}">
                <a16:creationId xmlns:a16="http://schemas.microsoft.com/office/drawing/2014/main" id="{A560694C-4A52-8C4E-84B1-0BB3FFF2C6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4562" y="3580120"/>
            <a:ext cx="7198218" cy="1720850"/>
          </a:xfrm>
          <a:prstGeom prst="cube">
            <a:avLst>
              <a:gd name="adj" fmla="val 26685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CC23CEC6-0CFE-3A42-9758-BA0B7AD1C40F}"/>
              </a:ext>
            </a:extLst>
          </p:cNvPr>
          <p:cNvGrpSpPr/>
          <p:nvPr/>
        </p:nvGrpSpPr>
        <p:grpSpPr>
          <a:xfrm>
            <a:off x="7307754" y="3575357"/>
            <a:ext cx="1282700" cy="1720850"/>
            <a:chOff x="6610842" y="3581707"/>
            <a:chExt cx="1282700" cy="1720850"/>
          </a:xfrm>
        </p:grpSpPr>
        <p:sp>
          <p:nvSpPr>
            <p:cNvPr id="102" name="AutoShape 35">
              <a:extLst>
                <a:ext uri="{FF2B5EF4-FFF2-40B4-BE49-F238E27FC236}">
                  <a16:creationId xmlns:a16="http://schemas.microsoft.com/office/drawing/2014/main" id="{C8651F04-9019-2C4A-AC18-5F455A79476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030610" y="4161939"/>
              <a:ext cx="1719263" cy="558800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03" name="AutoShape 36">
              <a:extLst>
                <a:ext uri="{FF2B5EF4-FFF2-40B4-BE49-F238E27FC236}">
                  <a16:creationId xmlns:a16="http://schemas.microsoft.com/office/drawing/2014/main" id="{1C24DC69-075D-D448-9254-150E0C64721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121891" y="4161145"/>
              <a:ext cx="1719263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04" name="AutoShape 37">
              <a:extLst>
                <a:ext uri="{FF2B5EF4-FFF2-40B4-BE49-F238E27FC236}">
                  <a16:creationId xmlns:a16="http://schemas.microsoft.com/office/drawing/2014/main" id="{C4F0BC57-0890-1644-BA4A-BF020B2516A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212379" y="4161145"/>
              <a:ext cx="1719263" cy="560387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05" name="AutoShape 38">
              <a:extLst>
                <a:ext uri="{FF2B5EF4-FFF2-40B4-BE49-F238E27FC236}">
                  <a16:creationId xmlns:a16="http://schemas.microsoft.com/office/drawing/2014/main" id="{C5EE28A4-2724-314F-A50F-09F5C1037A3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304454" y="4161145"/>
              <a:ext cx="1719263" cy="560387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06" name="AutoShape 39">
              <a:extLst>
                <a:ext uri="{FF2B5EF4-FFF2-40B4-BE49-F238E27FC236}">
                  <a16:creationId xmlns:a16="http://schemas.microsoft.com/office/drawing/2014/main" id="{ED95AAF9-1C18-894F-9C36-8D31A7ADBE7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391766" y="4161145"/>
              <a:ext cx="1719263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07" name="AutoShape 40">
              <a:extLst>
                <a:ext uri="{FF2B5EF4-FFF2-40B4-BE49-F238E27FC236}">
                  <a16:creationId xmlns:a16="http://schemas.microsoft.com/office/drawing/2014/main" id="{FECEF7DE-558D-E647-970A-9D7D1390587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476698" y="4161938"/>
              <a:ext cx="1720850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08" name="AutoShape 41">
              <a:extLst>
                <a:ext uri="{FF2B5EF4-FFF2-40B4-BE49-F238E27FC236}">
                  <a16:creationId xmlns:a16="http://schemas.microsoft.com/office/drawing/2014/main" id="{9135DC84-3C54-F549-818B-E487DC8503A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567186" y="4161938"/>
              <a:ext cx="1720850" cy="560387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09" name="AutoShape 42">
              <a:extLst>
                <a:ext uri="{FF2B5EF4-FFF2-40B4-BE49-F238E27FC236}">
                  <a16:creationId xmlns:a16="http://schemas.microsoft.com/office/drawing/2014/main" id="{750497BB-62B8-B443-A003-8D72813AF75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660054" y="4162732"/>
              <a:ext cx="1720850" cy="558800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10" name="AutoShape 43">
              <a:extLst>
                <a:ext uri="{FF2B5EF4-FFF2-40B4-BE49-F238E27FC236}">
                  <a16:creationId xmlns:a16="http://schemas.microsoft.com/office/drawing/2014/main" id="{5DA0A0EF-FACE-7849-BA86-BD693879B65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752923" y="4161938"/>
              <a:ext cx="1720850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B7A78FD2-1A8A-FE44-A934-1FB74D5EAC30}"/>
              </a:ext>
            </a:extLst>
          </p:cNvPr>
          <p:cNvGrpSpPr/>
          <p:nvPr/>
        </p:nvGrpSpPr>
        <p:grpSpPr>
          <a:xfrm>
            <a:off x="6494954" y="3575357"/>
            <a:ext cx="1282700" cy="1720850"/>
            <a:chOff x="6610842" y="3581707"/>
            <a:chExt cx="1282700" cy="1720850"/>
          </a:xfrm>
        </p:grpSpPr>
        <p:sp>
          <p:nvSpPr>
            <p:cNvPr id="112" name="AutoShape 35">
              <a:extLst>
                <a:ext uri="{FF2B5EF4-FFF2-40B4-BE49-F238E27FC236}">
                  <a16:creationId xmlns:a16="http://schemas.microsoft.com/office/drawing/2014/main" id="{B2AD08D7-DC1F-F347-8E06-ACE507B3945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030610" y="4161939"/>
              <a:ext cx="1719263" cy="558800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13" name="AutoShape 36">
              <a:extLst>
                <a:ext uri="{FF2B5EF4-FFF2-40B4-BE49-F238E27FC236}">
                  <a16:creationId xmlns:a16="http://schemas.microsoft.com/office/drawing/2014/main" id="{B2AE3981-6467-9740-8005-EA05EDB0847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121891" y="4161145"/>
              <a:ext cx="1719263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14" name="AutoShape 37">
              <a:extLst>
                <a:ext uri="{FF2B5EF4-FFF2-40B4-BE49-F238E27FC236}">
                  <a16:creationId xmlns:a16="http://schemas.microsoft.com/office/drawing/2014/main" id="{451FBB97-B146-6E4F-AB61-5CBBD83E9E1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212379" y="4161145"/>
              <a:ext cx="1719263" cy="560387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15" name="AutoShape 38">
              <a:extLst>
                <a:ext uri="{FF2B5EF4-FFF2-40B4-BE49-F238E27FC236}">
                  <a16:creationId xmlns:a16="http://schemas.microsoft.com/office/drawing/2014/main" id="{0341753F-524A-8A47-A8D5-05EA5B25D20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304454" y="4161145"/>
              <a:ext cx="1719263" cy="560387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16" name="AutoShape 39">
              <a:extLst>
                <a:ext uri="{FF2B5EF4-FFF2-40B4-BE49-F238E27FC236}">
                  <a16:creationId xmlns:a16="http://schemas.microsoft.com/office/drawing/2014/main" id="{2DE7C56C-CEA9-7C41-95A5-F2084624768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391766" y="4161145"/>
              <a:ext cx="1719263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17" name="AutoShape 40">
              <a:extLst>
                <a:ext uri="{FF2B5EF4-FFF2-40B4-BE49-F238E27FC236}">
                  <a16:creationId xmlns:a16="http://schemas.microsoft.com/office/drawing/2014/main" id="{6C7A6A92-31F2-2F4D-8BB4-7CB10BE9C7A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476698" y="4161938"/>
              <a:ext cx="1720850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18" name="AutoShape 41">
              <a:extLst>
                <a:ext uri="{FF2B5EF4-FFF2-40B4-BE49-F238E27FC236}">
                  <a16:creationId xmlns:a16="http://schemas.microsoft.com/office/drawing/2014/main" id="{F81A7B16-C5CD-6A48-AAF2-212F6399BC1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567186" y="4161938"/>
              <a:ext cx="1720850" cy="560387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19" name="AutoShape 42">
              <a:extLst>
                <a:ext uri="{FF2B5EF4-FFF2-40B4-BE49-F238E27FC236}">
                  <a16:creationId xmlns:a16="http://schemas.microsoft.com/office/drawing/2014/main" id="{B7967DB0-E893-6243-AA25-DF1A8C4F307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660054" y="4162732"/>
              <a:ext cx="1720850" cy="558800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20" name="AutoShape 43">
              <a:extLst>
                <a:ext uri="{FF2B5EF4-FFF2-40B4-BE49-F238E27FC236}">
                  <a16:creationId xmlns:a16="http://schemas.microsoft.com/office/drawing/2014/main" id="{08D39D2D-A90E-E04D-8C04-38B2A15D332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752923" y="4161938"/>
              <a:ext cx="1720850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07A10FD3-FF7D-0D42-B608-1ECFA455D128}"/>
              </a:ext>
            </a:extLst>
          </p:cNvPr>
          <p:cNvGrpSpPr/>
          <p:nvPr/>
        </p:nvGrpSpPr>
        <p:grpSpPr>
          <a:xfrm>
            <a:off x="5682154" y="3575357"/>
            <a:ext cx="1282700" cy="1720850"/>
            <a:chOff x="6610842" y="3581707"/>
            <a:chExt cx="1282700" cy="1720850"/>
          </a:xfrm>
        </p:grpSpPr>
        <p:sp>
          <p:nvSpPr>
            <p:cNvPr id="122" name="AutoShape 35">
              <a:extLst>
                <a:ext uri="{FF2B5EF4-FFF2-40B4-BE49-F238E27FC236}">
                  <a16:creationId xmlns:a16="http://schemas.microsoft.com/office/drawing/2014/main" id="{F03C8F8B-CC80-554F-BF47-94351F098AC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030610" y="4161939"/>
              <a:ext cx="1719263" cy="558800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23" name="AutoShape 36">
              <a:extLst>
                <a:ext uri="{FF2B5EF4-FFF2-40B4-BE49-F238E27FC236}">
                  <a16:creationId xmlns:a16="http://schemas.microsoft.com/office/drawing/2014/main" id="{942FDCEF-82D2-C04B-BDAF-25B39F289A1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121891" y="4161145"/>
              <a:ext cx="1719263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24" name="AutoShape 37">
              <a:extLst>
                <a:ext uri="{FF2B5EF4-FFF2-40B4-BE49-F238E27FC236}">
                  <a16:creationId xmlns:a16="http://schemas.microsoft.com/office/drawing/2014/main" id="{E48F43F0-2503-334F-AD16-3A8EDC6571D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212379" y="4161145"/>
              <a:ext cx="1719263" cy="560387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25" name="AutoShape 38">
              <a:extLst>
                <a:ext uri="{FF2B5EF4-FFF2-40B4-BE49-F238E27FC236}">
                  <a16:creationId xmlns:a16="http://schemas.microsoft.com/office/drawing/2014/main" id="{45B42E3B-C4D1-7F4C-83D2-6EB3F62D048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304454" y="4161145"/>
              <a:ext cx="1719263" cy="560387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26" name="AutoShape 39">
              <a:extLst>
                <a:ext uri="{FF2B5EF4-FFF2-40B4-BE49-F238E27FC236}">
                  <a16:creationId xmlns:a16="http://schemas.microsoft.com/office/drawing/2014/main" id="{82F1859C-088B-7B49-A48C-B1E014C3E19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391766" y="4161145"/>
              <a:ext cx="1719263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27" name="AutoShape 40">
              <a:extLst>
                <a:ext uri="{FF2B5EF4-FFF2-40B4-BE49-F238E27FC236}">
                  <a16:creationId xmlns:a16="http://schemas.microsoft.com/office/drawing/2014/main" id="{2C309832-F271-6D4C-A3E2-CF9CABC8296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476698" y="4161938"/>
              <a:ext cx="1720850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28" name="AutoShape 41">
              <a:extLst>
                <a:ext uri="{FF2B5EF4-FFF2-40B4-BE49-F238E27FC236}">
                  <a16:creationId xmlns:a16="http://schemas.microsoft.com/office/drawing/2014/main" id="{1613330F-6442-4744-AAE5-00D61010F00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567186" y="4161938"/>
              <a:ext cx="1720850" cy="560387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29" name="AutoShape 42">
              <a:extLst>
                <a:ext uri="{FF2B5EF4-FFF2-40B4-BE49-F238E27FC236}">
                  <a16:creationId xmlns:a16="http://schemas.microsoft.com/office/drawing/2014/main" id="{E5750DFE-EB8D-C246-8704-5EE3B0F4DB1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660054" y="4162732"/>
              <a:ext cx="1720850" cy="558800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30" name="AutoShape 43">
              <a:extLst>
                <a:ext uri="{FF2B5EF4-FFF2-40B4-BE49-F238E27FC236}">
                  <a16:creationId xmlns:a16="http://schemas.microsoft.com/office/drawing/2014/main" id="{A80F383B-AB10-6F45-B208-3EE5341C8FC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752923" y="4161938"/>
              <a:ext cx="1720850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64F7B0EA-C7DE-8147-91E6-57FBC78C8C6B}"/>
              </a:ext>
            </a:extLst>
          </p:cNvPr>
          <p:cNvGrpSpPr/>
          <p:nvPr/>
        </p:nvGrpSpPr>
        <p:grpSpPr>
          <a:xfrm>
            <a:off x="2411904" y="3575357"/>
            <a:ext cx="1282700" cy="1720850"/>
            <a:chOff x="6610842" y="3581707"/>
            <a:chExt cx="1282700" cy="1720850"/>
          </a:xfrm>
        </p:grpSpPr>
        <p:sp>
          <p:nvSpPr>
            <p:cNvPr id="132" name="AutoShape 35">
              <a:extLst>
                <a:ext uri="{FF2B5EF4-FFF2-40B4-BE49-F238E27FC236}">
                  <a16:creationId xmlns:a16="http://schemas.microsoft.com/office/drawing/2014/main" id="{28722103-8373-5D4E-996E-6B074FEB4BD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030610" y="4161939"/>
              <a:ext cx="1719263" cy="558800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33" name="AutoShape 36">
              <a:extLst>
                <a:ext uri="{FF2B5EF4-FFF2-40B4-BE49-F238E27FC236}">
                  <a16:creationId xmlns:a16="http://schemas.microsoft.com/office/drawing/2014/main" id="{C89C8796-9932-534D-9C77-EC8AC051DE0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121891" y="4161145"/>
              <a:ext cx="1719263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34" name="AutoShape 37">
              <a:extLst>
                <a:ext uri="{FF2B5EF4-FFF2-40B4-BE49-F238E27FC236}">
                  <a16:creationId xmlns:a16="http://schemas.microsoft.com/office/drawing/2014/main" id="{FA57EC68-5240-1040-9209-342C59FECE0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212379" y="4161145"/>
              <a:ext cx="1719263" cy="560387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35" name="AutoShape 38">
              <a:extLst>
                <a:ext uri="{FF2B5EF4-FFF2-40B4-BE49-F238E27FC236}">
                  <a16:creationId xmlns:a16="http://schemas.microsoft.com/office/drawing/2014/main" id="{51A3A055-5E92-5B4F-9358-73C7A92F5E2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304454" y="4161145"/>
              <a:ext cx="1719263" cy="560387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36" name="AutoShape 39">
              <a:extLst>
                <a:ext uri="{FF2B5EF4-FFF2-40B4-BE49-F238E27FC236}">
                  <a16:creationId xmlns:a16="http://schemas.microsoft.com/office/drawing/2014/main" id="{0F50D3EC-F327-854A-8C4A-2901E612CEE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391766" y="4161145"/>
              <a:ext cx="1719263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37" name="AutoShape 40">
              <a:extLst>
                <a:ext uri="{FF2B5EF4-FFF2-40B4-BE49-F238E27FC236}">
                  <a16:creationId xmlns:a16="http://schemas.microsoft.com/office/drawing/2014/main" id="{7480CF92-9CA7-A641-AFAE-7FA170F1DAB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476698" y="4161938"/>
              <a:ext cx="1720850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38" name="AutoShape 41">
              <a:extLst>
                <a:ext uri="{FF2B5EF4-FFF2-40B4-BE49-F238E27FC236}">
                  <a16:creationId xmlns:a16="http://schemas.microsoft.com/office/drawing/2014/main" id="{DD869830-4D14-A643-BE0F-2CFC8E722D0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567186" y="4161938"/>
              <a:ext cx="1720850" cy="560387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39" name="AutoShape 42">
              <a:extLst>
                <a:ext uri="{FF2B5EF4-FFF2-40B4-BE49-F238E27FC236}">
                  <a16:creationId xmlns:a16="http://schemas.microsoft.com/office/drawing/2014/main" id="{3A68518E-CCD5-7240-A7A4-1130891A1C2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660054" y="4162732"/>
              <a:ext cx="1720850" cy="558800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40" name="AutoShape 43">
              <a:extLst>
                <a:ext uri="{FF2B5EF4-FFF2-40B4-BE49-F238E27FC236}">
                  <a16:creationId xmlns:a16="http://schemas.microsoft.com/office/drawing/2014/main" id="{A9D7C969-1C8C-C44D-91E8-179C6F24110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752923" y="4161938"/>
              <a:ext cx="1720850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76689B12-ED7B-5F4A-8CBA-2F027FF82F44}"/>
              </a:ext>
            </a:extLst>
          </p:cNvPr>
          <p:cNvGrpSpPr/>
          <p:nvPr/>
        </p:nvGrpSpPr>
        <p:grpSpPr>
          <a:xfrm>
            <a:off x="3243754" y="3569007"/>
            <a:ext cx="1282700" cy="1720850"/>
            <a:chOff x="6610842" y="3581707"/>
            <a:chExt cx="1282700" cy="1720850"/>
          </a:xfrm>
        </p:grpSpPr>
        <p:sp>
          <p:nvSpPr>
            <p:cNvPr id="142" name="AutoShape 35">
              <a:extLst>
                <a:ext uri="{FF2B5EF4-FFF2-40B4-BE49-F238E27FC236}">
                  <a16:creationId xmlns:a16="http://schemas.microsoft.com/office/drawing/2014/main" id="{85EAD5AF-9E65-6147-B17E-122D2CE9C3E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030610" y="4161939"/>
              <a:ext cx="1719263" cy="558800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43" name="AutoShape 36">
              <a:extLst>
                <a:ext uri="{FF2B5EF4-FFF2-40B4-BE49-F238E27FC236}">
                  <a16:creationId xmlns:a16="http://schemas.microsoft.com/office/drawing/2014/main" id="{73A1A40B-F3C2-0441-8459-4D9A6299776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121891" y="4161145"/>
              <a:ext cx="1719263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44" name="AutoShape 37">
              <a:extLst>
                <a:ext uri="{FF2B5EF4-FFF2-40B4-BE49-F238E27FC236}">
                  <a16:creationId xmlns:a16="http://schemas.microsoft.com/office/drawing/2014/main" id="{FCDFE40B-B600-FE47-8EFE-ACE2827E475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212379" y="4161145"/>
              <a:ext cx="1719263" cy="560387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45" name="AutoShape 38">
              <a:extLst>
                <a:ext uri="{FF2B5EF4-FFF2-40B4-BE49-F238E27FC236}">
                  <a16:creationId xmlns:a16="http://schemas.microsoft.com/office/drawing/2014/main" id="{E5BDDF53-A849-D34E-B495-336FA3B9D79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304454" y="4161145"/>
              <a:ext cx="1719263" cy="560387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46" name="AutoShape 39">
              <a:extLst>
                <a:ext uri="{FF2B5EF4-FFF2-40B4-BE49-F238E27FC236}">
                  <a16:creationId xmlns:a16="http://schemas.microsoft.com/office/drawing/2014/main" id="{993542A5-A4D7-5A48-99CF-7F8502D3C1B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391766" y="4161145"/>
              <a:ext cx="1719263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47" name="AutoShape 40">
              <a:extLst>
                <a:ext uri="{FF2B5EF4-FFF2-40B4-BE49-F238E27FC236}">
                  <a16:creationId xmlns:a16="http://schemas.microsoft.com/office/drawing/2014/main" id="{CFAA7458-9854-1C41-8F28-B98E543336F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476698" y="4161938"/>
              <a:ext cx="1720850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48" name="AutoShape 41">
              <a:extLst>
                <a:ext uri="{FF2B5EF4-FFF2-40B4-BE49-F238E27FC236}">
                  <a16:creationId xmlns:a16="http://schemas.microsoft.com/office/drawing/2014/main" id="{9810DB51-A4A2-3747-ABAD-976C541EF5E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567186" y="4161938"/>
              <a:ext cx="1720850" cy="560387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49" name="AutoShape 42">
              <a:extLst>
                <a:ext uri="{FF2B5EF4-FFF2-40B4-BE49-F238E27FC236}">
                  <a16:creationId xmlns:a16="http://schemas.microsoft.com/office/drawing/2014/main" id="{AACE5DB5-2826-2D45-9EB8-B31BF1E547F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660054" y="4162732"/>
              <a:ext cx="1720850" cy="558800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50" name="AutoShape 43">
              <a:extLst>
                <a:ext uri="{FF2B5EF4-FFF2-40B4-BE49-F238E27FC236}">
                  <a16:creationId xmlns:a16="http://schemas.microsoft.com/office/drawing/2014/main" id="{E9032AAB-A7B4-4240-BAA5-653D9686B2B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752923" y="4161938"/>
              <a:ext cx="1720850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A800EF94-B203-AF42-B51F-84912B43BF69}"/>
              </a:ext>
            </a:extLst>
          </p:cNvPr>
          <p:cNvGrpSpPr/>
          <p:nvPr/>
        </p:nvGrpSpPr>
        <p:grpSpPr>
          <a:xfrm>
            <a:off x="4056554" y="3569007"/>
            <a:ext cx="1282700" cy="1720850"/>
            <a:chOff x="6610842" y="3581707"/>
            <a:chExt cx="1282700" cy="1720850"/>
          </a:xfrm>
        </p:grpSpPr>
        <p:sp>
          <p:nvSpPr>
            <p:cNvPr id="152" name="AutoShape 35">
              <a:extLst>
                <a:ext uri="{FF2B5EF4-FFF2-40B4-BE49-F238E27FC236}">
                  <a16:creationId xmlns:a16="http://schemas.microsoft.com/office/drawing/2014/main" id="{5F0E8719-E11E-9D46-886A-FE39996C782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030610" y="4161939"/>
              <a:ext cx="1719263" cy="558800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53" name="AutoShape 36">
              <a:extLst>
                <a:ext uri="{FF2B5EF4-FFF2-40B4-BE49-F238E27FC236}">
                  <a16:creationId xmlns:a16="http://schemas.microsoft.com/office/drawing/2014/main" id="{6C059957-DCB0-D347-A1BD-78E4ADC7A44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121891" y="4161145"/>
              <a:ext cx="1719263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54" name="AutoShape 37">
              <a:extLst>
                <a:ext uri="{FF2B5EF4-FFF2-40B4-BE49-F238E27FC236}">
                  <a16:creationId xmlns:a16="http://schemas.microsoft.com/office/drawing/2014/main" id="{BACC83E4-731E-1545-B872-14DEF595D9B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212379" y="4161145"/>
              <a:ext cx="1719263" cy="560387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55" name="AutoShape 38">
              <a:extLst>
                <a:ext uri="{FF2B5EF4-FFF2-40B4-BE49-F238E27FC236}">
                  <a16:creationId xmlns:a16="http://schemas.microsoft.com/office/drawing/2014/main" id="{07928B5B-F8CA-A746-9B13-A3C1D5EBDF3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304454" y="4161145"/>
              <a:ext cx="1719263" cy="560387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56" name="AutoShape 39">
              <a:extLst>
                <a:ext uri="{FF2B5EF4-FFF2-40B4-BE49-F238E27FC236}">
                  <a16:creationId xmlns:a16="http://schemas.microsoft.com/office/drawing/2014/main" id="{418B659E-0E4B-2540-A1F6-D282FBF8FAF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391766" y="4161145"/>
              <a:ext cx="1719263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57" name="AutoShape 40">
              <a:extLst>
                <a:ext uri="{FF2B5EF4-FFF2-40B4-BE49-F238E27FC236}">
                  <a16:creationId xmlns:a16="http://schemas.microsoft.com/office/drawing/2014/main" id="{69E6E7F1-BA06-6F4C-A00E-776FE3279FB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476698" y="4161938"/>
              <a:ext cx="1720850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58" name="AutoShape 41">
              <a:extLst>
                <a:ext uri="{FF2B5EF4-FFF2-40B4-BE49-F238E27FC236}">
                  <a16:creationId xmlns:a16="http://schemas.microsoft.com/office/drawing/2014/main" id="{1C412370-79E6-E040-B2B2-BFFF99A133A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567186" y="4161938"/>
              <a:ext cx="1720850" cy="560387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59" name="AutoShape 42">
              <a:extLst>
                <a:ext uri="{FF2B5EF4-FFF2-40B4-BE49-F238E27FC236}">
                  <a16:creationId xmlns:a16="http://schemas.microsoft.com/office/drawing/2014/main" id="{7694E1C9-6B26-1F4D-BD0D-B31267D1845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660054" y="4162732"/>
              <a:ext cx="1720850" cy="558800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60" name="AutoShape 43">
              <a:extLst>
                <a:ext uri="{FF2B5EF4-FFF2-40B4-BE49-F238E27FC236}">
                  <a16:creationId xmlns:a16="http://schemas.microsoft.com/office/drawing/2014/main" id="{EE24B840-D07C-D040-BB75-4F0770C3264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752923" y="4161938"/>
              <a:ext cx="1720850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</p:grpSp>
      <p:sp>
        <p:nvSpPr>
          <p:cNvPr id="161" name="AutoShape 35">
            <a:extLst>
              <a:ext uri="{FF2B5EF4-FFF2-40B4-BE49-F238E27FC236}">
                <a16:creationId xmlns:a16="http://schemas.microsoft.com/office/drawing/2014/main" id="{AA77567B-39AA-E941-BAF0-ABF238C85459}"/>
              </a:ext>
            </a:extLst>
          </p:cNvPr>
          <p:cNvSpPr>
            <a:spLocks noChangeArrowheads="1"/>
          </p:cNvSpPr>
          <p:nvPr/>
        </p:nvSpPr>
        <p:spPr bwMode="auto">
          <a:xfrm rot="5400000" flipH="1">
            <a:off x="1736423" y="4161939"/>
            <a:ext cx="1719263" cy="558800"/>
          </a:xfrm>
          <a:prstGeom prst="cube">
            <a:avLst>
              <a:gd name="adj" fmla="val 84120"/>
            </a:avLst>
          </a:prstGeom>
          <a:solidFill>
            <a:srgbClr val="299E9F">
              <a:alpha val="11000"/>
            </a:srgbClr>
          </a:solidFill>
          <a:ln w="9525">
            <a:solidFill>
              <a:schemeClr val="tx1">
                <a:alpha val="10001"/>
              </a:schemeClr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en-US" sz="1600">
              <a:cs typeface="ＭＳ Ｐゴシック" charset="0"/>
            </a:endParaRPr>
          </a:p>
        </p:txBody>
      </p:sp>
      <p:sp>
        <p:nvSpPr>
          <p:cNvPr id="162" name="AutoShape 35">
            <a:extLst>
              <a:ext uri="{FF2B5EF4-FFF2-40B4-BE49-F238E27FC236}">
                <a16:creationId xmlns:a16="http://schemas.microsoft.com/office/drawing/2014/main" id="{5C2424FE-45CB-2D4A-88F9-E3FC009397BE}"/>
              </a:ext>
            </a:extLst>
          </p:cNvPr>
          <p:cNvSpPr>
            <a:spLocks noChangeArrowheads="1"/>
          </p:cNvSpPr>
          <p:nvPr/>
        </p:nvSpPr>
        <p:spPr bwMode="auto">
          <a:xfrm rot="5400000" flipH="1">
            <a:off x="1647523" y="4155589"/>
            <a:ext cx="1719263" cy="558800"/>
          </a:xfrm>
          <a:prstGeom prst="cube">
            <a:avLst>
              <a:gd name="adj" fmla="val 84120"/>
            </a:avLst>
          </a:prstGeom>
          <a:solidFill>
            <a:srgbClr val="299E9F">
              <a:alpha val="11000"/>
            </a:srgbClr>
          </a:solidFill>
          <a:ln w="9525">
            <a:solidFill>
              <a:schemeClr val="tx1">
                <a:alpha val="10001"/>
              </a:schemeClr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en-US" sz="1600">
              <a:cs typeface="ＭＳ Ｐゴシック" charset="0"/>
            </a:endParaRPr>
          </a:p>
        </p:txBody>
      </p:sp>
      <p:grpSp>
        <p:nvGrpSpPr>
          <p:cNvPr id="163" name="Group 4">
            <a:extLst>
              <a:ext uri="{FF2B5EF4-FFF2-40B4-BE49-F238E27FC236}">
                <a16:creationId xmlns:a16="http://schemas.microsoft.com/office/drawing/2014/main" id="{5D43EF45-2311-484C-A05A-47C45E624FEE}"/>
              </a:ext>
            </a:extLst>
          </p:cNvPr>
          <p:cNvGrpSpPr>
            <a:grpSpLocks/>
          </p:cNvGrpSpPr>
          <p:nvPr/>
        </p:nvGrpSpPr>
        <p:grpSpPr bwMode="auto">
          <a:xfrm>
            <a:off x="5283483" y="4409355"/>
            <a:ext cx="320055" cy="140042"/>
            <a:chOff x="2043975" y="2168813"/>
            <a:chExt cx="1087631" cy="260953"/>
          </a:xfrm>
        </p:grpSpPr>
        <p:sp>
          <p:nvSpPr>
            <p:cNvPr id="164" name="Oval 163">
              <a:extLst>
                <a:ext uri="{FF2B5EF4-FFF2-40B4-BE49-F238E27FC236}">
                  <a16:creationId xmlns:a16="http://schemas.microsoft.com/office/drawing/2014/main" id="{9FC26645-1714-0A44-8A61-6A30E1E867B0}"/>
                </a:ext>
              </a:extLst>
            </p:cNvPr>
            <p:cNvSpPr/>
            <p:nvPr/>
          </p:nvSpPr>
          <p:spPr bwMode="auto">
            <a:xfrm>
              <a:off x="2043975" y="2168813"/>
              <a:ext cx="1087631" cy="260953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alpha val="81000"/>
                  </a:schemeClr>
                </a:gs>
                <a:gs pos="100000">
                  <a:srgbClr val="193057">
                    <a:alpha val="84000"/>
                  </a:srgbClr>
                </a:gs>
                <a:gs pos="51000">
                  <a:schemeClr val="accent1">
                    <a:alpha val="64000"/>
                  </a:schemeClr>
                </a:gs>
              </a:gsLst>
              <a:lin ang="354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 sz="40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2BD5A3C9-18F8-D347-A2B4-5F273D0CED5E}"/>
                </a:ext>
              </a:extLst>
            </p:cNvPr>
            <p:cNvSpPr/>
            <p:nvPr/>
          </p:nvSpPr>
          <p:spPr bwMode="auto">
            <a:xfrm>
              <a:off x="2100854" y="2193266"/>
              <a:ext cx="670446" cy="151160"/>
            </a:xfrm>
            <a:prstGeom prst="ellipse">
              <a:avLst/>
            </a:prstGeom>
            <a:gradFill flip="none" rotWithShape="1">
              <a:gsLst>
                <a:gs pos="0">
                  <a:srgbClr val="D0DEFE"/>
                </a:gs>
                <a:gs pos="100000">
                  <a:srgbClr val="456EC3">
                    <a:alpha val="0"/>
                  </a:srgbClr>
                </a:gs>
                <a:gs pos="68000">
                  <a:srgbClr val="456EC3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 sz="40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D3443913-5CAF-D94E-90E9-07EB5C224EE1}"/>
              </a:ext>
            </a:extLst>
          </p:cNvPr>
          <p:cNvGrpSpPr/>
          <p:nvPr/>
        </p:nvGrpSpPr>
        <p:grpSpPr>
          <a:xfrm>
            <a:off x="4863004" y="3575357"/>
            <a:ext cx="1282700" cy="1720850"/>
            <a:chOff x="6610842" y="3581707"/>
            <a:chExt cx="1282700" cy="1720850"/>
          </a:xfrm>
        </p:grpSpPr>
        <p:sp>
          <p:nvSpPr>
            <p:cNvPr id="167" name="AutoShape 35">
              <a:extLst>
                <a:ext uri="{FF2B5EF4-FFF2-40B4-BE49-F238E27FC236}">
                  <a16:creationId xmlns:a16="http://schemas.microsoft.com/office/drawing/2014/main" id="{78AB103E-B57A-F241-8F59-DEAC4DA139D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030610" y="4161939"/>
              <a:ext cx="1719263" cy="558800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68" name="AutoShape 36">
              <a:extLst>
                <a:ext uri="{FF2B5EF4-FFF2-40B4-BE49-F238E27FC236}">
                  <a16:creationId xmlns:a16="http://schemas.microsoft.com/office/drawing/2014/main" id="{4E7265CA-240A-F245-A087-865D1A3210F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121891" y="4161145"/>
              <a:ext cx="1719263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69" name="AutoShape 37">
              <a:extLst>
                <a:ext uri="{FF2B5EF4-FFF2-40B4-BE49-F238E27FC236}">
                  <a16:creationId xmlns:a16="http://schemas.microsoft.com/office/drawing/2014/main" id="{E47B8AC1-1EF1-8441-A5AF-A6496E7B99A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212379" y="4161145"/>
              <a:ext cx="1719263" cy="560387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70" name="AutoShape 38">
              <a:extLst>
                <a:ext uri="{FF2B5EF4-FFF2-40B4-BE49-F238E27FC236}">
                  <a16:creationId xmlns:a16="http://schemas.microsoft.com/office/drawing/2014/main" id="{BAAFD23F-03F3-6540-B185-AB8FE1D270C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304454" y="4161145"/>
              <a:ext cx="1719263" cy="560387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71" name="AutoShape 39">
              <a:extLst>
                <a:ext uri="{FF2B5EF4-FFF2-40B4-BE49-F238E27FC236}">
                  <a16:creationId xmlns:a16="http://schemas.microsoft.com/office/drawing/2014/main" id="{2C1FF2E4-12F3-9341-9C94-67AFD5E60D5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391766" y="4161145"/>
              <a:ext cx="1719263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72" name="AutoShape 40">
              <a:extLst>
                <a:ext uri="{FF2B5EF4-FFF2-40B4-BE49-F238E27FC236}">
                  <a16:creationId xmlns:a16="http://schemas.microsoft.com/office/drawing/2014/main" id="{38EC1B25-CC89-AB41-9FAB-C09C66BB8CF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476698" y="4161938"/>
              <a:ext cx="1720850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73" name="AutoShape 41">
              <a:extLst>
                <a:ext uri="{FF2B5EF4-FFF2-40B4-BE49-F238E27FC236}">
                  <a16:creationId xmlns:a16="http://schemas.microsoft.com/office/drawing/2014/main" id="{C3EBBB7A-E568-2742-A212-569295153E9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567186" y="4161938"/>
              <a:ext cx="1720850" cy="560387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74" name="AutoShape 42">
              <a:extLst>
                <a:ext uri="{FF2B5EF4-FFF2-40B4-BE49-F238E27FC236}">
                  <a16:creationId xmlns:a16="http://schemas.microsoft.com/office/drawing/2014/main" id="{BF124533-0569-2A46-AE2A-CB7A727CC17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660054" y="4162732"/>
              <a:ext cx="1720850" cy="558800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75" name="AutoShape 43">
              <a:extLst>
                <a:ext uri="{FF2B5EF4-FFF2-40B4-BE49-F238E27FC236}">
                  <a16:creationId xmlns:a16="http://schemas.microsoft.com/office/drawing/2014/main" id="{B76145DA-CBE5-4145-AF46-699BD80B5CD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752923" y="4161938"/>
              <a:ext cx="1720850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</p:grpSp>
      <p:sp>
        <p:nvSpPr>
          <p:cNvPr id="176" name="Text Box 7">
            <a:extLst>
              <a:ext uri="{FF2B5EF4-FFF2-40B4-BE49-F238E27FC236}">
                <a16:creationId xmlns:a16="http://schemas.microsoft.com/office/drawing/2014/main" id="{F3FEAD52-860A-1D45-8E44-59F5650FEA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2402" y="5324051"/>
            <a:ext cx="351968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00279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2000" dirty="0">
                <a:latin typeface="Calibri"/>
                <a:cs typeface="Calibri"/>
              </a:rPr>
              <a:t>3-D e-beam + driver + wake</a:t>
            </a:r>
          </a:p>
          <a:p>
            <a:pPr algn="l"/>
            <a:r>
              <a:rPr lang="en-US" sz="2000" dirty="0">
                <a:latin typeface="Calibri"/>
                <a:cs typeface="Calibri"/>
              </a:rPr>
              <a:t>(slow: frozen during interaction)</a:t>
            </a:r>
          </a:p>
        </p:txBody>
      </p:sp>
      <p:sp>
        <p:nvSpPr>
          <p:cNvPr id="2" name="Arc 1">
            <a:extLst>
              <a:ext uri="{FF2B5EF4-FFF2-40B4-BE49-F238E27FC236}">
                <a16:creationId xmlns:a16="http://schemas.microsoft.com/office/drawing/2014/main" id="{A3DDFC5A-F922-F94A-B814-C0E5AD929228}"/>
              </a:ext>
            </a:extLst>
          </p:cNvPr>
          <p:cNvSpPr/>
          <p:nvPr/>
        </p:nvSpPr>
        <p:spPr>
          <a:xfrm flipH="1">
            <a:off x="8333507" y="3044535"/>
            <a:ext cx="5867401" cy="2317173"/>
          </a:xfrm>
          <a:prstGeom prst="arc">
            <a:avLst/>
          </a:prstGeom>
          <a:ln w="25400"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7" name="Arc 176">
            <a:extLst>
              <a:ext uri="{FF2B5EF4-FFF2-40B4-BE49-F238E27FC236}">
                <a16:creationId xmlns:a16="http://schemas.microsoft.com/office/drawing/2014/main" id="{78DDA004-C070-4E49-A9F3-628F7A9B2EA5}"/>
              </a:ext>
            </a:extLst>
          </p:cNvPr>
          <p:cNvSpPr/>
          <p:nvPr/>
        </p:nvSpPr>
        <p:spPr>
          <a:xfrm flipH="1">
            <a:off x="5444836" y="2812472"/>
            <a:ext cx="11623964" cy="3241963"/>
          </a:xfrm>
          <a:prstGeom prst="arc">
            <a:avLst/>
          </a:prstGeom>
          <a:ln w="25400"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9B36B26-839A-8E47-B371-2470A48E8CB3}"/>
              </a:ext>
            </a:extLst>
          </p:cNvPr>
          <p:cNvSpPr/>
          <p:nvPr/>
        </p:nvSpPr>
        <p:spPr>
          <a:xfrm>
            <a:off x="10072255" y="2549236"/>
            <a:ext cx="1981200" cy="858982"/>
          </a:xfrm>
          <a:prstGeom prst="ellipse">
            <a:avLst/>
          </a:prstGeom>
          <a:noFill/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F8889DE-9303-7147-A370-C8866641A444}"/>
              </a:ext>
            </a:extLst>
          </p:cNvPr>
          <p:cNvCxnSpPr>
            <a:cxnSpLocks/>
            <a:endCxn id="3" idx="1"/>
          </p:cNvCxnSpPr>
          <p:nvPr/>
        </p:nvCxnSpPr>
        <p:spPr>
          <a:xfrm>
            <a:off x="8950036" y="2189018"/>
            <a:ext cx="1412359" cy="4860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6DD49AE-7CF6-EE42-99CC-9F4774316229}"/>
              </a:ext>
            </a:extLst>
          </p:cNvPr>
          <p:cNvGrpSpPr/>
          <p:nvPr/>
        </p:nvGrpSpPr>
        <p:grpSpPr>
          <a:xfrm>
            <a:off x="398541" y="1175723"/>
            <a:ext cx="585132" cy="902460"/>
            <a:chOff x="398541" y="1175723"/>
            <a:chExt cx="585132" cy="902460"/>
          </a:xfrm>
        </p:grpSpPr>
        <p:sp>
          <p:nvSpPr>
            <p:cNvPr id="178" name="Left Bracket 177">
              <a:extLst>
                <a:ext uri="{FF2B5EF4-FFF2-40B4-BE49-F238E27FC236}">
                  <a16:creationId xmlns:a16="http://schemas.microsoft.com/office/drawing/2014/main" id="{E439B841-73F5-EE49-BA72-B23EAF0603D0}"/>
                </a:ext>
              </a:extLst>
            </p:cNvPr>
            <p:cNvSpPr/>
            <p:nvPr/>
          </p:nvSpPr>
          <p:spPr bwMode="auto">
            <a:xfrm>
              <a:off x="726105" y="1175723"/>
              <a:ext cx="257568" cy="902460"/>
            </a:xfrm>
            <a:prstGeom prst="leftBracket">
              <a:avLst>
                <a:gd name="adj" fmla="val 0"/>
              </a:avLst>
            </a:prstGeom>
            <a:noFill/>
            <a:ln w="952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square" lIns="91416" tIns="45708" rIns="91416" bIns="45708" numCol="1" rtlCol="0" anchor="t" anchorCtr="0" compatLnSpc="1">
              <a:prstTxWarp prst="textNoShape">
                <a:avLst/>
              </a:prstTxWarp>
            </a:bodyPr>
            <a:lstStyle/>
            <a:p>
              <a:pPr defTabSz="914126" eaLnBrk="0" hangingPunct="0"/>
              <a:endParaRPr lang="en-US" sz="400">
                <a:solidFill>
                  <a:srgbClr val="8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9" name="Text Box 42">
              <a:extLst>
                <a:ext uri="{FF2B5EF4-FFF2-40B4-BE49-F238E27FC236}">
                  <a16:creationId xmlns:a16="http://schemas.microsoft.com/office/drawing/2014/main" id="{0119B65B-D82C-BD4A-B452-47150A720D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158210" y="1459529"/>
              <a:ext cx="81921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rgbClr val="800000"/>
                  </a:solidFill>
                  <a:latin typeface="Calibri"/>
                  <a:cs typeface="Calibri"/>
                </a:rPr>
                <a:t>repeat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416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462281-43C7-EC44-8344-0F24550663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3303" y="1475740"/>
            <a:ext cx="10482266" cy="4047778"/>
          </a:xfrm>
        </p:spPr>
        <p:txBody>
          <a:bodyPr/>
          <a:lstStyle/>
          <a:p>
            <a:r>
              <a:rPr lang="en-US" dirty="0"/>
              <a:t>Challenge: range of space &amp; time scales</a:t>
            </a:r>
          </a:p>
          <a:p>
            <a:r>
              <a:rPr lang="en-US" dirty="0" err="1"/>
              <a:t>Quasistatic</a:t>
            </a:r>
            <a:r>
              <a:rPr lang="en-US" dirty="0"/>
              <a:t> approximation</a:t>
            </a:r>
          </a:p>
          <a:p>
            <a:r>
              <a:rPr lang="en-US" b="1" dirty="0">
                <a:solidFill>
                  <a:srgbClr val="C00000"/>
                </a:solidFill>
              </a:rPr>
              <a:t>Boosted frame approach</a:t>
            </a:r>
          </a:p>
          <a:p>
            <a:r>
              <a:rPr lang="en-US" dirty="0"/>
              <a:t>High-order &amp; spectral Maxwell solvers</a:t>
            </a:r>
          </a:p>
          <a:p>
            <a:r>
              <a:rPr lang="en-US" dirty="0"/>
              <a:t>Mitigation of numerical Cherenkov</a:t>
            </a:r>
          </a:p>
          <a:p>
            <a:r>
              <a:rPr lang="en-US" dirty="0"/>
              <a:t>Mesh refinement</a:t>
            </a:r>
          </a:p>
          <a:p>
            <a:r>
              <a:rPr lang="en-US" dirty="0"/>
              <a:t>Conclusion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BDFE0-94C6-274D-B988-F362DB342F77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929A8685-9CBD-5D48-90F4-6955DC9A7A72}" type="slidenum">
              <a:rPr lang="en-US" altLang="x-none" smtClean="0"/>
              <a:pPr/>
              <a:t>11</a:t>
            </a:fld>
            <a:endParaRPr lang="en-US" altLang="x-non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8636605-CDBF-AB48-AF90-469B17D9D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562" y="194388"/>
            <a:ext cx="11372473" cy="914400"/>
          </a:xfrm>
        </p:spPr>
        <p:txBody>
          <a:bodyPr>
            <a:normAutofit/>
          </a:bodyPr>
          <a:lstStyle/>
          <a:p>
            <a:r>
              <a:rPr lang="en-US" dirty="0"/>
              <a:t>Outline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592D2DC-8F64-E24A-A406-EB3F660101A9}"/>
              </a:ext>
            </a:extLst>
          </p:cNvPr>
          <p:cNvGrpSpPr/>
          <p:nvPr/>
        </p:nvGrpSpPr>
        <p:grpSpPr>
          <a:xfrm>
            <a:off x="174172" y="827315"/>
            <a:ext cx="10994571" cy="54427"/>
            <a:chOff x="195943" y="1001487"/>
            <a:chExt cx="10994571" cy="5442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95D88DF-54E1-AF4E-AB72-F31CF70D5307}"/>
                </a:ext>
              </a:extLst>
            </p:cNvPr>
            <p:cNvCxnSpPr/>
            <p:nvPr/>
          </p:nvCxnSpPr>
          <p:spPr>
            <a:xfrm>
              <a:off x="195943" y="1001487"/>
              <a:ext cx="9818914" cy="0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C2EC7AE-93BA-5F44-BD1D-CC96D764C404}"/>
                </a:ext>
              </a:extLst>
            </p:cNvPr>
            <p:cNvCxnSpPr>
              <a:cxnSpLocks/>
            </p:cNvCxnSpPr>
            <p:nvPr/>
          </p:nvCxnSpPr>
          <p:spPr>
            <a:xfrm>
              <a:off x="511628" y="1055914"/>
              <a:ext cx="10678886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102966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562" y="194388"/>
            <a:ext cx="11372473" cy="914400"/>
          </a:xfrm>
        </p:spPr>
        <p:txBody>
          <a:bodyPr>
            <a:normAutofit/>
          </a:bodyPr>
          <a:lstStyle/>
          <a:p>
            <a:r>
              <a:rPr lang="en-US" dirty="0"/>
              <a:t>Space &amp; time scales can also be bridged with full PIC</a:t>
            </a:r>
          </a:p>
        </p:txBody>
      </p:sp>
      <p:pic>
        <p:nvPicPr>
          <p:cNvPr id="5" name="Picture 4" descr="Screen Shot 2016-03-19 at 3.27.28 PM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7791" y="915062"/>
            <a:ext cx="2727075" cy="987522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09DD7543-A2E3-2942-8320-588AC8C67240}"/>
              </a:ext>
            </a:extLst>
          </p:cNvPr>
          <p:cNvSpPr txBox="1"/>
          <p:nvPr/>
        </p:nvSpPr>
        <p:spPr>
          <a:xfrm>
            <a:off x="237018" y="915062"/>
            <a:ext cx="4778958" cy="1107693"/>
          </a:xfrm>
          <a:prstGeom prst="rect">
            <a:avLst/>
          </a:prstGeom>
          <a:noFill/>
        </p:spPr>
        <p:txBody>
          <a:bodyPr wrap="square" lIns="121874" tIns="60937" rIns="121874" bIns="60937" rtlCol="0">
            <a:spAutoFit/>
          </a:bodyPr>
          <a:lstStyle/>
          <a:p>
            <a:pPr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1F497D"/>
                </a:solidFill>
                <a:latin typeface="Franklin Gothic Medium"/>
                <a:cs typeface="+mn-cs"/>
              </a:rPr>
              <a:t>Use Lorentz boosted frame instead of Lab frame*</a:t>
            </a:r>
          </a:p>
          <a:p>
            <a:pPr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endParaRPr lang="en-US" sz="1100" b="1" dirty="0">
              <a:latin typeface="Franklin Gothic Book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C12574A-6C87-6F4C-888F-ABF8B59C9F24}"/>
              </a:ext>
            </a:extLst>
          </p:cNvPr>
          <p:cNvGrpSpPr/>
          <p:nvPr/>
        </p:nvGrpSpPr>
        <p:grpSpPr>
          <a:xfrm>
            <a:off x="174172" y="827315"/>
            <a:ext cx="10994571" cy="54427"/>
            <a:chOff x="195943" y="1001487"/>
            <a:chExt cx="10994571" cy="5442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62AD9C2-15CF-954D-863F-F63B23E8FB9F}"/>
                </a:ext>
              </a:extLst>
            </p:cNvPr>
            <p:cNvCxnSpPr/>
            <p:nvPr/>
          </p:nvCxnSpPr>
          <p:spPr>
            <a:xfrm>
              <a:off x="195943" y="1001487"/>
              <a:ext cx="9818914" cy="0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C3C7445-F3C3-8C4D-9830-9AA12A680F1D}"/>
                </a:ext>
              </a:extLst>
            </p:cNvPr>
            <p:cNvCxnSpPr>
              <a:cxnSpLocks/>
            </p:cNvCxnSpPr>
            <p:nvPr/>
          </p:nvCxnSpPr>
          <p:spPr>
            <a:xfrm>
              <a:off x="511628" y="1055914"/>
              <a:ext cx="10678886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EEC930F9-C177-A74F-B008-C4DBC2130942}"/>
              </a:ext>
            </a:extLst>
          </p:cNvPr>
          <p:cNvSpPr txBox="1"/>
          <p:nvPr/>
        </p:nvSpPr>
        <p:spPr>
          <a:xfrm>
            <a:off x="5964518" y="2490953"/>
            <a:ext cx="2196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latin typeface="Franklin Gothic Book" charset="0"/>
                <a:ea typeface="Franklin Gothic Book" charset="0"/>
                <a:cs typeface="Franklin Gothic Book" charset="0"/>
              </a:rPr>
              <a:t># time steps </a:t>
            </a:r>
            <a:r>
              <a:rPr lang="en-US" sz="2000" dirty="0">
                <a:latin typeface="Symbol" charset="2"/>
                <a:ea typeface="Symbol" charset="2"/>
                <a:cs typeface="Symbol" charset="2"/>
              </a:rPr>
              <a:t>a</a:t>
            </a:r>
            <a:r>
              <a:rPr lang="en-US" sz="2000" dirty="0">
                <a:latin typeface="Franklin Gothic Book" charset="0"/>
                <a:ea typeface="Franklin Gothic Book" charset="0"/>
                <a:cs typeface="Franklin Gothic Book" charset="0"/>
              </a:rPr>
              <a:t> L/</a:t>
            </a:r>
            <a:r>
              <a:rPr lang="en-US" sz="2000" dirty="0">
                <a:latin typeface="Symbol" charset="2"/>
                <a:ea typeface="Symbol" charset="2"/>
                <a:cs typeface="Symbol" charset="2"/>
              </a:rPr>
              <a:t>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218AAF9-176B-554E-A46C-2F6AA9042E1B}"/>
              </a:ext>
            </a:extLst>
          </p:cNvPr>
          <p:cNvSpPr txBox="1"/>
          <p:nvPr/>
        </p:nvSpPr>
        <p:spPr>
          <a:xfrm>
            <a:off x="5507467" y="1828801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latin typeface="Symbol" charset="2"/>
                <a:ea typeface="Symbol" charset="2"/>
                <a:cs typeface="Symbol" charset="2"/>
              </a:rPr>
              <a:t>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CCE8296-C127-644D-B8B9-B22CA8B8ECD6}"/>
              </a:ext>
            </a:extLst>
          </p:cNvPr>
          <p:cNvSpPr txBox="1"/>
          <p:nvPr/>
        </p:nvSpPr>
        <p:spPr>
          <a:xfrm>
            <a:off x="6960654" y="1828801"/>
            <a:ext cx="309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latin typeface="Franklin Gothic Book" charset="0"/>
                <a:ea typeface="Franklin Gothic Book" charset="0"/>
                <a:cs typeface="Franklin Gothic Book" charset="0"/>
              </a:rPr>
              <a:t>L</a:t>
            </a:r>
            <a:endParaRPr lang="en-US" sz="2000" dirty="0">
              <a:latin typeface="Symbol" charset="2"/>
              <a:ea typeface="Symbol" charset="2"/>
              <a:cs typeface="Symbol" charset="2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6D9B0D4-4362-DB45-9B50-C94856E7EF16}"/>
              </a:ext>
            </a:extLst>
          </p:cNvPr>
          <p:cNvGrpSpPr/>
          <p:nvPr/>
        </p:nvGrpSpPr>
        <p:grpSpPr>
          <a:xfrm>
            <a:off x="8283712" y="915062"/>
            <a:ext cx="3820028" cy="1945223"/>
            <a:chOff x="8283712" y="915062"/>
            <a:chExt cx="3820028" cy="194522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AB21F7A-88FE-784F-831F-3E804B8D4B86}"/>
                </a:ext>
              </a:extLst>
            </p:cNvPr>
            <p:cNvGrpSpPr/>
            <p:nvPr/>
          </p:nvGrpSpPr>
          <p:grpSpPr>
            <a:xfrm>
              <a:off x="8283712" y="915062"/>
              <a:ext cx="3716674" cy="1283071"/>
              <a:chOff x="8283712" y="915062"/>
              <a:chExt cx="3716674" cy="1283071"/>
            </a:xfrm>
          </p:grpSpPr>
          <p:pic>
            <p:nvPicPr>
              <p:cNvPr id="14" name="Picture 13" descr="Screen Shot 2016-03-19 at 3.27.28 PM.png"/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850591" y="915062"/>
                <a:ext cx="2149795" cy="987522"/>
              </a:xfrm>
              <a:prstGeom prst="rect">
                <a:avLst/>
              </a:prstGeom>
            </p:spPr>
          </p:pic>
          <p:sp>
            <p:nvSpPr>
              <p:cNvPr id="15" name="Line 7"/>
              <p:cNvSpPr>
                <a:spLocks noChangeShapeType="1"/>
              </p:cNvSpPr>
              <p:nvPr/>
            </p:nvSpPr>
            <p:spPr bwMode="auto">
              <a:xfrm>
                <a:off x="8383889" y="1505312"/>
                <a:ext cx="1311553" cy="0"/>
              </a:xfrm>
              <a:prstGeom prst="line">
                <a:avLst/>
              </a:prstGeom>
              <a:noFill/>
              <a:ln w="47625" cap="flat" cmpd="sng">
                <a:solidFill>
                  <a:srgbClr val="4349AA"/>
                </a:solidFill>
                <a:prstDash val="solid"/>
                <a:round/>
                <a:headEnd type="none" w="med" len="med"/>
                <a:tailEnd type="triangle" w="med" len="med"/>
              </a:ln>
              <a:effectLst>
                <a:outerShdw blurRad="76200" algn="ctr" rotWithShape="0">
                  <a:srgbClr val="000000">
                    <a:alpha val="79999"/>
                  </a:srgb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lIns="67708" tIns="67708" rIns="67708" bIns="67708" anchor="ctr"/>
              <a:lstStyle/>
              <a:p>
                <a:pPr defTabSz="609340" hangingPunct="0">
                  <a:defRPr/>
                </a:pPr>
                <a:endParaRPr lang="en-US" sz="1600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8283712" y="1053266"/>
                <a:ext cx="1302571" cy="876921"/>
              </a:xfrm>
              <a:prstGeom prst="rect">
                <a:avLst/>
              </a:prstGeom>
              <a:noFill/>
            </p:spPr>
            <p:txBody>
              <a:bodyPr wrap="none" lIns="121874" tIns="60937" rIns="121874" bIns="60937" rtlCol="0">
                <a:spAutoFit/>
              </a:bodyPr>
              <a:lstStyle/>
              <a:p>
                <a:pPr algn="ctr" defTabSz="60934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99" dirty="0">
                    <a:solidFill>
                      <a:srgbClr val="1F497D"/>
                    </a:solidFill>
                    <a:latin typeface="Franklin Gothic Medium"/>
                    <a:cs typeface="+mn-cs"/>
                  </a:rPr>
                  <a:t>Lorentz</a:t>
                </a:r>
              </a:p>
              <a:p>
                <a:pPr algn="ctr" defTabSz="6093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100" dirty="0">
                  <a:solidFill>
                    <a:srgbClr val="1F497D"/>
                  </a:solidFill>
                  <a:latin typeface="Franklin Gothic Medium"/>
                  <a:cs typeface="+mn-cs"/>
                </a:endParaRPr>
              </a:p>
              <a:p>
                <a:pPr algn="ctr" defTabSz="60934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99" dirty="0">
                    <a:solidFill>
                      <a:srgbClr val="1F497D"/>
                    </a:solidFill>
                    <a:latin typeface="Franklin Gothic Medium"/>
                    <a:cs typeface="+mn-cs"/>
                  </a:rPr>
                  <a:t>Transform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75D0AF6-523E-074C-8471-AA4DF138AB6C}"/>
                  </a:ext>
                </a:extLst>
              </p:cNvPr>
              <p:cNvSpPr txBox="1"/>
              <p:nvPr/>
            </p:nvSpPr>
            <p:spPr>
              <a:xfrm>
                <a:off x="8804326" y="1828801"/>
                <a:ext cx="2904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2000" dirty="0">
                    <a:latin typeface="Symbol" charset="2"/>
                    <a:ea typeface="Symbol" charset="2"/>
                    <a:cs typeface="Symbol" charset="2"/>
                  </a:rPr>
                  <a:t>g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D03A283-2891-464B-9318-FC083C43B5F1}"/>
                  </a:ext>
                </a:extLst>
              </p:cNvPr>
              <p:cNvSpPr txBox="1"/>
              <p:nvPr/>
            </p:nvSpPr>
            <p:spPr>
              <a:xfrm>
                <a:off x="9747321" y="1828801"/>
                <a:ext cx="13789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2000" dirty="0">
                    <a:latin typeface="Symbol" charset="2"/>
                    <a:ea typeface="Symbol" charset="2"/>
                    <a:cs typeface="Symbol" charset="2"/>
                  </a:rPr>
                  <a:t>l’=</a:t>
                </a:r>
                <a:r>
                  <a:rPr lang="en-US" sz="2000" dirty="0" err="1">
                    <a:latin typeface="Symbol" charset="2"/>
                    <a:ea typeface="Symbol" charset="2"/>
                    <a:cs typeface="Symbol" charset="2"/>
                  </a:rPr>
                  <a:t>lg</a:t>
                </a:r>
                <a:r>
                  <a:rPr lang="en-US" sz="2000" dirty="0">
                    <a:latin typeface="Symbol" charset="2"/>
                    <a:ea typeface="Symbol" charset="2"/>
                    <a:cs typeface="Symbol" charset="2"/>
                  </a:rPr>
                  <a:t>(1+b)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0DDD712-64ED-6F44-A742-3F6623C83335}"/>
                  </a:ext>
                </a:extLst>
              </p:cNvPr>
              <p:cNvSpPr txBox="1"/>
              <p:nvPr/>
            </p:nvSpPr>
            <p:spPr>
              <a:xfrm>
                <a:off x="11085393" y="1828801"/>
                <a:ext cx="7943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2000" dirty="0">
                    <a:latin typeface="Franklin Gothic Book" charset="0"/>
                    <a:ea typeface="Franklin Gothic Book" charset="0"/>
                    <a:cs typeface="Franklin Gothic Book" charset="0"/>
                  </a:rPr>
                  <a:t>L’=L</a:t>
                </a:r>
                <a:r>
                  <a:rPr lang="en-US" sz="2000" dirty="0">
                    <a:latin typeface="Symbol" charset="2"/>
                    <a:ea typeface="Symbol" charset="2"/>
                    <a:cs typeface="Symbol" charset="2"/>
                  </a:rPr>
                  <a:t>/g</a:t>
                </a: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793087C-3626-054E-9AE9-924D2E4A2ECC}"/>
                </a:ext>
              </a:extLst>
            </p:cNvPr>
            <p:cNvSpPr txBox="1"/>
            <p:nvPr/>
          </p:nvSpPr>
          <p:spPr>
            <a:xfrm>
              <a:off x="9789324" y="2490953"/>
              <a:ext cx="23144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000" dirty="0">
                  <a:latin typeface="Franklin Gothic Book" charset="0"/>
                  <a:ea typeface="Franklin Gothic Book" charset="0"/>
                  <a:cs typeface="Franklin Gothic Book" charset="0"/>
                </a:rPr>
                <a:t># time steps </a:t>
              </a:r>
              <a:r>
                <a:rPr lang="en-US" sz="2000" dirty="0">
                  <a:latin typeface="Symbol" charset="2"/>
                  <a:ea typeface="Symbol" charset="2"/>
                  <a:cs typeface="Symbol" charset="2"/>
                </a:rPr>
                <a:t>a</a:t>
              </a:r>
              <a:r>
                <a:rPr lang="en-US" sz="2000" dirty="0">
                  <a:latin typeface="Franklin Gothic Book" charset="0"/>
                  <a:ea typeface="Franklin Gothic Book" charset="0"/>
                  <a:cs typeface="Franklin Gothic Book" charset="0"/>
                </a:rPr>
                <a:t> L’/</a:t>
              </a:r>
              <a:r>
                <a:rPr lang="en-US" sz="2000" dirty="0">
                  <a:latin typeface="Symbol" charset="2"/>
                  <a:ea typeface="Symbol" charset="2"/>
                  <a:cs typeface="Symbol" charset="2"/>
                </a:rPr>
                <a:t>l’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7ED3904E-CA5A-2E4B-8AAB-49AB08719B24}"/>
              </a:ext>
            </a:extLst>
          </p:cNvPr>
          <p:cNvSpPr txBox="1"/>
          <p:nvPr/>
        </p:nvSpPr>
        <p:spPr>
          <a:xfrm>
            <a:off x="489857" y="6402326"/>
            <a:ext cx="91250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Franklin Gothic Book"/>
                <a:cs typeface="Franklin Gothic Book"/>
              </a:rPr>
              <a:t>*J.-L. </a:t>
            </a:r>
            <a:r>
              <a:rPr lang="en-US" sz="1400" dirty="0" err="1">
                <a:latin typeface="Franklin Gothic Book"/>
                <a:cs typeface="Franklin Gothic Book"/>
              </a:rPr>
              <a:t>Vay</a:t>
            </a:r>
            <a:r>
              <a:rPr lang="en-US" sz="1400" dirty="0">
                <a:latin typeface="Franklin Gothic Book"/>
                <a:cs typeface="Franklin Gothic Book"/>
              </a:rPr>
              <a:t>, </a:t>
            </a:r>
            <a:r>
              <a:rPr lang="en-US" sz="1400" i="1" dirty="0">
                <a:latin typeface="Franklin Gothic Book"/>
                <a:cs typeface="Franklin Gothic Book"/>
              </a:rPr>
              <a:t>Phys. Rev. Lett.</a:t>
            </a:r>
            <a:r>
              <a:rPr lang="en-US" sz="1400" b="1" dirty="0">
                <a:latin typeface="+mn-lt"/>
                <a:cs typeface="Franklin Gothic Book"/>
              </a:rPr>
              <a:t> </a:t>
            </a:r>
            <a:r>
              <a:rPr lang="en-US" sz="1400" b="1" dirty="0">
                <a:latin typeface="+mn-lt"/>
              </a:rPr>
              <a:t>98</a:t>
            </a:r>
            <a:r>
              <a:rPr lang="en-US" sz="1400" dirty="0">
                <a:latin typeface="+mn-lt"/>
              </a:rPr>
              <a:t>, 130405</a:t>
            </a:r>
            <a:r>
              <a:rPr lang="en-US" sz="1400" dirty="0">
                <a:latin typeface="+mn-lt"/>
                <a:cs typeface="Franklin Gothic Book"/>
              </a:rPr>
              <a:t> </a:t>
            </a:r>
            <a:r>
              <a:rPr lang="en-US" sz="1400" dirty="0">
                <a:latin typeface="Franklin Gothic Book"/>
                <a:cs typeface="Franklin Gothic Book"/>
              </a:rPr>
              <a:t>(2007).</a:t>
            </a:r>
          </a:p>
        </p:txBody>
      </p:sp>
      <p:sp>
        <p:nvSpPr>
          <p:cNvPr id="22" name="Slide Number Placeholder 3">
            <a:extLst>
              <a:ext uri="{FF2B5EF4-FFF2-40B4-BE49-F238E27FC236}">
                <a16:creationId xmlns:a16="http://schemas.microsoft.com/office/drawing/2014/main" id="{D896DB9A-808B-654C-8412-56A977DDEE01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11455401" y="6393363"/>
            <a:ext cx="544259" cy="301625"/>
          </a:xfrm>
        </p:spPr>
        <p:txBody>
          <a:bodyPr/>
          <a:lstStyle/>
          <a:p>
            <a:fld id="{929A8685-9CBD-5D48-90F4-6955DC9A7A72}" type="slidenum">
              <a:rPr lang="en-US" altLang="x-none" smtClean="0"/>
              <a:pPr/>
              <a:t>12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1941581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69">
            <a:extLst>
              <a:ext uri="{FF2B5EF4-FFF2-40B4-BE49-F238E27FC236}">
                <a16:creationId xmlns:a16="http://schemas.microsoft.com/office/drawing/2014/main" id="{4CFE27F8-7D49-554F-9016-F1D7B4A13913}"/>
              </a:ext>
            </a:extLst>
          </p:cNvPr>
          <p:cNvGrpSpPr/>
          <p:nvPr/>
        </p:nvGrpSpPr>
        <p:grpSpPr>
          <a:xfrm>
            <a:off x="8203729" y="4429381"/>
            <a:ext cx="3142815" cy="378565"/>
            <a:chOff x="8203729" y="4429381"/>
            <a:chExt cx="3142815" cy="378565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B291A2EB-A1F9-2A4A-AD30-B866D48D12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03729" y="4478593"/>
              <a:ext cx="3003594" cy="1766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01B15B72-C173-5D40-9BA0-FB58001B7B3E}"/>
                </a:ext>
              </a:extLst>
            </p:cNvPr>
            <p:cNvSpPr txBox="1"/>
            <p:nvPr/>
          </p:nvSpPr>
          <p:spPr>
            <a:xfrm>
              <a:off x="10529397" y="4429381"/>
              <a:ext cx="817147" cy="378565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400" dirty="0"/>
                <a:t>plasma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562" y="194388"/>
            <a:ext cx="11372473" cy="914400"/>
          </a:xfrm>
        </p:spPr>
        <p:txBody>
          <a:bodyPr>
            <a:normAutofit/>
          </a:bodyPr>
          <a:lstStyle/>
          <a:p>
            <a:r>
              <a:rPr lang="en-US" dirty="0"/>
              <a:t>Space &amp; time scales can also be bridged with full PIC</a:t>
            </a:r>
          </a:p>
        </p:txBody>
      </p:sp>
      <p:pic>
        <p:nvPicPr>
          <p:cNvPr id="5" name="Picture 4" descr="Screen Shot 2016-03-19 at 3.27.28 PM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7791" y="915062"/>
            <a:ext cx="2727075" cy="987522"/>
          </a:xfrm>
          <a:prstGeom prst="rect">
            <a:avLst/>
          </a:prstGeom>
        </p:spPr>
      </p:pic>
      <p:pic>
        <p:nvPicPr>
          <p:cNvPr id="14" name="Picture 13" descr="Screen Shot 2016-03-19 at 3.27.28 PM.pn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50591" y="915062"/>
            <a:ext cx="2149795" cy="987522"/>
          </a:xfrm>
          <a:prstGeom prst="rect">
            <a:avLst/>
          </a:prstGeom>
        </p:spPr>
      </p:pic>
      <p:sp>
        <p:nvSpPr>
          <p:cNvPr id="15" name="Line 7"/>
          <p:cNvSpPr>
            <a:spLocks noChangeShapeType="1"/>
          </p:cNvSpPr>
          <p:nvPr/>
        </p:nvSpPr>
        <p:spPr bwMode="auto">
          <a:xfrm>
            <a:off x="8383889" y="1505312"/>
            <a:ext cx="1311553" cy="0"/>
          </a:xfrm>
          <a:prstGeom prst="line">
            <a:avLst/>
          </a:prstGeom>
          <a:noFill/>
          <a:ln w="47625" cap="flat" cmpd="sng">
            <a:solidFill>
              <a:srgbClr val="4349AA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76200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67708" tIns="67708" rIns="67708" bIns="67708" anchor="ctr"/>
          <a:lstStyle/>
          <a:p>
            <a:pPr defTabSz="609340" hangingPunct="0">
              <a:defRPr/>
            </a:pPr>
            <a:endParaRPr lang="en-US" sz="1600">
              <a:solidFill>
                <a:srgbClr val="000000"/>
              </a:solidFill>
              <a:latin typeface="Helvetica" charset="0"/>
              <a:ea typeface="ＭＳ Ｐゴシック" charset="0"/>
              <a:cs typeface="Helvetica" charset="0"/>
              <a:sym typeface="Helvetica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283712" y="1053266"/>
            <a:ext cx="1302571" cy="876921"/>
          </a:xfrm>
          <a:prstGeom prst="rect">
            <a:avLst/>
          </a:prstGeom>
          <a:noFill/>
        </p:spPr>
        <p:txBody>
          <a:bodyPr wrap="none" lIns="121874" tIns="60937" rIns="121874" bIns="60937" rtlCol="0">
            <a:spAutoFit/>
          </a:bodyPr>
          <a:lstStyle/>
          <a:p>
            <a:pPr algn="ctr" defTabSz="609340" fontAlgn="auto">
              <a:spcBef>
                <a:spcPts val="0"/>
              </a:spcBef>
              <a:spcAft>
                <a:spcPts val="0"/>
              </a:spcAft>
            </a:pPr>
            <a:r>
              <a:rPr lang="en-US" sz="1899" dirty="0">
                <a:solidFill>
                  <a:srgbClr val="1F497D"/>
                </a:solidFill>
                <a:latin typeface="Franklin Gothic Medium"/>
                <a:cs typeface="+mn-cs"/>
              </a:rPr>
              <a:t>Lorentz</a:t>
            </a:r>
          </a:p>
          <a:p>
            <a:pPr algn="ctr" defTabSz="609340" fontAlgn="auto"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srgbClr val="1F497D"/>
              </a:solidFill>
              <a:latin typeface="Franklin Gothic Medium"/>
              <a:cs typeface="+mn-cs"/>
            </a:endParaRPr>
          </a:p>
          <a:p>
            <a:pPr algn="ctr" defTabSz="609340" fontAlgn="auto">
              <a:spcBef>
                <a:spcPts val="0"/>
              </a:spcBef>
              <a:spcAft>
                <a:spcPts val="0"/>
              </a:spcAft>
            </a:pPr>
            <a:r>
              <a:rPr lang="en-US" sz="1899" dirty="0">
                <a:solidFill>
                  <a:srgbClr val="1F497D"/>
                </a:solidFill>
                <a:latin typeface="Franklin Gothic Medium"/>
                <a:cs typeface="+mn-cs"/>
              </a:rPr>
              <a:t>Transform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C12574A-6C87-6F4C-888F-ABF8B59C9F24}"/>
              </a:ext>
            </a:extLst>
          </p:cNvPr>
          <p:cNvGrpSpPr/>
          <p:nvPr/>
        </p:nvGrpSpPr>
        <p:grpSpPr>
          <a:xfrm>
            <a:off x="174172" y="827315"/>
            <a:ext cx="10994571" cy="54427"/>
            <a:chOff x="195943" y="1001487"/>
            <a:chExt cx="10994571" cy="5442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62AD9C2-15CF-954D-863F-F63B23E8FB9F}"/>
                </a:ext>
              </a:extLst>
            </p:cNvPr>
            <p:cNvCxnSpPr/>
            <p:nvPr/>
          </p:nvCxnSpPr>
          <p:spPr>
            <a:xfrm>
              <a:off x="195943" y="1001487"/>
              <a:ext cx="9818914" cy="0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C3C7445-F3C3-8C4D-9830-9AA12A680F1D}"/>
                </a:ext>
              </a:extLst>
            </p:cNvPr>
            <p:cNvCxnSpPr>
              <a:cxnSpLocks/>
            </p:cNvCxnSpPr>
            <p:nvPr/>
          </p:nvCxnSpPr>
          <p:spPr>
            <a:xfrm>
              <a:off x="511628" y="1055914"/>
              <a:ext cx="10678886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75D0AF6-523E-074C-8471-AA4DF138AB6C}"/>
              </a:ext>
            </a:extLst>
          </p:cNvPr>
          <p:cNvSpPr txBox="1"/>
          <p:nvPr/>
        </p:nvSpPr>
        <p:spPr>
          <a:xfrm>
            <a:off x="8804326" y="1828801"/>
            <a:ext cx="290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latin typeface="Symbol" charset="2"/>
                <a:ea typeface="Symbol" charset="2"/>
                <a:cs typeface="Symbol" charset="2"/>
              </a:rPr>
              <a:t>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03A283-2891-464B-9318-FC083C43B5F1}"/>
              </a:ext>
            </a:extLst>
          </p:cNvPr>
          <p:cNvSpPr txBox="1"/>
          <p:nvPr/>
        </p:nvSpPr>
        <p:spPr>
          <a:xfrm>
            <a:off x="9747321" y="1828801"/>
            <a:ext cx="1378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latin typeface="Symbol" charset="2"/>
                <a:ea typeface="Symbol" charset="2"/>
                <a:cs typeface="Symbol" charset="2"/>
              </a:rPr>
              <a:t>l’=</a:t>
            </a:r>
            <a:r>
              <a:rPr lang="en-US" sz="2000" dirty="0" err="1">
                <a:latin typeface="Symbol" charset="2"/>
                <a:ea typeface="Symbol" charset="2"/>
                <a:cs typeface="Symbol" charset="2"/>
              </a:rPr>
              <a:t>lg</a:t>
            </a:r>
            <a:r>
              <a:rPr lang="en-US" sz="2000" dirty="0">
                <a:latin typeface="Symbol" charset="2"/>
                <a:ea typeface="Symbol" charset="2"/>
                <a:cs typeface="Symbol" charset="2"/>
              </a:rPr>
              <a:t>(1+b)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0DDD712-64ED-6F44-A742-3F6623C83335}"/>
              </a:ext>
            </a:extLst>
          </p:cNvPr>
          <p:cNvSpPr txBox="1"/>
          <p:nvPr/>
        </p:nvSpPr>
        <p:spPr>
          <a:xfrm>
            <a:off x="11085393" y="1828801"/>
            <a:ext cx="794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latin typeface="Franklin Gothic Book" charset="0"/>
                <a:ea typeface="Franklin Gothic Book" charset="0"/>
                <a:cs typeface="Franklin Gothic Book" charset="0"/>
              </a:rPr>
              <a:t>L’=L</a:t>
            </a:r>
            <a:r>
              <a:rPr lang="en-US" sz="2000" dirty="0">
                <a:latin typeface="Symbol" charset="2"/>
                <a:ea typeface="Symbol" charset="2"/>
                <a:cs typeface="Symbol" charset="2"/>
              </a:rPr>
              <a:t>/g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D3D6A6-C303-5040-B7FC-2E092045D79A}"/>
              </a:ext>
            </a:extLst>
          </p:cNvPr>
          <p:cNvSpPr txBox="1"/>
          <p:nvPr/>
        </p:nvSpPr>
        <p:spPr>
          <a:xfrm>
            <a:off x="585635" y="3230251"/>
            <a:ext cx="11138807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90000"/>
              </a:lnSpc>
              <a:buFont typeface="Wingdings" pitchFamily="2" charset="2"/>
              <a:buChar char="è"/>
            </a:pPr>
            <a:r>
              <a:rPr lang="en-US" sz="2400" dirty="0">
                <a:latin typeface="Franklin Gothic Book" charset="0"/>
                <a:ea typeface="Franklin Gothic Book" charset="0"/>
                <a:cs typeface="Franklin Gothic Book" charset="0"/>
              </a:rPr>
              <a:t> Speedup = (L’/</a:t>
            </a:r>
            <a:r>
              <a:rPr lang="en-US" sz="2400" dirty="0">
                <a:latin typeface="Symbol" charset="2"/>
                <a:ea typeface="Symbol" charset="2"/>
                <a:cs typeface="Symbol" charset="2"/>
              </a:rPr>
              <a:t>l’</a:t>
            </a:r>
            <a:r>
              <a:rPr lang="en-US" sz="2400" dirty="0">
                <a:latin typeface="Franklin Gothic Book" charset="0"/>
                <a:ea typeface="Franklin Gothic Book" charset="0"/>
                <a:cs typeface="Franklin Gothic Book" charset="0"/>
              </a:rPr>
              <a:t>)/(L/</a:t>
            </a:r>
            <a:r>
              <a:rPr lang="en-US" sz="2400" dirty="0">
                <a:latin typeface="Symbol" charset="2"/>
                <a:ea typeface="Symbol" charset="2"/>
                <a:cs typeface="Symbol" charset="2"/>
              </a:rPr>
              <a:t> l) = g</a:t>
            </a:r>
            <a:r>
              <a:rPr lang="en-US" sz="2400" baseline="30000" dirty="0">
                <a:latin typeface="Symbol" charset="2"/>
                <a:ea typeface="Symbol" charset="2"/>
                <a:cs typeface="Symbol" charset="2"/>
              </a:rPr>
              <a:t>2</a:t>
            </a:r>
            <a:r>
              <a:rPr lang="en-US" sz="2400" dirty="0">
                <a:latin typeface="Symbol" charset="2"/>
                <a:ea typeface="Symbol" charset="2"/>
                <a:cs typeface="Symbol" charset="2"/>
              </a:rPr>
              <a:t>(1+b)   		</a:t>
            </a:r>
            <a:r>
              <a:rPr lang="en-US" sz="2400" dirty="0">
                <a:latin typeface="+mn-lt"/>
                <a:ea typeface="Symbol" charset="2"/>
                <a:cs typeface="Symbol" charset="2"/>
              </a:rPr>
              <a:t>For </a:t>
            </a:r>
            <a:r>
              <a:rPr lang="en-US" sz="2400" dirty="0">
                <a:latin typeface="Symbol" pitchFamily="2" charset="2"/>
                <a:ea typeface="Symbol" charset="2"/>
                <a:cs typeface="Symbol" charset="2"/>
              </a:rPr>
              <a:t>g</a:t>
            </a:r>
            <a:r>
              <a:rPr lang="en-US" sz="2400" dirty="0">
                <a:latin typeface="+mn-lt"/>
                <a:ea typeface="Symbol" charset="2"/>
                <a:cs typeface="Symbol" charset="2"/>
              </a:rPr>
              <a:t>=100, speedup &gt; 10,000!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EC930F9-C177-A74F-B008-C4DBC2130942}"/>
              </a:ext>
            </a:extLst>
          </p:cNvPr>
          <p:cNvSpPr txBox="1"/>
          <p:nvPr/>
        </p:nvSpPr>
        <p:spPr>
          <a:xfrm>
            <a:off x="5964518" y="2490953"/>
            <a:ext cx="2196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latin typeface="Franklin Gothic Book" charset="0"/>
                <a:ea typeface="Franklin Gothic Book" charset="0"/>
                <a:cs typeface="Franklin Gothic Book" charset="0"/>
              </a:rPr>
              <a:t># time steps </a:t>
            </a:r>
            <a:r>
              <a:rPr lang="en-US" sz="2000" dirty="0">
                <a:latin typeface="Symbol" charset="2"/>
                <a:ea typeface="Symbol" charset="2"/>
                <a:cs typeface="Symbol" charset="2"/>
              </a:rPr>
              <a:t>a</a:t>
            </a:r>
            <a:r>
              <a:rPr lang="en-US" sz="2000" dirty="0">
                <a:latin typeface="Franklin Gothic Book" charset="0"/>
                <a:ea typeface="Franklin Gothic Book" charset="0"/>
                <a:cs typeface="Franklin Gothic Book" charset="0"/>
              </a:rPr>
              <a:t> L/</a:t>
            </a:r>
            <a:r>
              <a:rPr lang="en-US" sz="2000" dirty="0">
                <a:latin typeface="Symbol" charset="2"/>
                <a:ea typeface="Symbol" charset="2"/>
                <a:cs typeface="Symbol" charset="2"/>
              </a:rPr>
              <a:t>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218AAF9-176B-554E-A46C-2F6AA9042E1B}"/>
              </a:ext>
            </a:extLst>
          </p:cNvPr>
          <p:cNvSpPr txBox="1"/>
          <p:nvPr/>
        </p:nvSpPr>
        <p:spPr>
          <a:xfrm>
            <a:off x="5507467" y="1828801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latin typeface="Symbol" charset="2"/>
                <a:ea typeface="Symbol" charset="2"/>
                <a:cs typeface="Symbol" charset="2"/>
              </a:rPr>
              <a:t>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CCE8296-C127-644D-B8B9-B22CA8B8ECD6}"/>
              </a:ext>
            </a:extLst>
          </p:cNvPr>
          <p:cNvSpPr txBox="1"/>
          <p:nvPr/>
        </p:nvSpPr>
        <p:spPr>
          <a:xfrm>
            <a:off x="6960654" y="1828801"/>
            <a:ext cx="309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latin typeface="Franklin Gothic Book" charset="0"/>
                <a:ea typeface="Franklin Gothic Book" charset="0"/>
                <a:cs typeface="Franklin Gothic Book" charset="0"/>
              </a:rPr>
              <a:t>L</a:t>
            </a:r>
            <a:endParaRPr lang="en-US" sz="2000" dirty="0"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793087C-3626-054E-9AE9-924D2E4A2ECC}"/>
              </a:ext>
            </a:extLst>
          </p:cNvPr>
          <p:cNvSpPr txBox="1"/>
          <p:nvPr/>
        </p:nvSpPr>
        <p:spPr>
          <a:xfrm>
            <a:off x="9789324" y="2490953"/>
            <a:ext cx="2314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latin typeface="Franklin Gothic Book" charset="0"/>
                <a:ea typeface="Franklin Gothic Book" charset="0"/>
                <a:cs typeface="Franklin Gothic Book" charset="0"/>
              </a:rPr>
              <a:t># time steps </a:t>
            </a:r>
            <a:r>
              <a:rPr lang="en-US" sz="2000" dirty="0">
                <a:latin typeface="Symbol" charset="2"/>
                <a:ea typeface="Symbol" charset="2"/>
                <a:cs typeface="Symbol" charset="2"/>
              </a:rPr>
              <a:t>a</a:t>
            </a:r>
            <a:r>
              <a:rPr lang="en-US" sz="2000" dirty="0">
                <a:latin typeface="Franklin Gothic Book" charset="0"/>
                <a:ea typeface="Franklin Gothic Book" charset="0"/>
                <a:cs typeface="Franklin Gothic Book" charset="0"/>
              </a:rPr>
              <a:t> L’/</a:t>
            </a:r>
            <a:r>
              <a:rPr lang="en-US" sz="2000" dirty="0">
                <a:latin typeface="Symbol" charset="2"/>
                <a:ea typeface="Symbol" charset="2"/>
                <a:cs typeface="Symbol" charset="2"/>
              </a:rPr>
              <a:t>l’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A645D6-7E07-6849-90A3-CE8E7B7AAC57}"/>
              </a:ext>
            </a:extLst>
          </p:cNvPr>
          <p:cNvSpPr txBox="1"/>
          <p:nvPr/>
        </p:nvSpPr>
        <p:spPr>
          <a:xfrm>
            <a:off x="495552" y="4940866"/>
            <a:ext cx="11133112" cy="960263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000" b="1" dirty="0"/>
              <a:t>Price to pay: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/>
              <a:t>Physics looks different in boosted frame and lab frame </a:t>
            </a:r>
            <a:r>
              <a:rPr lang="en-US" dirty="0">
                <a:sym typeface="Wingdings" pitchFamily="2" charset="2"/>
              </a:rPr>
              <a:t> need to transform between boost &amp; lab frame.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sym typeface="Wingdings" pitchFamily="2" charset="2"/>
              </a:rPr>
              <a:t>Potential numerical instabilities (numerical Cherenkov)  solve Maxwell in Galilean frame (see below).</a:t>
            </a:r>
            <a:r>
              <a:rPr lang="en-US" dirty="0"/>
              <a:t> 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C851940-8760-3047-94AF-24CBDE6858B8}"/>
              </a:ext>
            </a:extLst>
          </p:cNvPr>
          <p:cNvCxnSpPr/>
          <p:nvPr/>
        </p:nvCxnSpPr>
        <p:spPr>
          <a:xfrm flipV="1">
            <a:off x="718799" y="4488354"/>
            <a:ext cx="5436240" cy="23297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C8F3C61-1C67-334F-AEEC-3A9E8CF763AB}"/>
              </a:ext>
            </a:extLst>
          </p:cNvPr>
          <p:cNvGrpSpPr/>
          <p:nvPr/>
        </p:nvGrpSpPr>
        <p:grpSpPr>
          <a:xfrm>
            <a:off x="661223" y="4180031"/>
            <a:ext cx="1136105" cy="378565"/>
            <a:chOff x="4848396" y="1172648"/>
            <a:chExt cx="1136105" cy="378565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40843385-88E1-7A41-9C75-14F10C628907}"/>
                </a:ext>
              </a:extLst>
            </p:cNvPr>
            <p:cNvGrpSpPr/>
            <p:nvPr/>
          </p:nvGrpSpPr>
          <p:grpSpPr>
            <a:xfrm>
              <a:off x="4995644" y="1502503"/>
              <a:ext cx="425977" cy="1"/>
              <a:chOff x="4720332" y="1969909"/>
              <a:chExt cx="319567" cy="1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F413BB31-1D4B-AB4D-B56C-3F725E54B0F0}"/>
                  </a:ext>
                </a:extLst>
              </p:cNvPr>
              <p:cNvGrpSpPr/>
              <p:nvPr/>
            </p:nvGrpSpPr>
            <p:grpSpPr>
              <a:xfrm>
                <a:off x="4903374" y="1969909"/>
                <a:ext cx="91518" cy="1"/>
                <a:chOff x="4903363" y="1969909"/>
                <a:chExt cx="91518" cy="1"/>
              </a:xfrm>
            </p:grpSpPr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AC254BAF-7034-A244-9D98-A3789F0A295D}"/>
                    </a:ext>
                  </a:extLst>
                </p:cNvPr>
                <p:cNvCxnSpPr/>
                <p:nvPr/>
              </p:nvCxnSpPr>
              <p:spPr>
                <a:xfrm flipV="1">
                  <a:off x="4903363" y="1969909"/>
                  <a:ext cx="46512" cy="1"/>
                </a:xfrm>
                <a:prstGeom prst="line">
                  <a:avLst/>
                </a:prstGeom>
                <a:ln w="38100" cmpd="sng">
                  <a:solidFill>
                    <a:srgbClr val="FFEA4C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E9669AC6-105A-5C4A-A4BE-C06A0BE095D9}"/>
                    </a:ext>
                  </a:extLst>
                </p:cNvPr>
                <p:cNvCxnSpPr/>
                <p:nvPr/>
              </p:nvCxnSpPr>
              <p:spPr>
                <a:xfrm flipV="1">
                  <a:off x="4948369" y="1969909"/>
                  <a:ext cx="46512" cy="1"/>
                </a:xfrm>
                <a:prstGeom prst="line">
                  <a:avLst/>
                </a:prstGeom>
                <a:ln w="38100" cmpd="sng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0888A54D-AD9E-5540-9313-99039C6A1594}"/>
                  </a:ext>
                </a:extLst>
              </p:cNvPr>
              <p:cNvCxnSpPr/>
              <p:nvPr/>
            </p:nvCxnSpPr>
            <p:spPr>
              <a:xfrm flipV="1">
                <a:off x="4993387" y="1969909"/>
                <a:ext cx="46512" cy="1"/>
              </a:xfrm>
              <a:prstGeom prst="line">
                <a:avLst/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2B416DAD-3423-5A47-82AE-7627FB8F77DA}"/>
                  </a:ext>
                </a:extLst>
              </p:cNvPr>
              <p:cNvGrpSpPr/>
              <p:nvPr/>
            </p:nvGrpSpPr>
            <p:grpSpPr>
              <a:xfrm>
                <a:off x="4720332" y="1969909"/>
                <a:ext cx="91518" cy="1"/>
                <a:chOff x="4903363" y="1969909"/>
                <a:chExt cx="91518" cy="1"/>
              </a:xfrm>
            </p:grpSpPr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7C08B953-A3EA-7E4A-B82B-27A65403227E}"/>
                    </a:ext>
                  </a:extLst>
                </p:cNvPr>
                <p:cNvCxnSpPr/>
                <p:nvPr/>
              </p:nvCxnSpPr>
              <p:spPr>
                <a:xfrm flipV="1">
                  <a:off x="4903363" y="1969909"/>
                  <a:ext cx="46512" cy="1"/>
                </a:xfrm>
                <a:prstGeom prst="line">
                  <a:avLst/>
                </a:prstGeom>
                <a:ln w="38100" cmpd="sng">
                  <a:solidFill>
                    <a:srgbClr val="FFEA4C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20C26D8F-D9DC-E745-9B9C-347C0D0FC7E5}"/>
                    </a:ext>
                  </a:extLst>
                </p:cNvPr>
                <p:cNvCxnSpPr/>
                <p:nvPr/>
              </p:nvCxnSpPr>
              <p:spPr>
                <a:xfrm flipV="1">
                  <a:off x="4948369" y="1969909"/>
                  <a:ext cx="46512" cy="1"/>
                </a:xfrm>
                <a:prstGeom prst="line">
                  <a:avLst/>
                </a:prstGeom>
                <a:ln w="38100" cmpd="sng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7F3BC7DE-A3E7-D24D-950F-8B8DD6A6A0F6}"/>
                  </a:ext>
                </a:extLst>
              </p:cNvPr>
              <p:cNvGrpSpPr/>
              <p:nvPr/>
            </p:nvGrpSpPr>
            <p:grpSpPr>
              <a:xfrm>
                <a:off x="4811845" y="1969909"/>
                <a:ext cx="91518" cy="1"/>
                <a:chOff x="4903363" y="1969909"/>
                <a:chExt cx="91518" cy="1"/>
              </a:xfrm>
            </p:grpSpPr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10EB2DED-0C11-7947-9CE7-F80555AE80C6}"/>
                    </a:ext>
                  </a:extLst>
                </p:cNvPr>
                <p:cNvCxnSpPr/>
                <p:nvPr/>
              </p:nvCxnSpPr>
              <p:spPr>
                <a:xfrm flipV="1">
                  <a:off x="4903363" y="1969909"/>
                  <a:ext cx="46512" cy="1"/>
                </a:xfrm>
                <a:prstGeom prst="line">
                  <a:avLst/>
                </a:prstGeom>
                <a:ln w="38100" cmpd="sng">
                  <a:solidFill>
                    <a:srgbClr val="FFEA4C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655CFD88-C4AA-934B-86FB-239A99BC05CD}"/>
                    </a:ext>
                  </a:extLst>
                </p:cNvPr>
                <p:cNvCxnSpPr/>
                <p:nvPr/>
              </p:nvCxnSpPr>
              <p:spPr>
                <a:xfrm flipV="1">
                  <a:off x="4948369" y="1969909"/>
                  <a:ext cx="46512" cy="1"/>
                </a:xfrm>
                <a:prstGeom prst="line">
                  <a:avLst/>
                </a:prstGeom>
                <a:ln w="38100" cmpd="sng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ED2F713-EC13-A44E-ABF3-479A122BF85C}"/>
                </a:ext>
              </a:extLst>
            </p:cNvPr>
            <p:cNvSpPr txBox="1"/>
            <p:nvPr/>
          </p:nvSpPr>
          <p:spPr>
            <a:xfrm>
              <a:off x="4848396" y="1172648"/>
              <a:ext cx="658450" cy="378565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400" dirty="0">
                  <a:solidFill>
                    <a:srgbClr val="FFC000"/>
                  </a:solidFill>
                </a:rPr>
                <a:t>w</a:t>
              </a:r>
              <a:r>
                <a:rPr lang="en-US" sz="1400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a</a:t>
              </a:r>
              <a:r>
                <a:rPr lang="en-US" sz="1400" dirty="0">
                  <a:solidFill>
                    <a:srgbClr val="FFC000"/>
                  </a:solidFill>
                </a:rPr>
                <a:t>k</a:t>
              </a:r>
              <a:r>
                <a:rPr lang="en-US" sz="1400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e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ECDB220-98FE-1B4A-ABA8-3E110AD64C2D}"/>
                </a:ext>
              </a:extLst>
            </p:cNvPr>
            <p:cNvSpPr txBox="1"/>
            <p:nvPr/>
          </p:nvSpPr>
          <p:spPr>
            <a:xfrm>
              <a:off x="5297197" y="1172648"/>
              <a:ext cx="687304" cy="378565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400" dirty="0">
                  <a:solidFill>
                    <a:srgbClr val="FF0000"/>
                  </a:solidFill>
                </a:rPr>
                <a:t>driver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0E0D683D-65DA-2F4F-9A94-FD7D9F1B2B48}"/>
              </a:ext>
            </a:extLst>
          </p:cNvPr>
          <p:cNvSpPr txBox="1"/>
          <p:nvPr/>
        </p:nvSpPr>
        <p:spPr>
          <a:xfrm>
            <a:off x="5499323" y="4443740"/>
            <a:ext cx="817147" cy="3785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/>
              <a:t>plasma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2AF592F-B41A-2F4E-9C7B-987BF06F8B41}"/>
              </a:ext>
            </a:extLst>
          </p:cNvPr>
          <p:cNvGrpSpPr/>
          <p:nvPr/>
        </p:nvGrpSpPr>
        <p:grpSpPr>
          <a:xfrm>
            <a:off x="7434949" y="4148738"/>
            <a:ext cx="1427408" cy="378565"/>
            <a:chOff x="6381989" y="3189832"/>
            <a:chExt cx="1427408" cy="378565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8F7A2D17-AE46-224C-B53C-85456D6014AA}"/>
                </a:ext>
              </a:extLst>
            </p:cNvPr>
            <p:cNvGrpSpPr/>
            <p:nvPr/>
          </p:nvGrpSpPr>
          <p:grpSpPr>
            <a:xfrm>
              <a:off x="6529237" y="3519687"/>
              <a:ext cx="1280160" cy="1"/>
              <a:chOff x="4720332" y="1969909"/>
              <a:chExt cx="319567" cy="1"/>
            </a:xfrm>
          </p:grpSpPr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B1FC2D79-A8F8-6E4A-8C7C-2F6530B9EE6E}"/>
                  </a:ext>
                </a:extLst>
              </p:cNvPr>
              <p:cNvGrpSpPr/>
              <p:nvPr/>
            </p:nvGrpSpPr>
            <p:grpSpPr>
              <a:xfrm>
                <a:off x="4903374" y="1969909"/>
                <a:ext cx="91518" cy="1"/>
                <a:chOff x="4903363" y="1969909"/>
                <a:chExt cx="91518" cy="1"/>
              </a:xfrm>
            </p:grpSpPr>
            <p:cxnSp>
              <p:nvCxnSpPr>
                <p:cNvPr id="54" name="Straight Connector 53">
                  <a:extLst>
                    <a:ext uri="{FF2B5EF4-FFF2-40B4-BE49-F238E27FC236}">
                      <a16:creationId xmlns:a16="http://schemas.microsoft.com/office/drawing/2014/main" id="{FABC71DE-A34F-6E4D-9813-BA606F29C585}"/>
                    </a:ext>
                  </a:extLst>
                </p:cNvPr>
                <p:cNvCxnSpPr/>
                <p:nvPr/>
              </p:nvCxnSpPr>
              <p:spPr>
                <a:xfrm flipV="1">
                  <a:off x="4903363" y="1969909"/>
                  <a:ext cx="46512" cy="1"/>
                </a:xfrm>
                <a:prstGeom prst="line">
                  <a:avLst/>
                </a:prstGeom>
                <a:ln w="38100" cmpd="sng">
                  <a:solidFill>
                    <a:srgbClr val="FFEA4C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0A95D489-EA38-554B-BD64-38E6966B7E47}"/>
                    </a:ext>
                  </a:extLst>
                </p:cNvPr>
                <p:cNvCxnSpPr/>
                <p:nvPr/>
              </p:nvCxnSpPr>
              <p:spPr>
                <a:xfrm flipV="1">
                  <a:off x="4948369" y="1969909"/>
                  <a:ext cx="46512" cy="1"/>
                </a:xfrm>
                <a:prstGeom prst="line">
                  <a:avLst/>
                </a:prstGeom>
                <a:ln w="38100" cmpd="sng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267ED775-AA23-554B-96AC-471D4DF25D4F}"/>
                  </a:ext>
                </a:extLst>
              </p:cNvPr>
              <p:cNvCxnSpPr/>
              <p:nvPr/>
            </p:nvCxnSpPr>
            <p:spPr>
              <a:xfrm flipV="1">
                <a:off x="4993387" y="1969909"/>
                <a:ext cx="46512" cy="1"/>
              </a:xfrm>
              <a:prstGeom prst="line">
                <a:avLst/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00502BA8-91A2-2A48-A05F-8D7955258254}"/>
                  </a:ext>
                </a:extLst>
              </p:cNvPr>
              <p:cNvGrpSpPr/>
              <p:nvPr/>
            </p:nvGrpSpPr>
            <p:grpSpPr>
              <a:xfrm>
                <a:off x="4720332" y="1969909"/>
                <a:ext cx="91518" cy="1"/>
                <a:chOff x="4903363" y="1969909"/>
                <a:chExt cx="91518" cy="1"/>
              </a:xfrm>
            </p:grpSpPr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id="{7DC6A66B-705C-2844-B434-C25BCFD7FE58}"/>
                    </a:ext>
                  </a:extLst>
                </p:cNvPr>
                <p:cNvCxnSpPr/>
                <p:nvPr/>
              </p:nvCxnSpPr>
              <p:spPr>
                <a:xfrm flipV="1">
                  <a:off x="4903363" y="1969909"/>
                  <a:ext cx="46512" cy="1"/>
                </a:xfrm>
                <a:prstGeom prst="line">
                  <a:avLst/>
                </a:prstGeom>
                <a:ln w="38100" cmpd="sng">
                  <a:solidFill>
                    <a:srgbClr val="FFEA4C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70A0F0CD-D374-A041-B83E-54D4A9D5BA08}"/>
                    </a:ext>
                  </a:extLst>
                </p:cNvPr>
                <p:cNvCxnSpPr/>
                <p:nvPr/>
              </p:nvCxnSpPr>
              <p:spPr>
                <a:xfrm flipV="1">
                  <a:off x="4948369" y="1969909"/>
                  <a:ext cx="46512" cy="1"/>
                </a:xfrm>
                <a:prstGeom prst="line">
                  <a:avLst/>
                </a:prstGeom>
                <a:ln w="38100" cmpd="sng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694674D1-3F8D-6443-A741-F7E0DA9B321D}"/>
                  </a:ext>
                </a:extLst>
              </p:cNvPr>
              <p:cNvGrpSpPr/>
              <p:nvPr/>
            </p:nvGrpSpPr>
            <p:grpSpPr>
              <a:xfrm>
                <a:off x="4811845" y="1969909"/>
                <a:ext cx="91518" cy="1"/>
                <a:chOff x="4903363" y="1969909"/>
                <a:chExt cx="91518" cy="1"/>
              </a:xfrm>
            </p:grpSpPr>
            <p:cxnSp>
              <p:nvCxnSpPr>
                <p:cNvPr id="50" name="Straight Connector 49">
                  <a:extLst>
                    <a:ext uri="{FF2B5EF4-FFF2-40B4-BE49-F238E27FC236}">
                      <a16:creationId xmlns:a16="http://schemas.microsoft.com/office/drawing/2014/main" id="{C8D472A3-EA87-C640-AFF9-66334024AC37}"/>
                    </a:ext>
                  </a:extLst>
                </p:cNvPr>
                <p:cNvCxnSpPr/>
                <p:nvPr/>
              </p:nvCxnSpPr>
              <p:spPr>
                <a:xfrm flipV="1">
                  <a:off x="4903363" y="1969909"/>
                  <a:ext cx="46512" cy="1"/>
                </a:xfrm>
                <a:prstGeom prst="line">
                  <a:avLst/>
                </a:prstGeom>
                <a:ln w="38100" cmpd="sng">
                  <a:solidFill>
                    <a:srgbClr val="FFEA4C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430A4ABC-471A-3540-A822-A2AFFB83F181}"/>
                    </a:ext>
                  </a:extLst>
                </p:cNvPr>
                <p:cNvCxnSpPr/>
                <p:nvPr/>
              </p:nvCxnSpPr>
              <p:spPr>
                <a:xfrm flipV="1">
                  <a:off x="4948369" y="1969909"/>
                  <a:ext cx="46512" cy="1"/>
                </a:xfrm>
                <a:prstGeom prst="line">
                  <a:avLst/>
                </a:prstGeom>
                <a:ln w="38100" cmpd="sng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137B212-D2F0-9647-9DDD-816BAD9B6E77}"/>
                </a:ext>
              </a:extLst>
            </p:cNvPr>
            <p:cNvGrpSpPr/>
            <p:nvPr/>
          </p:nvGrpSpPr>
          <p:grpSpPr>
            <a:xfrm>
              <a:off x="6381989" y="3189832"/>
              <a:ext cx="1378053" cy="378565"/>
              <a:chOff x="6381989" y="3189832"/>
              <a:chExt cx="1378053" cy="378565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3C7F2F3C-A78D-9D41-86A5-799B42F4B271}"/>
                  </a:ext>
                </a:extLst>
              </p:cNvPr>
              <p:cNvSpPr txBox="1"/>
              <p:nvPr/>
            </p:nvSpPr>
            <p:spPr>
              <a:xfrm>
                <a:off x="6381989" y="3189832"/>
                <a:ext cx="1378053" cy="378565"/>
              </a:xfrm>
              <a:prstGeom prst="rect">
                <a:avLst/>
              </a:prstGeom>
              <a:noFill/>
            </p:spPr>
            <p:txBody>
              <a:bodyPr wrap="square" lIns="118872" tIns="91440" rIns="118872" bIns="91440" rtlCol="0" anchor="ctr" anchorCtr="0">
                <a:spAutoFit/>
              </a:bodyPr>
              <a:lstStyle/>
              <a:p>
                <a:pPr algn="l">
                  <a:lnSpc>
                    <a:spcPct val="90000"/>
                  </a:lnSpc>
                </a:pPr>
                <a:r>
                  <a:rPr lang="en-US" sz="1400" dirty="0">
                    <a:solidFill>
                      <a:srgbClr val="FFC000"/>
                    </a:solidFill>
                  </a:rPr>
                  <a:t>w</a:t>
                </a:r>
                <a:r>
                  <a:rPr lang="en-US" sz="14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a</a:t>
                </a:r>
                <a:r>
                  <a:rPr lang="en-US" sz="1400" dirty="0">
                    <a:solidFill>
                      <a:srgbClr val="FFC000"/>
                    </a:solidFill>
                  </a:rPr>
                  <a:t>k</a:t>
                </a:r>
                <a:r>
                  <a:rPr lang="en-US" sz="14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e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F2098687-C90F-7D42-B46A-06E868C6BFE0}"/>
                  </a:ext>
                </a:extLst>
              </p:cNvPr>
              <p:cNvSpPr txBox="1"/>
              <p:nvPr/>
            </p:nvSpPr>
            <p:spPr>
              <a:xfrm>
                <a:off x="6830791" y="3189832"/>
                <a:ext cx="687304" cy="378565"/>
              </a:xfrm>
              <a:prstGeom prst="rect">
                <a:avLst/>
              </a:prstGeom>
              <a:noFill/>
            </p:spPr>
            <p:txBody>
              <a:bodyPr wrap="none" lIns="118872" tIns="91440" rIns="118872" bIns="91440" rtlCol="0" anchor="ctr" anchorCtr="0">
                <a:spAutoFit/>
              </a:bodyPr>
              <a:lstStyle/>
              <a:p>
                <a:pPr algn="l">
                  <a:lnSpc>
                    <a:spcPct val="90000"/>
                  </a:lnSpc>
                </a:pPr>
                <a:r>
                  <a:rPr lang="en-US" sz="1400" dirty="0">
                    <a:solidFill>
                      <a:srgbClr val="FF0000"/>
                    </a:solidFill>
                  </a:rPr>
                  <a:t>driver</a:t>
                </a:r>
              </a:p>
            </p:txBody>
          </p:sp>
        </p:grp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BAA61238-FF1D-1B4C-A996-FEEF323DC499}"/>
              </a:ext>
            </a:extLst>
          </p:cNvPr>
          <p:cNvSpPr txBox="1"/>
          <p:nvPr/>
        </p:nvSpPr>
        <p:spPr>
          <a:xfrm>
            <a:off x="2555621" y="3864852"/>
            <a:ext cx="1278812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Lab frame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4D33310-236D-5945-B9B3-E171BAEA5073}"/>
              </a:ext>
            </a:extLst>
          </p:cNvPr>
          <p:cNvSpPr txBox="1"/>
          <p:nvPr/>
        </p:nvSpPr>
        <p:spPr>
          <a:xfrm>
            <a:off x="8046449" y="3864852"/>
            <a:ext cx="2548390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Lorentz boosted frame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A71946E-DC6E-4246-8594-B3665CA56C0F}"/>
              </a:ext>
            </a:extLst>
          </p:cNvPr>
          <p:cNvSpPr txBox="1"/>
          <p:nvPr/>
        </p:nvSpPr>
        <p:spPr>
          <a:xfrm>
            <a:off x="237018" y="915062"/>
            <a:ext cx="4778958" cy="1107693"/>
          </a:xfrm>
          <a:prstGeom prst="rect">
            <a:avLst/>
          </a:prstGeom>
          <a:noFill/>
        </p:spPr>
        <p:txBody>
          <a:bodyPr wrap="square" lIns="121874" tIns="60937" rIns="121874" bIns="60937" rtlCol="0">
            <a:spAutoFit/>
          </a:bodyPr>
          <a:lstStyle/>
          <a:p>
            <a:pPr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1F497D"/>
                </a:solidFill>
                <a:latin typeface="Franklin Gothic Medium"/>
                <a:cs typeface="+mn-cs"/>
              </a:rPr>
              <a:t>Use Lorentz boosted frame instead of Lab frame*</a:t>
            </a:r>
          </a:p>
          <a:p>
            <a:pPr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endParaRPr lang="en-US" sz="1100" b="1" dirty="0">
              <a:latin typeface="Franklin Gothic Book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F7C9517-1EA8-944F-A612-5F826105A6F1}"/>
              </a:ext>
            </a:extLst>
          </p:cNvPr>
          <p:cNvSpPr txBox="1"/>
          <p:nvPr/>
        </p:nvSpPr>
        <p:spPr>
          <a:xfrm>
            <a:off x="489857" y="6402326"/>
            <a:ext cx="91250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Franklin Gothic Book"/>
                <a:cs typeface="Franklin Gothic Book"/>
              </a:rPr>
              <a:t>*J.-L. </a:t>
            </a:r>
            <a:r>
              <a:rPr lang="en-US" sz="1400" dirty="0" err="1">
                <a:latin typeface="Franklin Gothic Book"/>
                <a:cs typeface="Franklin Gothic Book"/>
              </a:rPr>
              <a:t>Vay</a:t>
            </a:r>
            <a:r>
              <a:rPr lang="en-US" sz="1400" dirty="0">
                <a:latin typeface="Franklin Gothic Book"/>
                <a:cs typeface="Franklin Gothic Book"/>
              </a:rPr>
              <a:t>, </a:t>
            </a:r>
            <a:r>
              <a:rPr lang="en-US" sz="1400" i="1" dirty="0">
                <a:latin typeface="Franklin Gothic Book"/>
                <a:cs typeface="Franklin Gothic Book"/>
              </a:rPr>
              <a:t>Phys. Rev. Lett.</a:t>
            </a:r>
            <a:r>
              <a:rPr lang="en-US" sz="1400" b="1" dirty="0">
                <a:latin typeface="+mn-lt"/>
                <a:cs typeface="Franklin Gothic Book"/>
              </a:rPr>
              <a:t> </a:t>
            </a:r>
            <a:r>
              <a:rPr lang="en-US" sz="1400" b="1" dirty="0">
                <a:latin typeface="+mn-lt"/>
              </a:rPr>
              <a:t>98</a:t>
            </a:r>
            <a:r>
              <a:rPr lang="en-US" sz="1400" dirty="0">
                <a:latin typeface="+mn-lt"/>
              </a:rPr>
              <a:t>, 130405</a:t>
            </a:r>
            <a:r>
              <a:rPr lang="en-US" sz="1400" dirty="0">
                <a:latin typeface="+mn-lt"/>
                <a:cs typeface="Franklin Gothic Book"/>
              </a:rPr>
              <a:t> </a:t>
            </a:r>
            <a:r>
              <a:rPr lang="en-US" sz="1400" dirty="0">
                <a:latin typeface="Franklin Gothic Book"/>
                <a:cs typeface="Franklin Gothic Book"/>
              </a:rPr>
              <a:t>(2007).</a:t>
            </a:r>
          </a:p>
        </p:txBody>
      </p:sp>
      <p:sp>
        <p:nvSpPr>
          <p:cNvPr id="60" name="Slide Number Placeholder 3">
            <a:extLst>
              <a:ext uri="{FF2B5EF4-FFF2-40B4-BE49-F238E27FC236}">
                <a16:creationId xmlns:a16="http://schemas.microsoft.com/office/drawing/2014/main" id="{724630F1-A36A-2E44-BB62-EBB252D76CBB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11455401" y="6393363"/>
            <a:ext cx="544259" cy="301625"/>
          </a:xfrm>
        </p:spPr>
        <p:txBody>
          <a:bodyPr/>
          <a:lstStyle/>
          <a:p>
            <a:fld id="{929A8685-9CBD-5D48-90F4-6955DC9A7A72}" type="slidenum">
              <a:rPr lang="en-US" altLang="x-none" smtClean="0"/>
              <a:pPr/>
              <a:t>13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298277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49805E-6 2.96296E-6 L 0.40414 -0.00278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01" y="-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976 2.59259E-6 L 0.09808 0.00069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92" y="2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156 0.00208 L -0.07893 0.00417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68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C1FD4-5CF8-FD47-8009-058AFFB20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524" y="0"/>
            <a:ext cx="11803717" cy="877824"/>
          </a:xfrm>
        </p:spPr>
        <p:txBody>
          <a:bodyPr/>
          <a:lstStyle/>
          <a:p>
            <a:r>
              <a:rPr lang="en-US" dirty="0"/>
              <a:t>Care needed to ensure frame-independent initial conditions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5243001-97ED-A44A-B876-F2C9BC10571B}"/>
              </a:ext>
            </a:extLst>
          </p:cNvPr>
          <p:cNvGrpSpPr/>
          <p:nvPr/>
        </p:nvGrpSpPr>
        <p:grpSpPr>
          <a:xfrm>
            <a:off x="6942527" y="3178492"/>
            <a:ext cx="3696020" cy="1388768"/>
            <a:chOff x="2373343" y="4387221"/>
            <a:chExt cx="3696020" cy="138876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BD8B927-C1A7-1F4B-9DF8-0A6E26EB04DD}"/>
                </a:ext>
              </a:extLst>
            </p:cNvPr>
            <p:cNvGrpSpPr/>
            <p:nvPr/>
          </p:nvGrpSpPr>
          <p:grpSpPr>
            <a:xfrm>
              <a:off x="2373343" y="4387221"/>
              <a:ext cx="3696020" cy="1388768"/>
              <a:chOff x="2373343" y="4546774"/>
              <a:chExt cx="3696020" cy="1388768"/>
            </a:xfrm>
          </p:grpSpPr>
          <p:grpSp>
            <p:nvGrpSpPr>
              <p:cNvPr id="7" name="Group 4">
                <a:extLst>
                  <a:ext uri="{FF2B5EF4-FFF2-40B4-BE49-F238E27FC236}">
                    <a16:creationId xmlns:a16="http://schemas.microsoft.com/office/drawing/2014/main" id="{3EA5C4E1-DD3D-2B44-8EE1-0366B6FAF009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2373343" y="4546774"/>
                <a:ext cx="3696020" cy="1386840"/>
                <a:chOff x="328" y="1916"/>
                <a:chExt cx="1663" cy="624"/>
              </a:xfrm>
            </p:grpSpPr>
            <p:grpSp>
              <p:nvGrpSpPr>
                <p:cNvPr id="13" name="Group 5">
                  <a:extLst>
                    <a:ext uri="{FF2B5EF4-FFF2-40B4-BE49-F238E27FC236}">
                      <a16:creationId xmlns:a16="http://schemas.microsoft.com/office/drawing/2014/main" id="{8C1B5F36-F574-374C-93A7-ADECFAF6B00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28" y="1916"/>
                  <a:ext cx="1663" cy="624"/>
                  <a:chOff x="2820" y="1186"/>
                  <a:chExt cx="2147" cy="624"/>
                </a:xfrm>
              </p:grpSpPr>
              <p:sp>
                <p:nvSpPr>
                  <p:cNvPr id="28" name="Rectangle 6">
                    <a:extLst>
                      <a:ext uri="{FF2B5EF4-FFF2-40B4-BE49-F238E27FC236}">
                        <a16:creationId xmlns:a16="http://schemas.microsoft.com/office/drawing/2014/main" id="{2BBA8AA4-E502-2640-A7A9-62046129C02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820" y="1282"/>
                    <a:ext cx="2147" cy="525"/>
                  </a:xfrm>
                  <a:prstGeom prst="rect">
                    <a:avLst/>
                  </a:prstGeom>
                  <a:noFill/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  <a:effectLst/>
                  <a:scene3d>
                    <a:camera prst="legacyPerspectiveTop"/>
                    <a:lightRig rig="legacyFlat3" dir="t"/>
                  </a:scene3d>
                  <a:sp3d extrusionH="1801800" prstMaterial="legacyWireframe">
                    <a:bevelT w="13500" h="13500" prst="angle"/>
                    <a:bevelB w="13500" h="13500" prst="angle"/>
                    <a:extrusionClr>
                      <a:schemeClr val="tx1"/>
                    </a:extrusionClr>
                  </a:sp3d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>
                    <a:flatTx/>
                  </a:bodyPr>
                  <a:lstStyle/>
                  <a:p>
                    <a:endParaRPr lang="en-US">
                      <a:ln>
                        <a:solidFill>
                          <a:srgbClr val="FF0000"/>
                        </a:solidFill>
                      </a:ln>
                    </a:endParaRPr>
                  </a:p>
                </p:txBody>
              </p:sp>
              <p:sp>
                <p:nvSpPr>
                  <p:cNvPr id="29" name="Freeform 7">
                    <a:extLst>
                      <a:ext uri="{FF2B5EF4-FFF2-40B4-BE49-F238E27FC236}">
                        <a16:creationId xmlns:a16="http://schemas.microsoft.com/office/drawing/2014/main" id="{1C3F7CB6-2280-0E41-8F17-1CA7316B9C8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601" y="1186"/>
                    <a:ext cx="85" cy="624"/>
                  </a:xfrm>
                  <a:custGeom>
                    <a:avLst/>
                    <a:gdLst>
                      <a:gd name="T0" fmla="*/ 0 w 90"/>
                      <a:gd name="T1" fmla="*/ 128 h 657"/>
                      <a:gd name="T2" fmla="*/ 90 w 90"/>
                      <a:gd name="T3" fmla="*/ 0 h 657"/>
                      <a:gd name="T4" fmla="*/ 90 w 90"/>
                      <a:gd name="T5" fmla="*/ 439 h 657"/>
                      <a:gd name="T6" fmla="*/ 1 w 90"/>
                      <a:gd name="T7" fmla="*/ 657 h 657"/>
                      <a:gd name="T8" fmla="*/ 0 w 90"/>
                      <a:gd name="T9" fmla="*/ 128 h 657"/>
                      <a:gd name="connsiteX0" fmla="*/ 0 w 10000"/>
                      <a:gd name="connsiteY0" fmla="*/ 1630 h 9682"/>
                      <a:gd name="connsiteX1" fmla="*/ 10000 w 10000"/>
                      <a:gd name="connsiteY1" fmla="*/ 0 h 9682"/>
                      <a:gd name="connsiteX2" fmla="*/ 10000 w 10000"/>
                      <a:gd name="connsiteY2" fmla="*/ 6364 h 9682"/>
                      <a:gd name="connsiteX3" fmla="*/ 111 w 10000"/>
                      <a:gd name="connsiteY3" fmla="*/ 9682 h 9682"/>
                      <a:gd name="connsiteX4" fmla="*/ 0 w 10000"/>
                      <a:gd name="connsiteY4" fmla="*/ 1630 h 9682"/>
                      <a:gd name="connsiteX0" fmla="*/ 0 w 10000"/>
                      <a:gd name="connsiteY0" fmla="*/ 1594 h 9910"/>
                      <a:gd name="connsiteX1" fmla="*/ 10000 w 10000"/>
                      <a:gd name="connsiteY1" fmla="*/ 0 h 9910"/>
                      <a:gd name="connsiteX2" fmla="*/ 10000 w 10000"/>
                      <a:gd name="connsiteY2" fmla="*/ 6483 h 9910"/>
                      <a:gd name="connsiteX3" fmla="*/ 111 w 10000"/>
                      <a:gd name="connsiteY3" fmla="*/ 9910 h 9910"/>
                      <a:gd name="connsiteX4" fmla="*/ 0 w 10000"/>
                      <a:gd name="connsiteY4" fmla="*/ 1594 h 9910"/>
                      <a:gd name="connsiteX0" fmla="*/ 0 w 10000"/>
                      <a:gd name="connsiteY0" fmla="*/ 1517 h 9909"/>
                      <a:gd name="connsiteX1" fmla="*/ 10000 w 10000"/>
                      <a:gd name="connsiteY1" fmla="*/ 0 h 9909"/>
                      <a:gd name="connsiteX2" fmla="*/ 10000 w 10000"/>
                      <a:gd name="connsiteY2" fmla="*/ 6451 h 9909"/>
                      <a:gd name="connsiteX3" fmla="*/ 111 w 10000"/>
                      <a:gd name="connsiteY3" fmla="*/ 9909 h 9909"/>
                      <a:gd name="connsiteX4" fmla="*/ 0 w 10000"/>
                      <a:gd name="connsiteY4" fmla="*/ 1517 h 9909"/>
                      <a:gd name="connsiteX0" fmla="*/ 0 w 10820"/>
                      <a:gd name="connsiteY0" fmla="*/ 1531 h 10000"/>
                      <a:gd name="connsiteX1" fmla="*/ 10820 w 10820"/>
                      <a:gd name="connsiteY1" fmla="*/ 0 h 10000"/>
                      <a:gd name="connsiteX2" fmla="*/ 10000 w 10820"/>
                      <a:gd name="connsiteY2" fmla="*/ 6510 h 10000"/>
                      <a:gd name="connsiteX3" fmla="*/ 111 w 10820"/>
                      <a:gd name="connsiteY3" fmla="*/ 10000 h 10000"/>
                      <a:gd name="connsiteX4" fmla="*/ 0 w 10820"/>
                      <a:gd name="connsiteY4" fmla="*/ 1531 h 10000"/>
                      <a:gd name="connsiteX0" fmla="*/ 0 w 10000"/>
                      <a:gd name="connsiteY0" fmla="*/ 1531 h 10000"/>
                      <a:gd name="connsiteX1" fmla="*/ 9997 w 10000"/>
                      <a:gd name="connsiteY1" fmla="*/ 0 h 10000"/>
                      <a:gd name="connsiteX2" fmla="*/ 10000 w 10000"/>
                      <a:gd name="connsiteY2" fmla="*/ 6510 h 10000"/>
                      <a:gd name="connsiteX3" fmla="*/ 111 w 10000"/>
                      <a:gd name="connsiteY3" fmla="*/ 10000 h 10000"/>
                      <a:gd name="connsiteX4" fmla="*/ 0 w 10000"/>
                      <a:gd name="connsiteY4" fmla="*/ 1531 h 10000"/>
                      <a:gd name="connsiteX0" fmla="*/ 0 w 10000"/>
                      <a:gd name="connsiteY0" fmla="*/ 1531 h 10000"/>
                      <a:gd name="connsiteX1" fmla="*/ 9451 w 10000"/>
                      <a:gd name="connsiteY1" fmla="*/ 0 h 10000"/>
                      <a:gd name="connsiteX2" fmla="*/ 10000 w 10000"/>
                      <a:gd name="connsiteY2" fmla="*/ 6510 h 10000"/>
                      <a:gd name="connsiteX3" fmla="*/ 111 w 10000"/>
                      <a:gd name="connsiteY3" fmla="*/ 10000 h 10000"/>
                      <a:gd name="connsiteX4" fmla="*/ 0 w 10000"/>
                      <a:gd name="connsiteY4" fmla="*/ 1531 h 10000"/>
                      <a:gd name="connsiteX0" fmla="*/ 0 w 9451"/>
                      <a:gd name="connsiteY0" fmla="*/ 1531 h 10000"/>
                      <a:gd name="connsiteX1" fmla="*/ 9451 w 9451"/>
                      <a:gd name="connsiteY1" fmla="*/ 0 h 10000"/>
                      <a:gd name="connsiteX2" fmla="*/ 8634 w 9451"/>
                      <a:gd name="connsiteY2" fmla="*/ 6998 h 10000"/>
                      <a:gd name="connsiteX3" fmla="*/ 111 w 9451"/>
                      <a:gd name="connsiteY3" fmla="*/ 10000 h 10000"/>
                      <a:gd name="connsiteX4" fmla="*/ 0 w 9451"/>
                      <a:gd name="connsiteY4" fmla="*/ 1531 h 10000"/>
                      <a:gd name="connsiteX0" fmla="*/ 0 w 10352"/>
                      <a:gd name="connsiteY0" fmla="*/ 1531 h 10000"/>
                      <a:gd name="connsiteX1" fmla="*/ 10000 w 10352"/>
                      <a:gd name="connsiteY1" fmla="*/ 0 h 10000"/>
                      <a:gd name="connsiteX2" fmla="*/ 10293 w 10352"/>
                      <a:gd name="connsiteY2" fmla="*/ 6998 h 10000"/>
                      <a:gd name="connsiteX3" fmla="*/ 117 w 10352"/>
                      <a:gd name="connsiteY3" fmla="*/ 10000 h 10000"/>
                      <a:gd name="connsiteX4" fmla="*/ 0 w 10352"/>
                      <a:gd name="connsiteY4" fmla="*/ 1531 h 10000"/>
                      <a:gd name="connsiteX0" fmla="*/ 0 w 10000"/>
                      <a:gd name="connsiteY0" fmla="*/ 1531 h 10000"/>
                      <a:gd name="connsiteX1" fmla="*/ 10000 w 10000"/>
                      <a:gd name="connsiteY1" fmla="*/ 0 h 10000"/>
                      <a:gd name="connsiteX2" fmla="*/ 9714 w 10000"/>
                      <a:gd name="connsiteY2" fmla="*/ 6998 h 10000"/>
                      <a:gd name="connsiteX3" fmla="*/ 117 w 10000"/>
                      <a:gd name="connsiteY3" fmla="*/ 10000 h 10000"/>
                      <a:gd name="connsiteX4" fmla="*/ 0 w 10000"/>
                      <a:gd name="connsiteY4" fmla="*/ 1531 h 1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000" h="10000">
                        <a:moveTo>
                          <a:pt x="0" y="1531"/>
                        </a:moveTo>
                        <a:lnTo>
                          <a:pt x="10000" y="0"/>
                        </a:lnTo>
                        <a:cubicBezTo>
                          <a:pt x="9712" y="2333"/>
                          <a:pt x="10001" y="4665"/>
                          <a:pt x="9714" y="6998"/>
                        </a:cubicBezTo>
                        <a:lnTo>
                          <a:pt x="117" y="10000"/>
                        </a:lnTo>
                        <a:lnTo>
                          <a:pt x="0" y="1531"/>
                        </a:lnTo>
                        <a:close/>
                      </a:path>
                    </a:pathLst>
                  </a:custGeom>
                  <a:solidFill>
                    <a:srgbClr val="FF0000">
                      <a:alpha val="88000"/>
                    </a:srgbClr>
                  </a:solidFill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4" name="Group 8">
                  <a:extLst>
                    <a:ext uri="{FF2B5EF4-FFF2-40B4-BE49-F238E27FC236}">
                      <a16:creationId xmlns:a16="http://schemas.microsoft.com/office/drawing/2014/main" id="{0F42D3F8-78DE-5C4E-B0CA-8033FF8CA9E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69" y="1992"/>
                  <a:ext cx="735" cy="420"/>
                  <a:chOff x="669" y="1992"/>
                  <a:chExt cx="735" cy="420"/>
                </a:xfrm>
              </p:grpSpPr>
              <p:sp>
                <p:nvSpPr>
                  <p:cNvPr id="22" name="Line 9">
                    <a:extLst>
                      <a:ext uri="{FF2B5EF4-FFF2-40B4-BE49-F238E27FC236}">
                        <a16:creationId xmlns:a16="http://schemas.microsoft.com/office/drawing/2014/main" id="{90E5CB38-BFE2-9441-AABE-CCE6078705D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69" y="2202"/>
                    <a:ext cx="294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" name="Oval 10">
                    <a:extLst>
                      <a:ext uri="{FF2B5EF4-FFF2-40B4-BE49-F238E27FC236}">
                        <a16:creationId xmlns:a16="http://schemas.microsoft.com/office/drawing/2014/main" id="{28F16149-F2E9-AE4F-9FF2-0FBB4D2D89D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64" y="1992"/>
                    <a:ext cx="56" cy="42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00279F">
                          <a:alpha val="53999"/>
                        </a:srgbClr>
                      </a:gs>
                      <a:gs pos="100000">
                        <a:schemeClr val="accent1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" name="Oval 11">
                    <a:extLst>
                      <a:ext uri="{FF2B5EF4-FFF2-40B4-BE49-F238E27FC236}">
                        <a16:creationId xmlns:a16="http://schemas.microsoft.com/office/drawing/2014/main" id="{F6284FD3-6E71-2C47-BF7F-39163B1A48D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052" y="2008"/>
                    <a:ext cx="60" cy="388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00279F">
                          <a:alpha val="53999"/>
                        </a:srgbClr>
                      </a:gs>
                      <a:gs pos="100000">
                        <a:schemeClr val="accent1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" name="Oval 12">
                    <a:extLst>
                      <a:ext uri="{FF2B5EF4-FFF2-40B4-BE49-F238E27FC236}">
                        <a16:creationId xmlns:a16="http://schemas.microsoft.com/office/drawing/2014/main" id="{D48A140B-6A7D-294A-919F-C8086F7DF1C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156" y="2032"/>
                    <a:ext cx="56" cy="34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00279F">
                          <a:alpha val="53999"/>
                        </a:srgbClr>
                      </a:gs>
                      <a:gs pos="100000">
                        <a:schemeClr val="accent1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6" name="Oval 13">
                    <a:extLst>
                      <a:ext uri="{FF2B5EF4-FFF2-40B4-BE49-F238E27FC236}">
                        <a16:creationId xmlns:a16="http://schemas.microsoft.com/office/drawing/2014/main" id="{233A946F-4F8F-5F4C-BE74-4C8D978E86B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56" y="2060"/>
                    <a:ext cx="52" cy="284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00279F">
                          <a:alpha val="53999"/>
                        </a:srgbClr>
                      </a:gs>
                      <a:gs pos="100000">
                        <a:schemeClr val="accent1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7" name="Oval 14">
                    <a:extLst>
                      <a:ext uri="{FF2B5EF4-FFF2-40B4-BE49-F238E27FC236}">
                        <a16:creationId xmlns:a16="http://schemas.microsoft.com/office/drawing/2014/main" id="{A0F2DF69-EB52-9344-B8B7-E8FE688DFF6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52" y="2094"/>
                    <a:ext cx="52" cy="21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00279F">
                          <a:alpha val="53999"/>
                        </a:srgbClr>
                      </a:gs>
                      <a:gs pos="100000">
                        <a:schemeClr val="accent1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5" name="Group 15">
                  <a:extLst>
                    <a:ext uri="{FF2B5EF4-FFF2-40B4-BE49-F238E27FC236}">
                      <a16:creationId xmlns:a16="http://schemas.microsoft.com/office/drawing/2014/main" id="{609B2E79-0474-4046-9140-0A04A1D778C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12" y="2004"/>
                  <a:ext cx="440" cy="392"/>
                  <a:chOff x="1204" y="3016"/>
                  <a:chExt cx="440" cy="420"/>
                </a:xfrm>
              </p:grpSpPr>
              <p:sp>
                <p:nvSpPr>
                  <p:cNvPr id="17" name="Oval 16">
                    <a:extLst>
                      <a:ext uri="{FF2B5EF4-FFF2-40B4-BE49-F238E27FC236}">
                        <a16:creationId xmlns:a16="http://schemas.microsoft.com/office/drawing/2014/main" id="{F14E443D-8F44-2C40-8504-3B04815E261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04" y="3016"/>
                    <a:ext cx="56" cy="42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hlink">
                          <a:alpha val="53999"/>
                        </a:schemeClr>
                      </a:gs>
                      <a:gs pos="100000">
                        <a:srgbClr val="800000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" name="Oval 17">
                    <a:extLst>
                      <a:ext uri="{FF2B5EF4-FFF2-40B4-BE49-F238E27FC236}">
                        <a16:creationId xmlns:a16="http://schemas.microsoft.com/office/drawing/2014/main" id="{88DAD5DD-ED91-984A-9092-DD8B60594C3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92" y="3032"/>
                    <a:ext cx="60" cy="388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hlink">
                          <a:alpha val="53999"/>
                        </a:schemeClr>
                      </a:gs>
                      <a:gs pos="100000">
                        <a:srgbClr val="800000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" name="Oval 18">
                    <a:extLst>
                      <a:ext uri="{FF2B5EF4-FFF2-40B4-BE49-F238E27FC236}">
                        <a16:creationId xmlns:a16="http://schemas.microsoft.com/office/drawing/2014/main" id="{E16B3FA2-2F02-A746-9616-048D21D232F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96" y="3056"/>
                    <a:ext cx="56" cy="34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hlink">
                          <a:alpha val="53999"/>
                        </a:schemeClr>
                      </a:gs>
                      <a:gs pos="100000">
                        <a:srgbClr val="800000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" name="Oval 19">
                    <a:extLst>
                      <a:ext uri="{FF2B5EF4-FFF2-40B4-BE49-F238E27FC236}">
                        <a16:creationId xmlns:a16="http://schemas.microsoft.com/office/drawing/2014/main" id="{53F2676A-15E7-3048-A911-E5A2DC47873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496" y="3084"/>
                    <a:ext cx="52" cy="284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hlink">
                          <a:alpha val="53999"/>
                        </a:schemeClr>
                      </a:gs>
                      <a:gs pos="100000">
                        <a:srgbClr val="800000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" name="Oval 20">
                    <a:extLst>
                      <a:ext uri="{FF2B5EF4-FFF2-40B4-BE49-F238E27FC236}">
                        <a16:creationId xmlns:a16="http://schemas.microsoft.com/office/drawing/2014/main" id="{A23F6273-9C0A-574D-BE41-BFFF28EA111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592" y="3118"/>
                    <a:ext cx="52" cy="21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hlink">
                          <a:alpha val="53999"/>
                        </a:schemeClr>
                      </a:gs>
                      <a:gs pos="100000">
                        <a:srgbClr val="800000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6" name="Line 21">
                  <a:extLst>
                    <a:ext uri="{FF2B5EF4-FFF2-40B4-BE49-F238E27FC236}">
                      <a16:creationId xmlns:a16="http://schemas.microsoft.com/office/drawing/2014/main" id="{89674CFA-4D0A-F542-A625-7D286EEB45F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28" y="2200"/>
                  <a:ext cx="21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11C51AC8-90CC-A54A-85B0-D011F9E24F97}"/>
                  </a:ext>
                </a:extLst>
              </p:cNvPr>
              <p:cNvSpPr/>
              <p:nvPr/>
            </p:nvSpPr>
            <p:spPr bwMode="auto">
              <a:xfrm>
                <a:off x="3723323" y="4757315"/>
                <a:ext cx="1988410" cy="1173993"/>
              </a:xfrm>
              <a:prstGeom prst="rect">
                <a:avLst/>
              </a:prstGeom>
              <a:solidFill>
                <a:srgbClr val="008000">
                  <a:alpha val="25000"/>
                </a:srgb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9" name="Rectangle 156">
                <a:extLst>
                  <a:ext uri="{FF2B5EF4-FFF2-40B4-BE49-F238E27FC236}">
                    <a16:creationId xmlns:a16="http://schemas.microsoft.com/office/drawing/2014/main" id="{0812CAB7-7907-754D-80C0-B6DA19F7A3C3}"/>
                  </a:ext>
                </a:extLst>
              </p:cNvPr>
              <p:cNvSpPr/>
              <p:nvPr/>
            </p:nvSpPr>
            <p:spPr bwMode="auto">
              <a:xfrm>
                <a:off x="3727463" y="4549274"/>
                <a:ext cx="1980038" cy="207107"/>
              </a:xfrm>
              <a:custGeom>
                <a:avLst/>
                <a:gdLst>
                  <a:gd name="connsiteX0" fmla="*/ 0 w 2349276"/>
                  <a:gd name="connsiteY0" fmla="*/ 0 h 1167324"/>
                  <a:gd name="connsiteX1" fmla="*/ 2349276 w 2349276"/>
                  <a:gd name="connsiteY1" fmla="*/ 0 h 1167324"/>
                  <a:gd name="connsiteX2" fmla="*/ 2349276 w 2349276"/>
                  <a:gd name="connsiteY2" fmla="*/ 1167324 h 1167324"/>
                  <a:gd name="connsiteX3" fmla="*/ 0 w 2349276"/>
                  <a:gd name="connsiteY3" fmla="*/ 1167324 h 1167324"/>
                  <a:gd name="connsiteX4" fmla="*/ 0 w 2349276"/>
                  <a:gd name="connsiteY4" fmla="*/ 0 h 1167324"/>
                  <a:gd name="connsiteX0" fmla="*/ 0 w 2349277"/>
                  <a:gd name="connsiteY0" fmla="*/ 0 h 1167324"/>
                  <a:gd name="connsiteX1" fmla="*/ 2349276 w 2349277"/>
                  <a:gd name="connsiteY1" fmla="*/ 0 h 1167324"/>
                  <a:gd name="connsiteX2" fmla="*/ 1972294 w 2349277"/>
                  <a:gd name="connsiteY2" fmla="*/ 8245 h 1167324"/>
                  <a:gd name="connsiteX3" fmla="*/ 2349276 w 2349277"/>
                  <a:gd name="connsiteY3" fmla="*/ 1167324 h 1167324"/>
                  <a:gd name="connsiteX4" fmla="*/ 0 w 2349277"/>
                  <a:gd name="connsiteY4" fmla="*/ 1167324 h 1167324"/>
                  <a:gd name="connsiteX5" fmla="*/ 0 w 2349277"/>
                  <a:gd name="connsiteY5" fmla="*/ 0 h 1167324"/>
                  <a:gd name="connsiteX0" fmla="*/ 0 w 2349276"/>
                  <a:gd name="connsiteY0" fmla="*/ 0 h 1167324"/>
                  <a:gd name="connsiteX1" fmla="*/ 1972294 w 2349276"/>
                  <a:gd name="connsiteY1" fmla="*/ 8245 h 1167324"/>
                  <a:gd name="connsiteX2" fmla="*/ 2349276 w 2349276"/>
                  <a:gd name="connsiteY2" fmla="*/ 1167324 h 1167324"/>
                  <a:gd name="connsiteX3" fmla="*/ 0 w 2349276"/>
                  <a:gd name="connsiteY3" fmla="*/ 1167324 h 1167324"/>
                  <a:gd name="connsiteX4" fmla="*/ 0 w 2349276"/>
                  <a:gd name="connsiteY4" fmla="*/ 0 h 1167324"/>
                  <a:gd name="connsiteX0" fmla="*/ 0 w 2349276"/>
                  <a:gd name="connsiteY0" fmla="*/ 0 h 1167324"/>
                  <a:gd name="connsiteX1" fmla="*/ 2034248 w 2349276"/>
                  <a:gd name="connsiteY1" fmla="*/ 952974 h 1167324"/>
                  <a:gd name="connsiteX2" fmla="*/ 2349276 w 2349276"/>
                  <a:gd name="connsiteY2" fmla="*/ 1167324 h 1167324"/>
                  <a:gd name="connsiteX3" fmla="*/ 0 w 2349276"/>
                  <a:gd name="connsiteY3" fmla="*/ 1167324 h 1167324"/>
                  <a:gd name="connsiteX4" fmla="*/ 0 w 2349276"/>
                  <a:gd name="connsiteY4" fmla="*/ 0 h 1167324"/>
                  <a:gd name="connsiteX0" fmla="*/ 154884 w 2349276"/>
                  <a:gd name="connsiteY0" fmla="*/ 7243 h 214350"/>
                  <a:gd name="connsiteX1" fmla="*/ 2034248 w 2349276"/>
                  <a:gd name="connsiteY1" fmla="*/ 0 h 214350"/>
                  <a:gd name="connsiteX2" fmla="*/ 2349276 w 2349276"/>
                  <a:gd name="connsiteY2" fmla="*/ 214350 h 214350"/>
                  <a:gd name="connsiteX3" fmla="*/ 0 w 2349276"/>
                  <a:gd name="connsiteY3" fmla="*/ 214350 h 214350"/>
                  <a:gd name="connsiteX4" fmla="*/ 154884 w 2349276"/>
                  <a:gd name="connsiteY4" fmla="*/ 7243 h 214350"/>
                  <a:gd name="connsiteX0" fmla="*/ 154884 w 2349276"/>
                  <a:gd name="connsiteY0" fmla="*/ 0 h 207107"/>
                  <a:gd name="connsiteX1" fmla="*/ 2034248 w 2349276"/>
                  <a:gd name="connsiteY1" fmla="*/ 1224 h 207107"/>
                  <a:gd name="connsiteX2" fmla="*/ 2349276 w 2349276"/>
                  <a:gd name="connsiteY2" fmla="*/ 207107 h 207107"/>
                  <a:gd name="connsiteX3" fmla="*/ 0 w 2349276"/>
                  <a:gd name="connsiteY3" fmla="*/ 207107 h 207107"/>
                  <a:gd name="connsiteX4" fmla="*/ 154884 w 2349276"/>
                  <a:gd name="connsiteY4" fmla="*/ 0 h 207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49276" h="207107">
                    <a:moveTo>
                      <a:pt x="154884" y="0"/>
                    </a:moveTo>
                    <a:lnTo>
                      <a:pt x="2034248" y="1224"/>
                    </a:lnTo>
                    <a:lnTo>
                      <a:pt x="2349276" y="207107"/>
                    </a:lnTo>
                    <a:lnTo>
                      <a:pt x="0" y="207107"/>
                    </a:lnTo>
                    <a:lnTo>
                      <a:pt x="154884" y="0"/>
                    </a:lnTo>
                    <a:close/>
                  </a:path>
                </a:pathLst>
              </a:custGeom>
              <a:solidFill>
                <a:srgbClr val="008000">
                  <a:alpha val="35000"/>
                </a:srgbClr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5122F69A-8032-9348-8CFC-C2D568AE5819}"/>
                  </a:ext>
                </a:extLst>
              </p:cNvPr>
              <p:cNvCxnSpPr>
                <a:stCxn id="9" idx="1"/>
              </p:cNvCxnSpPr>
              <p:nvPr/>
            </p:nvCxnSpPr>
            <p:spPr bwMode="auto">
              <a:xfrm flipH="1">
                <a:off x="5437821" y="4550498"/>
                <a:ext cx="4165" cy="970177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B5CBEF53-FB69-E54C-B568-5DF5A874B36F}"/>
                  </a:ext>
                </a:extLst>
              </p:cNvPr>
              <p:cNvCxnSpPr/>
              <p:nvPr/>
            </p:nvCxnSpPr>
            <p:spPr bwMode="auto">
              <a:xfrm>
                <a:off x="5437821" y="5516442"/>
                <a:ext cx="279400" cy="41910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EB0A925F-0891-A745-B5A0-387465CF9991}"/>
                  </a:ext>
                </a:extLst>
              </p:cNvPr>
              <p:cNvCxnSpPr/>
              <p:nvPr/>
            </p:nvCxnSpPr>
            <p:spPr bwMode="auto">
              <a:xfrm flipH="1">
                <a:off x="3854554" y="5516442"/>
                <a:ext cx="1579034" cy="8467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6" name="Text Box 9">
              <a:extLst>
                <a:ext uri="{FF2B5EF4-FFF2-40B4-BE49-F238E27FC236}">
                  <a16:creationId xmlns:a16="http://schemas.microsoft.com/office/drawing/2014/main" id="{B483A0EF-1BB3-3B49-8260-5029BA8D6B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15281" y="4970385"/>
              <a:ext cx="880067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b="1" dirty="0">
                  <a:latin typeface="Calibri"/>
                  <a:cs typeface="Calibri"/>
                </a:rPr>
                <a:t>-v</a:t>
              </a:r>
              <a:r>
                <a:rPr lang="en-US" b="1" baseline="-25000" dirty="0">
                  <a:latin typeface="Calibri"/>
                  <a:cs typeface="Calibri"/>
                </a:rPr>
                <a:t>boost</a:t>
              </a:r>
              <a:endParaRPr lang="en-US" baseline="-25000" dirty="0">
                <a:latin typeface="Calibri"/>
                <a:cs typeface="Calibri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DE8D209-DD3A-1F47-BE22-246463B56C37}"/>
              </a:ext>
            </a:extLst>
          </p:cNvPr>
          <p:cNvGrpSpPr/>
          <p:nvPr/>
        </p:nvGrpSpPr>
        <p:grpSpPr>
          <a:xfrm>
            <a:off x="999591" y="3284545"/>
            <a:ext cx="4581525" cy="1452562"/>
            <a:chOff x="4456113" y="2427288"/>
            <a:chExt cx="4581525" cy="1452562"/>
          </a:xfrm>
        </p:grpSpPr>
        <p:pic>
          <p:nvPicPr>
            <p:cNvPr id="31" name="Picture 41">
              <a:extLst>
                <a:ext uri="{FF2B5EF4-FFF2-40B4-BE49-F238E27FC236}">
                  <a16:creationId xmlns:a16="http://schemas.microsoft.com/office/drawing/2014/main" id="{4DB20DB6-4578-7F43-94C8-64CB582960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545" b="7272"/>
            <a:stretch>
              <a:fillRect/>
            </a:stretch>
          </p:blipFill>
          <p:spPr bwMode="auto">
            <a:xfrm>
              <a:off x="4456113" y="2465388"/>
              <a:ext cx="4581525" cy="14144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32" name="Rectangle 42">
              <a:extLst>
                <a:ext uri="{FF2B5EF4-FFF2-40B4-BE49-F238E27FC236}">
                  <a16:creationId xmlns:a16="http://schemas.microsoft.com/office/drawing/2014/main" id="{6C1DA0B5-BB64-E44D-870D-DCFF51E53FB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135822">
              <a:off x="4732338" y="2427288"/>
              <a:ext cx="279400" cy="2476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Freeform 46">
              <a:extLst>
                <a:ext uri="{FF2B5EF4-FFF2-40B4-BE49-F238E27FC236}">
                  <a16:creationId xmlns:a16="http://schemas.microsoft.com/office/drawing/2014/main" id="{49D8D5D2-F508-F14F-8857-FEDBA14571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1088" y="2533650"/>
              <a:ext cx="123825" cy="1016000"/>
            </a:xfrm>
            <a:custGeom>
              <a:avLst/>
              <a:gdLst>
                <a:gd name="T0" fmla="*/ 78 w 78"/>
                <a:gd name="T1" fmla="*/ 430 h 640"/>
                <a:gd name="T2" fmla="*/ 33 w 78"/>
                <a:gd name="T3" fmla="*/ 640 h 640"/>
                <a:gd name="T4" fmla="*/ 0 w 78"/>
                <a:gd name="T5" fmla="*/ 193 h 640"/>
                <a:gd name="T6" fmla="*/ 74 w 78"/>
                <a:gd name="T7" fmla="*/ 0 h 640"/>
                <a:gd name="T8" fmla="*/ 74 w 78"/>
                <a:gd name="T9" fmla="*/ 188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40">
                  <a:moveTo>
                    <a:pt x="78" y="430"/>
                  </a:moveTo>
                  <a:lnTo>
                    <a:pt x="33" y="640"/>
                  </a:lnTo>
                  <a:lnTo>
                    <a:pt x="0" y="193"/>
                  </a:lnTo>
                  <a:lnTo>
                    <a:pt x="74" y="0"/>
                  </a:lnTo>
                  <a:lnTo>
                    <a:pt x="74" y="188"/>
                  </a:lnTo>
                </a:path>
              </a:pathLst>
            </a:custGeom>
            <a:noFill/>
            <a:ln w="28575" cap="flat" cmpd="sng">
              <a:solidFill>
                <a:schemeClr val="hlink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Text Box 47">
              <a:extLst>
                <a:ext uri="{FF2B5EF4-FFF2-40B4-BE49-F238E27FC236}">
                  <a16:creationId xmlns:a16="http://schemas.microsoft.com/office/drawing/2014/main" id="{22F66AF3-E462-694C-9185-D1DFC4F451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91263" y="3216275"/>
              <a:ext cx="1112837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>
                  <a:solidFill>
                    <a:schemeClr val="hlink"/>
                  </a:solidFill>
                  <a:latin typeface="Chalkboard" panose="03050602040202020205" pitchFamily="66" charset="77"/>
                </a:rPr>
                <a:t>z’,t’=LT(z,t)</a:t>
              </a:r>
              <a:endParaRPr lang="en-US" altLang="en-US" sz="1400">
                <a:latin typeface="Chalkboard" panose="03050602040202020205" pitchFamily="66" charset="77"/>
              </a:endParaRPr>
            </a:p>
          </p:txBody>
        </p:sp>
        <p:sp>
          <p:nvSpPr>
            <p:cNvPr id="35" name="Text Box 48">
              <a:extLst>
                <a:ext uri="{FF2B5EF4-FFF2-40B4-BE49-F238E27FC236}">
                  <a16:creationId xmlns:a16="http://schemas.microsoft.com/office/drawing/2014/main" id="{939793EC-F677-534A-A617-8CD0A0F3C1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70488" y="2586038"/>
              <a:ext cx="70485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>
                  <a:latin typeface="Chalkboard" panose="03050602040202020205" pitchFamily="66" charset="77"/>
                </a:rPr>
                <a:t>frozen</a:t>
              </a:r>
            </a:p>
          </p:txBody>
        </p:sp>
        <p:sp>
          <p:nvSpPr>
            <p:cNvPr id="36" name="Text Box 49">
              <a:extLst>
                <a:ext uri="{FF2B5EF4-FFF2-40B4-BE49-F238E27FC236}">
                  <a16:creationId xmlns:a16="http://schemas.microsoft.com/office/drawing/2014/main" id="{4EAF41B1-18D0-3544-AED7-54A4F8251D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54925" y="2589213"/>
              <a:ext cx="668338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>
                  <a:latin typeface="Chalkboard" panose="03050602040202020205" pitchFamily="66" charset="77"/>
                </a:rPr>
                <a:t>active</a:t>
              </a:r>
            </a:p>
          </p:txBody>
        </p:sp>
        <p:sp>
          <p:nvSpPr>
            <p:cNvPr id="37" name="Line 51">
              <a:extLst>
                <a:ext uri="{FF2B5EF4-FFF2-40B4-BE49-F238E27FC236}">
                  <a16:creationId xmlns:a16="http://schemas.microsoft.com/office/drawing/2014/main" id="{834897B1-EE48-C548-A1E8-1248203E8AD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875338" y="2630488"/>
              <a:ext cx="376237" cy="0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Line 53">
              <a:extLst>
                <a:ext uri="{FF2B5EF4-FFF2-40B4-BE49-F238E27FC236}">
                  <a16:creationId xmlns:a16="http://schemas.microsoft.com/office/drawing/2014/main" id="{9B489D98-D993-4D40-B5F2-60664BD2A8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05813" y="3016250"/>
              <a:ext cx="376237" cy="0"/>
            </a:xfrm>
            <a:prstGeom prst="line">
              <a:avLst/>
            </a:prstGeom>
            <a:noFill/>
            <a:ln w="28575">
              <a:solidFill>
                <a:srgbClr val="00279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8" name="Text Box 9">
            <a:extLst>
              <a:ext uri="{FF2B5EF4-FFF2-40B4-BE49-F238E27FC236}">
                <a16:creationId xmlns:a16="http://schemas.microsoft.com/office/drawing/2014/main" id="{504D830A-B5ED-2746-825A-50FCE38B1B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8792" y="3010132"/>
            <a:ext cx="88006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b="1" dirty="0">
                <a:latin typeface="Calibri"/>
                <a:cs typeface="Calibri"/>
              </a:rPr>
              <a:t>-v</a:t>
            </a:r>
            <a:r>
              <a:rPr lang="en-US" b="1" baseline="-25000" dirty="0">
                <a:latin typeface="Calibri"/>
                <a:cs typeface="Calibri"/>
              </a:rPr>
              <a:t>boost</a:t>
            </a:r>
            <a:endParaRPr lang="en-US" baseline="-25000" dirty="0">
              <a:latin typeface="Calibri"/>
              <a:cs typeface="Calibri"/>
            </a:endParaRPr>
          </a:p>
        </p:txBody>
      </p:sp>
      <p:sp>
        <p:nvSpPr>
          <p:cNvPr id="49" name="Title 1">
            <a:extLst>
              <a:ext uri="{FF2B5EF4-FFF2-40B4-BE49-F238E27FC236}">
                <a16:creationId xmlns:a16="http://schemas.microsoft.com/office/drawing/2014/main" id="{480442E7-7735-3C49-855B-CD4A3DD3467E}"/>
              </a:ext>
            </a:extLst>
          </p:cNvPr>
          <p:cNvSpPr txBox="1">
            <a:spLocks/>
          </p:cNvSpPr>
          <p:nvPr/>
        </p:nvSpPr>
        <p:spPr bwMode="auto">
          <a:xfrm>
            <a:off x="1683327" y="1174712"/>
            <a:ext cx="9952064" cy="877824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400" b="0" dirty="0"/>
              <a:t>Initial conditions known in lab frame: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Lorentz transform to boosted frame.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Perform injection of </a:t>
            </a:r>
            <a:r>
              <a:rPr lang="en-US" sz="2000" u="sng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particle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&amp; </a:t>
            </a:r>
            <a:r>
              <a:rPr lang="en-US" sz="2000" u="sng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laser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beams through a moving plane.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2AE797D1-16E9-F14E-BBE6-CC4F5A5D6A72}"/>
              </a:ext>
            </a:extLst>
          </p:cNvPr>
          <p:cNvCxnSpPr>
            <a:cxnSpLocks/>
          </p:cNvCxnSpPr>
          <p:nvPr/>
        </p:nvCxnSpPr>
        <p:spPr>
          <a:xfrm flipV="1">
            <a:off x="2924225" y="2306782"/>
            <a:ext cx="2385530" cy="10158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E79CF11E-DB74-394B-805B-1E188628EE26}"/>
              </a:ext>
            </a:extLst>
          </p:cNvPr>
          <p:cNvCxnSpPr>
            <a:cxnSpLocks/>
          </p:cNvCxnSpPr>
          <p:nvPr/>
        </p:nvCxnSpPr>
        <p:spPr>
          <a:xfrm flipH="1" flipV="1">
            <a:off x="6307282" y="2306782"/>
            <a:ext cx="2046534" cy="7033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1DCD63F-069F-AF43-B4F5-A19E5F134FE2}"/>
              </a:ext>
            </a:extLst>
          </p:cNvPr>
          <p:cNvGrpSpPr/>
          <p:nvPr/>
        </p:nvGrpSpPr>
        <p:grpSpPr>
          <a:xfrm>
            <a:off x="174172" y="827315"/>
            <a:ext cx="10994571" cy="54427"/>
            <a:chOff x="195943" y="1001487"/>
            <a:chExt cx="10994571" cy="54427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37DADFEB-9FD5-434D-8D60-F534E3EAFE22}"/>
                </a:ext>
              </a:extLst>
            </p:cNvPr>
            <p:cNvCxnSpPr/>
            <p:nvPr/>
          </p:nvCxnSpPr>
          <p:spPr>
            <a:xfrm>
              <a:off x="195943" y="1001487"/>
              <a:ext cx="9818914" cy="0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B6C8672B-7578-0146-872A-182684F9AC70}"/>
                </a:ext>
              </a:extLst>
            </p:cNvPr>
            <p:cNvCxnSpPr>
              <a:cxnSpLocks/>
            </p:cNvCxnSpPr>
            <p:nvPr/>
          </p:nvCxnSpPr>
          <p:spPr>
            <a:xfrm>
              <a:off x="511628" y="1055914"/>
              <a:ext cx="10678886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Slide Number Placeholder 3">
            <a:extLst>
              <a:ext uri="{FF2B5EF4-FFF2-40B4-BE49-F238E27FC236}">
                <a16:creationId xmlns:a16="http://schemas.microsoft.com/office/drawing/2014/main" id="{6AAA4E2C-E746-0845-8EE9-D2FDD976E4EE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11455401" y="6393363"/>
            <a:ext cx="544259" cy="301625"/>
          </a:xfrm>
        </p:spPr>
        <p:txBody>
          <a:bodyPr/>
          <a:lstStyle/>
          <a:p>
            <a:fld id="{929A8685-9CBD-5D48-90F4-6955DC9A7A72}" type="slidenum">
              <a:rPr lang="en-US" altLang="x-none" smtClean="0"/>
              <a:pPr/>
              <a:t>14</a:t>
            </a:fld>
            <a:endParaRPr lang="en-US" altLang="x-non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F524F5-58F3-5045-B861-79AEF5F1FC74}"/>
              </a:ext>
            </a:extLst>
          </p:cNvPr>
          <p:cNvSpPr txBox="1"/>
          <p:nvPr/>
        </p:nvSpPr>
        <p:spPr>
          <a:xfrm>
            <a:off x="1840205" y="5250872"/>
            <a:ext cx="7406195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Also need to reconstruction output data in lab frame. </a:t>
            </a:r>
          </a:p>
        </p:txBody>
      </p:sp>
    </p:spTree>
    <p:extLst>
      <p:ext uri="{BB962C8B-B14F-4D97-AF65-F5344CB8AC3E}">
        <p14:creationId xmlns:p14="http://schemas.microsoft.com/office/powerpoint/2010/main" val="1665695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-1" y="893"/>
            <a:ext cx="12188825" cy="6856214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defTabSz="914126" eaLnBrk="0" hangingPunct="0"/>
            <a:endParaRPr lang="en-US" sz="400" dirty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56323" name="Picture 20" descr="ey_g1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12"/>
          <a:stretch/>
        </p:blipFill>
        <p:spPr bwMode="auto">
          <a:xfrm>
            <a:off x="2318026" y="158834"/>
            <a:ext cx="4532720" cy="3158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34" name="AutoShape 28"/>
          <p:cNvSpPr>
            <a:spLocks noChangeArrowheads="1"/>
          </p:cNvSpPr>
          <p:nvPr/>
        </p:nvSpPr>
        <p:spPr bwMode="auto">
          <a:xfrm rot="16200000" flipV="1">
            <a:off x="3398253" y="-65744"/>
            <a:ext cx="2369087" cy="3015465"/>
          </a:xfrm>
          <a:prstGeom prst="parallelogram">
            <a:avLst>
              <a:gd name="adj" fmla="val 9028"/>
            </a:avLst>
          </a:prstGeom>
          <a:noFill/>
          <a:ln w="38100">
            <a:solidFill>
              <a:srgbClr val="E9E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24" name="Rectangle 3"/>
          <p:cNvSpPr>
            <a:spLocks noChangeArrowheads="1"/>
          </p:cNvSpPr>
          <p:nvPr/>
        </p:nvSpPr>
        <p:spPr bwMode="auto">
          <a:xfrm>
            <a:off x="6142905" y="158564"/>
            <a:ext cx="796717" cy="266630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0" name="Picture 2" descr="ey_g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22"/>
          <a:stretch/>
        </p:blipFill>
        <p:spPr bwMode="auto">
          <a:xfrm>
            <a:off x="2336411" y="3548564"/>
            <a:ext cx="4542242" cy="3150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AutoShape 4"/>
          <p:cNvSpPr>
            <a:spLocks noChangeArrowheads="1"/>
          </p:cNvSpPr>
          <p:nvPr/>
        </p:nvSpPr>
        <p:spPr bwMode="auto">
          <a:xfrm rot="16200000" flipV="1">
            <a:off x="3412454" y="3331184"/>
            <a:ext cx="2396500" cy="3018639"/>
          </a:xfrm>
          <a:prstGeom prst="parallelogram">
            <a:avLst>
              <a:gd name="adj" fmla="val 63093"/>
            </a:avLst>
          </a:prstGeom>
          <a:noFill/>
          <a:ln w="38100">
            <a:solidFill>
              <a:srgbClr val="E9E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Line 6"/>
          <p:cNvSpPr>
            <a:spLocks noChangeShapeType="1"/>
          </p:cNvSpPr>
          <p:nvPr/>
        </p:nvSpPr>
        <p:spPr bwMode="auto">
          <a:xfrm flipV="1">
            <a:off x="3104561" y="4797939"/>
            <a:ext cx="3018639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Rectangle 3"/>
          <p:cNvSpPr>
            <a:spLocks noChangeArrowheads="1"/>
          </p:cNvSpPr>
          <p:nvPr/>
        </p:nvSpPr>
        <p:spPr bwMode="auto">
          <a:xfrm>
            <a:off x="6166052" y="3568664"/>
            <a:ext cx="796717" cy="266630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7" name="Picture 37" descr="e3dframe10015"/>
          <p:cNvPicPr>
            <a:picLocks noChangeAspect="1" noChangeArrowheads="1"/>
          </p:cNvPicPr>
          <p:nvPr/>
        </p:nvPicPr>
        <p:blipFill>
          <a:blip r:embed="rId8" cstate="print">
            <a:lum bright="10000" contras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6374" y="66515"/>
            <a:ext cx="3656648" cy="1096677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6" descr="e3dframe10067"/>
          <p:cNvPicPr>
            <a:picLocks noChangeAspect="1" noChangeArrowheads="1"/>
          </p:cNvPicPr>
          <p:nvPr/>
        </p:nvPicPr>
        <p:blipFill>
          <a:blip r:embed="rId9" cstate="print">
            <a:lum bright="10000" contras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98411" y="1007656"/>
            <a:ext cx="3656648" cy="1096676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56331" name="Group 13"/>
          <p:cNvGrpSpPr>
            <a:grpSpLocks/>
          </p:cNvGrpSpPr>
          <p:nvPr/>
        </p:nvGrpSpPr>
        <p:grpSpPr bwMode="auto">
          <a:xfrm>
            <a:off x="6484129" y="1006070"/>
            <a:ext cx="3658234" cy="169819"/>
            <a:chOff x="3061" y="1842"/>
            <a:chExt cx="2059" cy="107"/>
          </a:xfrm>
        </p:grpSpPr>
        <p:sp>
          <p:nvSpPr>
            <p:cNvPr id="56342" name="Line 14"/>
            <p:cNvSpPr>
              <a:spLocks noChangeShapeType="1"/>
            </p:cNvSpPr>
            <p:nvPr/>
          </p:nvSpPr>
          <p:spPr bwMode="auto">
            <a:xfrm>
              <a:off x="3062" y="1842"/>
              <a:ext cx="2058" cy="1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43" name="Line 15"/>
            <p:cNvSpPr>
              <a:spLocks noChangeShapeType="1"/>
            </p:cNvSpPr>
            <p:nvPr/>
          </p:nvSpPr>
          <p:spPr bwMode="auto">
            <a:xfrm>
              <a:off x="3061" y="1844"/>
              <a:ext cx="0" cy="105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6338" name="Rectangle 26"/>
          <p:cNvSpPr>
            <a:spLocks noChangeArrowheads="1"/>
          </p:cNvSpPr>
          <p:nvPr/>
        </p:nvSpPr>
        <p:spPr bwMode="auto">
          <a:xfrm>
            <a:off x="4098739" y="1442"/>
            <a:ext cx="1037955" cy="968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35" name="Text Box 33"/>
          <p:cNvSpPr txBox="1">
            <a:spLocks noChangeArrowheads="1"/>
          </p:cNvSpPr>
          <p:nvPr/>
        </p:nvSpPr>
        <p:spPr bwMode="auto">
          <a:xfrm rot="16200000">
            <a:off x="842170" y="1034334"/>
            <a:ext cx="968123" cy="523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799"/>
              <a:t>Time</a:t>
            </a:r>
          </a:p>
        </p:txBody>
      </p:sp>
      <p:sp>
        <p:nvSpPr>
          <p:cNvPr id="56336" name="Line 34"/>
          <p:cNvSpPr>
            <a:spLocks noChangeShapeType="1"/>
          </p:cNvSpPr>
          <p:nvPr/>
        </p:nvSpPr>
        <p:spPr bwMode="auto">
          <a:xfrm flipV="1">
            <a:off x="1551596" y="570906"/>
            <a:ext cx="0" cy="156169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lg" len="lg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2" name="Picture 51" descr="e3dframe10083"/>
          <p:cNvPicPr>
            <a:picLocks noChangeAspect="1" noChangeArrowheads="1"/>
          </p:cNvPicPr>
          <p:nvPr/>
        </p:nvPicPr>
        <p:blipFill>
          <a:blip r:embed="rId10" cstate="print">
            <a:lum bright="10000" contras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1585" y="3467092"/>
            <a:ext cx="3656648" cy="109667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75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52" descr="e3dframe10099"/>
          <p:cNvPicPr>
            <a:picLocks noChangeAspect="1" noChangeArrowheads="1"/>
          </p:cNvPicPr>
          <p:nvPr/>
        </p:nvPicPr>
        <p:blipFill>
          <a:blip r:embed="rId11" cstate="print">
            <a:lum bright="10000" contras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3622" y="4417756"/>
            <a:ext cx="3656648" cy="109667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75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50" descr="e3dframe10156"/>
          <p:cNvPicPr>
            <a:picLocks noChangeAspect="1" noChangeArrowheads="1"/>
          </p:cNvPicPr>
          <p:nvPr/>
        </p:nvPicPr>
        <p:blipFill>
          <a:blip r:embed="rId12" cstate="print">
            <a:lum bright="10000" contras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5660" y="5358899"/>
            <a:ext cx="3656648" cy="109667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75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Line 9"/>
          <p:cNvSpPr>
            <a:spLocks noChangeShapeType="1"/>
          </p:cNvSpPr>
          <p:nvPr/>
        </p:nvSpPr>
        <p:spPr bwMode="auto">
          <a:xfrm flipV="1">
            <a:off x="6123198" y="4492349"/>
            <a:ext cx="280915" cy="265044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0" name="Group 15"/>
          <p:cNvGrpSpPr>
            <a:grpSpLocks/>
          </p:cNvGrpSpPr>
          <p:nvPr/>
        </p:nvGrpSpPr>
        <p:grpSpPr bwMode="auto">
          <a:xfrm>
            <a:off x="6507273" y="4416169"/>
            <a:ext cx="3658235" cy="169819"/>
            <a:chOff x="3061" y="1842"/>
            <a:chExt cx="2059" cy="107"/>
          </a:xfrm>
        </p:grpSpPr>
        <p:sp>
          <p:nvSpPr>
            <p:cNvPr id="54" name="Line 16"/>
            <p:cNvSpPr>
              <a:spLocks noChangeShapeType="1"/>
            </p:cNvSpPr>
            <p:nvPr/>
          </p:nvSpPr>
          <p:spPr bwMode="auto">
            <a:xfrm>
              <a:off x="3062" y="1842"/>
              <a:ext cx="2058" cy="1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" name="Line 17"/>
            <p:cNvSpPr>
              <a:spLocks noChangeShapeType="1"/>
            </p:cNvSpPr>
            <p:nvPr/>
          </p:nvSpPr>
          <p:spPr bwMode="auto">
            <a:xfrm>
              <a:off x="3061" y="1844"/>
              <a:ext cx="0" cy="105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1" name="Group 20"/>
          <p:cNvGrpSpPr>
            <a:grpSpLocks/>
          </p:cNvGrpSpPr>
          <p:nvPr/>
        </p:nvGrpSpPr>
        <p:grpSpPr bwMode="auto">
          <a:xfrm>
            <a:off x="6699311" y="5362073"/>
            <a:ext cx="3656648" cy="169819"/>
            <a:chOff x="3061" y="1842"/>
            <a:chExt cx="2059" cy="107"/>
          </a:xfrm>
        </p:grpSpPr>
        <p:sp>
          <p:nvSpPr>
            <p:cNvPr id="52" name="Line 21"/>
            <p:cNvSpPr>
              <a:spLocks noChangeShapeType="1"/>
            </p:cNvSpPr>
            <p:nvPr/>
          </p:nvSpPr>
          <p:spPr bwMode="auto">
            <a:xfrm>
              <a:off x="3062" y="1842"/>
              <a:ext cx="2058" cy="1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" name="Line 22"/>
            <p:cNvSpPr>
              <a:spLocks noChangeShapeType="1"/>
            </p:cNvSpPr>
            <p:nvPr/>
          </p:nvSpPr>
          <p:spPr bwMode="auto">
            <a:xfrm>
              <a:off x="3061" y="1844"/>
              <a:ext cx="0" cy="105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0" name="Rectangle 37"/>
          <p:cNvSpPr>
            <a:spLocks noChangeArrowheads="1"/>
          </p:cNvSpPr>
          <p:nvPr/>
        </p:nvSpPr>
        <p:spPr bwMode="auto">
          <a:xfrm>
            <a:off x="4123471" y="3390912"/>
            <a:ext cx="1037955" cy="8570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" name="Freeform 53"/>
          <p:cNvSpPr>
            <a:spLocks/>
          </p:cNvSpPr>
          <p:nvPr/>
        </p:nvSpPr>
        <p:spPr bwMode="auto">
          <a:xfrm>
            <a:off x="8392734" y="3670237"/>
            <a:ext cx="899879" cy="565003"/>
          </a:xfrm>
          <a:custGeom>
            <a:avLst/>
            <a:gdLst>
              <a:gd name="T0" fmla="*/ 74613 w 567"/>
              <a:gd name="T1" fmla="*/ 46038 h 356"/>
              <a:gd name="T2" fmla="*/ 220663 w 567"/>
              <a:gd name="T3" fmla="*/ 25400 h 356"/>
              <a:gd name="T4" fmla="*/ 534988 w 567"/>
              <a:gd name="T5" fmla="*/ 11113 h 356"/>
              <a:gd name="T6" fmla="*/ 715963 w 567"/>
              <a:gd name="T7" fmla="*/ 87313 h 356"/>
              <a:gd name="T8" fmla="*/ 876300 w 567"/>
              <a:gd name="T9" fmla="*/ 241300 h 356"/>
              <a:gd name="T10" fmla="*/ 855663 w 567"/>
              <a:gd name="T11" fmla="*/ 492125 h 356"/>
              <a:gd name="T12" fmla="*/ 646113 w 567"/>
              <a:gd name="T13" fmla="*/ 555625 h 356"/>
              <a:gd name="T14" fmla="*/ 360363 w 567"/>
              <a:gd name="T15" fmla="*/ 549275 h 356"/>
              <a:gd name="T16" fmla="*/ 130175 w 567"/>
              <a:gd name="T17" fmla="*/ 541338 h 356"/>
              <a:gd name="T18" fmla="*/ 52388 w 567"/>
              <a:gd name="T19" fmla="*/ 520700 h 356"/>
              <a:gd name="T20" fmla="*/ 4763 w 567"/>
              <a:gd name="T21" fmla="*/ 319088 h 356"/>
              <a:gd name="T22" fmla="*/ 25400 w 567"/>
              <a:gd name="T23" fmla="*/ 87313 h 356"/>
              <a:gd name="T24" fmla="*/ 74613 w 567"/>
              <a:gd name="T25" fmla="*/ 46038 h 35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567" h="356">
                <a:moveTo>
                  <a:pt x="47" y="29"/>
                </a:moveTo>
                <a:cubicBezTo>
                  <a:pt x="67" y="23"/>
                  <a:pt x="91" y="20"/>
                  <a:pt x="139" y="16"/>
                </a:cubicBezTo>
                <a:cubicBezTo>
                  <a:pt x="187" y="12"/>
                  <a:pt x="285" y="0"/>
                  <a:pt x="337" y="7"/>
                </a:cubicBezTo>
                <a:cubicBezTo>
                  <a:pt x="389" y="14"/>
                  <a:pt x="415" y="31"/>
                  <a:pt x="451" y="55"/>
                </a:cubicBezTo>
                <a:cubicBezTo>
                  <a:pt x="487" y="79"/>
                  <a:pt x="537" y="110"/>
                  <a:pt x="552" y="152"/>
                </a:cubicBezTo>
                <a:cubicBezTo>
                  <a:pt x="567" y="194"/>
                  <a:pt x="563" y="277"/>
                  <a:pt x="539" y="310"/>
                </a:cubicBezTo>
                <a:cubicBezTo>
                  <a:pt x="515" y="343"/>
                  <a:pt x="459" y="344"/>
                  <a:pt x="407" y="350"/>
                </a:cubicBezTo>
                <a:cubicBezTo>
                  <a:pt x="355" y="356"/>
                  <a:pt x="281" y="347"/>
                  <a:pt x="227" y="346"/>
                </a:cubicBezTo>
                <a:cubicBezTo>
                  <a:pt x="173" y="345"/>
                  <a:pt x="114" y="344"/>
                  <a:pt x="82" y="341"/>
                </a:cubicBezTo>
                <a:cubicBezTo>
                  <a:pt x="50" y="338"/>
                  <a:pt x="46" y="351"/>
                  <a:pt x="33" y="328"/>
                </a:cubicBezTo>
                <a:cubicBezTo>
                  <a:pt x="20" y="305"/>
                  <a:pt x="6" y="246"/>
                  <a:pt x="3" y="201"/>
                </a:cubicBezTo>
                <a:cubicBezTo>
                  <a:pt x="0" y="156"/>
                  <a:pt x="10" y="83"/>
                  <a:pt x="16" y="55"/>
                </a:cubicBezTo>
                <a:cubicBezTo>
                  <a:pt x="22" y="27"/>
                  <a:pt x="27" y="35"/>
                  <a:pt x="47" y="29"/>
                </a:cubicBezTo>
                <a:close/>
              </a:path>
            </a:pathLst>
          </a:custGeom>
          <a:solidFill>
            <a:srgbClr val="0000F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" name="Freeform 54"/>
          <p:cNvSpPr>
            <a:spLocks/>
          </p:cNvSpPr>
          <p:nvPr/>
        </p:nvSpPr>
        <p:spPr bwMode="auto">
          <a:xfrm>
            <a:off x="9752866" y="5673141"/>
            <a:ext cx="292024" cy="520564"/>
          </a:xfrm>
          <a:custGeom>
            <a:avLst/>
            <a:gdLst>
              <a:gd name="T0" fmla="*/ 4763 w 184"/>
              <a:gd name="T1" fmla="*/ 238125 h 328"/>
              <a:gd name="T2" fmla="*/ 77788 w 184"/>
              <a:gd name="T3" fmla="*/ 123825 h 328"/>
              <a:gd name="T4" fmla="*/ 122238 w 184"/>
              <a:gd name="T5" fmla="*/ 38100 h 328"/>
              <a:gd name="T6" fmla="*/ 169863 w 184"/>
              <a:gd name="T7" fmla="*/ 6350 h 328"/>
              <a:gd name="T8" fmla="*/ 233363 w 184"/>
              <a:gd name="T9" fmla="*/ 19050 h 328"/>
              <a:gd name="T10" fmla="*/ 274638 w 184"/>
              <a:gd name="T11" fmla="*/ 120650 h 328"/>
              <a:gd name="T12" fmla="*/ 290513 w 184"/>
              <a:gd name="T13" fmla="*/ 225425 h 328"/>
              <a:gd name="T14" fmla="*/ 268288 w 184"/>
              <a:gd name="T15" fmla="*/ 330200 h 328"/>
              <a:gd name="T16" fmla="*/ 230188 w 184"/>
              <a:gd name="T17" fmla="*/ 495300 h 328"/>
              <a:gd name="T18" fmla="*/ 176213 w 184"/>
              <a:gd name="T19" fmla="*/ 488950 h 328"/>
              <a:gd name="T20" fmla="*/ 100013 w 184"/>
              <a:gd name="T21" fmla="*/ 460375 h 328"/>
              <a:gd name="T22" fmla="*/ 36513 w 184"/>
              <a:gd name="T23" fmla="*/ 390525 h 328"/>
              <a:gd name="T24" fmla="*/ 4763 w 184"/>
              <a:gd name="T25" fmla="*/ 298450 h 328"/>
              <a:gd name="T26" fmla="*/ 4763 w 184"/>
              <a:gd name="T27" fmla="*/ 238125 h 32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84" h="328">
                <a:moveTo>
                  <a:pt x="3" y="150"/>
                </a:moveTo>
                <a:cubicBezTo>
                  <a:pt x="11" y="132"/>
                  <a:pt x="37" y="99"/>
                  <a:pt x="49" y="78"/>
                </a:cubicBezTo>
                <a:cubicBezTo>
                  <a:pt x="61" y="57"/>
                  <a:pt x="67" y="36"/>
                  <a:pt x="77" y="24"/>
                </a:cubicBezTo>
                <a:cubicBezTo>
                  <a:pt x="87" y="12"/>
                  <a:pt x="95" y="6"/>
                  <a:pt x="107" y="4"/>
                </a:cubicBezTo>
                <a:cubicBezTo>
                  <a:pt x="119" y="2"/>
                  <a:pt x="136" y="0"/>
                  <a:pt x="147" y="12"/>
                </a:cubicBezTo>
                <a:cubicBezTo>
                  <a:pt x="158" y="24"/>
                  <a:pt x="167" y="54"/>
                  <a:pt x="173" y="76"/>
                </a:cubicBezTo>
                <a:cubicBezTo>
                  <a:pt x="179" y="98"/>
                  <a:pt x="184" y="120"/>
                  <a:pt x="183" y="142"/>
                </a:cubicBezTo>
                <a:cubicBezTo>
                  <a:pt x="182" y="164"/>
                  <a:pt x="175" y="180"/>
                  <a:pt x="169" y="208"/>
                </a:cubicBezTo>
                <a:cubicBezTo>
                  <a:pt x="163" y="236"/>
                  <a:pt x="155" y="296"/>
                  <a:pt x="145" y="312"/>
                </a:cubicBezTo>
                <a:cubicBezTo>
                  <a:pt x="135" y="328"/>
                  <a:pt x="125" y="312"/>
                  <a:pt x="111" y="308"/>
                </a:cubicBezTo>
                <a:cubicBezTo>
                  <a:pt x="97" y="304"/>
                  <a:pt x="78" y="300"/>
                  <a:pt x="63" y="290"/>
                </a:cubicBezTo>
                <a:cubicBezTo>
                  <a:pt x="48" y="280"/>
                  <a:pt x="33" y="263"/>
                  <a:pt x="23" y="246"/>
                </a:cubicBezTo>
                <a:cubicBezTo>
                  <a:pt x="13" y="229"/>
                  <a:pt x="6" y="204"/>
                  <a:pt x="3" y="188"/>
                </a:cubicBezTo>
                <a:cubicBezTo>
                  <a:pt x="0" y="172"/>
                  <a:pt x="0" y="171"/>
                  <a:pt x="3" y="150"/>
                </a:cubicBezTo>
                <a:close/>
              </a:path>
            </a:pathLst>
          </a:custGeom>
          <a:solidFill>
            <a:srgbClr val="0000F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" name="Freeform 55"/>
          <p:cNvSpPr>
            <a:spLocks/>
          </p:cNvSpPr>
          <p:nvPr/>
        </p:nvSpPr>
        <p:spPr bwMode="auto">
          <a:xfrm>
            <a:off x="8762525" y="5681076"/>
            <a:ext cx="484061" cy="360268"/>
          </a:xfrm>
          <a:custGeom>
            <a:avLst/>
            <a:gdLst>
              <a:gd name="T0" fmla="*/ 296862 w 305"/>
              <a:gd name="T1" fmla="*/ 1587 h 227"/>
              <a:gd name="T2" fmla="*/ 382587 w 305"/>
              <a:gd name="T3" fmla="*/ 33337 h 227"/>
              <a:gd name="T4" fmla="*/ 427037 w 305"/>
              <a:gd name="T5" fmla="*/ 87312 h 227"/>
              <a:gd name="T6" fmla="*/ 468312 w 305"/>
              <a:gd name="T7" fmla="*/ 211137 h 227"/>
              <a:gd name="T8" fmla="*/ 452437 w 305"/>
              <a:gd name="T9" fmla="*/ 322262 h 227"/>
              <a:gd name="T10" fmla="*/ 277812 w 305"/>
              <a:gd name="T11" fmla="*/ 360362 h 227"/>
              <a:gd name="T12" fmla="*/ 128587 w 305"/>
              <a:gd name="T13" fmla="*/ 319087 h 227"/>
              <a:gd name="T14" fmla="*/ 39687 w 305"/>
              <a:gd name="T15" fmla="*/ 268287 h 227"/>
              <a:gd name="T16" fmla="*/ 1587 w 305"/>
              <a:gd name="T17" fmla="*/ 230187 h 227"/>
              <a:gd name="T18" fmla="*/ 33337 w 305"/>
              <a:gd name="T19" fmla="*/ 153987 h 227"/>
              <a:gd name="T20" fmla="*/ 90487 w 305"/>
              <a:gd name="T21" fmla="*/ 80962 h 227"/>
              <a:gd name="T22" fmla="*/ 176212 w 305"/>
              <a:gd name="T23" fmla="*/ 26987 h 227"/>
              <a:gd name="T24" fmla="*/ 296862 w 305"/>
              <a:gd name="T25" fmla="*/ 1587 h 22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05" h="227">
                <a:moveTo>
                  <a:pt x="187" y="1"/>
                </a:moveTo>
                <a:cubicBezTo>
                  <a:pt x="209" y="2"/>
                  <a:pt x="227" y="12"/>
                  <a:pt x="241" y="21"/>
                </a:cubicBezTo>
                <a:cubicBezTo>
                  <a:pt x="255" y="30"/>
                  <a:pt x="260" y="36"/>
                  <a:pt x="269" y="55"/>
                </a:cubicBezTo>
                <a:cubicBezTo>
                  <a:pt x="278" y="74"/>
                  <a:pt x="292" y="108"/>
                  <a:pt x="295" y="133"/>
                </a:cubicBezTo>
                <a:cubicBezTo>
                  <a:pt x="298" y="158"/>
                  <a:pt x="305" y="187"/>
                  <a:pt x="285" y="203"/>
                </a:cubicBezTo>
                <a:cubicBezTo>
                  <a:pt x="265" y="219"/>
                  <a:pt x="209" y="227"/>
                  <a:pt x="175" y="227"/>
                </a:cubicBezTo>
                <a:cubicBezTo>
                  <a:pt x="141" y="227"/>
                  <a:pt x="106" y="211"/>
                  <a:pt x="81" y="201"/>
                </a:cubicBezTo>
                <a:cubicBezTo>
                  <a:pt x="56" y="191"/>
                  <a:pt x="38" y="178"/>
                  <a:pt x="25" y="169"/>
                </a:cubicBezTo>
                <a:cubicBezTo>
                  <a:pt x="12" y="160"/>
                  <a:pt x="2" y="157"/>
                  <a:pt x="1" y="145"/>
                </a:cubicBezTo>
                <a:cubicBezTo>
                  <a:pt x="0" y="133"/>
                  <a:pt x="12" y="113"/>
                  <a:pt x="21" y="97"/>
                </a:cubicBezTo>
                <a:cubicBezTo>
                  <a:pt x="30" y="81"/>
                  <a:pt x="42" y="64"/>
                  <a:pt x="57" y="51"/>
                </a:cubicBezTo>
                <a:cubicBezTo>
                  <a:pt x="72" y="38"/>
                  <a:pt x="89" y="27"/>
                  <a:pt x="111" y="17"/>
                </a:cubicBezTo>
                <a:cubicBezTo>
                  <a:pt x="133" y="7"/>
                  <a:pt x="165" y="0"/>
                  <a:pt x="187" y="1"/>
                </a:cubicBezTo>
                <a:close/>
              </a:path>
            </a:pathLst>
          </a:custGeom>
          <a:solidFill>
            <a:srgbClr val="0000F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" name="Freeform 56"/>
          <p:cNvSpPr>
            <a:spLocks/>
          </p:cNvSpPr>
          <p:nvPr/>
        </p:nvSpPr>
        <p:spPr bwMode="auto">
          <a:xfrm>
            <a:off x="8492719" y="4636774"/>
            <a:ext cx="914162" cy="582460"/>
          </a:xfrm>
          <a:custGeom>
            <a:avLst/>
            <a:gdLst>
              <a:gd name="T0" fmla="*/ 74613 w 576"/>
              <a:gd name="T1" fmla="*/ 144462 h 367"/>
              <a:gd name="T2" fmla="*/ 153988 w 576"/>
              <a:gd name="T3" fmla="*/ 80962 h 367"/>
              <a:gd name="T4" fmla="*/ 411163 w 576"/>
              <a:gd name="T5" fmla="*/ 23812 h 367"/>
              <a:gd name="T6" fmla="*/ 493713 w 576"/>
              <a:gd name="T7" fmla="*/ 1587 h 367"/>
              <a:gd name="T8" fmla="*/ 649288 w 576"/>
              <a:gd name="T9" fmla="*/ 33337 h 367"/>
              <a:gd name="T10" fmla="*/ 728663 w 576"/>
              <a:gd name="T11" fmla="*/ 68262 h 367"/>
              <a:gd name="T12" fmla="*/ 788988 w 576"/>
              <a:gd name="T13" fmla="*/ 71437 h 367"/>
              <a:gd name="T14" fmla="*/ 874713 w 576"/>
              <a:gd name="T15" fmla="*/ 131762 h 367"/>
              <a:gd name="T16" fmla="*/ 909638 w 576"/>
              <a:gd name="T17" fmla="*/ 268287 h 367"/>
              <a:gd name="T18" fmla="*/ 903288 w 576"/>
              <a:gd name="T19" fmla="*/ 449262 h 367"/>
              <a:gd name="T20" fmla="*/ 858838 w 576"/>
              <a:gd name="T21" fmla="*/ 560387 h 367"/>
              <a:gd name="T22" fmla="*/ 814388 w 576"/>
              <a:gd name="T23" fmla="*/ 455612 h 367"/>
              <a:gd name="T24" fmla="*/ 801688 w 576"/>
              <a:gd name="T25" fmla="*/ 471487 h 367"/>
              <a:gd name="T26" fmla="*/ 842963 w 576"/>
              <a:gd name="T27" fmla="*/ 566737 h 367"/>
              <a:gd name="T28" fmla="*/ 795338 w 576"/>
              <a:gd name="T29" fmla="*/ 566737 h 367"/>
              <a:gd name="T30" fmla="*/ 731838 w 576"/>
              <a:gd name="T31" fmla="*/ 522287 h 367"/>
              <a:gd name="T32" fmla="*/ 681038 w 576"/>
              <a:gd name="T33" fmla="*/ 531812 h 367"/>
              <a:gd name="T34" fmla="*/ 665163 w 576"/>
              <a:gd name="T35" fmla="*/ 506412 h 367"/>
              <a:gd name="T36" fmla="*/ 487363 w 576"/>
              <a:gd name="T37" fmla="*/ 538162 h 367"/>
              <a:gd name="T38" fmla="*/ 338138 w 576"/>
              <a:gd name="T39" fmla="*/ 525462 h 367"/>
              <a:gd name="T40" fmla="*/ 277813 w 576"/>
              <a:gd name="T41" fmla="*/ 500062 h 367"/>
              <a:gd name="T42" fmla="*/ 220663 w 576"/>
              <a:gd name="T43" fmla="*/ 490537 h 367"/>
              <a:gd name="T44" fmla="*/ 182563 w 576"/>
              <a:gd name="T45" fmla="*/ 496887 h 367"/>
              <a:gd name="T46" fmla="*/ 100013 w 576"/>
              <a:gd name="T47" fmla="*/ 490537 h 367"/>
              <a:gd name="T48" fmla="*/ 55563 w 576"/>
              <a:gd name="T49" fmla="*/ 484187 h 367"/>
              <a:gd name="T50" fmla="*/ 46038 w 576"/>
              <a:gd name="T51" fmla="*/ 509587 h 367"/>
              <a:gd name="T52" fmla="*/ 30163 w 576"/>
              <a:gd name="T53" fmla="*/ 477837 h 367"/>
              <a:gd name="T54" fmla="*/ 11113 w 576"/>
              <a:gd name="T55" fmla="*/ 398462 h 367"/>
              <a:gd name="T56" fmla="*/ 1588 w 576"/>
              <a:gd name="T57" fmla="*/ 287337 h 367"/>
              <a:gd name="T58" fmla="*/ 20638 w 576"/>
              <a:gd name="T59" fmla="*/ 188912 h 367"/>
              <a:gd name="T60" fmla="*/ 74613 w 576"/>
              <a:gd name="T61" fmla="*/ 144462 h 367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576" h="367">
                <a:moveTo>
                  <a:pt x="47" y="91"/>
                </a:moveTo>
                <a:cubicBezTo>
                  <a:pt x="61" y="80"/>
                  <a:pt x="62" y="64"/>
                  <a:pt x="97" y="51"/>
                </a:cubicBezTo>
                <a:cubicBezTo>
                  <a:pt x="132" y="38"/>
                  <a:pt x="223" y="23"/>
                  <a:pt x="259" y="15"/>
                </a:cubicBezTo>
                <a:cubicBezTo>
                  <a:pt x="295" y="7"/>
                  <a:pt x="286" y="0"/>
                  <a:pt x="311" y="1"/>
                </a:cubicBezTo>
                <a:cubicBezTo>
                  <a:pt x="336" y="2"/>
                  <a:pt x="384" y="14"/>
                  <a:pt x="409" y="21"/>
                </a:cubicBezTo>
                <a:cubicBezTo>
                  <a:pt x="434" y="28"/>
                  <a:pt x="444" y="39"/>
                  <a:pt x="459" y="43"/>
                </a:cubicBezTo>
                <a:cubicBezTo>
                  <a:pt x="474" y="47"/>
                  <a:pt x="482" y="38"/>
                  <a:pt x="497" y="45"/>
                </a:cubicBezTo>
                <a:cubicBezTo>
                  <a:pt x="512" y="52"/>
                  <a:pt x="538" y="62"/>
                  <a:pt x="551" y="83"/>
                </a:cubicBezTo>
                <a:cubicBezTo>
                  <a:pt x="564" y="104"/>
                  <a:pt x="570" y="136"/>
                  <a:pt x="573" y="169"/>
                </a:cubicBezTo>
                <a:cubicBezTo>
                  <a:pt x="576" y="202"/>
                  <a:pt x="574" y="252"/>
                  <a:pt x="569" y="283"/>
                </a:cubicBezTo>
                <a:cubicBezTo>
                  <a:pt x="564" y="314"/>
                  <a:pt x="550" y="352"/>
                  <a:pt x="541" y="353"/>
                </a:cubicBezTo>
                <a:cubicBezTo>
                  <a:pt x="532" y="354"/>
                  <a:pt x="519" y="296"/>
                  <a:pt x="513" y="287"/>
                </a:cubicBezTo>
                <a:cubicBezTo>
                  <a:pt x="507" y="278"/>
                  <a:pt x="502" y="285"/>
                  <a:pt x="505" y="297"/>
                </a:cubicBezTo>
                <a:cubicBezTo>
                  <a:pt x="508" y="309"/>
                  <a:pt x="532" y="347"/>
                  <a:pt x="531" y="357"/>
                </a:cubicBezTo>
                <a:cubicBezTo>
                  <a:pt x="530" y="367"/>
                  <a:pt x="513" y="362"/>
                  <a:pt x="501" y="357"/>
                </a:cubicBezTo>
                <a:cubicBezTo>
                  <a:pt x="489" y="352"/>
                  <a:pt x="473" y="333"/>
                  <a:pt x="461" y="329"/>
                </a:cubicBezTo>
                <a:cubicBezTo>
                  <a:pt x="449" y="325"/>
                  <a:pt x="436" y="337"/>
                  <a:pt x="429" y="335"/>
                </a:cubicBezTo>
                <a:cubicBezTo>
                  <a:pt x="422" y="333"/>
                  <a:pt x="439" y="318"/>
                  <a:pt x="419" y="319"/>
                </a:cubicBezTo>
                <a:cubicBezTo>
                  <a:pt x="399" y="320"/>
                  <a:pt x="341" y="337"/>
                  <a:pt x="307" y="339"/>
                </a:cubicBezTo>
                <a:cubicBezTo>
                  <a:pt x="273" y="341"/>
                  <a:pt x="235" y="335"/>
                  <a:pt x="213" y="331"/>
                </a:cubicBezTo>
                <a:cubicBezTo>
                  <a:pt x="191" y="327"/>
                  <a:pt x="187" y="319"/>
                  <a:pt x="175" y="315"/>
                </a:cubicBezTo>
                <a:cubicBezTo>
                  <a:pt x="163" y="311"/>
                  <a:pt x="149" y="309"/>
                  <a:pt x="139" y="309"/>
                </a:cubicBezTo>
                <a:cubicBezTo>
                  <a:pt x="129" y="309"/>
                  <a:pt x="128" y="313"/>
                  <a:pt x="115" y="313"/>
                </a:cubicBezTo>
                <a:cubicBezTo>
                  <a:pt x="102" y="313"/>
                  <a:pt x="76" y="310"/>
                  <a:pt x="63" y="309"/>
                </a:cubicBezTo>
                <a:cubicBezTo>
                  <a:pt x="50" y="308"/>
                  <a:pt x="41" y="303"/>
                  <a:pt x="35" y="305"/>
                </a:cubicBezTo>
                <a:cubicBezTo>
                  <a:pt x="29" y="307"/>
                  <a:pt x="32" y="322"/>
                  <a:pt x="29" y="321"/>
                </a:cubicBezTo>
                <a:cubicBezTo>
                  <a:pt x="26" y="320"/>
                  <a:pt x="23" y="313"/>
                  <a:pt x="19" y="301"/>
                </a:cubicBezTo>
                <a:cubicBezTo>
                  <a:pt x="15" y="289"/>
                  <a:pt x="10" y="271"/>
                  <a:pt x="7" y="251"/>
                </a:cubicBezTo>
                <a:cubicBezTo>
                  <a:pt x="4" y="231"/>
                  <a:pt x="0" y="203"/>
                  <a:pt x="1" y="181"/>
                </a:cubicBezTo>
                <a:cubicBezTo>
                  <a:pt x="2" y="159"/>
                  <a:pt x="7" y="133"/>
                  <a:pt x="13" y="119"/>
                </a:cubicBezTo>
                <a:cubicBezTo>
                  <a:pt x="19" y="105"/>
                  <a:pt x="33" y="102"/>
                  <a:pt x="47" y="91"/>
                </a:cubicBezTo>
                <a:close/>
              </a:path>
            </a:pathLst>
          </a:custGeom>
          <a:solidFill>
            <a:srgbClr val="FF0000">
              <a:alpha val="2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" name="Freeform 57"/>
          <p:cNvSpPr>
            <a:spLocks/>
          </p:cNvSpPr>
          <p:nvPr/>
        </p:nvSpPr>
        <p:spPr bwMode="auto">
          <a:xfrm>
            <a:off x="9327528" y="5617594"/>
            <a:ext cx="357094" cy="484061"/>
          </a:xfrm>
          <a:custGeom>
            <a:avLst/>
            <a:gdLst>
              <a:gd name="T0" fmla="*/ 71437 w 225"/>
              <a:gd name="T1" fmla="*/ 20637 h 305"/>
              <a:gd name="T2" fmla="*/ 128587 w 225"/>
              <a:gd name="T3" fmla="*/ 1587 h 305"/>
              <a:gd name="T4" fmla="*/ 195262 w 225"/>
              <a:gd name="T5" fmla="*/ 7937 h 305"/>
              <a:gd name="T6" fmla="*/ 265112 w 225"/>
              <a:gd name="T7" fmla="*/ 39687 h 305"/>
              <a:gd name="T8" fmla="*/ 315912 w 225"/>
              <a:gd name="T9" fmla="*/ 112712 h 305"/>
              <a:gd name="T10" fmla="*/ 350837 w 225"/>
              <a:gd name="T11" fmla="*/ 252412 h 305"/>
              <a:gd name="T12" fmla="*/ 350837 w 225"/>
              <a:gd name="T13" fmla="*/ 388937 h 305"/>
              <a:gd name="T14" fmla="*/ 309562 w 225"/>
              <a:gd name="T15" fmla="*/ 471487 h 305"/>
              <a:gd name="T16" fmla="*/ 230187 w 225"/>
              <a:gd name="T17" fmla="*/ 461962 h 305"/>
              <a:gd name="T18" fmla="*/ 134937 w 225"/>
              <a:gd name="T19" fmla="*/ 455612 h 305"/>
              <a:gd name="T20" fmla="*/ 68262 w 225"/>
              <a:gd name="T21" fmla="*/ 427037 h 305"/>
              <a:gd name="T22" fmla="*/ 17462 w 225"/>
              <a:gd name="T23" fmla="*/ 350837 h 305"/>
              <a:gd name="T24" fmla="*/ 1587 w 225"/>
              <a:gd name="T25" fmla="*/ 284162 h 305"/>
              <a:gd name="T26" fmla="*/ 4762 w 225"/>
              <a:gd name="T27" fmla="*/ 166687 h 305"/>
              <a:gd name="T28" fmla="*/ 26987 w 225"/>
              <a:gd name="T29" fmla="*/ 77787 h 305"/>
              <a:gd name="T30" fmla="*/ 71437 w 225"/>
              <a:gd name="T31" fmla="*/ 20637 h 305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225" h="305">
                <a:moveTo>
                  <a:pt x="45" y="13"/>
                </a:moveTo>
                <a:cubicBezTo>
                  <a:pt x="56" y="5"/>
                  <a:pt x="68" y="2"/>
                  <a:pt x="81" y="1"/>
                </a:cubicBezTo>
                <a:cubicBezTo>
                  <a:pt x="94" y="0"/>
                  <a:pt x="109" y="1"/>
                  <a:pt x="123" y="5"/>
                </a:cubicBezTo>
                <a:cubicBezTo>
                  <a:pt x="137" y="9"/>
                  <a:pt x="154" y="14"/>
                  <a:pt x="167" y="25"/>
                </a:cubicBezTo>
                <a:cubicBezTo>
                  <a:pt x="180" y="36"/>
                  <a:pt x="190" y="49"/>
                  <a:pt x="199" y="71"/>
                </a:cubicBezTo>
                <a:cubicBezTo>
                  <a:pt x="208" y="93"/>
                  <a:pt x="217" y="130"/>
                  <a:pt x="221" y="159"/>
                </a:cubicBezTo>
                <a:cubicBezTo>
                  <a:pt x="225" y="188"/>
                  <a:pt x="225" y="222"/>
                  <a:pt x="221" y="245"/>
                </a:cubicBezTo>
                <a:cubicBezTo>
                  <a:pt x="217" y="268"/>
                  <a:pt x="208" y="289"/>
                  <a:pt x="195" y="297"/>
                </a:cubicBezTo>
                <a:cubicBezTo>
                  <a:pt x="182" y="305"/>
                  <a:pt x="163" y="293"/>
                  <a:pt x="145" y="291"/>
                </a:cubicBezTo>
                <a:cubicBezTo>
                  <a:pt x="127" y="289"/>
                  <a:pt x="102" y="291"/>
                  <a:pt x="85" y="287"/>
                </a:cubicBezTo>
                <a:cubicBezTo>
                  <a:pt x="68" y="283"/>
                  <a:pt x="55" y="280"/>
                  <a:pt x="43" y="269"/>
                </a:cubicBezTo>
                <a:cubicBezTo>
                  <a:pt x="31" y="258"/>
                  <a:pt x="18" y="236"/>
                  <a:pt x="11" y="221"/>
                </a:cubicBezTo>
                <a:cubicBezTo>
                  <a:pt x="4" y="206"/>
                  <a:pt x="2" y="198"/>
                  <a:pt x="1" y="179"/>
                </a:cubicBezTo>
                <a:cubicBezTo>
                  <a:pt x="0" y="160"/>
                  <a:pt x="0" y="127"/>
                  <a:pt x="3" y="105"/>
                </a:cubicBezTo>
                <a:cubicBezTo>
                  <a:pt x="6" y="83"/>
                  <a:pt x="10" y="64"/>
                  <a:pt x="17" y="49"/>
                </a:cubicBezTo>
                <a:cubicBezTo>
                  <a:pt x="24" y="34"/>
                  <a:pt x="34" y="21"/>
                  <a:pt x="45" y="13"/>
                </a:cubicBezTo>
                <a:close/>
              </a:path>
            </a:pathLst>
          </a:custGeom>
          <a:solidFill>
            <a:srgbClr val="FF0000">
              <a:alpha val="2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" name="Text Box 33"/>
          <p:cNvSpPr txBox="1">
            <a:spLocks noChangeArrowheads="1"/>
          </p:cNvSpPr>
          <p:nvPr/>
        </p:nvSpPr>
        <p:spPr bwMode="auto">
          <a:xfrm rot="16200000">
            <a:off x="866903" y="4444436"/>
            <a:ext cx="968123" cy="523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799"/>
              <a:t>Time</a:t>
            </a:r>
          </a:p>
        </p:txBody>
      </p:sp>
      <p:sp>
        <p:nvSpPr>
          <p:cNvPr id="49" name="Line 34"/>
          <p:cNvSpPr>
            <a:spLocks noChangeShapeType="1"/>
          </p:cNvSpPr>
          <p:nvPr/>
        </p:nvSpPr>
        <p:spPr bwMode="auto">
          <a:xfrm flipV="1">
            <a:off x="1576330" y="3981005"/>
            <a:ext cx="0" cy="156169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lg" len="lg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29" name="Line 8"/>
          <p:cNvSpPr>
            <a:spLocks noChangeShapeType="1"/>
          </p:cNvSpPr>
          <p:nvPr/>
        </p:nvSpPr>
        <p:spPr bwMode="auto">
          <a:xfrm flipV="1">
            <a:off x="3084590" y="1645424"/>
            <a:ext cx="3550312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" name="Line 7"/>
          <p:cNvSpPr>
            <a:spLocks noChangeShapeType="1"/>
          </p:cNvSpPr>
          <p:nvPr/>
        </p:nvSpPr>
        <p:spPr bwMode="auto">
          <a:xfrm flipV="1">
            <a:off x="3107734" y="5007146"/>
            <a:ext cx="341541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 bwMode="auto">
          <a:xfrm>
            <a:off x="4178417" y="62003"/>
            <a:ext cx="964152" cy="19012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defTabSz="914126" eaLnBrk="0" hangingPunct="0"/>
            <a:endParaRPr lang="en-US" sz="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59" name="Rectangle 58"/>
          <p:cNvSpPr/>
          <p:nvPr/>
        </p:nvSpPr>
        <p:spPr bwMode="auto">
          <a:xfrm>
            <a:off x="4174612" y="3432829"/>
            <a:ext cx="964152" cy="19012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defTabSz="914126" eaLnBrk="0" hangingPunct="0"/>
            <a:endParaRPr lang="en-US" sz="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56339" name="Text Box 27"/>
          <p:cNvSpPr txBox="1">
            <a:spLocks noChangeArrowheads="1"/>
          </p:cNvSpPr>
          <p:nvPr/>
        </p:nvSpPr>
        <p:spPr bwMode="auto">
          <a:xfrm>
            <a:off x="3550534" y="-46639"/>
            <a:ext cx="2044149" cy="369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799" dirty="0"/>
              <a:t>Laser field on axis</a:t>
            </a:r>
          </a:p>
        </p:txBody>
      </p:sp>
      <p:sp>
        <p:nvSpPr>
          <p:cNvPr id="51" name="Text Box 38"/>
          <p:cNvSpPr txBox="1">
            <a:spLocks noChangeArrowheads="1"/>
          </p:cNvSpPr>
          <p:nvPr/>
        </p:nvSpPr>
        <p:spPr bwMode="auto">
          <a:xfrm>
            <a:off x="3503926" y="3325906"/>
            <a:ext cx="2044149" cy="369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799" dirty="0"/>
              <a:t>Laser field on axis</a:t>
            </a:r>
          </a:p>
        </p:txBody>
      </p:sp>
      <p:cxnSp>
        <p:nvCxnSpPr>
          <p:cNvPr id="11" name="Straight Connector 10"/>
          <p:cNvCxnSpPr>
            <a:cxnSpLocks/>
            <a:stCxn id="3" idx="1"/>
            <a:endCxn id="3" idx="3"/>
          </p:cNvCxnSpPr>
          <p:nvPr/>
        </p:nvCxnSpPr>
        <p:spPr bwMode="auto">
          <a:xfrm>
            <a:off x="-1" y="3429000"/>
            <a:ext cx="1218882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62" name="Text Box 27"/>
          <p:cNvSpPr txBox="1">
            <a:spLocks noChangeArrowheads="1"/>
          </p:cNvSpPr>
          <p:nvPr/>
        </p:nvSpPr>
        <p:spPr bwMode="auto">
          <a:xfrm>
            <a:off x="990379" y="2901500"/>
            <a:ext cx="1223656" cy="369236"/>
          </a:xfrm>
          <a:prstGeom prst="rect">
            <a:avLst/>
          </a:prstGeom>
          <a:ln/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799" dirty="0">
                <a:solidFill>
                  <a:schemeClr val="bg1"/>
                </a:solidFill>
              </a:rPr>
              <a:t>Lab frame</a:t>
            </a:r>
          </a:p>
        </p:txBody>
      </p:sp>
      <p:sp>
        <p:nvSpPr>
          <p:cNvPr id="63" name="Text Box 27"/>
          <p:cNvSpPr txBox="1">
            <a:spLocks noChangeArrowheads="1"/>
          </p:cNvSpPr>
          <p:nvPr/>
        </p:nvSpPr>
        <p:spPr bwMode="auto">
          <a:xfrm>
            <a:off x="990378" y="6302799"/>
            <a:ext cx="1419948" cy="369236"/>
          </a:xfrm>
          <a:prstGeom prst="rect">
            <a:avLst/>
          </a:prstGeom>
          <a:ln/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799">
                <a:solidFill>
                  <a:schemeClr val="bg1"/>
                </a:solidFill>
              </a:rPr>
              <a:t>Wake </a:t>
            </a:r>
            <a:r>
              <a:rPr lang="en-US" sz="1799" dirty="0">
                <a:solidFill>
                  <a:schemeClr val="bg1"/>
                </a:solidFill>
              </a:rPr>
              <a:t>frame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6275218" y="2219489"/>
            <a:ext cx="4390005" cy="1106026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defTabSz="914126" eaLnBrk="0" hangingPunct="0"/>
            <a:endParaRPr lang="en-US" sz="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4" name="Rectangle 4"/>
          <p:cNvSpPr>
            <a:spLocks noChangeArrowheads="1"/>
          </p:cNvSpPr>
          <p:nvPr/>
        </p:nvSpPr>
        <p:spPr bwMode="auto">
          <a:xfrm>
            <a:off x="6257385" y="2252333"/>
            <a:ext cx="2465631" cy="1000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1E0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63" tIns="44438" rIns="90463" bIns="44438" anchor="ctr"/>
          <a:lstStyle/>
          <a:p>
            <a:pPr>
              <a:lnSpc>
                <a:spcPct val="90000"/>
              </a:lnSpc>
              <a:tabLst>
                <a:tab pos="690356" algn="l"/>
              </a:tabLst>
              <a:defRPr/>
            </a:pPr>
            <a:r>
              <a:rPr lang="en-US" dirty="0"/>
              <a:t>Hyperbolic rotation from Lorentz Transformation </a:t>
            </a:r>
            <a:r>
              <a:rPr lang="en-US"/>
              <a:t>converts laser…</a:t>
            </a:r>
            <a:endParaRPr lang="en-US" dirty="0">
              <a:cs typeface="Chalkboard"/>
            </a:endParaRPr>
          </a:p>
        </p:txBody>
      </p:sp>
      <p:sp>
        <p:nvSpPr>
          <p:cNvPr id="56" name="Rectangle 4"/>
          <p:cNvSpPr>
            <a:spLocks noChangeArrowheads="1"/>
          </p:cNvSpPr>
          <p:nvPr/>
        </p:nvSpPr>
        <p:spPr bwMode="auto">
          <a:xfrm>
            <a:off x="8251783" y="2273802"/>
            <a:ext cx="2515076" cy="1000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1E0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63" tIns="44438" rIns="90463" bIns="44438" anchor="ctr"/>
          <a:lstStyle/>
          <a:p>
            <a:pPr algn="ctr">
              <a:spcBef>
                <a:spcPts val="100"/>
              </a:spcBef>
              <a:tabLst>
                <a:tab pos="690356" algn="l"/>
              </a:tabLst>
              <a:defRPr/>
            </a:pPr>
            <a:r>
              <a:rPr lang="en-US" sz="1999">
                <a:solidFill>
                  <a:srgbClr val="FF0000"/>
                </a:solidFill>
              </a:rPr>
              <a:t>…</a:t>
            </a:r>
            <a:r>
              <a:rPr lang="en-US" sz="1999" i="1">
                <a:solidFill>
                  <a:srgbClr val="FF0000"/>
                </a:solidFill>
              </a:rPr>
              <a:t>sp</a:t>
            </a:r>
            <a:r>
              <a:rPr lang="en-US" sz="1999" i="1">
                <a:solidFill>
                  <a:srgbClr val="0000FF"/>
                </a:solidFill>
              </a:rPr>
              <a:t>at</a:t>
            </a:r>
            <a:r>
              <a:rPr lang="en-US" sz="1999" i="1">
                <a:solidFill>
                  <a:srgbClr val="FF0000"/>
                </a:solidFill>
              </a:rPr>
              <a:t>ial </a:t>
            </a:r>
            <a:r>
              <a:rPr lang="en-US" sz="1999" i="1" dirty="0">
                <a:solidFill>
                  <a:srgbClr val="0000FF"/>
                </a:solidFill>
              </a:rPr>
              <a:t>os</a:t>
            </a:r>
            <a:r>
              <a:rPr lang="en-US" sz="1999" i="1" dirty="0">
                <a:solidFill>
                  <a:srgbClr val="FF0000"/>
                </a:solidFill>
              </a:rPr>
              <a:t>cil</a:t>
            </a:r>
            <a:r>
              <a:rPr lang="en-US" sz="1999" i="1" dirty="0">
                <a:solidFill>
                  <a:srgbClr val="0000FF"/>
                </a:solidFill>
              </a:rPr>
              <a:t>la</a:t>
            </a:r>
            <a:r>
              <a:rPr lang="en-US" sz="1999" i="1" dirty="0">
                <a:solidFill>
                  <a:srgbClr val="FF0000"/>
                </a:solidFill>
              </a:rPr>
              <a:t>ti</a:t>
            </a:r>
            <a:r>
              <a:rPr lang="en-US" sz="1999" i="1" dirty="0">
                <a:solidFill>
                  <a:srgbClr val="0000FF"/>
                </a:solidFill>
              </a:rPr>
              <a:t>on</a:t>
            </a:r>
            <a:r>
              <a:rPr lang="en-US" sz="1999" i="1" dirty="0">
                <a:solidFill>
                  <a:srgbClr val="FF0000"/>
                </a:solidFill>
              </a:rPr>
              <a:t>s </a:t>
            </a:r>
            <a:r>
              <a:rPr lang="en-US"/>
              <a:t>into</a:t>
            </a:r>
            <a:r>
              <a:rPr lang="en-US" sz="1999"/>
              <a:t> </a:t>
            </a:r>
          </a:p>
          <a:p>
            <a:pPr algn="ctr">
              <a:spcBef>
                <a:spcPts val="100"/>
              </a:spcBef>
              <a:tabLst>
                <a:tab pos="690356" algn="l"/>
              </a:tabLst>
              <a:defRPr/>
            </a:pPr>
            <a:r>
              <a:rPr lang="en-US" sz="1999" i="1">
                <a:solidFill>
                  <a:srgbClr val="0000FF"/>
                </a:solidFill>
              </a:rPr>
              <a:t>time</a:t>
            </a:r>
            <a:r>
              <a:rPr lang="en-US" sz="1999" i="1">
                <a:solidFill>
                  <a:srgbClr val="FF0000"/>
                </a:solidFill>
              </a:rPr>
              <a:t> beating</a:t>
            </a:r>
            <a:endParaRPr lang="en-US" sz="1999" i="1" dirty="0">
              <a:cs typeface="Chalkboard"/>
            </a:endParaRPr>
          </a:p>
        </p:txBody>
      </p:sp>
      <p:sp>
        <p:nvSpPr>
          <p:cNvPr id="57" name="Line 34"/>
          <p:cNvSpPr>
            <a:spLocks noChangeShapeType="1"/>
          </p:cNvSpPr>
          <p:nvPr/>
        </p:nvSpPr>
        <p:spPr bwMode="auto">
          <a:xfrm>
            <a:off x="9207343" y="1872630"/>
            <a:ext cx="19634" cy="517018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none" w="lg" len="lg"/>
            <a:tailEnd type="none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" name="Line 34"/>
          <p:cNvSpPr>
            <a:spLocks noChangeShapeType="1"/>
          </p:cNvSpPr>
          <p:nvPr/>
        </p:nvSpPr>
        <p:spPr bwMode="auto">
          <a:xfrm flipV="1">
            <a:off x="9213885" y="3260068"/>
            <a:ext cx="438510" cy="1446341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none" w="lg" len="lg"/>
            <a:tailEnd type="none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" name="Line 34"/>
          <p:cNvSpPr>
            <a:spLocks noChangeShapeType="1"/>
          </p:cNvSpPr>
          <p:nvPr/>
        </p:nvSpPr>
        <p:spPr bwMode="auto">
          <a:xfrm flipH="1">
            <a:off x="8991358" y="1938075"/>
            <a:ext cx="6545" cy="445028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 type="none" w="lg" len="lg"/>
            <a:tailEnd type="none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" name="Line 34"/>
          <p:cNvSpPr>
            <a:spLocks noChangeShapeType="1"/>
          </p:cNvSpPr>
          <p:nvPr/>
        </p:nvSpPr>
        <p:spPr bwMode="auto">
          <a:xfrm flipV="1">
            <a:off x="8912819" y="3261904"/>
            <a:ext cx="139271" cy="42356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 type="none" w="lg" len="lg"/>
            <a:tailEnd type="none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5" name="movie_labframe_movingwindow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324629" y="84034"/>
            <a:ext cx="3630795" cy="1089238"/>
          </a:xfrm>
          <a:prstGeom prst="rect">
            <a:avLst/>
          </a:prstGeom>
        </p:spPr>
      </p:pic>
      <p:pic>
        <p:nvPicPr>
          <p:cNvPr id="4" name="movie_wakeframe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752664" y="5381552"/>
            <a:ext cx="3575389" cy="1072617"/>
          </a:xfrm>
          <a:prstGeom prst="rect">
            <a:avLst/>
          </a:prstGeom>
        </p:spPr>
      </p:pic>
      <p:sp>
        <p:nvSpPr>
          <p:cNvPr id="66" name="Slide Number Placeholder 3">
            <a:extLst>
              <a:ext uri="{FF2B5EF4-FFF2-40B4-BE49-F238E27FC236}">
                <a16:creationId xmlns:a16="http://schemas.microsoft.com/office/drawing/2014/main" id="{164477C7-7953-0142-BD5E-3BEEC762533C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11455401" y="6393363"/>
            <a:ext cx="544259" cy="301625"/>
          </a:xfrm>
        </p:spPr>
        <p:txBody>
          <a:bodyPr/>
          <a:lstStyle/>
          <a:p>
            <a:fld id="{929A8685-9CBD-5D48-90F4-6955DC9A7A72}" type="slidenum">
              <a:rPr lang="en-US" altLang="x-none" smtClean="0"/>
              <a:pPr/>
              <a:t>15</a:t>
            </a:fld>
            <a:endParaRPr lang="en-US" altLang="x-none" dirty="0"/>
          </a:p>
        </p:txBody>
      </p:sp>
      <p:sp>
        <p:nvSpPr>
          <p:cNvPr id="67" name="Text Box 27">
            <a:extLst>
              <a:ext uri="{FF2B5EF4-FFF2-40B4-BE49-F238E27FC236}">
                <a16:creationId xmlns:a16="http://schemas.microsoft.com/office/drawing/2014/main" id="{D926B7CA-86D2-7246-B61A-2F92ABA7B5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11372" y="2848961"/>
            <a:ext cx="1477453" cy="119981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799" dirty="0"/>
              <a:t>(Laser injected at entrance of plasma)</a:t>
            </a:r>
          </a:p>
        </p:txBody>
      </p:sp>
    </p:spTree>
    <p:extLst>
      <p:ext uri="{BB962C8B-B14F-4D97-AF65-F5344CB8AC3E}">
        <p14:creationId xmlns:p14="http://schemas.microsoft.com/office/powerpoint/2010/main" val="2159536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0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84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6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462281-43C7-EC44-8344-0F24550663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3303" y="1475740"/>
            <a:ext cx="10482266" cy="4047778"/>
          </a:xfrm>
        </p:spPr>
        <p:txBody>
          <a:bodyPr/>
          <a:lstStyle/>
          <a:p>
            <a:r>
              <a:rPr lang="en-US" dirty="0"/>
              <a:t>Challenge: range of space &amp; time scales</a:t>
            </a:r>
          </a:p>
          <a:p>
            <a:r>
              <a:rPr lang="en-US" dirty="0" err="1"/>
              <a:t>Quasistatic</a:t>
            </a:r>
            <a:r>
              <a:rPr lang="en-US" dirty="0"/>
              <a:t> approximation</a:t>
            </a:r>
          </a:p>
          <a:p>
            <a:r>
              <a:rPr lang="en-US" dirty="0"/>
              <a:t>Boosted frame approach</a:t>
            </a:r>
          </a:p>
          <a:p>
            <a:r>
              <a:rPr lang="en-US" b="1" dirty="0">
                <a:solidFill>
                  <a:srgbClr val="C00000"/>
                </a:solidFill>
              </a:rPr>
              <a:t>High-order &amp; spectral Maxwell solvers</a:t>
            </a:r>
          </a:p>
          <a:p>
            <a:r>
              <a:rPr lang="en-US" dirty="0"/>
              <a:t>Mitigation of numerical Cherenkov</a:t>
            </a:r>
          </a:p>
          <a:p>
            <a:r>
              <a:rPr lang="en-US" dirty="0"/>
              <a:t>Mesh refinement</a:t>
            </a:r>
          </a:p>
          <a:p>
            <a:r>
              <a:rPr lang="en-US" dirty="0"/>
              <a:t>Conclusion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BDFE0-94C6-274D-B988-F362DB342F77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929A8685-9CBD-5D48-90F4-6955DC9A7A72}" type="slidenum">
              <a:rPr lang="en-US" altLang="x-none" smtClean="0"/>
              <a:pPr/>
              <a:t>16</a:t>
            </a:fld>
            <a:endParaRPr lang="en-US" altLang="x-non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8636605-CDBF-AB48-AF90-469B17D9D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562" y="194388"/>
            <a:ext cx="11372473" cy="914400"/>
          </a:xfrm>
        </p:spPr>
        <p:txBody>
          <a:bodyPr>
            <a:normAutofit/>
          </a:bodyPr>
          <a:lstStyle/>
          <a:p>
            <a:r>
              <a:rPr lang="en-US" dirty="0"/>
              <a:t>Outline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592D2DC-8F64-E24A-A406-EB3F660101A9}"/>
              </a:ext>
            </a:extLst>
          </p:cNvPr>
          <p:cNvGrpSpPr/>
          <p:nvPr/>
        </p:nvGrpSpPr>
        <p:grpSpPr>
          <a:xfrm>
            <a:off x="174172" y="827315"/>
            <a:ext cx="10994571" cy="54427"/>
            <a:chOff x="195943" y="1001487"/>
            <a:chExt cx="10994571" cy="5442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95D88DF-54E1-AF4E-AB72-F31CF70D5307}"/>
                </a:ext>
              </a:extLst>
            </p:cNvPr>
            <p:cNvCxnSpPr/>
            <p:nvPr/>
          </p:nvCxnSpPr>
          <p:spPr>
            <a:xfrm>
              <a:off x="195943" y="1001487"/>
              <a:ext cx="9818914" cy="0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C2EC7AE-93BA-5F44-BD1D-CC96D764C404}"/>
                </a:ext>
              </a:extLst>
            </p:cNvPr>
            <p:cNvCxnSpPr>
              <a:cxnSpLocks/>
            </p:cNvCxnSpPr>
            <p:nvPr/>
          </p:nvCxnSpPr>
          <p:spPr>
            <a:xfrm>
              <a:off x="511628" y="1055914"/>
              <a:ext cx="10678886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377053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D62AC15A-9781-2540-9DF8-31EFD51E4BC3}"/>
              </a:ext>
            </a:extLst>
          </p:cNvPr>
          <p:cNvSpPr txBox="1"/>
          <p:nvPr/>
        </p:nvSpPr>
        <p:spPr>
          <a:xfrm>
            <a:off x="5211446" y="2033160"/>
            <a:ext cx="3187878" cy="3388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Electron bunch travel faster than EM waves in simulation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400" dirty="0"/>
          </a:p>
          <a:p>
            <a:pPr>
              <a:lnSpc>
                <a:spcPct val="90000"/>
              </a:lnSpc>
            </a:pPr>
            <a:r>
              <a:rPr lang="en-US" sz="1400" dirty="0">
                <a:sym typeface="Wingdings" pitchFamily="2" charset="2"/>
              </a:rPr>
              <a:t>       emits unphysical NCR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400" dirty="0">
              <a:sym typeface="Wingdings" pitchFamily="2" charset="2"/>
            </a:endParaRP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400" dirty="0">
              <a:sym typeface="Wingdings" pitchFamily="2" charset="2"/>
            </a:endParaRP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400" dirty="0">
              <a:sym typeface="Wingdings" pitchFamily="2" charset="2"/>
            </a:endParaRP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400" dirty="0">
              <a:sym typeface="Wingdings" pitchFamily="2" charset="2"/>
            </a:endParaRP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400" dirty="0">
              <a:sym typeface="Wingdings" pitchFamily="2" charset="2"/>
            </a:endParaRP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400" dirty="0">
              <a:sym typeface="Wingdings" pitchFamily="2" charset="2"/>
            </a:endParaRP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400" dirty="0">
              <a:sym typeface="Wingdings" pitchFamily="2" charset="2"/>
            </a:endParaRP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400" dirty="0">
              <a:sym typeface="Wingdings" pitchFamily="2" charset="2"/>
            </a:endParaRP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400" dirty="0">
              <a:sym typeface="Wingdings" pitchFamily="2" charset="2"/>
            </a:endParaRP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400" dirty="0">
              <a:sym typeface="Wingdings" pitchFamily="2" charset="2"/>
            </a:endParaRP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400" dirty="0">
              <a:sym typeface="Wingdings" pitchFamily="2" charset="2"/>
            </a:endParaRPr>
          </a:p>
          <a:p>
            <a:pPr>
              <a:lnSpc>
                <a:spcPct val="90000"/>
              </a:lnSpc>
            </a:pPr>
            <a:endParaRPr lang="en-US" sz="1400" dirty="0">
              <a:sym typeface="Wingdings" pitchFamily="2" charset="2"/>
            </a:endParaRPr>
          </a:p>
          <a:p>
            <a:pPr>
              <a:lnSpc>
                <a:spcPct val="90000"/>
              </a:lnSpc>
            </a:pPr>
            <a:r>
              <a:rPr lang="en-US" sz="1400" dirty="0">
                <a:sym typeface="Wingdings" pitchFamily="2" charset="2"/>
              </a:rPr>
              <a:t>       can degrade beam.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1B9DE1-E7EA-7B4C-A8CD-DD91CBF8B4A1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929A8685-9CBD-5D48-90F4-6955DC9A7A72}" type="slidenum">
              <a:rPr lang="en-US" altLang="x-none" smtClean="0"/>
              <a:pPr/>
              <a:t>17</a:t>
            </a:fld>
            <a:endParaRPr lang="en-US" altLang="x-none"/>
          </a:p>
        </p:txBody>
      </p:sp>
      <p:pic>
        <p:nvPicPr>
          <p:cNvPr id="5" name="movie">
            <a:hlinkClick r:id="" action="ppaction://media"/>
            <a:extLst>
              <a:ext uri="{FF2B5EF4-FFF2-40B4-BE49-F238E27FC236}">
                <a16:creationId xmlns:a16="http://schemas.microsoft.com/office/drawing/2014/main" id="{71EAE0CD-2293-8641-8CE7-ECF8D93FD8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525" y="1257810"/>
            <a:ext cx="2907689" cy="50875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B91184-21EC-0243-855B-6F253D6AAF44}"/>
              </a:ext>
            </a:extLst>
          </p:cNvPr>
          <p:cNvSpPr txBox="1"/>
          <p:nvPr/>
        </p:nvSpPr>
        <p:spPr>
          <a:xfrm>
            <a:off x="1309996" y="6253229"/>
            <a:ext cx="1582484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/>
              <a:t>Courtesy </a:t>
            </a:r>
            <a:r>
              <a:rPr lang="en-US" sz="1200" dirty="0" err="1"/>
              <a:t>Rémi</a:t>
            </a:r>
            <a:r>
              <a:rPr lang="en-US" sz="1200" dirty="0"/>
              <a:t> </a:t>
            </a:r>
            <a:r>
              <a:rPr lang="en-US" sz="1200" dirty="0" err="1"/>
              <a:t>Lehe</a:t>
            </a:r>
            <a:endParaRPr lang="en-US" sz="12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609EC94-E949-CE4B-BCF5-C8D503E67D6A}"/>
              </a:ext>
            </a:extLst>
          </p:cNvPr>
          <p:cNvGrpSpPr/>
          <p:nvPr/>
        </p:nvGrpSpPr>
        <p:grpSpPr>
          <a:xfrm>
            <a:off x="174172" y="827315"/>
            <a:ext cx="10994571" cy="54427"/>
            <a:chOff x="195943" y="1001487"/>
            <a:chExt cx="10994571" cy="54427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BBB89468-AA5B-EB46-B1B5-63971216B3AE}"/>
                </a:ext>
              </a:extLst>
            </p:cNvPr>
            <p:cNvCxnSpPr/>
            <p:nvPr/>
          </p:nvCxnSpPr>
          <p:spPr>
            <a:xfrm>
              <a:off x="195943" y="1001487"/>
              <a:ext cx="9818914" cy="0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4D5594C6-10A4-814E-8CA6-EAD682AC7283}"/>
                </a:ext>
              </a:extLst>
            </p:cNvPr>
            <p:cNvCxnSpPr>
              <a:cxnSpLocks/>
            </p:cNvCxnSpPr>
            <p:nvPr/>
          </p:nvCxnSpPr>
          <p:spPr>
            <a:xfrm>
              <a:off x="511628" y="1055914"/>
              <a:ext cx="10678886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8771E150-882E-E940-B3F3-4E6A1649E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524" y="187036"/>
            <a:ext cx="11803717" cy="690788"/>
          </a:xfrm>
        </p:spPr>
        <p:txBody>
          <a:bodyPr/>
          <a:lstStyle/>
          <a:p>
            <a:r>
              <a:rPr lang="en-US" dirty="0"/>
              <a:t>High-order/spectral solvers are useful for various reasons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2C85E5-B452-654F-A673-192BACD3E1A7}"/>
              </a:ext>
            </a:extLst>
          </p:cNvPr>
          <p:cNvSpPr txBox="1"/>
          <p:nvPr/>
        </p:nvSpPr>
        <p:spPr>
          <a:xfrm>
            <a:off x="92014" y="1059877"/>
            <a:ext cx="4657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b="1" dirty="0"/>
              <a:t>Reduce numerical dispersion effects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FC5B4F-B7B5-BA43-B930-2DB0823DC6D1}"/>
              </a:ext>
            </a:extLst>
          </p:cNvPr>
          <p:cNvSpPr txBox="1"/>
          <p:nvPr/>
        </p:nvSpPr>
        <p:spPr>
          <a:xfrm>
            <a:off x="6250359" y="1059877"/>
            <a:ext cx="4953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b="1" dirty="0"/>
              <a:t>Remove</a:t>
            </a:r>
            <a:r>
              <a:rPr lang="en-US" b="1" dirty="0"/>
              <a:t> numerical Cherenkov (NC) effects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1A3AE7A-199C-DD4E-BA2C-908A0C692D9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97" b="17472"/>
          <a:stretch/>
        </p:blipFill>
        <p:spPr>
          <a:xfrm>
            <a:off x="5123629" y="2951022"/>
            <a:ext cx="3384807" cy="2092037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767C452-F736-7549-AB7C-DF80370D390B}"/>
              </a:ext>
            </a:extLst>
          </p:cNvPr>
          <p:cNvCxnSpPr>
            <a:cxnSpLocks/>
          </p:cNvCxnSpPr>
          <p:nvPr/>
        </p:nvCxnSpPr>
        <p:spPr>
          <a:xfrm>
            <a:off x="4987637" y="1039091"/>
            <a:ext cx="0" cy="5410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141C17F7-7FFF-B248-800D-1521CD2F92E0}"/>
              </a:ext>
            </a:extLst>
          </p:cNvPr>
          <p:cNvSpPr txBox="1"/>
          <p:nvPr/>
        </p:nvSpPr>
        <p:spPr>
          <a:xfrm>
            <a:off x="5884282" y="1544787"/>
            <a:ext cx="1954381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/>
              <a:t>Radiation (NCR)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B104755-2066-CF4B-845B-754A8B9CAE25}"/>
              </a:ext>
            </a:extLst>
          </p:cNvPr>
          <p:cNvSpPr txBox="1"/>
          <p:nvPr/>
        </p:nvSpPr>
        <p:spPr>
          <a:xfrm>
            <a:off x="9531858" y="1544787"/>
            <a:ext cx="1877437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/>
              <a:t>Instability (NCI)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7A7F1AB-74F9-EC4C-BE20-208831532FF9}"/>
              </a:ext>
            </a:extLst>
          </p:cNvPr>
          <p:cNvSpPr txBox="1"/>
          <p:nvPr/>
        </p:nvSpPr>
        <p:spPr>
          <a:xfrm>
            <a:off x="8668150" y="2026231"/>
            <a:ext cx="3187878" cy="3388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Plasma travels near speed-of-light in boosted frame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400" dirty="0"/>
          </a:p>
          <a:p>
            <a:pPr>
              <a:lnSpc>
                <a:spcPct val="90000"/>
              </a:lnSpc>
            </a:pPr>
            <a:r>
              <a:rPr lang="en-US" sz="1400" dirty="0">
                <a:sym typeface="Wingdings" pitchFamily="2" charset="2"/>
              </a:rPr>
              <a:t>       couples with slower EM waves </a:t>
            </a:r>
          </a:p>
          <a:p>
            <a:pPr>
              <a:lnSpc>
                <a:spcPct val="90000"/>
              </a:lnSpc>
            </a:pPr>
            <a:r>
              <a:rPr lang="en-US" sz="1400" dirty="0">
                <a:sym typeface="Wingdings" pitchFamily="2" charset="2"/>
              </a:rPr>
              <a:t>           and aliases</a:t>
            </a:r>
          </a:p>
          <a:p>
            <a:pPr>
              <a:lnSpc>
                <a:spcPct val="90000"/>
              </a:lnSpc>
            </a:pPr>
            <a:endParaRPr lang="en-US" sz="1400" dirty="0">
              <a:sym typeface="Wingdings" pitchFamily="2" charset="2"/>
            </a:endParaRPr>
          </a:p>
          <a:p>
            <a:pPr>
              <a:lnSpc>
                <a:spcPct val="90000"/>
              </a:lnSpc>
            </a:pPr>
            <a:endParaRPr lang="en-US" sz="1400" dirty="0">
              <a:sym typeface="Wingdings" pitchFamily="2" charset="2"/>
            </a:endParaRPr>
          </a:p>
          <a:p>
            <a:pPr>
              <a:lnSpc>
                <a:spcPct val="90000"/>
              </a:lnSpc>
            </a:pPr>
            <a:endParaRPr lang="en-US" sz="1400" dirty="0">
              <a:sym typeface="Wingdings" pitchFamily="2" charset="2"/>
            </a:endParaRPr>
          </a:p>
          <a:p>
            <a:pPr>
              <a:lnSpc>
                <a:spcPct val="90000"/>
              </a:lnSpc>
            </a:pPr>
            <a:endParaRPr lang="en-US" sz="1400" dirty="0">
              <a:sym typeface="Wingdings" pitchFamily="2" charset="2"/>
            </a:endParaRPr>
          </a:p>
          <a:p>
            <a:pPr>
              <a:lnSpc>
                <a:spcPct val="90000"/>
              </a:lnSpc>
            </a:pPr>
            <a:endParaRPr lang="en-US" sz="1400" dirty="0">
              <a:sym typeface="Wingdings" pitchFamily="2" charset="2"/>
            </a:endParaRPr>
          </a:p>
          <a:p>
            <a:pPr>
              <a:lnSpc>
                <a:spcPct val="90000"/>
              </a:lnSpc>
            </a:pPr>
            <a:endParaRPr lang="en-US" sz="1400" dirty="0">
              <a:sym typeface="Wingdings" pitchFamily="2" charset="2"/>
            </a:endParaRPr>
          </a:p>
          <a:p>
            <a:pPr>
              <a:lnSpc>
                <a:spcPct val="90000"/>
              </a:lnSpc>
            </a:pPr>
            <a:endParaRPr lang="en-US" sz="1400" dirty="0">
              <a:sym typeface="Wingdings" pitchFamily="2" charset="2"/>
            </a:endParaRPr>
          </a:p>
          <a:p>
            <a:pPr>
              <a:lnSpc>
                <a:spcPct val="90000"/>
              </a:lnSpc>
            </a:pPr>
            <a:endParaRPr lang="en-US" sz="1400" dirty="0">
              <a:sym typeface="Wingdings" pitchFamily="2" charset="2"/>
            </a:endParaRPr>
          </a:p>
          <a:p>
            <a:pPr>
              <a:lnSpc>
                <a:spcPct val="90000"/>
              </a:lnSpc>
            </a:pPr>
            <a:endParaRPr lang="en-US" sz="1400" dirty="0">
              <a:sym typeface="Wingdings" pitchFamily="2" charset="2"/>
            </a:endParaRPr>
          </a:p>
          <a:p>
            <a:pPr>
              <a:lnSpc>
                <a:spcPct val="90000"/>
              </a:lnSpc>
            </a:pPr>
            <a:endParaRPr lang="en-US" sz="1400" dirty="0">
              <a:sym typeface="Wingdings" pitchFamily="2" charset="2"/>
            </a:endParaRPr>
          </a:p>
          <a:p>
            <a:pPr>
              <a:lnSpc>
                <a:spcPct val="90000"/>
              </a:lnSpc>
            </a:pPr>
            <a:endParaRPr lang="en-US" sz="1400" dirty="0">
              <a:sym typeface="Wingdings" pitchFamily="2" charset="2"/>
            </a:endParaRPr>
          </a:p>
          <a:p>
            <a:pPr>
              <a:lnSpc>
                <a:spcPct val="90000"/>
              </a:lnSpc>
            </a:pPr>
            <a:r>
              <a:rPr lang="en-US" sz="1400" dirty="0">
                <a:sym typeface="Wingdings" pitchFamily="2" charset="2"/>
              </a:rPr>
              <a:t>       instability.</a:t>
            </a:r>
            <a:endParaRPr lang="en-US" sz="1400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8A05EAF-26CB-D140-B3E7-C4F0E1AC8BF9}"/>
              </a:ext>
            </a:extLst>
          </p:cNvPr>
          <p:cNvGrpSpPr/>
          <p:nvPr/>
        </p:nvGrpSpPr>
        <p:grpSpPr>
          <a:xfrm>
            <a:off x="8437417" y="3269672"/>
            <a:ext cx="3601344" cy="1501652"/>
            <a:chOff x="4412111" y="3285331"/>
            <a:chExt cx="4524777" cy="1635231"/>
          </a:xfrm>
        </p:grpSpPr>
        <p:pic>
          <p:nvPicPr>
            <p:cNvPr id="26" name="Picture 2" descr="viewinsta">
              <a:extLst>
                <a:ext uri="{FF2B5EF4-FFF2-40B4-BE49-F238E27FC236}">
                  <a16:creationId xmlns:a16="http://schemas.microsoft.com/office/drawing/2014/main" id="{EBE2C8E6-7C53-194A-9642-A2E7BEE1D9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3239" y="3285331"/>
              <a:ext cx="4482687" cy="1635231"/>
            </a:xfrm>
            <a:prstGeom prst="rect">
              <a:avLst/>
            </a:prstGeom>
            <a:noFill/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 Box 11">
              <a:extLst>
                <a:ext uri="{FF2B5EF4-FFF2-40B4-BE49-F238E27FC236}">
                  <a16:creationId xmlns:a16="http://schemas.microsoft.com/office/drawing/2014/main" id="{17C3BF69-F0F3-F542-BC1A-51116A3363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86717" y="3309660"/>
              <a:ext cx="2550171" cy="335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dirty="0">
                  <a:solidFill>
                    <a:srgbClr val="74D47B"/>
                  </a:solidFill>
                  <a:latin typeface="Calibri"/>
                  <a:cs typeface="Calibri"/>
                </a:rPr>
                <a:t>Longitudinal electric field</a:t>
              </a: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B90E90F8-BAF6-C942-BC77-4BF9E4C0CEEB}"/>
                </a:ext>
              </a:extLst>
            </p:cNvPr>
            <p:cNvGrpSpPr/>
            <p:nvPr/>
          </p:nvGrpSpPr>
          <p:grpSpPr>
            <a:xfrm>
              <a:off x="8126971" y="3688682"/>
              <a:ext cx="771525" cy="501652"/>
              <a:chOff x="5761204" y="1820866"/>
              <a:chExt cx="771525" cy="501652"/>
            </a:xfrm>
          </p:grpSpPr>
          <p:sp>
            <p:nvSpPr>
              <p:cNvPr id="33" name="AutoShape 5">
                <a:extLst>
                  <a:ext uri="{FF2B5EF4-FFF2-40B4-BE49-F238E27FC236}">
                    <a16:creationId xmlns:a16="http://schemas.microsoft.com/office/drawing/2014/main" id="{FFC76292-5190-884A-94C3-51D4C97EDE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594983">
                <a:off x="5761204" y="2127256"/>
                <a:ext cx="771525" cy="195262"/>
              </a:xfrm>
              <a:prstGeom prst="rightArrow">
                <a:avLst>
                  <a:gd name="adj1" fmla="val 50000"/>
                  <a:gd name="adj2" fmla="val 98781"/>
                </a:avLst>
              </a:prstGeom>
              <a:solidFill>
                <a:srgbClr val="FF0000">
                  <a:alpha val="82001"/>
                </a:srgbClr>
              </a:solidFill>
              <a:ln>
                <a:noFill/>
              </a:ln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" name="Text Box 13">
                <a:extLst>
                  <a:ext uri="{FF2B5EF4-FFF2-40B4-BE49-F238E27FC236}">
                    <a16:creationId xmlns:a16="http://schemas.microsoft.com/office/drawing/2014/main" id="{AECE213B-BA9D-E94F-9610-12654145845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76242" y="1820866"/>
                <a:ext cx="633820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dirty="0">
                    <a:solidFill>
                      <a:srgbClr val="FF0000"/>
                    </a:solidFill>
                    <a:latin typeface="Calibri"/>
                    <a:cs typeface="Calibri"/>
                  </a:rPr>
                  <a:t>laser</a:t>
                </a: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6241092-6D35-AE40-857E-738CE0D07208}"/>
                </a:ext>
              </a:extLst>
            </p:cNvPr>
            <p:cNvGrpSpPr/>
            <p:nvPr/>
          </p:nvGrpSpPr>
          <p:grpSpPr>
            <a:xfrm>
              <a:off x="4412111" y="3688856"/>
              <a:ext cx="841551" cy="501478"/>
              <a:chOff x="3515201" y="1771231"/>
              <a:chExt cx="841551" cy="501478"/>
            </a:xfrm>
          </p:grpSpPr>
          <p:sp>
            <p:nvSpPr>
              <p:cNvPr id="31" name="AutoShape 14">
                <a:extLst>
                  <a:ext uri="{FF2B5EF4-FFF2-40B4-BE49-F238E27FC236}">
                    <a16:creationId xmlns:a16="http://schemas.microsoft.com/office/drawing/2014/main" id="{57769596-27AC-184F-9369-B88C4E729E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017" flipH="1">
                <a:off x="3585227" y="2077446"/>
                <a:ext cx="771525" cy="195263"/>
              </a:xfrm>
              <a:prstGeom prst="rightArrow">
                <a:avLst>
                  <a:gd name="adj1" fmla="val 50000"/>
                  <a:gd name="adj2" fmla="val 98780"/>
                </a:avLst>
              </a:prstGeom>
              <a:solidFill>
                <a:schemeClr val="accent1">
                  <a:lumMod val="75000"/>
                  <a:alpha val="82001"/>
                </a:schemeClr>
              </a:solidFill>
              <a:ln>
                <a:noFill/>
              </a:ln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" name="Text Box 15">
                <a:extLst>
                  <a:ext uri="{FF2B5EF4-FFF2-40B4-BE49-F238E27FC236}">
                    <a16:creationId xmlns:a16="http://schemas.microsoft.com/office/drawing/2014/main" id="{71AAD3D9-102B-CE4C-A540-EE70FB9345E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15201" y="1771231"/>
                <a:ext cx="780282" cy="3385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dirty="0">
                    <a:solidFill>
                      <a:schemeClr val="accent5"/>
                    </a:solidFill>
                    <a:latin typeface="Calibri"/>
                    <a:cs typeface="Calibri"/>
                  </a:rPr>
                  <a:t>plasma</a:t>
                </a:r>
              </a:p>
            </p:txBody>
          </p:sp>
        </p:grpSp>
      </p:grp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78646F68-42FC-7E45-986B-32E0BD22D0A3}"/>
              </a:ext>
            </a:extLst>
          </p:cNvPr>
          <p:cNvCxnSpPr/>
          <p:nvPr/>
        </p:nvCxnSpPr>
        <p:spPr>
          <a:xfrm flipH="1" flipV="1">
            <a:off x="9407236" y="4475018"/>
            <a:ext cx="249382" cy="623455"/>
          </a:xfrm>
          <a:prstGeom prst="straightConnector1">
            <a:avLst/>
          </a:prstGeom>
          <a:ln w="22225">
            <a:solidFill>
              <a:srgbClr val="00A223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7792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10659494" y="6553200"/>
            <a:ext cx="685800" cy="304800"/>
          </a:xfrm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58001D7-A9A6-7C41-A849-80D03139F612}" type="slidenum">
              <a:rPr lang="en-US" sz="1000">
                <a:latin typeface="Calibri"/>
                <a:cs typeface="Calibri"/>
              </a:rPr>
              <a:pPr/>
              <a:t>18</a:t>
            </a:fld>
            <a:endParaRPr lang="en-US" sz="1000" dirty="0">
              <a:latin typeface="Calibri"/>
              <a:cs typeface="Calibri"/>
            </a:endParaRPr>
          </a:p>
        </p:txBody>
      </p:sp>
      <p:sp>
        <p:nvSpPr>
          <p:cNvPr id="707588" name="Rectangle 4"/>
          <p:cNvSpPr>
            <a:spLocks noChangeArrowheads="1"/>
          </p:cNvSpPr>
          <p:nvPr/>
        </p:nvSpPr>
        <p:spPr bwMode="auto">
          <a:xfrm>
            <a:off x="138545" y="91127"/>
            <a:ext cx="10678863" cy="779463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 anchor="ctr"/>
          <a:lstStyle/>
          <a:p>
            <a:pPr>
              <a:lnSpc>
                <a:spcPct val="85000"/>
              </a:lnSpc>
              <a:tabLst>
                <a:tab pos="690563" algn="l"/>
              </a:tabLst>
              <a:defRPr/>
            </a:pPr>
            <a:r>
              <a:rPr lang="en-US" sz="3200" b="1" dirty="0">
                <a:latin typeface="+mj-lt"/>
                <a:cs typeface="Calibri"/>
              </a:rPr>
              <a:t>Non-Standard FD solvers offer some </a:t>
            </a:r>
            <a:r>
              <a:rPr lang="en-US" sz="3200" b="1" dirty="0" err="1">
                <a:latin typeface="+mj-lt"/>
                <a:cs typeface="Calibri"/>
              </a:rPr>
              <a:t>tunability</a:t>
            </a:r>
            <a:endParaRPr lang="en-US" sz="3200" b="1" dirty="0">
              <a:latin typeface="+mj-lt"/>
              <a:cs typeface="Calibri"/>
            </a:endParaRPr>
          </a:p>
        </p:txBody>
      </p:sp>
      <p:sp>
        <p:nvSpPr>
          <p:cNvPr id="707613" name="Line 29"/>
          <p:cNvSpPr>
            <a:spLocks noChangeShapeType="1"/>
          </p:cNvSpPr>
          <p:nvPr/>
        </p:nvSpPr>
        <p:spPr bwMode="auto">
          <a:xfrm>
            <a:off x="3783072" y="987137"/>
            <a:ext cx="0" cy="514806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alibri"/>
              <a:cs typeface="Calibri"/>
            </a:endParaRPr>
          </a:p>
        </p:txBody>
      </p:sp>
      <p:sp>
        <p:nvSpPr>
          <p:cNvPr id="26" name="Line 29"/>
          <p:cNvSpPr>
            <a:spLocks noChangeShapeType="1"/>
          </p:cNvSpPr>
          <p:nvPr/>
        </p:nvSpPr>
        <p:spPr bwMode="auto">
          <a:xfrm>
            <a:off x="7988790" y="985853"/>
            <a:ext cx="0" cy="514806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alibri"/>
              <a:cs typeface="Calibri"/>
            </a:endParaRPr>
          </a:p>
        </p:txBody>
      </p:sp>
      <p:sp>
        <p:nvSpPr>
          <p:cNvPr id="140" name="Rectangle 3"/>
          <p:cNvSpPr>
            <a:spLocks noChangeArrowheads="1"/>
          </p:cNvSpPr>
          <p:nvPr/>
        </p:nvSpPr>
        <p:spPr bwMode="auto">
          <a:xfrm>
            <a:off x="1522412" y="6315076"/>
            <a:ext cx="9144000" cy="542925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 sz="40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41" name="Text Box 46"/>
          <p:cNvSpPr txBox="1">
            <a:spLocks noChangeArrowheads="1"/>
          </p:cNvSpPr>
          <p:nvPr/>
        </p:nvSpPr>
        <p:spPr bwMode="auto">
          <a:xfrm>
            <a:off x="4088021" y="6170104"/>
            <a:ext cx="45831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1158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1158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1158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1158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1158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158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158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158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158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200" baseline="30000" dirty="0">
                <a:latin typeface="Calibri"/>
                <a:cs typeface="Calibri"/>
              </a:rPr>
              <a:t>1</a:t>
            </a:r>
            <a:r>
              <a:rPr lang="en-US" sz="1200" dirty="0">
                <a:latin typeface="Calibri"/>
                <a:cs typeface="Calibri"/>
              </a:rPr>
              <a:t>J. B. Cole, IEEE Trans. </a:t>
            </a:r>
            <a:r>
              <a:rPr lang="en-US" sz="1200" dirty="0" err="1">
                <a:latin typeface="Calibri"/>
                <a:cs typeface="Calibri"/>
              </a:rPr>
              <a:t>Microw</a:t>
            </a:r>
            <a:r>
              <a:rPr lang="en-US" sz="1200" dirty="0">
                <a:latin typeface="Calibri"/>
                <a:cs typeface="Calibri"/>
              </a:rPr>
              <a:t>. Theory Tech. </a:t>
            </a:r>
            <a:r>
              <a:rPr lang="en-US" sz="1200" b="1" dirty="0">
                <a:latin typeface="Calibri"/>
                <a:cs typeface="Calibri"/>
              </a:rPr>
              <a:t>45</a:t>
            </a:r>
            <a:r>
              <a:rPr lang="en-US" sz="1200" dirty="0">
                <a:latin typeface="Calibri"/>
                <a:cs typeface="Calibri"/>
              </a:rPr>
              <a:t> (1997).</a:t>
            </a:r>
          </a:p>
          <a:p>
            <a:pPr>
              <a:defRPr/>
            </a:pPr>
            <a:r>
              <a:rPr lang="en-US" sz="1200" baseline="30000" dirty="0">
                <a:latin typeface="Calibri"/>
                <a:cs typeface="Calibri"/>
              </a:rPr>
              <a:t>2</a:t>
            </a:r>
            <a:r>
              <a:rPr lang="en-US" sz="1200" dirty="0">
                <a:latin typeface="Calibri"/>
                <a:cs typeface="Calibri"/>
              </a:rPr>
              <a:t>M. </a:t>
            </a:r>
            <a:r>
              <a:rPr lang="en-US" sz="1200" dirty="0" err="1">
                <a:latin typeface="Calibri"/>
                <a:cs typeface="Calibri"/>
              </a:rPr>
              <a:t>Karkkainen</a:t>
            </a:r>
            <a:r>
              <a:rPr lang="en-US" sz="1200" dirty="0">
                <a:latin typeface="Calibri"/>
                <a:cs typeface="Calibri"/>
              </a:rPr>
              <a:t> et al., Proc. ICAP, Chamonix, France (2006).</a:t>
            </a:r>
          </a:p>
          <a:p>
            <a:pPr>
              <a:defRPr/>
            </a:pPr>
            <a:r>
              <a:rPr lang="en-US" sz="1200" baseline="30000" dirty="0">
                <a:latin typeface="Calibri"/>
                <a:cs typeface="Calibri"/>
              </a:rPr>
              <a:t>3</a:t>
            </a:r>
            <a:r>
              <a:rPr lang="en-US" sz="1200" dirty="0">
                <a:latin typeface="Calibri"/>
                <a:cs typeface="Calibri"/>
              </a:rPr>
              <a:t>A. </a:t>
            </a:r>
            <a:r>
              <a:rPr lang="en-US" sz="1200" dirty="0" err="1">
                <a:latin typeface="Calibri"/>
                <a:cs typeface="Calibri"/>
              </a:rPr>
              <a:t>Pukhov</a:t>
            </a:r>
            <a:r>
              <a:rPr lang="en-US" sz="1200" dirty="0">
                <a:latin typeface="Calibri"/>
                <a:cs typeface="Calibri"/>
              </a:rPr>
              <a:t>, J. Plasma Physics </a:t>
            </a:r>
            <a:r>
              <a:rPr lang="en-US" sz="1200" b="1" dirty="0">
                <a:latin typeface="Calibri"/>
                <a:cs typeface="Calibri"/>
              </a:rPr>
              <a:t>61</a:t>
            </a:r>
            <a:r>
              <a:rPr lang="en-US" sz="1200" dirty="0">
                <a:latin typeface="Calibri"/>
                <a:cs typeface="Calibri"/>
              </a:rPr>
              <a:t> (1999) 425.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D08CA9B-3F70-9F43-8EBC-EEA426C43606}"/>
              </a:ext>
            </a:extLst>
          </p:cNvPr>
          <p:cNvGrpSpPr/>
          <p:nvPr/>
        </p:nvGrpSpPr>
        <p:grpSpPr>
          <a:xfrm>
            <a:off x="7686517" y="969177"/>
            <a:ext cx="4186827" cy="5013723"/>
            <a:chOff x="7686517" y="830627"/>
            <a:chExt cx="4186827" cy="5013723"/>
          </a:xfrm>
        </p:grpSpPr>
        <p:sp>
          <p:nvSpPr>
            <p:cNvPr id="707595" name="Text Box 11"/>
            <p:cNvSpPr txBox="1">
              <a:spLocks noChangeArrowheads="1"/>
            </p:cNvSpPr>
            <p:nvPr/>
          </p:nvSpPr>
          <p:spPr bwMode="auto">
            <a:xfrm>
              <a:off x="7686517" y="830627"/>
              <a:ext cx="4186827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000" dirty="0">
                  <a:cs typeface="Calibri"/>
                </a:rPr>
                <a:t>NS-FDTD </a:t>
              </a:r>
              <a:r>
                <a:rPr lang="en-US" sz="1600" dirty="0">
                  <a:cs typeface="Calibri"/>
                </a:rPr>
                <a:t>(</a:t>
              </a:r>
              <a:r>
                <a:rPr lang="en-US" sz="1600" dirty="0" err="1">
                  <a:cs typeface="Calibri"/>
                </a:rPr>
                <a:t>Karkkainen</a:t>
              </a:r>
              <a:r>
                <a:rPr lang="en-US" sz="1600" dirty="0">
                  <a:cs typeface="Calibri"/>
                </a:rPr>
                <a:t>/</a:t>
              </a:r>
              <a:r>
                <a:rPr lang="en-US" sz="1600" dirty="0" err="1">
                  <a:cs typeface="Calibri"/>
                </a:rPr>
                <a:t>Lehe</a:t>
              </a:r>
              <a:r>
                <a:rPr lang="en-US" sz="1600" dirty="0">
                  <a:cs typeface="Calibri"/>
                </a:rPr>
                <a:t>)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3021D33-233D-F249-AD0A-2D89E516B8D1}"/>
                </a:ext>
              </a:extLst>
            </p:cNvPr>
            <p:cNvGrpSpPr/>
            <p:nvPr/>
          </p:nvGrpSpPr>
          <p:grpSpPr>
            <a:xfrm>
              <a:off x="8299672" y="1204727"/>
              <a:ext cx="2927350" cy="4639623"/>
              <a:chOff x="8299672" y="1204727"/>
              <a:chExt cx="2927350" cy="4639623"/>
            </a:xfrm>
          </p:grpSpPr>
          <p:pic>
            <p:nvPicPr>
              <p:cNvPr id="7" name="Picture 6" descr="CK.pdf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6476"/>
              <a:stretch/>
            </p:blipFill>
            <p:spPr>
              <a:xfrm>
                <a:off x="8299672" y="1204727"/>
                <a:ext cx="2927350" cy="2500230"/>
              </a:xfrm>
              <a:prstGeom prst="rect">
                <a:avLst/>
              </a:prstGeom>
            </p:spPr>
          </p:pic>
          <p:sp>
            <p:nvSpPr>
              <p:cNvPr id="32" name="TextBox 31"/>
              <p:cNvSpPr txBox="1"/>
              <p:nvPr/>
            </p:nvSpPr>
            <p:spPr>
              <a:xfrm>
                <a:off x="8745523" y="2534194"/>
                <a:ext cx="2145946" cy="323165"/>
              </a:xfrm>
              <a:prstGeom prst="rect">
                <a:avLst/>
              </a:prstGeom>
              <a:solidFill>
                <a:srgbClr val="FFFFFF">
                  <a:alpha val="49000"/>
                </a:srgbClr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500">
                    <a:solidFill>
                      <a:srgbClr val="FF0000"/>
                    </a:solidFill>
                    <a:latin typeface="Calibri"/>
                    <a:cs typeface="Calibri"/>
                  </a:rPr>
                  <a:t>No dispersion along axes</a:t>
                </a:r>
              </a:p>
            </p:txBody>
          </p:sp>
          <p:sp>
            <p:nvSpPr>
              <p:cNvPr id="23" name="Rectangle 22"/>
              <p:cNvSpPr/>
              <p:nvPr/>
            </p:nvSpPr>
            <p:spPr bwMode="auto">
              <a:xfrm>
                <a:off x="9674097" y="5243086"/>
                <a:ext cx="431531" cy="364933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sz="400">
                  <a:solidFill>
                    <a:srgbClr val="000000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84" name="TextBox 83"/>
              <p:cNvSpPr txBox="1"/>
              <p:nvPr/>
            </p:nvSpPr>
            <p:spPr>
              <a:xfrm>
                <a:off x="8726091" y="3072609"/>
                <a:ext cx="116062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>
                    <a:solidFill>
                      <a:srgbClr val="FFFF95"/>
                    </a:solidFill>
                    <a:latin typeface="Calibri"/>
                    <a:cs typeface="Calibri"/>
                  </a:rPr>
                  <a:t>c</a:t>
                </a:r>
                <a:r>
                  <a:rPr lang="en-US" sz="1400" dirty="0" err="1">
                    <a:solidFill>
                      <a:srgbClr val="FFFF95"/>
                    </a:solidFill>
                    <a:latin typeface="Symbol" charset="2"/>
                    <a:cs typeface="Symbol" charset="2"/>
                  </a:rPr>
                  <a:t>D</a:t>
                </a:r>
                <a:r>
                  <a:rPr lang="en-US" sz="1400" dirty="0" err="1">
                    <a:solidFill>
                      <a:srgbClr val="FFFF95"/>
                    </a:solidFill>
                    <a:latin typeface="Calibri"/>
                    <a:cs typeface="Calibri"/>
                  </a:rPr>
                  <a:t>t</a:t>
                </a:r>
                <a:r>
                  <a:rPr lang="en-US" sz="1400" dirty="0">
                    <a:solidFill>
                      <a:srgbClr val="FFFF95"/>
                    </a:solidFill>
                    <a:latin typeface="Calibri"/>
                    <a:cs typeface="Calibri"/>
                  </a:rPr>
                  <a:t>/</a:t>
                </a:r>
                <a:r>
                  <a:rPr lang="en-US" sz="1400" dirty="0" err="1">
                    <a:solidFill>
                      <a:srgbClr val="FFFF95"/>
                    </a:solidFill>
                    <a:latin typeface="Symbol" charset="2"/>
                    <a:cs typeface="Symbol" charset="2"/>
                  </a:rPr>
                  <a:t>D</a:t>
                </a:r>
                <a:r>
                  <a:rPr lang="en-US" sz="1400" dirty="0" err="1">
                    <a:solidFill>
                      <a:srgbClr val="FFFF95"/>
                    </a:solidFill>
                    <a:latin typeface="Calibri"/>
                    <a:cs typeface="Calibri"/>
                  </a:rPr>
                  <a:t>x</a:t>
                </a:r>
                <a:r>
                  <a:rPr lang="en-US" sz="1400" dirty="0">
                    <a:solidFill>
                      <a:srgbClr val="FFFF95"/>
                    </a:solidFill>
                    <a:cs typeface="Calibri"/>
                  </a:rPr>
                  <a:t>=1</a:t>
                </a:r>
                <a:endParaRPr lang="en-US" sz="1400" dirty="0">
                  <a:solidFill>
                    <a:srgbClr val="FFFF95"/>
                  </a:solidFill>
                  <a:latin typeface="Calibri"/>
                  <a:cs typeface="Calibri"/>
                </a:endParaRPr>
              </a:p>
            </p:txBody>
          </p:sp>
          <p:pic>
            <p:nvPicPr>
              <p:cNvPr id="4" name="Picture 3" descr="CK.pd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45523" y="3901250"/>
                <a:ext cx="1955800" cy="1943100"/>
              </a:xfrm>
              <a:prstGeom prst="rect">
                <a:avLst/>
              </a:prstGeom>
            </p:spPr>
          </p:pic>
          <p:grpSp>
            <p:nvGrpSpPr>
              <p:cNvPr id="89" name="Group 88"/>
              <p:cNvGrpSpPr/>
              <p:nvPr/>
            </p:nvGrpSpPr>
            <p:grpSpPr>
              <a:xfrm>
                <a:off x="9836409" y="1255453"/>
                <a:ext cx="1055060" cy="1081195"/>
                <a:chOff x="7543705" y="4216400"/>
                <a:chExt cx="1055060" cy="1081195"/>
              </a:xfrm>
            </p:grpSpPr>
            <p:cxnSp>
              <p:nvCxnSpPr>
                <p:cNvPr id="90" name="Straight Connector 89"/>
                <p:cNvCxnSpPr/>
                <p:nvPr/>
              </p:nvCxnSpPr>
              <p:spPr bwMode="auto">
                <a:xfrm>
                  <a:off x="7545821" y="5295118"/>
                  <a:ext cx="1052944" cy="2477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FF0000"/>
                  </a:solidFill>
                  <a:prstDash val="lgDash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91" name="Straight Connector 90"/>
                <p:cNvCxnSpPr/>
                <p:nvPr/>
              </p:nvCxnSpPr>
              <p:spPr bwMode="auto">
                <a:xfrm flipV="1">
                  <a:off x="7543705" y="4216400"/>
                  <a:ext cx="1055060" cy="1081089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0000FF"/>
                  </a:solidFill>
                  <a:prstDash val="dot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EFB3AA8-7B10-8D43-A768-E15EB457619A}"/>
              </a:ext>
            </a:extLst>
          </p:cNvPr>
          <p:cNvGrpSpPr/>
          <p:nvPr/>
        </p:nvGrpSpPr>
        <p:grpSpPr>
          <a:xfrm>
            <a:off x="455871" y="969177"/>
            <a:ext cx="2927350" cy="5013724"/>
            <a:chOff x="4612235" y="830626"/>
            <a:chExt cx="2927350" cy="5013724"/>
          </a:xfrm>
        </p:grpSpPr>
        <p:pic>
          <p:nvPicPr>
            <p:cNvPr id="27" name="Picture 26" descr="Yee.pdf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6975"/>
            <a:stretch/>
          </p:blipFill>
          <p:spPr>
            <a:xfrm>
              <a:off x="4612235" y="1218097"/>
              <a:ext cx="2927350" cy="2486861"/>
            </a:xfrm>
            <a:prstGeom prst="rect">
              <a:avLst/>
            </a:prstGeom>
          </p:spPr>
        </p:pic>
        <p:sp>
          <p:nvSpPr>
            <p:cNvPr id="707594" name="Text Box 10"/>
            <p:cNvSpPr txBox="1">
              <a:spLocks noChangeArrowheads="1"/>
            </p:cNvSpPr>
            <p:nvPr/>
          </p:nvSpPr>
          <p:spPr bwMode="auto">
            <a:xfrm>
              <a:off x="5006499" y="830626"/>
              <a:ext cx="2189537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000" dirty="0">
                  <a:cs typeface="Calibri"/>
                </a:rPr>
                <a:t>FDTD </a:t>
              </a:r>
              <a:r>
                <a:rPr lang="en-US" sz="1600" dirty="0">
                  <a:cs typeface="Calibri"/>
                </a:rPr>
                <a:t>(Yee)</a:t>
              </a:r>
            </a:p>
          </p:txBody>
        </p:sp>
        <p:sp>
          <p:nvSpPr>
            <p:cNvPr id="2" name="Rectangle 1"/>
            <p:cNvSpPr/>
            <p:nvPr/>
          </p:nvSpPr>
          <p:spPr bwMode="auto">
            <a:xfrm>
              <a:off x="6244322" y="5236659"/>
              <a:ext cx="386854" cy="364933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z="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006498" y="3074098"/>
              <a:ext cx="116062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solidFill>
                    <a:srgbClr val="FFFF95"/>
                  </a:solidFill>
                  <a:latin typeface="Calibri"/>
                  <a:cs typeface="Calibri"/>
                </a:rPr>
                <a:t>c</a:t>
              </a:r>
              <a:r>
                <a:rPr lang="en-US" sz="1400" dirty="0" err="1">
                  <a:solidFill>
                    <a:srgbClr val="FFFF95"/>
                  </a:solidFill>
                  <a:latin typeface="Symbol" charset="2"/>
                  <a:cs typeface="Symbol" charset="2"/>
                </a:rPr>
                <a:t>D</a:t>
              </a:r>
              <a:r>
                <a:rPr lang="en-US" sz="1400" dirty="0" err="1">
                  <a:solidFill>
                    <a:srgbClr val="FFFF95"/>
                  </a:solidFill>
                  <a:latin typeface="Calibri"/>
                  <a:cs typeface="Calibri"/>
                </a:rPr>
                <a:t>t</a:t>
              </a:r>
              <a:r>
                <a:rPr lang="en-US" sz="1400" dirty="0">
                  <a:solidFill>
                    <a:srgbClr val="FFFF95"/>
                  </a:solidFill>
                  <a:latin typeface="Calibri"/>
                  <a:cs typeface="Calibri"/>
                </a:rPr>
                <a:t>/</a:t>
              </a:r>
              <a:r>
                <a:rPr lang="en-US" sz="1400" dirty="0">
                  <a:solidFill>
                    <a:srgbClr val="FFFF95"/>
                  </a:solidFill>
                  <a:latin typeface="Symbol" charset="2"/>
                  <a:cs typeface="Symbol" charset="2"/>
                </a:rPr>
                <a:t>D</a:t>
              </a:r>
              <a:r>
                <a:rPr lang="en-US" sz="1400" dirty="0">
                  <a:solidFill>
                    <a:srgbClr val="FFFF95"/>
                  </a:solidFill>
                  <a:latin typeface="Calibri"/>
                  <a:cs typeface="Calibri"/>
                </a:rPr>
                <a:t>x</a:t>
              </a:r>
              <a:r>
                <a:rPr lang="en-US" sz="1400" dirty="0">
                  <a:solidFill>
                    <a:srgbClr val="FFFF95"/>
                  </a:solidFill>
                  <a:cs typeface="Calibri"/>
                </a:rPr>
                <a:t>~</a:t>
              </a:r>
              <a:r>
                <a:rPr lang="en-US" sz="1400" dirty="0">
                  <a:solidFill>
                    <a:srgbClr val="FFFF95"/>
                  </a:solidFill>
                  <a:latin typeface="Calibri"/>
                  <a:cs typeface="Calibri"/>
                </a:rPr>
                <a:t>0.7</a:t>
              </a:r>
            </a:p>
          </p:txBody>
        </p:sp>
        <p:pic>
          <p:nvPicPr>
            <p:cNvPr id="5" name="Picture 4" descr="Yee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8264" y="3901250"/>
              <a:ext cx="1955800" cy="1943100"/>
            </a:xfrm>
            <a:prstGeom prst="rect">
              <a:avLst/>
            </a:prstGeom>
          </p:spPr>
        </p:pic>
        <p:grpSp>
          <p:nvGrpSpPr>
            <p:cNvPr id="86" name="Group 85"/>
            <p:cNvGrpSpPr/>
            <p:nvPr/>
          </p:nvGrpSpPr>
          <p:grpSpPr>
            <a:xfrm>
              <a:off x="6116097" y="1255453"/>
              <a:ext cx="1055060" cy="1081195"/>
              <a:chOff x="7543705" y="4216400"/>
              <a:chExt cx="1055060" cy="1081195"/>
            </a:xfrm>
          </p:grpSpPr>
          <p:cxnSp>
            <p:nvCxnSpPr>
              <p:cNvPr id="87" name="Straight Connector 86"/>
              <p:cNvCxnSpPr/>
              <p:nvPr/>
            </p:nvCxnSpPr>
            <p:spPr bwMode="auto">
              <a:xfrm>
                <a:off x="7545821" y="5295118"/>
                <a:ext cx="1052944" cy="2477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0000"/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8" name="Straight Connector 87"/>
              <p:cNvCxnSpPr/>
              <p:nvPr/>
            </p:nvCxnSpPr>
            <p:spPr bwMode="auto">
              <a:xfrm flipV="1">
                <a:off x="7543705" y="4216400"/>
                <a:ext cx="1055060" cy="1081089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FF"/>
                </a:solidFill>
                <a:prstDash val="dot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92" name="TextBox 91"/>
            <p:cNvSpPr txBox="1"/>
            <p:nvPr/>
          </p:nvSpPr>
          <p:spPr>
            <a:xfrm>
              <a:off x="5043124" y="2511105"/>
              <a:ext cx="2145946" cy="323165"/>
            </a:xfrm>
            <a:prstGeom prst="rect">
              <a:avLst/>
            </a:prstGeom>
            <a:solidFill>
              <a:srgbClr val="FFFFFF">
                <a:alpha val="49000"/>
              </a:srgb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>
                  <a:solidFill>
                    <a:srgbClr val="FF0000"/>
                  </a:solidFill>
                  <a:latin typeface="Calibri"/>
                  <a:cs typeface="Calibri"/>
                </a:rPr>
                <a:t>No dispersion along diag.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6F1C04E-DBBE-3741-9EDD-F7AE6CBE4D86}"/>
              </a:ext>
            </a:extLst>
          </p:cNvPr>
          <p:cNvGrpSpPr/>
          <p:nvPr/>
        </p:nvGrpSpPr>
        <p:grpSpPr>
          <a:xfrm>
            <a:off x="4059384" y="1094785"/>
            <a:ext cx="4273652" cy="4851441"/>
            <a:chOff x="207820" y="956240"/>
            <a:chExt cx="4273652" cy="4851441"/>
          </a:xfrm>
        </p:grpSpPr>
        <p:sp>
          <p:nvSpPr>
            <p:cNvPr id="139" name="Text Box 33"/>
            <p:cNvSpPr txBox="1">
              <a:spLocks noChangeArrowheads="1"/>
            </p:cNvSpPr>
            <p:nvPr/>
          </p:nvSpPr>
          <p:spPr bwMode="auto">
            <a:xfrm>
              <a:off x="207820" y="956240"/>
              <a:ext cx="4273652" cy="25237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600" dirty="0">
                  <a:cs typeface="Calibri"/>
                </a:rPr>
                <a:t>NSFD</a:t>
              </a:r>
              <a:r>
                <a:rPr lang="en-US" sz="1600" baseline="30000" dirty="0">
                  <a:cs typeface="Calibri"/>
                </a:rPr>
                <a:t>1,2</a:t>
              </a:r>
              <a:r>
                <a:rPr lang="en-US" sz="1600" dirty="0">
                  <a:cs typeface="Calibri"/>
                </a:rPr>
                <a:t>: weighted average of quantities transverse to FD</a:t>
              </a:r>
            </a:p>
            <a:p>
              <a:pPr>
                <a:defRPr/>
              </a:pPr>
              <a:endParaRPr lang="en-US" sz="1600" dirty="0">
                <a:cs typeface="Calibri"/>
              </a:endParaRPr>
            </a:p>
            <a:p>
              <a:pPr>
                <a:defRPr/>
              </a:pPr>
              <a:endParaRPr lang="en-US" sz="1600" dirty="0">
                <a:cs typeface="Calibri"/>
              </a:endParaRPr>
            </a:p>
            <a:p>
              <a:pPr>
                <a:defRPr/>
              </a:pPr>
              <a:endParaRPr lang="en-US" sz="1600" dirty="0">
                <a:cs typeface="Calibri"/>
              </a:endParaRPr>
            </a:p>
            <a:p>
              <a:pPr>
                <a:defRPr/>
              </a:pPr>
              <a:endParaRPr lang="en-US" sz="1600" dirty="0">
                <a:cs typeface="Calibri"/>
              </a:endParaRPr>
            </a:p>
            <a:p>
              <a:pPr>
                <a:defRPr/>
              </a:pPr>
              <a:endParaRPr lang="en-US" sz="1600" dirty="0">
                <a:cs typeface="Calibri"/>
              </a:endParaRPr>
            </a:p>
            <a:p>
              <a:pPr>
                <a:defRPr/>
              </a:pPr>
              <a:endParaRPr lang="en-US" sz="1600" dirty="0">
                <a:cs typeface="Calibri"/>
              </a:endParaRPr>
            </a:p>
            <a:p>
              <a:pPr>
                <a:defRPr/>
              </a:pPr>
              <a:endParaRPr lang="en-US" sz="1600" dirty="0">
                <a:cs typeface="Calibri"/>
              </a:endParaRPr>
            </a:p>
            <a:p>
              <a:pPr marL="285750" indent="-285750">
                <a:buFont typeface="Arial" charset="0"/>
                <a:buChar char="•"/>
                <a:defRPr/>
              </a:pPr>
              <a:r>
                <a:rPr lang="en-US" sz="1400" dirty="0">
                  <a:cs typeface="Calibri"/>
                </a:rPr>
                <a:t>Adaptations to PIC</a:t>
              </a:r>
              <a:r>
                <a:rPr lang="en-US" sz="1400" baseline="30000" dirty="0">
                  <a:cs typeface="Calibri"/>
                </a:rPr>
                <a:t>3,4,5</a:t>
              </a:r>
              <a:r>
                <a:rPr lang="en-US" sz="1400" dirty="0">
                  <a:cs typeface="Calibri"/>
                </a:rPr>
                <a:t> </a:t>
              </a:r>
              <a:endParaRPr lang="en-US" sz="1400" dirty="0">
                <a:cs typeface="Calibri"/>
                <a:sym typeface="Symbol" charset="0"/>
              </a:endParaRP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897713" y="1327823"/>
              <a:ext cx="3046112" cy="1816100"/>
              <a:chOff x="2317614" y="1127125"/>
              <a:chExt cx="3046112" cy="1816100"/>
            </a:xfrm>
          </p:grpSpPr>
          <p:cxnSp>
            <p:nvCxnSpPr>
              <p:cNvPr id="22" name="Straight Connector 21"/>
              <p:cNvCxnSpPr/>
              <p:nvPr/>
            </p:nvCxnSpPr>
            <p:spPr bwMode="auto">
              <a:xfrm>
                <a:off x="2735263" y="2706688"/>
                <a:ext cx="1455737" cy="3175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tx1"/>
                </a:solidFill>
                <a:prstDash val="dash"/>
                <a:round/>
                <a:headEnd type="triangle" w="med" len="med"/>
                <a:tailEnd type="triangl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grpSp>
            <p:nvGrpSpPr>
              <p:cNvPr id="24" name="Group 22"/>
              <p:cNvGrpSpPr>
                <a:grpSpLocks/>
              </p:cNvGrpSpPr>
              <p:nvPr/>
            </p:nvGrpSpPr>
            <p:grpSpPr bwMode="auto">
              <a:xfrm>
                <a:off x="3976688" y="1127125"/>
                <a:ext cx="1098550" cy="1798638"/>
                <a:chOff x="3721100" y="1044575"/>
                <a:chExt cx="1098550" cy="1798778"/>
              </a:xfrm>
            </p:grpSpPr>
            <p:sp>
              <p:nvSpPr>
                <p:cNvPr id="74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4264025" y="1832036"/>
                  <a:ext cx="174625" cy="30799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en-US" sz="1400" dirty="0">
                      <a:latin typeface="Symbol" charset="0"/>
                      <a:sym typeface="Symbol" charset="0"/>
                    </a:rPr>
                    <a:t>a</a:t>
                  </a:r>
                </a:p>
              </p:txBody>
            </p:sp>
            <p:sp>
              <p:nvSpPr>
                <p:cNvPr id="75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4645025" y="1511336"/>
                  <a:ext cx="174625" cy="30799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en-US" sz="1400" dirty="0">
                      <a:latin typeface="Symbol" charset="0"/>
                      <a:sym typeface="Symbol" charset="0"/>
                    </a:rPr>
                    <a:t>b</a:t>
                  </a:r>
                </a:p>
              </p:txBody>
            </p:sp>
            <p:sp>
              <p:nvSpPr>
                <p:cNvPr id="76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3721100" y="2098757"/>
                  <a:ext cx="174625" cy="30799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en-US" sz="1400" dirty="0">
                      <a:latin typeface="Symbol" charset="0"/>
                      <a:sym typeface="Symbol" charset="0"/>
                    </a:rPr>
                    <a:t>b</a:t>
                  </a:r>
                </a:p>
              </p:txBody>
            </p:sp>
            <p:sp>
              <p:nvSpPr>
                <p:cNvPr id="77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4184650" y="2284510"/>
                  <a:ext cx="174625" cy="30641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en-US" sz="1400" dirty="0">
                      <a:latin typeface="Symbol" charset="0"/>
                      <a:sym typeface="Symbol" charset="0"/>
                    </a:rPr>
                    <a:t>b</a:t>
                  </a:r>
                </a:p>
              </p:txBody>
            </p:sp>
            <p:sp>
              <p:nvSpPr>
                <p:cNvPr id="78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4184650" y="1289069"/>
                  <a:ext cx="174625" cy="30799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en-US" sz="1400" dirty="0">
                      <a:latin typeface="Symbol" charset="0"/>
                      <a:sym typeface="Symbol" charset="0"/>
                    </a:rPr>
                    <a:t>b</a:t>
                  </a:r>
                </a:p>
              </p:txBody>
            </p:sp>
            <p:sp>
              <p:nvSpPr>
                <p:cNvPr id="79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4645025" y="1939995"/>
                  <a:ext cx="174625" cy="30799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en-US" sz="1400" dirty="0">
                      <a:latin typeface="Symbol" charset="0"/>
                      <a:sym typeface="Symbol" charset="0"/>
                    </a:rPr>
                    <a:t>g</a:t>
                  </a:r>
                </a:p>
              </p:txBody>
            </p:sp>
            <p:sp>
              <p:nvSpPr>
                <p:cNvPr id="80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3721100" y="2535354"/>
                  <a:ext cx="174625" cy="30799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en-US" sz="1400" dirty="0">
                      <a:latin typeface="Symbol" charset="0"/>
                      <a:sym typeface="Symbol" charset="0"/>
                    </a:rPr>
                    <a:t>g</a:t>
                  </a:r>
                </a:p>
              </p:txBody>
            </p:sp>
            <p:sp>
              <p:nvSpPr>
                <p:cNvPr id="81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4645025" y="1044575"/>
                  <a:ext cx="174625" cy="30799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en-US" sz="1400" dirty="0">
                      <a:latin typeface="Symbol" charset="0"/>
                      <a:sym typeface="Symbol" charset="0"/>
                    </a:rPr>
                    <a:t>g</a:t>
                  </a:r>
                </a:p>
              </p:txBody>
            </p:sp>
            <p:sp>
              <p:nvSpPr>
                <p:cNvPr id="82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3721100" y="1606594"/>
                  <a:ext cx="174625" cy="30799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en-US" sz="1400" dirty="0">
                      <a:latin typeface="Symbol" charset="0"/>
                      <a:sym typeface="Symbol" charset="0"/>
                    </a:rPr>
                    <a:t>g</a:t>
                  </a:r>
                </a:p>
              </p:txBody>
            </p:sp>
          </p:grpSp>
          <p:sp>
            <p:nvSpPr>
              <p:cNvPr id="29" name="Text Box 19"/>
              <p:cNvSpPr txBox="1">
                <a:spLocks noChangeArrowheads="1"/>
              </p:cNvSpPr>
              <p:nvPr/>
            </p:nvSpPr>
            <p:spPr bwMode="auto">
              <a:xfrm>
                <a:off x="3055938" y="1922463"/>
                <a:ext cx="446309" cy="3077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sz="1400" dirty="0">
                    <a:latin typeface="Symbol" charset="0"/>
                    <a:sym typeface="Symbol" charset="0"/>
                  </a:rPr>
                  <a:t>-a</a:t>
                </a:r>
              </a:p>
            </p:txBody>
          </p:sp>
          <p:sp>
            <p:nvSpPr>
              <p:cNvPr id="30" name="Text Box 19"/>
              <p:cNvSpPr txBox="1">
                <a:spLocks noChangeArrowheads="1"/>
              </p:cNvSpPr>
              <p:nvPr/>
            </p:nvSpPr>
            <p:spPr bwMode="auto">
              <a:xfrm>
                <a:off x="3436938" y="1601788"/>
                <a:ext cx="446309" cy="3077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sz="1400" dirty="0">
                    <a:latin typeface="Symbol" charset="0"/>
                    <a:sym typeface="Symbol" charset="0"/>
                  </a:rPr>
                  <a:t>-b</a:t>
                </a:r>
              </a:p>
            </p:txBody>
          </p:sp>
          <p:sp>
            <p:nvSpPr>
              <p:cNvPr id="31" name="Text Box 19"/>
              <p:cNvSpPr txBox="1">
                <a:spLocks noChangeArrowheads="1"/>
              </p:cNvSpPr>
              <p:nvPr/>
            </p:nvSpPr>
            <p:spPr bwMode="auto">
              <a:xfrm>
                <a:off x="2430463" y="2189163"/>
                <a:ext cx="446309" cy="3077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sz="1400" dirty="0">
                    <a:latin typeface="Symbol" charset="0"/>
                    <a:sym typeface="Symbol" charset="0"/>
                  </a:rPr>
                  <a:t>-b</a:t>
                </a:r>
              </a:p>
            </p:txBody>
          </p:sp>
          <p:sp>
            <p:nvSpPr>
              <p:cNvPr id="33" name="Text Box 19"/>
              <p:cNvSpPr txBox="1">
                <a:spLocks noChangeArrowheads="1"/>
              </p:cNvSpPr>
              <p:nvPr/>
            </p:nvSpPr>
            <p:spPr bwMode="auto">
              <a:xfrm>
                <a:off x="2887663" y="2374900"/>
                <a:ext cx="446309" cy="3077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sz="1400" dirty="0">
                    <a:latin typeface="Symbol" charset="0"/>
                    <a:sym typeface="Symbol" charset="0"/>
                  </a:rPr>
                  <a:t>-b</a:t>
                </a:r>
              </a:p>
            </p:txBody>
          </p:sp>
          <p:sp>
            <p:nvSpPr>
              <p:cNvPr id="34" name="Text Box 19"/>
              <p:cNvSpPr txBox="1">
                <a:spLocks noChangeArrowheads="1"/>
              </p:cNvSpPr>
              <p:nvPr/>
            </p:nvSpPr>
            <p:spPr bwMode="auto">
              <a:xfrm>
                <a:off x="2887663" y="1379538"/>
                <a:ext cx="446309" cy="3077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sz="1400" dirty="0">
                    <a:latin typeface="Symbol" charset="0"/>
                    <a:sym typeface="Symbol" charset="0"/>
                  </a:rPr>
                  <a:t>-b</a:t>
                </a:r>
              </a:p>
            </p:txBody>
          </p:sp>
          <p:sp>
            <p:nvSpPr>
              <p:cNvPr id="35" name="Text Box 19"/>
              <p:cNvSpPr txBox="1">
                <a:spLocks noChangeArrowheads="1"/>
              </p:cNvSpPr>
              <p:nvPr/>
            </p:nvSpPr>
            <p:spPr bwMode="auto">
              <a:xfrm>
                <a:off x="3436938" y="2030413"/>
                <a:ext cx="446309" cy="3077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sz="1400" dirty="0">
                    <a:latin typeface="Symbol" charset="0"/>
                    <a:sym typeface="Symbol" charset="0"/>
                  </a:rPr>
                  <a:t>-g</a:t>
                </a:r>
              </a:p>
            </p:txBody>
          </p:sp>
          <p:sp>
            <p:nvSpPr>
              <p:cNvPr id="36" name="Text Box 19"/>
              <p:cNvSpPr txBox="1">
                <a:spLocks noChangeArrowheads="1"/>
              </p:cNvSpPr>
              <p:nvPr/>
            </p:nvSpPr>
            <p:spPr bwMode="auto">
              <a:xfrm>
                <a:off x="2430463" y="2625725"/>
                <a:ext cx="446309" cy="3077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sz="1400" dirty="0">
                    <a:latin typeface="Symbol" charset="0"/>
                    <a:sym typeface="Symbol" charset="0"/>
                  </a:rPr>
                  <a:t>-g</a:t>
                </a:r>
              </a:p>
            </p:txBody>
          </p:sp>
          <p:sp>
            <p:nvSpPr>
              <p:cNvPr id="37" name="Text Box 19"/>
              <p:cNvSpPr txBox="1">
                <a:spLocks noChangeArrowheads="1"/>
              </p:cNvSpPr>
              <p:nvPr/>
            </p:nvSpPr>
            <p:spPr bwMode="auto">
              <a:xfrm>
                <a:off x="3436938" y="1135063"/>
                <a:ext cx="446309" cy="3077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sz="1400" dirty="0">
                    <a:latin typeface="Symbol" charset="0"/>
                    <a:sym typeface="Symbol" charset="0"/>
                  </a:rPr>
                  <a:t>-g</a:t>
                </a:r>
              </a:p>
            </p:txBody>
          </p:sp>
          <p:sp>
            <p:nvSpPr>
              <p:cNvPr id="38" name="Text Box 19"/>
              <p:cNvSpPr txBox="1">
                <a:spLocks noChangeArrowheads="1"/>
              </p:cNvSpPr>
              <p:nvPr/>
            </p:nvSpPr>
            <p:spPr bwMode="auto">
              <a:xfrm>
                <a:off x="2430463" y="1697038"/>
                <a:ext cx="446309" cy="3077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sz="1400" dirty="0">
                    <a:latin typeface="Symbol" charset="0"/>
                    <a:sym typeface="Symbol" charset="0"/>
                  </a:rPr>
                  <a:t>-g</a:t>
                </a:r>
              </a:p>
            </p:txBody>
          </p:sp>
          <p:cxnSp>
            <p:nvCxnSpPr>
              <p:cNvPr id="39" name="Straight Connector 38"/>
              <p:cNvCxnSpPr>
                <a:endCxn id="69" idx="1"/>
              </p:cNvCxnSpPr>
              <p:nvPr/>
            </p:nvCxnSpPr>
            <p:spPr bwMode="auto">
              <a:xfrm>
                <a:off x="3113088" y="2047875"/>
                <a:ext cx="1423987" cy="1588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grpSp>
            <p:nvGrpSpPr>
              <p:cNvPr id="40" name="Group 39"/>
              <p:cNvGrpSpPr/>
              <p:nvPr/>
            </p:nvGrpSpPr>
            <p:grpSpPr>
              <a:xfrm>
                <a:off x="3774558" y="1615623"/>
                <a:ext cx="1589168" cy="867637"/>
                <a:chOff x="4940534" y="3271919"/>
                <a:chExt cx="2251075" cy="1046162"/>
              </a:xfrm>
              <a:scene3d>
                <a:camera prst="orthographicFront">
                  <a:rot lat="1467767" lon="17969061" rev="0"/>
                </a:camera>
                <a:lightRig rig="threePt" dir="t"/>
              </a:scene3d>
            </p:grpSpPr>
            <p:sp>
              <p:nvSpPr>
                <p:cNvPr id="59" name="Line 3"/>
                <p:cNvSpPr>
                  <a:spLocks noChangeShapeType="1"/>
                </p:cNvSpPr>
                <p:nvPr/>
              </p:nvSpPr>
              <p:spPr bwMode="auto">
                <a:xfrm>
                  <a:off x="4970696" y="3305256"/>
                  <a:ext cx="0" cy="98107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60" name="Line 4"/>
                <p:cNvSpPr>
                  <a:spLocks noChangeShapeType="1"/>
                </p:cNvSpPr>
                <p:nvPr/>
              </p:nvSpPr>
              <p:spPr bwMode="auto">
                <a:xfrm>
                  <a:off x="7161446" y="3308431"/>
                  <a:ext cx="0" cy="98107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61" name="Line 5"/>
                <p:cNvSpPr>
                  <a:spLocks noChangeShapeType="1"/>
                </p:cNvSpPr>
                <p:nvPr/>
              </p:nvSpPr>
              <p:spPr bwMode="auto">
                <a:xfrm>
                  <a:off x="4970696" y="3305256"/>
                  <a:ext cx="2187575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62" name="Line 6"/>
                <p:cNvSpPr>
                  <a:spLocks noChangeShapeType="1"/>
                </p:cNvSpPr>
                <p:nvPr/>
              </p:nvSpPr>
              <p:spPr bwMode="auto">
                <a:xfrm>
                  <a:off x="4977046" y="4286331"/>
                  <a:ext cx="2187575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63" name="Line 7"/>
                <p:cNvSpPr>
                  <a:spLocks noChangeShapeType="1"/>
                </p:cNvSpPr>
                <p:nvPr/>
              </p:nvSpPr>
              <p:spPr bwMode="auto">
                <a:xfrm flipV="1">
                  <a:off x="6066071" y="3298906"/>
                  <a:ext cx="0" cy="98742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64" name="Line 8"/>
                <p:cNvSpPr>
                  <a:spLocks noChangeShapeType="1"/>
                </p:cNvSpPr>
                <p:nvPr/>
              </p:nvSpPr>
              <p:spPr bwMode="auto">
                <a:xfrm>
                  <a:off x="4970696" y="3794206"/>
                  <a:ext cx="219075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65" name="Oval 15"/>
                <p:cNvSpPr>
                  <a:spLocks noChangeArrowheads="1"/>
                </p:cNvSpPr>
                <p:nvPr/>
              </p:nvSpPr>
              <p:spPr bwMode="auto">
                <a:xfrm>
                  <a:off x="6037496" y="3273506"/>
                  <a:ext cx="55563" cy="55563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66" name="Oval 16"/>
                <p:cNvSpPr>
                  <a:spLocks noChangeArrowheads="1"/>
                </p:cNvSpPr>
                <p:nvPr/>
              </p:nvSpPr>
              <p:spPr bwMode="auto">
                <a:xfrm>
                  <a:off x="6037496" y="4259344"/>
                  <a:ext cx="55563" cy="55562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67" name="Oval 17"/>
                <p:cNvSpPr>
                  <a:spLocks noChangeArrowheads="1"/>
                </p:cNvSpPr>
                <p:nvPr/>
              </p:nvSpPr>
              <p:spPr bwMode="auto">
                <a:xfrm>
                  <a:off x="4942121" y="3767219"/>
                  <a:ext cx="55563" cy="55562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68" name="Oval 18"/>
                <p:cNvSpPr>
                  <a:spLocks noChangeArrowheads="1"/>
                </p:cNvSpPr>
                <p:nvPr/>
              </p:nvSpPr>
              <p:spPr bwMode="auto">
                <a:xfrm>
                  <a:off x="7132871" y="3765631"/>
                  <a:ext cx="55563" cy="55563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69" name="AutoShape 28"/>
                <p:cNvSpPr>
                  <a:spLocks noChangeArrowheads="1"/>
                </p:cNvSpPr>
                <p:nvPr/>
              </p:nvSpPr>
              <p:spPr bwMode="auto">
                <a:xfrm>
                  <a:off x="6021621" y="3754519"/>
                  <a:ext cx="90488" cy="79375"/>
                </a:xfrm>
                <a:prstGeom prst="diamond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70" name="Rectangle 29"/>
                <p:cNvSpPr>
                  <a:spLocks noChangeArrowheads="1"/>
                </p:cNvSpPr>
                <p:nvPr/>
              </p:nvSpPr>
              <p:spPr bwMode="auto">
                <a:xfrm>
                  <a:off x="4940534" y="3271919"/>
                  <a:ext cx="60325" cy="60325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71" name="Rectangle 30"/>
                <p:cNvSpPr>
                  <a:spLocks noChangeArrowheads="1"/>
                </p:cNvSpPr>
                <p:nvPr/>
              </p:nvSpPr>
              <p:spPr bwMode="auto">
                <a:xfrm>
                  <a:off x="7131284" y="4257756"/>
                  <a:ext cx="60325" cy="60325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72" name="Rectangle 31"/>
                <p:cNvSpPr>
                  <a:spLocks noChangeArrowheads="1"/>
                </p:cNvSpPr>
                <p:nvPr/>
              </p:nvSpPr>
              <p:spPr bwMode="auto">
                <a:xfrm>
                  <a:off x="7126521" y="3271919"/>
                  <a:ext cx="60325" cy="60325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73" name="Rectangle 32"/>
                <p:cNvSpPr>
                  <a:spLocks noChangeArrowheads="1"/>
                </p:cNvSpPr>
                <p:nvPr/>
              </p:nvSpPr>
              <p:spPr bwMode="auto">
                <a:xfrm>
                  <a:off x="4940534" y="4256169"/>
                  <a:ext cx="60325" cy="60325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41" name="Group 40"/>
              <p:cNvGrpSpPr/>
              <p:nvPr/>
            </p:nvGrpSpPr>
            <p:grpSpPr>
              <a:xfrm>
                <a:off x="2317614" y="1615623"/>
                <a:ext cx="1589168" cy="867637"/>
                <a:chOff x="4940534" y="3271919"/>
                <a:chExt cx="2251075" cy="1046162"/>
              </a:xfrm>
              <a:scene3d>
                <a:camera prst="orthographicFront">
                  <a:rot lat="1467767" lon="17969061" rev="0"/>
                </a:camera>
                <a:lightRig rig="threePt" dir="t"/>
              </a:scene3d>
            </p:grpSpPr>
            <p:sp>
              <p:nvSpPr>
                <p:cNvPr id="44" name="Line 3"/>
                <p:cNvSpPr>
                  <a:spLocks noChangeShapeType="1"/>
                </p:cNvSpPr>
                <p:nvPr/>
              </p:nvSpPr>
              <p:spPr bwMode="auto">
                <a:xfrm>
                  <a:off x="4970696" y="3305256"/>
                  <a:ext cx="0" cy="98107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5" name="Line 4"/>
                <p:cNvSpPr>
                  <a:spLocks noChangeShapeType="1"/>
                </p:cNvSpPr>
                <p:nvPr/>
              </p:nvSpPr>
              <p:spPr bwMode="auto">
                <a:xfrm>
                  <a:off x="7161446" y="3308431"/>
                  <a:ext cx="0" cy="98107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6" name="Line 5"/>
                <p:cNvSpPr>
                  <a:spLocks noChangeShapeType="1"/>
                </p:cNvSpPr>
                <p:nvPr/>
              </p:nvSpPr>
              <p:spPr bwMode="auto">
                <a:xfrm>
                  <a:off x="4970696" y="3305256"/>
                  <a:ext cx="2187575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7" name="Line 6"/>
                <p:cNvSpPr>
                  <a:spLocks noChangeShapeType="1"/>
                </p:cNvSpPr>
                <p:nvPr/>
              </p:nvSpPr>
              <p:spPr bwMode="auto">
                <a:xfrm>
                  <a:off x="4977046" y="4286331"/>
                  <a:ext cx="2187575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8" name="Line 7"/>
                <p:cNvSpPr>
                  <a:spLocks noChangeShapeType="1"/>
                </p:cNvSpPr>
                <p:nvPr/>
              </p:nvSpPr>
              <p:spPr bwMode="auto">
                <a:xfrm flipV="1">
                  <a:off x="6066071" y="3298906"/>
                  <a:ext cx="0" cy="98742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9" name="Line 8"/>
                <p:cNvSpPr>
                  <a:spLocks noChangeShapeType="1"/>
                </p:cNvSpPr>
                <p:nvPr/>
              </p:nvSpPr>
              <p:spPr bwMode="auto">
                <a:xfrm>
                  <a:off x="4970696" y="3794206"/>
                  <a:ext cx="219075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50" name="Oval 15"/>
                <p:cNvSpPr>
                  <a:spLocks noChangeArrowheads="1"/>
                </p:cNvSpPr>
                <p:nvPr/>
              </p:nvSpPr>
              <p:spPr bwMode="auto">
                <a:xfrm>
                  <a:off x="6037496" y="3273506"/>
                  <a:ext cx="55563" cy="55563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51" name="Oval 16"/>
                <p:cNvSpPr>
                  <a:spLocks noChangeArrowheads="1"/>
                </p:cNvSpPr>
                <p:nvPr/>
              </p:nvSpPr>
              <p:spPr bwMode="auto">
                <a:xfrm>
                  <a:off x="6037496" y="4259344"/>
                  <a:ext cx="55563" cy="55562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52" name="Oval 17"/>
                <p:cNvSpPr>
                  <a:spLocks noChangeArrowheads="1"/>
                </p:cNvSpPr>
                <p:nvPr/>
              </p:nvSpPr>
              <p:spPr bwMode="auto">
                <a:xfrm>
                  <a:off x="4942121" y="3767219"/>
                  <a:ext cx="55563" cy="55562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53" name="Oval 18"/>
                <p:cNvSpPr>
                  <a:spLocks noChangeArrowheads="1"/>
                </p:cNvSpPr>
                <p:nvPr/>
              </p:nvSpPr>
              <p:spPr bwMode="auto">
                <a:xfrm>
                  <a:off x="7132871" y="3765631"/>
                  <a:ext cx="55563" cy="55563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54" name="AutoShape 28"/>
                <p:cNvSpPr>
                  <a:spLocks noChangeArrowheads="1"/>
                </p:cNvSpPr>
                <p:nvPr/>
              </p:nvSpPr>
              <p:spPr bwMode="auto">
                <a:xfrm>
                  <a:off x="6021621" y="3754519"/>
                  <a:ext cx="90488" cy="79375"/>
                </a:xfrm>
                <a:prstGeom prst="diamond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55" name="Rectangle 29"/>
                <p:cNvSpPr>
                  <a:spLocks noChangeArrowheads="1"/>
                </p:cNvSpPr>
                <p:nvPr/>
              </p:nvSpPr>
              <p:spPr bwMode="auto">
                <a:xfrm>
                  <a:off x="4940534" y="3271919"/>
                  <a:ext cx="60325" cy="60325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56" name="Rectangle 30"/>
                <p:cNvSpPr>
                  <a:spLocks noChangeArrowheads="1"/>
                </p:cNvSpPr>
                <p:nvPr/>
              </p:nvSpPr>
              <p:spPr bwMode="auto">
                <a:xfrm>
                  <a:off x="7131284" y="4257756"/>
                  <a:ext cx="60325" cy="60325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57" name="Rectangle 31"/>
                <p:cNvSpPr>
                  <a:spLocks noChangeArrowheads="1"/>
                </p:cNvSpPr>
                <p:nvPr/>
              </p:nvSpPr>
              <p:spPr bwMode="auto">
                <a:xfrm>
                  <a:off x="7126521" y="3271919"/>
                  <a:ext cx="60325" cy="60325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58" name="Rectangle 32"/>
                <p:cNvSpPr>
                  <a:spLocks noChangeArrowheads="1"/>
                </p:cNvSpPr>
                <p:nvPr/>
              </p:nvSpPr>
              <p:spPr bwMode="auto">
                <a:xfrm>
                  <a:off x="4940534" y="4256169"/>
                  <a:ext cx="60325" cy="60325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sp>
            <p:nvSpPr>
              <p:cNvPr id="42" name="Oval 41"/>
              <p:cNvSpPr/>
              <p:nvPr/>
            </p:nvSpPr>
            <p:spPr bwMode="auto">
              <a:xfrm>
                <a:off x="3798888" y="2017713"/>
                <a:ext cx="61912" cy="61912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3" name="Text Box 19"/>
              <p:cNvSpPr txBox="1">
                <a:spLocks noChangeArrowheads="1"/>
              </p:cNvSpPr>
              <p:nvPr/>
            </p:nvSpPr>
            <p:spPr bwMode="auto">
              <a:xfrm>
                <a:off x="3233738" y="2636838"/>
                <a:ext cx="438150" cy="3063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sz="1400" dirty="0" err="1">
                    <a:latin typeface="Symbol" charset="0"/>
                    <a:sym typeface="Symbol" charset="0"/>
                  </a:rPr>
                  <a:t>D</a:t>
                </a:r>
                <a:r>
                  <a:rPr lang="en-US" sz="1400" dirty="0" err="1">
                    <a:latin typeface="+mj-lt"/>
                    <a:sym typeface="Symbol" charset="0"/>
                  </a:rPr>
                  <a:t>x</a:t>
                </a:r>
                <a:endParaRPr lang="en-US" sz="1400" dirty="0">
                  <a:latin typeface="+mj-lt"/>
                  <a:sym typeface="Symbol" charset="0"/>
                </a:endParaRPr>
              </a:p>
            </p:txBody>
          </p:sp>
        </p:grpSp>
        <p:pic>
          <p:nvPicPr>
            <p:cNvPr id="94" name="Picture 93" descr="Screen Shot 2016-03-11 at 2.46.16 PM.png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37" t="50176" r="48688" b="12747"/>
            <a:stretch/>
          </p:blipFill>
          <p:spPr>
            <a:xfrm>
              <a:off x="1034814" y="3836006"/>
              <a:ext cx="2343150" cy="1971675"/>
            </a:xfrm>
            <a:prstGeom prst="rect">
              <a:avLst/>
            </a:prstGeom>
          </p:spPr>
        </p:pic>
        <p:sp>
          <p:nvSpPr>
            <p:cNvPr id="95" name="Text Box 33"/>
            <p:cNvSpPr txBox="1">
              <a:spLocks noChangeArrowheads="1"/>
            </p:cNvSpPr>
            <p:nvPr/>
          </p:nvSpPr>
          <p:spPr bwMode="auto">
            <a:xfrm>
              <a:off x="269395" y="3610370"/>
              <a:ext cx="2795055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600" dirty="0">
                  <a:cs typeface="Calibri"/>
                </a:rPr>
                <a:t>Lehe</a:t>
              </a:r>
              <a:r>
                <a:rPr lang="en-US" sz="1600" baseline="30000" dirty="0">
                  <a:cs typeface="Calibri"/>
                </a:rPr>
                <a:t>6</a:t>
              </a:r>
              <a:r>
                <a:rPr lang="en-US" sz="1600" dirty="0">
                  <a:cs typeface="Calibri"/>
                </a:rPr>
                <a:t> algorithm:</a:t>
              </a:r>
              <a:endParaRPr lang="en-US" sz="1400" dirty="0">
                <a:cs typeface="Calibri"/>
              </a:endParaRP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3B2B8206-A19B-FE40-A80A-066E3A1714D2}"/>
              </a:ext>
            </a:extLst>
          </p:cNvPr>
          <p:cNvGrpSpPr/>
          <p:nvPr/>
        </p:nvGrpSpPr>
        <p:grpSpPr>
          <a:xfrm>
            <a:off x="174172" y="827315"/>
            <a:ext cx="10994571" cy="54427"/>
            <a:chOff x="195943" y="1001487"/>
            <a:chExt cx="10994571" cy="54427"/>
          </a:xfrm>
        </p:grpSpPr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2F63B006-3BF6-1849-9679-30FB456CED93}"/>
                </a:ext>
              </a:extLst>
            </p:cNvPr>
            <p:cNvCxnSpPr/>
            <p:nvPr/>
          </p:nvCxnSpPr>
          <p:spPr>
            <a:xfrm>
              <a:off x="195943" y="1001487"/>
              <a:ext cx="9818914" cy="0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B85888C0-9738-5842-A301-5A5AEDA8F298}"/>
                </a:ext>
              </a:extLst>
            </p:cNvPr>
            <p:cNvCxnSpPr>
              <a:cxnSpLocks/>
            </p:cNvCxnSpPr>
            <p:nvPr/>
          </p:nvCxnSpPr>
          <p:spPr>
            <a:xfrm>
              <a:off x="511628" y="1055914"/>
              <a:ext cx="10678886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371D2B73-2B76-1241-AE4C-9B2E4506E8CE}"/>
              </a:ext>
            </a:extLst>
          </p:cNvPr>
          <p:cNvSpPr/>
          <p:nvPr/>
        </p:nvSpPr>
        <p:spPr>
          <a:xfrm>
            <a:off x="10571018" y="6345382"/>
            <a:ext cx="443346" cy="51261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2" name="Text Box 6"/>
          <p:cNvSpPr txBox="1">
            <a:spLocks noChangeArrowheads="1"/>
          </p:cNvSpPr>
          <p:nvPr/>
        </p:nvSpPr>
        <p:spPr bwMode="auto">
          <a:xfrm>
            <a:off x="8502970" y="6156249"/>
            <a:ext cx="323988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aseline="30000" dirty="0">
                <a:latin typeface="Calibri"/>
                <a:cs typeface="Calibri"/>
              </a:rPr>
              <a:t>4</a:t>
            </a:r>
            <a:r>
              <a:rPr lang="en-US" sz="1200" dirty="0">
                <a:latin typeface="Calibri"/>
                <a:cs typeface="Calibri"/>
              </a:rPr>
              <a:t>J.-L. Vay et al, J. </a:t>
            </a:r>
            <a:r>
              <a:rPr lang="en-US" sz="1200" dirty="0" err="1">
                <a:latin typeface="Calibri"/>
                <a:cs typeface="Calibri"/>
              </a:rPr>
              <a:t>Comput</a:t>
            </a:r>
            <a:r>
              <a:rPr lang="en-US" sz="1200" dirty="0">
                <a:latin typeface="Calibri"/>
                <a:cs typeface="Calibri"/>
              </a:rPr>
              <a:t>. Phys. </a:t>
            </a:r>
            <a:r>
              <a:rPr lang="en-US" sz="1200" b="1" dirty="0">
                <a:latin typeface="Calibri"/>
                <a:cs typeface="Calibri"/>
              </a:rPr>
              <a:t>230</a:t>
            </a:r>
            <a:r>
              <a:rPr lang="en-US" sz="1200" dirty="0">
                <a:latin typeface="Calibri"/>
                <a:cs typeface="Calibri"/>
              </a:rPr>
              <a:t> (2011) 5908.</a:t>
            </a:r>
          </a:p>
          <a:p>
            <a:pPr>
              <a:defRPr/>
            </a:pPr>
            <a:r>
              <a:rPr lang="en-US" sz="1200" baseline="30000" dirty="0">
                <a:latin typeface="Calibri"/>
                <a:cs typeface="Calibri"/>
              </a:rPr>
              <a:t>5</a:t>
            </a:r>
            <a:r>
              <a:rPr lang="en-US" sz="1200" dirty="0">
                <a:latin typeface="Calibri"/>
                <a:cs typeface="Calibri"/>
              </a:rPr>
              <a:t>B. Cowan et al, PRST-AB </a:t>
            </a:r>
            <a:r>
              <a:rPr lang="en-US" sz="1200" b="1" dirty="0">
                <a:latin typeface="Calibri"/>
                <a:cs typeface="Calibri"/>
              </a:rPr>
              <a:t>16</a:t>
            </a:r>
            <a:r>
              <a:rPr lang="en-US" sz="1200" dirty="0">
                <a:latin typeface="Calibri"/>
                <a:cs typeface="Calibri"/>
              </a:rPr>
              <a:t> (2013) 041303.</a:t>
            </a:r>
          </a:p>
          <a:p>
            <a:pPr>
              <a:defRPr/>
            </a:pPr>
            <a:r>
              <a:rPr lang="en-US" sz="1200" baseline="30000" dirty="0">
                <a:latin typeface="Calibri"/>
                <a:cs typeface="Calibri"/>
              </a:rPr>
              <a:t>6</a:t>
            </a:r>
            <a:r>
              <a:rPr lang="en-US" sz="1200" dirty="0">
                <a:latin typeface="Calibri"/>
                <a:cs typeface="Calibri"/>
              </a:rPr>
              <a:t>R. </a:t>
            </a:r>
            <a:r>
              <a:rPr lang="en-US" sz="1200" dirty="0" err="1">
                <a:latin typeface="Calibri"/>
                <a:cs typeface="Calibri"/>
              </a:rPr>
              <a:t>Lehe</a:t>
            </a:r>
            <a:r>
              <a:rPr lang="en-US" sz="1200" dirty="0">
                <a:latin typeface="Calibri"/>
                <a:cs typeface="Calibri"/>
              </a:rPr>
              <a:t> et al, PRST-AB </a:t>
            </a:r>
            <a:r>
              <a:rPr lang="en-US" sz="1200" b="1" dirty="0">
                <a:latin typeface="Calibri"/>
                <a:cs typeface="Calibri"/>
              </a:rPr>
              <a:t>16</a:t>
            </a:r>
            <a:r>
              <a:rPr lang="en-US" sz="1200" dirty="0">
                <a:latin typeface="Calibri"/>
                <a:cs typeface="Calibri"/>
              </a:rPr>
              <a:t> (2013) 021301.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823578-0F94-064A-B89A-79320513D301}"/>
              </a:ext>
            </a:extLst>
          </p:cNvPr>
          <p:cNvSpPr txBox="1"/>
          <p:nvPr/>
        </p:nvSpPr>
        <p:spPr>
          <a:xfrm>
            <a:off x="1623254" y="5933209"/>
            <a:ext cx="556563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i="1" dirty="0" err="1"/>
              <a:t>k</a:t>
            </a:r>
            <a:r>
              <a:rPr lang="en-US" i="1" dirty="0" err="1">
                <a:latin typeface="Symbol" pitchFamily="2" charset="2"/>
              </a:rPr>
              <a:t>D</a:t>
            </a:r>
            <a:r>
              <a:rPr lang="en-US" i="1" dirty="0" err="1"/>
              <a:t>x</a:t>
            </a:r>
            <a:endParaRPr lang="en-US" i="1" dirty="0"/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F931F8DB-5224-3743-96FD-66C8A2AFDD16}"/>
              </a:ext>
            </a:extLst>
          </p:cNvPr>
          <p:cNvSpPr txBox="1"/>
          <p:nvPr/>
        </p:nvSpPr>
        <p:spPr>
          <a:xfrm rot="16200000">
            <a:off x="375775" y="4817918"/>
            <a:ext cx="779381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i="1" dirty="0" err="1">
                <a:latin typeface="Symbol" pitchFamily="2" charset="2"/>
              </a:rPr>
              <a:t>wD</a:t>
            </a:r>
            <a:r>
              <a:rPr lang="en-US" i="1" dirty="0" err="1"/>
              <a:t>x</a:t>
            </a:r>
            <a:r>
              <a:rPr lang="en-US" i="1" dirty="0"/>
              <a:t>/c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377EFCED-F8D3-1946-A011-53C0BD8CDCA5}"/>
              </a:ext>
            </a:extLst>
          </p:cNvPr>
          <p:cNvSpPr txBox="1"/>
          <p:nvPr/>
        </p:nvSpPr>
        <p:spPr>
          <a:xfrm>
            <a:off x="9485709" y="5929746"/>
            <a:ext cx="556563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i="1" dirty="0" err="1"/>
              <a:t>k</a:t>
            </a:r>
            <a:r>
              <a:rPr lang="en-US" i="1" dirty="0" err="1">
                <a:latin typeface="Symbol" pitchFamily="2" charset="2"/>
              </a:rPr>
              <a:t>D</a:t>
            </a:r>
            <a:r>
              <a:rPr lang="en-US" i="1" dirty="0" err="1"/>
              <a:t>x</a:t>
            </a:r>
            <a:endParaRPr lang="en-US" i="1" dirty="0"/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E5218406-0742-D841-9866-1310FD7DB274}"/>
              </a:ext>
            </a:extLst>
          </p:cNvPr>
          <p:cNvSpPr txBox="1"/>
          <p:nvPr/>
        </p:nvSpPr>
        <p:spPr>
          <a:xfrm rot="16200000">
            <a:off x="8238230" y="4814455"/>
            <a:ext cx="779381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i="1" dirty="0" err="1">
                <a:latin typeface="Symbol" pitchFamily="2" charset="2"/>
              </a:rPr>
              <a:t>wD</a:t>
            </a:r>
            <a:r>
              <a:rPr lang="en-US" i="1" dirty="0" err="1"/>
              <a:t>x</a:t>
            </a:r>
            <a:r>
              <a:rPr lang="en-US" i="1" dirty="0"/>
              <a:t>/c</a:t>
            </a:r>
          </a:p>
        </p:txBody>
      </p:sp>
      <p:sp>
        <p:nvSpPr>
          <p:cNvPr id="101" name="Slide Number Placeholder 3">
            <a:extLst>
              <a:ext uri="{FF2B5EF4-FFF2-40B4-BE49-F238E27FC236}">
                <a16:creationId xmlns:a16="http://schemas.microsoft.com/office/drawing/2014/main" id="{7D434A85-DC15-EF49-8553-3478CA7A6839}"/>
              </a:ext>
            </a:extLst>
          </p:cNvPr>
          <p:cNvSpPr txBox="1">
            <a:spLocks/>
          </p:cNvSpPr>
          <p:nvPr/>
        </p:nvSpPr>
        <p:spPr>
          <a:xfrm>
            <a:off x="11455401" y="6393363"/>
            <a:ext cx="544259" cy="3016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929A8685-9CBD-5D48-90F4-6955DC9A7A72}" type="slidenum">
              <a:rPr lang="en-US" altLang="x-none" smtClean="0"/>
              <a:pPr/>
              <a:t>18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6955483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order64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2082" y="1295867"/>
            <a:ext cx="3170581" cy="2698048"/>
          </a:xfrm>
          <a:prstGeom prst="rect">
            <a:avLst/>
          </a:prstGeom>
        </p:spPr>
      </p:pic>
      <p:pic>
        <p:nvPicPr>
          <p:cNvPr id="14" name="Picture 13" descr="order16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5355" y="1295867"/>
            <a:ext cx="3170581" cy="2698048"/>
          </a:xfrm>
          <a:prstGeom prst="rect">
            <a:avLst/>
          </a:prstGeom>
        </p:spPr>
      </p:pic>
      <p:pic>
        <p:nvPicPr>
          <p:cNvPr id="13" name="Picture 12" descr="order4.pd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629" y="1295867"/>
            <a:ext cx="3170581" cy="269804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96991" y="1237889"/>
            <a:ext cx="1651605" cy="415376"/>
          </a:xfrm>
          <a:prstGeom prst="rect">
            <a:avLst/>
          </a:prstGeom>
          <a:noFill/>
        </p:spPr>
        <p:txBody>
          <a:bodyPr wrap="square" lIns="121874" tIns="60937" rIns="121874" bIns="60937" rtlCol="0">
            <a:spAutoFit/>
          </a:bodyPr>
          <a:lstStyle/>
          <a:p>
            <a:pPr defTabSz="609340" fontAlgn="auto">
              <a:spcBef>
                <a:spcPts val="0"/>
              </a:spcBef>
              <a:spcAft>
                <a:spcPts val="0"/>
              </a:spcAft>
            </a:pPr>
            <a:r>
              <a:rPr lang="en-US" sz="1899" b="1" dirty="0" err="1">
                <a:solidFill>
                  <a:srgbClr val="008000"/>
                </a:solidFill>
                <a:latin typeface="Calibri"/>
                <a:cs typeface="Calibri"/>
              </a:rPr>
              <a:t>c</a:t>
            </a:r>
            <a:r>
              <a:rPr lang="en-US" sz="1899" b="1" dirty="0" err="1">
                <a:solidFill>
                  <a:srgbClr val="008000"/>
                </a:solidFill>
                <a:latin typeface="Symbol" charset="2"/>
                <a:cs typeface="Symbol" charset="2"/>
              </a:rPr>
              <a:t>D</a:t>
            </a:r>
            <a:r>
              <a:rPr lang="en-US" sz="1899" b="1" dirty="0" err="1">
                <a:solidFill>
                  <a:srgbClr val="008000"/>
                </a:solidFill>
                <a:latin typeface="Calibri"/>
                <a:cs typeface="Calibri"/>
              </a:rPr>
              <a:t>t</a:t>
            </a:r>
            <a:r>
              <a:rPr lang="en-US" sz="1899" b="1" dirty="0">
                <a:solidFill>
                  <a:srgbClr val="008000"/>
                </a:solidFill>
                <a:latin typeface="Calibri"/>
                <a:cs typeface="Calibri"/>
              </a:rPr>
              <a:t>/</a:t>
            </a:r>
            <a:r>
              <a:rPr lang="en-US" sz="1899" b="1" dirty="0">
                <a:solidFill>
                  <a:srgbClr val="008000"/>
                </a:solidFill>
                <a:latin typeface="Symbol" charset="2"/>
                <a:cs typeface="Symbol" charset="2"/>
              </a:rPr>
              <a:t>D</a:t>
            </a:r>
            <a:r>
              <a:rPr lang="en-US" sz="1899" b="1" dirty="0">
                <a:solidFill>
                  <a:srgbClr val="008000"/>
                </a:solidFill>
                <a:latin typeface="Calibri"/>
                <a:cs typeface="Calibri"/>
              </a:rPr>
              <a:t>x</a:t>
            </a:r>
            <a:r>
              <a:rPr lang="en-US" sz="1899" b="1" dirty="0">
                <a:solidFill>
                  <a:srgbClr val="008000"/>
                </a:solidFill>
                <a:latin typeface="Franklin Gothic Book"/>
                <a:cs typeface="Calibri"/>
              </a:rPr>
              <a:t>~</a:t>
            </a:r>
            <a:r>
              <a:rPr lang="en-US" sz="1899" b="1" dirty="0">
                <a:solidFill>
                  <a:srgbClr val="008000"/>
                </a:solidFill>
                <a:latin typeface="Calibri"/>
                <a:cs typeface="Calibri"/>
              </a:rPr>
              <a:t>0.45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257454" y="826769"/>
            <a:ext cx="1526899" cy="415376"/>
          </a:xfrm>
          <a:prstGeom prst="rect">
            <a:avLst/>
          </a:prstGeom>
          <a:noFill/>
        </p:spPr>
        <p:txBody>
          <a:bodyPr wrap="square" lIns="121874" tIns="60937" rIns="121874" bIns="60937" rtlCol="0">
            <a:spAutoFit/>
          </a:bodyPr>
          <a:lstStyle/>
          <a:p>
            <a:pPr algn="ctr" defTabSz="609340" fontAlgn="auto">
              <a:spcBef>
                <a:spcPts val="0"/>
              </a:spcBef>
              <a:spcAft>
                <a:spcPts val="0"/>
              </a:spcAft>
            </a:pPr>
            <a:r>
              <a:rPr lang="en-US" sz="1899" b="1" dirty="0">
                <a:solidFill>
                  <a:srgbClr val="800000"/>
                </a:solidFill>
                <a:latin typeface="Calibri"/>
                <a:cs typeface="Calibri"/>
              </a:rPr>
              <a:t>Higher order</a:t>
            </a:r>
          </a:p>
        </p:txBody>
      </p:sp>
      <p:sp>
        <p:nvSpPr>
          <p:cNvPr id="24" name="Oval 23"/>
          <p:cNvSpPr/>
          <p:nvPr/>
        </p:nvSpPr>
        <p:spPr bwMode="auto">
          <a:xfrm>
            <a:off x="3067305" y="2544613"/>
            <a:ext cx="91416" cy="91416"/>
          </a:xfrm>
          <a:prstGeom prst="ellipse">
            <a:avLst/>
          </a:prstGeom>
          <a:solidFill>
            <a:srgbClr val="FFFF95"/>
          </a:solidFill>
          <a:ln w="9525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defTabSz="914126" eaLnBrk="0" hangingPunct="0"/>
            <a:endParaRPr lang="en-US" sz="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2822889" y="2293036"/>
            <a:ext cx="587239" cy="585477"/>
            <a:chOff x="1263628" y="2452346"/>
            <a:chExt cx="587392" cy="585630"/>
          </a:xfrm>
          <a:solidFill>
            <a:srgbClr val="800000"/>
          </a:solidFill>
        </p:grpSpPr>
        <p:grpSp>
          <p:nvGrpSpPr>
            <p:cNvPr id="29" name="Group 28"/>
            <p:cNvGrpSpPr>
              <a:grpSpLocks noChangeAspect="1"/>
            </p:cNvGrpSpPr>
            <p:nvPr/>
          </p:nvGrpSpPr>
          <p:grpSpPr>
            <a:xfrm>
              <a:off x="1265322" y="2452346"/>
              <a:ext cx="585698" cy="585038"/>
              <a:chOff x="4345704" y="2964211"/>
              <a:chExt cx="450537" cy="450029"/>
            </a:xfrm>
            <a:grpFill/>
          </p:grpSpPr>
          <p:cxnSp>
            <p:nvCxnSpPr>
              <p:cNvPr id="35" name="Straight Arrow Connector 34"/>
              <p:cNvCxnSpPr/>
              <p:nvPr/>
            </p:nvCxnSpPr>
            <p:spPr bwMode="auto">
              <a:xfrm>
                <a:off x="4574307" y="3193208"/>
                <a:ext cx="221934" cy="0"/>
              </a:xfrm>
              <a:prstGeom prst="straightConnector1">
                <a:avLst/>
              </a:prstGeom>
              <a:grpFill/>
              <a:ln w="9525" cap="flat" cmpd="sng" algn="ctr">
                <a:solidFill>
                  <a:srgbClr val="FFFF95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6" name="Straight Arrow Connector 35"/>
              <p:cNvCxnSpPr/>
              <p:nvPr/>
            </p:nvCxnSpPr>
            <p:spPr bwMode="auto">
              <a:xfrm rot="5400000">
                <a:off x="4460007" y="3303273"/>
                <a:ext cx="221934" cy="0"/>
              </a:xfrm>
              <a:prstGeom prst="straightConnector1">
                <a:avLst/>
              </a:prstGeom>
              <a:grpFill/>
              <a:ln w="9525" cap="flat" cmpd="sng" algn="ctr">
                <a:solidFill>
                  <a:srgbClr val="FFFF95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" name="Straight Arrow Connector 36"/>
              <p:cNvCxnSpPr/>
              <p:nvPr/>
            </p:nvCxnSpPr>
            <p:spPr bwMode="auto">
              <a:xfrm flipH="1">
                <a:off x="4345704" y="3193209"/>
                <a:ext cx="221934" cy="0"/>
              </a:xfrm>
              <a:prstGeom prst="straightConnector1">
                <a:avLst/>
              </a:prstGeom>
              <a:grpFill/>
              <a:ln w="9525" cap="flat" cmpd="sng" algn="ctr">
                <a:solidFill>
                  <a:srgbClr val="FFFF95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8" name="Straight Arrow Connector 37"/>
              <p:cNvCxnSpPr/>
              <p:nvPr/>
            </p:nvCxnSpPr>
            <p:spPr bwMode="auto">
              <a:xfrm rot="16200000">
                <a:off x="4460108" y="3075178"/>
                <a:ext cx="221934" cy="0"/>
              </a:xfrm>
              <a:prstGeom prst="straightConnector1">
                <a:avLst/>
              </a:prstGeom>
              <a:grpFill/>
              <a:ln w="9525" cap="flat" cmpd="sng" algn="ctr">
                <a:solidFill>
                  <a:srgbClr val="FFFF95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30" name="Group 29"/>
            <p:cNvGrpSpPr>
              <a:grpSpLocks noChangeAspect="1"/>
            </p:cNvGrpSpPr>
            <p:nvPr/>
          </p:nvGrpSpPr>
          <p:grpSpPr>
            <a:xfrm rot="18915126">
              <a:off x="1263628" y="2452938"/>
              <a:ext cx="585698" cy="585038"/>
              <a:chOff x="4345704" y="2964211"/>
              <a:chExt cx="450537" cy="450029"/>
            </a:xfrm>
            <a:grpFill/>
          </p:grpSpPr>
          <p:cxnSp>
            <p:nvCxnSpPr>
              <p:cNvPr id="31" name="Straight Arrow Connector 30"/>
              <p:cNvCxnSpPr/>
              <p:nvPr/>
            </p:nvCxnSpPr>
            <p:spPr bwMode="auto">
              <a:xfrm>
                <a:off x="4574307" y="3193208"/>
                <a:ext cx="221934" cy="0"/>
              </a:xfrm>
              <a:prstGeom prst="straightConnector1">
                <a:avLst/>
              </a:prstGeom>
              <a:grpFill/>
              <a:ln w="9525" cap="flat" cmpd="sng" algn="ctr">
                <a:solidFill>
                  <a:srgbClr val="FFFF95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2" name="Straight Arrow Connector 31"/>
              <p:cNvCxnSpPr/>
              <p:nvPr/>
            </p:nvCxnSpPr>
            <p:spPr bwMode="auto">
              <a:xfrm rot="5400000">
                <a:off x="4460007" y="3303273"/>
                <a:ext cx="221934" cy="0"/>
              </a:xfrm>
              <a:prstGeom prst="straightConnector1">
                <a:avLst/>
              </a:prstGeom>
              <a:grpFill/>
              <a:ln w="9525" cap="flat" cmpd="sng" algn="ctr">
                <a:solidFill>
                  <a:srgbClr val="FFFF95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3" name="Straight Arrow Connector 32"/>
              <p:cNvCxnSpPr/>
              <p:nvPr/>
            </p:nvCxnSpPr>
            <p:spPr bwMode="auto">
              <a:xfrm flipH="1">
                <a:off x="4345704" y="3193209"/>
                <a:ext cx="221934" cy="0"/>
              </a:xfrm>
              <a:prstGeom prst="straightConnector1">
                <a:avLst/>
              </a:prstGeom>
              <a:grpFill/>
              <a:ln w="9525" cap="flat" cmpd="sng" algn="ctr">
                <a:solidFill>
                  <a:srgbClr val="FFFF95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4" name="Straight Arrow Connector 33"/>
              <p:cNvCxnSpPr/>
              <p:nvPr/>
            </p:nvCxnSpPr>
            <p:spPr bwMode="auto">
              <a:xfrm rot="16200000">
                <a:off x="4460108" y="3075178"/>
                <a:ext cx="221934" cy="0"/>
              </a:xfrm>
              <a:prstGeom prst="straightConnector1">
                <a:avLst/>
              </a:prstGeom>
              <a:grpFill/>
              <a:ln w="9525" cap="flat" cmpd="sng" algn="ctr">
                <a:solidFill>
                  <a:srgbClr val="FFFF95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39" name="TextBox 38"/>
          <p:cNvSpPr txBox="1"/>
          <p:nvPr/>
        </p:nvSpPr>
        <p:spPr>
          <a:xfrm>
            <a:off x="1758461" y="1431445"/>
            <a:ext cx="2321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FFFF95"/>
                </a:solidFill>
                <a:latin typeface="Calibri"/>
                <a:cs typeface="Calibri"/>
              </a:rPr>
              <a:t>Kronecker</a:t>
            </a:r>
            <a:r>
              <a:rPr lang="en-US" b="1" dirty="0">
                <a:solidFill>
                  <a:srgbClr val="FFFF95"/>
                </a:solidFill>
                <a:latin typeface="Calibri"/>
                <a:cs typeface="Calibri"/>
              </a:rPr>
              <a:t> </a:t>
            </a:r>
            <a:r>
              <a:rPr lang="en-US" b="1" dirty="0">
                <a:solidFill>
                  <a:srgbClr val="FFFF95"/>
                </a:solidFill>
                <a:latin typeface="Symbol" charset="2"/>
                <a:cs typeface="Symbol" charset="2"/>
              </a:rPr>
              <a:t>d</a:t>
            </a:r>
            <a:r>
              <a:rPr lang="en-US" b="1" dirty="0">
                <a:solidFill>
                  <a:srgbClr val="FFFF95"/>
                </a:solidFill>
                <a:latin typeface="Calibri"/>
                <a:cs typeface="Calibri"/>
              </a:rPr>
              <a:t> pulse</a:t>
            </a:r>
          </a:p>
        </p:txBody>
      </p:sp>
      <p:cxnSp>
        <p:nvCxnSpPr>
          <p:cNvPr id="40" name="Straight Connector 39"/>
          <p:cNvCxnSpPr/>
          <p:nvPr/>
        </p:nvCxnSpPr>
        <p:spPr>
          <a:xfrm>
            <a:off x="2909880" y="1769912"/>
            <a:ext cx="199959" cy="815966"/>
          </a:xfrm>
          <a:prstGeom prst="line">
            <a:avLst/>
          </a:prstGeom>
          <a:ln w="9525" cmpd="sng">
            <a:solidFill>
              <a:srgbClr val="FFFF9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 bwMode="auto">
          <a:xfrm flipV="1">
            <a:off x="3737553" y="1175183"/>
            <a:ext cx="5018196" cy="635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3" name="Group 2"/>
          <p:cNvGrpSpPr/>
          <p:nvPr/>
        </p:nvGrpSpPr>
        <p:grpSpPr>
          <a:xfrm>
            <a:off x="396989" y="1683568"/>
            <a:ext cx="10555674" cy="5063924"/>
            <a:chOff x="396989" y="1683568"/>
            <a:chExt cx="10555674" cy="5063924"/>
          </a:xfrm>
        </p:grpSpPr>
        <p:pic>
          <p:nvPicPr>
            <p:cNvPr id="11" name="Picture 10" descr="order4_nt10.pdf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34774" y="4049444"/>
              <a:ext cx="3170581" cy="2698048"/>
            </a:xfrm>
            <a:prstGeom prst="rect">
              <a:avLst/>
            </a:prstGeom>
          </p:spPr>
        </p:pic>
        <p:pic>
          <p:nvPicPr>
            <p:cNvPr id="16" name="Picture 15" descr="order16_nt10.pdf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99210" y="4049444"/>
              <a:ext cx="3170581" cy="2698048"/>
            </a:xfrm>
            <a:prstGeom prst="rect">
              <a:avLst/>
            </a:prstGeom>
          </p:spPr>
        </p:pic>
        <p:pic>
          <p:nvPicPr>
            <p:cNvPr id="17" name="Picture 16" descr="order64_nt10.pdf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82082" y="4049444"/>
              <a:ext cx="3170581" cy="2698048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396989" y="3969530"/>
              <a:ext cx="1783275" cy="415376"/>
            </a:xfrm>
            <a:prstGeom prst="rect">
              <a:avLst/>
            </a:prstGeom>
            <a:noFill/>
          </p:spPr>
          <p:txBody>
            <a:bodyPr wrap="square" lIns="121874" tIns="60937" rIns="121874" bIns="60937" rtlCol="0">
              <a:spAutoFit/>
            </a:bodyPr>
            <a:lstStyle/>
            <a:p>
              <a:pPr defTabSz="60934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99" b="1" dirty="0" err="1">
                  <a:solidFill>
                    <a:srgbClr val="008000"/>
                  </a:solidFill>
                  <a:latin typeface="Calibri"/>
                  <a:cs typeface="Calibri"/>
                </a:rPr>
                <a:t>c</a:t>
              </a:r>
              <a:r>
                <a:rPr lang="en-US" sz="1899" b="1" dirty="0" err="1">
                  <a:solidFill>
                    <a:srgbClr val="008000"/>
                  </a:solidFill>
                  <a:latin typeface="Symbol" charset="2"/>
                  <a:cs typeface="Symbol" charset="2"/>
                </a:rPr>
                <a:t>D</a:t>
              </a:r>
              <a:r>
                <a:rPr lang="en-US" sz="1899" b="1" dirty="0" err="1">
                  <a:solidFill>
                    <a:srgbClr val="008000"/>
                  </a:solidFill>
                  <a:latin typeface="Calibri"/>
                  <a:cs typeface="Calibri"/>
                </a:rPr>
                <a:t>t</a:t>
              </a:r>
              <a:r>
                <a:rPr lang="en-US" sz="1899" b="1" dirty="0">
                  <a:solidFill>
                    <a:srgbClr val="008000"/>
                  </a:solidFill>
                  <a:latin typeface="Calibri"/>
                  <a:cs typeface="Calibri"/>
                </a:rPr>
                <a:t>/</a:t>
              </a:r>
              <a:r>
                <a:rPr lang="en-US" sz="1899" b="1" dirty="0">
                  <a:solidFill>
                    <a:srgbClr val="008000"/>
                  </a:solidFill>
                  <a:latin typeface="Symbol" charset="2"/>
                  <a:cs typeface="Symbol" charset="2"/>
                </a:rPr>
                <a:t>D</a:t>
              </a:r>
              <a:r>
                <a:rPr lang="en-US" sz="1899" b="1" dirty="0">
                  <a:solidFill>
                    <a:srgbClr val="008000"/>
                  </a:solidFill>
                  <a:latin typeface="Calibri"/>
                  <a:cs typeface="Calibri"/>
                </a:rPr>
                <a:t>x</a:t>
              </a:r>
              <a:r>
                <a:rPr lang="en-US" sz="1899" b="1" dirty="0">
                  <a:solidFill>
                    <a:srgbClr val="008000"/>
                  </a:solidFill>
                  <a:latin typeface="Franklin Gothic Book"/>
                  <a:cs typeface="Calibri"/>
                </a:rPr>
                <a:t>~</a:t>
              </a:r>
              <a:r>
                <a:rPr lang="en-US" sz="1899" b="1" dirty="0">
                  <a:solidFill>
                    <a:srgbClr val="008000"/>
                  </a:solidFill>
                  <a:latin typeface="Calibri"/>
                  <a:cs typeface="Calibri"/>
                </a:rPr>
                <a:t>0.045</a:t>
              </a:r>
            </a:p>
          </p:txBody>
        </p:sp>
        <p:cxnSp>
          <p:nvCxnSpPr>
            <p:cNvPr id="20" name="Straight Arrow Connector 19"/>
            <p:cNvCxnSpPr/>
            <p:nvPr/>
          </p:nvCxnSpPr>
          <p:spPr bwMode="auto">
            <a:xfrm>
              <a:off x="1016045" y="1683568"/>
              <a:ext cx="0" cy="233190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7" name="TextBox 46"/>
            <p:cNvSpPr txBox="1"/>
            <p:nvPr/>
          </p:nvSpPr>
          <p:spPr>
            <a:xfrm>
              <a:off x="8483596" y="4689502"/>
              <a:ext cx="1992415" cy="1292310"/>
            </a:xfrm>
            <a:prstGeom prst="rect">
              <a:avLst/>
            </a:prstGeom>
            <a:noFill/>
          </p:spPr>
          <p:txBody>
            <a:bodyPr wrap="square" lIns="121874" tIns="60937" rIns="121874" bIns="60937" rtlCol="0">
              <a:spAutoFit/>
            </a:bodyPr>
            <a:lstStyle/>
            <a:p>
              <a:pPr algn="ctr" defTabSz="60934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99" dirty="0">
                  <a:solidFill>
                    <a:schemeClr val="bg1"/>
                  </a:solidFill>
                  <a:latin typeface="Calibri"/>
                  <a:cs typeface="Calibri"/>
                </a:rPr>
                <a:t>Accurate but Expensive </a:t>
              </a:r>
            </a:p>
            <a:p>
              <a:pPr algn="ctr" defTabSz="60934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99" dirty="0">
                  <a:solidFill>
                    <a:schemeClr val="bg1"/>
                  </a:solidFill>
                  <a:latin typeface="Calibri"/>
                  <a:cs typeface="Calibri"/>
                </a:rPr>
                <a:t>(with leapfrog integrator)</a:t>
              </a:r>
            </a:p>
          </p:txBody>
        </p:sp>
      </p:grpSp>
      <p:sp>
        <p:nvSpPr>
          <p:cNvPr id="41" name="Title 1">
            <a:extLst>
              <a:ext uri="{FF2B5EF4-FFF2-40B4-BE49-F238E27FC236}">
                <a16:creationId xmlns:a16="http://schemas.microsoft.com/office/drawing/2014/main" id="{AA6C2043-0104-FA48-8D1E-3719BFDDEF23}"/>
              </a:ext>
            </a:extLst>
          </p:cNvPr>
          <p:cNvSpPr txBox="1">
            <a:spLocks/>
          </p:cNvSpPr>
          <p:nvPr/>
        </p:nvSpPr>
        <p:spPr>
          <a:xfrm>
            <a:off x="157562" y="194388"/>
            <a:ext cx="11372473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dirty="0"/>
              <a:t>Arbitrary-order Maxwell solver offers higher flexibility in accuracy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652AD68-2B36-3445-BEFB-AA49C3FFA4B5}"/>
              </a:ext>
            </a:extLst>
          </p:cNvPr>
          <p:cNvGrpSpPr/>
          <p:nvPr/>
        </p:nvGrpSpPr>
        <p:grpSpPr>
          <a:xfrm>
            <a:off x="174172" y="827315"/>
            <a:ext cx="10994571" cy="54427"/>
            <a:chOff x="195943" y="1001487"/>
            <a:chExt cx="10994571" cy="54427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DD42B0EB-721C-BC48-8A0E-FD7F14126FA5}"/>
                </a:ext>
              </a:extLst>
            </p:cNvPr>
            <p:cNvCxnSpPr/>
            <p:nvPr/>
          </p:nvCxnSpPr>
          <p:spPr>
            <a:xfrm>
              <a:off x="195943" y="1001487"/>
              <a:ext cx="9818914" cy="0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062297CF-3A5F-EF4D-AFDA-C59FD924DF42}"/>
                </a:ext>
              </a:extLst>
            </p:cNvPr>
            <p:cNvCxnSpPr>
              <a:cxnSpLocks/>
            </p:cNvCxnSpPr>
            <p:nvPr/>
          </p:nvCxnSpPr>
          <p:spPr>
            <a:xfrm>
              <a:off x="511628" y="1055914"/>
              <a:ext cx="10678886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50631F04-3E55-F043-A9E5-C3A979EFF4F0}"/>
              </a:ext>
            </a:extLst>
          </p:cNvPr>
          <p:cNvSpPr txBox="1"/>
          <p:nvPr/>
        </p:nvSpPr>
        <p:spPr>
          <a:xfrm rot="16200000">
            <a:off x="-457200" y="2512507"/>
            <a:ext cx="2410691" cy="415324"/>
          </a:xfrm>
          <a:prstGeom prst="rect">
            <a:avLst/>
          </a:prstGeom>
          <a:noFill/>
        </p:spPr>
        <p:txBody>
          <a:bodyPr wrap="square" lIns="121874" tIns="60937" rIns="121874" bIns="60937" rtlCol="0">
            <a:spAutoFit/>
          </a:bodyPr>
          <a:lstStyle/>
          <a:p>
            <a:pPr defTabSz="609340" fontAlgn="auto">
              <a:spcBef>
                <a:spcPts val="0"/>
              </a:spcBef>
              <a:spcAft>
                <a:spcPts val="0"/>
              </a:spcAft>
            </a:pPr>
            <a:r>
              <a:rPr lang="en-US" sz="1899" b="1" dirty="0">
                <a:solidFill>
                  <a:srgbClr val="008000"/>
                </a:solidFill>
                <a:latin typeface="Calibri"/>
                <a:cs typeface="Calibri"/>
              </a:rPr>
              <a:t>smaller time steps</a:t>
            </a:r>
          </a:p>
        </p:txBody>
      </p:sp>
      <p:sp>
        <p:nvSpPr>
          <p:cNvPr id="44" name="Slide Number Placeholder 3">
            <a:extLst>
              <a:ext uri="{FF2B5EF4-FFF2-40B4-BE49-F238E27FC236}">
                <a16:creationId xmlns:a16="http://schemas.microsoft.com/office/drawing/2014/main" id="{D2E0F635-C0BE-8346-89D2-E6FD74BCF3FA}"/>
              </a:ext>
            </a:extLst>
          </p:cNvPr>
          <p:cNvSpPr txBox="1">
            <a:spLocks/>
          </p:cNvSpPr>
          <p:nvPr/>
        </p:nvSpPr>
        <p:spPr>
          <a:xfrm>
            <a:off x="11455401" y="6393363"/>
            <a:ext cx="544259" cy="3016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929A8685-9CBD-5D48-90F4-6955DC9A7A72}" type="slidenum">
              <a:rPr lang="en-US" altLang="x-none" smtClean="0"/>
              <a:pPr/>
              <a:t>19</a:t>
            </a:fld>
            <a:endParaRPr lang="en-US" altLang="x-none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5FD080-CF76-064F-B250-7FB91F8830DF}"/>
              </a:ext>
            </a:extLst>
          </p:cNvPr>
          <p:cNvSpPr txBox="1"/>
          <p:nvPr/>
        </p:nvSpPr>
        <p:spPr>
          <a:xfrm>
            <a:off x="9170050" y="914399"/>
            <a:ext cx="2986715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1600" dirty="0"/>
              <a:t>Numerical dispersion becomes</a:t>
            </a:r>
          </a:p>
          <a:p>
            <a:pPr marL="285750" indent="-285750" algn="r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 err="1"/>
              <a:t>superluminous</a:t>
            </a:r>
            <a:r>
              <a:rPr lang="en-US" sz="1600" dirty="0"/>
              <a:t> </a:t>
            </a:r>
          </a:p>
          <a:p>
            <a:pPr marL="285750" indent="-285750" algn="r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Isotropic </a:t>
            </a:r>
          </a:p>
        </p:txBody>
      </p:sp>
    </p:spTree>
    <p:extLst>
      <p:ext uri="{BB962C8B-B14F-4D97-AF65-F5344CB8AC3E}">
        <p14:creationId xmlns:p14="http://schemas.microsoft.com/office/powerpoint/2010/main" val="28070442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462281-43C7-EC44-8344-0F24550663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3303" y="1475740"/>
            <a:ext cx="10482266" cy="4047778"/>
          </a:xfrm>
        </p:spPr>
        <p:txBody>
          <a:bodyPr/>
          <a:lstStyle/>
          <a:p>
            <a:r>
              <a:rPr lang="en-US" dirty="0"/>
              <a:t>Challenge: range of space &amp; time scales</a:t>
            </a:r>
          </a:p>
          <a:p>
            <a:r>
              <a:rPr lang="en-US" dirty="0" err="1"/>
              <a:t>Quasistatic</a:t>
            </a:r>
            <a:r>
              <a:rPr lang="en-US" dirty="0"/>
              <a:t> approximation</a:t>
            </a:r>
          </a:p>
          <a:p>
            <a:r>
              <a:rPr lang="en-US" dirty="0"/>
              <a:t>Boosted frame approach</a:t>
            </a:r>
          </a:p>
          <a:p>
            <a:r>
              <a:rPr lang="en-US" dirty="0"/>
              <a:t>High-order &amp; spectral Maxwell solvers</a:t>
            </a:r>
          </a:p>
          <a:p>
            <a:r>
              <a:rPr lang="en-US" dirty="0"/>
              <a:t>Mitigation of numerical Cherenkov</a:t>
            </a:r>
          </a:p>
          <a:p>
            <a:r>
              <a:rPr lang="en-US" dirty="0"/>
              <a:t>Mesh refinement</a:t>
            </a:r>
          </a:p>
          <a:p>
            <a:r>
              <a:rPr lang="en-US" dirty="0"/>
              <a:t>Conclusion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BDFE0-94C6-274D-B988-F362DB342F77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929A8685-9CBD-5D48-90F4-6955DC9A7A72}" type="slidenum">
              <a:rPr lang="en-US" altLang="x-none" smtClean="0"/>
              <a:pPr/>
              <a:t>2</a:t>
            </a:fld>
            <a:endParaRPr lang="en-US" altLang="x-non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8636605-CDBF-AB48-AF90-469B17D9D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562" y="194388"/>
            <a:ext cx="11372473" cy="914400"/>
          </a:xfrm>
        </p:spPr>
        <p:txBody>
          <a:bodyPr>
            <a:normAutofit/>
          </a:bodyPr>
          <a:lstStyle/>
          <a:p>
            <a:r>
              <a:rPr lang="en-US" dirty="0"/>
              <a:t>Outline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592D2DC-8F64-E24A-A406-EB3F660101A9}"/>
              </a:ext>
            </a:extLst>
          </p:cNvPr>
          <p:cNvGrpSpPr/>
          <p:nvPr/>
        </p:nvGrpSpPr>
        <p:grpSpPr>
          <a:xfrm>
            <a:off x="174172" y="827315"/>
            <a:ext cx="10994571" cy="54427"/>
            <a:chOff x="195943" y="1001487"/>
            <a:chExt cx="10994571" cy="5442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95D88DF-54E1-AF4E-AB72-F31CF70D5307}"/>
                </a:ext>
              </a:extLst>
            </p:cNvPr>
            <p:cNvCxnSpPr/>
            <p:nvPr/>
          </p:nvCxnSpPr>
          <p:spPr>
            <a:xfrm>
              <a:off x="195943" y="1001487"/>
              <a:ext cx="9818914" cy="0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C2EC7AE-93BA-5F44-BD1D-CC96D764C404}"/>
                </a:ext>
              </a:extLst>
            </p:cNvPr>
            <p:cNvCxnSpPr>
              <a:cxnSpLocks/>
            </p:cNvCxnSpPr>
            <p:nvPr/>
          </p:nvCxnSpPr>
          <p:spPr>
            <a:xfrm>
              <a:off x="511628" y="1055914"/>
              <a:ext cx="10678886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262331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STD_nt10.pdf">
            <a:extLst>
              <a:ext uri="{FF2B5EF4-FFF2-40B4-BE49-F238E27FC236}">
                <a16:creationId xmlns:a16="http://schemas.microsoft.com/office/drawing/2014/main" id="{6E282B81-8967-2B43-9162-E8B4C63624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923"/>
          <a:stretch/>
        </p:blipFill>
        <p:spPr>
          <a:xfrm>
            <a:off x="7645271" y="3128860"/>
            <a:ext cx="3016250" cy="2544860"/>
          </a:xfrm>
          <a:prstGeom prst="rect">
            <a:avLst/>
          </a:prstGeom>
        </p:spPr>
      </p:pic>
      <p:pic>
        <p:nvPicPr>
          <p:cNvPr id="3" name="Picture 2" descr="order64.pdf">
            <a:extLst>
              <a:ext uri="{FF2B5EF4-FFF2-40B4-BE49-F238E27FC236}">
                <a16:creationId xmlns:a16="http://schemas.microsoft.com/office/drawing/2014/main" id="{CEAFC077-AC78-8F49-ABBC-B16E60FD172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7888" y="3000961"/>
            <a:ext cx="3016250" cy="2698750"/>
          </a:xfrm>
          <a:prstGeom prst="rect">
            <a:avLst/>
          </a:prstGeom>
        </p:spPr>
      </p:pic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DA13E95D-120A-6F47-907C-64D8252713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0960133"/>
              </p:ext>
            </p:extLst>
          </p:nvPr>
        </p:nvGraphicFramePr>
        <p:xfrm>
          <a:off x="1547813" y="1674814"/>
          <a:ext cx="2938463" cy="866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75" name="Equation" r:id="rId5" imgW="1549400" imgH="457200" progId="Equation.3">
                  <p:embed/>
                </p:oleObj>
              </mc:Choice>
              <mc:Fallback>
                <p:oleObj name="Equation" r:id="rId5" imgW="1549400" imgH="457200" progId="Equation.3">
                  <p:embed/>
                  <p:pic>
                    <p:nvPicPr>
                      <p:cNvPr id="22" name="Object 2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47813" y="1674814"/>
                        <a:ext cx="2938463" cy="866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031AAD63-68F6-E641-9F6A-F6A381C85834}"/>
              </a:ext>
            </a:extLst>
          </p:cNvPr>
          <p:cNvGrpSpPr/>
          <p:nvPr/>
        </p:nvGrpSpPr>
        <p:grpSpPr>
          <a:xfrm>
            <a:off x="5166880" y="1745207"/>
            <a:ext cx="5935662" cy="645136"/>
            <a:chOff x="2933626" y="1705266"/>
            <a:chExt cx="5935662" cy="645136"/>
          </a:xfrm>
        </p:grpSpPr>
        <p:graphicFrame>
          <p:nvGraphicFramePr>
            <p:cNvPr id="6" name="Object 5">
              <a:extLst>
                <a:ext uri="{FF2B5EF4-FFF2-40B4-BE49-F238E27FC236}">
                  <a16:creationId xmlns:a16="http://schemas.microsoft.com/office/drawing/2014/main" id="{06AC8B54-FE23-5B41-B99C-29CDF8C752C7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2933626" y="1747152"/>
            <a:ext cx="5935662" cy="603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4176" name="Equation" r:id="rId7" imgW="3124200" imgH="317500" progId="Equation.3">
                    <p:embed/>
                  </p:oleObj>
                </mc:Choice>
                <mc:Fallback>
                  <p:oleObj name="Equation" r:id="rId7" imgW="3124200" imgH="317500" progId="Equation.3">
                    <p:embed/>
                    <p:pic>
                      <p:nvPicPr>
                        <p:cNvPr id="23" name="Object 22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2933626" y="1747152"/>
                          <a:ext cx="5935662" cy="6032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B982A2A-20E2-4A4A-9473-BF9735C90B3F}"/>
                </a:ext>
              </a:extLst>
            </p:cNvPr>
            <p:cNvGrpSpPr/>
            <p:nvPr/>
          </p:nvGrpSpPr>
          <p:grpSpPr>
            <a:xfrm>
              <a:off x="4172716" y="1705266"/>
              <a:ext cx="1812219" cy="523220"/>
              <a:chOff x="970738" y="2718643"/>
              <a:chExt cx="1812219" cy="523220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D8CEDF2-1A69-C847-9171-DDCBD51E3837}"/>
                  </a:ext>
                </a:extLst>
              </p:cNvPr>
              <p:cNvSpPr txBox="1"/>
              <p:nvPr/>
            </p:nvSpPr>
            <p:spPr>
              <a:xfrm>
                <a:off x="970738" y="2718643"/>
                <a:ext cx="121947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i="1" dirty="0">
                    <a:solidFill>
                      <a:srgbClr val="10253F"/>
                    </a:solidFill>
                    <a:latin typeface="Apple Chancery"/>
                    <a:cs typeface="Apple Chancery"/>
                  </a:rPr>
                  <a:t>F</a:t>
                </a:r>
                <a:r>
                  <a:rPr lang="en-US" sz="2800" i="1" baseline="30000" dirty="0">
                    <a:solidFill>
                      <a:srgbClr val="10253F"/>
                    </a:solidFill>
                    <a:latin typeface="Apple Chancery"/>
                    <a:cs typeface="Apple Chancery"/>
                  </a:rPr>
                  <a:t>-1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B57BE90-5E4E-8247-97F5-A556333E294F}"/>
                  </a:ext>
                </a:extLst>
              </p:cNvPr>
              <p:cNvSpPr txBox="1"/>
              <p:nvPr/>
            </p:nvSpPr>
            <p:spPr>
              <a:xfrm>
                <a:off x="2194128" y="2718643"/>
                <a:ext cx="58882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i="1" dirty="0">
                    <a:solidFill>
                      <a:srgbClr val="10253F"/>
                    </a:solidFill>
                    <a:latin typeface="Apple Chancery"/>
                    <a:cs typeface="Apple Chancery"/>
                  </a:rPr>
                  <a:t>F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365C045-08E9-804B-B842-D3FC57A124EB}"/>
                </a:ext>
              </a:extLst>
            </p:cNvPr>
            <p:cNvGrpSpPr/>
            <p:nvPr/>
          </p:nvGrpSpPr>
          <p:grpSpPr>
            <a:xfrm>
              <a:off x="6406056" y="1705266"/>
              <a:ext cx="1755014" cy="523220"/>
              <a:chOff x="1188117" y="2718643"/>
              <a:chExt cx="1755014" cy="523220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31586ED-EA4A-D043-8B63-60CDE5E35F62}"/>
                  </a:ext>
                </a:extLst>
              </p:cNvPr>
              <p:cNvSpPr txBox="1"/>
              <p:nvPr/>
            </p:nvSpPr>
            <p:spPr>
              <a:xfrm>
                <a:off x="1188117" y="2718643"/>
                <a:ext cx="121947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i="1" dirty="0">
                    <a:solidFill>
                      <a:srgbClr val="10253F"/>
                    </a:solidFill>
                    <a:latin typeface="Apple Chancery"/>
                    <a:cs typeface="Apple Chancery"/>
                  </a:rPr>
                  <a:t>F</a:t>
                </a:r>
                <a:r>
                  <a:rPr lang="en-US" sz="2800" i="1" baseline="30000" dirty="0">
                    <a:solidFill>
                      <a:srgbClr val="10253F"/>
                    </a:solidFill>
                    <a:latin typeface="Apple Chancery"/>
                    <a:cs typeface="Apple Chancery"/>
                  </a:rPr>
                  <a:t>-1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77FB265-B4FC-094D-B346-07D8F1E99D4C}"/>
                  </a:ext>
                </a:extLst>
              </p:cNvPr>
              <p:cNvSpPr txBox="1"/>
              <p:nvPr/>
            </p:nvSpPr>
            <p:spPr>
              <a:xfrm>
                <a:off x="2354302" y="2718643"/>
                <a:ext cx="58882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i="1" dirty="0">
                    <a:solidFill>
                      <a:srgbClr val="10253F"/>
                    </a:solidFill>
                    <a:latin typeface="Apple Chancery"/>
                    <a:cs typeface="Apple Chancery"/>
                  </a:rPr>
                  <a:t>F</a:t>
                </a:r>
              </a:p>
            </p:txBody>
          </p:sp>
        </p:grpSp>
      </p:grpSp>
      <p:pic>
        <p:nvPicPr>
          <p:cNvPr id="13" name="Picture 12" descr="PSTD.pdf">
            <a:extLst>
              <a:ext uri="{FF2B5EF4-FFF2-40B4-BE49-F238E27FC236}">
                <a16:creationId xmlns:a16="http://schemas.microsoft.com/office/drawing/2014/main" id="{B87E8A1D-ABD8-8644-8BCA-C633AE2873D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300"/>
          <a:stretch/>
        </p:blipFill>
        <p:spPr>
          <a:xfrm>
            <a:off x="4709040" y="3141312"/>
            <a:ext cx="2927350" cy="250491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54A211D-7625-DF4A-B70D-8BF5B1E06D6C}"/>
              </a:ext>
            </a:extLst>
          </p:cNvPr>
          <p:cNvSpPr txBox="1"/>
          <p:nvPr/>
        </p:nvSpPr>
        <p:spPr>
          <a:xfrm>
            <a:off x="2411673" y="2708851"/>
            <a:ext cx="17866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Calibri"/>
                <a:cs typeface="Calibri"/>
              </a:rPr>
              <a:t>FDTD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  <a:latin typeface="Calibri"/>
                <a:cs typeface="Calibri"/>
              </a:rPr>
              <a:t>c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  <a:latin typeface="Symbol" charset="2"/>
                <a:cs typeface="Symbol" charset="2"/>
              </a:rPr>
              <a:t>D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  <a:latin typeface="Calibri"/>
                <a:cs typeface="Calibri"/>
              </a:rPr>
              <a:t>t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Calibri"/>
                <a:cs typeface="Calibri"/>
              </a:rPr>
              <a:t>/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Symbol" charset="2"/>
                <a:cs typeface="Symbol" charset="2"/>
              </a:rPr>
              <a:t>D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Calibri"/>
                <a:cs typeface="Calibri"/>
              </a:rPr>
              <a:t>x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cs typeface="Calibri"/>
              </a:rPr>
              <a:t>~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Calibri"/>
                <a:cs typeface="Calibri"/>
              </a:rPr>
              <a:t>0.45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0EE311-5896-F343-BA17-2D102FB58E09}"/>
              </a:ext>
            </a:extLst>
          </p:cNvPr>
          <p:cNvSpPr txBox="1"/>
          <p:nvPr/>
        </p:nvSpPr>
        <p:spPr>
          <a:xfrm>
            <a:off x="8342946" y="2708851"/>
            <a:ext cx="19093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Calibri"/>
                <a:cs typeface="Calibri"/>
              </a:rPr>
              <a:t>PSTD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  <a:latin typeface="Calibri"/>
                <a:cs typeface="Calibri"/>
              </a:rPr>
              <a:t>c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  <a:latin typeface="Symbol" charset="2"/>
                <a:cs typeface="Symbol" charset="2"/>
              </a:rPr>
              <a:t>D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  <a:latin typeface="Calibri"/>
                <a:cs typeface="Calibri"/>
              </a:rPr>
              <a:t>t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Calibri"/>
                <a:cs typeface="Calibri"/>
              </a:rPr>
              <a:t>/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Symbol" charset="2"/>
                <a:cs typeface="Symbol" charset="2"/>
              </a:rPr>
              <a:t>D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Calibri"/>
                <a:cs typeface="Calibri"/>
              </a:rPr>
              <a:t>x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cs typeface="Calibri"/>
              </a:rPr>
              <a:t>~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Calibri"/>
                <a:cs typeface="Calibri"/>
              </a:rPr>
              <a:t>0.045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3664F7C-39A0-FD4C-93B9-8086978A78E9}"/>
              </a:ext>
            </a:extLst>
          </p:cNvPr>
          <p:cNvSpPr txBox="1"/>
          <p:nvPr/>
        </p:nvSpPr>
        <p:spPr>
          <a:xfrm>
            <a:off x="1620276" y="945704"/>
            <a:ext cx="290167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10253F"/>
                </a:solidFill>
                <a:latin typeface="Calibri"/>
                <a:cs typeface="Calibri"/>
              </a:rPr>
              <a:t>Finite-Difference Time-Domain</a:t>
            </a:r>
          </a:p>
          <a:p>
            <a:pPr algn="ctr"/>
            <a:r>
              <a:rPr lang="en-US" sz="1600" b="1" dirty="0">
                <a:solidFill>
                  <a:srgbClr val="10253F"/>
                </a:solidFill>
                <a:latin typeface="Calibri"/>
                <a:cs typeface="Calibri"/>
              </a:rPr>
              <a:t>(FDTD)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DDEE6F9-BFDC-414F-BC49-866DC18BDE07}"/>
              </a:ext>
            </a:extLst>
          </p:cNvPr>
          <p:cNvSpPr txBox="1"/>
          <p:nvPr/>
        </p:nvSpPr>
        <p:spPr>
          <a:xfrm>
            <a:off x="6288224" y="1005368"/>
            <a:ext cx="290167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10253F"/>
                </a:solidFill>
                <a:latin typeface="Calibri"/>
                <a:cs typeface="Calibri"/>
              </a:rPr>
              <a:t>Pseudo-Spectral Time-Domain</a:t>
            </a:r>
          </a:p>
          <a:p>
            <a:pPr algn="ctr"/>
            <a:r>
              <a:rPr lang="en-US" sz="1600" b="1" dirty="0">
                <a:solidFill>
                  <a:srgbClr val="10253F"/>
                </a:solidFill>
                <a:latin typeface="Calibri"/>
                <a:cs typeface="Calibri"/>
              </a:rPr>
              <a:t>(PSTD)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7EB35B4-C7A7-4441-A9EB-0B347BF5B188}"/>
              </a:ext>
            </a:extLst>
          </p:cNvPr>
          <p:cNvSpPr txBox="1"/>
          <p:nvPr/>
        </p:nvSpPr>
        <p:spPr>
          <a:xfrm>
            <a:off x="2231209" y="5679030"/>
            <a:ext cx="5087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800000"/>
                </a:solidFill>
                <a:latin typeface="Calibri"/>
                <a:cs typeface="Calibri"/>
              </a:rPr>
              <a:t>PSTD is limit of high-order FDTD when </a:t>
            </a:r>
            <a:r>
              <a:rPr lang="en-US" dirty="0" err="1">
                <a:solidFill>
                  <a:srgbClr val="800000"/>
                </a:solidFill>
                <a:latin typeface="Calibri"/>
                <a:cs typeface="Calibri"/>
              </a:rPr>
              <a:t>n</a:t>
            </a:r>
            <a:r>
              <a:rPr lang="en-US" dirty="0" err="1">
                <a:solidFill>
                  <a:srgbClr val="800000"/>
                </a:solidFill>
                <a:latin typeface="Calibri"/>
                <a:cs typeface="Calibri"/>
                <a:sym typeface="Wingdings"/>
              </a:rPr>
              <a:t>infinity</a:t>
            </a:r>
            <a:r>
              <a:rPr lang="en-US" dirty="0">
                <a:solidFill>
                  <a:srgbClr val="800000"/>
                </a:solidFill>
                <a:latin typeface="Calibri"/>
                <a:cs typeface="Calibri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438DBE8-2F41-B540-AF91-9679986EE96C}"/>
              </a:ext>
            </a:extLst>
          </p:cNvPr>
          <p:cNvSpPr txBox="1"/>
          <p:nvPr/>
        </p:nvSpPr>
        <p:spPr>
          <a:xfrm>
            <a:off x="5326034" y="2708851"/>
            <a:ext cx="17866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Calibri"/>
                <a:cs typeface="Calibri"/>
              </a:rPr>
              <a:t>PSTD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  <a:latin typeface="Calibri"/>
                <a:cs typeface="Calibri"/>
              </a:rPr>
              <a:t>c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  <a:latin typeface="Symbol" charset="2"/>
                <a:cs typeface="Symbol" charset="2"/>
              </a:rPr>
              <a:t>D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  <a:latin typeface="Calibri"/>
                <a:cs typeface="Calibri"/>
              </a:rPr>
              <a:t>t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Calibri"/>
                <a:cs typeface="Calibri"/>
              </a:rPr>
              <a:t>/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Symbol" charset="2"/>
                <a:cs typeface="Symbol" charset="2"/>
              </a:rPr>
              <a:t>D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Calibri"/>
                <a:cs typeface="Calibri"/>
              </a:rPr>
              <a:t>x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cs typeface="Calibri"/>
              </a:rPr>
              <a:t>~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Calibri"/>
                <a:cs typeface="Calibri"/>
              </a:rPr>
              <a:t>0.45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60E9A0F-4634-F14C-A5CC-BD40F4ED6EB7}"/>
              </a:ext>
            </a:extLst>
          </p:cNvPr>
          <p:cNvSpPr txBox="1"/>
          <p:nvPr/>
        </p:nvSpPr>
        <p:spPr>
          <a:xfrm>
            <a:off x="7872259" y="5530045"/>
            <a:ext cx="28306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/>
              <a:buChar char="•"/>
            </a:pPr>
            <a:endParaRPr lang="en-US" sz="800" dirty="0">
              <a:solidFill>
                <a:srgbClr val="800000"/>
              </a:solidFill>
              <a:latin typeface="Calibri"/>
              <a:cs typeface="Calibri"/>
            </a:endParaRPr>
          </a:p>
          <a:p>
            <a:pPr algn="ctr"/>
            <a:r>
              <a:rPr lang="en-US" dirty="0">
                <a:solidFill>
                  <a:srgbClr val="800000"/>
                </a:solidFill>
                <a:latin typeface="Calibri"/>
                <a:cs typeface="Calibri"/>
              </a:rPr>
              <a:t>PSTD converges to exact solution (on grid) for </a:t>
            </a:r>
            <a:r>
              <a:rPr lang="en-US" dirty="0">
                <a:solidFill>
                  <a:srgbClr val="800000"/>
                </a:solidFill>
                <a:latin typeface="Symbol" charset="2"/>
                <a:cs typeface="Symbol" charset="2"/>
              </a:rPr>
              <a:t>D</a:t>
            </a:r>
            <a:r>
              <a:rPr lang="en-US" dirty="0">
                <a:solidFill>
                  <a:srgbClr val="800000"/>
                </a:solidFill>
                <a:latin typeface="Calibri"/>
                <a:cs typeface="Calibri"/>
              </a:rPr>
              <a:t>t</a:t>
            </a:r>
            <a:r>
              <a:rPr lang="en-US" dirty="0">
                <a:solidFill>
                  <a:srgbClr val="800000"/>
                </a:solidFill>
                <a:latin typeface="Calibri"/>
                <a:cs typeface="Calibri"/>
                <a:sym typeface="Wingdings"/>
              </a:rPr>
              <a:t>0.</a:t>
            </a:r>
            <a:endParaRPr lang="en-US" dirty="0">
              <a:solidFill>
                <a:srgbClr val="800000"/>
              </a:solidFill>
              <a:latin typeface="Calibri"/>
              <a:cs typeface="Calibri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5AAFBF7-011D-D446-8132-2D91C66BAB6F}"/>
              </a:ext>
            </a:extLst>
          </p:cNvPr>
          <p:cNvSpPr txBox="1"/>
          <p:nvPr/>
        </p:nvSpPr>
        <p:spPr>
          <a:xfrm>
            <a:off x="9335384" y="1066924"/>
            <a:ext cx="1210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rgbClr val="10253F"/>
                </a:solidFill>
                <a:latin typeface="Apple Chancery"/>
                <a:cs typeface="Apple Chancery"/>
              </a:rPr>
              <a:t>F</a:t>
            </a:r>
            <a:r>
              <a:rPr lang="en-US" sz="2000" dirty="0">
                <a:solidFill>
                  <a:srgbClr val="10253F"/>
                </a:solidFill>
                <a:latin typeface="Calibri"/>
                <a:cs typeface="Calibri"/>
              </a:rPr>
              <a:t>=FFT</a:t>
            </a:r>
          </a:p>
        </p:txBody>
      </p:sp>
      <p:pic>
        <p:nvPicPr>
          <p:cNvPr id="22" name="Picture 21" descr="PSAOTD_n64.pdf">
            <a:extLst>
              <a:ext uri="{FF2B5EF4-FFF2-40B4-BE49-F238E27FC236}">
                <a16:creationId xmlns:a16="http://schemas.microsoft.com/office/drawing/2014/main" id="{1FBE633B-3422-114B-B8F2-8DC0F9F48E7D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6462" y="4317005"/>
            <a:ext cx="977900" cy="971550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23" name="Picture 22" descr="PSTD.pdf">
            <a:extLst>
              <a:ext uri="{FF2B5EF4-FFF2-40B4-BE49-F238E27FC236}">
                <a16:creationId xmlns:a16="http://schemas.microsoft.com/office/drawing/2014/main" id="{B9AE6B61-E6A9-5749-B840-6E2D11ACC4E6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0870" y="4317005"/>
            <a:ext cx="977900" cy="971550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24" name="Picture 23" descr="PSTD_nt10.pdf">
            <a:extLst>
              <a:ext uri="{FF2B5EF4-FFF2-40B4-BE49-F238E27FC236}">
                <a16:creationId xmlns:a16="http://schemas.microsoft.com/office/drawing/2014/main" id="{8B0BD9A4-EA7B-5540-B5A4-3581B5E8A7D1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4440" y="4317005"/>
            <a:ext cx="977900" cy="971550"/>
          </a:xfrm>
          <a:prstGeom prst="rect">
            <a:avLst/>
          </a:prstGeom>
          <a:solidFill>
            <a:srgbClr val="FFFFFF"/>
          </a:solidFill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BAFD381-3AD7-FE4B-A312-38347C13BE0E}"/>
              </a:ext>
            </a:extLst>
          </p:cNvPr>
          <p:cNvGrpSpPr/>
          <p:nvPr/>
        </p:nvGrpSpPr>
        <p:grpSpPr>
          <a:xfrm>
            <a:off x="3209109" y="3198455"/>
            <a:ext cx="1055060" cy="1081195"/>
            <a:chOff x="7543705" y="4216400"/>
            <a:chExt cx="1055060" cy="1081195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046C36C-5BC9-2E4B-9D09-848FA92D6C2F}"/>
                </a:ext>
              </a:extLst>
            </p:cNvPr>
            <p:cNvCxnSpPr/>
            <p:nvPr/>
          </p:nvCxnSpPr>
          <p:spPr bwMode="auto">
            <a:xfrm>
              <a:off x="7545821" y="5295118"/>
              <a:ext cx="1052944" cy="2477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lg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C73F844-D227-7949-B5B8-BE9F993CF69D}"/>
                </a:ext>
              </a:extLst>
            </p:cNvPr>
            <p:cNvCxnSpPr/>
            <p:nvPr/>
          </p:nvCxnSpPr>
          <p:spPr bwMode="auto">
            <a:xfrm flipV="1">
              <a:off x="7543705" y="4216400"/>
              <a:ext cx="1055060" cy="1081089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FF"/>
              </a:solidFill>
              <a:prstDash val="dot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8" name="Title 1">
            <a:extLst>
              <a:ext uri="{FF2B5EF4-FFF2-40B4-BE49-F238E27FC236}">
                <a16:creationId xmlns:a16="http://schemas.microsoft.com/office/drawing/2014/main" id="{1319D337-2D59-F642-8406-AFC1BB97E3E8}"/>
              </a:ext>
            </a:extLst>
          </p:cNvPr>
          <p:cNvSpPr txBox="1">
            <a:spLocks/>
          </p:cNvSpPr>
          <p:nvPr/>
        </p:nvSpPr>
        <p:spPr>
          <a:xfrm>
            <a:off x="157562" y="194388"/>
            <a:ext cx="11372473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dirty="0"/>
              <a:t>Pseudo-spectral solvers offer infinite order spatial derivatives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54D4C03-4B15-D34D-BB3F-A531AD5FA136}"/>
              </a:ext>
            </a:extLst>
          </p:cNvPr>
          <p:cNvGrpSpPr/>
          <p:nvPr/>
        </p:nvGrpSpPr>
        <p:grpSpPr>
          <a:xfrm>
            <a:off x="174172" y="827315"/>
            <a:ext cx="10994571" cy="54427"/>
            <a:chOff x="195943" y="1001487"/>
            <a:chExt cx="10994571" cy="54427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18C2DB5-93E7-6342-A839-72D5CE9FBA11}"/>
                </a:ext>
              </a:extLst>
            </p:cNvPr>
            <p:cNvCxnSpPr/>
            <p:nvPr/>
          </p:nvCxnSpPr>
          <p:spPr>
            <a:xfrm>
              <a:off x="195943" y="1001487"/>
              <a:ext cx="9818914" cy="0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E66CD0A-2EDE-CB4A-A842-12E7B79B94B4}"/>
                </a:ext>
              </a:extLst>
            </p:cNvPr>
            <p:cNvCxnSpPr>
              <a:cxnSpLocks/>
            </p:cNvCxnSpPr>
            <p:nvPr/>
          </p:nvCxnSpPr>
          <p:spPr>
            <a:xfrm>
              <a:off x="511628" y="1055914"/>
              <a:ext cx="10678886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Slide Number Placeholder 3">
            <a:extLst>
              <a:ext uri="{FF2B5EF4-FFF2-40B4-BE49-F238E27FC236}">
                <a16:creationId xmlns:a16="http://schemas.microsoft.com/office/drawing/2014/main" id="{66A33125-78F2-9043-A2A3-2CAF5F88AA1A}"/>
              </a:ext>
            </a:extLst>
          </p:cNvPr>
          <p:cNvSpPr txBox="1">
            <a:spLocks/>
          </p:cNvSpPr>
          <p:nvPr/>
        </p:nvSpPr>
        <p:spPr>
          <a:xfrm>
            <a:off x="11455401" y="6393363"/>
            <a:ext cx="544259" cy="3016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929A8685-9CBD-5D48-90F4-6955DC9A7A72}" type="slidenum">
              <a:rPr lang="en-US" altLang="x-none" smtClean="0"/>
              <a:pPr/>
              <a:t>20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37144414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33603" y="918864"/>
            <a:ext cx="10855309" cy="553951"/>
          </a:xfrm>
          <a:prstGeom prst="rect">
            <a:avLst/>
          </a:prstGeom>
          <a:noFill/>
        </p:spPr>
        <p:txBody>
          <a:bodyPr wrap="square" lIns="121874" tIns="60937" rIns="121874" bIns="60937" rtlCol="0">
            <a:spAutoFit/>
          </a:bodyPr>
          <a:lstStyle/>
          <a:p>
            <a:pPr algn="ctr" defTabSz="609340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10253F"/>
                </a:solidFill>
                <a:latin typeface="Calibri"/>
                <a:cs typeface="Calibri"/>
              </a:rPr>
              <a:t>Pseudo-Spectral Analytical Time-Domain</a:t>
            </a:r>
            <a:r>
              <a:rPr lang="en-US" sz="2800" b="1" baseline="30000" dirty="0">
                <a:solidFill>
                  <a:srgbClr val="10253F"/>
                </a:solidFill>
                <a:latin typeface="Calibri"/>
                <a:cs typeface="Calibri"/>
              </a:rPr>
              <a:t>1</a:t>
            </a:r>
            <a:r>
              <a:rPr lang="en-US" sz="2800" b="1" dirty="0">
                <a:solidFill>
                  <a:srgbClr val="10253F"/>
                </a:solidFill>
                <a:latin typeface="Calibri"/>
                <a:cs typeface="Calibri"/>
              </a:rPr>
              <a:t> (PSATD)</a:t>
            </a:r>
          </a:p>
        </p:txBody>
      </p:sp>
      <p:sp>
        <p:nvSpPr>
          <p:cNvPr id="20" name="TextBox 1"/>
          <p:cNvSpPr txBox="1">
            <a:spLocks noChangeArrowheads="1"/>
          </p:cNvSpPr>
          <p:nvPr/>
        </p:nvSpPr>
        <p:spPr bwMode="auto">
          <a:xfrm>
            <a:off x="552322" y="6318523"/>
            <a:ext cx="11318724" cy="338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74" tIns="60937" rIns="121874" bIns="6093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609340" fontAlgn="auto">
              <a:spcBef>
                <a:spcPts val="0"/>
              </a:spcBef>
              <a:spcAft>
                <a:spcPts val="0"/>
              </a:spcAft>
            </a:pPr>
            <a:r>
              <a:rPr lang="en-US" sz="1400" baseline="30000" dirty="0">
                <a:solidFill>
                  <a:prstClr val="black"/>
                </a:solidFill>
                <a:latin typeface="Calibri"/>
                <a:cs typeface="Calibri"/>
              </a:rPr>
              <a:t>1</a:t>
            </a:r>
            <a:r>
              <a:rPr lang="en-US" sz="1400" dirty="0">
                <a:solidFill>
                  <a:prstClr val="black"/>
                </a:solidFill>
                <a:latin typeface="Calibri"/>
                <a:cs typeface="Calibri"/>
              </a:rPr>
              <a:t>I. </a:t>
            </a:r>
            <a:r>
              <a:rPr lang="en-US" sz="1400" dirty="0" err="1">
                <a:solidFill>
                  <a:prstClr val="black"/>
                </a:solidFill>
                <a:latin typeface="Calibri"/>
                <a:cs typeface="Calibri"/>
              </a:rPr>
              <a:t>Haber,R</a:t>
            </a:r>
            <a:r>
              <a:rPr lang="en-US" sz="1400" dirty="0">
                <a:solidFill>
                  <a:prstClr val="black"/>
                </a:solidFill>
                <a:latin typeface="Calibri"/>
                <a:cs typeface="Calibri"/>
              </a:rPr>
              <a:t>. </a:t>
            </a:r>
            <a:r>
              <a:rPr lang="en-US" sz="1400" dirty="0" err="1">
                <a:solidFill>
                  <a:prstClr val="black"/>
                </a:solidFill>
                <a:latin typeface="Calibri"/>
                <a:cs typeface="Calibri"/>
              </a:rPr>
              <a:t>Lee,H</a:t>
            </a:r>
            <a:r>
              <a:rPr lang="en-US" sz="1400" dirty="0">
                <a:solidFill>
                  <a:prstClr val="black"/>
                </a:solidFill>
                <a:latin typeface="Calibri"/>
                <a:cs typeface="Calibri"/>
              </a:rPr>
              <a:t>. Klein &amp; J. </a:t>
            </a:r>
            <a:r>
              <a:rPr lang="en-US" sz="1400" dirty="0" err="1">
                <a:solidFill>
                  <a:prstClr val="black"/>
                </a:solidFill>
                <a:latin typeface="Calibri"/>
                <a:cs typeface="Calibri"/>
              </a:rPr>
              <a:t>Boris,</a:t>
            </a:r>
            <a:r>
              <a:rPr lang="en-US" sz="1400" i="1" dirty="0" err="1">
                <a:solidFill>
                  <a:prstClr val="black"/>
                </a:solidFill>
                <a:latin typeface="Calibri"/>
                <a:cs typeface="Calibri"/>
              </a:rPr>
              <a:t>Proc</a:t>
            </a:r>
            <a:r>
              <a:rPr lang="en-US" sz="1400" i="1" dirty="0">
                <a:solidFill>
                  <a:prstClr val="black"/>
                </a:solidFill>
                <a:latin typeface="Calibri"/>
                <a:cs typeface="Calibri"/>
              </a:rPr>
              <a:t>. Sixth Conf. on Num. Sim. Plasma, </a:t>
            </a:r>
            <a:r>
              <a:rPr lang="en-US" sz="1400" dirty="0">
                <a:solidFill>
                  <a:prstClr val="black"/>
                </a:solidFill>
                <a:latin typeface="Calibri"/>
                <a:cs typeface="Calibri"/>
              </a:rPr>
              <a:t>Berkeley, CA, 46-48 (1973)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399843" y="3204094"/>
            <a:ext cx="3215297" cy="2821449"/>
            <a:chOff x="2803001" y="3300872"/>
            <a:chExt cx="3016250" cy="2822184"/>
          </a:xfrm>
        </p:grpSpPr>
        <p:pic>
          <p:nvPicPr>
            <p:cNvPr id="43" name="Picture 42" descr="PSATD.pdf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5923"/>
            <a:stretch/>
          </p:blipFill>
          <p:spPr>
            <a:xfrm>
              <a:off x="2803001" y="3578196"/>
              <a:ext cx="3016250" cy="2544860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3571999" y="3300872"/>
              <a:ext cx="1984394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34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99" dirty="0">
                  <a:solidFill>
                    <a:srgbClr val="1F497D">
                      <a:lumMod val="50000"/>
                    </a:srgbClr>
                  </a:solidFill>
                  <a:latin typeface="Calibri"/>
                  <a:cs typeface="Calibri"/>
                </a:rPr>
                <a:t>PSATD </a:t>
              </a:r>
              <a:r>
                <a:rPr lang="en-US" sz="1899" dirty="0" err="1">
                  <a:solidFill>
                    <a:srgbClr val="1F497D">
                      <a:lumMod val="50000"/>
                    </a:srgbClr>
                  </a:solidFill>
                  <a:latin typeface="Calibri"/>
                  <a:cs typeface="Calibri"/>
                </a:rPr>
                <a:t>c</a:t>
              </a:r>
              <a:r>
                <a:rPr lang="en-US" sz="1899" dirty="0" err="1">
                  <a:solidFill>
                    <a:srgbClr val="1F497D">
                      <a:lumMod val="50000"/>
                    </a:srgbClr>
                  </a:solidFill>
                  <a:latin typeface="Symbol" charset="2"/>
                  <a:cs typeface="Symbol" charset="2"/>
                </a:rPr>
                <a:t>D</a:t>
              </a:r>
              <a:r>
                <a:rPr lang="en-US" sz="1899" dirty="0" err="1">
                  <a:solidFill>
                    <a:srgbClr val="1F497D">
                      <a:lumMod val="50000"/>
                    </a:srgbClr>
                  </a:solidFill>
                  <a:latin typeface="Calibri"/>
                  <a:cs typeface="Calibri"/>
                </a:rPr>
                <a:t>t</a:t>
              </a:r>
              <a:r>
                <a:rPr lang="en-US" sz="1899" dirty="0">
                  <a:solidFill>
                    <a:srgbClr val="1F497D">
                      <a:lumMod val="50000"/>
                    </a:srgbClr>
                  </a:solidFill>
                  <a:latin typeface="Calibri"/>
                  <a:cs typeface="Calibri"/>
                </a:rPr>
                <a:t>/</a:t>
              </a:r>
              <a:r>
                <a:rPr lang="en-US" sz="1899" dirty="0" err="1">
                  <a:solidFill>
                    <a:srgbClr val="1F497D">
                      <a:lumMod val="50000"/>
                    </a:srgbClr>
                  </a:solidFill>
                  <a:latin typeface="Symbol" charset="2"/>
                  <a:cs typeface="Symbol" charset="2"/>
                </a:rPr>
                <a:t>D</a:t>
              </a:r>
              <a:r>
                <a:rPr lang="en-US" sz="1899" dirty="0" err="1">
                  <a:solidFill>
                    <a:srgbClr val="1F497D">
                      <a:lumMod val="50000"/>
                    </a:srgbClr>
                  </a:solidFill>
                  <a:latin typeface="Calibri"/>
                  <a:cs typeface="Calibri"/>
                </a:rPr>
                <a:t>x</a:t>
              </a:r>
              <a:r>
                <a:rPr lang="en-US" sz="1899" dirty="0">
                  <a:solidFill>
                    <a:srgbClr val="1F497D">
                      <a:lumMod val="50000"/>
                    </a:srgbClr>
                  </a:solidFill>
                  <a:latin typeface="Calibri"/>
                  <a:cs typeface="Calibri"/>
                </a:rPr>
                <a:t>=50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286843" y="4109832"/>
              <a:ext cx="23224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34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>
                  <a:solidFill>
                    <a:srgbClr val="FFFF95"/>
                  </a:solidFill>
                  <a:latin typeface="Calibri"/>
                  <a:cs typeface="Calibri"/>
                </a:rPr>
                <a:t>1 time step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619220" y="1657166"/>
            <a:ext cx="9499574" cy="1427365"/>
            <a:chOff x="996702" y="1794923"/>
            <a:chExt cx="7126536" cy="1427737"/>
          </a:xfrm>
        </p:grpSpPr>
        <p:grpSp>
          <p:nvGrpSpPr>
            <p:cNvPr id="29" name="Group 28"/>
            <p:cNvGrpSpPr/>
            <p:nvPr/>
          </p:nvGrpSpPr>
          <p:grpSpPr>
            <a:xfrm>
              <a:off x="1008063" y="1823597"/>
              <a:ext cx="7115175" cy="661720"/>
              <a:chOff x="830445" y="2898142"/>
              <a:chExt cx="7115175" cy="661720"/>
            </a:xfrm>
          </p:grpSpPr>
          <p:graphicFrame>
            <p:nvGraphicFramePr>
              <p:cNvPr id="13" name="Object 12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830445" y="2952558"/>
              <a:ext cx="7115175" cy="6032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169" name="Equation" r:id="rId4" imgW="3746500" imgH="317500" progId="Equation.3">
                      <p:embed/>
                    </p:oleObj>
                  </mc:Choice>
                  <mc:Fallback>
                    <p:oleObj name="Equation" r:id="rId4" imgW="3746500" imgH="317500" progId="Equation.3">
                      <p:embed/>
                      <p:pic>
                        <p:nvPicPr>
                          <p:cNvPr id="13" name="Object 12"/>
                          <p:cNvPicPr/>
                          <p:nvPr/>
                        </p:nvPicPr>
                        <p:blipFill>
                          <a:blip r:embed="rId5"/>
                          <a:stretch>
                            <a:fillRect/>
                          </a:stretch>
                        </p:blipFill>
                        <p:spPr>
                          <a:xfrm>
                            <a:off x="830445" y="2952558"/>
                            <a:ext cx="7115175" cy="60325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14" name="Group 13"/>
              <p:cNvGrpSpPr/>
              <p:nvPr/>
            </p:nvGrpSpPr>
            <p:grpSpPr>
              <a:xfrm>
                <a:off x="3047830" y="2898142"/>
                <a:ext cx="1968334" cy="661720"/>
                <a:chOff x="1371940" y="2718643"/>
                <a:chExt cx="1968334" cy="661720"/>
              </a:xfrm>
            </p:grpSpPr>
            <p:sp>
              <p:nvSpPr>
                <p:cNvPr id="18" name="TextBox 17"/>
                <p:cNvSpPr txBox="1"/>
                <p:nvPr/>
              </p:nvSpPr>
              <p:spPr>
                <a:xfrm>
                  <a:off x="1371940" y="2718643"/>
                  <a:ext cx="1219471" cy="6617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60934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3699" i="1" dirty="0">
                      <a:solidFill>
                        <a:srgbClr val="10253F"/>
                      </a:solidFill>
                      <a:latin typeface="Apple Chancery"/>
                      <a:cs typeface="Apple Chancery"/>
                    </a:rPr>
                    <a:t>F</a:t>
                  </a:r>
                  <a:r>
                    <a:rPr lang="en-US" sz="3699" i="1" baseline="30000" dirty="0">
                      <a:solidFill>
                        <a:srgbClr val="10253F"/>
                      </a:solidFill>
                      <a:latin typeface="Apple Chancery"/>
                      <a:cs typeface="Apple Chancery"/>
                    </a:rPr>
                    <a:t>-1</a:t>
                  </a:r>
                </a:p>
              </p:txBody>
            </p:sp>
            <p:sp>
              <p:nvSpPr>
                <p:cNvPr id="19" name="TextBox 18"/>
                <p:cNvSpPr txBox="1"/>
                <p:nvPr/>
              </p:nvSpPr>
              <p:spPr>
                <a:xfrm>
                  <a:off x="2751445" y="2718643"/>
                  <a:ext cx="588829" cy="6617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60934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3699" i="1" dirty="0">
                      <a:solidFill>
                        <a:srgbClr val="10253F"/>
                      </a:solidFill>
                      <a:latin typeface="Apple Chancery"/>
                      <a:cs typeface="Apple Chancery"/>
                    </a:rPr>
                    <a:t>F</a:t>
                  </a:r>
                </a:p>
              </p:txBody>
            </p:sp>
          </p:grpSp>
          <p:grpSp>
            <p:nvGrpSpPr>
              <p:cNvPr id="15" name="Group 14"/>
              <p:cNvGrpSpPr/>
              <p:nvPr/>
            </p:nvGrpSpPr>
            <p:grpSpPr>
              <a:xfrm>
                <a:off x="5392652" y="2898142"/>
                <a:ext cx="1927411" cy="661720"/>
                <a:chOff x="1558705" y="2718643"/>
                <a:chExt cx="1927411" cy="661720"/>
              </a:xfrm>
            </p:grpSpPr>
            <p:sp>
              <p:nvSpPr>
                <p:cNvPr id="16" name="TextBox 15"/>
                <p:cNvSpPr txBox="1"/>
                <p:nvPr/>
              </p:nvSpPr>
              <p:spPr>
                <a:xfrm>
                  <a:off x="1558705" y="2718643"/>
                  <a:ext cx="1219471" cy="6617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60934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3699" i="1" dirty="0">
                      <a:solidFill>
                        <a:srgbClr val="10253F"/>
                      </a:solidFill>
                      <a:latin typeface="Apple Chancery"/>
                      <a:cs typeface="Apple Chancery"/>
                    </a:rPr>
                    <a:t>F</a:t>
                  </a:r>
                  <a:r>
                    <a:rPr lang="en-US" sz="3699" i="1" baseline="30000" dirty="0">
                      <a:solidFill>
                        <a:srgbClr val="10253F"/>
                      </a:solidFill>
                      <a:latin typeface="Apple Chancery"/>
                      <a:cs typeface="Apple Chancery"/>
                    </a:rPr>
                    <a:t>-1</a:t>
                  </a:r>
                </a:p>
              </p:txBody>
            </p:sp>
            <p:sp>
              <p:nvSpPr>
                <p:cNvPr id="17" name="TextBox 16"/>
                <p:cNvSpPr txBox="1"/>
                <p:nvPr/>
              </p:nvSpPr>
              <p:spPr>
                <a:xfrm>
                  <a:off x="2897287" y="2718643"/>
                  <a:ext cx="588829" cy="6617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60934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3699" i="1" dirty="0">
                      <a:solidFill>
                        <a:srgbClr val="10253F"/>
                      </a:solidFill>
                      <a:latin typeface="Apple Chancery"/>
                      <a:cs typeface="Apple Chancery"/>
                    </a:rPr>
                    <a:t>F</a:t>
                  </a:r>
                </a:p>
              </p:txBody>
            </p:sp>
          </p:grpSp>
        </p:grpSp>
        <p:graphicFrame>
          <p:nvGraphicFramePr>
            <p:cNvPr id="31" name="Object 30"/>
            <p:cNvGraphicFramePr>
              <a:graphicFrameLocks noChangeAspect="1"/>
            </p:cNvGraphicFramePr>
            <p:nvPr>
              <p:extLst/>
            </p:nvPr>
          </p:nvGraphicFramePr>
          <p:xfrm>
            <a:off x="1898559" y="2597185"/>
            <a:ext cx="5113338" cy="6254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170" name="Equation" r:id="rId6" imgW="2692400" imgH="330200" progId="Equation.3">
                    <p:embed/>
                  </p:oleObj>
                </mc:Choice>
                <mc:Fallback>
                  <p:oleObj name="Equation" r:id="rId6" imgW="2692400" imgH="330200" progId="Equation.3">
                    <p:embed/>
                    <p:pic>
                      <p:nvPicPr>
                        <p:cNvPr id="31" name="Object 30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1898559" y="2597185"/>
                          <a:ext cx="5113338" cy="6254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8" name="TextBox 37"/>
            <p:cNvSpPr txBox="1"/>
            <p:nvPr/>
          </p:nvSpPr>
          <p:spPr>
            <a:xfrm>
              <a:off x="996702" y="2710387"/>
              <a:ext cx="4399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34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>
                  <a:solidFill>
                    <a:prstClr val="black"/>
                  </a:solidFill>
                  <a:latin typeface="Franklin Gothic Book"/>
                  <a:cs typeface="+mn-cs"/>
                </a:rPr>
                <a:t>with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253218" y="1794923"/>
              <a:ext cx="1219471" cy="6617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34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3699" i="1" dirty="0">
                  <a:solidFill>
                    <a:srgbClr val="10253F"/>
                  </a:solidFill>
                  <a:latin typeface="Apple Chancery"/>
                  <a:cs typeface="Apple Chancery"/>
                </a:rPr>
                <a:t>F</a:t>
              </a:r>
              <a:r>
                <a:rPr lang="en-US" sz="3699" i="1" baseline="30000" dirty="0">
                  <a:solidFill>
                    <a:srgbClr val="10253F"/>
                  </a:solidFill>
                  <a:latin typeface="Apple Chancery"/>
                  <a:cs typeface="Apple Chancery"/>
                </a:rPr>
                <a:t>-1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252883" y="1794923"/>
              <a:ext cx="588829" cy="6617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34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3699" i="1" dirty="0">
                  <a:solidFill>
                    <a:srgbClr val="10253F"/>
                  </a:solidFill>
                  <a:latin typeface="Apple Chancery"/>
                  <a:cs typeface="Apple Chancery"/>
                </a:rPr>
                <a:t>F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7921579" y="4086176"/>
            <a:ext cx="4007662" cy="707583"/>
          </a:xfrm>
          <a:prstGeom prst="rect">
            <a:avLst/>
          </a:prstGeom>
          <a:noFill/>
        </p:spPr>
        <p:txBody>
          <a:bodyPr wrap="square" lIns="121874" tIns="60937" rIns="121874" bIns="60937" rtlCol="0">
            <a:spAutoFit/>
          </a:bodyPr>
          <a:lstStyle/>
          <a:p>
            <a:pPr defTabSz="609340" fontAlgn="auto">
              <a:spcBef>
                <a:spcPts val="0"/>
              </a:spcBef>
              <a:spcAft>
                <a:spcPts val="0"/>
              </a:spcAft>
            </a:pPr>
            <a:r>
              <a:rPr lang="en-US" sz="1899" dirty="0">
                <a:solidFill>
                  <a:schemeClr val="accent4">
                    <a:lumMod val="50000"/>
                  </a:schemeClr>
                </a:solidFill>
                <a:latin typeface="Calibri"/>
                <a:cs typeface="Calibri"/>
              </a:rPr>
              <a:t>Easy to implement arbitrary-order </a:t>
            </a:r>
            <a:r>
              <a:rPr lang="en-US" sz="1899" i="1" dirty="0">
                <a:solidFill>
                  <a:schemeClr val="accent4">
                    <a:lumMod val="50000"/>
                  </a:schemeClr>
                </a:solidFill>
                <a:latin typeface="Calibri"/>
                <a:cs typeface="Calibri"/>
              </a:rPr>
              <a:t>n</a:t>
            </a:r>
            <a:r>
              <a:rPr lang="en-US" sz="1899" dirty="0">
                <a:solidFill>
                  <a:schemeClr val="accent4">
                    <a:lumMod val="50000"/>
                  </a:schemeClr>
                </a:solidFill>
                <a:latin typeface="Calibri"/>
                <a:cs typeface="Calibri"/>
              </a:rPr>
              <a:t> with PSATD (</a:t>
            </a:r>
            <a:r>
              <a:rPr lang="en-US" sz="1899" i="1" dirty="0">
                <a:solidFill>
                  <a:schemeClr val="accent4">
                    <a:lumMod val="50000"/>
                  </a:schemeClr>
                </a:solidFill>
                <a:latin typeface="Calibri"/>
                <a:cs typeface="Calibri"/>
              </a:rPr>
              <a:t>k=k</a:t>
            </a:r>
            <a:r>
              <a:rPr lang="en-US" sz="1899" i="1" baseline="30000" dirty="0">
                <a:solidFill>
                  <a:schemeClr val="accent4">
                    <a:lumMod val="50000"/>
                  </a:schemeClr>
                </a:solidFill>
                <a:latin typeface="Calibri"/>
                <a:cs typeface="Calibri"/>
              </a:rPr>
              <a:t>⚯ </a:t>
            </a:r>
            <a:r>
              <a:rPr lang="en-US" sz="1899" dirty="0">
                <a:solidFill>
                  <a:schemeClr val="accent4">
                    <a:lumMod val="50000"/>
                  </a:schemeClr>
                </a:solidFill>
                <a:latin typeface="Calibri"/>
                <a:cs typeface="Calibri"/>
                <a:sym typeface="Wingdings"/>
              </a:rPr>
              <a:t> </a:t>
            </a:r>
            <a:r>
              <a:rPr lang="en-US" sz="1899" i="1" dirty="0" err="1">
                <a:solidFill>
                  <a:schemeClr val="accent4">
                    <a:lumMod val="50000"/>
                  </a:schemeClr>
                </a:solidFill>
                <a:latin typeface="Calibri"/>
                <a:cs typeface="Calibri"/>
                <a:sym typeface="Wingdings"/>
              </a:rPr>
              <a:t>k</a:t>
            </a:r>
            <a:r>
              <a:rPr lang="en-US" sz="1899" i="1" baseline="30000" dirty="0" err="1">
                <a:solidFill>
                  <a:schemeClr val="accent4">
                    <a:lumMod val="50000"/>
                  </a:schemeClr>
                </a:solidFill>
                <a:latin typeface="Calibri"/>
                <a:cs typeface="Calibri"/>
                <a:sym typeface="Wingdings"/>
              </a:rPr>
              <a:t>n</a:t>
            </a:r>
            <a:r>
              <a:rPr lang="en-US" sz="1899" dirty="0">
                <a:solidFill>
                  <a:schemeClr val="accent4">
                    <a:lumMod val="50000"/>
                  </a:schemeClr>
                </a:solidFill>
                <a:latin typeface="Calibri"/>
                <a:cs typeface="Calibri"/>
                <a:sym typeface="Wingdings"/>
              </a:rPr>
              <a:t>).</a:t>
            </a:r>
            <a:endParaRPr lang="en-US" sz="1899" dirty="0">
              <a:solidFill>
                <a:schemeClr val="accent4">
                  <a:lumMod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6DADD3D-D481-5340-948B-99A33D1A5245}"/>
              </a:ext>
            </a:extLst>
          </p:cNvPr>
          <p:cNvSpPr txBox="1">
            <a:spLocks/>
          </p:cNvSpPr>
          <p:nvPr/>
        </p:nvSpPr>
        <p:spPr>
          <a:xfrm>
            <a:off x="157562" y="194388"/>
            <a:ext cx="11771202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dirty="0"/>
              <a:t>Analytical time integration in Fourier space offers exact solution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B232EC4-AC8A-804D-A809-5C50A09839D9}"/>
              </a:ext>
            </a:extLst>
          </p:cNvPr>
          <p:cNvGrpSpPr/>
          <p:nvPr/>
        </p:nvGrpSpPr>
        <p:grpSpPr>
          <a:xfrm>
            <a:off x="174172" y="827315"/>
            <a:ext cx="10994571" cy="54427"/>
            <a:chOff x="195943" y="1001487"/>
            <a:chExt cx="10994571" cy="54427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8C966CF-4BA5-7044-9736-140C85EF3785}"/>
                </a:ext>
              </a:extLst>
            </p:cNvPr>
            <p:cNvCxnSpPr/>
            <p:nvPr/>
          </p:nvCxnSpPr>
          <p:spPr>
            <a:xfrm>
              <a:off x="195943" y="1001487"/>
              <a:ext cx="9818914" cy="0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16B98BF4-D1C0-3448-AC52-F3D35DD719A3}"/>
                </a:ext>
              </a:extLst>
            </p:cNvPr>
            <p:cNvCxnSpPr>
              <a:cxnSpLocks/>
            </p:cNvCxnSpPr>
            <p:nvPr/>
          </p:nvCxnSpPr>
          <p:spPr>
            <a:xfrm>
              <a:off x="511628" y="1055914"/>
              <a:ext cx="10678886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Slide Number Placeholder 3">
            <a:extLst>
              <a:ext uri="{FF2B5EF4-FFF2-40B4-BE49-F238E27FC236}">
                <a16:creationId xmlns:a16="http://schemas.microsoft.com/office/drawing/2014/main" id="{F64FAD79-585B-F746-9730-409C5C4AD5E8}"/>
              </a:ext>
            </a:extLst>
          </p:cNvPr>
          <p:cNvSpPr txBox="1">
            <a:spLocks/>
          </p:cNvSpPr>
          <p:nvPr/>
        </p:nvSpPr>
        <p:spPr>
          <a:xfrm>
            <a:off x="11455401" y="6393363"/>
            <a:ext cx="544259" cy="3016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929A8685-9CBD-5D48-90F4-6955DC9A7A72}" type="slidenum">
              <a:rPr lang="en-US" altLang="x-none" smtClean="0"/>
              <a:pPr/>
              <a:t>21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28195767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462281-43C7-EC44-8344-0F24550663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3303" y="1475740"/>
            <a:ext cx="10482266" cy="4047778"/>
          </a:xfrm>
        </p:spPr>
        <p:txBody>
          <a:bodyPr/>
          <a:lstStyle/>
          <a:p>
            <a:r>
              <a:rPr lang="en-US" dirty="0"/>
              <a:t>Challenge: range of space &amp; time scales</a:t>
            </a:r>
          </a:p>
          <a:p>
            <a:r>
              <a:rPr lang="en-US" dirty="0" err="1"/>
              <a:t>Quasistatic</a:t>
            </a:r>
            <a:r>
              <a:rPr lang="en-US" dirty="0"/>
              <a:t> approximation</a:t>
            </a:r>
          </a:p>
          <a:p>
            <a:r>
              <a:rPr lang="en-US" dirty="0"/>
              <a:t>Boosted frame approach</a:t>
            </a:r>
          </a:p>
          <a:p>
            <a:r>
              <a:rPr lang="en-US" dirty="0"/>
              <a:t>High-order &amp; spectral Maxwell solvers</a:t>
            </a:r>
          </a:p>
          <a:p>
            <a:r>
              <a:rPr lang="en-US" b="1" dirty="0">
                <a:solidFill>
                  <a:srgbClr val="C00000"/>
                </a:solidFill>
              </a:rPr>
              <a:t>Mitigation of numerical Cherenkov</a:t>
            </a:r>
          </a:p>
          <a:p>
            <a:r>
              <a:rPr lang="en-US" dirty="0"/>
              <a:t>Mesh refinement</a:t>
            </a:r>
          </a:p>
          <a:p>
            <a:r>
              <a:rPr lang="en-US" dirty="0"/>
              <a:t>Conclusion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BDFE0-94C6-274D-B988-F362DB342F77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929A8685-9CBD-5D48-90F4-6955DC9A7A72}" type="slidenum">
              <a:rPr lang="en-US" altLang="x-none" smtClean="0"/>
              <a:pPr/>
              <a:t>22</a:t>
            </a:fld>
            <a:endParaRPr lang="en-US" altLang="x-non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8636605-CDBF-AB48-AF90-469B17D9D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562" y="194388"/>
            <a:ext cx="11372473" cy="914400"/>
          </a:xfrm>
        </p:spPr>
        <p:txBody>
          <a:bodyPr>
            <a:normAutofit/>
          </a:bodyPr>
          <a:lstStyle/>
          <a:p>
            <a:r>
              <a:rPr lang="en-US" dirty="0"/>
              <a:t>Outline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592D2DC-8F64-E24A-A406-EB3F660101A9}"/>
              </a:ext>
            </a:extLst>
          </p:cNvPr>
          <p:cNvGrpSpPr/>
          <p:nvPr/>
        </p:nvGrpSpPr>
        <p:grpSpPr>
          <a:xfrm>
            <a:off x="174172" y="827315"/>
            <a:ext cx="10994571" cy="54427"/>
            <a:chOff x="195943" y="1001487"/>
            <a:chExt cx="10994571" cy="5442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95D88DF-54E1-AF4E-AB72-F31CF70D5307}"/>
                </a:ext>
              </a:extLst>
            </p:cNvPr>
            <p:cNvCxnSpPr/>
            <p:nvPr/>
          </p:nvCxnSpPr>
          <p:spPr>
            <a:xfrm>
              <a:off x="195943" y="1001487"/>
              <a:ext cx="9818914" cy="0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C2EC7AE-93BA-5F44-BD1D-CC96D764C404}"/>
                </a:ext>
              </a:extLst>
            </p:cNvPr>
            <p:cNvCxnSpPr>
              <a:cxnSpLocks/>
            </p:cNvCxnSpPr>
            <p:nvPr/>
          </p:nvCxnSpPr>
          <p:spPr>
            <a:xfrm>
              <a:off x="511628" y="1055914"/>
              <a:ext cx="10678886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232466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D4446-D1AE-AE4D-BF57-A1F79E6082F4}"/>
              </a:ext>
            </a:extLst>
          </p:cNvPr>
          <p:cNvSpPr txBox="1">
            <a:spLocks/>
          </p:cNvSpPr>
          <p:nvPr/>
        </p:nvSpPr>
        <p:spPr>
          <a:xfrm>
            <a:off x="157562" y="194388"/>
            <a:ext cx="11372473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dirty="0"/>
              <a:t>PSATD can also apply to time integration in Galilean frame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470D8D1-2D30-BF4C-A0D7-C49B9A3BFFE8}"/>
              </a:ext>
            </a:extLst>
          </p:cNvPr>
          <p:cNvGrpSpPr/>
          <p:nvPr/>
        </p:nvGrpSpPr>
        <p:grpSpPr>
          <a:xfrm>
            <a:off x="174172" y="827315"/>
            <a:ext cx="10994571" cy="54427"/>
            <a:chOff x="195943" y="1001487"/>
            <a:chExt cx="10994571" cy="54427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89D0492E-7167-5147-8AE1-87B6DB32357F}"/>
                </a:ext>
              </a:extLst>
            </p:cNvPr>
            <p:cNvCxnSpPr/>
            <p:nvPr/>
          </p:nvCxnSpPr>
          <p:spPr>
            <a:xfrm>
              <a:off x="195943" y="1001487"/>
              <a:ext cx="9818914" cy="0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7336A3F4-0EC7-3F4F-ADF8-3EC2EB0E3125}"/>
                </a:ext>
              </a:extLst>
            </p:cNvPr>
            <p:cNvCxnSpPr>
              <a:cxnSpLocks/>
            </p:cNvCxnSpPr>
            <p:nvPr/>
          </p:nvCxnSpPr>
          <p:spPr>
            <a:xfrm>
              <a:off x="511628" y="1055914"/>
              <a:ext cx="10678886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602D407-BDFF-094B-9F4E-33C9EA2ECFC9}"/>
              </a:ext>
            </a:extLst>
          </p:cNvPr>
          <p:cNvGrpSpPr/>
          <p:nvPr/>
        </p:nvGrpSpPr>
        <p:grpSpPr>
          <a:xfrm>
            <a:off x="1517132" y="1081255"/>
            <a:ext cx="8253113" cy="3340085"/>
            <a:chOff x="20146372" y="12374067"/>
            <a:chExt cx="6871022" cy="3916391"/>
          </a:xfrm>
        </p:grpSpPr>
        <p:pic>
          <p:nvPicPr>
            <p:cNvPr id="7" name="image29.png">
              <a:extLst>
                <a:ext uri="{FF2B5EF4-FFF2-40B4-BE49-F238E27FC236}">
                  <a16:creationId xmlns:a16="http://schemas.microsoft.com/office/drawing/2014/main" id="{79405344-C1C6-8B40-8C5D-D380844908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146372" y="12374067"/>
              <a:ext cx="6871020" cy="200233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8" name="image29.png">
              <a:extLst>
                <a:ext uri="{FF2B5EF4-FFF2-40B4-BE49-F238E27FC236}">
                  <a16:creationId xmlns:a16="http://schemas.microsoft.com/office/drawing/2014/main" id="{F1C105D6-D024-8449-9D33-77D5D371BB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146374" y="14291727"/>
              <a:ext cx="6871020" cy="1998731"/>
            </a:xfrm>
            <a:prstGeom prst="rect">
              <a:avLst/>
            </a:prstGeom>
            <a:ln w="12700">
              <a:miter lim="400000"/>
            </a:ln>
          </p:spPr>
        </p:pic>
      </p:grpSp>
      <p:pic>
        <p:nvPicPr>
          <p:cNvPr id="9" name="bitbucket.org.png">
            <a:extLst>
              <a:ext uri="{FF2B5EF4-FFF2-40B4-BE49-F238E27FC236}">
                <a16:creationId xmlns:a16="http://schemas.microsoft.com/office/drawing/2014/main" id="{127DE116-AA06-9146-BA16-3C45B0F5E0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" y="5383412"/>
            <a:ext cx="861344" cy="861344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hape 255">
            <a:extLst>
              <a:ext uri="{FF2B5EF4-FFF2-40B4-BE49-F238E27FC236}">
                <a16:creationId xmlns:a16="http://schemas.microsoft.com/office/drawing/2014/main" id="{8BD4D7D7-9D61-044E-B1F9-7C880D0362AE}"/>
              </a:ext>
            </a:extLst>
          </p:cNvPr>
          <p:cNvSpPr/>
          <p:nvPr/>
        </p:nvSpPr>
        <p:spPr>
          <a:xfrm>
            <a:off x="933747" y="5362779"/>
            <a:ext cx="6664661" cy="5884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7604" tIns="47604" rIns="47604" bIns="47604" anchor="ctr">
            <a:spAutoFit/>
          </a:bodyPr>
          <a:lstStyle/>
          <a:p>
            <a:pPr defTabSz="609340" fontAlgn="auto">
              <a:spcBef>
                <a:spcPts val="0"/>
              </a:spcBef>
              <a:spcAft>
                <a:spcPts val="0"/>
              </a:spcAft>
              <a:defRPr sz="2400"/>
            </a:pPr>
            <a:r>
              <a:rPr sz="1600" dirty="0">
                <a:solidFill>
                  <a:prstClr val="black"/>
                </a:solidFill>
                <a:latin typeface="Franklin Gothic Book"/>
                <a:cs typeface="+mn-cs"/>
              </a:rPr>
              <a:t>Original idea by Manuel Kirchen (PhD student at U. Hamburg)</a:t>
            </a:r>
            <a:br>
              <a:rPr sz="1600" dirty="0">
                <a:solidFill>
                  <a:prstClr val="black"/>
                </a:solidFill>
                <a:latin typeface="Franklin Gothic Book"/>
                <a:cs typeface="+mn-cs"/>
              </a:rPr>
            </a:br>
            <a:r>
              <a:rPr sz="1600" dirty="0">
                <a:solidFill>
                  <a:prstClr val="black"/>
                </a:solidFill>
                <a:latin typeface="Franklin Gothic Book"/>
                <a:cs typeface="+mn-cs"/>
              </a:rPr>
              <a:t>Concept and applications: </a:t>
            </a:r>
            <a:r>
              <a:rPr sz="1600" i="1" dirty="0">
                <a:solidFill>
                  <a:srgbClr val="0433FF"/>
                </a:solidFill>
                <a:latin typeface="Franklin Gothic Book"/>
                <a:cs typeface="+mn-cs"/>
              </a:rPr>
              <a:t>Kirchen et al.</a:t>
            </a:r>
            <a:r>
              <a:rPr lang="en-US" sz="1600" i="1" dirty="0">
                <a:solidFill>
                  <a:srgbClr val="0433FF"/>
                </a:solidFill>
                <a:latin typeface="Franklin Gothic Book"/>
                <a:cs typeface="+mn-cs"/>
              </a:rPr>
              <a:t>, </a:t>
            </a:r>
            <a:r>
              <a:rPr lang="is-IS" sz="1600" i="1" dirty="0">
                <a:solidFill>
                  <a:srgbClr val="0433FF"/>
                </a:solidFill>
                <a:latin typeface="Franklin Gothic Book"/>
                <a:cs typeface="+mn-cs"/>
              </a:rPr>
              <a:t>Phys. Plasmas 23, 100704 (2016)</a:t>
            </a:r>
            <a:endParaRPr sz="1600" i="1" dirty="0">
              <a:solidFill>
                <a:srgbClr val="0433FF"/>
              </a:solidFill>
              <a:latin typeface="Franklin Gothic Book"/>
              <a:cs typeface="+mn-cs"/>
            </a:endParaRPr>
          </a:p>
        </p:txBody>
      </p:sp>
      <p:sp>
        <p:nvSpPr>
          <p:cNvPr id="11" name="Shape 257">
            <a:extLst>
              <a:ext uri="{FF2B5EF4-FFF2-40B4-BE49-F238E27FC236}">
                <a16:creationId xmlns:a16="http://schemas.microsoft.com/office/drawing/2014/main" id="{10C118A0-658D-AF4A-A9CE-8F63D280C4CE}"/>
              </a:ext>
            </a:extLst>
          </p:cNvPr>
          <p:cNvSpPr/>
          <p:nvPr/>
        </p:nvSpPr>
        <p:spPr>
          <a:xfrm>
            <a:off x="1941917" y="848562"/>
            <a:ext cx="7742423" cy="4653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7604" tIns="47604" rIns="47604" bIns="47604" anchor="ctr">
            <a:spAutoFit/>
          </a:bodyPr>
          <a:lstStyle>
            <a:lvl1pPr>
              <a:defRPr sz="2800"/>
            </a:lvl1pPr>
          </a:lstStyle>
          <a:p>
            <a:pPr algn="ctr" defTabSz="609340" fontAlgn="auto">
              <a:spcBef>
                <a:spcPts val="0"/>
              </a:spcBef>
              <a:spcAft>
                <a:spcPts val="0"/>
              </a:spcAft>
            </a:pPr>
            <a:r>
              <a:rPr sz="2399" dirty="0">
                <a:solidFill>
                  <a:prstClr val="black"/>
                </a:solidFill>
                <a:latin typeface="Franklin Gothic Book"/>
                <a:cs typeface="+mn-cs"/>
              </a:rPr>
              <a:t>Use Galilean coordinates that follow the relativistic plasma</a:t>
            </a:r>
            <a:r>
              <a:rPr lang="en-US" sz="2399" dirty="0">
                <a:solidFill>
                  <a:prstClr val="black"/>
                </a:solidFill>
                <a:latin typeface="Franklin Gothic Book"/>
                <a:cs typeface="+mn-cs"/>
              </a:rPr>
              <a:t>.</a:t>
            </a:r>
            <a:endParaRPr sz="2399" dirty="0">
              <a:solidFill>
                <a:prstClr val="black"/>
              </a:solidFill>
              <a:latin typeface="Franklin Gothic Book"/>
              <a:cs typeface="+mn-cs"/>
            </a:endParaRPr>
          </a:p>
        </p:txBody>
      </p:sp>
      <p:pic>
        <p:nvPicPr>
          <p:cNvPr id="12" name="Screen Shot 2016-10-02 at 10.55.44 PM.png">
            <a:extLst>
              <a:ext uri="{FF2B5EF4-FFF2-40B4-BE49-F238E27FC236}">
                <a16:creationId xmlns:a16="http://schemas.microsoft.com/office/drawing/2014/main" id="{62F2A08D-0E3B-254F-8545-73DDCF7934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178429" y="2637937"/>
            <a:ext cx="2111287" cy="415996"/>
          </a:xfrm>
          <a:prstGeom prst="rect">
            <a:avLst/>
          </a:prstGeom>
          <a:noFill/>
          <a:ln w="12700">
            <a:miter lim="400000"/>
          </a:ln>
        </p:spPr>
      </p:pic>
      <p:pic>
        <p:nvPicPr>
          <p:cNvPr id="13" name="Screen Shot 2016-10-02 at 10.56.14 PM.png">
            <a:extLst>
              <a:ext uri="{FF2B5EF4-FFF2-40B4-BE49-F238E27FC236}">
                <a16:creationId xmlns:a16="http://schemas.microsoft.com/office/drawing/2014/main" id="{DDEA40CC-7A52-A74F-B6E5-14459EDDA5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870882" y="3878805"/>
            <a:ext cx="2435586" cy="821527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Shape 261">
            <a:extLst>
              <a:ext uri="{FF2B5EF4-FFF2-40B4-BE49-F238E27FC236}">
                <a16:creationId xmlns:a16="http://schemas.microsoft.com/office/drawing/2014/main" id="{D890CA77-9283-AF4A-B6C0-4F146872E328}"/>
              </a:ext>
            </a:extLst>
          </p:cNvPr>
          <p:cNvSpPr/>
          <p:nvPr/>
        </p:nvSpPr>
        <p:spPr>
          <a:xfrm>
            <a:off x="251269" y="4803695"/>
            <a:ext cx="5044247" cy="419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7604" tIns="47604" rIns="47604" bIns="47604" anchor="ctr">
            <a:spAutoFit/>
          </a:bodyPr>
          <a:lstStyle/>
          <a:p>
            <a:pPr defTabSz="609340" fontAlgn="auto">
              <a:spcBef>
                <a:spcPts val="0"/>
              </a:spcBef>
              <a:spcAft>
                <a:spcPts val="0"/>
              </a:spcAft>
              <a:defRPr sz="2400"/>
            </a:pPr>
            <a:r>
              <a:rPr sz="2099" dirty="0">
                <a:solidFill>
                  <a:prstClr val="black"/>
                </a:solidFill>
                <a:latin typeface="Franklin Gothic Book"/>
                <a:cs typeface="+mn-cs"/>
              </a:rPr>
              <a:t>+ integrate analytically</a:t>
            </a:r>
            <a:r>
              <a:rPr lang="en-US" sz="2099" dirty="0">
                <a:solidFill>
                  <a:prstClr val="black"/>
                </a:solidFill>
                <a:latin typeface="Franklin Gothic Book"/>
                <a:cs typeface="+mn-cs"/>
              </a:rPr>
              <a:t>,</a:t>
            </a:r>
            <a:r>
              <a:rPr sz="2099" dirty="0">
                <a:solidFill>
                  <a:prstClr val="black"/>
                </a:solidFill>
                <a:latin typeface="Franklin Gothic Book"/>
                <a:cs typeface="+mn-cs"/>
              </a:rPr>
              <a:t> assuming</a:t>
            </a:r>
          </a:p>
        </p:txBody>
      </p:sp>
      <p:pic>
        <p:nvPicPr>
          <p:cNvPr id="15" name="Screen Shot 2016-10-02 at 11.11.57 PM.png">
            <a:extLst>
              <a:ext uri="{FF2B5EF4-FFF2-40B4-BE49-F238E27FC236}">
                <a16:creationId xmlns:a16="http://schemas.microsoft.com/office/drawing/2014/main" id="{268C61BB-4439-274E-9B7F-F4B0D56323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484626" y="3800904"/>
            <a:ext cx="4249932" cy="923752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Shape 261">
            <a:extLst>
              <a:ext uri="{FF2B5EF4-FFF2-40B4-BE49-F238E27FC236}">
                <a16:creationId xmlns:a16="http://schemas.microsoft.com/office/drawing/2014/main" id="{0B293C0D-02AD-3D4A-B55D-C01BB1CA051E}"/>
              </a:ext>
            </a:extLst>
          </p:cNvPr>
          <p:cNvSpPr/>
          <p:nvPr/>
        </p:nvSpPr>
        <p:spPr>
          <a:xfrm>
            <a:off x="7653042" y="4803695"/>
            <a:ext cx="4081262" cy="419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7604" tIns="47604" rIns="47604" bIns="47604" anchor="ctr">
            <a:spAutoFit/>
          </a:bodyPr>
          <a:lstStyle/>
          <a:p>
            <a:pPr defTabSz="609340" fontAlgn="auto">
              <a:spcBef>
                <a:spcPts val="0"/>
              </a:spcBef>
              <a:spcAft>
                <a:spcPts val="0"/>
              </a:spcAft>
              <a:defRPr sz="2400"/>
            </a:pPr>
            <a:r>
              <a:rPr sz="2099" dirty="0">
                <a:solidFill>
                  <a:prstClr val="black"/>
                </a:solidFill>
                <a:latin typeface="Franklin Gothic Book"/>
                <a:cs typeface="+mn-cs"/>
              </a:rPr>
              <a:t>is constant over one timestep</a:t>
            </a:r>
            <a:r>
              <a:rPr lang="en-US" sz="2099" dirty="0">
                <a:solidFill>
                  <a:prstClr val="black"/>
                </a:solidFill>
                <a:latin typeface="Franklin Gothic Book"/>
                <a:cs typeface="+mn-cs"/>
              </a:rPr>
              <a:t>.</a:t>
            </a:r>
            <a:endParaRPr sz="2099" dirty="0">
              <a:solidFill>
                <a:prstClr val="black"/>
              </a:solidFill>
              <a:latin typeface="Franklin Gothic Book"/>
              <a:cs typeface="+mn-cs"/>
            </a:endParaRPr>
          </a:p>
        </p:txBody>
      </p:sp>
      <p:pic>
        <p:nvPicPr>
          <p:cNvPr id="17" name="Screen Shot 2016-10-03 at 8.21.51 AM.png">
            <a:extLst>
              <a:ext uri="{FF2B5EF4-FFF2-40B4-BE49-F238E27FC236}">
                <a16:creationId xmlns:a16="http://schemas.microsoft.com/office/drawing/2014/main" id="{7D4F3F8F-87CC-A44C-80A0-FB2D45FF30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649434" y="4881796"/>
            <a:ext cx="809414" cy="321385"/>
          </a:xfrm>
          <a:prstGeom prst="rect">
            <a:avLst/>
          </a:prstGeom>
          <a:ln w="12700">
            <a:solidFill>
              <a:srgbClr val="800000"/>
            </a:solidFill>
            <a:miter lim="400000"/>
          </a:ln>
        </p:spPr>
      </p:pic>
      <p:pic>
        <p:nvPicPr>
          <p:cNvPr id="18" name="Screen Shot 2016-10-03 at 8.22.23 AM.png">
            <a:extLst>
              <a:ext uri="{FF2B5EF4-FFF2-40B4-BE49-F238E27FC236}">
                <a16:creationId xmlns:a16="http://schemas.microsoft.com/office/drawing/2014/main" id="{02852AEB-4AE9-D249-B5A7-A5BD368EEB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062734" y="4881796"/>
            <a:ext cx="977011" cy="321385"/>
          </a:xfrm>
          <a:prstGeom prst="rect">
            <a:avLst/>
          </a:prstGeom>
          <a:ln w="12700">
            <a:solidFill>
              <a:srgbClr val="800000"/>
            </a:solidFill>
            <a:miter lim="400000"/>
          </a:ln>
        </p:spPr>
      </p:pic>
      <p:pic>
        <p:nvPicPr>
          <p:cNvPr id="19" name="Picture 5" descr="6a85e5337d7aee259c_l_6e925.jpg">
            <a:extLst>
              <a:ext uri="{FF2B5EF4-FFF2-40B4-BE49-F238E27FC236}">
                <a16:creationId xmlns:a16="http://schemas.microsoft.com/office/drawing/2014/main" id="{F70B6B31-BA53-F843-A2FA-E3AF4D5EE20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grayscl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6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395116" y="5383412"/>
            <a:ext cx="797149" cy="866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Shape 255">
            <a:extLst>
              <a:ext uri="{FF2B5EF4-FFF2-40B4-BE49-F238E27FC236}">
                <a16:creationId xmlns:a16="http://schemas.microsoft.com/office/drawing/2014/main" id="{64FFA6A9-94DF-F649-95A3-7C1D3B38B1CA}"/>
              </a:ext>
            </a:extLst>
          </p:cNvPr>
          <p:cNvSpPr/>
          <p:nvPr/>
        </p:nvSpPr>
        <p:spPr>
          <a:xfrm>
            <a:off x="5106265" y="5868162"/>
            <a:ext cx="6326515" cy="342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7604" tIns="47604" rIns="47604" bIns="47604" anchor="ctr">
            <a:spAutoFit/>
          </a:bodyPr>
          <a:lstStyle/>
          <a:p>
            <a:pPr defTabSz="609340" fontAlgn="auto">
              <a:spcBef>
                <a:spcPts val="0"/>
              </a:spcBef>
              <a:spcAft>
                <a:spcPts val="0"/>
              </a:spcAft>
              <a:defRPr sz="2400"/>
            </a:pPr>
            <a:r>
              <a:rPr sz="1600" dirty="0">
                <a:solidFill>
                  <a:prstClr val="black"/>
                </a:solidFill>
                <a:latin typeface="Franklin Gothic Book"/>
                <a:cs typeface="+mn-cs"/>
              </a:rPr>
              <a:t>Derivation of the algorithm: </a:t>
            </a:r>
            <a:r>
              <a:rPr sz="1600" i="1" dirty="0">
                <a:solidFill>
                  <a:srgbClr val="0433FF"/>
                </a:solidFill>
                <a:latin typeface="Franklin Gothic Book"/>
                <a:cs typeface="+mn-cs"/>
              </a:rPr>
              <a:t>Lehe et al.</a:t>
            </a:r>
            <a:r>
              <a:rPr lang="en-US" sz="1600" i="1" dirty="0">
                <a:solidFill>
                  <a:srgbClr val="0433FF"/>
                </a:solidFill>
                <a:latin typeface="Franklin Gothic Book"/>
                <a:cs typeface="+mn-cs"/>
              </a:rPr>
              <a:t>,</a:t>
            </a:r>
            <a:r>
              <a:rPr lang="is-IS" sz="1600" i="1" dirty="0">
                <a:solidFill>
                  <a:srgbClr val="0433FF"/>
                </a:solidFill>
                <a:latin typeface="Franklin Gothic Book"/>
                <a:cs typeface="+mn-cs"/>
              </a:rPr>
              <a:t> Phys. Rev. E 94, 053305 (2016)</a:t>
            </a:r>
            <a:endParaRPr sz="1600" i="1" dirty="0">
              <a:solidFill>
                <a:srgbClr val="0433FF"/>
              </a:solidFill>
              <a:latin typeface="Franklin Gothic Book"/>
              <a:cs typeface="+mn-cs"/>
            </a:endParaRPr>
          </a:p>
        </p:txBody>
      </p:sp>
      <p:sp>
        <p:nvSpPr>
          <p:cNvPr id="21" name="Shape 257">
            <a:extLst>
              <a:ext uri="{FF2B5EF4-FFF2-40B4-BE49-F238E27FC236}">
                <a16:creationId xmlns:a16="http://schemas.microsoft.com/office/drawing/2014/main" id="{0BA6CD0E-A931-CF4B-AB69-D66D7ADF16E5}"/>
              </a:ext>
            </a:extLst>
          </p:cNvPr>
          <p:cNvSpPr/>
          <p:nvPr/>
        </p:nvSpPr>
        <p:spPr>
          <a:xfrm>
            <a:off x="2789526" y="1240859"/>
            <a:ext cx="2443655" cy="41921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7604" tIns="47604" rIns="47604" bIns="47604" anchor="ctr">
            <a:spAutoFit/>
          </a:bodyPr>
          <a:lstStyle>
            <a:lvl1pPr>
              <a:defRPr sz="2800"/>
            </a:lvl1pPr>
          </a:lstStyle>
          <a:p>
            <a:pPr defTabSz="609340" fontAlgn="auto">
              <a:spcBef>
                <a:spcPts val="0"/>
              </a:spcBef>
              <a:spcAft>
                <a:spcPts val="0"/>
              </a:spcAft>
            </a:pPr>
            <a:r>
              <a:rPr lang="en-US" sz="2099" dirty="0">
                <a:solidFill>
                  <a:prstClr val="black"/>
                </a:solidFill>
                <a:latin typeface="Franklin Gothic Medium"/>
                <a:cs typeface="+mn-cs"/>
              </a:rPr>
              <a:t>Standard PSATD PIC</a:t>
            </a:r>
            <a:endParaRPr sz="2099" dirty="0">
              <a:solidFill>
                <a:prstClr val="black"/>
              </a:solidFill>
              <a:latin typeface="Franklin Gothic Medium"/>
              <a:cs typeface="+mn-cs"/>
            </a:endParaRPr>
          </a:p>
        </p:txBody>
      </p:sp>
      <p:sp>
        <p:nvSpPr>
          <p:cNvPr id="22" name="Shape 257">
            <a:extLst>
              <a:ext uri="{FF2B5EF4-FFF2-40B4-BE49-F238E27FC236}">
                <a16:creationId xmlns:a16="http://schemas.microsoft.com/office/drawing/2014/main" id="{C30BF2DB-9EF3-AC4E-B9C2-78C504886DA6}"/>
              </a:ext>
            </a:extLst>
          </p:cNvPr>
          <p:cNvSpPr/>
          <p:nvPr/>
        </p:nvSpPr>
        <p:spPr>
          <a:xfrm>
            <a:off x="6324357" y="1240859"/>
            <a:ext cx="2339757" cy="41921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7604" tIns="47604" rIns="47604" bIns="47604" anchor="ctr">
            <a:spAutoFit/>
          </a:bodyPr>
          <a:lstStyle>
            <a:lvl1pPr>
              <a:defRPr sz="2800"/>
            </a:lvl1pPr>
          </a:lstStyle>
          <a:p>
            <a:pPr defTabSz="609340" fontAlgn="auto">
              <a:spcBef>
                <a:spcPts val="0"/>
              </a:spcBef>
              <a:spcAft>
                <a:spcPts val="0"/>
              </a:spcAft>
            </a:pPr>
            <a:r>
              <a:rPr lang="en-US" sz="2099" dirty="0">
                <a:solidFill>
                  <a:prstClr val="black"/>
                </a:solidFill>
                <a:latin typeface="Franklin Gothic Medium"/>
                <a:cs typeface="+mn-cs"/>
              </a:rPr>
              <a:t>Galilean PSATD PIC</a:t>
            </a:r>
            <a:endParaRPr sz="2099" dirty="0">
              <a:solidFill>
                <a:prstClr val="black"/>
              </a:solidFill>
              <a:latin typeface="Franklin Gothic Medium"/>
              <a:cs typeface="+mn-cs"/>
            </a:endParaRPr>
          </a:p>
        </p:txBody>
      </p:sp>
      <p:sp>
        <p:nvSpPr>
          <p:cNvPr id="23" name="Slide Number Placeholder 3">
            <a:extLst>
              <a:ext uri="{FF2B5EF4-FFF2-40B4-BE49-F238E27FC236}">
                <a16:creationId xmlns:a16="http://schemas.microsoft.com/office/drawing/2014/main" id="{64058E70-D8C4-424B-A618-524D96E717AA}"/>
              </a:ext>
            </a:extLst>
          </p:cNvPr>
          <p:cNvSpPr txBox="1">
            <a:spLocks/>
          </p:cNvSpPr>
          <p:nvPr/>
        </p:nvSpPr>
        <p:spPr>
          <a:xfrm>
            <a:off x="11455401" y="6393363"/>
            <a:ext cx="544259" cy="3016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929A8685-9CBD-5D48-90F4-6955DC9A7A72}" type="slidenum">
              <a:rPr lang="en-US" altLang="x-none" smtClean="0"/>
              <a:pPr/>
              <a:t>23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7392760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D4446-D1AE-AE4D-BF57-A1F79E6082F4}"/>
              </a:ext>
            </a:extLst>
          </p:cNvPr>
          <p:cNvSpPr txBox="1">
            <a:spLocks/>
          </p:cNvSpPr>
          <p:nvPr/>
        </p:nvSpPr>
        <p:spPr>
          <a:xfrm>
            <a:off x="157562" y="194388"/>
            <a:ext cx="11372473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dirty="0"/>
              <a:t>Galilean PSATD is stable for uniform relativistic flow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470D8D1-2D30-BF4C-A0D7-C49B9A3BFFE8}"/>
              </a:ext>
            </a:extLst>
          </p:cNvPr>
          <p:cNvGrpSpPr/>
          <p:nvPr/>
        </p:nvGrpSpPr>
        <p:grpSpPr>
          <a:xfrm>
            <a:off x="174172" y="827315"/>
            <a:ext cx="10994571" cy="54427"/>
            <a:chOff x="195943" y="1001487"/>
            <a:chExt cx="10994571" cy="54427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89D0492E-7167-5147-8AE1-87B6DB32357F}"/>
                </a:ext>
              </a:extLst>
            </p:cNvPr>
            <p:cNvCxnSpPr/>
            <p:nvPr/>
          </p:nvCxnSpPr>
          <p:spPr>
            <a:xfrm>
              <a:off x="195943" y="1001487"/>
              <a:ext cx="9818914" cy="0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7336A3F4-0EC7-3F4F-ADF8-3EC2EB0E3125}"/>
                </a:ext>
              </a:extLst>
            </p:cNvPr>
            <p:cNvCxnSpPr>
              <a:cxnSpLocks/>
            </p:cNvCxnSpPr>
            <p:nvPr/>
          </p:nvCxnSpPr>
          <p:spPr>
            <a:xfrm>
              <a:off x="511628" y="1055914"/>
              <a:ext cx="10678886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A10DA0E7-9249-8347-A62B-9019AC54B3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8500" y="1726501"/>
            <a:ext cx="7301098" cy="4375015"/>
          </a:xfrm>
          <a:prstGeom prst="rect">
            <a:avLst/>
          </a:prstGeom>
        </p:spPr>
      </p:pic>
      <p:sp>
        <p:nvSpPr>
          <p:cNvPr id="24" name="Rectangle 4">
            <a:extLst>
              <a:ext uri="{FF2B5EF4-FFF2-40B4-BE49-F238E27FC236}">
                <a16:creationId xmlns:a16="http://schemas.microsoft.com/office/drawing/2014/main" id="{3F9F223E-A3A5-AA4B-B2A3-8E9158ACEF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192" y="2334558"/>
            <a:ext cx="3530972" cy="112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585064" tIns="292532" rIns="585064" bIns="292532"/>
          <a:lstStyle>
            <a:lvl1pPr marL="228600" indent="-228600" algn="l" rtl="0" eaLnBrk="0" fontAlgn="base" hangingPunct="0">
              <a:spcBef>
                <a:spcPct val="60000"/>
              </a:spcBef>
              <a:spcAft>
                <a:spcPct val="0"/>
              </a:spcAft>
              <a:buChar char="•"/>
              <a:defRPr b="1">
                <a:solidFill>
                  <a:schemeClr val="tx1"/>
                </a:solidFill>
                <a:latin typeface="+mn-lt"/>
                <a:ea typeface="ＭＳ Ｐゴシック" pitchFamily="-97" charset="-128"/>
                <a:cs typeface="ＭＳ Ｐゴシック" pitchFamily="-97" charset="-128"/>
              </a:defRPr>
            </a:lvl1pPr>
            <a:lvl2pPr marL="5715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2pPr>
            <a:lvl3pPr marL="914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o"/>
              <a:defRPr sz="14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-128"/>
              </a:defRPr>
            </a:lvl3pPr>
            <a:lvl4pPr marL="12573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0"/>
              </a:defRPr>
            </a:lvl4pPr>
            <a:lvl5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0"/>
              </a:defRPr>
            </a:lvl5pPr>
            <a:lvl6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6pPr>
            <a:lvl7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7pPr>
            <a:lvl8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8pPr>
            <a:lvl9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9pPr>
          </a:lstStyle>
          <a:p>
            <a:pPr marL="91414" lvl="1" indent="0" algn="ctr">
              <a:lnSpc>
                <a:spcPct val="110000"/>
              </a:lnSpc>
              <a:spcBef>
                <a:spcPct val="0"/>
              </a:spcBef>
              <a:spcAft>
                <a:spcPts val="640"/>
              </a:spcAft>
              <a:buNone/>
              <a:defRPr/>
            </a:pPr>
            <a:r>
              <a:rPr lang="en-US" sz="2666" b="1" i="1" dirty="0">
                <a:solidFill>
                  <a:schemeClr val="accent2">
                    <a:lumMod val="50000"/>
                  </a:schemeClr>
                </a:solidFill>
                <a:latin typeface="Calibri" charset="0"/>
                <a:ea typeface="ヒラギノ角ゴ Pro W3" charset="0"/>
                <a:cs typeface="ヒラギノ角ゴ Pro W3" charset="0"/>
              </a:rPr>
              <a:t>Analysis</a:t>
            </a:r>
          </a:p>
        </p:txBody>
      </p:sp>
      <p:sp>
        <p:nvSpPr>
          <p:cNvPr id="25" name="Rectangle 4">
            <a:extLst>
              <a:ext uri="{FF2B5EF4-FFF2-40B4-BE49-F238E27FC236}">
                <a16:creationId xmlns:a16="http://schemas.microsoft.com/office/drawing/2014/main" id="{C96F52E9-2420-1F45-9362-79D7C8DB48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" y="4499311"/>
            <a:ext cx="3530972" cy="112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585064" tIns="292532" rIns="585064" bIns="292532"/>
          <a:lstStyle>
            <a:lvl1pPr marL="228600" indent="-228600" algn="l" rtl="0" eaLnBrk="0" fontAlgn="base" hangingPunct="0">
              <a:spcBef>
                <a:spcPct val="60000"/>
              </a:spcBef>
              <a:spcAft>
                <a:spcPct val="0"/>
              </a:spcAft>
              <a:buChar char="•"/>
              <a:defRPr b="1">
                <a:solidFill>
                  <a:schemeClr val="tx1"/>
                </a:solidFill>
                <a:latin typeface="+mn-lt"/>
                <a:ea typeface="ＭＳ Ｐゴシック" pitchFamily="-97" charset="-128"/>
                <a:cs typeface="ＭＳ Ｐゴシック" pitchFamily="-97" charset="-128"/>
              </a:defRPr>
            </a:lvl1pPr>
            <a:lvl2pPr marL="5715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2pPr>
            <a:lvl3pPr marL="914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o"/>
              <a:defRPr sz="14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-128"/>
              </a:defRPr>
            </a:lvl3pPr>
            <a:lvl4pPr marL="12573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0"/>
              </a:defRPr>
            </a:lvl4pPr>
            <a:lvl5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0"/>
              </a:defRPr>
            </a:lvl5pPr>
            <a:lvl6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6pPr>
            <a:lvl7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7pPr>
            <a:lvl8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8pPr>
            <a:lvl9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9pPr>
          </a:lstStyle>
          <a:p>
            <a:pPr marL="91414" lvl="1" indent="0" algn="ctr">
              <a:lnSpc>
                <a:spcPct val="110000"/>
              </a:lnSpc>
              <a:spcBef>
                <a:spcPct val="0"/>
              </a:spcBef>
              <a:spcAft>
                <a:spcPts val="640"/>
              </a:spcAft>
              <a:buNone/>
              <a:defRPr/>
            </a:pPr>
            <a:r>
              <a:rPr lang="en-US" sz="2666" b="1" i="1" dirty="0">
                <a:solidFill>
                  <a:schemeClr val="accent2">
                    <a:lumMod val="50000"/>
                  </a:schemeClr>
                </a:solidFill>
                <a:latin typeface="Calibri" charset="0"/>
                <a:ea typeface="ヒラギノ角ゴ Pro W3" charset="0"/>
                <a:cs typeface="ヒラギノ角ゴ Pro W3" charset="0"/>
              </a:rPr>
              <a:t>Simulation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26A56B4-79FC-FE4C-A115-28E495F3F4DD}"/>
              </a:ext>
            </a:extLst>
          </p:cNvPr>
          <p:cNvSpPr txBox="1"/>
          <p:nvPr/>
        </p:nvSpPr>
        <p:spPr>
          <a:xfrm>
            <a:off x="3042507" y="995864"/>
            <a:ext cx="7013458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66" dirty="0">
                <a:solidFill>
                  <a:schemeClr val="tx2"/>
                </a:solidFill>
                <a:latin typeface="+mj-lt"/>
              </a:rPr>
              <a:t>Uniform plasma streaming in 2D periodic box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FCF2C0B-AA9D-2541-8659-AE1641C67298}"/>
              </a:ext>
            </a:extLst>
          </p:cNvPr>
          <p:cNvSpPr txBox="1"/>
          <p:nvPr/>
        </p:nvSpPr>
        <p:spPr>
          <a:xfrm>
            <a:off x="3219058" y="1533311"/>
            <a:ext cx="2262735" cy="4205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133" dirty="0">
                <a:solidFill>
                  <a:srgbClr val="800000"/>
                </a:solidFill>
                <a:latin typeface="+mj-lt"/>
              </a:rPr>
              <a:t>Standard PSATD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0B9D2E2-4294-C148-A259-E69D075A1397}"/>
              </a:ext>
            </a:extLst>
          </p:cNvPr>
          <p:cNvSpPr txBox="1"/>
          <p:nvPr/>
        </p:nvSpPr>
        <p:spPr>
          <a:xfrm>
            <a:off x="6839705" y="1533311"/>
            <a:ext cx="2156937" cy="4205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133" dirty="0">
                <a:solidFill>
                  <a:srgbClr val="800000"/>
                </a:solidFill>
                <a:latin typeface="+mj-lt"/>
              </a:rPr>
              <a:t>Galilean PSATD</a:t>
            </a:r>
          </a:p>
        </p:txBody>
      </p:sp>
      <p:sp>
        <p:nvSpPr>
          <p:cNvPr id="29" name="Rectangle 4">
            <a:extLst>
              <a:ext uri="{FF2B5EF4-FFF2-40B4-BE49-F238E27FC236}">
                <a16:creationId xmlns:a16="http://schemas.microsoft.com/office/drawing/2014/main" id="{8A3D653C-AD00-EE44-A2C6-435DB7721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93879"/>
            <a:ext cx="2919706" cy="112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585064" tIns="292532" rIns="585064" bIns="292532"/>
          <a:lstStyle>
            <a:lvl1pPr marL="228600" indent="-228600" algn="l" rtl="0" eaLnBrk="0" fontAlgn="base" hangingPunct="0">
              <a:spcBef>
                <a:spcPct val="60000"/>
              </a:spcBef>
              <a:spcAft>
                <a:spcPct val="0"/>
              </a:spcAft>
              <a:buChar char="•"/>
              <a:defRPr b="1">
                <a:solidFill>
                  <a:schemeClr val="tx1"/>
                </a:solidFill>
                <a:latin typeface="+mn-lt"/>
                <a:ea typeface="ＭＳ Ｐゴシック" pitchFamily="-97" charset="-128"/>
                <a:cs typeface="ＭＳ Ｐゴシック" pitchFamily="-97" charset="-128"/>
              </a:defRPr>
            </a:lvl1pPr>
            <a:lvl2pPr marL="5715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2pPr>
            <a:lvl3pPr marL="914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o"/>
              <a:defRPr sz="14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-128"/>
              </a:defRPr>
            </a:lvl3pPr>
            <a:lvl4pPr marL="12573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0"/>
              </a:defRPr>
            </a:lvl4pPr>
            <a:lvl5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0"/>
              </a:defRPr>
            </a:lvl5pPr>
            <a:lvl6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6pPr>
            <a:lvl7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7pPr>
            <a:lvl8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8pPr>
            <a:lvl9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9pPr>
          </a:lstStyle>
          <a:p>
            <a:pPr marL="91414" lvl="1" indent="0">
              <a:lnSpc>
                <a:spcPct val="110000"/>
              </a:lnSpc>
              <a:spcBef>
                <a:spcPct val="0"/>
              </a:spcBef>
              <a:spcAft>
                <a:spcPts val="640"/>
              </a:spcAft>
              <a:buNone/>
              <a:defRPr/>
            </a:pPr>
            <a:r>
              <a:rPr lang="en-US" sz="2399" dirty="0">
                <a:solidFill>
                  <a:srgbClr val="14294C"/>
                </a:solidFill>
                <a:latin typeface="Calibri" charset="0"/>
                <a:ea typeface="ヒラギノ角ゴ Pro W3" charset="0"/>
                <a:cs typeface="ヒラギノ角ゴ Pro W3" charset="0"/>
              </a:rPr>
              <a:t>Instability growth rate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174C934-1200-D94C-87CC-D13F982B866B}"/>
              </a:ext>
            </a:extLst>
          </p:cNvPr>
          <p:cNvCxnSpPr/>
          <p:nvPr/>
        </p:nvCxnSpPr>
        <p:spPr>
          <a:xfrm>
            <a:off x="2283658" y="2001308"/>
            <a:ext cx="1660842" cy="6947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Shape 255">
            <a:extLst>
              <a:ext uri="{FF2B5EF4-FFF2-40B4-BE49-F238E27FC236}">
                <a16:creationId xmlns:a16="http://schemas.microsoft.com/office/drawing/2014/main" id="{F6AD6DEF-F705-A14D-8863-FB1A6B354302}"/>
              </a:ext>
            </a:extLst>
          </p:cNvPr>
          <p:cNvSpPr/>
          <p:nvPr/>
        </p:nvSpPr>
        <p:spPr>
          <a:xfrm>
            <a:off x="32830" y="5905208"/>
            <a:ext cx="4075637" cy="3423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7610" tIns="47610" rIns="47610" bIns="47610" anchor="ctr">
            <a:spAutoFit/>
          </a:bodyPr>
          <a:lstStyle/>
          <a:p>
            <a:pPr>
              <a:defRPr sz="2400"/>
            </a:pPr>
            <a:r>
              <a:rPr sz="1600" i="1" dirty="0">
                <a:solidFill>
                  <a:srgbClr val="000000"/>
                </a:solidFill>
              </a:rPr>
              <a:t>Lehe et al.</a:t>
            </a:r>
            <a:r>
              <a:rPr lang="en-US" sz="1600" i="1" dirty="0">
                <a:solidFill>
                  <a:srgbClr val="000000"/>
                </a:solidFill>
              </a:rPr>
              <a:t>, </a:t>
            </a:r>
            <a:r>
              <a:rPr lang="is-IS" sz="1600" i="1" dirty="0">
                <a:solidFill>
                  <a:srgbClr val="000000"/>
                </a:solidFill>
              </a:rPr>
              <a:t>Phys. Rev. E 94, 053305 (2016)</a:t>
            </a:r>
            <a:endParaRPr sz="1600" i="1" dirty="0">
              <a:solidFill>
                <a:srgbClr val="000000"/>
              </a:solidFill>
            </a:endParaRPr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A28EB414-38C4-3543-B334-D04F402175F1}"/>
              </a:ext>
            </a:extLst>
          </p:cNvPr>
          <p:cNvSpPr txBox="1">
            <a:spLocks/>
          </p:cNvSpPr>
          <p:nvPr/>
        </p:nvSpPr>
        <p:spPr>
          <a:xfrm>
            <a:off x="11455401" y="6393363"/>
            <a:ext cx="544259" cy="3016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929A8685-9CBD-5D48-90F4-6955DC9A7A72}" type="slidenum">
              <a:rPr lang="en-US" altLang="x-none" smtClean="0"/>
              <a:pPr/>
              <a:t>24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25569394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4EBD2E-6FC3-8643-AB9D-06D7A74222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663" y="1029643"/>
            <a:ext cx="9530392" cy="539886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87E5BBC-C55C-B845-B858-594B9F4F024F}"/>
              </a:ext>
            </a:extLst>
          </p:cNvPr>
          <p:cNvSpPr txBox="1">
            <a:spLocks/>
          </p:cNvSpPr>
          <p:nvPr/>
        </p:nvSpPr>
        <p:spPr>
          <a:xfrm>
            <a:off x="157562" y="194388"/>
            <a:ext cx="11372473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dirty="0"/>
              <a:t>And is also the most stable for plasma acceleration simulations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E4D89CD-8BA8-CE41-A5B6-EFD3A02018A9}"/>
              </a:ext>
            </a:extLst>
          </p:cNvPr>
          <p:cNvGrpSpPr/>
          <p:nvPr/>
        </p:nvGrpSpPr>
        <p:grpSpPr>
          <a:xfrm>
            <a:off x="174172" y="827315"/>
            <a:ext cx="10994571" cy="54427"/>
            <a:chOff x="195943" y="1001487"/>
            <a:chExt cx="10994571" cy="54427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ACC2232B-884A-3F4C-A2B2-F0463B945D48}"/>
                </a:ext>
              </a:extLst>
            </p:cNvPr>
            <p:cNvCxnSpPr/>
            <p:nvPr/>
          </p:nvCxnSpPr>
          <p:spPr>
            <a:xfrm>
              <a:off x="195943" y="1001487"/>
              <a:ext cx="9818914" cy="0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C48AE2E-D57F-6A4C-B134-027F0BC96279}"/>
                </a:ext>
              </a:extLst>
            </p:cNvPr>
            <p:cNvCxnSpPr>
              <a:cxnSpLocks/>
            </p:cNvCxnSpPr>
            <p:nvPr/>
          </p:nvCxnSpPr>
          <p:spPr>
            <a:xfrm>
              <a:off x="511628" y="1055914"/>
              <a:ext cx="10678886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05FA1E93-D982-374D-907D-FDBC20D16EF2}"/>
              </a:ext>
            </a:extLst>
          </p:cNvPr>
          <p:cNvSpPr txBox="1">
            <a:spLocks/>
          </p:cNvSpPr>
          <p:nvPr/>
        </p:nvSpPr>
        <p:spPr>
          <a:xfrm>
            <a:off x="11455401" y="6393363"/>
            <a:ext cx="544259" cy="3016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929A8685-9CBD-5D48-90F4-6955DC9A7A72}" type="slidenum">
              <a:rPr lang="en-US" altLang="x-none" smtClean="0"/>
              <a:pPr/>
              <a:t>25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37745287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462281-43C7-EC44-8344-0F24550663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3303" y="1475740"/>
            <a:ext cx="10482266" cy="4047778"/>
          </a:xfrm>
        </p:spPr>
        <p:txBody>
          <a:bodyPr/>
          <a:lstStyle/>
          <a:p>
            <a:r>
              <a:rPr lang="en-US" dirty="0"/>
              <a:t>Challenge: range of space &amp; time scales</a:t>
            </a:r>
          </a:p>
          <a:p>
            <a:r>
              <a:rPr lang="en-US" dirty="0" err="1"/>
              <a:t>Quasistatic</a:t>
            </a:r>
            <a:r>
              <a:rPr lang="en-US" dirty="0"/>
              <a:t> approximation</a:t>
            </a:r>
          </a:p>
          <a:p>
            <a:r>
              <a:rPr lang="en-US" dirty="0"/>
              <a:t>Boosted frame approach</a:t>
            </a:r>
          </a:p>
          <a:p>
            <a:r>
              <a:rPr lang="en-US" dirty="0"/>
              <a:t>High-order &amp; spectral Maxwell solvers</a:t>
            </a:r>
          </a:p>
          <a:p>
            <a:r>
              <a:rPr lang="en-US" dirty="0"/>
              <a:t>Mitigation of numerical Cherenkov</a:t>
            </a:r>
          </a:p>
          <a:p>
            <a:r>
              <a:rPr lang="en-US" b="1" dirty="0">
                <a:solidFill>
                  <a:srgbClr val="C00000"/>
                </a:solidFill>
              </a:rPr>
              <a:t>Mesh refinement</a:t>
            </a:r>
          </a:p>
          <a:p>
            <a:r>
              <a:rPr lang="en-US" dirty="0"/>
              <a:t>Conclusion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BDFE0-94C6-274D-B988-F362DB342F77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929A8685-9CBD-5D48-90F4-6955DC9A7A72}" type="slidenum">
              <a:rPr lang="en-US" altLang="x-none" smtClean="0"/>
              <a:pPr/>
              <a:t>26</a:t>
            </a:fld>
            <a:endParaRPr lang="en-US" altLang="x-non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8636605-CDBF-AB48-AF90-469B17D9D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562" y="194388"/>
            <a:ext cx="11372473" cy="914400"/>
          </a:xfrm>
        </p:spPr>
        <p:txBody>
          <a:bodyPr>
            <a:normAutofit/>
          </a:bodyPr>
          <a:lstStyle/>
          <a:p>
            <a:r>
              <a:rPr lang="en-US" dirty="0"/>
              <a:t>Outline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592D2DC-8F64-E24A-A406-EB3F660101A9}"/>
              </a:ext>
            </a:extLst>
          </p:cNvPr>
          <p:cNvGrpSpPr/>
          <p:nvPr/>
        </p:nvGrpSpPr>
        <p:grpSpPr>
          <a:xfrm>
            <a:off x="174172" y="827315"/>
            <a:ext cx="10994571" cy="54427"/>
            <a:chOff x="195943" y="1001487"/>
            <a:chExt cx="10994571" cy="5442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95D88DF-54E1-AF4E-AB72-F31CF70D5307}"/>
                </a:ext>
              </a:extLst>
            </p:cNvPr>
            <p:cNvCxnSpPr/>
            <p:nvPr/>
          </p:nvCxnSpPr>
          <p:spPr>
            <a:xfrm>
              <a:off x="195943" y="1001487"/>
              <a:ext cx="9818914" cy="0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C2EC7AE-93BA-5F44-BD1D-CC96D764C404}"/>
                </a:ext>
              </a:extLst>
            </p:cNvPr>
            <p:cNvCxnSpPr>
              <a:cxnSpLocks/>
            </p:cNvCxnSpPr>
            <p:nvPr/>
          </p:nvCxnSpPr>
          <p:spPr>
            <a:xfrm>
              <a:off x="511628" y="1055914"/>
              <a:ext cx="10678886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057953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BDFE0-94C6-274D-B988-F362DB342F77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929A8685-9CBD-5D48-90F4-6955DC9A7A72}" type="slidenum">
              <a:rPr lang="en-US" altLang="x-none" smtClean="0"/>
              <a:pPr/>
              <a:t>27</a:t>
            </a:fld>
            <a:endParaRPr lang="en-US" altLang="x-none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2C5F7E6-08F8-F041-A7A8-6FA8E28B3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562" y="194388"/>
            <a:ext cx="11909747" cy="914400"/>
          </a:xfrm>
        </p:spPr>
        <p:txBody>
          <a:bodyPr>
            <a:normAutofit/>
          </a:bodyPr>
          <a:lstStyle/>
          <a:p>
            <a:r>
              <a:rPr lang="en-US" dirty="0"/>
              <a:t>Mesh refinement enables “zooming” on regions of interest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A66ACE4-6731-2A4B-8D22-8696533584B5}"/>
              </a:ext>
            </a:extLst>
          </p:cNvPr>
          <p:cNvGrpSpPr/>
          <p:nvPr/>
        </p:nvGrpSpPr>
        <p:grpSpPr>
          <a:xfrm>
            <a:off x="174172" y="827315"/>
            <a:ext cx="10994571" cy="54427"/>
            <a:chOff x="195943" y="1001487"/>
            <a:chExt cx="10994571" cy="5442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BBD638B-5413-CA41-84DB-9AC180A529A4}"/>
                </a:ext>
              </a:extLst>
            </p:cNvPr>
            <p:cNvCxnSpPr/>
            <p:nvPr/>
          </p:nvCxnSpPr>
          <p:spPr>
            <a:xfrm>
              <a:off x="195943" y="1001487"/>
              <a:ext cx="9818914" cy="0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2BB48A6-9A24-DC4E-B7FE-20044E63029E}"/>
                </a:ext>
              </a:extLst>
            </p:cNvPr>
            <p:cNvCxnSpPr>
              <a:cxnSpLocks/>
            </p:cNvCxnSpPr>
            <p:nvPr/>
          </p:nvCxnSpPr>
          <p:spPr>
            <a:xfrm>
              <a:off x="511628" y="1055914"/>
              <a:ext cx="10678886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A75FA31-6669-8D45-BE63-1F01DECFC33F}"/>
              </a:ext>
            </a:extLst>
          </p:cNvPr>
          <p:cNvGrpSpPr/>
          <p:nvPr/>
        </p:nvGrpSpPr>
        <p:grpSpPr>
          <a:xfrm>
            <a:off x="914400" y="1467125"/>
            <a:ext cx="6012145" cy="4573457"/>
            <a:chOff x="2800350" y="2571750"/>
            <a:chExt cx="2457450" cy="1714500"/>
          </a:xfrm>
        </p:grpSpPr>
        <p:pic>
          <p:nvPicPr>
            <p:cNvPr id="19" name="Picture 18" descr="Screen Shot 2015-06-02 at 5.46.28 PM.png">
              <a:extLst>
                <a:ext uri="{FF2B5EF4-FFF2-40B4-BE49-F238E27FC236}">
                  <a16:creationId xmlns:a16="http://schemas.microsoft.com/office/drawing/2014/main" id="{BF72A8AB-86F7-7A45-BA68-3189E4E94C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00350" y="2571750"/>
              <a:ext cx="2457450" cy="1714500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20BA342-4A8A-F649-8DD0-AD7BD1045C30}"/>
                </a:ext>
              </a:extLst>
            </p:cNvPr>
            <p:cNvSpPr/>
            <p:nvPr/>
          </p:nvSpPr>
          <p:spPr bwMode="auto">
            <a:xfrm>
              <a:off x="4510105" y="3324889"/>
              <a:ext cx="169061" cy="192983"/>
            </a:xfrm>
            <a:prstGeom prst="rect">
              <a:avLst/>
            </a:prstGeom>
            <a:noFill/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100">
                  <a:solidFill>
                    <a:prstClr val="black"/>
                  </a:solidFill>
                  <a:latin typeface="Times New Roman"/>
                  <a:ea typeface="Times New Roman"/>
                  <a:cs typeface="Times New Roman"/>
                </a:rPr>
                <a:t> 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3963674-D690-EA4E-A396-38A86334F539}"/>
                </a:ext>
              </a:extLst>
            </p:cNvPr>
            <p:cNvSpPr/>
            <p:nvPr/>
          </p:nvSpPr>
          <p:spPr bwMode="auto">
            <a:xfrm>
              <a:off x="4984234" y="3355369"/>
              <a:ext cx="112703" cy="132025"/>
            </a:xfrm>
            <a:prstGeom prst="rect">
              <a:avLst/>
            </a:prstGeom>
            <a:noFill/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100">
                  <a:solidFill>
                    <a:prstClr val="black"/>
                  </a:solidFill>
                  <a:latin typeface="Times New Roman"/>
                  <a:ea typeface="Times New Roman"/>
                  <a:cs typeface="Times New Roman"/>
                </a:rPr>
                <a:t> 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E7C7624-F6A4-A746-8BAC-9CF2BC10D492}"/>
                </a:ext>
              </a:extLst>
            </p:cNvPr>
            <p:cNvSpPr/>
            <p:nvPr/>
          </p:nvSpPr>
          <p:spPr bwMode="auto">
            <a:xfrm>
              <a:off x="3410282" y="3232831"/>
              <a:ext cx="225405" cy="377099"/>
            </a:xfrm>
            <a:prstGeom prst="rect">
              <a:avLst/>
            </a:prstGeom>
            <a:noFill/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100">
                  <a:solidFill>
                    <a:prstClr val="black"/>
                  </a:solidFill>
                  <a:latin typeface="Times New Roman"/>
                  <a:ea typeface="Times New Roman"/>
                  <a:cs typeface="Times New Roman"/>
                </a:rPr>
                <a:t> 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FD47446-6B5C-A849-94E0-23C1C8B0217F}"/>
                </a:ext>
              </a:extLst>
            </p:cNvPr>
            <p:cNvSpPr/>
            <p:nvPr/>
          </p:nvSpPr>
          <p:spPr bwMode="auto">
            <a:xfrm>
              <a:off x="2835110" y="3324889"/>
              <a:ext cx="225406" cy="192983"/>
            </a:xfrm>
            <a:prstGeom prst="rect">
              <a:avLst/>
            </a:prstGeom>
            <a:noFill/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100">
                  <a:solidFill>
                    <a:prstClr val="black"/>
                  </a:solidFill>
                  <a:latin typeface="Times New Roman"/>
                  <a:ea typeface="Times New Roman"/>
                  <a:cs typeface="Times New Roman"/>
                </a:rPr>
                <a:t> 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A022119-0DB4-D34C-B604-5B3ECBAE7ADB}"/>
                </a:ext>
              </a:extLst>
            </p:cNvPr>
            <p:cNvSpPr/>
            <p:nvPr/>
          </p:nvSpPr>
          <p:spPr bwMode="auto">
            <a:xfrm>
              <a:off x="3853320" y="3324889"/>
              <a:ext cx="237064" cy="192983"/>
            </a:xfrm>
            <a:prstGeom prst="rect">
              <a:avLst/>
            </a:prstGeom>
            <a:noFill/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100">
                  <a:solidFill>
                    <a:prstClr val="black"/>
                  </a:solidFill>
                  <a:latin typeface="Times New Roman"/>
                  <a:ea typeface="Times New Roman"/>
                  <a:cs typeface="Times New Roman"/>
                </a:rPr>
                <a:t> </a:t>
              </a: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8560F85A-DC75-1041-B6BB-9BFBA31AC4BA}"/>
                </a:ext>
              </a:extLst>
            </p:cNvPr>
            <p:cNvGrpSpPr/>
            <p:nvPr/>
          </p:nvGrpSpPr>
          <p:grpSpPr>
            <a:xfrm>
              <a:off x="3575449" y="2820062"/>
              <a:ext cx="380859" cy="410930"/>
              <a:chOff x="844313" y="275915"/>
              <a:chExt cx="414868" cy="456610"/>
            </a:xfrm>
            <a:scene3d>
              <a:camera prst="orthographicFront"/>
              <a:lightRig rig="threePt" dir="t"/>
            </a:scene3d>
          </p:grpSpPr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67AFEB3B-4030-8042-BA28-08E3F042271E}"/>
                  </a:ext>
                </a:extLst>
              </p:cNvPr>
              <p:cNvSpPr/>
              <p:nvPr/>
            </p:nvSpPr>
            <p:spPr bwMode="auto">
              <a:xfrm>
                <a:off x="844313" y="602065"/>
                <a:ext cx="131234" cy="130460"/>
              </a:xfrm>
              <a:prstGeom prst="rect">
                <a:avLst/>
              </a:prstGeom>
              <a:noFill/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100">
                    <a:solidFill>
                      <a:prstClr val="black"/>
                    </a:solidFill>
                    <a:latin typeface="Times New Roman"/>
                    <a:ea typeface="Times New Roman"/>
                    <a:cs typeface="Times New Roman"/>
                  </a:rPr>
                  <a:t> </a:t>
                </a:r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35D975F0-9B48-314B-AC94-F3E739DB0673}"/>
                  </a:ext>
                </a:extLst>
              </p:cNvPr>
              <p:cNvSpPr/>
              <p:nvPr/>
            </p:nvSpPr>
            <p:spPr bwMode="auto">
              <a:xfrm>
                <a:off x="909930" y="471605"/>
                <a:ext cx="131234" cy="130460"/>
              </a:xfrm>
              <a:prstGeom prst="rect">
                <a:avLst/>
              </a:prstGeom>
              <a:noFill/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100">
                    <a:solidFill>
                      <a:prstClr val="black"/>
                    </a:solidFill>
                    <a:latin typeface="Times New Roman"/>
                    <a:ea typeface="Times New Roman"/>
                    <a:cs typeface="Times New Roman"/>
                  </a:rPr>
                  <a:t> </a:t>
                </a: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723E3266-EF94-A94E-87A1-67A4D09E464F}"/>
                  </a:ext>
                </a:extLst>
              </p:cNvPr>
              <p:cNvSpPr/>
              <p:nvPr/>
            </p:nvSpPr>
            <p:spPr bwMode="auto">
              <a:xfrm>
                <a:off x="996713" y="341145"/>
                <a:ext cx="131234" cy="130460"/>
              </a:xfrm>
              <a:prstGeom prst="rect">
                <a:avLst/>
              </a:prstGeom>
              <a:noFill/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100">
                    <a:solidFill>
                      <a:prstClr val="black"/>
                    </a:solidFill>
                    <a:latin typeface="Times New Roman"/>
                    <a:ea typeface="Times New Roman"/>
                    <a:cs typeface="Times New Roman"/>
                  </a:rPr>
                  <a:t> </a:t>
                </a: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709BF786-6B39-6A41-AAC5-95B1271685A1}"/>
                  </a:ext>
                </a:extLst>
              </p:cNvPr>
              <p:cNvSpPr/>
              <p:nvPr/>
            </p:nvSpPr>
            <p:spPr bwMode="auto">
              <a:xfrm>
                <a:off x="1127947" y="275915"/>
                <a:ext cx="131234" cy="130460"/>
              </a:xfrm>
              <a:prstGeom prst="rect">
                <a:avLst/>
              </a:prstGeom>
              <a:noFill/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100">
                    <a:solidFill>
                      <a:prstClr val="black"/>
                    </a:solidFill>
                    <a:latin typeface="Times New Roman"/>
                    <a:ea typeface="Times New Roman"/>
                    <a:cs typeface="Times New Roman"/>
                  </a:rPr>
                  <a:t> </a:t>
                </a: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005E3A65-83C0-3040-9F0F-B4767F2C3152}"/>
                </a:ext>
              </a:extLst>
            </p:cNvPr>
            <p:cNvGrpSpPr/>
            <p:nvPr/>
          </p:nvGrpSpPr>
          <p:grpSpPr>
            <a:xfrm flipV="1">
              <a:off x="3575449" y="3609931"/>
              <a:ext cx="380859" cy="410930"/>
              <a:chOff x="844313" y="1153588"/>
              <a:chExt cx="414868" cy="456610"/>
            </a:xfrm>
            <a:scene3d>
              <a:camera prst="orthographicFront"/>
              <a:lightRig rig="threePt" dir="t"/>
            </a:scene3d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232D5AA1-6E13-D847-B456-9C271BDFBD70}"/>
                  </a:ext>
                </a:extLst>
              </p:cNvPr>
              <p:cNvSpPr/>
              <p:nvPr/>
            </p:nvSpPr>
            <p:spPr bwMode="auto">
              <a:xfrm>
                <a:off x="844313" y="1479738"/>
                <a:ext cx="131234" cy="130460"/>
              </a:xfrm>
              <a:prstGeom prst="rect">
                <a:avLst/>
              </a:prstGeom>
              <a:noFill/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100">
                    <a:solidFill>
                      <a:prstClr val="black"/>
                    </a:solidFill>
                    <a:latin typeface="Times New Roman"/>
                    <a:ea typeface="Times New Roman"/>
                    <a:cs typeface="Times New Roman"/>
                  </a:rPr>
                  <a:t> </a:t>
                </a: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1AA481CC-A6B0-1D4D-BA2F-A9854AA3EC3E}"/>
                  </a:ext>
                </a:extLst>
              </p:cNvPr>
              <p:cNvSpPr/>
              <p:nvPr/>
            </p:nvSpPr>
            <p:spPr bwMode="auto">
              <a:xfrm>
                <a:off x="909930" y="1349278"/>
                <a:ext cx="131234" cy="130460"/>
              </a:xfrm>
              <a:prstGeom prst="rect">
                <a:avLst/>
              </a:prstGeom>
              <a:noFill/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100">
                    <a:solidFill>
                      <a:prstClr val="black"/>
                    </a:solidFill>
                    <a:latin typeface="Times New Roman"/>
                    <a:ea typeface="Times New Roman"/>
                    <a:cs typeface="Times New Roman"/>
                  </a:rPr>
                  <a:t> </a:t>
                </a: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A8E5C980-D302-5B4D-A993-11665CCAA3AC}"/>
                  </a:ext>
                </a:extLst>
              </p:cNvPr>
              <p:cNvSpPr/>
              <p:nvPr/>
            </p:nvSpPr>
            <p:spPr bwMode="auto">
              <a:xfrm>
                <a:off x="996713" y="1218818"/>
                <a:ext cx="131234" cy="130460"/>
              </a:xfrm>
              <a:prstGeom prst="rect">
                <a:avLst/>
              </a:prstGeom>
              <a:noFill/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100">
                    <a:solidFill>
                      <a:prstClr val="black"/>
                    </a:solidFill>
                    <a:latin typeface="Times New Roman"/>
                    <a:ea typeface="Times New Roman"/>
                    <a:cs typeface="Times New Roman"/>
                  </a:rPr>
                  <a:t> </a:t>
                </a: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4ADB3997-2DB0-E445-8524-BFE8F3D39AD0}"/>
                  </a:ext>
                </a:extLst>
              </p:cNvPr>
              <p:cNvSpPr/>
              <p:nvPr/>
            </p:nvSpPr>
            <p:spPr bwMode="auto">
              <a:xfrm>
                <a:off x="1127947" y="1153588"/>
                <a:ext cx="131234" cy="130460"/>
              </a:xfrm>
              <a:prstGeom prst="rect">
                <a:avLst/>
              </a:prstGeom>
              <a:noFill/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100">
                    <a:solidFill>
                      <a:prstClr val="black"/>
                    </a:solidFill>
                    <a:latin typeface="Times New Roman"/>
                    <a:ea typeface="Times New Roman"/>
                    <a:cs typeface="Times New Roman"/>
                  </a:rPr>
                  <a:t> </a:t>
                </a: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3F5FC3A-363A-A045-A264-DE80C7FE782F}"/>
                </a:ext>
              </a:extLst>
            </p:cNvPr>
            <p:cNvGrpSpPr/>
            <p:nvPr/>
          </p:nvGrpSpPr>
          <p:grpSpPr>
            <a:xfrm>
              <a:off x="4603376" y="2847974"/>
              <a:ext cx="380858" cy="476789"/>
              <a:chOff x="1964030" y="306930"/>
              <a:chExt cx="414867" cy="529790"/>
            </a:xfrm>
            <a:scene3d>
              <a:camera prst="orthographicFront"/>
              <a:lightRig rig="threePt" dir="t"/>
            </a:scene3d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C91CD473-442B-2445-8810-8C878C4B18DA}"/>
                  </a:ext>
                </a:extLst>
              </p:cNvPr>
              <p:cNvSpPr/>
              <p:nvPr/>
            </p:nvSpPr>
            <p:spPr bwMode="auto">
              <a:xfrm>
                <a:off x="1964030" y="706260"/>
                <a:ext cx="131234" cy="130460"/>
              </a:xfrm>
              <a:prstGeom prst="rect">
                <a:avLst/>
              </a:prstGeom>
              <a:noFill/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100">
                    <a:solidFill>
                      <a:prstClr val="black"/>
                    </a:solidFill>
                    <a:latin typeface="Times New Roman"/>
                    <a:ea typeface="Times New Roman"/>
                    <a:cs typeface="Times New Roman"/>
                  </a:rPr>
                  <a:t> </a:t>
                </a: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073F39F3-4A26-C547-8096-5CAA707B649A}"/>
                  </a:ext>
                </a:extLst>
              </p:cNvPr>
              <p:cNvSpPr/>
              <p:nvPr/>
            </p:nvSpPr>
            <p:spPr bwMode="auto">
              <a:xfrm>
                <a:off x="2029647" y="575800"/>
                <a:ext cx="131234" cy="130460"/>
              </a:xfrm>
              <a:prstGeom prst="rect">
                <a:avLst/>
              </a:prstGeom>
              <a:noFill/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100">
                    <a:solidFill>
                      <a:prstClr val="black"/>
                    </a:solidFill>
                    <a:latin typeface="Times New Roman"/>
                    <a:ea typeface="Times New Roman"/>
                    <a:cs typeface="Times New Roman"/>
                  </a:rPr>
                  <a:t> </a:t>
                </a: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CC45CF87-7184-BC49-83CD-B41A4A31DD9D}"/>
                  </a:ext>
                </a:extLst>
              </p:cNvPr>
              <p:cNvSpPr/>
              <p:nvPr/>
            </p:nvSpPr>
            <p:spPr bwMode="auto">
              <a:xfrm>
                <a:off x="2116429" y="437390"/>
                <a:ext cx="157693" cy="138410"/>
              </a:xfrm>
              <a:prstGeom prst="rect">
                <a:avLst/>
              </a:prstGeom>
              <a:noFill/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100">
                    <a:solidFill>
                      <a:prstClr val="black"/>
                    </a:solidFill>
                    <a:latin typeface="Times New Roman"/>
                    <a:ea typeface="Times New Roman"/>
                    <a:cs typeface="Times New Roman"/>
                  </a:rPr>
                  <a:t> </a:t>
                </a: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E2BB6D16-028A-6A4E-B6D0-4C48134C4170}"/>
                  </a:ext>
                </a:extLst>
              </p:cNvPr>
              <p:cNvSpPr/>
              <p:nvPr/>
            </p:nvSpPr>
            <p:spPr bwMode="auto">
              <a:xfrm>
                <a:off x="2208504" y="306930"/>
                <a:ext cx="170393" cy="130460"/>
              </a:xfrm>
              <a:prstGeom prst="rect">
                <a:avLst/>
              </a:prstGeom>
              <a:noFill/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100">
                    <a:solidFill>
                      <a:prstClr val="black"/>
                    </a:solidFill>
                    <a:latin typeface="Times New Roman"/>
                    <a:ea typeface="Times New Roman"/>
                    <a:cs typeface="Times New Roman"/>
                  </a:rPr>
                  <a:t> </a:t>
                </a: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B21BF1EF-80DF-3043-BAF8-BB7C4641A2B4}"/>
                </a:ext>
              </a:extLst>
            </p:cNvPr>
            <p:cNvGrpSpPr/>
            <p:nvPr/>
          </p:nvGrpSpPr>
          <p:grpSpPr>
            <a:xfrm flipV="1">
              <a:off x="4603376" y="3517872"/>
              <a:ext cx="380858" cy="476789"/>
              <a:chOff x="1964030" y="1051296"/>
              <a:chExt cx="414867" cy="529790"/>
            </a:xfrm>
            <a:scene3d>
              <a:camera prst="orthographicFront"/>
              <a:lightRig rig="threePt" dir="t"/>
            </a:scene3d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59F2B244-3A32-DA41-BE18-CBBB1E23B916}"/>
                  </a:ext>
                </a:extLst>
              </p:cNvPr>
              <p:cNvSpPr/>
              <p:nvPr/>
            </p:nvSpPr>
            <p:spPr bwMode="auto">
              <a:xfrm>
                <a:off x="1964030" y="1450626"/>
                <a:ext cx="131234" cy="130460"/>
              </a:xfrm>
              <a:prstGeom prst="rect">
                <a:avLst/>
              </a:prstGeom>
              <a:noFill/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100">
                    <a:solidFill>
                      <a:prstClr val="black"/>
                    </a:solidFill>
                    <a:latin typeface="Times New Roman"/>
                    <a:ea typeface="Times New Roman"/>
                    <a:cs typeface="Times New Roman"/>
                  </a:rPr>
                  <a:t> </a:t>
                </a: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BC69EA19-901A-2C44-B397-426236BF4E28}"/>
                  </a:ext>
                </a:extLst>
              </p:cNvPr>
              <p:cNvSpPr/>
              <p:nvPr/>
            </p:nvSpPr>
            <p:spPr bwMode="auto">
              <a:xfrm>
                <a:off x="2029647" y="1320166"/>
                <a:ext cx="131234" cy="130460"/>
              </a:xfrm>
              <a:prstGeom prst="rect">
                <a:avLst/>
              </a:prstGeom>
              <a:noFill/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100">
                    <a:solidFill>
                      <a:prstClr val="black"/>
                    </a:solidFill>
                    <a:latin typeface="Times New Roman"/>
                    <a:ea typeface="Times New Roman"/>
                    <a:cs typeface="Times New Roman"/>
                  </a:rPr>
                  <a:t> </a:t>
                </a: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56B673F4-0EA0-E349-850B-F51B477ACB11}"/>
                  </a:ext>
                </a:extLst>
              </p:cNvPr>
              <p:cNvSpPr/>
              <p:nvPr/>
            </p:nvSpPr>
            <p:spPr bwMode="auto">
              <a:xfrm>
                <a:off x="2116429" y="1181756"/>
                <a:ext cx="157693" cy="138410"/>
              </a:xfrm>
              <a:prstGeom prst="rect">
                <a:avLst/>
              </a:prstGeom>
              <a:noFill/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100">
                    <a:solidFill>
                      <a:prstClr val="black"/>
                    </a:solidFill>
                    <a:latin typeface="Times New Roman"/>
                    <a:ea typeface="Times New Roman"/>
                    <a:cs typeface="Times New Roman"/>
                  </a:rPr>
                  <a:t> </a:t>
                </a: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CF65188F-E3B4-A24F-A8CD-E68C0CDC38FC}"/>
                  </a:ext>
                </a:extLst>
              </p:cNvPr>
              <p:cNvSpPr/>
              <p:nvPr/>
            </p:nvSpPr>
            <p:spPr bwMode="auto">
              <a:xfrm>
                <a:off x="2208504" y="1051296"/>
                <a:ext cx="170393" cy="130460"/>
              </a:xfrm>
              <a:prstGeom prst="rect">
                <a:avLst/>
              </a:prstGeom>
              <a:noFill/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100">
                    <a:solidFill>
                      <a:prstClr val="black"/>
                    </a:solidFill>
                    <a:latin typeface="Times New Roman"/>
                    <a:ea typeface="Times New Roman"/>
                    <a:cs typeface="Times New Roman"/>
                  </a:rPr>
                  <a:t> </a:t>
                </a:r>
              </a:p>
            </p:txBody>
          </p: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5095F4C-3AB4-DF47-8544-C5943AE51BF6}"/>
              </a:ext>
            </a:extLst>
          </p:cNvPr>
          <p:cNvSpPr txBox="1"/>
          <p:nvPr/>
        </p:nvSpPr>
        <p:spPr>
          <a:xfrm>
            <a:off x="7341956" y="2327563"/>
            <a:ext cx="401877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e.g. around small features and/or sharp gradients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132A682-273B-5742-9977-F74E5E4262A1}"/>
              </a:ext>
            </a:extLst>
          </p:cNvPr>
          <p:cNvCxnSpPr>
            <a:stCxn id="6" idx="1"/>
            <a:endCxn id="34" idx="3"/>
          </p:cNvCxnSpPr>
          <p:nvPr/>
        </p:nvCxnSpPr>
        <p:spPr>
          <a:xfrm flipH="1">
            <a:off x="5767614" y="2706128"/>
            <a:ext cx="1574342" cy="2998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AF0DF42E-CE6F-DC47-BBB2-F2AF3173AF08}"/>
              </a:ext>
            </a:extLst>
          </p:cNvPr>
          <p:cNvCxnSpPr>
            <a:cxnSpLocks/>
            <a:stCxn id="6" idx="1"/>
            <a:endCxn id="21" idx="3"/>
          </p:cNvCxnSpPr>
          <p:nvPr/>
        </p:nvCxnSpPr>
        <p:spPr>
          <a:xfrm flipH="1">
            <a:off x="6532994" y="2706128"/>
            <a:ext cx="808962" cy="10274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ECD30330-8915-8248-AAD9-B2C60737F651}"/>
              </a:ext>
            </a:extLst>
          </p:cNvPr>
          <p:cNvSpPr txBox="1"/>
          <p:nvPr/>
        </p:nvSpPr>
        <p:spPr>
          <a:xfrm>
            <a:off x="7369665" y="3920835"/>
            <a:ext cx="4018771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rgbClr val="C00000"/>
                </a:solidFill>
              </a:rPr>
              <a:t>But mesh refinement (MR) requires special care with PIC, especially EM-PIC!</a:t>
            </a:r>
          </a:p>
        </p:txBody>
      </p:sp>
    </p:spTree>
    <p:extLst>
      <p:ext uri="{BB962C8B-B14F-4D97-AF65-F5344CB8AC3E}">
        <p14:creationId xmlns:p14="http://schemas.microsoft.com/office/powerpoint/2010/main" val="42509910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0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25163" y="1145185"/>
            <a:ext cx="10115933" cy="4662860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2399" dirty="0">
                <a:latin typeface="Calibri"/>
                <a:cs typeface="Calibri"/>
              </a:rPr>
              <a:t>Mesh refinement implies: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b="0" dirty="0">
                <a:latin typeface="Calibri"/>
                <a:cs typeface="Calibri"/>
                <a:sym typeface="Wingdings"/>
              </a:rPr>
              <a:t>		</a:t>
            </a:r>
            <a:r>
              <a:rPr lang="en-US" sz="2400" b="0" dirty="0">
                <a:latin typeface="Calibri"/>
                <a:cs typeface="Calibri"/>
                <a:sym typeface="Wingdings"/>
              </a:rPr>
              <a:t> </a:t>
            </a:r>
            <a:r>
              <a:rPr lang="en-US" sz="2400" b="0" dirty="0">
                <a:latin typeface="Calibri"/>
                <a:cs typeface="Calibri"/>
              </a:rPr>
              <a:t>jump of resolution at coarse-fine interface,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b="0" dirty="0">
                <a:latin typeface="Calibri"/>
                <a:cs typeface="Calibri"/>
                <a:sym typeface="Wingdings"/>
              </a:rPr>
              <a:t>		 </a:t>
            </a:r>
            <a:r>
              <a:rPr lang="en-US" sz="2400" b="0" dirty="0">
                <a:latin typeface="Calibri"/>
                <a:cs typeface="Calibri"/>
              </a:rPr>
              <a:t>some procedure for coupling the solutions at the interface.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b="0" dirty="0">
                <a:latin typeface="Calibri"/>
                <a:cs typeface="Calibri"/>
              </a:rPr>
              <a:t>		</a:t>
            </a:r>
          </a:p>
          <a:p>
            <a:pPr marL="0" indent="0">
              <a:spcBef>
                <a:spcPts val="0"/>
              </a:spcBef>
              <a:buNone/>
            </a:pPr>
            <a:endParaRPr lang="en-US" b="0" dirty="0">
              <a:latin typeface="Calibri"/>
              <a:cs typeface="Calibri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b="0" dirty="0">
                <a:latin typeface="Calibri"/>
                <a:cs typeface="Calibri"/>
              </a:rPr>
              <a:t>				</a:t>
            </a:r>
            <a:r>
              <a:rPr lang="en-US" sz="2399" dirty="0">
                <a:latin typeface="Calibri"/>
                <a:cs typeface="Calibri"/>
              </a:rPr>
              <a:t>Consequences:</a:t>
            </a:r>
          </a:p>
          <a:p>
            <a:pPr marL="0" indent="0">
              <a:spcBef>
                <a:spcPts val="0"/>
              </a:spcBef>
              <a:buNone/>
            </a:pPr>
            <a:endParaRPr lang="en-US" b="0" dirty="0">
              <a:latin typeface="Calibri"/>
              <a:cs typeface="Calibri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b="0" dirty="0">
                <a:latin typeface="Calibri"/>
                <a:cs typeface="Calibri"/>
              </a:rPr>
              <a:t>					- loss of symmetry: self-force,</a:t>
            </a:r>
          </a:p>
          <a:p>
            <a:pPr marL="0" indent="0">
              <a:spcBef>
                <a:spcPts val="0"/>
              </a:spcBef>
              <a:buFontTx/>
              <a:buChar char="-"/>
            </a:pPr>
            <a:endParaRPr lang="en-US" b="0" dirty="0">
              <a:latin typeface="Calibri"/>
              <a:cs typeface="Calibri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b="0" dirty="0">
                <a:latin typeface="Calibri"/>
                <a:cs typeface="Calibri"/>
              </a:rPr>
              <a:t>					- loss of conservation laws,</a:t>
            </a:r>
          </a:p>
          <a:p>
            <a:pPr marL="0" indent="0">
              <a:spcBef>
                <a:spcPts val="0"/>
              </a:spcBef>
              <a:buNone/>
            </a:pPr>
            <a:endParaRPr lang="en-US" b="0" dirty="0">
              <a:latin typeface="Calibri"/>
              <a:cs typeface="Calibri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b="0" dirty="0">
                <a:latin typeface="Calibri"/>
                <a:cs typeface="Calibri"/>
              </a:rPr>
              <a:t>					- EM: waves reflection.</a:t>
            </a:r>
          </a:p>
          <a:p>
            <a:pPr marL="0" indent="0">
              <a:spcBef>
                <a:spcPts val="0"/>
              </a:spcBef>
              <a:buNone/>
            </a:pPr>
            <a:endParaRPr lang="en-US" b="0" dirty="0">
              <a:latin typeface="Calibri"/>
              <a:cs typeface="Calibri"/>
            </a:endParaRPr>
          </a:p>
          <a:p>
            <a:pPr marL="0" indent="0">
              <a:buNone/>
            </a:pPr>
            <a:endParaRPr lang="en-US" b="0" dirty="0">
              <a:latin typeface="Calibri"/>
              <a:cs typeface="Calibri"/>
            </a:endParaRPr>
          </a:p>
        </p:txBody>
      </p:sp>
      <p:grpSp>
        <p:nvGrpSpPr>
          <p:cNvPr id="427012" name="Group 4"/>
          <p:cNvGrpSpPr>
            <a:grpSpLocks/>
          </p:cNvGrpSpPr>
          <p:nvPr/>
        </p:nvGrpSpPr>
        <p:grpSpPr bwMode="auto">
          <a:xfrm>
            <a:off x="1942595" y="2649741"/>
            <a:ext cx="3278921" cy="3161476"/>
            <a:chOff x="3410" y="1452"/>
            <a:chExt cx="2126" cy="2120"/>
          </a:xfrm>
        </p:grpSpPr>
        <p:grpSp>
          <p:nvGrpSpPr>
            <p:cNvPr id="427013" name="Group 5"/>
            <p:cNvGrpSpPr>
              <a:grpSpLocks/>
            </p:cNvGrpSpPr>
            <p:nvPr/>
          </p:nvGrpSpPr>
          <p:grpSpPr bwMode="auto">
            <a:xfrm>
              <a:off x="3410" y="1456"/>
              <a:ext cx="2124" cy="2116"/>
              <a:chOff x="1488" y="720"/>
              <a:chExt cx="2112" cy="2112"/>
            </a:xfrm>
          </p:grpSpPr>
          <p:grpSp>
            <p:nvGrpSpPr>
              <p:cNvPr id="427014" name="Group 6"/>
              <p:cNvGrpSpPr>
                <a:grpSpLocks/>
              </p:cNvGrpSpPr>
              <p:nvPr/>
            </p:nvGrpSpPr>
            <p:grpSpPr bwMode="auto">
              <a:xfrm>
                <a:off x="1488" y="720"/>
                <a:ext cx="2112" cy="2112"/>
                <a:chOff x="1488" y="720"/>
                <a:chExt cx="1536" cy="2112"/>
              </a:xfrm>
            </p:grpSpPr>
            <p:sp>
              <p:nvSpPr>
                <p:cNvPr id="427015" name="Line 7"/>
                <p:cNvSpPr>
                  <a:spLocks noChangeShapeType="1"/>
                </p:cNvSpPr>
                <p:nvPr/>
              </p:nvSpPr>
              <p:spPr bwMode="auto">
                <a:xfrm>
                  <a:off x="1488" y="720"/>
                  <a:ext cx="0" cy="211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4126" eaLnBrk="0" hangingPunct="0"/>
                  <a:endParaRPr lang="en-US" sz="1600">
                    <a:solidFill>
                      <a:srgbClr val="000000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427016" name="Line 8"/>
                <p:cNvSpPr>
                  <a:spLocks noChangeShapeType="1"/>
                </p:cNvSpPr>
                <p:nvPr/>
              </p:nvSpPr>
              <p:spPr bwMode="auto">
                <a:xfrm>
                  <a:off x="1584" y="720"/>
                  <a:ext cx="0" cy="211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4126" eaLnBrk="0" hangingPunct="0"/>
                  <a:endParaRPr lang="en-US" sz="1600">
                    <a:solidFill>
                      <a:srgbClr val="000000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427017" name="Line 9"/>
                <p:cNvSpPr>
                  <a:spLocks noChangeShapeType="1"/>
                </p:cNvSpPr>
                <p:nvPr/>
              </p:nvSpPr>
              <p:spPr bwMode="auto">
                <a:xfrm>
                  <a:off x="1680" y="720"/>
                  <a:ext cx="0" cy="211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4126" eaLnBrk="0" hangingPunct="0"/>
                  <a:endParaRPr lang="en-US" sz="1600">
                    <a:solidFill>
                      <a:srgbClr val="000000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427018" name="Line 10"/>
                <p:cNvSpPr>
                  <a:spLocks noChangeShapeType="1"/>
                </p:cNvSpPr>
                <p:nvPr/>
              </p:nvSpPr>
              <p:spPr bwMode="auto">
                <a:xfrm>
                  <a:off x="1776" y="720"/>
                  <a:ext cx="0" cy="211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4126" eaLnBrk="0" hangingPunct="0"/>
                  <a:endParaRPr lang="en-US" sz="1600">
                    <a:solidFill>
                      <a:srgbClr val="000000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427019" name="Line 11"/>
                <p:cNvSpPr>
                  <a:spLocks noChangeShapeType="1"/>
                </p:cNvSpPr>
                <p:nvPr/>
              </p:nvSpPr>
              <p:spPr bwMode="auto">
                <a:xfrm>
                  <a:off x="1872" y="720"/>
                  <a:ext cx="0" cy="211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4126" eaLnBrk="0" hangingPunct="0"/>
                  <a:endParaRPr lang="en-US" sz="1600">
                    <a:solidFill>
                      <a:srgbClr val="000000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427020" name="Line 12"/>
                <p:cNvSpPr>
                  <a:spLocks noChangeShapeType="1"/>
                </p:cNvSpPr>
                <p:nvPr/>
              </p:nvSpPr>
              <p:spPr bwMode="auto">
                <a:xfrm>
                  <a:off x="1968" y="720"/>
                  <a:ext cx="0" cy="211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4126" eaLnBrk="0" hangingPunct="0"/>
                  <a:endParaRPr lang="en-US" sz="1600">
                    <a:solidFill>
                      <a:srgbClr val="000000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427021" name="Line 13"/>
                <p:cNvSpPr>
                  <a:spLocks noChangeShapeType="1"/>
                </p:cNvSpPr>
                <p:nvPr/>
              </p:nvSpPr>
              <p:spPr bwMode="auto">
                <a:xfrm>
                  <a:off x="2064" y="720"/>
                  <a:ext cx="0" cy="211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4126" eaLnBrk="0" hangingPunct="0"/>
                  <a:endParaRPr lang="en-US" sz="1600">
                    <a:solidFill>
                      <a:srgbClr val="000000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427022" name="Line 14"/>
                <p:cNvSpPr>
                  <a:spLocks noChangeShapeType="1"/>
                </p:cNvSpPr>
                <p:nvPr/>
              </p:nvSpPr>
              <p:spPr bwMode="auto">
                <a:xfrm>
                  <a:off x="2160" y="720"/>
                  <a:ext cx="0" cy="211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4126" eaLnBrk="0" hangingPunct="0"/>
                  <a:endParaRPr lang="en-US" sz="1600">
                    <a:solidFill>
                      <a:srgbClr val="000000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427023" name="Line 15"/>
                <p:cNvSpPr>
                  <a:spLocks noChangeShapeType="1"/>
                </p:cNvSpPr>
                <p:nvPr/>
              </p:nvSpPr>
              <p:spPr bwMode="auto">
                <a:xfrm>
                  <a:off x="2256" y="720"/>
                  <a:ext cx="0" cy="211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4126" eaLnBrk="0" hangingPunct="0"/>
                  <a:endParaRPr lang="en-US" sz="1600">
                    <a:solidFill>
                      <a:srgbClr val="000000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427024" name="Line 16"/>
                <p:cNvSpPr>
                  <a:spLocks noChangeShapeType="1"/>
                </p:cNvSpPr>
                <p:nvPr/>
              </p:nvSpPr>
              <p:spPr bwMode="auto">
                <a:xfrm>
                  <a:off x="2352" y="720"/>
                  <a:ext cx="0" cy="211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4126" eaLnBrk="0" hangingPunct="0"/>
                  <a:endParaRPr lang="en-US" sz="1600">
                    <a:solidFill>
                      <a:srgbClr val="000000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427025" name="Line 17"/>
                <p:cNvSpPr>
                  <a:spLocks noChangeShapeType="1"/>
                </p:cNvSpPr>
                <p:nvPr/>
              </p:nvSpPr>
              <p:spPr bwMode="auto">
                <a:xfrm>
                  <a:off x="2448" y="720"/>
                  <a:ext cx="0" cy="211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4126" eaLnBrk="0" hangingPunct="0"/>
                  <a:endParaRPr lang="en-US" sz="1600">
                    <a:solidFill>
                      <a:srgbClr val="000000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427026" name="Line 18"/>
                <p:cNvSpPr>
                  <a:spLocks noChangeShapeType="1"/>
                </p:cNvSpPr>
                <p:nvPr/>
              </p:nvSpPr>
              <p:spPr bwMode="auto">
                <a:xfrm>
                  <a:off x="2544" y="720"/>
                  <a:ext cx="0" cy="211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4126" eaLnBrk="0" hangingPunct="0"/>
                  <a:endParaRPr lang="en-US" sz="1600">
                    <a:solidFill>
                      <a:srgbClr val="000000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427027" name="Line 19"/>
                <p:cNvSpPr>
                  <a:spLocks noChangeShapeType="1"/>
                </p:cNvSpPr>
                <p:nvPr/>
              </p:nvSpPr>
              <p:spPr bwMode="auto">
                <a:xfrm>
                  <a:off x="2640" y="720"/>
                  <a:ext cx="0" cy="211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4126" eaLnBrk="0" hangingPunct="0"/>
                  <a:endParaRPr lang="en-US" sz="1600">
                    <a:solidFill>
                      <a:srgbClr val="000000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427028" name="Line 20"/>
                <p:cNvSpPr>
                  <a:spLocks noChangeShapeType="1"/>
                </p:cNvSpPr>
                <p:nvPr/>
              </p:nvSpPr>
              <p:spPr bwMode="auto">
                <a:xfrm>
                  <a:off x="2736" y="720"/>
                  <a:ext cx="0" cy="211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4126" eaLnBrk="0" hangingPunct="0"/>
                  <a:endParaRPr lang="en-US" sz="1600">
                    <a:solidFill>
                      <a:srgbClr val="000000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427029" name="Line 21"/>
                <p:cNvSpPr>
                  <a:spLocks noChangeShapeType="1"/>
                </p:cNvSpPr>
                <p:nvPr/>
              </p:nvSpPr>
              <p:spPr bwMode="auto">
                <a:xfrm>
                  <a:off x="2832" y="720"/>
                  <a:ext cx="0" cy="211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4126" eaLnBrk="0" hangingPunct="0"/>
                  <a:endParaRPr lang="en-US" sz="1600">
                    <a:solidFill>
                      <a:srgbClr val="000000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427030" name="Line 22"/>
                <p:cNvSpPr>
                  <a:spLocks noChangeShapeType="1"/>
                </p:cNvSpPr>
                <p:nvPr/>
              </p:nvSpPr>
              <p:spPr bwMode="auto">
                <a:xfrm>
                  <a:off x="2928" y="720"/>
                  <a:ext cx="0" cy="211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4126" eaLnBrk="0" hangingPunct="0"/>
                  <a:endParaRPr lang="en-US" sz="1600">
                    <a:solidFill>
                      <a:srgbClr val="000000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427031" name="Line 23"/>
                <p:cNvSpPr>
                  <a:spLocks noChangeShapeType="1"/>
                </p:cNvSpPr>
                <p:nvPr/>
              </p:nvSpPr>
              <p:spPr bwMode="auto">
                <a:xfrm>
                  <a:off x="3024" y="720"/>
                  <a:ext cx="0" cy="211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4126" eaLnBrk="0" hangingPunct="0"/>
                  <a:endParaRPr lang="en-US" sz="1600">
                    <a:solidFill>
                      <a:srgbClr val="000000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427032" name="Group 24"/>
              <p:cNvGrpSpPr>
                <a:grpSpLocks/>
              </p:cNvGrpSpPr>
              <p:nvPr/>
            </p:nvGrpSpPr>
            <p:grpSpPr bwMode="auto">
              <a:xfrm rot="-5400000">
                <a:off x="1488" y="720"/>
                <a:ext cx="2112" cy="2112"/>
                <a:chOff x="1488" y="720"/>
                <a:chExt cx="1536" cy="2112"/>
              </a:xfrm>
            </p:grpSpPr>
            <p:sp>
              <p:nvSpPr>
                <p:cNvPr id="427033" name="Line 25"/>
                <p:cNvSpPr>
                  <a:spLocks noChangeShapeType="1"/>
                </p:cNvSpPr>
                <p:nvPr/>
              </p:nvSpPr>
              <p:spPr bwMode="auto">
                <a:xfrm>
                  <a:off x="1488" y="720"/>
                  <a:ext cx="0" cy="211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4126" eaLnBrk="0" hangingPunct="0"/>
                  <a:endParaRPr lang="en-US" sz="1600">
                    <a:solidFill>
                      <a:srgbClr val="000000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427034" name="Line 26"/>
                <p:cNvSpPr>
                  <a:spLocks noChangeShapeType="1"/>
                </p:cNvSpPr>
                <p:nvPr/>
              </p:nvSpPr>
              <p:spPr bwMode="auto">
                <a:xfrm>
                  <a:off x="1584" y="720"/>
                  <a:ext cx="0" cy="211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4126" eaLnBrk="0" hangingPunct="0"/>
                  <a:endParaRPr lang="en-US" sz="1600">
                    <a:solidFill>
                      <a:srgbClr val="000000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427035" name="Line 27"/>
                <p:cNvSpPr>
                  <a:spLocks noChangeShapeType="1"/>
                </p:cNvSpPr>
                <p:nvPr/>
              </p:nvSpPr>
              <p:spPr bwMode="auto">
                <a:xfrm>
                  <a:off x="1680" y="720"/>
                  <a:ext cx="0" cy="211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4126" eaLnBrk="0" hangingPunct="0"/>
                  <a:endParaRPr lang="en-US" sz="1600">
                    <a:solidFill>
                      <a:srgbClr val="000000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427036" name="Line 28"/>
                <p:cNvSpPr>
                  <a:spLocks noChangeShapeType="1"/>
                </p:cNvSpPr>
                <p:nvPr/>
              </p:nvSpPr>
              <p:spPr bwMode="auto">
                <a:xfrm>
                  <a:off x="1776" y="720"/>
                  <a:ext cx="0" cy="211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4126" eaLnBrk="0" hangingPunct="0"/>
                  <a:endParaRPr lang="en-US" sz="1600">
                    <a:solidFill>
                      <a:srgbClr val="000000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427037" name="Line 29"/>
                <p:cNvSpPr>
                  <a:spLocks noChangeShapeType="1"/>
                </p:cNvSpPr>
                <p:nvPr/>
              </p:nvSpPr>
              <p:spPr bwMode="auto">
                <a:xfrm>
                  <a:off x="1872" y="720"/>
                  <a:ext cx="0" cy="211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4126" eaLnBrk="0" hangingPunct="0"/>
                  <a:endParaRPr lang="en-US" sz="1600">
                    <a:solidFill>
                      <a:srgbClr val="000000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427038" name="Line 30"/>
                <p:cNvSpPr>
                  <a:spLocks noChangeShapeType="1"/>
                </p:cNvSpPr>
                <p:nvPr/>
              </p:nvSpPr>
              <p:spPr bwMode="auto">
                <a:xfrm>
                  <a:off x="1968" y="720"/>
                  <a:ext cx="0" cy="211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4126" eaLnBrk="0" hangingPunct="0"/>
                  <a:endParaRPr lang="en-US" sz="1600">
                    <a:solidFill>
                      <a:srgbClr val="000000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427039" name="Line 31"/>
                <p:cNvSpPr>
                  <a:spLocks noChangeShapeType="1"/>
                </p:cNvSpPr>
                <p:nvPr/>
              </p:nvSpPr>
              <p:spPr bwMode="auto">
                <a:xfrm>
                  <a:off x="2064" y="720"/>
                  <a:ext cx="0" cy="211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4126" eaLnBrk="0" hangingPunct="0"/>
                  <a:endParaRPr lang="en-US" sz="1600">
                    <a:solidFill>
                      <a:srgbClr val="000000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427040" name="Line 32"/>
                <p:cNvSpPr>
                  <a:spLocks noChangeShapeType="1"/>
                </p:cNvSpPr>
                <p:nvPr/>
              </p:nvSpPr>
              <p:spPr bwMode="auto">
                <a:xfrm>
                  <a:off x="2160" y="720"/>
                  <a:ext cx="0" cy="211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4126" eaLnBrk="0" hangingPunct="0"/>
                  <a:endParaRPr lang="en-US" sz="1600">
                    <a:solidFill>
                      <a:srgbClr val="000000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427041" name="Line 33"/>
                <p:cNvSpPr>
                  <a:spLocks noChangeShapeType="1"/>
                </p:cNvSpPr>
                <p:nvPr/>
              </p:nvSpPr>
              <p:spPr bwMode="auto">
                <a:xfrm>
                  <a:off x="2256" y="720"/>
                  <a:ext cx="0" cy="211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4126" eaLnBrk="0" hangingPunct="0"/>
                  <a:endParaRPr lang="en-US" sz="1600">
                    <a:solidFill>
                      <a:srgbClr val="000000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427042" name="Line 34"/>
                <p:cNvSpPr>
                  <a:spLocks noChangeShapeType="1"/>
                </p:cNvSpPr>
                <p:nvPr/>
              </p:nvSpPr>
              <p:spPr bwMode="auto">
                <a:xfrm>
                  <a:off x="2352" y="720"/>
                  <a:ext cx="0" cy="211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4126" eaLnBrk="0" hangingPunct="0"/>
                  <a:endParaRPr lang="en-US" sz="1600">
                    <a:solidFill>
                      <a:srgbClr val="000000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427043" name="Line 35"/>
                <p:cNvSpPr>
                  <a:spLocks noChangeShapeType="1"/>
                </p:cNvSpPr>
                <p:nvPr/>
              </p:nvSpPr>
              <p:spPr bwMode="auto">
                <a:xfrm>
                  <a:off x="2448" y="720"/>
                  <a:ext cx="0" cy="211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4126" eaLnBrk="0" hangingPunct="0"/>
                  <a:endParaRPr lang="en-US" sz="1600">
                    <a:solidFill>
                      <a:srgbClr val="000000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427044" name="Line 36"/>
                <p:cNvSpPr>
                  <a:spLocks noChangeShapeType="1"/>
                </p:cNvSpPr>
                <p:nvPr/>
              </p:nvSpPr>
              <p:spPr bwMode="auto">
                <a:xfrm>
                  <a:off x="2544" y="720"/>
                  <a:ext cx="0" cy="211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4126" eaLnBrk="0" hangingPunct="0"/>
                  <a:endParaRPr lang="en-US" sz="1600">
                    <a:solidFill>
                      <a:srgbClr val="000000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427045" name="Line 37"/>
                <p:cNvSpPr>
                  <a:spLocks noChangeShapeType="1"/>
                </p:cNvSpPr>
                <p:nvPr/>
              </p:nvSpPr>
              <p:spPr bwMode="auto">
                <a:xfrm>
                  <a:off x="2640" y="720"/>
                  <a:ext cx="0" cy="211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4126" eaLnBrk="0" hangingPunct="0"/>
                  <a:endParaRPr lang="en-US" sz="1600">
                    <a:solidFill>
                      <a:srgbClr val="000000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427046" name="Line 38"/>
                <p:cNvSpPr>
                  <a:spLocks noChangeShapeType="1"/>
                </p:cNvSpPr>
                <p:nvPr/>
              </p:nvSpPr>
              <p:spPr bwMode="auto">
                <a:xfrm>
                  <a:off x="2736" y="720"/>
                  <a:ext cx="0" cy="211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4126" eaLnBrk="0" hangingPunct="0"/>
                  <a:endParaRPr lang="en-US" sz="1600">
                    <a:solidFill>
                      <a:srgbClr val="000000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427047" name="Line 39"/>
                <p:cNvSpPr>
                  <a:spLocks noChangeShapeType="1"/>
                </p:cNvSpPr>
                <p:nvPr/>
              </p:nvSpPr>
              <p:spPr bwMode="auto">
                <a:xfrm>
                  <a:off x="2832" y="720"/>
                  <a:ext cx="0" cy="211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4126" eaLnBrk="0" hangingPunct="0"/>
                  <a:endParaRPr lang="en-US" sz="1600">
                    <a:solidFill>
                      <a:srgbClr val="000000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427048" name="Line 40"/>
                <p:cNvSpPr>
                  <a:spLocks noChangeShapeType="1"/>
                </p:cNvSpPr>
                <p:nvPr/>
              </p:nvSpPr>
              <p:spPr bwMode="auto">
                <a:xfrm>
                  <a:off x="2928" y="720"/>
                  <a:ext cx="0" cy="211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4126" eaLnBrk="0" hangingPunct="0"/>
                  <a:endParaRPr lang="en-US" sz="1600">
                    <a:solidFill>
                      <a:srgbClr val="000000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427049" name="Line 41"/>
                <p:cNvSpPr>
                  <a:spLocks noChangeShapeType="1"/>
                </p:cNvSpPr>
                <p:nvPr/>
              </p:nvSpPr>
              <p:spPr bwMode="auto">
                <a:xfrm>
                  <a:off x="3024" y="720"/>
                  <a:ext cx="0" cy="211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4126" eaLnBrk="0" hangingPunct="0"/>
                  <a:endParaRPr lang="en-US" sz="1600">
                    <a:solidFill>
                      <a:srgbClr val="000000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sp>
          <p:nvSpPr>
            <p:cNvPr id="427050" name="Line 42"/>
            <p:cNvSpPr>
              <a:spLocks noChangeAspect="1" noChangeShapeType="1"/>
            </p:cNvSpPr>
            <p:nvPr/>
          </p:nvSpPr>
          <p:spPr bwMode="auto">
            <a:xfrm>
              <a:off x="4011" y="1984"/>
              <a:ext cx="0" cy="10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126" eaLnBrk="0" hangingPunct="0"/>
              <a:endParaRPr lang="en-US" sz="16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27051" name="Line 43"/>
            <p:cNvSpPr>
              <a:spLocks noChangeAspect="1" noChangeShapeType="1"/>
            </p:cNvSpPr>
            <p:nvPr/>
          </p:nvSpPr>
          <p:spPr bwMode="auto">
            <a:xfrm>
              <a:off x="4144" y="1984"/>
              <a:ext cx="0" cy="10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126" eaLnBrk="0" hangingPunct="0"/>
              <a:endParaRPr lang="en-US" sz="16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27052" name="Line 44"/>
            <p:cNvSpPr>
              <a:spLocks noChangeAspect="1" noChangeShapeType="1"/>
            </p:cNvSpPr>
            <p:nvPr/>
          </p:nvSpPr>
          <p:spPr bwMode="auto">
            <a:xfrm>
              <a:off x="4276" y="1984"/>
              <a:ext cx="0" cy="10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126" eaLnBrk="0" hangingPunct="0"/>
              <a:endParaRPr lang="en-US" sz="16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27053" name="Line 45"/>
            <p:cNvSpPr>
              <a:spLocks noChangeAspect="1" noChangeShapeType="1"/>
            </p:cNvSpPr>
            <p:nvPr/>
          </p:nvSpPr>
          <p:spPr bwMode="auto">
            <a:xfrm>
              <a:off x="4409" y="1984"/>
              <a:ext cx="0" cy="10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126" eaLnBrk="0" hangingPunct="0"/>
              <a:endParaRPr lang="en-US" sz="16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27054" name="Line 46"/>
            <p:cNvSpPr>
              <a:spLocks noChangeAspect="1" noChangeShapeType="1"/>
            </p:cNvSpPr>
            <p:nvPr/>
          </p:nvSpPr>
          <p:spPr bwMode="auto">
            <a:xfrm>
              <a:off x="4541" y="1984"/>
              <a:ext cx="0" cy="10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126" eaLnBrk="0" hangingPunct="0"/>
              <a:endParaRPr lang="en-US" sz="16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27055" name="Line 47"/>
            <p:cNvSpPr>
              <a:spLocks noChangeAspect="1" noChangeShapeType="1"/>
            </p:cNvSpPr>
            <p:nvPr/>
          </p:nvSpPr>
          <p:spPr bwMode="auto">
            <a:xfrm>
              <a:off x="4674" y="1984"/>
              <a:ext cx="0" cy="10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126" eaLnBrk="0" hangingPunct="0"/>
              <a:endParaRPr lang="en-US" sz="16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27056" name="Line 48"/>
            <p:cNvSpPr>
              <a:spLocks noChangeAspect="1" noChangeShapeType="1"/>
            </p:cNvSpPr>
            <p:nvPr/>
          </p:nvSpPr>
          <p:spPr bwMode="auto">
            <a:xfrm>
              <a:off x="4806" y="1984"/>
              <a:ext cx="0" cy="10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126" eaLnBrk="0" hangingPunct="0"/>
              <a:endParaRPr lang="en-US" sz="16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27057" name="Line 49"/>
            <p:cNvSpPr>
              <a:spLocks noChangeAspect="1" noChangeShapeType="1"/>
            </p:cNvSpPr>
            <p:nvPr/>
          </p:nvSpPr>
          <p:spPr bwMode="auto">
            <a:xfrm>
              <a:off x="4939" y="1984"/>
              <a:ext cx="0" cy="10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126" eaLnBrk="0" hangingPunct="0"/>
              <a:endParaRPr lang="en-US" sz="16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27058" name="Line 50"/>
            <p:cNvSpPr>
              <a:spLocks noChangeAspect="1" noChangeShapeType="1"/>
            </p:cNvSpPr>
            <p:nvPr/>
          </p:nvSpPr>
          <p:spPr bwMode="auto">
            <a:xfrm rot="-5400000">
              <a:off x="4474" y="2447"/>
              <a:ext cx="0" cy="10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126" eaLnBrk="0" hangingPunct="0"/>
              <a:endParaRPr lang="en-US" sz="16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27059" name="Line 51"/>
            <p:cNvSpPr>
              <a:spLocks noChangeAspect="1" noChangeShapeType="1"/>
            </p:cNvSpPr>
            <p:nvPr/>
          </p:nvSpPr>
          <p:spPr bwMode="auto">
            <a:xfrm rot="-5400000">
              <a:off x="4474" y="2314"/>
              <a:ext cx="0" cy="10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126" eaLnBrk="0" hangingPunct="0"/>
              <a:endParaRPr lang="en-US" sz="16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27060" name="Line 52"/>
            <p:cNvSpPr>
              <a:spLocks noChangeAspect="1" noChangeShapeType="1"/>
            </p:cNvSpPr>
            <p:nvPr/>
          </p:nvSpPr>
          <p:spPr bwMode="auto">
            <a:xfrm rot="-5400000">
              <a:off x="4474" y="2182"/>
              <a:ext cx="0" cy="10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126" eaLnBrk="0" hangingPunct="0"/>
              <a:endParaRPr lang="en-US" sz="16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27061" name="Line 53"/>
            <p:cNvSpPr>
              <a:spLocks noChangeAspect="1" noChangeShapeType="1"/>
            </p:cNvSpPr>
            <p:nvPr/>
          </p:nvSpPr>
          <p:spPr bwMode="auto">
            <a:xfrm rot="-5400000">
              <a:off x="4474" y="2049"/>
              <a:ext cx="0" cy="10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126" eaLnBrk="0" hangingPunct="0"/>
              <a:endParaRPr lang="en-US" sz="16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27062" name="Line 54"/>
            <p:cNvSpPr>
              <a:spLocks noChangeAspect="1" noChangeShapeType="1"/>
            </p:cNvSpPr>
            <p:nvPr/>
          </p:nvSpPr>
          <p:spPr bwMode="auto">
            <a:xfrm rot="-5400000">
              <a:off x="4474" y="1917"/>
              <a:ext cx="0" cy="10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126" eaLnBrk="0" hangingPunct="0"/>
              <a:endParaRPr lang="en-US" sz="16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27063" name="Line 55"/>
            <p:cNvSpPr>
              <a:spLocks noChangeAspect="1" noChangeShapeType="1"/>
            </p:cNvSpPr>
            <p:nvPr/>
          </p:nvSpPr>
          <p:spPr bwMode="auto">
            <a:xfrm rot="-5400000">
              <a:off x="4474" y="1784"/>
              <a:ext cx="0" cy="10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126" eaLnBrk="0" hangingPunct="0"/>
              <a:endParaRPr lang="en-US" sz="16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27064" name="Line 56"/>
            <p:cNvSpPr>
              <a:spLocks noChangeAspect="1" noChangeShapeType="1"/>
            </p:cNvSpPr>
            <p:nvPr/>
          </p:nvSpPr>
          <p:spPr bwMode="auto">
            <a:xfrm rot="-5400000">
              <a:off x="4474" y="1652"/>
              <a:ext cx="0" cy="10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126" eaLnBrk="0" hangingPunct="0"/>
              <a:endParaRPr lang="en-US" sz="16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27065" name="Line 57"/>
            <p:cNvSpPr>
              <a:spLocks noChangeAspect="1" noChangeShapeType="1"/>
            </p:cNvSpPr>
            <p:nvPr/>
          </p:nvSpPr>
          <p:spPr bwMode="auto">
            <a:xfrm rot="-5400000">
              <a:off x="4474" y="1519"/>
              <a:ext cx="0" cy="10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126" eaLnBrk="0" hangingPunct="0"/>
              <a:endParaRPr lang="en-US" sz="16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27066" name="Rectangle 58"/>
            <p:cNvSpPr>
              <a:spLocks noChangeArrowheads="1"/>
            </p:cNvSpPr>
            <p:nvPr/>
          </p:nvSpPr>
          <p:spPr bwMode="auto">
            <a:xfrm>
              <a:off x="3411" y="1452"/>
              <a:ext cx="2125" cy="2118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126" eaLnBrk="0" hangingPunct="0"/>
              <a:endParaRPr lang="en-US" sz="16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27067" name="Rectangle 59"/>
            <p:cNvSpPr>
              <a:spLocks noChangeArrowheads="1"/>
            </p:cNvSpPr>
            <p:nvPr/>
          </p:nvSpPr>
          <p:spPr bwMode="auto">
            <a:xfrm>
              <a:off x="3935" y="1986"/>
              <a:ext cx="1063" cy="1056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126" eaLnBrk="0" hangingPunct="0"/>
              <a:endParaRPr lang="en-US" sz="16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63" name="Title 1">
            <a:extLst>
              <a:ext uri="{FF2B5EF4-FFF2-40B4-BE49-F238E27FC236}">
                <a16:creationId xmlns:a16="http://schemas.microsoft.com/office/drawing/2014/main" id="{C2BEEBB2-6712-A541-B62C-2E442ADB6186}"/>
              </a:ext>
            </a:extLst>
          </p:cNvPr>
          <p:cNvSpPr txBox="1">
            <a:spLocks/>
          </p:cNvSpPr>
          <p:nvPr/>
        </p:nvSpPr>
        <p:spPr bwMode="auto">
          <a:xfrm>
            <a:off x="157562" y="194388"/>
            <a:ext cx="11909747" cy="914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sz="3199" dirty="0">
                <a:cs typeface="Calibri"/>
              </a:rPr>
              <a:t>Issues arising with mesh refinement and PIC</a:t>
            </a:r>
            <a:endParaRPr lang="en-US" dirty="0"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FEE5AE3-481B-6D4F-9143-B8B9AC582034}"/>
              </a:ext>
            </a:extLst>
          </p:cNvPr>
          <p:cNvGrpSpPr/>
          <p:nvPr/>
        </p:nvGrpSpPr>
        <p:grpSpPr>
          <a:xfrm>
            <a:off x="174172" y="827315"/>
            <a:ext cx="10994571" cy="54427"/>
            <a:chOff x="195943" y="1001487"/>
            <a:chExt cx="10994571" cy="54427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97EE3F0E-59E5-B04D-8699-160140C331D4}"/>
                </a:ext>
              </a:extLst>
            </p:cNvPr>
            <p:cNvCxnSpPr/>
            <p:nvPr/>
          </p:nvCxnSpPr>
          <p:spPr>
            <a:xfrm>
              <a:off x="195943" y="1001487"/>
              <a:ext cx="9818914" cy="0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3254654A-70C2-534E-A338-9EA937F0AC95}"/>
                </a:ext>
              </a:extLst>
            </p:cNvPr>
            <p:cNvCxnSpPr>
              <a:cxnSpLocks/>
            </p:cNvCxnSpPr>
            <p:nvPr/>
          </p:nvCxnSpPr>
          <p:spPr>
            <a:xfrm>
              <a:off x="511628" y="1055914"/>
              <a:ext cx="10678886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Slide Number Placeholder 3">
            <a:extLst>
              <a:ext uri="{FF2B5EF4-FFF2-40B4-BE49-F238E27FC236}">
                <a16:creationId xmlns:a16="http://schemas.microsoft.com/office/drawing/2014/main" id="{8A8FB9A2-E107-A34D-841E-F4BA7EA55136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11455401" y="6393363"/>
            <a:ext cx="544259" cy="301625"/>
          </a:xfrm>
        </p:spPr>
        <p:txBody>
          <a:bodyPr/>
          <a:lstStyle/>
          <a:p>
            <a:fld id="{929A8685-9CBD-5D48-90F4-6955DC9A7A72}" type="slidenum">
              <a:rPr lang="en-US" altLang="x-none" smtClean="0"/>
              <a:pPr/>
              <a:t>28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11957822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717" name="Text Box 93"/>
          <p:cNvSpPr txBox="1">
            <a:spLocks noChangeArrowheads="1"/>
          </p:cNvSpPr>
          <p:nvPr/>
        </p:nvSpPr>
        <p:spPr bwMode="auto">
          <a:xfrm>
            <a:off x="6719453" y="1648419"/>
            <a:ext cx="5275407" cy="1892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126" eaLnBrk="0" hangingPunct="0">
              <a:defRPr/>
            </a:pPr>
            <a:r>
              <a:rPr lang="en-US" sz="2400" dirty="0">
                <a:solidFill>
                  <a:srgbClr val="000080"/>
                </a:solidFill>
                <a:latin typeface="Calibri"/>
                <a:ea typeface="ＭＳ Ｐゴシック" charset="0"/>
                <a:cs typeface="Calibri"/>
              </a:rPr>
              <a:t>Poisson eq.: boundary value problem.</a:t>
            </a:r>
          </a:p>
          <a:p>
            <a:pPr defTabSz="914126" eaLnBrk="0" hangingPunct="0">
              <a:defRPr/>
            </a:pPr>
            <a:r>
              <a:rPr lang="en-US" sz="2400" dirty="0">
                <a:solidFill>
                  <a:srgbClr val="000080"/>
                </a:solidFill>
                <a:latin typeface="Calibri"/>
                <a:ea typeface="ＭＳ Ｐゴシック" charset="0"/>
                <a:cs typeface="Calibri"/>
                <a:sym typeface="Wingdings" pitchFamily="2" charset="2"/>
              </a:rPr>
              <a:t> can use </a:t>
            </a:r>
            <a:r>
              <a:rPr lang="en-US" sz="2400" dirty="0">
                <a:solidFill>
                  <a:srgbClr val="000080"/>
                </a:solidFill>
                <a:latin typeface="Calibri"/>
                <a:ea typeface="ＭＳ Ｐゴシック" charset="0"/>
                <a:cs typeface="Calibri"/>
              </a:rPr>
              <a:t>following simple procedure:</a:t>
            </a:r>
          </a:p>
          <a:p>
            <a:pPr marL="799860" lvl="1" indent="-342797" defTabSz="914126" eaLnBrk="0" hangingPunct="0">
              <a:buFont typeface="+mj-lt"/>
              <a:buAutoNum type="arabicPeriod"/>
              <a:defRPr/>
            </a:pPr>
            <a:r>
              <a:rPr lang="en-US" sz="2300" dirty="0">
                <a:solidFill>
                  <a:srgbClr val="000080"/>
                </a:solidFill>
                <a:latin typeface="Calibri"/>
                <a:ea typeface="ＭＳ Ｐゴシック" charset="0"/>
                <a:cs typeface="Calibri"/>
              </a:rPr>
              <a:t>solve on coarse grid,</a:t>
            </a:r>
          </a:p>
          <a:p>
            <a:pPr marL="799860" lvl="1" indent="-342797" defTabSz="914126" eaLnBrk="0" hangingPunct="0">
              <a:buFont typeface="+mj-lt"/>
              <a:buAutoNum type="arabicPeriod"/>
              <a:defRPr/>
            </a:pPr>
            <a:r>
              <a:rPr lang="en-US" sz="2300" dirty="0">
                <a:solidFill>
                  <a:srgbClr val="000080"/>
                </a:solidFill>
                <a:latin typeface="Calibri"/>
                <a:ea typeface="ＭＳ Ｐゴシック" charset="0"/>
                <a:cs typeface="Calibri"/>
              </a:rPr>
              <a:t>interpolate on fine grid boundaries,</a:t>
            </a:r>
          </a:p>
          <a:p>
            <a:pPr marL="799860" lvl="1" indent="-342797" defTabSz="914126" eaLnBrk="0" hangingPunct="0">
              <a:buFont typeface="+mj-lt"/>
              <a:buAutoNum type="arabicPeriod"/>
              <a:defRPr/>
            </a:pPr>
            <a:r>
              <a:rPr lang="en-US" sz="2300" dirty="0">
                <a:solidFill>
                  <a:srgbClr val="000080"/>
                </a:solidFill>
                <a:latin typeface="Calibri"/>
                <a:ea typeface="ＭＳ Ｐゴシック" charset="0"/>
                <a:cs typeface="Calibri"/>
              </a:rPr>
              <a:t>solve on fine grid.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E17ECC9-15B0-2D47-9651-136A80F3B972}"/>
              </a:ext>
            </a:extLst>
          </p:cNvPr>
          <p:cNvGrpSpPr/>
          <p:nvPr/>
        </p:nvGrpSpPr>
        <p:grpSpPr>
          <a:xfrm>
            <a:off x="238623" y="1359671"/>
            <a:ext cx="6627865" cy="2509363"/>
            <a:chOff x="1637932" y="1331962"/>
            <a:chExt cx="6627865" cy="2509363"/>
          </a:xfrm>
        </p:grpSpPr>
        <p:grpSp>
          <p:nvGrpSpPr>
            <p:cNvPr id="2" name="Group 1"/>
            <p:cNvGrpSpPr/>
            <p:nvPr/>
          </p:nvGrpSpPr>
          <p:grpSpPr>
            <a:xfrm>
              <a:off x="3585800" y="1734083"/>
              <a:ext cx="4679997" cy="2107242"/>
              <a:chOff x="4441054" y="1763315"/>
              <a:chExt cx="4681216" cy="2107791"/>
            </a:xfrm>
          </p:grpSpPr>
          <p:sp>
            <p:nvSpPr>
              <p:cNvPr id="136" name="Parallelogram 135"/>
              <p:cNvSpPr/>
              <p:nvPr/>
            </p:nvSpPr>
            <p:spPr>
              <a:xfrm>
                <a:off x="4443597" y="2638580"/>
                <a:ext cx="4672400" cy="1232526"/>
              </a:xfrm>
              <a:prstGeom prst="parallelogram">
                <a:avLst>
                  <a:gd name="adj" fmla="val 160201"/>
                </a:avLst>
              </a:prstGeom>
              <a:solidFill>
                <a:srgbClr val="FFFFFF"/>
              </a:solidFill>
              <a:ln w="28575" cmpd="sng">
                <a:noFill/>
              </a:ln>
              <a:effectLst>
                <a:outerShdw blurRad="136525" dist="330200" dir="5400000" algn="tl" rotWithShape="0">
                  <a:schemeClr val="accent1">
                    <a:alpha val="23000"/>
                  </a:scheme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26" eaLnBrk="0" hangingPunct="0"/>
                <a:endParaRPr lang="en-US" sz="1600">
                  <a:solidFill>
                    <a:srgbClr val="FFFFFF"/>
                  </a:solidFill>
                  <a:latin typeface="Helvetica"/>
                  <a:ea typeface="ＭＳ Ｐゴシック"/>
                </a:endParaRPr>
              </a:p>
            </p:txBody>
          </p:sp>
          <p:grpSp>
            <p:nvGrpSpPr>
              <p:cNvPr id="137" name="Group 136"/>
              <p:cNvGrpSpPr/>
              <p:nvPr/>
            </p:nvGrpSpPr>
            <p:grpSpPr>
              <a:xfrm>
                <a:off x="4448323" y="2638063"/>
                <a:ext cx="4673947" cy="1232526"/>
                <a:chOff x="2422525" y="1927795"/>
                <a:chExt cx="4673947" cy="1232526"/>
              </a:xfrm>
            </p:grpSpPr>
            <p:cxnSp>
              <p:nvCxnSpPr>
                <p:cNvPr id="138" name="Straight Connector 137"/>
                <p:cNvCxnSpPr/>
                <p:nvPr/>
              </p:nvCxnSpPr>
              <p:spPr>
                <a:xfrm flipV="1">
                  <a:off x="5111750" y="1927795"/>
                  <a:ext cx="1984721" cy="1232526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/>
                <p:cNvCxnSpPr/>
                <p:nvPr/>
              </p:nvCxnSpPr>
              <p:spPr>
                <a:xfrm flipH="1">
                  <a:off x="4401817" y="1929098"/>
                  <a:ext cx="2694655" cy="0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/>
                <p:cNvCxnSpPr/>
                <p:nvPr/>
              </p:nvCxnSpPr>
              <p:spPr>
                <a:xfrm flipH="1">
                  <a:off x="4246357" y="2031700"/>
                  <a:ext cx="2681493" cy="0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/>
                <p:cNvCxnSpPr/>
                <p:nvPr/>
              </p:nvCxnSpPr>
              <p:spPr>
                <a:xfrm flipH="1">
                  <a:off x="4066919" y="2138179"/>
                  <a:ext cx="2689481" cy="0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/>
                <p:cNvCxnSpPr/>
                <p:nvPr/>
              </p:nvCxnSpPr>
              <p:spPr>
                <a:xfrm flipH="1">
                  <a:off x="3914414" y="2236904"/>
                  <a:ext cx="2689586" cy="0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/>
                <p:cNvCxnSpPr/>
                <p:nvPr/>
              </p:nvCxnSpPr>
              <p:spPr>
                <a:xfrm flipH="1">
                  <a:off x="3743709" y="2339506"/>
                  <a:ext cx="2680939" cy="0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/>
                <p:cNvCxnSpPr/>
                <p:nvPr/>
              </p:nvCxnSpPr>
              <p:spPr>
                <a:xfrm flipH="1">
                  <a:off x="3577762" y="2442108"/>
                  <a:ext cx="2699213" cy="0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/>
                <p:cNvCxnSpPr>
                  <a:stCxn id="164" idx="2"/>
                </p:cNvCxnSpPr>
                <p:nvPr/>
              </p:nvCxnSpPr>
              <p:spPr>
                <a:xfrm flipH="1" flipV="1">
                  <a:off x="3420559" y="2543070"/>
                  <a:ext cx="2688654" cy="988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/>
                <p:cNvCxnSpPr/>
                <p:nvPr/>
              </p:nvCxnSpPr>
              <p:spPr>
                <a:xfrm flipH="1">
                  <a:off x="3252747" y="2647311"/>
                  <a:ext cx="2690853" cy="0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/>
                <p:cNvCxnSpPr/>
                <p:nvPr/>
              </p:nvCxnSpPr>
              <p:spPr>
                <a:xfrm flipH="1">
                  <a:off x="3084473" y="2749913"/>
                  <a:ext cx="2694027" cy="0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/>
                <p:cNvCxnSpPr/>
                <p:nvPr/>
              </p:nvCxnSpPr>
              <p:spPr>
                <a:xfrm flipH="1">
                  <a:off x="2919372" y="2852515"/>
                  <a:ext cx="2694028" cy="0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/>
                <p:cNvCxnSpPr/>
                <p:nvPr/>
              </p:nvCxnSpPr>
              <p:spPr>
                <a:xfrm flipH="1">
                  <a:off x="2754272" y="2955117"/>
                  <a:ext cx="2697203" cy="0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/>
                <p:cNvCxnSpPr/>
                <p:nvPr/>
              </p:nvCxnSpPr>
              <p:spPr>
                <a:xfrm flipH="1">
                  <a:off x="2592347" y="3054350"/>
                  <a:ext cx="2697203" cy="3369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Straight Connector 150"/>
                <p:cNvCxnSpPr/>
                <p:nvPr/>
              </p:nvCxnSpPr>
              <p:spPr>
                <a:xfrm flipH="1">
                  <a:off x="2424072" y="3160321"/>
                  <a:ext cx="2687678" cy="0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/>
                <p:cNvCxnSpPr/>
                <p:nvPr/>
              </p:nvCxnSpPr>
              <p:spPr>
                <a:xfrm flipV="1">
                  <a:off x="4887647" y="1927795"/>
                  <a:ext cx="1984721" cy="1232526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Straight Connector 152"/>
                <p:cNvCxnSpPr/>
                <p:nvPr/>
              </p:nvCxnSpPr>
              <p:spPr>
                <a:xfrm flipV="1">
                  <a:off x="4663545" y="1927795"/>
                  <a:ext cx="1984721" cy="1232526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Straight Connector 153"/>
                <p:cNvCxnSpPr/>
                <p:nvPr/>
              </p:nvCxnSpPr>
              <p:spPr>
                <a:xfrm flipV="1">
                  <a:off x="4439443" y="1927795"/>
                  <a:ext cx="1984721" cy="1232526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Straight Connector 154"/>
                <p:cNvCxnSpPr/>
                <p:nvPr/>
              </p:nvCxnSpPr>
              <p:spPr>
                <a:xfrm flipV="1">
                  <a:off x="4215341" y="1927795"/>
                  <a:ext cx="1984721" cy="1232526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Straight Connector 155"/>
                <p:cNvCxnSpPr/>
                <p:nvPr/>
              </p:nvCxnSpPr>
              <p:spPr>
                <a:xfrm flipV="1">
                  <a:off x="3991239" y="1927795"/>
                  <a:ext cx="1984721" cy="1232526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7" name="Straight Connector 156"/>
                <p:cNvCxnSpPr/>
                <p:nvPr/>
              </p:nvCxnSpPr>
              <p:spPr>
                <a:xfrm flipV="1">
                  <a:off x="3767137" y="1927795"/>
                  <a:ext cx="1984721" cy="1232526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Straight Connector 157"/>
                <p:cNvCxnSpPr/>
                <p:nvPr/>
              </p:nvCxnSpPr>
              <p:spPr>
                <a:xfrm flipV="1">
                  <a:off x="3543035" y="1927795"/>
                  <a:ext cx="1984721" cy="1232526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Straight Connector 158"/>
                <p:cNvCxnSpPr/>
                <p:nvPr/>
              </p:nvCxnSpPr>
              <p:spPr>
                <a:xfrm flipV="1">
                  <a:off x="3318933" y="1927795"/>
                  <a:ext cx="1984721" cy="1232526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0" name="Straight Connector 159"/>
                <p:cNvCxnSpPr/>
                <p:nvPr/>
              </p:nvCxnSpPr>
              <p:spPr>
                <a:xfrm flipV="1">
                  <a:off x="3094831" y="1927795"/>
                  <a:ext cx="1984721" cy="1232526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Straight Connector 160"/>
                <p:cNvCxnSpPr/>
                <p:nvPr/>
              </p:nvCxnSpPr>
              <p:spPr>
                <a:xfrm flipV="1">
                  <a:off x="2870729" y="1927795"/>
                  <a:ext cx="1984721" cy="1232526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2" name="Straight Connector 161"/>
                <p:cNvCxnSpPr/>
                <p:nvPr/>
              </p:nvCxnSpPr>
              <p:spPr>
                <a:xfrm flipV="1">
                  <a:off x="2646627" y="1927795"/>
                  <a:ext cx="1984721" cy="1232526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Straight Connector 162"/>
                <p:cNvCxnSpPr/>
                <p:nvPr/>
              </p:nvCxnSpPr>
              <p:spPr>
                <a:xfrm flipV="1">
                  <a:off x="2422525" y="1927795"/>
                  <a:ext cx="1984721" cy="1232526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4" name="Parallelogram 163"/>
                <p:cNvSpPr/>
                <p:nvPr/>
              </p:nvSpPr>
              <p:spPr>
                <a:xfrm>
                  <a:off x="2424072" y="1927795"/>
                  <a:ext cx="4672400" cy="1232526"/>
                </a:xfrm>
                <a:prstGeom prst="parallelogram">
                  <a:avLst>
                    <a:gd name="adj" fmla="val 160201"/>
                  </a:avLst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126" eaLnBrk="0" hangingPunct="0"/>
                  <a:endParaRPr lang="en-US" sz="1600">
                    <a:solidFill>
                      <a:srgbClr val="FFFFFF"/>
                    </a:solidFill>
                    <a:latin typeface="Helvetica"/>
                    <a:ea typeface="ＭＳ Ｐゴシック"/>
                  </a:endParaRPr>
                </a:p>
              </p:txBody>
            </p:sp>
          </p:grpSp>
          <p:cxnSp>
            <p:nvCxnSpPr>
              <p:cNvPr id="165" name="Straight Connector 164"/>
              <p:cNvCxnSpPr/>
              <p:nvPr/>
            </p:nvCxnSpPr>
            <p:spPr>
              <a:xfrm flipV="1">
                <a:off x="5613955" y="2382122"/>
                <a:ext cx="7408" cy="1178983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/>
              <p:cNvCxnSpPr/>
              <p:nvPr/>
            </p:nvCxnSpPr>
            <p:spPr>
              <a:xfrm flipH="1" flipV="1">
                <a:off x="7949697" y="1772522"/>
                <a:ext cx="1058" cy="1178983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/>
              <p:cNvCxnSpPr/>
              <p:nvPr/>
            </p:nvCxnSpPr>
            <p:spPr>
              <a:xfrm flipV="1">
                <a:off x="6607730" y="1887880"/>
                <a:ext cx="0" cy="105410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/>
              <p:cNvCxnSpPr/>
              <p:nvPr/>
            </p:nvCxnSpPr>
            <p:spPr>
              <a:xfrm flipH="1" flipV="1">
                <a:off x="6954863" y="2390588"/>
                <a:ext cx="2117" cy="1173693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9" name="Parallelogram 168"/>
              <p:cNvSpPr>
                <a:spLocks noChangeAspect="1"/>
              </p:cNvSpPr>
              <p:nvPr/>
            </p:nvSpPr>
            <p:spPr>
              <a:xfrm>
                <a:off x="5618483" y="2945349"/>
                <a:ext cx="2336200" cy="616264"/>
              </a:xfrm>
              <a:prstGeom prst="parallelogram">
                <a:avLst>
                  <a:gd name="adj" fmla="val 160201"/>
                </a:avLst>
              </a:prstGeom>
              <a:noFill/>
              <a:ln w="12700" cmpd="sng">
                <a:solidFill>
                  <a:schemeClr val="tx1"/>
                </a:solidFill>
                <a:prstDash val="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26" eaLnBrk="0" hangingPunct="0"/>
                <a:endParaRPr lang="en-US" sz="1600">
                  <a:solidFill>
                    <a:srgbClr val="FFFFFF"/>
                  </a:solidFill>
                  <a:latin typeface="Helvetica"/>
                  <a:ea typeface="ＭＳ Ｐゴシック"/>
                </a:endParaRPr>
              </a:p>
            </p:txBody>
          </p:sp>
          <p:sp>
            <p:nvSpPr>
              <p:cNvPr id="170" name="TextBox 169"/>
              <p:cNvSpPr txBox="1"/>
              <p:nvPr/>
            </p:nvSpPr>
            <p:spPr>
              <a:xfrm>
                <a:off x="4441054" y="3165003"/>
                <a:ext cx="47000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126" eaLnBrk="0" hangingPunct="0"/>
                <a:r>
                  <a:rPr lang="en-US" sz="2399">
                    <a:solidFill>
                      <a:srgbClr val="000000"/>
                    </a:solidFill>
                    <a:ea typeface="ＭＳ Ｐゴシック" charset="0"/>
                    <a:cs typeface="ＭＳ Ｐゴシック" charset="0"/>
                  </a:rPr>
                  <a:t>L</a:t>
                </a:r>
                <a:r>
                  <a:rPr lang="en-US" sz="2399" baseline="-25000">
                    <a:solidFill>
                      <a:srgbClr val="000000"/>
                    </a:solidFill>
                    <a:ea typeface="ＭＳ Ｐゴシック" charset="0"/>
                    <a:cs typeface="ＭＳ Ｐゴシック" charset="0"/>
                  </a:rPr>
                  <a:t>n</a:t>
                </a:r>
              </a:p>
            </p:txBody>
          </p:sp>
          <p:sp>
            <p:nvSpPr>
              <p:cNvPr id="176" name="TextBox 175"/>
              <p:cNvSpPr txBox="1"/>
              <p:nvPr/>
            </p:nvSpPr>
            <p:spPr>
              <a:xfrm>
                <a:off x="5018030" y="2035275"/>
                <a:ext cx="70403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126" eaLnBrk="0" hangingPunct="0"/>
                <a:r>
                  <a:rPr lang="en-US" sz="2399" dirty="0">
                    <a:solidFill>
                      <a:srgbClr val="000000"/>
                    </a:solidFill>
                    <a:ea typeface="ＭＳ Ｐゴシック" charset="0"/>
                    <a:cs typeface="ＭＳ Ｐゴシック" charset="0"/>
                  </a:rPr>
                  <a:t>L</a:t>
                </a:r>
                <a:r>
                  <a:rPr lang="en-US" sz="2399" baseline="-25000" dirty="0">
                    <a:solidFill>
                      <a:srgbClr val="000000"/>
                    </a:solidFill>
                    <a:ea typeface="ＭＳ Ｐゴシック" charset="0"/>
                    <a:cs typeface="ＭＳ Ｐゴシック" charset="0"/>
                  </a:rPr>
                  <a:t>n+1</a:t>
                </a:r>
              </a:p>
            </p:txBody>
          </p:sp>
          <p:grpSp>
            <p:nvGrpSpPr>
              <p:cNvPr id="177" name="Group 176"/>
              <p:cNvGrpSpPr/>
              <p:nvPr/>
            </p:nvGrpSpPr>
            <p:grpSpPr>
              <a:xfrm>
                <a:off x="5609931" y="1763315"/>
                <a:ext cx="2340149" cy="622613"/>
                <a:chOff x="2216150" y="3686746"/>
                <a:chExt cx="2340149" cy="622613"/>
              </a:xfrm>
            </p:grpSpPr>
            <p:sp>
              <p:nvSpPr>
                <p:cNvPr id="178" name="Parallelogram 177"/>
                <p:cNvSpPr/>
                <p:nvPr/>
              </p:nvSpPr>
              <p:spPr>
                <a:xfrm>
                  <a:off x="2220099" y="3686746"/>
                  <a:ext cx="2336200" cy="616263"/>
                </a:xfrm>
                <a:prstGeom prst="parallelogram">
                  <a:avLst>
                    <a:gd name="adj" fmla="val 160201"/>
                  </a:avLst>
                </a:prstGeom>
                <a:solidFill>
                  <a:srgbClr val="FFFFFF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126" eaLnBrk="0" hangingPunct="0"/>
                  <a:endParaRPr lang="en-US" sz="1600">
                    <a:solidFill>
                      <a:srgbClr val="FFFFFF"/>
                    </a:solidFill>
                    <a:latin typeface="Helvetica"/>
                    <a:ea typeface="ＭＳ Ｐゴシック"/>
                  </a:endParaRPr>
                </a:p>
              </p:txBody>
            </p:sp>
            <p:grpSp>
              <p:nvGrpSpPr>
                <p:cNvPr id="179" name="Group 178"/>
                <p:cNvGrpSpPr>
                  <a:grpSpLocks noChangeAspect="1"/>
                </p:cNvGrpSpPr>
                <p:nvPr/>
              </p:nvGrpSpPr>
              <p:grpSpPr>
                <a:xfrm>
                  <a:off x="2216150" y="3693096"/>
                  <a:ext cx="2336974" cy="616263"/>
                  <a:chOff x="2422525" y="1927795"/>
                  <a:chExt cx="4673947" cy="1232526"/>
                </a:xfrm>
              </p:grpSpPr>
              <p:cxnSp>
                <p:nvCxnSpPr>
                  <p:cNvPr id="180" name="Straight Connector 179"/>
                  <p:cNvCxnSpPr/>
                  <p:nvPr/>
                </p:nvCxnSpPr>
                <p:spPr>
                  <a:xfrm flipV="1">
                    <a:off x="5111750" y="1927795"/>
                    <a:ext cx="1984721" cy="1232526"/>
                  </a:xfrm>
                  <a:prstGeom prst="line">
                    <a:avLst/>
                  </a:prstGeom>
                  <a:ln w="9525" cmpd="sng"/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1" name="Straight Connector 180"/>
                  <p:cNvCxnSpPr/>
                  <p:nvPr/>
                </p:nvCxnSpPr>
                <p:spPr>
                  <a:xfrm flipH="1">
                    <a:off x="4401817" y="1929098"/>
                    <a:ext cx="2694655" cy="0"/>
                  </a:xfrm>
                  <a:prstGeom prst="line">
                    <a:avLst/>
                  </a:prstGeom>
                  <a:ln w="9525" cmpd="sng"/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2" name="Straight Connector 181"/>
                  <p:cNvCxnSpPr/>
                  <p:nvPr/>
                </p:nvCxnSpPr>
                <p:spPr>
                  <a:xfrm flipH="1">
                    <a:off x="4246357" y="2031700"/>
                    <a:ext cx="2681493" cy="0"/>
                  </a:xfrm>
                  <a:prstGeom prst="line">
                    <a:avLst/>
                  </a:prstGeom>
                  <a:ln w="9525" cmpd="sng"/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3" name="Straight Connector 182"/>
                  <p:cNvCxnSpPr/>
                  <p:nvPr/>
                </p:nvCxnSpPr>
                <p:spPr>
                  <a:xfrm flipH="1">
                    <a:off x="4066919" y="2138179"/>
                    <a:ext cx="2689481" cy="0"/>
                  </a:xfrm>
                  <a:prstGeom prst="line">
                    <a:avLst/>
                  </a:prstGeom>
                  <a:ln w="9525" cmpd="sng"/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4" name="Straight Connector 183"/>
                  <p:cNvCxnSpPr/>
                  <p:nvPr/>
                </p:nvCxnSpPr>
                <p:spPr>
                  <a:xfrm flipH="1">
                    <a:off x="3914414" y="2236904"/>
                    <a:ext cx="2689586" cy="0"/>
                  </a:xfrm>
                  <a:prstGeom prst="line">
                    <a:avLst/>
                  </a:prstGeom>
                  <a:ln w="9525" cmpd="sng"/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5" name="Straight Connector 184"/>
                  <p:cNvCxnSpPr/>
                  <p:nvPr/>
                </p:nvCxnSpPr>
                <p:spPr>
                  <a:xfrm flipH="1">
                    <a:off x="3743709" y="2339506"/>
                    <a:ext cx="2680939" cy="0"/>
                  </a:xfrm>
                  <a:prstGeom prst="line">
                    <a:avLst/>
                  </a:prstGeom>
                  <a:ln w="9525" cmpd="sng"/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6" name="Straight Connector 185"/>
                  <p:cNvCxnSpPr/>
                  <p:nvPr/>
                </p:nvCxnSpPr>
                <p:spPr>
                  <a:xfrm flipH="1">
                    <a:off x="3577762" y="2442108"/>
                    <a:ext cx="2699213" cy="0"/>
                  </a:xfrm>
                  <a:prstGeom prst="line">
                    <a:avLst/>
                  </a:prstGeom>
                  <a:ln w="9525" cmpd="sng"/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7" name="Straight Connector 186"/>
                  <p:cNvCxnSpPr>
                    <a:stCxn id="206" idx="2"/>
                  </p:cNvCxnSpPr>
                  <p:nvPr/>
                </p:nvCxnSpPr>
                <p:spPr>
                  <a:xfrm flipH="1" flipV="1">
                    <a:off x="3420559" y="2543070"/>
                    <a:ext cx="2688654" cy="988"/>
                  </a:xfrm>
                  <a:prstGeom prst="line">
                    <a:avLst/>
                  </a:prstGeom>
                  <a:ln w="9525" cmpd="sng"/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8" name="Straight Connector 187"/>
                  <p:cNvCxnSpPr/>
                  <p:nvPr/>
                </p:nvCxnSpPr>
                <p:spPr>
                  <a:xfrm flipH="1">
                    <a:off x="3252747" y="2647311"/>
                    <a:ext cx="2690853" cy="0"/>
                  </a:xfrm>
                  <a:prstGeom prst="line">
                    <a:avLst/>
                  </a:prstGeom>
                  <a:ln w="9525" cmpd="sng"/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9" name="Straight Connector 188"/>
                  <p:cNvCxnSpPr/>
                  <p:nvPr/>
                </p:nvCxnSpPr>
                <p:spPr>
                  <a:xfrm flipH="1">
                    <a:off x="3084473" y="2749913"/>
                    <a:ext cx="2694027" cy="0"/>
                  </a:xfrm>
                  <a:prstGeom prst="line">
                    <a:avLst/>
                  </a:prstGeom>
                  <a:ln w="9525" cmpd="sng"/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0" name="Straight Connector 189"/>
                  <p:cNvCxnSpPr/>
                  <p:nvPr/>
                </p:nvCxnSpPr>
                <p:spPr>
                  <a:xfrm flipH="1">
                    <a:off x="2919372" y="2852515"/>
                    <a:ext cx="2694028" cy="0"/>
                  </a:xfrm>
                  <a:prstGeom prst="line">
                    <a:avLst/>
                  </a:prstGeom>
                  <a:ln w="9525" cmpd="sng"/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1" name="Straight Connector 190"/>
                  <p:cNvCxnSpPr/>
                  <p:nvPr/>
                </p:nvCxnSpPr>
                <p:spPr>
                  <a:xfrm flipH="1">
                    <a:off x="2754272" y="2955117"/>
                    <a:ext cx="2697203" cy="0"/>
                  </a:xfrm>
                  <a:prstGeom prst="line">
                    <a:avLst/>
                  </a:prstGeom>
                  <a:ln w="9525" cmpd="sng"/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2" name="Straight Connector 191"/>
                  <p:cNvCxnSpPr/>
                  <p:nvPr/>
                </p:nvCxnSpPr>
                <p:spPr>
                  <a:xfrm flipH="1">
                    <a:off x="2592347" y="3054350"/>
                    <a:ext cx="2697203" cy="3369"/>
                  </a:xfrm>
                  <a:prstGeom prst="line">
                    <a:avLst/>
                  </a:prstGeom>
                  <a:ln w="9525" cmpd="sng"/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3" name="Straight Connector 192"/>
                  <p:cNvCxnSpPr/>
                  <p:nvPr/>
                </p:nvCxnSpPr>
                <p:spPr>
                  <a:xfrm flipH="1">
                    <a:off x="2424072" y="3160321"/>
                    <a:ext cx="2687678" cy="0"/>
                  </a:xfrm>
                  <a:prstGeom prst="line">
                    <a:avLst/>
                  </a:prstGeom>
                  <a:ln w="9525" cmpd="sng"/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4" name="Straight Connector 193"/>
                  <p:cNvCxnSpPr/>
                  <p:nvPr/>
                </p:nvCxnSpPr>
                <p:spPr>
                  <a:xfrm flipV="1">
                    <a:off x="4887647" y="1927795"/>
                    <a:ext cx="1984721" cy="1232526"/>
                  </a:xfrm>
                  <a:prstGeom prst="line">
                    <a:avLst/>
                  </a:prstGeom>
                  <a:ln w="9525" cmpd="sng"/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5" name="Straight Connector 194"/>
                  <p:cNvCxnSpPr/>
                  <p:nvPr/>
                </p:nvCxnSpPr>
                <p:spPr>
                  <a:xfrm flipV="1">
                    <a:off x="4663545" y="1927795"/>
                    <a:ext cx="1984721" cy="1232526"/>
                  </a:xfrm>
                  <a:prstGeom prst="line">
                    <a:avLst/>
                  </a:prstGeom>
                  <a:ln w="9525" cmpd="sng"/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6" name="Straight Connector 195"/>
                  <p:cNvCxnSpPr/>
                  <p:nvPr/>
                </p:nvCxnSpPr>
                <p:spPr>
                  <a:xfrm flipV="1">
                    <a:off x="4439443" y="1927795"/>
                    <a:ext cx="1984721" cy="1232526"/>
                  </a:xfrm>
                  <a:prstGeom prst="line">
                    <a:avLst/>
                  </a:prstGeom>
                  <a:ln w="9525" cmpd="sng"/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7" name="Straight Connector 196"/>
                  <p:cNvCxnSpPr/>
                  <p:nvPr/>
                </p:nvCxnSpPr>
                <p:spPr>
                  <a:xfrm flipV="1">
                    <a:off x="4215341" y="1927795"/>
                    <a:ext cx="1984721" cy="1232526"/>
                  </a:xfrm>
                  <a:prstGeom prst="line">
                    <a:avLst/>
                  </a:prstGeom>
                  <a:ln w="9525" cmpd="sng"/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8" name="Straight Connector 197"/>
                  <p:cNvCxnSpPr/>
                  <p:nvPr/>
                </p:nvCxnSpPr>
                <p:spPr>
                  <a:xfrm flipV="1">
                    <a:off x="3991239" y="1927795"/>
                    <a:ext cx="1984721" cy="1232526"/>
                  </a:xfrm>
                  <a:prstGeom prst="line">
                    <a:avLst/>
                  </a:prstGeom>
                  <a:ln w="9525" cmpd="sng"/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9" name="Straight Connector 198"/>
                  <p:cNvCxnSpPr/>
                  <p:nvPr/>
                </p:nvCxnSpPr>
                <p:spPr>
                  <a:xfrm flipV="1">
                    <a:off x="3767137" y="1927795"/>
                    <a:ext cx="1984721" cy="1232526"/>
                  </a:xfrm>
                  <a:prstGeom prst="line">
                    <a:avLst/>
                  </a:prstGeom>
                  <a:ln w="9525" cmpd="sng"/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0" name="Straight Connector 199"/>
                  <p:cNvCxnSpPr/>
                  <p:nvPr/>
                </p:nvCxnSpPr>
                <p:spPr>
                  <a:xfrm flipV="1">
                    <a:off x="3543035" y="1927795"/>
                    <a:ext cx="1984721" cy="1232526"/>
                  </a:xfrm>
                  <a:prstGeom prst="line">
                    <a:avLst/>
                  </a:prstGeom>
                  <a:ln w="9525" cmpd="sng"/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1" name="Straight Connector 200"/>
                  <p:cNvCxnSpPr/>
                  <p:nvPr/>
                </p:nvCxnSpPr>
                <p:spPr>
                  <a:xfrm flipV="1">
                    <a:off x="3318933" y="1927795"/>
                    <a:ext cx="1984721" cy="1232526"/>
                  </a:xfrm>
                  <a:prstGeom prst="line">
                    <a:avLst/>
                  </a:prstGeom>
                  <a:ln w="9525" cmpd="sng"/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2" name="Straight Connector 201"/>
                  <p:cNvCxnSpPr/>
                  <p:nvPr/>
                </p:nvCxnSpPr>
                <p:spPr>
                  <a:xfrm flipV="1">
                    <a:off x="3094831" y="1927795"/>
                    <a:ext cx="1984721" cy="1232526"/>
                  </a:xfrm>
                  <a:prstGeom prst="line">
                    <a:avLst/>
                  </a:prstGeom>
                  <a:ln w="9525" cmpd="sng"/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3" name="Straight Connector 202"/>
                  <p:cNvCxnSpPr/>
                  <p:nvPr/>
                </p:nvCxnSpPr>
                <p:spPr>
                  <a:xfrm flipV="1">
                    <a:off x="2870729" y="1927795"/>
                    <a:ext cx="1984721" cy="1232526"/>
                  </a:xfrm>
                  <a:prstGeom prst="line">
                    <a:avLst/>
                  </a:prstGeom>
                  <a:ln w="9525" cmpd="sng"/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4" name="Straight Connector 203"/>
                  <p:cNvCxnSpPr/>
                  <p:nvPr/>
                </p:nvCxnSpPr>
                <p:spPr>
                  <a:xfrm flipV="1">
                    <a:off x="2646627" y="1927795"/>
                    <a:ext cx="1984721" cy="1232526"/>
                  </a:xfrm>
                  <a:prstGeom prst="line">
                    <a:avLst/>
                  </a:prstGeom>
                  <a:ln w="9525" cmpd="sng"/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5" name="Straight Connector 204"/>
                  <p:cNvCxnSpPr/>
                  <p:nvPr/>
                </p:nvCxnSpPr>
                <p:spPr>
                  <a:xfrm flipV="1">
                    <a:off x="2422525" y="1927795"/>
                    <a:ext cx="1984721" cy="1232526"/>
                  </a:xfrm>
                  <a:prstGeom prst="line">
                    <a:avLst/>
                  </a:prstGeom>
                  <a:ln w="9525" cmpd="sng"/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06" name="Parallelogram 205"/>
                  <p:cNvSpPr/>
                  <p:nvPr/>
                </p:nvSpPr>
                <p:spPr>
                  <a:xfrm>
                    <a:off x="2424072" y="1927795"/>
                    <a:ext cx="4672400" cy="1232526"/>
                  </a:xfrm>
                  <a:prstGeom prst="parallelogram">
                    <a:avLst>
                      <a:gd name="adj" fmla="val 160201"/>
                    </a:avLst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126" eaLnBrk="0" hangingPunct="0"/>
                    <a:endParaRPr lang="en-US" sz="1600">
                      <a:solidFill>
                        <a:srgbClr val="FFFFFF"/>
                      </a:solidFill>
                      <a:latin typeface="Helvetica"/>
                      <a:ea typeface="ＭＳ Ｐゴシック"/>
                    </a:endParaRPr>
                  </a:p>
                </p:txBody>
              </p:sp>
            </p:grpSp>
          </p:grpSp>
        </p:grpSp>
        <p:sp>
          <p:nvSpPr>
            <p:cNvPr id="71" name="Text Box 93"/>
            <p:cNvSpPr txBox="1">
              <a:spLocks noChangeArrowheads="1"/>
            </p:cNvSpPr>
            <p:nvPr/>
          </p:nvSpPr>
          <p:spPr bwMode="auto">
            <a:xfrm>
              <a:off x="1637932" y="1331962"/>
              <a:ext cx="2137987" cy="4000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defTabSz="914126" eaLnBrk="0" hangingPunct="0">
                <a:defRPr/>
              </a:pPr>
              <a:r>
                <a:rPr lang="en-US" sz="1999" dirty="0">
                  <a:solidFill>
                    <a:srgbClr val="000080"/>
                  </a:solidFill>
                  <a:latin typeface="Calibri"/>
                  <a:ea typeface="ＭＳ Ｐゴシック" charset="0"/>
                  <a:cs typeface="Calibri"/>
                </a:rPr>
                <a:t>Refinement levels</a:t>
              </a:r>
              <a:endParaRPr lang="en-US" dirty="0">
                <a:solidFill>
                  <a:srgbClr val="000080"/>
                </a:solidFill>
                <a:latin typeface="Calibri"/>
                <a:ea typeface="ＭＳ Ｐゴシック" charset="0"/>
                <a:cs typeface="Calibri"/>
              </a:endParaRPr>
            </a:p>
          </p:txBody>
        </p:sp>
        <p:cxnSp>
          <p:nvCxnSpPr>
            <p:cNvPr id="4" name="Straight Connector 3"/>
            <p:cNvCxnSpPr>
              <a:stCxn id="71" idx="2"/>
              <a:endCxn id="176" idx="1"/>
            </p:cNvCxnSpPr>
            <p:nvPr/>
          </p:nvCxnSpPr>
          <p:spPr bwMode="auto">
            <a:xfrm>
              <a:off x="2706925" y="1731969"/>
              <a:ext cx="1455701" cy="50477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75" name="Straight Connector 74"/>
            <p:cNvCxnSpPr>
              <a:stCxn id="71" idx="2"/>
            </p:cNvCxnSpPr>
            <p:nvPr/>
          </p:nvCxnSpPr>
          <p:spPr bwMode="auto">
            <a:xfrm>
              <a:off x="2706927" y="1731970"/>
              <a:ext cx="849960" cy="149174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sp>
        <p:nvSpPr>
          <p:cNvPr id="78" name="Title 1">
            <a:extLst>
              <a:ext uri="{FF2B5EF4-FFF2-40B4-BE49-F238E27FC236}">
                <a16:creationId xmlns:a16="http://schemas.microsoft.com/office/drawing/2014/main" id="{4768E646-34A3-9948-82B5-0EA594F2EF88}"/>
              </a:ext>
            </a:extLst>
          </p:cNvPr>
          <p:cNvSpPr txBox="1">
            <a:spLocks/>
          </p:cNvSpPr>
          <p:nvPr/>
        </p:nvSpPr>
        <p:spPr bwMode="auto">
          <a:xfrm>
            <a:off x="157562" y="194388"/>
            <a:ext cx="11909747" cy="914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sz="3199" dirty="0">
                <a:cs typeface="Calibri"/>
              </a:rPr>
              <a:t>Mesh refinement with electrostatic PIC</a:t>
            </a:r>
            <a:endParaRPr lang="en-US" dirty="0"/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79F5DF23-B89F-4348-9C0D-713547D70F9D}"/>
              </a:ext>
            </a:extLst>
          </p:cNvPr>
          <p:cNvGrpSpPr/>
          <p:nvPr/>
        </p:nvGrpSpPr>
        <p:grpSpPr>
          <a:xfrm>
            <a:off x="174172" y="827315"/>
            <a:ext cx="10994571" cy="54427"/>
            <a:chOff x="195943" y="1001487"/>
            <a:chExt cx="10994571" cy="54427"/>
          </a:xfrm>
        </p:grpSpPr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305A0BC0-E74D-204D-8E6E-CCEB7E955351}"/>
                </a:ext>
              </a:extLst>
            </p:cNvPr>
            <p:cNvCxnSpPr/>
            <p:nvPr/>
          </p:nvCxnSpPr>
          <p:spPr>
            <a:xfrm>
              <a:off x="195943" y="1001487"/>
              <a:ext cx="9818914" cy="0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E4CD33FA-F642-8A42-8DCF-1D540087B988}"/>
                </a:ext>
              </a:extLst>
            </p:cNvPr>
            <p:cNvCxnSpPr>
              <a:cxnSpLocks/>
            </p:cNvCxnSpPr>
            <p:nvPr/>
          </p:nvCxnSpPr>
          <p:spPr>
            <a:xfrm>
              <a:off x="511628" y="1055914"/>
              <a:ext cx="10678886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" name="Slide Number Placeholder 3">
            <a:extLst>
              <a:ext uri="{FF2B5EF4-FFF2-40B4-BE49-F238E27FC236}">
                <a16:creationId xmlns:a16="http://schemas.microsoft.com/office/drawing/2014/main" id="{99A8DBA2-F803-004F-9A2A-BA0F0E020EF8}"/>
              </a:ext>
            </a:extLst>
          </p:cNvPr>
          <p:cNvSpPr txBox="1">
            <a:spLocks/>
          </p:cNvSpPr>
          <p:nvPr/>
        </p:nvSpPr>
        <p:spPr>
          <a:xfrm>
            <a:off x="11455401" y="6393363"/>
            <a:ext cx="544259" cy="3016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929A8685-9CBD-5D48-90F4-6955DC9A7A72}" type="slidenum">
              <a:rPr lang="en-US" altLang="x-none" smtClean="0"/>
              <a:pPr/>
              <a:t>29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16421666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016" y="13307"/>
            <a:ext cx="11935829" cy="929485"/>
          </a:xfrm>
        </p:spPr>
        <p:txBody>
          <a:bodyPr/>
          <a:lstStyle/>
          <a:p>
            <a:r>
              <a:rPr lang="en-US" sz="2800" dirty="0"/>
              <a:t>Can plasma-based accelerators lead to compact, cheaper colliders?</a:t>
            </a:r>
          </a:p>
        </p:txBody>
      </p:sp>
      <p:sp>
        <p:nvSpPr>
          <p:cNvPr id="32" name="TextBox 21"/>
          <p:cNvSpPr txBox="1">
            <a:spLocks noChangeArrowheads="1"/>
          </p:cNvSpPr>
          <p:nvPr/>
        </p:nvSpPr>
        <p:spPr bwMode="auto">
          <a:xfrm>
            <a:off x="1039090" y="4009470"/>
            <a:ext cx="10349345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1F497D"/>
                </a:solidFill>
                <a:latin typeface="Franklin Gothic Medium"/>
                <a:cs typeface="Calibri"/>
              </a:rPr>
              <a:t>Tens-to-thousands of plasma accelerator stages 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1F497D"/>
                </a:solidFill>
                <a:latin typeface="Franklin Gothic Medium"/>
                <a:cs typeface="Calibri"/>
              </a:rPr>
              <a:t>needed for a 1-to-30 </a:t>
            </a:r>
            <a:r>
              <a:rPr lang="en-US" sz="2800" dirty="0" err="1">
                <a:solidFill>
                  <a:srgbClr val="1F497D"/>
                </a:solidFill>
                <a:latin typeface="Franklin Gothic Medium"/>
                <a:cs typeface="Calibri"/>
              </a:rPr>
              <a:t>TeV</a:t>
            </a:r>
            <a:r>
              <a:rPr lang="en-US" sz="2800" dirty="0">
                <a:solidFill>
                  <a:srgbClr val="1F497D"/>
                </a:solidFill>
                <a:latin typeface="Franklin Gothic Medium"/>
                <a:cs typeface="Calibri"/>
              </a:rPr>
              <a:t> e</a:t>
            </a:r>
            <a:r>
              <a:rPr lang="en-US" sz="2800" baseline="30000" dirty="0">
                <a:solidFill>
                  <a:srgbClr val="1F497D"/>
                </a:solidFill>
                <a:latin typeface="Franklin Gothic Medium"/>
                <a:cs typeface="Calibri"/>
              </a:rPr>
              <a:t>--</a:t>
            </a:r>
            <a:r>
              <a:rPr lang="en-US" sz="2800" dirty="0">
                <a:solidFill>
                  <a:srgbClr val="1F497D"/>
                </a:solidFill>
                <a:latin typeface="Franklin Gothic Medium"/>
                <a:cs typeface="Calibri"/>
              </a:rPr>
              <a:t>e</a:t>
            </a:r>
            <a:r>
              <a:rPr lang="en-US" sz="2800" baseline="30000" dirty="0">
                <a:solidFill>
                  <a:srgbClr val="1F497D"/>
                </a:solidFill>
                <a:latin typeface="Franklin Gothic Medium"/>
                <a:cs typeface="Calibri"/>
              </a:rPr>
              <a:t>+</a:t>
            </a:r>
            <a:r>
              <a:rPr lang="en-US" sz="2800" dirty="0">
                <a:solidFill>
                  <a:srgbClr val="1F497D"/>
                </a:solidFill>
                <a:latin typeface="Franklin Gothic Medium"/>
                <a:cs typeface="Calibri"/>
              </a:rPr>
              <a:t> collider.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200" dirty="0">
              <a:solidFill>
                <a:srgbClr val="1F497D"/>
              </a:solidFill>
              <a:latin typeface="Franklin Gothic Medium"/>
              <a:cs typeface="Calibri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1F497D"/>
                </a:solidFill>
                <a:latin typeface="Franklin Gothic Medium"/>
                <a:cs typeface="Calibri"/>
              </a:rPr>
              <a:t>Current state-of-the-art in experiments &amp; modeling is 1 stage.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200" dirty="0">
              <a:solidFill>
                <a:srgbClr val="1F497D"/>
              </a:solidFill>
              <a:latin typeface="Franklin Gothic Medium"/>
              <a:cs typeface="Calibri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C00000"/>
                </a:solidFill>
                <a:latin typeface="Franklin Gothic Medium"/>
                <a:cs typeface="Calibri"/>
              </a:rPr>
              <a:t>Success depends critically on progress in technology &amp; modeling.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DA36D1E-64E5-6E48-A378-E84198BA49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78" b="10845"/>
          <a:stretch/>
        </p:blipFill>
        <p:spPr>
          <a:xfrm>
            <a:off x="380839" y="1059532"/>
            <a:ext cx="2070360" cy="27786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9F629E2-58FD-A641-B49B-79DCBFC40C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2878" y="1406180"/>
            <a:ext cx="4572000" cy="24150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ED47841-6EFE-FB49-9831-E6715B3ABD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1297" y="1409644"/>
            <a:ext cx="4572000" cy="23876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6D1246-7E58-8947-AC05-E7EF3555A28C}"/>
              </a:ext>
            </a:extLst>
          </p:cNvPr>
          <p:cNvSpPr txBox="1"/>
          <p:nvPr/>
        </p:nvSpPr>
        <p:spPr>
          <a:xfrm>
            <a:off x="3363228" y="996332"/>
            <a:ext cx="3317831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Laser-driven collider concept 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FF4843-EE11-5F4A-90E6-87F738CA6059}"/>
              </a:ext>
            </a:extLst>
          </p:cNvPr>
          <p:cNvSpPr txBox="1"/>
          <p:nvPr/>
        </p:nvSpPr>
        <p:spPr>
          <a:xfrm>
            <a:off x="7630655" y="996332"/>
            <a:ext cx="4151393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Particle beam-driven collider concept  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FE820A3-66DE-624A-8D29-7ED1AFBDC141}"/>
              </a:ext>
            </a:extLst>
          </p:cNvPr>
          <p:cNvGrpSpPr/>
          <p:nvPr/>
        </p:nvGrpSpPr>
        <p:grpSpPr>
          <a:xfrm>
            <a:off x="174172" y="827315"/>
            <a:ext cx="10994571" cy="54427"/>
            <a:chOff x="195943" y="1001487"/>
            <a:chExt cx="10994571" cy="54427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9E48465-42A6-FF48-97A5-2CED46ECE0F3}"/>
                </a:ext>
              </a:extLst>
            </p:cNvPr>
            <p:cNvCxnSpPr/>
            <p:nvPr/>
          </p:nvCxnSpPr>
          <p:spPr>
            <a:xfrm>
              <a:off x="195943" y="1001487"/>
              <a:ext cx="9818914" cy="0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859112B-EF3E-8F48-A9DF-11F3DC50689E}"/>
                </a:ext>
              </a:extLst>
            </p:cNvPr>
            <p:cNvCxnSpPr>
              <a:cxnSpLocks/>
            </p:cNvCxnSpPr>
            <p:nvPr/>
          </p:nvCxnSpPr>
          <p:spPr>
            <a:xfrm>
              <a:off x="511628" y="1055914"/>
              <a:ext cx="10678886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Slide Number Placeholder 3">
            <a:extLst>
              <a:ext uri="{FF2B5EF4-FFF2-40B4-BE49-F238E27FC236}">
                <a16:creationId xmlns:a16="http://schemas.microsoft.com/office/drawing/2014/main" id="{6B93C791-C869-9D47-9167-961D7FBDC1C4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11455401" y="6393363"/>
            <a:ext cx="544259" cy="301625"/>
          </a:xfrm>
        </p:spPr>
        <p:txBody>
          <a:bodyPr/>
          <a:lstStyle/>
          <a:p>
            <a:fld id="{929A8685-9CBD-5D48-90F4-6955DC9A7A72}" type="slidenum">
              <a:rPr lang="en-US" altLang="x-none" smtClean="0"/>
              <a:pPr/>
              <a:t>3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39968903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C3D0CF1-FCD4-2A4F-939F-92B0A5EC138C}"/>
              </a:ext>
            </a:extLst>
          </p:cNvPr>
          <p:cNvGrpSpPr/>
          <p:nvPr/>
        </p:nvGrpSpPr>
        <p:grpSpPr>
          <a:xfrm>
            <a:off x="237744" y="1362456"/>
            <a:ext cx="6627865" cy="2510147"/>
            <a:chOff x="1637932" y="1331962"/>
            <a:chExt cx="6627865" cy="2510147"/>
          </a:xfrm>
        </p:grpSpPr>
        <p:grpSp>
          <p:nvGrpSpPr>
            <p:cNvPr id="2" name="Group 1"/>
            <p:cNvGrpSpPr/>
            <p:nvPr/>
          </p:nvGrpSpPr>
          <p:grpSpPr>
            <a:xfrm>
              <a:off x="3585800" y="1734083"/>
              <a:ext cx="4679997" cy="2107242"/>
              <a:chOff x="4441054" y="1763315"/>
              <a:chExt cx="4681216" cy="2107791"/>
            </a:xfrm>
          </p:grpSpPr>
          <p:sp>
            <p:nvSpPr>
              <p:cNvPr id="136" name="Parallelogram 135"/>
              <p:cNvSpPr/>
              <p:nvPr/>
            </p:nvSpPr>
            <p:spPr>
              <a:xfrm>
                <a:off x="4443597" y="2638580"/>
                <a:ext cx="4672400" cy="1232526"/>
              </a:xfrm>
              <a:prstGeom prst="parallelogram">
                <a:avLst>
                  <a:gd name="adj" fmla="val 160201"/>
                </a:avLst>
              </a:prstGeom>
              <a:solidFill>
                <a:srgbClr val="FFFFFF"/>
              </a:solidFill>
              <a:ln w="28575" cmpd="sng">
                <a:noFill/>
              </a:ln>
              <a:effectLst>
                <a:outerShdw blurRad="136525" dist="330200" dir="5400000" algn="tl" rotWithShape="0">
                  <a:schemeClr val="accent1">
                    <a:alpha val="23000"/>
                  </a:scheme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26" eaLnBrk="0" hangingPunct="0"/>
                <a:endParaRPr lang="en-US" sz="1600">
                  <a:solidFill>
                    <a:srgbClr val="FFFFFF"/>
                  </a:solidFill>
                  <a:latin typeface="Helvetica"/>
                  <a:ea typeface="ＭＳ Ｐゴシック"/>
                </a:endParaRPr>
              </a:p>
            </p:txBody>
          </p:sp>
          <p:grpSp>
            <p:nvGrpSpPr>
              <p:cNvPr id="137" name="Group 136"/>
              <p:cNvGrpSpPr/>
              <p:nvPr/>
            </p:nvGrpSpPr>
            <p:grpSpPr>
              <a:xfrm>
                <a:off x="4448323" y="2638063"/>
                <a:ext cx="4673947" cy="1232526"/>
                <a:chOff x="2422525" y="1927795"/>
                <a:chExt cx="4673947" cy="1232526"/>
              </a:xfrm>
            </p:grpSpPr>
            <p:cxnSp>
              <p:nvCxnSpPr>
                <p:cNvPr id="138" name="Straight Connector 137"/>
                <p:cNvCxnSpPr/>
                <p:nvPr/>
              </p:nvCxnSpPr>
              <p:spPr>
                <a:xfrm flipV="1">
                  <a:off x="5111750" y="1927795"/>
                  <a:ext cx="1984721" cy="1232526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/>
                <p:cNvCxnSpPr/>
                <p:nvPr/>
              </p:nvCxnSpPr>
              <p:spPr>
                <a:xfrm flipH="1">
                  <a:off x="4401817" y="1929098"/>
                  <a:ext cx="2694655" cy="0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/>
                <p:cNvCxnSpPr/>
                <p:nvPr/>
              </p:nvCxnSpPr>
              <p:spPr>
                <a:xfrm flipH="1">
                  <a:off x="4246357" y="2031700"/>
                  <a:ext cx="2681493" cy="0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/>
                <p:cNvCxnSpPr/>
                <p:nvPr/>
              </p:nvCxnSpPr>
              <p:spPr>
                <a:xfrm flipH="1">
                  <a:off x="4066919" y="2138179"/>
                  <a:ext cx="2689481" cy="0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/>
                <p:cNvCxnSpPr/>
                <p:nvPr/>
              </p:nvCxnSpPr>
              <p:spPr>
                <a:xfrm flipH="1">
                  <a:off x="3914414" y="2236904"/>
                  <a:ext cx="2689586" cy="0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/>
                <p:cNvCxnSpPr/>
                <p:nvPr/>
              </p:nvCxnSpPr>
              <p:spPr>
                <a:xfrm flipH="1">
                  <a:off x="3743709" y="2339506"/>
                  <a:ext cx="2680939" cy="0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/>
                <p:cNvCxnSpPr/>
                <p:nvPr/>
              </p:nvCxnSpPr>
              <p:spPr>
                <a:xfrm flipH="1">
                  <a:off x="3577762" y="2442108"/>
                  <a:ext cx="2699213" cy="0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/>
                <p:cNvCxnSpPr>
                  <a:stCxn id="164" idx="2"/>
                </p:cNvCxnSpPr>
                <p:nvPr/>
              </p:nvCxnSpPr>
              <p:spPr>
                <a:xfrm flipH="1" flipV="1">
                  <a:off x="3420559" y="2543070"/>
                  <a:ext cx="2688654" cy="988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/>
                <p:cNvCxnSpPr/>
                <p:nvPr/>
              </p:nvCxnSpPr>
              <p:spPr>
                <a:xfrm flipH="1">
                  <a:off x="3252747" y="2647311"/>
                  <a:ext cx="2690853" cy="0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/>
                <p:cNvCxnSpPr/>
                <p:nvPr/>
              </p:nvCxnSpPr>
              <p:spPr>
                <a:xfrm flipH="1">
                  <a:off x="3084473" y="2749913"/>
                  <a:ext cx="2694027" cy="0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/>
                <p:cNvCxnSpPr/>
                <p:nvPr/>
              </p:nvCxnSpPr>
              <p:spPr>
                <a:xfrm flipH="1">
                  <a:off x="2919372" y="2852515"/>
                  <a:ext cx="2694028" cy="0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/>
                <p:cNvCxnSpPr/>
                <p:nvPr/>
              </p:nvCxnSpPr>
              <p:spPr>
                <a:xfrm flipH="1">
                  <a:off x="2754272" y="2955117"/>
                  <a:ext cx="2697203" cy="0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/>
                <p:cNvCxnSpPr/>
                <p:nvPr/>
              </p:nvCxnSpPr>
              <p:spPr>
                <a:xfrm flipH="1">
                  <a:off x="2592347" y="3054350"/>
                  <a:ext cx="2697203" cy="3369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Straight Connector 150"/>
                <p:cNvCxnSpPr/>
                <p:nvPr/>
              </p:nvCxnSpPr>
              <p:spPr>
                <a:xfrm flipH="1">
                  <a:off x="2424072" y="3160321"/>
                  <a:ext cx="2687678" cy="0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/>
                <p:cNvCxnSpPr/>
                <p:nvPr/>
              </p:nvCxnSpPr>
              <p:spPr>
                <a:xfrm flipV="1">
                  <a:off x="4887647" y="1927795"/>
                  <a:ext cx="1984721" cy="1232526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Straight Connector 152"/>
                <p:cNvCxnSpPr/>
                <p:nvPr/>
              </p:nvCxnSpPr>
              <p:spPr>
                <a:xfrm flipV="1">
                  <a:off x="4663545" y="1927795"/>
                  <a:ext cx="1984721" cy="1232526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Straight Connector 153"/>
                <p:cNvCxnSpPr/>
                <p:nvPr/>
              </p:nvCxnSpPr>
              <p:spPr>
                <a:xfrm flipV="1">
                  <a:off x="4439443" y="1927795"/>
                  <a:ext cx="1984721" cy="1232526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Straight Connector 154"/>
                <p:cNvCxnSpPr/>
                <p:nvPr/>
              </p:nvCxnSpPr>
              <p:spPr>
                <a:xfrm flipV="1">
                  <a:off x="4215341" y="1927795"/>
                  <a:ext cx="1984721" cy="1232526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Straight Connector 155"/>
                <p:cNvCxnSpPr/>
                <p:nvPr/>
              </p:nvCxnSpPr>
              <p:spPr>
                <a:xfrm flipV="1">
                  <a:off x="3991239" y="1927795"/>
                  <a:ext cx="1984721" cy="1232526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7" name="Straight Connector 156"/>
                <p:cNvCxnSpPr/>
                <p:nvPr/>
              </p:nvCxnSpPr>
              <p:spPr>
                <a:xfrm flipV="1">
                  <a:off x="3767137" y="1927795"/>
                  <a:ext cx="1984721" cy="1232526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Straight Connector 157"/>
                <p:cNvCxnSpPr/>
                <p:nvPr/>
              </p:nvCxnSpPr>
              <p:spPr>
                <a:xfrm flipV="1">
                  <a:off x="3543035" y="1927795"/>
                  <a:ext cx="1984721" cy="1232526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Straight Connector 158"/>
                <p:cNvCxnSpPr/>
                <p:nvPr/>
              </p:nvCxnSpPr>
              <p:spPr>
                <a:xfrm flipV="1">
                  <a:off x="3318933" y="1927795"/>
                  <a:ext cx="1984721" cy="1232526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0" name="Straight Connector 159"/>
                <p:cNvCxnSpPr/>
                <p:nvPr/>
              </p:nvCxnSpPr>
              <p:spPr>
                <a:xfrm flipV="1">
                  <a:off x="3094831" y="1927795"/>
                  <a:ext cx="1984721" cy="1232526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Straight Connector 160"/>
                <p:cNvCxnSpPr/>
                <p:nvPr/>
              </p:nvCxnSpPr>
              <p:spPr>
                <a:xfrm flipV="1">
                  <a:off x="2870729" y="1927795"/>
                  <a:ext cx="1984721" cy="1232526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2" name="Straight Connector 161"/>
                <p:cNvCxnSpPr/>
                <p:nvPr/>
              </p:nvCxnSpPr>
              <p:spPr>
                <a:xfrm flipV="1">
                  <a:off x="2646627" y="1927795"/>
                  <a:ext cx="1984721" cy="1232526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Straight Connector 162"/>
                <p:cNvCxnSpPr/>
                <p:nvPr/>
              </p:nvCxnSpPr>
              <p:spPr>
                <a:xfrm flipV="1">
                  <a:off x="2422525" y="1927795"/>
                  <a:ext cx="1984721" cy="1232526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4" name="Parallelogram 163"/>
                <p:cNvSpPr/>
                <p:nvPr/>
              </p:nvSpPr>
              <p:spPr>
                <a:xfrm>
                  <a:off x="2424072" y="1927795"/>
                  <a:ext cx="4672400" cy="1232526"/>
                </a:xfrm>
                <a:prstGeom prst="parallelogram">
                  <a:avLst>
                    <a:gd name="adj" fmla="val 160201"/>
                  </a:avLst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126" eaLnBrk="0" hangingPunct="0"/>
                  <a:endParaRPr lang="en-US" sz="1600">
                    <a:solidFill>
                      <a:srgbClr val="FFFFFF"/>
                    </a:solidFill>
                    <a:latin typeface="Helvetica"/>
                    <a:ea typeface="ＭＳ Ｐゴシック"/>
                  </a:endParaRPr>
                </a:p>
              </p:txBody>
            </p:sp>
          </p:grpSp>
          <p:cxnSp>
            <p:nvCxnSpPr>
              <p:cNvPr id="165" name="Straight Connector 164"/>
              <p:cNvCxnSpPr/>
              <p:nvPr/>
            </p:nvCxnSpPr>
            <p:spPr>
              <a:xfrm flipV="1">
                <a:off x="5613955" y="2382122"/>
                <a:ext cx="7408" cy="1178983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/>
              <p:cNvCxnSpPr/>
              <p:nvPr/>
            </p:nvCxnSpPr>
            <p:spPr>
              <a:xfrm flipH="1" flipV="1">
                <a:off x="7949697" y="1772522"/>
                <a:ext cx="1058" cy="1178983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/>
              <p:cNvCxnSpPr/>
              <p:nvPr/>
            </p:nvCxnSpPr>
            <p:spPr>
              <a:xfrm flipV="1">
                <a:off x="6607730" y="1887880"/>
                <a:ext cx="0" cy="105410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/>
              <p:cNvCxnSpPr/>
              <p:nvPr/>
            </p:nvCxnSpPr>
            <p:spPr>
              <a:xfrm flipH="1" flipV="1">
                <a:off x="6954863" y="2390588"/>
                <a:ext cx="2117" cy="1173693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9" name="Parallelogram 168"/>
              <p:cNvSpPr>
                <a:spLocks noChangeAspect="1"/>
              </p:cNvSpPr>
              <p:nvPr/>
            </p:nvSpPr>
            <p:spPr>
              <a:xfrm>
                <a:off x="5618483" y="2945349"/>
                <a:ext cx="2336200" cy="616264"/>
              </a:xfrm>
              <a:prstGeom prst="parallelogram">
                <a:avLst>
                  <a:gd name="adj" fmla="val 160201"/>
                </a:avLst>
              </a:prstGeom>
              <a:noFill/>
              <a:ln w="12700" cmpd="sng">
                <a:solidFill>
                  <a:schemeClr val="tx1"/>
                </a:solidFill>
                <a:prstDash val="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26" eaLnBrk="0" hangingPunct="0"/>
                <a:endParaRPr lang="en-US" sz="1600">
                  <a:solidFill>
                    <a:srgbClr val="FFFFFF"/>
                  </a:solidFill>
                  <a:latin typeface="Helvetica"/>
                  <a:ea typeface="ＭＳ Ｐゴシック"/>
                </a:endParaRPr>
              </a:p>
            </p:txBody>
          </p:sp>
          <p:sp>
            <p:nvSpPr>
              <p:cNvPr id="170" name="TextBox 169"/>
              <p:cNvSpPr txBox="1"/>
              <p:nvPr/>
            </p:nvSpPr>
            <p:spPr>
              <a:xfrm>
                <a:off x="4441054" y="3165003"/>
                <a:ext cx="47000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126" eaLnBrk="0" hangingPunct="0"/>
                <a:r>
                  <a:rPr lang="en-US" sz="2399">
                    <a:solidFill>
                      <a:srgbClr val="000000"/>
                    </a:solidFill>
                    <a:ea typeface="ＭＳ Ｐゴシック" charset="0"/>
                    <a:cs typeface="ＭＳ Ｐゴシック" charset="0"/>
                  </a:rPr>
                  <a:t>L</a:t>
                </a:r>
                <a:r>
                  <a:rPr lang="en-US" sz="2399" baseline="-25000">
                    <a:solidFill>
                      <a:srgbClr val="000000"/>
                    </a:solidFill>
                    <a:ea typeface="ＭＳ Ｐゴシック" charset="0"/>
                    <a:cs typeface="ＭＳ Ｐゴシック" charset="0"/>
                  </a:rPr>
                  <a:t>n</a:t>
                </a:r>
              </a:p>
            </p:txBody>
          </p:sp>
          <p:sp>
            <p:nvSpPr>
              <p:cNvPr id="176" name="TextBox 175"/>
              <p:cNvSpPr txBox="1"/>
              <p:nvPr/>
            </p:nvSpPr>
            <p:spPr>
              <a:xfrm>
                <a:off x="5018030" y="2035275"/>
                <a:ext cx="70403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126" eaLnBrk="0" hangingPunct="0"/>
                <a:r>
                  <a:rPr lang="en-US" sz="2399">
                    <a:solidFill>
                      <a:srgbClr val="000000"/>
                    </a:solidFill>
                    <a:ea typeface="ＭＳ Ｐゴシック" charset="0"/>
                    <a:cs typeface="ＭＳ Ｐゴシック" charset="0"/>
                  </a:rPr>
                  <a:t>L</a:t>
                </a:r>
                <a:r>
                  <a:rPr lang="en-US" sz="2399" baseline="-25000">
                    <a:solidFill>
                      <a:srgbClr val="000000"/>
                    </a:solidFill>
                    <a:ea typeface="ＭＳ Ｐゴシック" charset="0"/>
                    <a:cs typeface="ＭＳ Ｐゴシック" charset="0"/>
                  </a:rPr>
                  <a:t>n+1</a:t>
                </a:r>
              </a:p>
            </p:txBody>
          </p:sp>
          <p:grpSp>
            <p:nvGrpSpPr>
              <p:cNvPr id="177" name="Group 176"/>
              <p:cNvGrpSpPr/>
              <p:nvPr/>
            </p:nvGrpSpPr>
            <p:grpSpPr>
              <a:xfrm>
                <a:off x="5609931" y="1763315"/>
                <a:ext cx="2340149" cy="622613"/>
                <a:chOff x="2216150" y="3686746"/>
                <a:chExt cx="2340149" cy="622613"/>
              </a:xfrm>
            </p:grpSpPr>
            <p:sp>
              <p:nvSpPr>
                <p:cNvPr id="178" name="Parallelogram 177"/>
                <p:cNvSpPr/>
                <p:nvPr/>
              </p:nvSpPr>
              <p:spPr>
                <a:xfrm>
                  <a:off x="2220099" y="3686746"/>
                  <a:ext cx="2336200" cy="616263"/>
                </a:xfrm>
                <a:prstGeom prst="parallelogram">
                  <a:avLst>
                    <a:gd name="adj" fmla="val 160201"/>
                  </a:avLst>
                </a:prstGeom>
                <a:solidFill>
                  <a:srgbClr val="FFFFFF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126" eaLnBrk="0" hangingPunct="0"/>
                  <a:endParaRPr lang="en-US" sz="1600">
                    <a:solidFill>
                      <a:srgbClr val="FFFFFF"/>
                    </a:solidFill>
                    <a:latin typeface="Helvetica"/>
                    <a:ea typeface="ＭＳ Ｐゴシック"/>
                  </a:endParaRPr>
                </a:p>
              </p:txBody>
            </p:sp>
            <p:grpSp>
              <p:nvGrpSpPr>
                <p:cNvPr id="179" name="Group 178"/>
                <p:cNvGrpSpPr>
                  <a:grpSpLocks noChangeAspect="1"/>
                </p:cNvGrpSpPr>
                <p:nvPr/>
              </p:nvGrpSpPr>
              <p:grpSpPr>
                <a:xfrm>
                  <a:off x="2216150" y="3693096"/>
                  <a:ext cx="2336974" cy="616263"/>
                  <a:chOff x="2422525" y="1927795"/>
                  <a:chExt cx="4673947" cy="1232526"/>
                </a:xfrm>
              </p:grpSpPr>
              <p:cxnSp>
                <p:nvCxnSpPr>
                  <p:cNvPr id="180" name="Straight Connector 179"/>
                  <p:cNvCxnSpPr/>
                  <p:nvPr/>
                </p:nvCxnSpPr>
                <p:spPr>
                  <a:xfrm flipV="1">
                    <a:off x="5111750" y="1927795"/>
                    <a:ext cx="1984721" cy="1232526"/>
                  </a:xfrm>
                  <a:prstGeom prst="line">
                    <a:avLst/>
                  </a:prstGeom>
                  <a:ln w="9525" cmpd="sng"/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1" name="Straight Connector 180"/>
                  <p:cNvCxnSpPr/>
                  <p:nvPr/>
                </p:nvCxnSpPr>
                <p:spPr>
                  <a:xfrm flipH="1">
                    <a:off x="4401817" y="1929098"/>
                    <a:ext cx="2694655" cy="0"/>
                  </a:xfrm>
                  <a:prstGeom prst="line">
                    <a:avLst/>
                  </a:prstGeom>
                  <a:ln w="9525" cmpd="sng"/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2" name="Straight Connector 181"/>
                  <p:cNvCxnSpPr/>
                  <p:nvPr/>
                </p:nvCxnSpPr>
                <p:spPr>
                  <a:xfrm flipH="1">
                    <a:off x="4246357" y="2031700"/>
                    <a:ext cx="2681493" cy="0"/>
                  </a:xfrm>
                  <a:prstGeom prst="line">
                    <a:avLst/>
                  </a:prstGeom>
                  <a:ln w="9525" cmpd="sng"/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3" name="Straight Connector 182"/>
                  <p:cNvCxnSpPr/>
                  <p:nvPr/>
                </p:nvCxnSpPr>
                <p:spPr>
                  <a:xfrm flipH="1">
                    <a:off x="4066919" y="2138179"/>
                    <a:ext cx="2689481" cy="0"/>
                  </a:xfrm>
                  <a:prstGeom prst="line">
                    <a:avLst/>
                  </a:prstGeom>
                  <a:ln w="9525" cmpd="sng"/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4" name="Straight Connector 183"/>
                  <p:cNvCxnSpPr/>
                  <p:nvPr/>
                </p:nvCxnSpPr>
                <p:spPr>
                  <a:xfrm flipH="1">
                    <a:off x="3914414" y="2236904"/>
                    <a:ext cx="2689586" cy="0"/>
                  </a:xfrm>
                  <a:prstGeom prst="line">
                    <a:avLst/>
                  </a:prstGeom>
                  <a:ln w="9525" cmpd="sng"/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5" name="Straight Connector 184"/>
                  <p:cNvCxnSpPr/>
                  <p:nvPr/>
                </p:nvCxnSpPr>
                <p:spPr>
                  <a:xfrm flipH="1">
                    <a:off x="3743709" y="2339506"/>
                    <a:ext cx="2680939" cy="0"/>
                  </a:xfrm>
                  <a:prstGeom prst="line">
                    <a:avLst/>
                  </a:prstGeom>
                  <a:ln w="9525" cmpd="sng"/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6" name="Straight Connector 185"/>
                  <p:cNvCxnSpPr/>
                  <p:nvPr/>
                </p:nvCxnSpPr>
                <p:spPr>
                  <a:xfrm flipH="1">
                    <a:off x="3577762" y="2442108"/>
                    <a:ext cx="2699213" cy="0"/>
                  </a:xfrm>
                  <a:prstGeom prst="line">
                    <a:avLst/>
                  </a:prstGeom>
                  <a:ln w="9525" cmpd="sng"/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7" name="Straight Connector 186"/>
                  <p:cNvCxnSpPr>
                    <a:stCxn id="206" idx="2"/>
                  </p:cNvCxnSpPr>
                  <p:nvPr/>
                </p:nvCxnSpPr>
                <p:spPr>
                  <a:xfrm flipH="1" flipV="1">
                    <a:off x="3420559" y="2543070"/>
                    <a:ext cx="2688654" cy="988"/>
                  </a:xfrm>
                  <a:prstGeom prst="line">
                    <a:avLst/>
                  </a:prstGeom>
                  <a:ln w="9525" cmpd="sng"/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8" name="Straight Connector 187"/>
                  <p:cNvCxnSpPr/>
                  <p:nvPr/>
                </p:nvCxnSpPr>
                <p:spPr>
                  <a:xfrm flipH="1">
                    <a:off x="3252747" y="2647311"/>
                    <a:ext cx="2690853" cy="0"/>
                  </a:xfrm>
                  <a:prstGeom prst="line">
                    <a:avLst/>
                  </a:prstGeom>
                  <a:ln w="9525" cmpd="sng"/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9" name="Straight Connector 188"/>
                  <p:cNvCxnSpPr/>
                  <p:nvPr/>
                </p:nvCxnSpPr>
                <p:spPr>
                  <a:xfrm flipH="1">
                    <a:off x="3084473" y="2749913"/>
                    <a:ext cx="2694027" cy="0"/>
                  </a:xfrm>
                  <a:prstGeom prst="line">
                    <a:avLst/>
                  </a:prstGeom>
                  <a:ln w="9525" cmpd="sng"/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0" name="Straight Connector 189"/>
                  <p:cNvCxnSpPr/>
                  <p:nvPr/>
                </p:nvCxnSpPr>
                <p:spPr>
                  <a:xfrm flipH="1">
                    <a:off x="2919372" y="2852515"/>
                    <a:ext cx="2694028" cy="0"/>
                  </a:xfrm>
                  <a:prstGeom prst="line">
                    <a:avLst/>
                  </a:prstGeom>
                  <a:ln w="9525" cmpd="sng"/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1" name="Straight Connector 190"/>
                  <p:cNvCxnSpPr/>
                  <p:nvPr/>
                </p:nvCxnSpPr>
                <p:spPr>
                  <a:xfrm flipH="1">
                    <a:off x="2754272" y="2955117"/>
                    <a:ext cx="2697203" cy="0"/>
                  </a:xfrm>
                  <a:prstGeom prst="line">
                    <a:avLst/>
                  </a:prstGeom>
                  <a:ln w="9525" cmpd="sng"/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2" name="Straight Connector 191"/>
                  <p:cNvCxnSpPr/>
                  <p:nvPr/>
                </p:nvCxnSpPr>
                <p:spPr>
                  <a:xfrm flipH="1">
                    <a:off x="2592347" y="3054350"/>
                    <a:ext cx="2697203" cy="3369"/>
                  </a:xfrm>
                  <a:prstGeom prst="line">
                    <a:avLst/>
                  </a:prstGeom>
                  <a:ln w="9525" cmpd="sng"/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3" name="Straight Connector 192"/>
                  <p:cNvCxnSpPr/>
                  <p:nvPr/>
                </p:nvCxnSpPr>
                <p:spPr>
                  <a:xfrm flipH="1">
                    <a:off x="2424072" y="3160321"/>
                    <a:ext cx="2687678" cy="0"/>
                  </a:xfrm>
                  <a:prstGeom prst="line">
                    <a:avLst/>
                  </a:prstGeom>
                  <a:ln w="9525" cmpd="sng"/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4" name="Straight Connector 193"/>
                  <p:cNvCxnSpPr/>
                  <p:nvPr/>
                </p:nvCxnSpPr>
                <p:spPr>
                  <a:xfrm flipV="1">
                    <a:off x="4887647" y="1927795"/>
                    <a:ext cx="1984721" cy="1232526"/>
                  </a:xfrm>
                  <a:prstGeom prst="line">
                    <a:avLst/>
                  </a:prstGeom>
                  <a:ln w="9525" cmpd="sng"/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5" name="Straight Connector 194"/>
                  <p:cNvCxnSpPr/>
                  <p:nvPr/>
                </p:nvCxnSpPr>
                <p:spPr>
                  <a:xfrm flipV="1">
                    <a:off x="4663545" y="1927795"/>
                    <a:ext cx="1984721" cy="1232526"/>
                  </a:xfrm>
                  <a:prstGeom prst="line">
                    <a:avLst/>
                  </a:prstGeom>
                  <a:ln w="9525" cmpd="sng"/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6" name="Straight Connector 195"/>
                  <p:cNvCxnSpPr/>
                  <p:nvPr/>
                </p:nvCxnSpPr>
                <p:spPr>
                  <a:xfrm flipV="1">
                    <a:off x="4439443" y="1927795"/>
                    <a:ext cx="1984721" cy="1232526"/>
                  </a:xfrm>
                  <a:prstGeom prst="line">
                    <a:avLst/>
                  </a:prstGeom>
                  <a:ln w="9525" cmpd="sng"/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7" name="Straight Connector 196"/>
                  <p:cNvCxnSpPr/>
                  <p:nvPr/>
                </p:nvCxnSpPr>
                <p:spPr>
                  <a:xfrm flipV="1">
                    <a:off x="4215341" y="1927795"/>
                    <a:ext cx="1984721" cy="1232526"/>
                  </a:xfrm>
                  <a:prstGeom prst="line">
                    <a:avLst/>
                  </a:prstGeom>
                  <a:ln w="9525" cmpd="sng"/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8" name="Straight Connector 197"/>
                  <p:cNvCxnSpPr/>
                  <p:nvPr/>
                </p:nvCxnSpPr>
                <p:spPr>
                  <a:xfrm flipV="1">
                    <a:off x="3991239" y="1927795"/>
                    <a:ext cx="1984721" cy="1232526"/>
                  </a:xfrm>
                  <a:prstGeom prst="line">
                    <a:avLst/>
                  </a:prstGeom>
                  <a:ln w="9525" cmpd="sng"/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9" name="Straight Connector 198"/>
                  <p:cNvCxnSpPr/>
                  <p:nvPr/>
                </p:nvCxnSpPr>
                <p:spPr>
                  <a:xfrm flipV="1">
                    <a:off x="3767137" y="1927795"/>
                    <a:ext cx="1984721" cy="1232526"/>
                  </a:xfrm>
                  <a:prstGeom prst="line">
                    <a:avLst/>
                  </a:prstGeom>
                  <a:ln w="9525" cmpd="sng"/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0" name="Straight Connector 199"/>
                  <p:cNvCxnSpPr/>
                  <p:nvPr/>
                </p:nvCxnSpPr>
                <p:spPr>
                  <a:xfrm flipV="1">
                    <a:off x="3543035" y="1927795"/>
                    <a:ext cx="1984721" cy="1232526"/>
                  </a:xfrm>
                  <a:prstGeom prst="line">
                    <a:avLst/>
                  </a:prstGeom>
                  <a:ln w="9525" cmpd="sng"/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1" name="Straight Connector 200"/>
                  <p:cNvCxnSpPr/>
                  <p:nvPr/>
                </p:nvCxnSpPr>
                <p:spPr>
                  <a:xfrm flipV="1">
                    <a:off x="3318933" y="1927795"/>
                    <a:ext cx="1984721" cy="1232526"/>
                  </a:xfrm>
                  <a:prstGeom prst="line">
                    <a:avLst/>
                  </a:prstGeom>
                  <a:ln w="9525" cmpd="sng"/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2" name="Straight Connector 201"/>
                  <p:cNvCxnSpPr/>
                  <p:nvPr/>
                </p:nvCxnSpPr>
                <p:spPr>
                  <a:xfrm flipV="1">
                    <a:off x="3094831" y="1927795"/>
                    <a:ext cx="1984721" cy="1232526"/>
                  </a:xfrm>
                  <a:prstGeom prst="line">
                    <a:avLst/>
                  </a:prstGeom>
                  <a:ln w="9525" cmpd="sng"/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3" name="Straight Connector 202"/>
                  <p:cNvCxnSpPr/>
                  <p:nvPr/>
                </p:nvCxnSpPr>
                <p:spPr>
                  <a:xfrm flipV="1">
                    <a:off x="2870729" y="1927795"/>
                    <a:ext cx="1984721" cy="1232526"/>
                  </a:xfrm>
                  <a:prstGeom prst="line">
                    <a:avLst/>
                  </a:prstGeom>
                  <a:ln w="9525" cmpd="sng"/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4" name="Straight Connector 203"/>
                  <p:cNvCxnSpPr/>
                  <p:nvPr/>
                </p:nvCxnSpPr>
                <p:spPr>
                  <a:xfrm flipV="1">
                    <a:off x="2646627" y="1927795"/>
                    <a:ext cx="1984721" cy="1232526"/>
                  </a:xfrm>
                  <a:prstGeom prst="line">
                    <a:avLst/>
                  </a:prstGeom>
                  <a:ln w="9525" cmpd="sng"/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5" name="Straight Connector 204"/>
                  <p:cNvCxnSpPr/>
                  <p:nvPr/>
                </p:nvCxnSpPr>
                <p:spPr>
                  <a:xfrm flipV="1">
                    <a:off x="2422525" y="1927795"/>
                    <a:ext cx="1984721" cy="1232526"/>
                  </a:xfrm>
                  <a:prstGeom prst="line">
                    <a:avLst/>
                  </a:prstGeom>
                  <a:ln w="9525" cmpd="sng"/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06" name="Parallelogram 205"/>
                  <p:cNvSpPr/>
                  <p:nvPr/>
                </p:nvSpPr>
                <p:spPr>
                  <a:xfrm>
                    <a:off x="2424072" y="1927795"/>
                    <a:ext cx="4672400" cy="1232526"/>
                  </a:xfrm>
                  <a:prstGeom prst="parallelogram">
                    <a:avLst>
                      <a:gd name="adj" fmla="val 160201"/>
                    </a:avLst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126" eaLnBrk="0" hangingPunct="0"/>
                    <a:endParaRPr lang="en-US" sz="1600">
                      <a:solidFill>
                        <a:srgbClr val="FFFFFF"/>
                      </a:solidFill>
                      <a:latin typeface="Helvetica"/>
                      <a:ea typeface="ＭＳ Ｐゴシック"/>
                    </a:endParaRPr>
                  </a:p>
                </p:txBody>
              </p:sp>
            </p:grpSp>
          </p:grpSp>
        </p:grpSp>
        <p:sp>
          <p:nvSpPr>
            <p:cNvPr id="74" name="Parallelogram 73"/>
            <p:cNvSpPr/>
            <p:nvPr/>
          </p:nvSpPr>
          <p:spPr>
            <a:xfrm>
              <a:off x="3594614" y="2609904"/>
              <a:ext cx="4671183" cy="1232205"/>
            </a:xfrm>
            <a:prstGeom prst="parallelogram">
              <a:avLst>
                <a:gd name="adj" fmla="val 160201"/>
              </a:avLst>
            </a:prstGeom>
            <a:solidFill>
              <a:srgbClr val="FF0000">
                <a:alpha val="36000"/>
              </a:srgbClr>
            </a:solidFill>
            <a:ln w="28575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eaLnBrk="0" hangingPunct="0"/>
              <a:endParaRPr lang="en-US" sz="1600">
                <a:solidFill>
                  <a:srgbClr val="FFFFFF"/>
                </a:solidFill>
                <a:latin typeface="Helvetica"/>
                <a:ea typeface="ＭＳ Ｐゴシック"/>
              </a:endParaRPr>
            </a:p>
          </p:txBody>
        </p:sp>
        <p:sp>
          <p:nvSpPr>
            <p:cNvPr id="72" name="Text Box 93"/>
            <p:cNvSpPr txBox="1">
              <a:spLocks noChangeArrowheads="1"/>
            </p:cNvSpPr>
            <p:nvPr/>
          </p:nvSpPr>
          <p:spPr bwMode="auto">
            <a:xfrm>
              <a:off x="1637932" y="1331962"/>
              <a:ext cx="2137987" cy="4000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defTabSz="914126" eaLnBrk="0" hangingPunct="0">
                <a:defRPr/>
              </a:pPr>
              <a:r>
                <a:rPr lang="en-US" sz="1999" dirty="0">
                  <a:solidFill>
                    <a:srgbClr val="000080"/>
                  </a:solidFill>
                  <a:latin typeface="Calibri"/>
                  <a:ea typeface="ＭＳ Ｐゴシック" charset="0"/>
                  <a:cs typeface="Calibri"/>
                </a:rPr>
                <a:t>Refinement levels</a:t>
              </a:r>
              <a:endParaRPr lang="en-US" dirty="0">
                <a:solidFill>
                  <a:srgbClr val="000080"/>
                </a:solidFill>
                <a:latin typeface="Calibri"/>
                <a:ea typeface="ＭＳ Ｐゴシック" charset="0"/>
                <a:cs typeface="Calibri"/>
              </a:endParaRPr>
            </a:p>
          </p:txBody>
        </p:sp>
        <p:cxnSp>
          <p:nvCxnSpPr>
            <p:cNvPr id="73" name="Straight Connector 72"/>
            <p:cNvCxnSpPr>
              <a:stCxn id="72" idx="2"/>
            </p:cNvCxnSpPr>
            <p:nvPr/>
          </p:nvCxnSpPr>
          <p:spPr bwMode="auto">
            <a:xfrm>
              <a:off x="2706925" y="1731969"/>
              <a:ext cx="1455701" cy="50477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76" name="Straight Connector 75"/>
            <p:cNvCxnSpPr>
              <a:stCxn id="72" idx="2"/>
            </p:cNvCxnSpPr>
            <p:nvPr/>
          </p:nvCxnSpPr>
          <p:spPr bwMode="auto">
            <a:xfrm>
              <a:off x="2706927" y="1731970"/>
              <a:ext cx="849960" cy="149174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sp>
        <p:nvSpPr>
          <p:cNvPr id="80" name="Text Box 93">
            <a:extLst>
              <a:ext uri="{FF2B5EF4-FFF2-40B4-BE49-F238E27FC236}">
                <a16:creationId xmlns:a16="http://schemas.microsoft.com/office/drawing/2014/main" id="{AFC1F487-CD3D-2049-981B-67ED245D43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9453" y="1648419"/>
            <a:ext cx="5275407" cy="1892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126" eaLnBrk="0" hangingPunct="0">
              <a:defRPr/>
            </a:pPr>
            <a:r>
              <a:rPr lang="en-US" sz="2400" dirty="0">
                <a:solidFill>
                  <a:srgbClr val="000080"/>
                </a:solidFill>
                <a:latin typeface="Calibri"/>
                <a:ea typeface="ＭＳ Ｐゴシック" charset="0"/>
                <a:cs typeface="Calibri"/>
              </a:rPr>
              <a:t>Poisson eq.: boundary value problem.</a:t>
            </a:r>
          </a:p>
          <a:p>
            <a:pPr defTabSz="914126" eaLnBrk="0" hangingPunct="0">
              <a:defRPr/>
            </a:pPr>
            <a:r>
              <a:rPr lang="en-US" sz="2400" dirty="0">
                <a:solidFill>
                  <a:srgbClr val="000080"/>
                </a:solidFill>
                <a:latin typeface="Calibri"/>
                <a:ea typeface="ＭＳ Ｐゴシック" charset="0"/>
                <a:cs typeface="Calibri"/>
                <a:sym typeface="Wingdings" pitchFamily="2" charset="2"/>
              </a:rPr>
              <a:t> can use </a:t>
            </a:r>
            <a:r>
              <a:rPr lang="en-US" sz="2400" dirty="0">
                <a:solidFill>
                  <a:srgbClr val="000080"/>
                </a:solidFill>
                <a:latin typeface="Calibri"/>
                <a:ea typeface="ＭＳ Ｐゴシック" charset="0"/>
                <a:cs typeface="Calibri"/>
              </a:rPr>
              <a:t>following simple procedure:</a:t>
            </a:r>
          </a:p>
          <a:p>
            <a:pPr marL="799860" lvl="1" indent="-342797" defTabSz="914126" eaLnBrk="0" hangingPunct="0">
              <a:buFont typeface="+mj-lt"/>
              <a:buAutoNum type="arabicPeriod"/>
              <a:defRPr/>
            </a:pPr>
            <a:r>
              <a:rPr lang="en-US" sz="2300" b="1" dirty="0">
                <a:solidFill>
                  <a:srgbClr val="C00000"/>
                </a:solidFill>
                <a:latin typeface="Calibri"/>
                <a:ea typeface="ＭＳ Ｐゴシック" charset="0"/>
                <a:cs typeface="Calibri"/>
              </a:rPr>
              <a:t>solve on coarse grid,</a:t>
            </a:r>
          </a:p>
          <a:p>
            <a:pPr marL="799860" lvl="1" indent="-342797" defTabSz="914126" eaLnBrk="0" hangingPunct="0">
              <a:buFont typeface="+mj-lt"/>
              <a:buAutoNum type="arabicPeriod"/>
              <a:defRPr/>
            </a:pPr>
            <a:r>
              <a:rPr lang="en-US" sz="2300" dirty="0">
                <a:solidFill>
                  <a:srgbClr val="000080"/>
                </a:solidFill>
                <a:latin typeface="Calibri"/>
                <a:ea typeface="ＭＳ Ｐゴシック" charset="0"/>
                <a:cs typeface="Calibri"/>
              </a:rPr>
              <a:t>interpolate on fine grid boundaries,</a:t>
            </a:r>
          </a:p>
          <a:p>
            <a:pPr marL="799860" lvl="1" indent="-342797" defTabSz="914126" eaLnBrk="0" hangingPunct="0">
              <a:buFont typeface="+mj-lt"/>
              <a:buAutoNum type="arabicPeriod"/>
              <a:defRPr/>
            </a:pPr>
            <a:r>
              <a:rPr lang="en-US" sz="2300" dirty="0">
                <a:solidFill>
                  <a:srgbClr val="000080"/>
                </a:solidFill>
                <a:latin typeface="Calibri"/>
                <a:ea typeface="ＭＳ Ｐゴシック" charset="0"/>
                <a:cs typeface="Calibri"/>
              </a:rPr>
              <a:t>solve on fine grid.</a:t>
            </a:r>
          </a:p>
        </p:txBody>
      </p:sp>
      <p:sp>
        <p:nvSpPr>
          <p:cNvPr id="81" name="Title 1">
            <a:extLst>
              <a:ext uri="{FF2B5EF4-FFF2-40B4-BE49-F238E27FC236}">
                <a16:creationId xmlns:a16="http://schemas.microsoft.com/office/drawing/2014/main" id="{AE5E4695-6C6A-AE4E-A18D-9EF72D214C5C}"/>
              </a:ext>
            </a:extLst>
          </p:cNvPr>
          <p:cNvSpPr txBox="1">
            <a:spLocks/>
          </p:cNvSpPr>
          <p:nvPr/>
        </p:nvSpPr>
        <p:spPr bwMode="auto">
          <a:xfrm>
            <a:off x="157562" y="194388"/>
            <a:ext cx="11909747" cy="914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sz="3199" dirty="0">
                <a:cs typeface="Calibri"/>
              </a:rPr>
              <a:t>Mesh refinement with electrostatic PIC</a:t>
            </a:r>
            <a:endParaRPr lang="en-US" dirty="0"/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55550220-0A0C-5B47-84B3-D0917395C6C1}"/>
              </a:ext>
            </a:extLst>
          </p:cNvPr>
          <p:cNvGrpSpPr/>
          <p:nvPr/>
        </p:nvGrpSpPr>
        <p:grpSpPr>
          <a:xfrm>
            <a:off x="174172" y="827315"/>
            <a:ext cx="10994571" cy="54427"/>
            <a:chOff x="195943" y="1001487"/>
            <a:chExt cx="10994571" cy="54427"/>
          </a:xfrm>
        </p:grpSpPr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76B6F02D-A5E3-2040-9787-23D9BF8CA7F1}"/>
                </a:ext>
              </a:extLst>
            </p:cNvPr>
            <p:cNvCxnSpPr/>
            <p:nvPr/>
          </p:nvCxnSpPr>
          <p:spPr>
            <a:xfrm>
              <a:off x="195943" y="1001487"/>
              <a:ext cx="9818914" cy="0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AB3D2B6E-A32F-E049-A23D-59FD6807FA78}"/>
                </a:ext>
              </a:extLst>
            </p:cNvPr>
            <p:cNvCxnSpPr>
              <a:cxnSpLocks/>
            </p:cNvCxnSpPr>
            <p:nvPr/>
          </p:nvCxnSpPr>
          <p:spPr>
            <a:xfrm>
              <a:off x="511628" y="1055914"/>
              <a:ext cx="10678886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9" name="Slide Number Placeholder 3">
            <a:extLst>
              <a:ext uri="{FF2B5EF4-FFF2-40B4-BE49-F238E27FC236}">
                <a16:creationId xmlns:a16="http://schemas.microsoft.com/office/drawing/2014/main" id="{93829B82-A86A-2844-9ED6-17855F159CF2}"/>
              </a:ext>
            </a:extLst>
          </p:cNvPr>
          <p:cNvSpPr txBox="1">
            <a:spLocks/>
          </p:cNvSpPr>
          <p:nvPr/>
        </p:nvSpPr>
        <p:spPr>
          <a:xfrm>
            <a:off x="11455401" y="6393363"/>
            <a:ext cx="544259" cy="3016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929A8685-9CBD-5D48-90F4-6955DC9A7A72}" type="slidenum">
              <a:rPr lang="en-US" altLang="x-none" smtClean="0"/>
              <a:pPr/>
              <a:t>30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21624551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A6612E9-0BAD-1C4E-9B38-3E5134131A98}"/>
              </a:ext>
            </a:extLst>
          </p:cNvPr>
          <p:cNvGrpSpPr/>
          <p:nvPr/>
        </p:nvGrpSpPr>
        <p:grpSpPr>
          <a:xfrm>
            <a:off x="237744" y="1362456"/>
            <a:ext cx="6627865" cy="2510147"/>
            <a:chOff x="1637932" y="1331962"/>
            <a:chExt cx="6627865" cy="2510147"/>
          </a:xfrm>
        </p:grpSpPr>
        <p:grpSp>
          <p:nvGrpSpPr>
            <p:cNvPr id="2" name="Group 1"/>
            <p:cNvGrpSpPr/>
            <p:nvPr/>
          </p:nvGrpSpPr>
          <p:grpSpPr>
            <a:xfrm>
              <a:off x="3585800" y="1734083"/>
              <a:ext cx="4679997" cy="2107242"/>
              <a:chOff x="4441054" y="1763315"/>
              <a:chExt cx="4681216" cy="2107791"/>
            </a:xfrm>
          </p:grpSpPr>
          <p:sp>
            <p:nvSpPr>
              <p:cNvPr id="136" name="Parallelogram 135"/>
              <p:cNvSpPr/>
              <p:nvPr/>
            </p:nvSpPr>
            <p:spPr>
              <a:xfrm>
                <a:off x="4443597" y="2638580"/>
                <a:ext cx="4672400" cy="1232526"/>
              </a:xfrm>
              <a:prstGeom prst="parallelogram">
                <a:avLst>
                  <a:gd name="adj" fmla="val 160201"/>
                </a:avLst>
              </a:prstGeom>
              <a:solidFill>
                <a:srgbClr val="FFFFFF"/>
              </a:solidFill>
              <a:ln w="28575" cmpd="sng">
                <a:noFill/>
              </a:ln>
              <a:effectLst>
                <a:outerShdw blurRad="136525" dist="330200" dir="5400000" algn="tl" rotWithShape="0">
                  <a:schemeClr val="accent1">
                    <a:alpha val="23000"/>
                  </a:scheme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26" eaLnBrk="0" hangingPunct="0"/>
                <a:endParaRPr lang="en-US" sz="1600">
                  <a:solidFill>
                    <a:srgbClr val="FFFFFF"/>
                  </a:solidFill>
                  <a:latin typeface="Helvetica"/>
                  <a:ea typeface="ＭＳ Ｐゴシック"/>
                </a:endParaRPr>
              </a:p>
            </p:txBody>
          </p:sp>
          <p:grpSp>
            <p:nvGrpSpPr>
              <p:cNvPr id="137" name="Group 136"/>
              <p:cNvGrpSpPr/>
              <p:nvPr/>
            </p:nvGrpSpPr>
            <p:grpSpPr>
              <a:xfrm>
                <a:off x="4448323" y="2638063"/>
                <a:ext cx="4673947" cy="1232526"/>
                <a:chOff x="2422525" y="1927795"/>
                <a:chExt cx="4673947" cy="1232526"/>
              </a:xfrm>
            </p:grpSpPr>
            <p:cxnSp>
              <p:nvCxnSpPr>
                <p:cNvPr id="138" name="Straight Connector 137"/>
                <p:cNvCxnSpPr/>
                <p:nvPr/>
              </p:nvCxnSpPr>
              <p:spPr>
                <a:xfrm flipV="1">
                  <a:off x="5111750" y="1927795"/>
                  <a:ext cx="1984721" cy="1232526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/>
                <p:cNvCxnSpPr/>
                <p:nvPr/>
              </p:nvCxnSpPr>
              <p:spPr>
                <a:xfrm flipH="1">
                  <a:off x="4401817" y="1929098"/>
                  <a:ext cx="2694655" cy="0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/>
                <p:cNvCxnSpPr/>
                <p:nvPr/>
              </p:nvCxnSpPr>
              <p:spPr>
                <a:xfrm flipH="1">
                  <a:off x="4246357" y="2031700"/>
                  <a:ext cx="2681493" cy="0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/>
                <p:cNvCxnSpPr/>
                <p:nvPr/>
              </p:nvCxnSpPr>
              <p:spPr>
                <a:xfrm flipH="1">
                  <a:off x="4066919" y="2138179"/>
                  <a:ext cx="2689481" cy="0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/>
                <p:cNvCxnSpPr/>
                <p:nvPr/>
              </p:nvCxnSpPr>
              <p:spPr>
                <a:xfrm flipH="1">
                  <a:off x="3914414" y="2236904"/>
                  <a:ext cx="2689586" cy="0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/>
                <p:cNvCxnSpPr/>
                <p:nvPr/>
              </p:nvCxnSpPr>
              <p:spPr>
                <a:xfrm flipH="1">
                  <a:off x="3743709" y="2339506"/>
                  <a:ext cx="2680939" cy="0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/>
                <p:cNvCxnSpPr/>
                <p:nvPr/>
              </p:nvCxnSpPr>
              <p:spPr>
                <a:xfrm flipH="1">
                  <a:off x="3577762" y="2442108"/>
                  <a:ext cx="2699213" cy="0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/>
                <p:cNvCxnSpPr>
                  <a:stCxn id="164" idx="2"/>
                </p:cNvCxnSpPr>
                <p:nvPr/>
              </p:nvCxnSpPr>
              <p:spPr>
                <a:xfrm flipH="1" flipV="1">
                  <a:off x="3420559" y="2543070"/>
                  <a:ext cx="2688654" cy="988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/>
                <p:cNvCxnSpPr/>
                <p:nvPr/>
              </p:nvCxnSpPr>
              <p:spPr>
                <a:xfrm flipH="1">
                  <a:off x="3252747" y="2647311"/>
                  <a:ext cx="2690853" cy="0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/>
                <p:cNvCxnSpPr/>
                <p:nvPr/>
              </p:nvCxnSpPr>
              <p:spPr>
                <a:xfrm flipH="1">
                  <a:off x="3084473" y="2749913"/>
                  <a:ext cx="2694027" cy="0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/>
                <p:cNvCxnSpPr/>
                <p:nvPr/>
              </p:nvCxnSpPr>
              <p:spPr>
                <a:xfrm flipH="1">
                  <a:off x="2919372" y="2852515"/>
                  <a:ext cx="2694028" cy="0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/>
                <p:cNvCxnSpPr/>
                <p:nvPr/>
              </p:nvCxnSpPr>
              <p:spPr>
                <a:xfrm flipH="1">
                  <a:off x="2754272" y="2955117"/>
                  <a:ext cx="2697203" cy="0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/>
                <p:cNvCxnSpPr/>
                <p:nvPr/>
              </p:nvCxnSpPr>
              <p:spPr>
                <a:xfrm flipH="1">
                  <a:off x="2592347" y="3054350"/>
                  <a:ext cx="2697203" cy="3369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Straight Connector 150"/>
                <p:cNvCxnSpPr/>
                <p:nvPr/>
              </p:nvCxnSpPr>
              <p:spPr>
                <a:xfrm flipH="1">
                  <a:off x="2424072" y="3160321"/>
                  <a:ext cx="2687678" cy="0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/>
                <p:cNvCxnSpPr/>
                <p:nvPr/>
              </p:nvCxnSpPr>
              <p:spPr>
                <a:xfrm flipV="1">
                  <a:off x="4887647" y="1927795"/>
                  <a:ext cx="1984721" cy="1232526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Straight Connector 152"/>
                <p:cNvCxnSpPr/>
                <p:nvPr/>
              </p:nvCxnSpPr>
              <p:spPr>
                <a:xfrm flipV="1">
                  <a:off x="4663545" y="1927795"/>
                  <a:ext cx="1984721" cy="1232526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Straight Connector 153"/>
                <p:cNvCxnSpPr/>
                <p:nvPr/>
              </p:nvCxnSpPr>
              <p:spPr>
                <a:xfrm flipV="1">
                  <a:off x="4439443" y="1927795"/>
                  <a:ext cx="1984721" cy="1232526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Straight Connector 154"/>
                <p:cNvCxnSpPr/>
                <p:nvPr/>
              </p:nvCxnSpPr>
              <p:spPr>
                <a:xfrm flipV="1">
                  <a:off x="4215341" y="1927795"/>
                  <a:ext cx="1984721" cy="1232526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Straight Connector 155"/>
                <p:cNvCxnSpPr/>
                <p:nvPr/>
              </p:nvCxnSpPr>
              <p:spPr>
                <a:xfrm flipV="1">
                  <a:off x="3991239" y="1927795"/>
                  <a:ext cx="1984721" cy="1232526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7" name="Straight Connector 156"/>
                <p:cNvCxnSpPr/>
                <p:nvPr/>
              </p:nvCxnSpPr>
              <p:spPr>
                <a:xfrm flipV="1">
                  <a:off x="3767137" y="1927795"/>
                  <a:ext cx="1984721" cy="1232526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Straight Connector 157"/>
                <p:cNvCxnSpPr/>
                <p:nvPr/>
              </p:nvCxnSpPr>
              <p:spPr>
                <a:xfrm flipV="1">
                  <a:off x="3543035" y="1927795"/>
                  <a:ext cx="1984721" cy="1232526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Straight Connector 158"/>
                <p:cNvCxnSpPr/>
                <p:nvPr/>
              </p:nvCxnSpPr>
              <p:spPr>
                <a:xfrm flipV="1">
                  <a:off x="3318933" y="1927795"/>
                  <a:ext cx="1984721" cy="1232526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0" name="Straight Connector 159"/>
                <p:cNvCxnSpPr/>
                <p:nvPr/>
              </p:nvCxnSpPr>
              <p:spPr>
                <a:xfrm flipV="1">
                  <a:off x="3094831" y="1927795"/>
                  <a:ext cx="1984721" cy="1232526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Straight Connector 160"/>
                <p:cNvCxnSpPr/>
                <p:nvPr/>
              </p:nvCxnSpPr>
              <p:spPr>
                <a:xfrm flipV="1">
                  <a:off x="2870729" y="1927795"/>
                  <a:ext cx="1984721" cy="1232526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2" name="Straight Connector 161"/>
                <p:cNvCxnSpPr/>
                <p:nvPr/>
              </p:nvCxnSpPr>
              <p:spPr>
                <a:xfrm flipV="1">
                  <a:off x="2646627" y="1927795"/>
                  <a:ext cx="1984721" cy="1232526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Straight Connector 162"/>
                <p:cNvCxnSpPr/>
                <p:nvPr/>
              </p:nvCxnSpPr>
              <p:spPr>
                <a:xfrm flipV="1">
                  <a:off x="2422525" y="1927795"/>
                  <a:ext cx="1984721" cy="1232526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4" name="Parallelogram 163"/>
                <p:cNvSpPr/>
                <p:nvPr/>
              </p:nvSpPr>
              <p:spPr>
                <a:xfrm>
                  <a:off x="2424072" y="1927795"/>
                  <a:ext cx="4672400" cy="1232526"/>
                </a:xfrm>
                <a:prstGeom prst="parallelogram">
                  <a:avLst>
                    <a:gd name="adj" fmla="val 160201"/>
                  </a:avLst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126" eaLnBrk="0" hangingPunct="0"/>
                  <a:endParaRPr lang="en-US" sz="1600">
                    <a:solidFill>
                      <a:srgbClr val="FFFFFF"/>
                    </a:solidFill>
                    <a:latin typeface="Helvetica"/>
                    <a:ea typeface="ＭＳ Ｐゴシック"/>
                  </a:endParaRPr>
                </a:p>
              </p:txBody>
            </p:sp>
          </p:grpSp>
          <p:cxnSp>
            <p:nvCxnSpPr>
              <p:cNvPr id="165" name="Straight Connector 164"/>
              <p:cNvCxnSpPr/>
              <p:nvPr/>
            </p:nvCxnSpPr>
            <p:spPr>
              <a:xfrm flipV="1">
                <a:off x="5613955" y="2382122"/>
                <a:ext cx="7408" cy="1178983"/>
              </a:xfrm>
              <a:prstGeom prst="line">
                <a:avLst/>
              </a:prstGeom>
              <a:ln w="28575" cmpd="sng">
                <a:solidFill>
                  <a:srgbClr val="FF0000"/>
                </a:solidFill>
                <a:prstDash val="dash"/>
                <a:headEnd type="non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/>
              <p:cNvCxnSpPr/>
              <p:nvPr/>
            </p:nvCxnSpPr>
            <p:spPr>
              <a:xfrm flipH="1" flipV="1">
                <a:off x="7949697" y="1772522"/>
                <a:ext cx="1058" cy="1178983"/>
              </a:xfrm>
              <a:prstGeom prst="line">
                <a:avLst/>
              </a:prstGeom>
              <a:ln w="28575" cmpd="sng">
                <a:solidFill>
                  <a:srgbClr val="FF0000"/>
                </a:solidFill>
                <a:prstDash val="dash"/>
                <a:headEnd type="non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/>
              <p:cNvCxnSpPr/>
              <p:nvPr/>
            </p:nvCxnSpPr>
            <p:spPr>
              <a:xfrm flipV="1">
                <a:off x="6607730" y="1887880"/>
                <a:ext cx="0" cy="1054100"/>
              </a:xfrm>
              <a:prstGeom prst="line">
                <a:avLst/>
              </a:prstGeom>
              <a:ln w="28575" cmpd="sng">
                <a:solidFill>
                  <a:srgbClr val="FF0000"/>
                </a:solidFill>
                <a:prstDash val="dash"/>
                <a:headEnd type="non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/>
              <p:cNvCxnSpPr/>
              <p:nvPr/>
            </p:nvCxnSpPr>
            <p:spPr>
              <a:xfrm flipH="1" flipV="1">
                <a:off x="6954863" y="2390588"/>
                <a:ext cx="2117" cy="1173693"/>
              </a:xfrm>
              <a:prstGeom prst="line">
                <a:avLst/>
              </a:prstGeom>
              <a:ln w="28575" cmpd="sng">
                <a:solidFill>
                  <a:srgbClr val="FF0000"/>
                </a:solidFill>
                <a:prstDash val="dash"/>
                <a:headEnd type="non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9" name="Parallelogram 168"/>
              <p:cNvSpPr>
                <a:spLocks noChangeAspect="1"/>
              </p:cNvSpPr>
              <p:nvPr/>
            </p:nvSpPr>
            <p:spPr>
              <a:xfrm>
                <a:off x="5618483" y="2945349"/>
                <a:ext cx="2336200" cy="616264"/>
              </a:xfrm>
              <a:prstGeom prst="parallelogram">
                <a:avLst>
                  <a:gd name="adj" fmla="val 160201"/>
                </a:avLst>
              </a:prstGeom>
              <a:noFill/>
              <a:ln w="12700" cmpd="sng">
                <a:solidFill>
                  <a:schemeClr val="tx1"/>
                </a:solidFill>
                <a:prstDash val="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26" eaLnBrk="0" hangingPunct="0"/>
                <a:endParaRPr lang="en-US" sz="1600">
                  <a:solidFill>
                    <a:srgbClr val="FFFFFF"/>
                  </a:solidFill>
                  <a:latin typeface="Helvetica"/>
                  <a:ea typeface="ＭＳ Ｐゴシック"/>
                </a:endParaRPr>
              </a:p>
            </p:txBody>
          </p:sp>
          <p:sp>
            <p:nvSpPr>
              <p:cNvPr id="170" name="TextBox 169"/>
              <p:cNvSpPr txBox="1"/>
              <p:nvPr/>
            </p:nvSpPr>
            <p:spPr>
              <a:xfrm>
                <a:off x="4441054" y="3165003"/>
                <a:ext cx="47000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126" eaLnBrk="0" hangingPunct="0"/>
                <a:r>
                  <a:rPr lang="en-US" sz="2399">
                    <a:solidFill>
                      <a:srgbClr val="000000"/>
                    </a:solidFill>
                    <a:ea typeface="ＭＳ Ｐゴシック" charset="0"/>
                    <a:cs typeface="ＭＳ Ｐゴシック" charset="0"/>
                  </a:rPr>
                  <a:t>L</a:t>
                </a:r>
                <a:r>
                  <a:rPr lang="en-US" sz="2399" baseline="-25000">
                    <a:solidFill>
                      <a:srgbClr val="000000"/>
                    </a:solidFill>
                    <a:ea typeface="ＭＳ Ｐゴシック" charset="0"/>
                    <a:cs typeface="ＭＳ Ｐゴシック" charset="0"/>
                  </a:rPr>
                  <a:t>n</a:t>
                </a:r>
              </a:p>
            </p:txBody>
          </p:sp>
          <p:sp>
            <p:nvSpPr>
              <p:cNvPr id="176" name="TextBox 175"/>
              <p:cNvSpPr txBox="1"/>
              <p:nvPr/>
            </p:nvSpPr>
            <p:spPr>
              <a:xfrm>
                <a:off x="5018030" y="2035275"/>
                <a:ext cx="70403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126" eaLnBrk="0" hangingPunct="0"/>
                <a:r>
                  <a:rPr lang="en-US" sz="2399">
                    <a:solidFill>
                      <a:srgbClr val="000000"/>
                    </a:solidFill>
                    <a:ea typeface="ＭＳ Ｐゴシック" charset="0"/>
                    <a:cs typeface="ＭＳ Ｐゴシック" charset="0"/>
                  </a:rPr>
                  <a:t>L</a:t>
                </a:r>
                <a:r>
                  <a:rPr lang="en-US" sz="2399" baseline="-25000">
                    <a:solidFill>
                      <a:srgbClr val="000000"/>
                    </a:solidFill>
                    <a:ea typeface="ＭＳ Ｐゴシック" charset="0"/>
                    <a:cs typeface="ＭＳ Ｐゴシック" charset="0"/>
                  </a:rPr>
                  <a:t>n+1</a:t>
                </a:r>
              </a:p>
            </p:txBody>
          </p:sp>
          <p:grpSp>
            <p:nvGrpSpPr>
              <p:cNvPr id="177" name="Group 176"/>
              <p:cNvGrpSpPr/>
              <p:nvPr/>
            </p:nvGrpSpPr>
            <p:grpSpPr>
              <a:xfrm>
                <a:off x="5609931" y="1763315"/>
                <a:ext cx="2340149" cy="622613"/>
                <a:chOff x="2216150" y="3686746"/>
                <a:chExt cx="2340149" cy="622613"/>
              </a:xfrm>
            </p:grpSpPr>
            <p:sp>
              <p:nvSpPr>
                <p:cNvPr id="178" name="Parallelogram 177"/>
                <p:cNvSpPr/>
                <p:nvPr/>
              </p:nvSpPr>
              <p:spPr>
                <a:xfrm>
                  <a:off x="2220099" y="3686746"/>
                  <a:ext cx="2336200" cy="616263"/>
                </a:xfrm>
                <a:prstGeom prst="parallelogram">
                  <a:avLst>
                    <a:gd name="adj" fmla="val 160201"/>
                  </a:avLst>
                </a:prstGeom>
                <a:solidFill>
                  <a:srgbClr val="FFFFFF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126" eaLnBrk="0" hangingPunct="0"/>
                  <a:endParaRPr lang="en-US" sz="1600">
                    <a:solidFill>
                      <a:srgbClr val="FFFFFF"/>
                    </a:solidFill>
                    <a:latin typeface="Helvetica"/>
                    <a:ea typeface="ＭＳ Ｐゴシック"/>
                  </a:endParaRPr>
                </a:p>
              </p:txBody>
            </p:sp>
            <p:grpSp>
              <p:nvGrpSpPr>
                <p:cNvPr id="179" name="Group 178"/>
                <p:cNvGrpSpPr>
                  <a:grpSpLocks noChangeAspect="1"/>
                </p:cNvGrpSpPr>
                <p:nvPr/>
              </p:nvGrpSpPr>
              <p:grpSpPr>
                <a:xfrm>
                  <a:off x="2216150" y="3693096"/>
                  <a:ext cx="2336974" cy="616263"/>
                  <a:chOff x="2422525" y="1927795"/>
                  <a:chExt cx="4673947" cy="1232526"/>
                </a:xfrm>
              </p:grpSpPr>
              <p:cxnSp>
                <p:nvCxnSpPr>
                  <p:cNvPr id="180" name="Straight Connector 179"/>
                  <p:cNvCxnSpPr/>
                  <p:nvPr/>
                </p:nvCxnSpPr>
                <p:spPr>
                  <a:xfrm flipV="1">
                    <a:off x="5111750" y="1927795"/>
                    <a:ext cx="1984721" cy="1232526"/>
                  </a:xfrm>
                  <a:prstGeom prst="line">
                    <a:avLst/>
                  </a:prstGeom>
                  <a:ln w="9525" cmpd="sng"/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1" name="Straight Connector 180"/>
                  <p:cNvCxnSpPr/>
                  <p:nvPr/>
                </p:nvCxnSpPr>
                <p:spPr>
                  <a:xfrm flipH="1">
                    <a:off x="4401817" y="1929098"/>
                    <a:ext cx="2694655" cy="0"/>
                  </a:xfrm>
                  <a:prstGeom prst="line">
                    <a:avLst/>
                  </a:prstGeom>
                  <a:ln w="9525" cmpd="sng"/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2" name="Straight Connector 181"/>
                  <p:cNvCxnSpPr/>
                  <p:nvPr/>
                </p:nvCxnSpPr>
                <p:spPr>
                  <a:xfrm flipH="1">
                    <a:off x="4246357" y="2031700"/>
                    <a:ext cx="2681493" cy="0"/>
                  </a:xfrm>
                  <a:prstGeom prst="line">
                    <a:avLst/>
                  </a:prstGeom>
                  <a:ln w="9525" cmpd="sng"/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3" name="Straight Connector 182"/>
                  <p:cNvCxnSpPr/>
                  <p:nvPr/>
                </p:nvCxnSpPr>
                <p:spPr>
                  <a:xfrm flipH="1">
                    <a:off x="4066919" y="2138179"/>
                    <a:ext cx="2689481" cy="0"/>
                  </a:xfrm>
                  <a:prstGeom prst="line">
                    <a:avLst/>
                  </a:prstGeom>
                  <a:ln w="9525" cmpd="sng"/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4" name="Straight Connector 183"/>
                  <p:cNvCxnSpPr/>
                  <p:nvPr/>
                </p:nvCxnSpPr>
                <p:spPr>
                  <a:xfrm flipH="1">
                    <a:off x="3914414" y="2236904"/>
                    <a:ext cx="2689586" cy="0"/>
                  </a:xfrm>
                  <a:prstGeom prst="line">
                    <a:avLst/>
                  </a:prstGeom>
                  <a:ln w="9525" cmpd="sng"/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5" name="Straight Connector 184"/>
                  <p:cNvCxnSpPr/>
                  <p:nvPr/>
                </p:nvCxnSpPr>
                <p:spPr>
                  <a:xfrm flipH="1">
                    <a:off x="3743709" y="2339506"/>
                    <a:ext cx="2680939" cy="0"/>
                  </a:xfrm>
                  <a:prstGeom prst="line">
                    <a:avLst/>
                  </a:prstGeom>
                  <a:ln w="9525" cmpd="sng"/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6" name="Straight Connector 185"/>
                  <p:cNvCxnSpPr/>
                  <p:nvPr/>
                </p:nvCxnSpPr>
                <p:spPr>
                  <a:xfrm flipH="1">
                    <a:off x="3577762" y="2442108"/>
                    <a:ext cx="2699213" cy="0"/>
                  </a:xfrm>
                  <a:prstGeom prst="line">
                    <a:avLst/>
                  </a:prstGeom>
                  <a:ln w="9525" cmpd="sng"/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7" name="Straight Connector 186"/>
                  <p:cNvCxnSpPr>
                    <a:stCxn id="206" idx="2"/>
                  </p:cNvCxnSpPr>
                  <p:nvPr/>
                </p:nvCxnSpPr>
                <p:spPr>
                  <a:xfrm flipH="1" flipV="1">
                    <a:off x="3420559" y="2543070"/>
                    <a:ext cx="2688654" cy="988"/>
                  </a:xfrm>
                  <a:prstGeom prst="line">
                    <a:avLst/>
                  </a:prstGeom>
                  <a:ln w="9525" cmpd="sng"/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8" name="Straight Connector 187"/>
                  <p:cNvCxnSpPr/>
                  <p:nvPr/>
                </p:nvCxnSpPr>
                <p:spPr>
                  <a:xfrm flipH="1">
                    <a:off x="3252747" y="2647311"/>
                    <a:ext cx="2690853" cy="0"/>
                  </a:xfrm>
                  <a:prstGeom prst="line">
                    <a:avLst/>
                  </a:prstGeom>
                  <a:ln w="9525" cmpd="sng"/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9" name="Straight Connector 188"/>
                  <p:cNvCxnSpPr/>
                  <p:nvPr/>
                </p:nvCxnSpPr>
                <p:spPr>
                  <a:xfrm flipH="1">
                    <a:off x="3084473" y="2749913"/>
                    <a:ext cx="2694027" cy="0"/>
                  </a:xfrm>
                  <a:prstGeom prst="line">
                    <a:avLst/>
                  </a:prstGeom>
                  <a:ln w="9525" cmpd="sng"/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0" name="Straight Connector 189"/>
                  <p:cNvCxnSpPr/>
                  <p:nvPr/>
                </p:nvCxnSpPr>
                <p:spPr>
                  <a:xfrm flipH="1">
                    <a:off x="2919372" y="2852515"/>
                    <a:ext cx="2694028" cy="0"/>
                  </a:xfrm>
                  <a:prstGeom prst="line">
                    <a:avLst/>
                  </a:prstGeom>
                  <a:ln w="9525" cmpd="sng"/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1" name="Straight Connector 190"/>
                  <p:cNvCxnSpPr/>
                  <p:nvPr/>
                </p:nvCxnSpPr>
                <p:spPr>
                  <a:xfrm flipH="1">
                    <a:off x="2754272" y="2955117"/>
                    <a:ext cx="2697203" cy="0"/>
                  </a:xfrm>
                  <a:prstGeom prst="line">
                    <a:avLst/>
                  </a:prstGeom>
                  <a:ln w="9525" cmpd="sng"/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2" name="Straight Connector 191"/>
                  <p:cNvCxnSpPr/>
                  <p:nvPr/>
                </p:nvCxnSpPr>
                <p:spPr>
                  <a:xfrm flipH="1">
                    <a:off x="2592347" y="3054350"/>
                    <a:ext cx="2697203" cy="3369"/>
                  </a:xfrm>
                  <a:prstGeom prst="line">
                    <a:avLst/>
                  </a:prstGeom>
                  <a:ln w="9525" cmpd="sng"/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3" name="Straight Connector 192"/>
                  <p:cNvCxnSpPr/>
                  <p:nvPr/>
                </p:nvCxnSpPr>
                <p:spPr>
                  <a:xfrm flipH="1">
                    <a:off x="2424072" y="3160321"/>
                    <a:ext cx="2687678" cy="0"/>
                  </a:xfrm>
                  <a:prstGeom prst="line">
                    <a:avLst/>
                  </a:prstGeom>
                  <a:ln w="9525" cmpd="sng"/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4" name="Straight Connector 193"/>
                  <p:cNvCxnSpPr/>
                  <p:nvPr/>
                </p:nvCxnSpPr>
                <p:spPr>
                  <a:xfrm flipV="1">
                    <a:off x="4887647" y="1927795"/>
                    <a:ext cx="1984721" cy="1232526"/>
                  </a:xfrm>
                  <a:prstGeom prst="line">
                    <a:avLst/>
                  </a:prstGeom>
                  <a:ln w="9525" cmpd="sng"/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5" name="Straight Connector 194"/>
                  <p:cNvCxnSpPr/>
                  <p:nvPr/>
                </p:nvCxnSpPr>
                <p:spPr>
                  <a:xfrm flipV="1">
                    <a:off x="4663545" y="1927795"/>
                    <a:ext cx="1984721" cy="1232526"/>
                  </a:xfrm>
                  <a:prstGeom prst="line">
                    <a:avLst/>
                  </a:prstGeom>
                  <a:ln w="9525" cmpd="sng"/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6" name="Straight Connector 195"/>
                  <p:cNvCxnSpPr/>
                  <p:nvPr/>
                </p:nvCxnSpPr>
                <p:spPr>
                  <a:xfrm flipV="1">
                    <a:off x="4439443" y="1927795"/>
                    <a:ext cx="1984721" cy="1232526"/>
                  </a:xfrm>
                  <a:prstGeom prst="line">
                    <a:avLst/>
                  </a:prstGeom>
                  <a:ln w="9525" cmpd="sng"/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7" name="Straight Connector 196"/>
                  <p:cNvCxnSpPr/>
                  <p:nvPr/>
                </p:nvCxnSpPr>
                <p:spPr>
                  <a:xfrm flipV="1">
                    <a:off x="4215341" y="1927795"/>
                    <a:ext cx="1984721" cy="1232526"/>
                  </a:xfrm>
                  <a:prstGeom prst="line">
                    <a:avLst/>
                  </a:prstGeom>
                  <a:ln w="9525" cmpd="sng"/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8" name="Straight Connector 197"/>
                  <p:cNvCxnSpPr/>
                  <p:nvPr/>
                </p:nvCxnSpPr>
                <p:spPr>
                  <a:xfrm flipV="1">
                    <a:off x="3991239" y="1927795"/>
                    <a:ext cx="1984721" cy="1232526"/>
                  </a:xfrm>
                  <a:prstGeom prst="line">
                    <a:avLst/>
                  </a:prstGeom>
                  <a:ln w="9525" cmpd="sng"/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9" name="Straight Connector 198"/>
                  <p:cNvCxnSpPr/>
                  <p:nvPr/>
                </p:nvCxnSpPr>
                <p:spPr>
                  <a:xfrm flipV="1">
                    <a:off x="3767137" y="1927795"/>
                    <a:ext cx="1984721" cy="1232526"/>
                  </a:xfrm>
                  <a:prstGeom prst="line">
                    <a:avLst/>
                  </a:prstGeom>
                  <a:ln w="9525" cmpd="sng"/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0" name="Straight Connector 199"/>
                  <p:cNvCxnSpPr/>
                  <p:nvPr/>
                </p:nvCxnSpPr>
                <p:spPr>
                  <a:xfrm flipV="1">
                    <a:off x="3543035" y="1927795"/>
                    <a:ext cx="1984721" cy="1232526"/>
                  </a:xfrm>
                  <a:prstGeom prst="line">
                    <a:avLst/>
                  </a:prstGeom>
                  <a:ln w="9525" cmpd="sng"/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1" name="Straight Connector 200"/>
                  <p:cNvCxnSpPr/>
                  <p:nvPr/>
                </p:nvCxnSpPr>
                <p:spPr>
                  <a:xfrm flipV="1">
                    <a:off x="3318933" y="1927795"/>
                    <a:ext cx="1984721" cy="1232526"/>
                  </a:xfrm>
                  <a:prstGeom prst="line">
                    <a:avLst/>
                  </a:prstGeom>
                  <a:ln w="9525" cmpd="sng"/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2" name="Straight Connector 201"/>
                  <p:cNvCxnSpPr/>
                  <p:nvPr/>
                </p:nvCxnSpPr>
                <p:spPr>
                  <a:xfrm flipV="1">
                    <a:off x="3094831" y="1927795"/>
                    <a:ext cx="1984721" cy="1232526"/>
                  </a:xfrm>
                  <a:prstGeom prst="line">
                    <a:avLst/>
                  </a:prstGeom>
                  <a:ln w="9525" cmpd="sng"/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3" name="Straight Connector 202"/>
                  <p:cNvCxnSpPr/>
                  <p:nvPr/>
                </p:nvCxnSpPr>
                <p:spPr>
                  <a:xfrm flipV="1">
                    <a:off x="2870729" y="1927795"/>
                    <a:ext cx="1984721" cy="1232526"/>
                  </a:xfrm>
                  <a:prstGeom prst="line">
                    <a:avLst/>
                  </a:prstGeom>
                  <a:ln w="9525" cmpd="sng"/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4" name="Straight Connector 203"/>
                  <p:cNvCxnSpPr/>
                  <p:nvPr/>
                </p:nvCxnSpPr>
                <p:spPr>
                  <a:xfrm flipV="1">
                    <a:off x="2646627" y="1927795"/>
                    <a:ext cx="1984721" cy="1232526"/>
                  </a:xfrm>
                  <a:prstGeom prst="line">
                    <a:avLst/>
                  </a:prstGeom>
                  <a:ln w="9525" cmpd="sng"/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5" name="Straight Connector 204"/>
                  <p:cNvCxnSpPr/>
                  <p:nvPr/>
                </p:nvCxnSpPr>
                <p:spPr>
                  <a:xfrm flipV="1">
                    <a:off x="2422525" y="1927795"/>
                    <a:ext cx="1984721" cy="1232526"/>
                  </a:xfrm>
                  <a:prstGeom prst="line">
                    <a:avLst/>
                  </a:prstGeom>
                  <a:ln w="9525" cmpd="sng"/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06" name="Parallelogram 205"/>
                  <p:cNvSpPr/>
                  <p:nvPr/>
                </p:nvSpPr>
                <p:spPr>
                  <a:xfrm>
                    <a:off x="2424072" y="1927795"/>
                    <a:ext cx="4672400" cy="1232526"/>
                  </a:xfrm>
                  <a:prstGeom prst="parallelogram">
                    <a:avLst>
                      <a:gd name="adj" fmla="val 160201"/>
                    </a:avLst>
                  </a:prstGeom>
                  <a:noFill/>
                  <a:ln w="28575" cmpd="sng">
                    <a:solidFill>
                      <a:srgbClr val="FF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126" eaLnBrk="0" hangingPunct="0"/>
                    <a:endParaRPr lang="en-US" sz="1600">
                      <a:solidFill>
                        <a:srgbClr val="FFFFFF"/>
                      </a:solidFill>
                      <a:latin typeface="Helvetica"/>
                      <a:ea typeface="ＭＳ Ｐゴシック"/>
                    </a:endParaRPr>
                  </a:p>
                </p:txBody>
              </p:sp>
            </p:grpSp>
          </p:grpSp>
        </p:grpSp>
        <p:sp>
          <p:nvSpPr>
            <p:cNvPr id="74" name="Parallelogram 73"/>
            <p:cNvSpPr/>
            <p:nvPr/>
          </p:nvSpPr>
          <p:spPr>
            <a:xfrm>
              <a:off x="3594614" y="2609904"/>
              <a:ext cx="4671183" cy="1232205"/>
            </a:xfrm>
            <a:prstGeom prst="parallelogram">
              <a:avLst>
                <a:gd name="adj" fmla="val 160201"/>
              </a:avLst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eaLnBrk="0" hangingPunct="0"/>
              <a:endParaRPr lang="en-US" sz="1600">
                <a:solidFill>
                  <a:srgbClr val="FFFFFF"/>
                </a:solidFill>
                <a:latin typeface="Helvetica"/>
                <a:ea typeface="ＭＳ Ｐゴシック"/>
              </a:endParaRPr>
            </a:p>
          </p:txBody>
        </p:sp>
        <p:sp>
          <p:nvSpPr>
            <p:cNvPr id="76" name="Parallelogram 75"/>
            <p:cNvSpPr/>
            <p:nvPr/>
          </p:nvSpPr>
          <p:spPr>
            <a:xfrm>
              <a:off x="4775228" y="2912441"/>
              <a:ext cx="2335592" cy="616103"/>
            </a:xfrm>
            <a:prstGeom prst="parallelogram">
              <a:avLst>
                <a:gd name="adj" fmla="val 160201"/>
              </a:avLst>
            </a:prstGeom>
            <a:noFill/>
            <a:ln w="28575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eaLnBrk="0" hangingPunct="0"/>
              <a:endParaRPr lang="en-US" sz="1600">
                <a:solidFill>
                  <a:srgbClr val="FFFFFF"/>
                </a:solidFill>
                <a:latin typeface="Helvetica"/>
                <a:ea typeface="ＭＳ Ｐゴシック"/>
              </a:endParaRPr>
            </a:p>
          </p:txBody>
        </p:sp>
        <p:sp>
          <p:nvSpPr>
            <p:cNvPr id="73" name="Text Box 93"/>
            <p:cNvSpPr txBox="1">
              <a:spLocks noChangeArrowheads="1"/>
            </p:cNvSpPr>
            <p:nvPr/>
          </p:nvSpPr>
          <p:spPr bwMode="auto">
            <a:xfrm>
              <a:off x="1637932" y="1331962"/>
              <a:ext cx="2137987" cy="4000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defTabSz="914126" eaLnBrk="0" hangingPunct="0">
                <a:defRPr/>
              </a:pPr>
              <a:r>
                <a:rPr lang="en-US" sz="1999" dirty="0">
                  <a:solidFill>
                    <a:srgbClr val="000080"/>
                  </a:solidFill>
                  <a:latin typeface="Calibri"/>
                  <a:ea typeface="ＭＳ Ｐゴシック" charset="0"/>
                  <a:cs typeface="Calibri"/>
                </a:rPr>
                <a:t>Refinement levels</a:t>
              </a:r>
              <a:endParaRPr lang="en-US" dirty="0">
                <a:solidFill>
                  <a:srgbClr val="000080"/>
                </a:solidFill>
                <a:latin typeface="Calibri"/>
                <a:ea typeface="ＭＳ Ｐゴシック" charset="0"/>
                <a:cs typeface="Calibri"/>
              </a:endParaRPr>
            </a:p>
          </p:txBody>
        </p:sp>
        <p:cxnSp>
          <p:nvCxnSpPr>
            <p:cNvPr id="75" name="Straight Connector 74"/>
            <p:cNvCxnSpPr>
              <a:stCxn id="73" idx="2"/>
            </p:cNvCxnSpPr>
            <p:nvPr/>
          </p:nvCxnSpPr>
          <p:spPr bwMode="auto">
            <a:xfrm>
              <a:off x="2706925" y="1731969"/>
              <a:ext cx="1455701" cy="50477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79" name="Straight Connector 78"/>
            <p:cNvCxnSpPr>
              <a:stCxn id="73" idx="2"/>
            </p:cNvCxnSpPr>
            <p:nvPr/>
          </p:nvCxnSpPr>
          <p:spPr bwMode="auto">
            <a:xfrm>
              <a:off x="2706927" y="1731970"/>
              <a:ext cx="849960" cy="149174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sp>
        <p:nvSpPr>
          <p:cNvPr id="83" name="Text Box 93">
            <a:extLst>
              <a:ext uri="{FF2B5EF4-FFF2-40B4-BE49-F238E27FC236}">
                <a16:creationId xmlns:a16="http://schemas.microsoft.com/office/drawing/2014/main" id="{96BD0D94-0106-FD4C-B973-10CAC5951A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9453" y="1648419"/>
            <a:ext cx="5469372" cy="1892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126" eaLnBrk="0" hangingPunct="0">
              <a:defRPr/>
            </a:pPr>
            <a:r>
              <a:rPr lang="en-US" sz="2400" dirty="0">
                <a:solidFill>
                  <a:srgbClr val="000080"/>
                </a:solidFill>
                <a:latin typeface="Calibri"/>
                <a:ea typeface="ＭＳ Ｐゴシック" charset="0"/>
                <a:cs typeface="Calibri"/>
              </a:rPr>
              <a:t>Poisson eq.: boundary value problem.</a:t>
            </a:r>
          </a:p>
          <a:p>
            <a:pPr defTabSz="914126" eaLnBrk="0" hangingPunct="0">
              <a:defRPr/>
            </a:pPr>
            <a:r>
              <a:rPr lang="en-US" sz="2400" dirty="0">
                <a:solidFill>
                  <a:srgbClr val="000080"/>
                </a:solidFill>
                <a:latin typeface="Calibri"/>
                <a:ea typeface="ＭＳ Ｐゴシック" charset="0"/>
                <a:cs typeface="Calibri"/>
                <a:sym typeface="Wingdings" pitchFamily="2" charset="2"/>
              </a:rPr>
              <a:t> can use </a:t>
            </a:r>
            <a:r>
              <a:rPr lang="en-US" sz="2400" dirty="0">
                <a:solidFill>
                  <a:srgbClr val="000080"/>
                </a:solidFill>
                <a:latin typeface="Calibri"/>
                <a:ea typeface="ＭＳ Ｐゴシック" charset="0"/>
                <a:cs typeface="Calibri"/>
              </a:rPr>
              <a:t>following simple procedure:</a:t>
            </a:r>
          </a:p>
          <a:p>
            <a:pPr marL="799860" lvl="1" indent="-342797" defTabSz="914126" eaLnBrk="0" hangingPunct="0">
              <a:buFont typeface="+mj-lt"/>
              <a:buAutoNum type="arabicPeriod"/>
              <a:defRPr/>
            </a:pPr>
            <a:r>
              <a:rPr lang="en-US" sz="2300" dirty="0">
                <a:solidFill>
                  <a:srgbClr val="000080"/>
                </a:solidFill>
                <a:latin typeface="Calibri"/>
                <a:ea typeface="ＭＳ Ｐゴシック" charset="0"/>
                <a:cs typeface="Calibri"/>
              </a:rPr>
              <a:t>solve on coarse grid,</a:t>
            </a:r>
          </a:p>
          <a:p>
            <a:pPr marL="799860" lvl="1" indent="-342797" defTabSz="914126" eaLnBrk="0" hangingPunct="0">
              <a:buFont typeface="+mj-lt"/>
              <a:buAutoNum type="arabicPeriod"/>
              <a:defRPr/>
            </a:pPr>
            <a:r>
              <a:rPr lang="en-US" sz="2300" b="1" dirty="0">
                <a:solidFill>
                  <a:srgbClr val="C00000"/>
                </a:solidFill>
                <a:latin typeface="Calibri"/>
                <a:ea typeface="ＭＳ Ｐゴシック" charset="0"/>
                <a:cs typeface="Calibri"/>
              </a:rPr>
              <a:t>interpolate on fine grid boundaries,</a:t>
            </a:r>
          </a:p>
          <a:p>
            <a:pPr marL="799860" lvl="1" indent="-342797" defTabSz="914126" eaLnBrk="0" hangingPunct="0">
              <a:buFont typeface="+mj-lt"/>
              <a:buAutoNum type="arabicPeriod"/>
              <a:defRPr/>
            </a:pPr>
            <a:r>
              <a:rPr lang="en-US" sz="2300" dirty="0">
                <a:solidFill>
                  <a:srgbClr val="000080"/>
                </a:solidFill>
                <a:latin typeface="Calibri"/>
                <a:ea typeface="ＭＳ Ｐゴシック" charset="0"/>
                <a:cs typeface="Calibri"/>
              </a:rPr>
              <a:t>solve on fine grid.</a:t>
            </a:r>
          </a:p>
        </p:txBody>
      </p:sp>
      <p:sp>
        <p:nvSpPr>
          <p:cNvPr id="84" name="Title 1">
            <a:extLst>
              <a:ext uri="{FF2B5EF4-FFF2-40B4-BE49-F238E27FC236}">
                <a16:creationId xmlns:a16="http://schemas.microsoft.com/office/drawing/2014/main" id="{F09E7533-458A-F54C-888F-0761C5B7A16B}"/>
              </a:ext>
            </a:extLst>
          </p:cNvPr>
          <p:cNvSpPr txBox="1">
            <a:spLocks/>
          </p:cNvSpPr>
          <p:nvPr/>
        </p:nvSpPr>
        <p:spPr bwMode="auto">
          <a:xfrm>
            <a:off x="157562" y="194388"/>
            <a:ext cx="11909747" cy="914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sz="3199" dirty="0">
                <a:cs typeface="Calibri"/>
              </a:rPr>
              <a:t>Mesh refinement with electrostatic PIC</a:t>
            </a:r>
            <a:endParaRPr lang="en-US" dirty="0"/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DEE1191E-FFDD-E641-8B07-3A7D85B15B62}"/>
              </a:ext>
            </a:extLst>
          </p:cNvPr>
          <p:cNvGrpSpPr/>
          <p:nvPr/>
        </p:nvGrpSpPr>
        <p:grpSpPr>
          <a:xfrm>
            <a:off x="174172" y="827315"/>
            <a:ext cx="10994571" cy="54427"/>
            <a:chOff x="195943" y="1001487"/>
            <a:chExt cx="10994571" cy="54427"/>
          </a:xfrm>
        </p:grpSpPr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B2D2F343-9748-2F4C-AD46-00AA96325B4E}"/>
                </a:ext>
              </a:extLst>
            </p:cNvPr>
            <p:cNvCxnSpPr/>
            <p:nvPr/>
          </p:nvCxnSpPr>
          <p:spPr>
            <a:xfrm>
              <a:off x="195943" y="1001487"/>
              <a:ext cx="9818914" cy="0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01AFE0BB-FBDF-8045-BD7A-E6E3C4E26039}"/>
                </a:ext>
              </a:extLst>
            </p:cNvPr>
            <p:cNvCxnSpPr>
              <a:cxnSpLocks/>
            </p:cNvCxnSpPr>
            <p:nvPr/>
          </p:nvCxnSpPr>
          <p:spPr>
            <a:xfrm>
              <a:off x="511628" y="1055914"/>
              <a:ext cx="10678886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0" name="Slide Number Placeholder 3">
            <a:extLst>
              <a:ext uri="{FF2B5EF4-FFF2-40B4-BE49-F238E27FC236}">
                <a16:creationId xmlns:a16="http://schemas.microsoft.com/office/drawing/2014/main" id="{744C5714-1185-3E46-ABA7-1AB8199CB74F}"/>
              </a:ext>
            </a:extLst>
          </p:cNvPr>
          <p:cNvSpPr txBox="1">
            <a:spLocks/>
          </p:cNvSpPr>
          <p:nvPr/>
        </p:nvSpPr>
        <p:spPr>
          <a:xfrm>
            <a:off x="11455401" y="6393363"/>
            <a:ext cx="544259" cy="3016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929A8685-9CBD-5D48-90F4-6955DC9A7A72}" type="slidenum">
              <a:rPr lang="en-US" altLang="x-none" smtClean="0"/>
              <a:pPr/>
              <a:t>31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15268301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A009F15-303F-164F-A65D-0C8BBB4142E7}"/>
              </a:ext>
            </a:extLst>
          </p:cNvPr>
          <p:cNvGrpSpPr/>
          <p:nvPr/>
        </p:nvGrpSpPr>
        <p:grpSpPr>
          <a:xfrm>
            <a:off x="237744" y="1362456"/>
            <a:ext cx="6627865" cy="2510147"/>
            <a:chOff x="1637932" y="1331962"/>
            <a:chExt cx="6627865" cy="2510147"/>
          </a:xfrm>
        </p:grpSpPr>
        <p:grpSp>
          <p:nvGrpSpPr>
            <p:cNvPr id="2" name="Group 1"/>
            <p:cNvGrpSpPr/>
            <p:nvPr/>
          </p:nvGrpSpPr>
          <p:grpSpPr>
            <a:xfrm>
              <a:off x="3585800" y="1734083"/>
              <a:ext cx="4679997" cy="2107242"/>
              <a:chOff x="4441054" y="1763315"/>
              <a:chExt cx="4681216" cy="2107791"/>
            </a:xfrm>
          </p:grpSpPr>
          <p:sp>
            <p:nvSpPr>
              <p:cNvPr id="136" name="Parallelogram 135"/>
              <p:cNvSpPr/>
              <p:nvPr/>
            </p:nvSpPr>
            <p:spPr>
              <a:xfrm>
                <a:off x="4443597" y="2638580"/>
                <a:ext cx="4672400" cy="1232526"/>
              </a:xfrm>
              <a:prstGeom prst="parallelogram">
                <a:avLst>
                  <a:gd name="adj" fmla="val 160201"/>
                </a:avLst>
              </a:prstGeom>
              <a:solidFill>
                <a:srgbClr val="FFFFFF"/>
              </a:solidFill>
              <a:ln w="28575" cmpd="sng">
                <a:noFill/>
              </a:ln>
              <a:effectLst>
                <a:outerShdw blurRad="136525" dist="330200" dir="5400000" algn="tl" rotWithShape="0">
                  <a:schemeClr val="accent1">
                    <a:alpha val="23000"/>
                  </a:scheme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26" eaLnBrk="0" hangingPunct="0"/>
                <a:endParaRPr lang="en-US" sz="1600">
                  <a:solidFill>
                    <a:srgbClr val="FFFFFF"/>
                  </a:solidFill>
                  <a:latin typeface="Helvetica"/>
                  <a:ea typeface="ＭＳ Ｐゴシック"/>
                </a:endParaRPr>
              </a:p>
            </p:txBody>
          </p:sp>
          <p:grpSp>
            <p:nvGrpSpPr>
              <p:cNvPr id="137" name="Group 136"/>
              <p:cNvGrpSpPr/>
              <p:nvPr/>
            </p:nvGrpSpPr>
            <p:grpSpPr>
              <a:xfrm>
                <a:off x="4448323" y="2638063"/>
                <a:ext cx="4673947" cy="1232526"/>
                <a:chOff x="2422525" y="1927795"/>
                <a:chExt cx="4673947" cy="1232526"/>
              </a:xfrm>
            </p:grpSpPr>
            <p:cxnSp>
              <p:nvCxnSpPr>
                <p:cNvPr id="138" name="Straight Connector 137"/>
                <p:cNvCxnSpPr/>
                <p:nvPr/>
              </p:nvCxnSpPr>
              <p:spPr>
                <a:xfrm flipV="1">
                  <a:off x="5111750" y="1927795"/>
                  <a:ext cx="1984721" cy="1232526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/>
                <p:cNvCxnSpPr/>
                <p:nvPr/>
              </p:nvCxnSpPr>
              <p:spPr>
                <a:xfrm flipH="1">
                  <a:off x="4401817" y="1929098"/>
                  <a:ext cx="2694655" cy="0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/>
                <p:cNvCxnSpPr/>
                <p:nvPr/>
              </p:nvCxnSpPr>
              <p:spPr>
                <a:xfrm flipH="1">
                  <a:off x="4246357" y="2031700"/>
                  <a:ext cx="2681493" cy="0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/>
                <p:cNvCxnSpPr/>
                <p:nvPr/>
              </p:nvCxnSpPr>
              <p:spPr>
                <a:xfrm flipH="1">
                  <a:off x="4066919" y="2138179"/>
                  <a:ext cx="2689481" cy="0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/>
                <p:cNvCxnSpPr/>
                <p:nvPr/>
              </p:nvCxnSpPr>
              <p:spPr>
                <a:xfrm flipH="1">
                  <a:off x="3914414" y="2236904"/>
                  <a:ext cx="2689586" cy="0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/>
                <p:cNvCxnSpPr/>
                <p:nvPr/>
              </p:nvCxnSpPr>
              <p:spPr>
                <a:xfrm flipH="1">
                  <a:off x="3743709" y="2339506"/>
                  <a:ext cx="2680939" cy="0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/>
                <p:cNvCxnSpPr/>
                <p:nvPr/>
              </p:nvCxnSpPr>
              <p:spPr>
                <a:xfrm flipH="1">
                  <a:off x="3577762" y="2442108"/>
                  <a:ext cx="2699213" cy="0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/>
                <p:cNvCxnSpPr>
                  <a:stCxn id="164" idx="2"/>
                </p:cNvCxnSpPr>
                <p:nvPr/>
              </p:nvCxnSpPr>
              <p:spPr>
                <a:xfrm flipH="1" flipV="1">
                  <a:off x="3420559" y="2543070"/>
                  <a:ext cx="2688654" cy="988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/>
                <p:cNvCxnSpPr/>
                <p:nvPr/>
              </p:nvCxnSpPr>
              <p:spPr>
                <a:xfrm flipH="1">
                  <a:off x="3252747" y="2647311"/>
                  <a:ext cx="2690853" cy="0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/>
                <p:cNvCxnSpPr/>
                <p:nvPr/>
              </p:nvCxnSpPr>
              <p:spPr>
                <a:xfrm flipH="1">
                  <a:off x="3084473" y="2749913"/>
                  <a:ext cx="2694027" cy="0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/>
                <p:cNvCxnSpPr/>
                <p:nvPr/>
              </p:nvCxnSpPr>
              <p:spPr>
                <a:xfrm flipH="1">
                  <a:off x="2919372" y="2852515"/>
                  <a:ext cx="2694028" cy="0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/>
                <p:cNvCxnSpPr/>
                <p:nvPr/>
              </p:nvCxnSpPr>
              <p:spPr>
                <a:xfrm flipH="1">
                  <a:off x="2754272" y="2955117"/>
                  <a:ext cx="2697203" cy="0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/>
                <p:cNvCxnSpPr/>
                <p:nvPr/>
              </p:nvCxnSpPr>
              <p:spPr>
                <a:xfrm flipH="1">
                  <a:off x="2592347" y="3054350"/>
                  <a:ext cx="2697203" cy="3369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Straight Connector 150"/>
                <p:cNvCxnSpPr/>
                <p:nvPr/>
              </p:nvCxnSpPr>
              <p:spPr>
                <a:xfrm flipH="1">
                  <a:off x="2424072" y="3160321"/>
                  <a:ext cx="2687678" cy="0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/>
                <p:cNvCxnSpPr/>
                <p:nvPr/>
              </p:nvCxnSpPr>
              <p:spPr>
                <a:xfrm flipV="1">
                  <a:off x="4887647" y="1927795"/>
                  <a:ext cx="1984721" cy="1232526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Straight Connector 152"/>
                <p:cNvCxnSpPr/>
                <p:nvPr/>
              </p:nvCxnSpPr>
              <p:spPr>
                <a:xfrm flipV="1">
                  <a:off x="4663545" y="1927795"/>
                  <a:ext cx="1984721" cy="1232526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Straight Connector 153"/>
                <p:cNvCxnSpPr/>
                <p:nvPr/>
              </p:nvCxnSpPr>
              <p:spPr>
                <a:xfrm flipV="1">
                  <a:off x="4439443" y="1927795"/>
                  <a:ext cx="1984721" cy="1232526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Straight Connector 154"/>
                <p:cNvCxnSpPr/>
                <p:nvPr/>
              </p:nvCxnSpPr>
              <p:spPr>
                <a:xfrm flipV="1">
                  <a:off x="4215341" y="1927795"/>
                  <a:ext cx="1984721" cy="1232526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Straight Connector 155"/>
                <p:cNvCxnSpPr/>
                <p:nvPr/>
              </p:nvCxnSpPr>
              <p:spPr>
                <a:xfrm flipV="1">
                  <a:off x="3991239" y="1927795"/>
                  <a:ext cx="1984721" cy="1232526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7" name="Straight Connector 156"/>
                <p:cNvCxnSpPr/>
                <p:nvPr/>
              </p:nvCxnSpPr>
              <p:spPr>
                <a:xfrm flipV="1">
                  <a:off x="3767137" y="1927795"/>
                  <a:ext cx="1984721" cy="1232526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Straight Connector 157"/>
                <p:cNvCxnSpPr/>
                <p:nvPr/>
              </p:nvCxnSpPr>
              <p:spPr>
                <a:xfrm flipV="1">
                  <a:off x="3543035" y="1927795"/>
                  <a:ext cx="1984721" cy="1232526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Straight Connector 158"/>
                <p:cNvCxnSpPr/>
                <p:nvPr/>
              </p:nvCxnSpPr>
              <p:spPr>
                <a:xfrm flipV="1">
                  <a:off x="3318933" y="1927795"/>
                  <a:ext cx="1984721" cy="1232526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0" name="Straight Connector 159"/>
                <p:cNvCxnSpPr/>
                <p:nvPr/>
              </p:nvCxnSpPr>
              <p:spPr>
                <a:xfrm flipV="1">
                  <a:off x="3094831" y="1927795"/>
                  <a:ext cx="1984721" cy="1232526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Straight Connector 160"/>
                <p:cNvCxnSpPr/>
                <p:nvPr/>
              </p:nvCxnSpPr>
              <p:spPr>
                <a:xfrm flipV="1">
                  <a:off x="2870729" y="1927795"/>
                  <a:ext cx="1984721" cy="1232526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2" name="Straight Connector 161"/>
                <p:cNvCxnSpPr/>
                <p:nvPr/>
              </p:nvCxnSpPr>
              <p:spPr>
                <a:xfrm flipV="1">
                  <a:off x="2646627" y="1927795"/>
                  <a:ext cx="1984721" cy="1232526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Straight Connector 162"/>
                <p:cNvCxnSpPr/>
                <p:nvPr/>
              </p:nvCxnSpPr>
              <p:spPr>
                <a:xfrm flipV="1">
                  <a:off x="2422525" y="1927795"/>
                  <a:ext cx="1984721" cy="1232526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4" name="Parallelogram 163"/>
                <p:cNvSpPr/>
                <p:nvPr/>
              </p:nvSpPr>
              <p:spPr>
                <a:xfrm>
                  <a:off x="2424072" y="1927795"/>
                  <a:ext cx="4672400" cy="1232526"/>
                </a:xfrm>
                <a:prstGeom prst="parallelogram">
                  <a:avLst>
                    <a:gd name="adj" fmla="val 160201"/>
                  </a:avLst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126" eaLnBrk="0" hangingPunct="0"/>
                  <a:endParaRPr lang="en-US" sz="1600">
                    <a:solidFill>
                      <a:srgbClr val="FFFFFF"/>
                    </a:solidFill>
                    <a:latin typeface="Helvetica"/>
                    <a:ea typeface="ＭＳ Ｐゴシック"/>
                  </a:endParaRPr>
                </a:p>
              </p:txBody>
            </p:sp>
          </p:grpSp>
          <p:cxnSp>
            <p:nvCxnSpPr>
              <p:cNvPr id="165" name="Straight Connector 164"/>
              <p:cNvCxnSpPr/>
              <p:nvPr/>
            </p:nvCxnSpPr>
            <p:spPr>
              <a:xfrm flipV="1">
                <a:off x="5613955" y="2382122"/>
                <a:ext cx="7408" cy="1178983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/>
              <p:cNvCxnSpPr/>
              <p:nvPr/>
            </p:nvCxnSpPr>
            <p:spPr>
              <a:xfrm flipH="1" flipV="1">
                <a:off x="7949697" y="1772522"/>
                <a:ext cx="1058" cy="1178983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/>
              <p:cNvCxnSpPr/>
              <p:nvPr/>
            </p:nvCxnSpPr>
            <p:spPr>
              <a:xfrm flipV="1">
                <a:off x="6607730" y="1887880"/>
                <a:ext cx="0" cy="105410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/>
              <p:cNvCxnSpPr/>
              <p:nvPr/>
            </p:nvCxnSpPr>
            <p:spPr>
              <a:xfrm flipH="1" flipV="1">
                <a:off x="6954863" y="2390588"/>
                <a:ext cx="2117" cy="1173693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9" name="Parallelogram 168"/>
              <p:cNvSpPr>
                <a:spLocks noChangeAspect="1"/>
              </p:cNvSpPr>
              <p:nvPr/>
            </p:nvSpPr>
            <p:spPr>
              <a:xfrm>
                <a:off x="5618483" y="2945349"/>
                <a:ext cx="2336200" cy="616264"/>
              </a:xfrm>
              <a:prstGeom prst="parallelogram">
                <a:avLst>
                  <a:gd name="adj" fmla="val 160201"/>
                </a:avLst>
              </a:prstGeom>
              <a:noFill/>
              <a:ln w="12700" cmpd="sng">
                <a:solidFill>
                  <a:schemeClr val="tx1"/>
                </a:solidFill>
                <a:prstDash val="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26" eaLnBrk="0" hangingPunct="0"/>
                <a:endParaRPr lang="en-US" sz="1600">
                  <a:solidFill>
                    <a:srgbClr val="FFFFFF"/>
                  </a:solidFill>
                  <a:latin typeface="Helvetica"/>
                  <a:ea typeface="ＭＳ Ｐゴシック"/>
                </a:endParaRPr>
              </a:p>
            </p:txBody>
          </p:sp>
          <p:sp>
            <p:nvSpPr>
              <p:cNvPr id="170" name="TextBox 169"/>
              <p:cNvSpPr txBox="1"/>
              <p:nvPr/>
            </p:nvSpPr>
            <p:spPr>
              <a:xfrm>
                <a:off x="4441054" y="3165003"/>
                <a:ext cx="47000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126" eaLnBrk="0" hangingPunct="0"/>
                <a:r>
                  <a:rPr lang="en-US" sz="2399">
                    <a:solidFill>
                      <a:srgbClr val="000000"/>
                    </a:solidFill>
                    <a:ea typeface="ＭＳ Ｐゴシック" charset="0"/>
                    <a:cs typeface="ＭＳ Ｐゴシック" charset="0"/>
                  </a:rPr>
                  <a:t>L</a:t>
                </a:r>
                <a:r>
                  <a:rPr lang="en-US" sz="2399" baseline="-25000">
                    <a:solidFill>
                      <a:srgbClr val="000000"/>
                    </a:solidFill>
                    <a:ea typeface="ＭＳ Ｐゴシック" charset="0"/>
                    <a:cs typeface="ＭＳ Ｐゴシック" charset="0"/>
                  </a:rPr>
                  <a:t>n</a:t>
                </a:r>
              </a:p>
            </p:txBody>
          </p:sp>
          <p:sp>
            <p:nvSpPr>
              <p:cNvPr id="176" name="TextBox 175"/>
              <p:cNvSpPr txBox="1"/>
              <p:nvPr/>
            </p:nvSpPr>
            <p:spPr>
              <a:xfrm>
                <a:off x="5018030" y="2035275"/>
                <a:ext cx="70403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126" eaLnBrk="0" hangingPunct="0"/>
                <a:r>
                  <a:rPr lang="en-US" sz="2399">
                    <a:solidFill>
                      <a:srgbClr val="000000"/>
                    </a:solidFill>
                    <a:ea typeface="ＭＳ Ｐゴシック" charset="0"/>
                    <a:cs typeface="ＭＳ Ｐゴシック" charset="0"/>
                  </a:rPr>
                  <a:t>L</a:t>
                </a:r>
                <a:r>
                  <a:rPr lang="en-US" sz="2399" baseline="-25000">
                    <a:solidFill>
                      <a:srgbClr val="000000"/>
                    </a:solidFill>
                    <a:ea typeface="ＭＳ Ｐゴシック" charset="0"/>
                    <a:cs typeface="ＭＳ Ｐゴシック" charset="0"/>
                  </a:rPr>
                  <a:t>n+1</a:t>
                </a:r>
              </a:p>
            </p:txBody>
          </p:sp>
          <p:grpSp>
            <p:nvGrpSpPr>
              <p:cNvPr id="177" name="Group 176"/>
              <p:cNvGrpSpPr/>
              <p:nvPr/>
            </p:nvGrpSpPr>
            <p:grpSpPr>
              <a:xfrm>
                <a:off x="5609931" y="1763315"/>
                <a:ext cx="2340149" cy="622613"/>
                <a:chOff x="2216150" y="3686746"/>
                <a:chExt cx="2340149" cy="622613"/>
              </a:xfrm>
            </p:grpSpPr>
            <p:sp>
              <p:nvSpPr>
                <p:cNvPr id="178" name="Parallelogram 177"/>
                <p:cNvSpPr/>
                <p:nvPr/>
              </p:nvSpPr>
              <p:spPr>
                <a:xfrm>
                  <a:off x="2220099" y="3686746"/>
                  <a:ext cx="2336200" cy="616263"/>
                </a:xfrm>
                <a:prstGeom prst="parallelogram">
                  <a:avLst>
                    <a:gd name="adj" fmla="val 160201"/>
                  </a:avLst>
                </a:prstGeom>
                <a:solidFill>
                  <a:srgbClr val="FFFFFF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126" eaLnBrk="0" hangingPunct="0"/>
                  <a:endParaRPr lang="en-US" sz="1600">
                    <a:solidFill>
                      <a:srgbClr val="FFFFFF"/>
                    </a:solidFill>
                    <a:latin typeface="Helvetica"/>
                    <a:ea typeface="ＭＳ Ｐゴシック"/>
                  </a:endParaRPr>
                </a:p>
              </p:txBody>
            </p:sp>
            <p:grpSp>
              <p:nvGrpSpPr>
                <p:cNvPr id="179" name="Group 178"/>
                <p:cNvGrpSpPr>
                  <a:grpSpLocks noChangeAspect="1"/>
                </p:cNvGrpSpPr>
                <p:nvPr/>
              </p:nvGrpSpPr>
              <p:grpSpPr>
                <a:xfrm>
                  <a:off x="2216150" y="3693096"/>
                  <a:ext cx="2336974" cy="616263"/>
                  <a:chOff x="2422525" y="1927795"/>
                  <a:chExt cx="4673947" cy="1232526"/>
                </a:xfrm>
              </p:grpSpPr>
              <p:cxnSp>
                <p:nvCxnSpPr>
                  <p:cNvPr id="180" name="Straight Connector 179"/>
                  <p:cNvCxnSpPr/>
                  <p:nvPr/>
                </p:nvCxnSpPr>
                <p:spPr>
                  <a:xfrm flipV="1">
                    <a:off x="5111750" y="1927795"/>
                    <a:ext cx="1984721" cy="1232526"/>
                  </a:xfrm>
                  <a:prstGeom prst="line">
                    <a:avLst/>
                  </a:prstGeom>
                  <a:ln w="9525" cmpd="sng"/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1" name="Straight Connector 180"/>
                  <p:cNvCxnSpPr/>
                  <p:nvPr/>
                </p:nvCxnSpPr>
                <p:spPr>
                  <a:xfrm flipH="1">
                    <a:off x="4401817" y="1929098"/>
                    <a:ext cx="2694655" cy="0"/>
                  </a:xfrm>
                  <a:prstGeom prst="line">
                    <a:avLst/>
                  </a:prstGeom>
                  <a:ln w="9525" cmpd="sng"/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2" name="Straight Connector 181"/>
                  <p:cNvCxnSpPr/>
                  <p:nvPr/>
                </p:nvCxnSpPr>
                <p:spPr>
                  <a:xfrm flipH="1">
                    <a:off x="4246357" y="2031700"/>
                    <a:ext cx="2681493" cy="0"/>
                  </a:xfrm>
                  <a:prstGeom prst="line">
                    <a:avLst/>
                  </a:prstGeom>
                  <a:ln w="9525" cmpd="sng"/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3" name="Straight Connector 182"/>
                  <p:cNvCxnSpPr/>
                  <p:nvPr/>
                </p:nvCxnSpPr>
                <p:spPr>
                  <a:xfrm flipH="1">
                    <a:off x="4066919" y="2138179"/>
                    <a:ext cx="2689481" cy="0"/>
                  </a:xfrm>
                  <a:prstGeom prst="line">
                    <a:avLst/>
                  </a:prstGeom>
                  <a:ln w="9525" cmpd="sng"/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4" name="Straight Connector 183"/>
                  <p:cNvCxnSpPr/>
                  <p:nvPr/>
                </p:nvCxnSpPr>
                <p:spPr>
                  <a:xfrm flipH="1">
                    <a:off x="3914414" y="2236904"/>
                    <a:ext cx="2689586" cy="0"/>
                  </a:xfrm>
                  <a:prstGeom prst="line">
                    <a:avLst/>
                  </a:prstGeom>
                  <a:ln w="9525" cmpd="sng"/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5" name="Straight Connector 184"/>
                  <p:cNvCxnSpPr/>
                  <p:nvPr/>
                </p:nvCxnSpPr>
                <p:spPr>
                  <a:xfrm flipH="1">
                    <a:off x="3743709" y="2339506"/>
                    <a:ext cx="2680939" cy="0"/>
                  </a:xfrm>
                  <a:prstGeom prst="line">
                    <a:avLst/>
                  </a:prstGeom>
                  <a:ln w="9525" cmpd="sng"/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6" name="Straight Connector 185"/>
                  <p:cNvCxnSpPr/>
                  <p:nvPr/>
                </p:nvCxnSpPr>
                <p:spPr>
                  <a:xfrm flipH="1">
                    <a:off x="3577762" y="2442108"/>
                    <a:ext cx="2699213" cy="0"/>
                  </a:xfrm>
                  <a:prstGeom prst="line">
                    <a:avLst/>
                  </a:prstGeom>
                  <a:ln w="9525" cmpd="sng"/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7" name="Straight Connector 186"/>
                  <p:cNvCxnSpPr>
                    <a:stCxn id="206" idx="2"/>
                  </p:cNvCxnSpPr>
                  <p:nvPr/>
                </p:nvCxnSpPr>
                <p:spPr>
                  <a:xfrm flipH="1" flipV="1">
                    <a:off x="3420559" y="2543070"/>
                    <a:ext cx="2688654" cy="988"/>
                  </a:xfrm>
                  <a:prstGeom prst="line">
                    <a:avLst/>
                  </a:prstGeom>
                  <a:ln w="9525" cmpd="sng"/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8" name="Straight Connector 187"/>
                  <p:cNvCxnSpPr/>
                  <p:nvPr/>
                </p:nvCxnSpPr>
                <p:spPr>
                  <a:xfrm flipH="1">
                    <a:off x="3252747" y="2647311"/>
                    <a:ext cx="2690853" cy="0"/>
                  </a:xfrm>
                  <a:prstGeom prst="line">
                    <a:avLst/>
                  </a:prstGeom>
                  <a:ln w="9525" cmpd="sng"/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9" name="Straight Connector 188"/>
                  <p:cNvCxnSpPr/>
                  <p:nvPr/>
                </p:nvCxnSpPr>
                <p:spPr>
                  <a:xfrm flipH="1">
                    <a:off x="3084473" y="2749913"/>
                    <a:ext cx="2694027" cy="0"/>
                  </a:xfrm>
                  <a:prstGeom prst="line">
                    <a:avLst/>
                  </a:prstGeom>
                  <a:ln w="9525" cmpd="sng"/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0" name="Straight Connector 189"/>
                  <p:cNvCxnSpPr/>
                  <p:nvPr/>
                </p:nvCxnSpPr>
                <p:spPr>
                  <a:xfrm flipH="1">
                    <a:off x="2919372" y="2852515"/>
                    <a:ext cx="2694028" cy="0"/>
                  </a:xfrm>
                  <a:prstGeom prst="line">
                    <a:avLst/>
                  </a:prstGeom>
                  <a:ln w="9525" cmpd="sng"/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1" name="Straight Connector 190"/>
                  <p:cNvCxnSpPr/>
                  <p:nvPr/>
                </p:nvCxnSpPr>
                <p:spPr>
                  <a:xfrm flipH="1">
                    <a:off x="2754272" y="2955117"/>
                    <a:ext cx="2697203" cy="0"/>
                  </a:xfrm>
                  <a:prstGeom prst="line">
                    <a:avLst/>
                  </a:prstGeom>
                  <a:ln w="9525" cmpd="sng"/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2" name="Straight Connector 191"/>
                  <p:cNvCxnSpPr/>
                  <p:nvPr/>
                </p:nvCxnSpPr>
                <p:spPr>
                  <a:xfrm flipH="1">
                    <a:off x="2592347" y="3054350"/>
                    <a:ext cx="2697203" cy="3369"/>
                  </a:xfrm>
                  <a:prstGeom prst="line">
                    <a:avLst/>
                  </a:prstGeom>
                  <a:ln w="9525" cmpd="sng"/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3" name="Straight Connector 192"/>
                  <p:cNvCxnSpPr/>
                  <p:nvPr/>
                </p:nvCxnSpPr>
                <p:spPr>
                  <a:xfrm flipH="1">
                    <a:off x="2424072" y="3160321"/>
                    <a:ext cx="2687678" cy="0"/>
                  </a:xfrm>
                  <a:prstGeom prst="line">
                    <a:avLst/>
                  </a:prstGeom>
                  <a:ln w="9525" cmpd="sng"/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4" name="Straight Connector 193"/>
                  <p:cNvCxnSpPr/>
                  <p:nvPr/>
                </p:nvCxnSpPr>
                <p:spPr>
                  <a:xfrm flipV="1">
                    <a:off x="4887647" y="1927795"/>
                    <a:ext cx="1984721" cy="1232526"/>
                  </a:xfrm>
                  <a:prstGeom prst="line">
                    <a:avLst/>
                  </a:prstGeom>
                  <a:ln w="9525" cmpd="sng"/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5" name="Straight Connector 194"/>
                  <p:cNvCxnSpPr/>
                  <p:nvPr/>
                </p:nvCxnSpPr>
                <p:spPr>
                  <a:xfrm flipV="1">
                    <a:off x="4663545" y="1927795"/>
                    <a:ext cx="1984721" cy="1232526"/>
                  </a:xfrm>
                  <a:prstGeom prst="line">
                    <a:avLst/>
                  </a:prstGeom>
                  <a:ln w="9525" cmpd="sng"/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6" name="Straight Connector 195"/>
                  <p:cNvCxnSpPr/>
                  <p:nvPr/>
                </p:nvCxnSpPr>
                <p:spPr>
                  <a:xfrm flipV="1">
                    <a:off x="4439443" y="1927795"/>
                    <a:ext cx="1984721" cy="1232526"/>
                  </a:xfrm>
                  <a:prstGeom prst="line">
                    <a:avLst/>
                  </a:prstGeom>
                  <a:ln w="9525" cmpd="sng"/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7" name="Straight Connector 196"/>
                  <p:cNvCxnSpPr/>
                  <p:nvPr/>
                </p:nvCxnSpPr>
                <p:spPr>
                  <a:xfrm flipV="1">
                    <a:off x="4215341" y="1927795"/>
                    <a:ext cx="1984721" cy="1232526"/>
                  </a:xfrm>
                  <a:prstGeom prst="line">
                    <a:avLst/>
                  </a:prstGeom>
                  <a:ln w="9525" cmpd="sng"/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8" name="Straight Connector 197"/>
                  <p:cNvCxnSpPr/>
                  <p:nvPr/>
                </p:nvCxnSpPr>
                <p:spPr>
                  <a:xfrm flipV="1">
                    <a:off x="3991239" y="1927795"/>
                    <a:ext cx="1984721" cy="1232526"/>
                  </a:xfrm>
                  <a:prstGeom prst="line">
                    <a:avLst/>
                  </a:prstGeom>
                  <a:ln w="9525" cmpd="sng"/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9" name="Straight Connector 198"/>
                  <p:cNvCxnSpPr/>
                  <p:nvPr/>
                </p:nvCxnSpPr>
                <p:spPr>
                  <a:xfrm flipV="1">
                    <a:off x="3767137" y="1927795"/>
                    <a:ext cx="1984721" cy="1232526"/>
                  </a:xfrm>
                  <a:prstGeom prst="line">
                    <a:avLst/>
                  </a:prstGeom>
                  <a:ln w="9525" cmpd="sng"/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0" name="Straight Connector 199"/>
                  <p:cNvCxnSpPr/>
                  <p:nvPr/>
                </p:nvCxnSpPr>
                <p:spPr>
                  <a:xfrm flipV="1">
                    <a:off x="3543035" y="1927795"/>
                    <a:ext cx="1984721" cy="1232526"/>
                  </a:xfrm>
                  <a:prstGeom prst="line">
                    <a:avLst/>
                  </a:prstGeom>
                  <a:ln w="9525" cmpd="sng"/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1" name="Straight Connector 200"/>
                  <p:cNvCxnSpPr/>
                  <p:nvPr/>
                </p:nvCxnSpPr>
                <p:spPr>
                  <a:xfrm flipV="1">
                    <a:off x="3318933" y="1927795"/>
                    <a:ext cx="1984721" cy="1232526"/>
                  </a:xfrm>
                  <a:prstGeom prst="line">
                    <a:avLst/>
                  </a:prstGeom>
                  <a:ln w="9525" cmpd="sng"/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2" name="Straight Connector 201"/>
                  <p:cNvCxnSpPr/>
                  <p:nvPr/>
                </p:nvCxnSpPr>
                <p:spPr>
                  <a:xfrm flipV="1">
                    <a:off x="3094831" y="1927795"/>
                    <a:ext cx="1984721" cy="1232526"/>
                  </a:xfrm>
                  <a:prstGeom prst="line">
                    <a:avLst/>
                  </a:prstGeom>
                  <a:ln w="9525" cmpd="sng"/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3" name="Straight Connector 202"/>
                  <p:cNvCxnSpPr/>
                  <p:nvPr/>
                </p:nvCxnSpPr>
                <p:spPr>
                  <a:xfrm flipV="1">
                    <a:off x="2870729" y="1927795"/>
                    <a:ext cx="1984721" cy="1232526"/>
                  </a:xfrm>
                  <a:prstGeom prst="line">
                    <a:avLst/>
                  </a:prstGeom>
                  <a:ln w="9525" cmpd="sng"/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4" name="Straight Connector 203"/>
                  <p:cNvCxnSpPr/>
                  <p:nvPr/>
                </p:nvCxnSpPr>
                <p:spPr>
                  <a:xfrm flipV="1">
                    <a:off x="2646627" y="1927795"/>
                    <a:ext cx="1984721" cy="1232526"/>
                  </a:xfrm>
                  <a:prstGeom prst="line">
                    <a:avLst/>
                  </a:prstGeom>
                  <a:ln w="9525" cmpd="sng"/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5" name="Straight Connector 204"/>
                  <p:cNvCxnSpPr/>
                  <p:nvPr/>
                </p:nvCxnSpPr>
                <p:spPr>
                  <a:xfrm flipV="1">
                    <a:off x="2422525" y="1927795"/>
                    <a:ext cx="1984721" cy="1232526"/>
                  </a:xfrm>
                  <a:prstGeom prst="line">
                    <a:avLst/>
                  </a:prstGeom>
                  <a:ln w="9525" cmpd="sng"/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06" name="Parallelogram 205"/>
                  <p:cNvSpPr/>
                  <p:nvPr/>
                </p:nvSpPr>
                <p:spPr>
                  <a:xfrm>
                    <a:off x="2424072" y="1927795"/>
                    <a:ext cx="4672400" cy="1232526"/>
                  </a:xfrm>
                  <a:prstGeom prst="parallelogram">
                    <a:avLst>
                      <a:gd name="adj" fmla="val 160201"/>
                    </a:avLst>
                  </a:prstGeom>
                  <a:solidFill>
                    <a:srgbClr val="FF0000">
                      <a:alpha val="30000"/>
                    </a:srgbClr>
                  </a:solidFill>
                  <a:ln w="28575" cmpd="sng">
                    <a:solidFill>
                      <a:srgbClr val="FF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126" eaLnBrk="0" hangingPunct="0"/>
                    <a:endParaRPr lang="en-US" sz="1600">
                      <a:solidFill>
                        <a:srgbClr val="FFFFFF"/>
                      </a:solidFill>
                      <a:latin typeface="Helvetica"/>
                      <a:ea typeface="ＭＳ Ｐゴシック"/>
                    </a:endParaRPr>
                  </a:p>
                </p:txBody>
              </p:sp>
            </p:grpSp>
          </p:grpSp>
        </p:grpSp>
        <p:sp>
          <p:nvSpPr>
            <p:cNvPr id="74" name="Parallelogram 73"/>
            <p:cNvSpPr/>
            <p:nvPr/>
          </p:nvSpPr>
          <p:spPr>
            <a:xfrm>
              <a:off x="3594614" y="2609904"/>
              <a:ext cx="4671183" cy="1232205"/>
            </a:xfrm>
            <a:prstGeom prst="parallelogram">
              <a:avLst>
                <a:gd name="adj" fmla="val 160201"/>
              </a:avLst>
            </a:prstGeom>
            <a:solidFill>
              <a:srgbClr val="A0BCFE">
                <a:alpha val="36000"/>
              </a:srgbClr>
            </a:solidFill>
            <a:ln w="28575" cmpd="sng">
              <a:solidFill>
                <a:schemeClr val="accent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eaLnBrk="0" hangingPunct="0"/>
              <a:endParaRPr lang="en-US" sz="1600">
                <a:solidFill>
                  <a:srgbClr val="FFFFFF"/>
                </a:solidFill>
                <a:latin typeface="Helvetica"/>
                <a:ea typeface="ＭＳ Ｐゴシック"/>
              </a:endParaRPr>
            </a:p>
          </p:txBody>
        </p:sp>
        <p:sp>
          <p:nvSpPr>
            <p:cNvPr id="72" name="Text Box 93"/>
            <p:cNvSpPr txBox="1">
              <a:spLocks noChangeArrowheads="1"/>
            </p:cNvSpPr>
            <p:nvPr/>
          </p:nvSpPr>
          <p:spPr bwMode="auto">
            <a:xfrm>
              <a:off x="1637932" y="1331962"/>
              <a:ext cx="2137987" cy="4000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defTabSz="914126" eaLnBrk="0" hangingPunct="0">
                <a:defRPr/>
              </a:pPr>
              <a:r>
                <a:rPr lang="en-US" sz="1999" dirty="0">
                  <a:solidFill>
                    <a:srgbClr val="000080"/>
                  </a:solidFill>
                  <a:latin typeface="Calibri"/>
                  <a:ea typeface="ＭＳ Ｐゴシック" charset="0"/>
                  <a:cs typeface="Calibri"/>
                </a:rPr>
                <a:t>Refinement levels</a:t>
              </a:r>
              <a:endParaRPr lang="en-US" dirty="0">
                <a:solidFill>
                  <a:srgbClr val="000080"/>
                </a:solidFill>
                <a:latin typeface="Calibri"/>
                <a:ea typeface="ＭＳ Ｐゴシック" charset="0"/>
                <a:cs typeface="Calibri"/>
              </a:endParaRPr>
            </a:p>
          </p:txBody>
        </p:sp>
        <p:cxnSp>
          <p:nvCxnSpPr>
            <p:cNvPr id="73" name="Straight Connector 72"/>
            <p:cNvCxnSpPr>
              <a:stCxn id="72" idx="2"/>
            </p:cNvCxnSpPr>
            <p:nvPr/>
          </p:nvCxnSpPr>
          <p:spPr bwMode="auto">
            <a:xfrm>
              <a:off x="2706925" y="1731969"/>
              <a:ext cx="1455701" cy="50477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77" name="Straight Connector 76"/>
            <p:cNvCxnSpPr>
              <a:stCxn id="72" idx="2"/>
            </p:cNvCxnSpPr>
            <p:nvPr/>
          </p:nvCxnSpPr>
          <p:spPr bwMode="auto">
            <a:xfrm>
              <a:off x="2706927" y="1731970"/>
              <a:ext cx="849960" cy="149174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sp>
        <p:nvSpPr>
          <p:cNvPr id="81" name="Text Box 93">
            <a:extLst>
              <a:ext uri="{FF2B5EF4-FFF2-40B4-BE49-F238E27FC236}">
                <a16:creationId xmlns:a16="http://schemas.microsoft.com/office/drawing/2014/main" id="{CF467047-867E-4C45-985D-6800FA57C5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9453" y="1648419"/>
            <a:ext cx="5275407" cy="1892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126" eaLnBrk="0" hangingPunct="0">
              <a:defRPr/>
            </a:pPr>
            <a:r>
              <a:rPr lang="en-US" sz="2400" dirty="0">
                <a:solidFill>
                  <a:srgbClr val="000080"/>
                </a:solidFill>
                <a:latin typeface="Calibri"/>
                <a:ea typeface="ＭＳ Ｐゴシック" charset="0"/>
                <a:cs typeface="Calibri"/>
              </a:rPr>
              <a:t>Poisson eq.: boundary value problem.</a:t>
            </a:r>
          </a:p>
          <a:p>
            <a:pPr defTabSz="914126" eaLnBrk="0" hangingPunct="0">
              <a:defRPr/>
            </a:pPr>
            <a:r>
              <a:rPr lang="en-US" sz="2400" dirty="0">
                <a:solidFill>
                  <a:srgbClr val="000080"/>
                </a:solidFill>
                <a:latin typeface="Calibri"/>
                <a:ea typeface="ＭＳ Ｐゴシック" charset="0"/>
                <a:cs typeface="Calibri"/>
                <a:sym typeface="Wingdings" pitchFamily="2" charset="2"/>
              </a:rPr>
              <a:t> can use </a:t>
            </a:r>
            <a:r>
              <a:rPr lang="en-US" sz="2400" dirty="0">
                <a:solidFill>
                  <a:srgbClr val="000080"/>
                </a:solidFill>
                <a:latin typeface="Calibri"/>
                <a:ea typeface="ＭＳ Ｐゴシック" charset="0"/>
                <a:cs typeface="Calibri"/>
              </a:rPr>
              <a:t>following simple procedure:</a:t>
            </a:r>
          </a:p>
          <a:p>
            <a:pPr marL="799860" lvl="1" indent="-342797" defTabSz="914126" eaLnBrk="0" hangingPunct="0">
              <a:buFont typeface="+mj-lt"/>
              <a:buAutoNum type="arabicPeriod"/>
              <a:defRPr/>
            </a:pPr>
            <a:r>
              <a:rPr lang="en-US" sz="2300" dirty="0">
                <a:solidFill>
                  <a:srgbClr val="000080"/>
                </a:solidFill>
                <a:latin typeface="Calibri"/>
                <a:ea typeface="ＭＳ Ｐゴシック" charset="0"/>
                <a:cs typeface="Calibri"/>
              </a:rPr>
              <a:t>solve on coarse grid,</a:t>
            </a:r>
          </a:p>
          <a:p>
            <a:pPr marL="799860" lvl="1" indent="-342797" defTabSz="914126" eaLnBrk="0" hangingPunct="0">
              <a:buFont typeface="+mj-lt"/>
              <a:buAutoNum type="arabicPeriod"/>
              <a:defRPr/>
            </a:pPr>
            <a:r>
              <a:rPr lang="en-US" sz="2300" dirty="0">
                <a:solidFill>
                  <a:srgbClr val="000080"/>
                </a:solidFill>
                <a:latin typeface="Calibri"/>
                <a:ea typeface="ＭＳ Ｐゴシック" charset="0"/>
                <a:cs typeface="Calibri"/>
              </a:rPr>
              <a:t>interpolate on fine grid boundaries,</a:t>
            </a:r>
          </a:p>
          <a:p>
            <a:pPr marL="799860" lvl="1" indent="-342797" defTabSz="914126" eaLnBrk="0" hangingPunct="0">
              <a:buFont typeface="+mj-lt"/>
              <a:buAutoNum type="arabicPeriod"/>
              <a:defRPr/>
            </a:pPr>
            <a:r>
              <a:rPr lang="en-US" sz="2300" b="1" dirty="0">
                <a:solidFill>
                  <a:srgbClr val="C00000"/>
                </a:solidFill>
                <a:latin typeface="Calibri"/>
                <a:ea typeface="ＭＳ Ｐゴシック" charset="0"/>
                <a:cs typeface="Calibri"/>
              </a:rPr>
              <a:t>solve on fine grid.</a:t>
            </a:r>
          </a:p>
        </p:txBody>
      </p:sp>
      <p:sp>
        <p:nvSpPr>
          <p:cNvPr id="82" name="Title 1">
            <a:extLst>
              <a:ext uri="{FF2B5EF4-FFF2-40B4-BE49-F238E27FC236}">
                <a16:creationId xmlns:a16="http://schemas.microsoft.com/office/drawing/2014/main" id="{DBC2380D-6037-D243-8AC6-ABEFF6433E16}"/>
              </a:ext>
            </a:extLst>
          </p:cNvPr>
          <p:cNvSpPr txBox="1">
            <a:spLocks/>
          </p:cNvSpPr>
          <p:nvPr/>
        </p:nvSpPr>
        <p:spPr bwMode="auto">
          <a:xfrm>
            <a:off x="157562" y="194388"/>
            <a:ext cx="11909747" cy="914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sz="3199" dirty="0">
                <a:cs typeface="Calibri"/>
              </a:rPr>
              <a:t>Mesh refinement with electrostatic PIC</a:t>
            </a:r>
            <a:endParaRPr lang="en-US" dirty="0"/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8C6ED07B-B0A9-EF47-A37D-E217D8754EB5}"/>
              </a:ext>
            </a:extLst>
          </p:cNvPr>
          <p:cNvGrpSpPr/>
          <p:nvPr/>
        </p:nvGrpSpPr>
        <p:grpSpPr>
          <a:xfrm>
            <a:off x="174172" y="827315"/>
            <a:ext cx="10994571" cy="54427"/>
            <a:chOff x="195943" y="1001487"/>
            <a:chExt cx="10994571" cy="54427"/>
          </a:xfrm>
        </p:grpSpPr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2DD62B1C-06B5-BD41-AB77-E49A6950C600}"/>
                </a:ext>
              </a:extLst>
            </p:cNvPr>
            <p:cNvCxnSpPr/>
            <p:nvPr/>
          </p:nvCxnSpPr>
          <p:spPr>
            <a:xfrm>
              <a:off x="195943" y="1001487"/>
              <a:ext cx="9818914" cy="0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939AAABF-B0E1-9345-97E3-1237B52EDC5A}"/>
                </a:ext>
              </a:extLst>
            </p:cNvPr>
            <p:cNvCxnSpPr>
              <a:cxnSpLocks/>
            </p:cNvCxnSpPr>
            <p:nvPr/>
          </p:nvCxnSpPr>
          <p:spPr>
            <a:xfrm>
              <a:off x="511628" y="1055914"/>
              <a:ext cx="10678886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57076B7-2F01-8247-8370-BA2AE0E58876}"/>
              </a:ext>
            </a:extLst>
          </p:cNvPr>
          <p:cNvSpPr txBox="1"/>
          <p:nvPr/>
        </p:nvSpPr>
        <p:spPr>
          <a:xfrm>
            <a:off x="369949" y="4793673"/>
            <a:ext cx="11818876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b="1" dirty="0">
                <a:solidFill>
                  <a:srgbClr val="C00000"/>
                </a:solidFill>
              </a:rPr>
              <a:t>Simple but problem of spurious “self-force arises near fine-to-coarse boundary.</a:t>
            </a:r>
          </a:p>
        </p:txBody>
      </p:sp>
      <p:sp>
        <p:nvSpPr>
          <p:cNvPr id="80" name="Slide Number Placeholder 3">
            <a:extLst>
              <a:ext uri="{FF2B5EF4-FFF2-40B4-BE49-F238E27FC236}">
                <a16:creationId xmlns:a16="http://schemas.microsoft.com/office/drawing/2014/main" id="{264868B4-7DE4-194D-A5B4-3609D86E2F1C}"/>
              </a:ext>
            </a:extLst>
          </p:cNvPr>
          <p:cNvSpPr txBox="1">
            <a:spLocks/>
          </p:cNvSpPr>
          <p:nvPr/>
        </p:nvSpPr>
        <p:spPr>
          <a:xfrm>
            <a:off x="11455401" y="6393363"/>
            <a:ext cx="544259" cy="3016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929A8685-9CBD-5D48-90F4-6955DC9A7A72}" type="slidenum">
              <a:rPr lang="en-US" altLang="x-none" smtClean="0"/>
              <a:pPr/>
              <a:t>32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3717986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Text Box 218"/>
          <p:cNvSpPr txBox="1">
            <a:spLocks noChangeArrowheads="1"/>
          </p:cNvSpPr>
          <p:nvPr/>
        </p:nvSpPr>
        <p:spPr bwMode="auto">
          <a:xfrm>
            <a:off x="1884217" y="1149880"/>
            <a:ext cx="336665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914126" eaLnBrk="0" hangingPunct="0">
              <a:defRPr/>
            </a:pPr>
            <a:r>
              <a:rPr lang="en-US" sz="2000" dirty="0">
                <a:solidFill>
                  <a:srgbClr val="000000"/>
                </a:solidFill>
                <a:latin typeface="+mj-lt"/>
                <a:ea typeface="ＭＳ Ｐゴシック" charset="0"/>
                <a:cs typeface="Calibri"/>
              </a:rPr>
              <a:t>One charged </a:t>
            </a:r>
            <a:r>
              <a:rPr lang="en-US" sz="2000" dirty="0" err="1">
                <a:solidFill>
                  <a:srgbClr val="000000"/>
                </a:solidFill>
                <a:latin typeface="+mj-lt"/>
                <a:ea typeface="ＭＳ Ｐゴシック" charset="0"/>
                <a:cs typeface="Calibri"/>
              </a:rPr>
              <a:t>macroparticle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ＭＳ Ｐゴシック" charset="0"/>
                <a:cs typeface="Calibri"/>
              </a:rPr>
              <a:t> in a box with metallic BC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89486C0-53A9-B44E-8D6E-285F7D1C7BA1}"/>
              </a:ext>
            </a:extLst>
          </p:cNvPr>
          <p:cNvGrpSpPr/>
          <p:nvPr/>
        </p:nvGrpSpPr>
        <p:grpSpPr>
          <a:xfrm>
            <a:off x="1914886" y="2026286"/>
            <a:ext cx="4609106" cy="3561588"/>
            <a:chOff x="1942595" y="2649741"/>
            <a:chExt cx="4609106" cy="3561588"/>
          </a:xfrm>
        </p:grpSpPr>
        <p:grpSp>
          <p:nvGrpSpPr>
            <p:cNvPr id="141" name="Group 4"/>
            <p:cNvGrpSpPr>
              <a:grpSpLocks/>
            </p:cNvGrpSpPr>
            <p:nvPr/>
          </p:nvGrpSpPr>
          <p:grpSpPr bwMode="auto">
            <a:xfrm>
              <a:off x="1942595" y="2649741"/>
              <a:ext cx="3278921" cy="3161476"/>
              <a:chOff x="3410" y="1452"/>
              <a:chExt cx="2126" cy="2120"/>
            </a:xfrm>
          </p:grpSpPr>
          <p:grpSp>
            <p:nvGrpSpPr>
              <p:cNvPr id="142" name="Group 5"/>
              <p:cNvGrpSpPr>
                <a:grpSpLocks/>
              </p:cNvGrpSpPr>
              <p:nvPr/>
            </p:nvGrpSpPr>
            <p:grpSpPr bwMode="auto">
              <a:xfrm>
                <a:off x="3410" y="1456"/>
                <a:ext cx="2124" cy="2116"/>
                <a:chOff x="1488" y="720"/>
                <a:chExt cx="2112" cy="2112"/>
              </a:xfrm>
            </p:grpSpPr>
            <p:grpSp>
              <p:nvGrpSpPr>
                <p:cNvPr id="161" name="Group 6"/>
                <p:cNvGrpSpPr>
                  <a:grpSpLocks/>
                </p:cNvGrpSpPr>
                <p:nvPr/>
              </p:nvGrpSpPr>
              <p:grpSpPr bwMode="auto">
                <a:xfrm>
                  <a:off x="1488" y="720"/>
                  <a:ext cx="2112" cy="2112"/>
                  <a:chOff x="1488" y="720"/>
                  <a:chExt cx="1536" cy="2112"/>
                </a:xfrm>
              </p:grpSpPr>
              <p:sp>
                <p:nvSpPr>
                  <p:cNvPr id="180" name="Line 7"/>
                  <p:cNvSpPr>
                    <a:spLocks noChangeShapeType="1"/>
                  </p:cNvSpPr>
                  <p:nvPr/>
                </p:nvSpPr>
                <p:spPr bwMode="auto">
                  <a:xfrm>
                    <a:off x="1488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81" name="Line 8"/>
                  <p:cNvSpPr>
                    <a:spLocks noChangeShapeType="1"/>
                  </p:cNvSpPr>
                  <p:nvPr/>
                </p:nvSpPr>
                <p:spPr bwMode="auto">
                  <a:xfrm>
                    <a:off x="1584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82" name="Line 9"/>
                  <p:cNvSpPr>
                    <a:spLocks noChangeShapeType="1"/>
                  </p:cNvSpPr>
                  <p:nvPr/>
                </p:nvSpPr>
                <p:spPr bwMode="auto">
                  <a:xfrm>
                    <a:off x="1680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83" name="Line 10"/>
                  <p:cNvSpPr>
                    <a:spLocks noChangeShapeType="1"/>
                  </p:cNvSpPr>
                  <p:nvPr/>
                </p:nvSpPr>
                <p:spPr bwMode="auto">
                  <a:xfrm>
                    <a:off x="1776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84" name="Line 11"/>
                  <p:cNvSpPr>
                    <a:spLocks noChangeShapeType="1"/>
                  </p:cNvSpPr>
                  <p:nvPr/>
                </p:nvSpPr>
                <p:spPr bwMode="auto">
                  <a:xfrm>
                    <a:off x="1872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85" name="Line 12"/>
                  <p:cNvSpPr>
                    <a:spLocks noChangeShapeType="1"/>
                  </p:cNvSpPr>
                  <p:nvPr/>
                </p:nvSpPr>
                <p:spPr bwMode="auto">
                  <a:xfrm>
                    <a:off x="1968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86" name="Line 13"/>
                  <p:cNvSpPr>
                    <a:spLocks noChangeShapeType="1"/>
                  </p:cNvSpPr>
                  <p:nvPr/>
                </p:nvSpPr>
                <p:spPr bwMode="auto">
                  <a:xfrm>
                    <a:off x="2064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87" name="Line 14"/>
                  <p:cNvSpPr>
                    <a:spLocks noChangeShapeType="1"/>
                  </p:cNvSpPr>
                  <p:nvPr/>
                </p:nvSpPr>
                <p:spPr bwMode="auto">
                  <a:xfrm>
                    <a:off x="2160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88" name="Line 15"/>
                  <p:cNvSpPr>
                    <a:spLocks noChangeShapeType="1"/>
                  </p:cNvSpPr>
                  <p:nvPr/>
                </p:nvSpPr>
                <p:spPr bwMode="auto">
                  <a:xfrm>
                    <a:off x="2256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89" name="Line 16"/>
                  <p:cNvSpPr>
                    <a:spLocks noChangeShapeType="1"/>
                  </p:cNvSpPr>
                  <p:nvPr/>
                </p:nvSpPr>
                <p:spPr bwMode="auto">
                  <a:xfrm>
                    <a:off x="2352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90" name="Line 17"/>
                  <p:cNvSpPr>
                    <a:spLocks noChangeShapeType="1"/>
                  </p:cNvSpPr>
                  <p:nvPr/>
                </p:nvSpPr>
                <p:spPr bwMode="auto">
                  <a:xfrm>
                    <a:off x="2448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91" name="Line 18"/>
                  <p:cNvSpPr>
                    <a:spLocks noChangeShapeType="1"/>
                  </p:cNvSpPr>
                  <p:nvPr/>
                </p:nvSpPr>
                <p:spPr bwMode="auto">
                  <a:xfrm>
                    <a:off x="2544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92" name="Line 19"/>
                  <p:cNvSpPr>
                    <a:spLocks noChangeShapeType="1"/>
                  </p:cNvSpPr>
                  <p:nvPr/>
                </p:nvSpPr>
                <p:spPr bwMode="auto">
                  <a:xfrm>
                    <a:off x="2640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93" name="Line 20"/>
                  <p:cNvSpPr>
                    <a:spLocks noChangeShapeType="1"/>
                  </p:cNvSpPr>
                  <p:nvPr/>
                </p:nvSpPr>
                <p:spPr bwMode="auto">
                  <a:xfrm>
                    <a:off x="2736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94" name="Line 21"/>
                  <p:cNvSpPr>
                    <a:spLocks noChangeShapeType="1"/>
                  </p:cNvSpPr>
                  <p:nvPr/>
                </p:nvSpPr>
                <p:spPr bwMode="auto">
                  <a:xfrm>
                    <a:off x="2832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95" name="Line 22"/>
                  <p:cNvSpPr>
                    <a:spLocks noChangeShapeType="1"/>
                  </p:cNvSpPr>
                  <p:nvPr/>
                </p:nvSpPr>
                <p:spPr bwMode="auto">
                  <a:xfrm>
                    <a:off x="2928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96" name="Line 23"/>
                  <p:cNvSpPr>
                    <a:spLocks noChangeShapeType="1"/>
                  </p:cNvSpPr>
                  <p:nvPr/>
                </p:nvSpPr>
                <p:spPr bwMode="auto">
                  <a:xfrm>
                    <a:off x="3024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</p:grpSp>
            <p:grpSp>
              <p:nvGrpSpPr>
                <p:cNvPr id="162" name="Group 24"/>
                <p:cNvGrpSpPr>
                  <a:grpSpLocks/>
                </p:cNvGrpSpPr>
                <p:nvPr/>
              </p:nvGrpSpPr>
              <p:grpSpPr bwMode="auto">
                <a:xfrm rot="-5400000">
                  <a:off x="1488" y="720"/>
                  <a:ext cx="2112" cy="2112"/>
                  <a:chOff x="1488" y="720"/>
                  <a:chExt cx="1536" cy="2112"/>
                </a:xfrm>
              </p:grpSpPr>
              <p:sp>
                <p:nvSpPr>
                  <p:cNvPr id="163" name="Line 25"/>
                  <p:cNvSpPr>
                    <a:spLocks noChangeShapeType="1"/>
                  </p:cNvSpPr>
                  <p:nvPr/>
                </p:nvSpPr>
                <p:spPr bwMode="auto">
                  <a:xfrm>
                    <a:off x="1488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64" name="Line 26"/>
                  <p:cNvSpPr>
                    <a:spLocks noChangeShapeType="1"/>
                  </p:cNvSpPr>
                  <p:nvPr/>
                </p:nvSpPr>
                <p:spPr bwMode="auto">
                  <a:xfrm>
                    <a:off x="1584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65" name="Line 27"/>
                  <p:cNvSpPr>
                    <a:spLocks noChangeShapeType="1"/>
                  </p:cNvSpPr>
                  <p:nvPr/>
                </p:nvSpPr>
                <p:spPr bwMode="auto">
                  <a:xfrm>
                    <a:off x="1680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66" name="Line 28"/>
                  <p:cNvSpPr>
                    <a:spLocks noChangeShapeType="1"/>
                  </p:cNvSpPr>
                  <p:nvPr/>
                </p:nvSpPr>
                <p:spPr bwMode="auto">
                  <a:xfrm>
                    <a:off x="1776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67" name="Line 29"/>
                  <p:cNvSpPr>
                    <a:spLocks noChangeShapeType="1"/>
                  </p:cNvSpPr>
                  <p:nvPr/>
                </p:nvSpPr>
                <p:spPr bwMode="auto">
                  <a:xfrm>
                    <a:off x="1872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68" name="Line 30"/>
                  <p:cNvSpPr>
                    <a:spLocks noChangeShapeType="1"/>
                  </p:cNvSpPr>
                  <p:nvPr/>
                </p:nvSpPr>
                <p:spPr bwMode="auto">
                  <a:xfrm>
                    <a:off x="1968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69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2064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70" name="Line 32"/>
                  <p:cNvSpPr>
                    <a:spLocks noChangeShapeType="1"/>
                  </p:cNvSpPr>
                  <p:nvPr/>
                </p:nvSpPr>
                <p:spPr bwMode="auto">
                  <a:xfrm>
                    <a:off x="2160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71" name="Line 33"/>
                  <p:cNvSpPr>
                    <a:spLocks noChangeShapeType="1"/>
                  </p:cNvSpPr>
                  <p:nvPr/>
                </p:nvSpPr>
                <p:spPr bwMode="auto">
                  <a:xfrm>
                    <a:off x="2256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72" name="Line 34"/>
                  <p:cNvSpPr>
                    <a:spLocks noChangeShapeType="1"/>
                  </p:cNvSpPr>
                  <p:nvPr/>
                </p:nvSpPr>
                <p:spPr bwMode="auto">
                  <a:xfrm>
                    <a:off x="2352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73" name="Line 35"/>
                  <p:cNvSpPr>
                    <a:spLocks noChangeShapeType="1"/>
                  </p:cNvSpPr>
                  <p:nvPr/>
                </p:nvSpPr>
                <p:spPr bwMode="auto">
                  <a:xfrm>
                    <a:off x="2448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74" name="Line 36"/>
                  <p:cNvSpPr>
                    <a:spLocks noChangeShapeType="1"/>
                  </p:cNvSpPr>
                  <p:nvPr/>
                </p:nvSpPr>
                <p:spPr bwMode="auto">
                  <a:xfrm>
                    <a:off x="2544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75" name="Line 37"/>
                  <p:cNvSpPr>
                    <a:spLocks noChangeShapeType="1"/>
                  </p:cNvSpPr>
                  <p:nvPr/>
                </p:nvSpPr>
                <p:spPr bwMode="auto">
                  <a:xfrm>
                    <a:off x="2640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76" name="Line 38"/>
                  <p:cNvSpPr>
                    <a:spLocks noChangeShapeType="1"/>
                  </p:cNvSpPr>
                  <p:nvPr/>
                </p:nvSpPr>
                <p:spPr bwMode="auto">
                  <a:xfrm>
                    <a:off x="2736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77" name="Line 39"/>
                  <p:cNvSpPr>
                    <a:spLocks noChangeShapeType="1"/>
                  </p:cNvSpPr>
                  <p:nvPr/>
                </p:nvSpPr>
                <p:spPr bwMode="auto">
                  <a:xfrm>
                    <a:off x="2832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78" name="Line 40"/>
                  <p:cNvSpPr>
                    <a:spLocks noChangeShapeType="1"/>
                  </p:cNvSpPr>
                  <p:nvPr/>
                </p:nvSpPr>
                <p:spPr bwMode="auto">
                  <a:xfrm>
                    <a:off x="2928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79" name="Line 41"/>
                  <p:cNvSpPr>
                    <a:spLocks noChangeShapeType="1"/>
                  </p:cNvSpPr>
                  <p:nvPr/>
                </p:nvSpPr>
                <p:spPr bwMode="auto">
                  <a:xfrm>
                    <a:off x="3024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</p:grpSp>
          </p:grpSp>
          <p:sp>
            <p:nvSpPr>
              <p:cNvPr id="159" name="Rectangle 58"/>
              <p:cNvSpPr>
                <a:spLocks noChangeArrowheads="1"/>
              </p:cNvSpPr>
              <p:nvPr/>
            </p:nvSpPr>
            <p:spPr bwMode="auto">
              <a:xfrm>
                <a:off x="3411" y="1452"/>
                <a:ext cx="2125" cy="2118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126" eaLnBrk="0" hangingPunct="0"/>
                <a:endParaRPr lang="en-US" sz="1600">
                  <a:solidFill>
                    <a:srgbClr val="000000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3482433" y="4321351"/>
              <a:ext cx="196164" cy="197220"/>
              <a:chOff x="1959339" y="4526166"/>
              <a:chExt cx="196215" cy="197271"/>
            </a:xfrm>
          </p:grpSpPr>
          <p:sp>
            <p:nvSpPr>
              <p:cNvPr id="198" name="Oval 197"/>
              <p:cNvSpPr/>
              <p:nvPr/>
            </p:nvSpPr>
            <p:spPr bwMode="auto">
              <a:xfrm flipV="1">
                <a:off x="1959342" y="4526166"/>
                <a:ext cx="196212" cy="197271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vert="horz" wrap="square" lIns="91416" tIns="45708" rIns="91416" bIns="45708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126" eaLnBrk="0" hangingPunct="0"/>
                <a:endParaRPr lang="en-US" sz="400">
                  <a:solidFill>
                    <a:srgbClr val="000000"/>
                  </a:solidFill>
                  <a:latin typeface="Calibri"/>
                  <a:ea typeface="ＭＳ Ｐゴシック" charset="0"/>
                  <a:cs typeface="Calibri"/>
                </a:endParaRPr>
              </a:p>
            </p:txBody>
          </p:sp>
          <p:sp>
            <p:nvSpPr>
              <p:cNvPr id="204" name="Oval 203"/>
              <p:cNvSpPr/>
              <p:nvPr/>
            </p:nvSpPr>
            <p:spPr bwMode="auto">
              <a:xfrm>
                <a:off x="1959339" y="4531553"/>
                <a:ext cx="196212" cy="190447"/>
              </a:xfrm>
              <a:prstGeom prst="ellipse">
                <a:avLst/>
              </a:prstGeom>
              <a:solidFill>
                <a:schemeClr val="accent1">
                  <a:alpha val="38000"/>
                </a:schemeClr>
              </a:solidFill>
              <a:ln w="952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16" tIns="45708" rIns="91416" bIns="45708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126" eaLnBrk="0" hangingPunct="0"/>
                <a:endParaRPr lang="en-US" sz="400">
                  <a:solidFill>
                    <a:srgbClr val="000000"/>
                  </a:solidFill>
                  <a:latin typeface="Calibri"/>
                  <a:ea typeface="ＭＳ Ｐゴシック" charset="0"/>
                  <a:cs typeface="Calibri"/>
                </a:endParaRPr>
              </a:p>
            </p:txBody>
          </p:sp>
        </p:grpSp>
        <p:cxnSp>
          <p:nvCxnSpPr>
            <p:cNvPr id="55" name="Straight Arrow Connector 54"/>
            <p:cNvCxnSpPr>
              <a:endCxn id="204" idx="4"/>
            </p:cNvCxnSpPr>
            <p:nvPr/>
          </p:nvCxnSpPr>
          <p:spPr bwMode="auto">
            <a:xfrm flipV="1">
              <a:off x="3580512" y="4517133"/>
              <a:ext cx="0" cy="1294087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ysDash"/>
              <a:round/>
              <a:headEnd type="none"/>
              <a:tailEnd type="non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57" name="Straight Arrow Connector 56"/>
            <p:cNvCxnSpPr>
              <a:endCxn id="204" idx="6"/>
            </p:cNvCxnSpPr>
            <p:nvPr/>
          </p:nvCxnSpPr>
          <p:spPr bwMode="auto">
            <a:xfrm flipH="1" flipV="1">
              <a:off x="3678592" y="4421934"/>
              <a:ext cx="1542922" cy="874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ysDash"/>
              <a:round/>
              <a:headEnd type="none"/>
              <a:tailEnd type="non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60" name="Text Box 218"/>
            <p:cNvSpPr txBox="1">
              <a:spLocks noChangeArrowheads="1"/>
            </p:cNvSpPr>
            <p:nvPr/>
          </p:nvSpPr>
          <p:spPr bwMode="auto">
            <a:xfrm>
              <a:off x="2918377" y="5811219"/>
              <a:ext cx="1333271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defTabSz="914126" eaLnBrk="0" hangingPunct="0">
                <a:defRPr/>
              </a:pPr>
              <a:r>
                <a:rPr lang="en-US" sz="2000" dirty="0">
                  <a:solidFill>
                    <a:srgbClr val="000000"/>
                  </a:solidFill>
                  <a:latin typeface="+mj-lt"/>
                  <a:ea typeface="ＭＳ Ｐゴシック" charset="0"/>
                  <a:cs typeface="Calibri"/>
                </a:rPr>
                <a:t>centered</a:t>
              </a:r>
            </a:p>
          </p:txBody>
        </p:sp>
        <p:sp>
          <p:nvSpPr>
            <p:cNvPr id="61" name="Text Box 218"/>
            <p:cNvSpPr txBox="1">
              <a:spLocks noChangeArrowheads="1"/>
            </p:cNvSpPr>
            <p:nvPr/>
          </p:nvSpPr>
          <p:spPr bwMode="auto">
            <a:xfrm>
              <a:off x="5218430" y="4237193"/>
              <a:ext cx="1333271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defTabSz="914126" eaLnBrk="0" hangingPunct="0">
                <a:defRPr/>
              </a:pPr>
              <a:r>
                <a:rPr lang="en-US" sz="2000" dirty="0">
                  <a:solidFill>
                    <a:srgbClr val="000000"/>
                  </a:solidFill>
                  <a:latin typeface="+mj-lt"/>
                  <a:ea typeface="ＭＳ Ｐゴシック" charset="0"/>
                  <a:cs typeface="Calibri"/>
                </a:rPr>
                <a:t>not centered</a:t>
              </a:r>
            </a:p>
          </p:txBody>
        </p:sp>
        <p:cxnSp>
          <p:nvCxnSpPr>
            <p:cNvPr id="13" name="Straight Connector 12"/>
            <p:cNvCxnSpPr/>
            <p:nvPr/>
          </p:nvCxnSpPr>
          <p:spPr bwMode="auto">
            <a:xfrm>
              <a:off x="1942595" y="2649743"/>
              <a:ext cx="3278921" cy="315849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64" name="Straight Connector 63"/>
            <p:cNvCxnSpPr/>
            <p:nvPr/>
          </p:nvCxnSpPr>
          <p:spPr bwMode="auto">
            <a:xfrm flipH="1">
              <a:off x="1949670" y="2649743"/>
              <a:ext cx="3278921" cy="315849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sp>
        <p:nvSpPr>
          <p:cNvPr id="59" name="Title 1">
            <a:extLst>
              <a:ext uri="{FF2B5EF4-FFF2-40B4-BE49-F238E27FC236}">
                <a16:creationId xmlns:a16="http://schemas.microsoft.com/office/drawing/2014/main" id="{0F4732CD-7F88-214F-9D9A-92DBF2766D2C}"/>
              </a:ext>
            </a:extLst>
          </p:cNvPr>
          <p:cNvSpPr txBox="1">
            <a:spLocks/>
          </p:cNvSpPr>
          <p:nvPr/>
        </p:nvSpPr>
        <p:spPr bwMode="auto">
          <a:xfrm>
            <a:off x="157562" y="194388"/>
            <a:ext cx="11909747" cy="914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sz="3199" dirty="0">
                <a:cs typeface="Calibri"/>
              </a:rPr>
              <a:t>Illustration of spurious “self-force” issue with one particle</a:t>
            </a:r>
            <a:endParaRPr lang="en-US" dirty="0"/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46AA7637-239B-754E-A641-08C0BA7DAD8E}"/>
              </a:ext>
            </a:extLst>
          </p:cNvPr>
          <p:cNvGrpSpPr/>
          <p:nvPr/>
        </p:nvGrpSpPr>
        <p:grpSpPr>
          <a:xfrm>
            <a:off x="174172" y="827315"/>
            <a:ext cx="10994571" cy="54427"/>
            <a:chOff x="195943" y="1001487"/>
            <a:chExt cx="10994571" cy="54427"/>
          </a:xfrm>
        </p:grpSpPr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41D9BB18-942E-A14D-BF8F-34E93C3E3C29}"/>
                </a:ext>
              </a:extLst>
            </p:cNvPr>
            <p:cNvCxnSpPr/>
            <p:nvPr/>
          </p:nvCxnSpPr>
          <p:spPr>
            <a:xfrm>
              <a:off x="195943" y="1001487"/>
              <a:ext cx="9818914" cy="0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5826662A-25F9-CC4A-B267-589208A89F4E}"/>
                </a:ext>
              </a:extLst>
            </p:cNvPr>
            <p:cNvCxnSpPr>
              <a:cxnSpLocks/>
            </p:cNvCxnSpPr>
            <p:nvPr/>
          </p:nvCxnSpPr>
          <p:spPr>
            <a:xfrm>
              <a:off x="511628" y="1055914"/>
              <a:ext cx="10678886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Slide Number Placeholder 3">
            <a:extLst>
              <a:ext uri="{FF2B5EF4-FFF2-40B4-BE49-F238E27FC236}">
                <a16:creationId xmlns:a16="http://schemas.microsoft.com/office/drawing/2014/main" id="{A38AB42E-CCA5-3B4F-BA76-45E0642031AC}"/>
              </a:ext>
            </a:extLst>
          </p:cNvPr>
          <p:cNvSpPr txBox="1">
            <a:spLocks/>
          </p:cNvSpPr>
          <p:nvPr/>
        </p:nvSpPr>
        <p:spPr>
          <a:xfrm>
            <a:off x="11455401" y="6393363"/>
            <a:ext cx="544259" cy="3016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929A8685-9CBD-5D48-90F4-6955DC9A7A72}" type="slidenum">
              <a:rPr lang="en-US" altLang="x-none" smtClean="0"/>
              <a:pPr/>
              <a:t>33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27049417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357CC29-70DB-B143-B82C-26E773E760DC}"/>
              </a:ext>
            </a:extLst>
          </p:cNvPr>
          <p:cNvGrpSpPr/>
          <p:nvPr/>
        </p:nvGrpSpPr>
        <p:grpSpPr>
          <a:xfrm>
            <a:off x="1911096" y="2029968"/>
            <a:ext cx="3278921" cy="3161476"/>
            <a:chOff x="1942595" y="2649741"/>
            <a:chExt cx="3278921" cy="3161476"/>
          </a:xfrm>
        </p:grpSpPr>
        <p:grpSp>
          <p:nvGrpSpPr>
            <p:cNvPr id="141" name="Group 4"/>
            <p:cNvGrpSpPr>
              <a:grpSpLocks/>
            </p:cNvGrpSpPr>
            <p:nvPr/>
          </p:nvGrpSpPr>
          <p:grpSpPr bwMode="auto">
            <a:xfrm>
              <a:off x="1942595" y="2649741"/>
              <a:ext cx="3278921" cy="3161476"/>
              <a:chOff x="3410" y="1452"/>
              <a:chExt cx="2126" cy="2120"/>
            </a:xfrm>
          </p:grpSpPr>
          <p:grpSp>
            <p:nvGrpSpPr>
              <p:cNvPr id="142" name="Group 5"/>
              <p:cNvGrpSpPr>
                <a:grpSpLocks/>
              </p:cNvGrpSpPr>
              <p:nvPr/>
            </p:nvGrpSpPr>
            <p:grpSpPr bwMode="auto">
              <a:xfrm>
                <a:off x="3410" y="1456"/>
                <a:ext cx="2124" cy="2116"/>
                <a:chOff x="1488" y="720"/>
                <a:chExt cx="2112" cy="2112"/>
              </a:xfrm>
            </p:grpSpPr>
            <p:grpSp>
              <p:nvGrpSpPr>
                <p:cNvPr id="161" name="Group 6"/>
                <p:cNvGrpSpPr>
                  <a:grpSpLocks/>
                </p:cNvGrpSpPr>
                <p:nvPr/>
              </p:nvGrpSpPr>
              <p:grpSpPr bwMode="auto">
                <a:xfrm>
                  <a:off x="1488" y="720"/>
                  <a:ext cx="2112" cy="2112"/>
                  <a:chOff x="1488" y="720"/>
                  <a:chExt cx="1536" cy="2112"/>
                </a:xfrm>
              </p:grpSpPr>
              <p:sp>
                <p:nvSpPr>
                  <p:cNvPr id="180" name="Line 7"/>
                  <p:cNvSpPr>
                    <a:spLocks noChangeShapeType="1"/>
                  </p:cNvSpPr>
                  <p:nvPr/>
                </p:nvSpPr>
                <p:spPr bwMode="auto">
                  <a:xfrm>
                    <a:off x="1488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81" name="Line 8"/>
                  <p:cNvSpPr>
                    <a:spLocks noChangeShapeType="1"/>
                  </p:cNvSpPr>
                  <p:nvPr/>
                </p:nvSpPr>
                <p:spPr bwMode="auto">
                  <a:xfrm>
                    <a:off x="1584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82" name="Line 9"/>
                  <p:cNvSpPr>
                    <a:spLocks noChangeShapeType="1"/>
                  </p:cNvSpPr>
                  <p:nvPr/>
                </p:nvSpPr>
                <p:spPr bwMode="auto">
                  <a:xfrm>
                    <a:off x="1680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83" name="Line 10"/>
                  <p:cNvSpPr>
                    <a:spLocks noChangeShapeType="1"/>
                  </p:cNvSpPr>
                  <p:nvPr/>
                </p:nvSpPr>
                <p:spPr bwMode="auto">
                  <a:xfrm>
                    <a:off x="1776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84" name="Line 11"/>
                  <p:cNvSpPr>
                    <a:spLocks noChangeShapeType="1"/>
                  </p:cNvSpPr>
                  <p:nvPr/>
                </p:nvSpPr>
                <p:spPr bwMode="auto">
                  <a:xfrm>
                    <a:off x="1872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85" name="Line 12"/>
                  <p:cNvSpPr>
                    <a:spLocks noChangeShapeType="1"/>
                  </p:cNvSpPr>
                  <p:nvPr/>
                </p:nvSpPr>
                <p:spPr bwMode="auto">
                  <a:xfrm>
                    <a:off x="1968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86" name="Line 13"/>
                  <p:cNvSpPr>
                    <a:spLocks noChangeShapeType="1"/>
                  </p:cNvSpPr>
                  <p:nvPr/>
                </p:nvSpPr>
                <p:spPr bwMode="auto">
                  <a:xfrm>
                    <a:off x="2064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87" name="Line 14"/>
                  <p:cNvSpPr>
                    <a:spLocks noChangeShapeType="1"/>
                  </p:cNvSpPr>
                  <p:nvPr/>
                </p:nvSpPr>
                <p:spPr bwMode="auto">
                  <a:xfrm>
                    <a:off x="2160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88" name="Line 15"/>
                  <p:cNvSpPr>
                    <a:spLocks noChangeShapeType="1"/>
                  </p:cNvSpPr>
                  <p:nvPr/>
                </p:nvSpPr>
                <p:spPr bwMode="auto">
                  <a:xfrm>
                    <a:off x="2256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89" name="Line 16"/>
                  <p:cNvSpPr>
                    <a:spLocks noChangeShapeType="1"/>
                  </p:cNvSpPr>
                  <p:nvPr/>
                </p:nvSpPr>
                <p:spPr bwMode="auto">
                  <a:xfrm>
                    <a:off x="2352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90" name="Line 17"/>
                  <p:cNvSpPr>
                    <a:spLocks noChangeShapeType="1"/>
                  </p:cNvSpPr>
                  <p:nvPr/>
                </p:nvSpPr>
                <p:spPr bwMode="auto">
                  <a:xfrm>
                    <a:off x="2448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91" name="Line 18"/>
                  <p:cNvSpPr>
                    <a:spLocks noChangeShapeType="1"/>
                  </p:cNvSpPr>
                  <p:nvPr/>
                </p:nvSpPr>
                <p:spPr bwMode="auto">
                  <a:xfrm>
                    <a:off x="2544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92" name="Line 19"/>
                  <p:cNvSpPr>
                    <a:spLocks noChangeShapeType="1"/>
                  </p:cNvSpPr>
                  <p:nvPr/>
                </p:nvSpPr>
                <p:spPr bwMode="auto">
                  <a:xfrm>
                    <a:off x="2640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93" name="Line 20"/>
                  <p:cNvSpPr>
                    <a:spLocks noChangeShapeType="1"/>
                  </p:cNvSpPr>
                  <p:nvPr/>
                </p:nvSpPr>
                <p:spPr bwMode="auto">
                  <a:xfrm>
                    <a:off x="2736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94" name="Line 21"/>
                  <p:cNvSpPr>
                    <a:spLocks noChangeShapeType="1"/>
                  </p:cNvSpPr>
                  <p:nvPr/>
                </p:nvSpPr>
                <p:spPr bwMode="auto">
                  <a:xfrm>
                    <a:off x="2832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95" name="Line 22"/>
                  <p:cNvSpPr>
                    <a:spLocks noChangeShapeType="1"/>
                  </p:cNvSpPr>
                  <p:nvPr/>
                </p:nvSpPr>
                <p:spPr bwMode="auto">
                  <a:xfrm>
                    <a:off x="2928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96" name="Line 23"/>
                  <p:cNvSpPr>
                    <a:spLocks noChangeShapeType="1"/>
                  </p:cNvSpPr>
                  <p:nvPr/>
                </p:nvSpPr>
                <p:spPr bwMode="auto">
                  <a:xfrm>
                    <a:off x="3024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</p:grpSp>
            <p:grpSp>
              <p:nvGrpSpPr>
                <p:cNvPr id="162" name="Group 24"/>
                <p:cNvGrpSpPr>
                  <a:grpSpLocks/>
                </p:cNvGrpSpPr>
                <p:nvPr/>
              </p:nvGrpSpPr>
              <p:grpSpPr bwMode="auto">
                <a:xfrm rot="-5400000">
                  <a:off x="1488" y="720"/>
                  <a:ext cx="2112" cy="2112"/>
                  <a:chOff x="1488" y="720"/>
                  <a:chExt cx="1536" cy="2112"/>
                </a:xfrm>
              </p:grpSpPr>
              <p:sp>
                <p:nvSpPr>
                  <p:cNvPr id="163" name="Line 25"/>
                  <p:cNvSpPr>
                    <a:spLocks noChangeShapeType="1"/>
                  </p:cNvSpPr>
                  <p:nvPr/>
                </p:nvSpPr>
                <p:spPr bwMode="auto">
                  <a:xfrm>
                    <a:off x="1488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64" name="Line 26"/>
                  <p:cNvSpPr>
                    <a:spLocks noChangeShapeType="1"/>
                  </p:cNvSpPr>
                  <p:nvPr/>
                </p:nvSpPr>
                <p:spPr bwMode="auto">
                  <a:xfrm>
                    <a:off x="1584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65" name="Line 27"/>
                  <p:cNvSpPr>
                    <a:spLocks noChangeShapeType="1"/>
                  </p:cNvSpPr>
                  <p:nvPr/>
                </p:nvSpPr>
                <p:spPr bwMode="auto">
                  <a:xfrm>
                    <a:off x="1680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66" name="Line 28"/>
                  <p:cNvSpPr>
                    <a:spLocks noChangeShapeType="1"/>
                  </p:cNvSpPr>
                  <p:nvPr/>
                </p:nvSpPr>
                <p:spPr bwMode="auto">
                  <a:xfrm>
                    <a:off x="1776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67" name="Line 29"/>
                  <p:cNvSpPr>
                    <a:spLocks noChangeShapeType="1"/>
                  </p:cNvSpPr>
                  <p:nvPr/>
                </p:nvSpPr>
                <p:spPr bwMode="auto">
                  <a:xfrm>
                    <a:off x="1872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68" name="Line 30"/>
                  <p:cNvSpPr>
                    <a:spLocks noChangeShapeType="1"/>
                  </p:cNvSpPr>
                  <p:nvPr/>
                </p:nvSpPr>
                <p:spPr bwMode="auto">
                  <a:xfrm>
                    <a:off x="1968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69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2064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70" name="Line 32"/>
                  <p:cNvSpPr>
                    <a:spLocks noChangeShapeType="1"/>
                  </p:cNvSpPr>
                  <p:nvPr/>
                </p:nvSpPr>
                <p:spPr bwMode="auto">
                  <a:xfrm>
                    <a:off x="2160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71" name="Line 33"/>
                  <p:cNvSpPr>
                    <a:spLocks noChangeShapeType="1"/>
                  </p:cNvSpPr>
                  <p:nvPr/>
                </p:nvSpPr>
                <p:spPr bwMode="auto">
                  <a:xfrm>
                    <a:off x="2256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72" name="Line 34"/>
                  <p:cNvSpPr>
                    <a:spLocks noChangeShapeType="1"/>
                  </p:cNvSpPr>
                  <p:nvPr/>
                </p:nvSpPr>
                <p:spPr bwMode="auto">
                  <a:xfrm>
                    <a:off x="2352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73" name="Line 35"/>
                  <p:cNvSpPr>
                    <a:spLocks noChangeShapeType="1"/>
                  </p:cNvSpPr>
                  <p:nvPr/>
                </p:nvSpPr>
                <p:spPr bwMode="auto">
                  <a:xfrm>
                    <a:off x="2448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74" name="Line 36"/>
                  <p:cNvSpPr>
                    <a:spLocks noChangeShapeType="1"/>
                  </p:cNvSpPr>
                  <p:nvPr/>
                </p:nvSpPr>
                <p:spPr bwMode="auto">
                  <a:xfrm>
                    <a:off x="2544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75" name="Line 37"/>
                  <p:cNvSpPr>
                    <a:spLocks noChangeShapeType="1"/>
                  </p:cNvSpPr>
                  <p:nvPr/>
                </p:nvSpPr>
                <p:spPr bwMode="auto">
                  <a:xfrm>
                    <a:off x="2640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76" name="Line 38"/>
                  <p:cNvSpPr>
                    <a:spLocks noChangeShapeType="1"/>
                  </p:cNvSpPr>
                  <p:nvPr/>
                </p:nvSpPr>
                <p:spPr bwMode="auto">
                  <a:xfrm>
                    <a:off x="2736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77" name="Line 39"/>
                  <p:cNvSpPr>
                    <a:spLocks noChangeShapeType="1"/>
                  </p:cNvSpPr>
                  <p:nvPr/>
                </p:nvSpPr>
                <p:spPr bwMode="auto">
                  <a:xfrm>
                    <a:off x="2832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78" name="Line 40"/>
                  <p:cNvSpPr>
                    <a:spLocks noChangeShapeType="1"/>
                  </p:cNvSpPr>
                  <p:nvPr/>
                </p:nvSpPr>
                <p:spPr bwMode="auto">
                  <a:xfrm>
                    <a:off x="2928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79" name="Line 41"/>
                  <p:cNvSpPr>
                    <a:spLocks noChangeShapeType="1"/>
                  </p:cNvSpPr>
                  <p:nvPr/>
                </p:nvSpPr>
                <p:spPr bwMode="auto">
                  <a:xfrm>
                    <a:off x="3024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</p:grpSp>
          </p:grpSp>
          <p:sp>
            <p:nvSpPr>
              <p:cNvPr id="159" name="Rectangle 58"/>
              <p:cNvSpPr>
                <a:spLocks noChangeArrowheads="1"/>
              </p:cNvSpPr>
              <p:nvPr/>
            </p:nvSpPr>
            <p:spPr bwMode="auto">
              <a:xfrm>
                <a:off x="3411" y="1452"/>
                <a:ext cx="2125" cy="2118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126" eaLnBrk="0" hangingPunct="0"/>
                <a:endParaRPr lang="en-US" sz="1600">
                  <a:solidFill>
                    <a:srgbClr val="000000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2" name="Group 1"/>
            <p:cNvGrpSpPr/>
            <p:nvPr/>
          </p:nvGrpSpPr>
          <p:grpSpPr>
            <a:xfrm>
              <a:off x="3482433" y="4335483"/>
              <a:ext cx="196802" cy="1472752"/>
              <a:chOff x="1959339" y="4335719"/>
              <a:chExt cx="196853" cy="1473136"/>
            </a:xfrm>
          </p:grpSpPr>
          <p:cxnSp>
            <p:nvCxnSpPr>
              <p:cNvPr id="197" name="Straight Arrow Connector 196"/>
              <p:cNvCxnSpPr>
                <a:stCxn id="198" idx="0"/>
              </p:cNvCxnSpPr>
              <p:nvPr/>
            </p:nvCxnSpPr>
            <p:spPr bwMode="auto">
              <a:xfrm flipH="1">
                <a:off x="2057445" y="4723437"/>
                <a:ext cx="3" cy="1085418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arrow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sp>
            <p:nvSpPr>
              <p:cNvPr id="198" name="Oval 197"/>
              <p:cNvSpPr/>
              <p:nvPr/>
            </p:nvSpPr>
            <p:spPr bwMode="auto">
              <a:xfrm>
                <a:off x="1959342" y="4723437"/>
                <a:ext cx="196212" cy="190447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vert="horz" wrap="square" lIns="91416" tIns="45708" rIns="91416" bIns="45708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126" eaLnBrk="0" hangingPunct="0"/>
                <a:endParaRPr lang="en-US" sz="400">
                  <a:solidFill>
                    <a:srgbClr val="000000"/>
                  </a:solidFill>
                  <a:latin typeface="Calibri"/>
                  <a:ea typeface="ＭＳ Ｐゴシック" charset="0"/>
                  <a:cs typeface="Calibri"/>
                </a:endParaRPr>
              </a:p>
            </p:txBody>
          </p:sp>
          <p:sp>
            <p:nvSpPr>
              <p:cNvPr id="201" name="Oval 200"/>
              <p:cNvSpPr/>
              <p:nvPr/>
            </p:nvSpPr>
            <p:spPr bwMode="auto">
              <a:xfrm>
                <a:off x="1959342" y="4335719"/>
                <a:ext cx="196212" cy="190447"/>
              </a:xfrm>
              <a:prstGeom prst="ellipse">
                <a:avLst/>
              </a:prstGeom>
              <a:solidFill>
                <a:schemeClr val="accent1">
                  <a:alpha val="38000"/>
                </a:schemeClr>
              </a:solidFill>
              <a:ln w="952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16" tIns="45708" rIns="91416" bIns="45708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126" eaLnBrk="0" hangingPunct="0"/>
                <a:endParaRPr lang="en-US" sz="400">
                  <a:solidFill>
                    <a:srgbClr val="000000"/>
                  </a:solidFill>
                  <a:latin typeface="Calibri"/>
                  <a:ea typeface="ＭＳ Ｐゴシック" charset="0"/>
                  <a:cs typeface="Calibri"/>
                </a:endParaRPr>
              </a:p>
            </p:txBody>
          </p:sp>
          <p:sp>
            <p:nvSpPr>
              <p:cNvPr id="203" name="Oval 202"/>
              <p:cNvSpPr/>
              <p:nvPr/>
            </p:nvSpPr>
            <p:spPr bwMode="auto">
              <a:xfrm>
                <a:off x="1959342" y="4628213"/>
                <a:ext cx="196212" cy="190447"/>
              </a:xfrm>
              <a:prstGeom prst="ellipse">
                <a:avLst/>
              </a:prstGeom>
              <a:solidFill>
                <a:schemeClr val="accent1">
                  <a:alpha val="38000"/>
                </a:schemeClr>
              </a:solidFill>
              <a:ln w="952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16" tIns="45708" rIns="91416" bIns="45708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126" eaLnBrk="0" hangingPunct="0"/>
                <a:endParaRPr lang="en-US" sz="400">
                  <a:solidFill>
                    <a:srgbClr val="000000"/>
                  </a:solidFill>
                  <a:latin typeface="Calibri"/>
                  <a:ea typeface="ＭＳ Ｐゴシック" charset="0"/>
                  <a:cs typeface="Calibri"/>
                </a:endParaRPr>
              </a:p>
            </p:txBody>
          </p:sp>
          <p:sp>
            <p:nvSpPr>
              <p:cNvPr id="204" name="Oval 203"/>
              <p:cNvSpPr/>
              <p:nvPr/>
            </p:nvSpPr>
            <p:spPr bwMode="auto">
              <a:xfrm>
                <a:off x="1959339" y="4531553"/>
                <a:ext cx="196212" cy="190447"/>
              </a:xfrm>
              <a:prstGeom prst="ellipse">
                <a:avLst/>
              </a:prstGeom>
              <a:solidFill>
                <a:schemeClr val="accent1">
                  <a:alpha val="38000"/>
                </a:schemeClr>
              </a:solidFill>
              <a:ln w="952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16" tIns="45708" rIns="91416" bIns="45708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126" eaLnBrk="0" hangingPunct="0"/>
                <a:endParaRPr lang="en-US" sz="400">
                  <a:solidFill>
                    <a:srgbClr val="000000"/>
                  </a:solidFill>
                  <a:latin typeface="Calibri"/>
                  <a:ea typeface="ＭＳ Ｐゴシック" charset="0"/>
                  <a:cs typeface="Calibri"/>
                </a:endParaRPr>
              </a:p>
            </p:txBody>
          </p:sp>
          <p:sp>
            <p:nvSpPr>
              <p:cNvPr id="205" name="Oval 204"/>
              <p:cNvSpPr/>
              <p:nvPr/>
            </p:nvSpPr>
            <p:spPr bwMode="auto">
              <a:xfrm>
                <a:off x="1959980" y="4430942"/>
                <a:ext cx="196212" cy="190447"/>
              </a:xfrm>
              <a:prstGeom prst="ellipse">
                <a:avLst/>
              </a:prstGeom>
              <a:solidFill>
                <a:schemeClr val="accent1">
                  <a:alpha val="38000"/>
                </a:schemeClr>
              </a:solidFill>
              <a:ln w="952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16" tIns="45708" rIns="91416" bIns="45708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126" eaLnBrk="0" hangingPunct="0"/>
                <a:endParaRPr lang="en-US" sz="400">
                  <a:solidFill>
                    <a:srgbClr val="000000"/>
                  </a:solidFill>
                  <a:latin typeface="Calibri"/>
                  <a:ea typeface="ＭＳ Ｐゴシック" charset="0"/>
                  <a:cs typeface="Calibri"/>
                </a:endParaRPr>
              </a:p>
            </p:txBody>
          </p:sp>
        </p:grpSp>
      </p:grpSp>
      <p:sp>
        <p:nvSpPr>
          <p:cNvPr id="50" name="Text Box 218"/>
          <p:cNvSpPr txBox="1">
            <a:spLocks noChangeArrowheads="1"/>
          </p:cNvSpPr>
          <p:nvPr/>
        </p:nvSpPr>
        <p:spPr bwMode="auto">
          <a:xfrm>
            <a:off x="1939637" y="1003615"/>
            <a:ext cx="3311236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914126" eaLnBrk="0" hangingPunct="0">
              <a:defRPr/>
            </a:pPr>
            <a:r>
              <a:rPr lang="en-US" sz="2000" dirty="0">
                <a:solidFill>
                  <a:srgbClr val="000000"/>
                </a:solidFill>
                <a:latin typeface="+mj-lt"/>
                <a:ea typeface="ＭＳ Ｐゴシック" charset="0"/>
                <a:cs typeface="Calibri"/>
              </a:rPr>
              <a:t>The </a:t>
            </a:r>
            <a:r>
              <a:rPr lang="en-US" sz="2000" dirty="0" err="1">
                <a:solidFill>
                  <a:srgbClr val="000000"/>
                </a:solidFill>
                <a:latin typeface="+mj-lt"/>
                <a:ea typeface="ＭＳ Ｐゴシック" charset="0"/>
                <a:cs typeface="Calibri"/>
              </a:rPr>
              <a:t>macroparticle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ＭＳ Ｐゴシック" charset="0"/>
                <a:cs typeface="Calibri"/>
              </a:rPr>
              <a:t> is attracted by its image from the closest metallic wall.</a:t>
            </a:r>
          </a:p>
        </p:txBody>
      </p:sp>
      <p:sp>
        <p:nvSpPr>
          <p:cNvPr id="56" name="Title 1">
            <a:extLst>
              <a:ext uri="{FF2B5EF4-FFF2-40B4-BE49-F238E27FC236}">
                <a16:creationId xmlns:a16="http://schemas.microsoft.com/office/drawing/2014/main" id="{83C92E2E-0BB5-0644-ACA0-156235954E4B}"/>
              </a:ext>
            </a:extLst>
          </p:cNvPr>
          <p:cNvSpPr txBox="1">
            <a:spLocks/>
          </p:cNvSpPr>
          <p:nvPr/>
        </p:nvSpPr>
        <p:spPr bwMode="auto">
          <a:xfrm>
            <a:off x="157562" y="194388"/>
            <a:ext cx="11909747" cy="914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sz="3199" dirty="0">
                <a:cs typeface="Calibri"/>
              </a:rPr>
              <a:t>Illustration of spurious “self-force” issue with one particle</a:t>
            </a:r>
            <a:endParaRPr lang="en-US" dirty="0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AFAC133E-CA35-E243-91F9-94897B639861}"/>
              </a:ext>
            </a:extLst>
          </p:cNvPr>
          <p:cNvGrpSpPr/>
          <p:nvPr/>
        </p:nvGrpSpPr>
        <p:grpSpPr>
          <a:xfrm>
            <a:off x="174172" y="827315"/>
            <a:ext cx="10994571" cy="54427"/>
            <a:chOff x="195943" y="1001487"/>
            <a:chExt cx="10994571" cy="54427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D3F2F186-98A0-EB4F-BC99-99AA94B06456}"/>
                </a:ext>
              </a:extLst>
            </p:cNvPr>
            <p:cNvCxnSpPr/>
            <p:nvPr/>
          </p:nvCxnSpPr>
          <p:spPr>
            <a:xfrm>
              <a:off x="195943" y="1001487"/>
              <a:ext cx="9818914" cy="0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5FCA56DB-0B9C-1642-8455-33A586B5E21B}"/>
                </a:ext>
              </a:extLst>
            </p:cNvPr>
            <p:cNvCxnSpPr>
              <a:cxnSpLocks/>
            </p:cNvCxnSpPr>
            <p:nvPr/>
          </p:nvCxnSpPr>
          <p:spPr>
            <a:xfrm>
              <a:off x="511628" y="1055914"/>
              <a:ext cx="10678886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Slide Number Placeholder 3">
            <a:extLst>
              <a:ext uri="{FF2B5EF4-FFF2-40B4-BE49-F238E27FC236}">
                <a16:creationId xmlns:a16="http://schemas.microsoft.com/office/drawing/2014/main" id="{BDDCB57C-E674-C941-92B6-70C6D1DB1742}"/>
              </a:ext>
            </a:extLst>
          </p:cNvPr>
          <p:cNvSpPr txBox="1">
            <a:spLocks/>
          </p:cNvSpPr>
          <p:nvPr/>
        </p:nvSpPr>
        <p:spPr>
          <a:xfrm>
            <a:off x="11455401" y="6393363"/>
            <a:ext cx="544259" cy="3016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929A8685-9CBD-5D48-90F4-6955DC9A7A72}" type="slidenum">
              <a:rPr lang="en-US" altLang="x-none" smtClean="0"/>
              <a:pPr/>
              <a:t>34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14281474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5036B12-7158-B341-8EAB-3FA851A8D078}"/>
              </a:ext>
            </a:extLst>
          </p:cNvPr>
          <p:cNvGrpSpPr/>
          <p:nvPr/>
        </p:nvGrpSpPr>
        <p:grpSpPr>
          <a:xfrm>
            <a:off x="1911096" y="2029968"/>
            <a:ext cx="3278921" cy="3161476"/>
            <a:chOff x="1942595" y="2649741"/>
            <a:chExt cx="3278921" cy="3161476"/>
          </a:xfrm>
        </p:grpSpPr>
        <p:grpSp>
          <p:nvGrpSpPr>
            <p:cNvPr id="141" name="Group 4"/>
            <p:cNvGrpSpPr>
              <a:grpSpLocks/>
            </p:cNvGrpSpPr>
            <p:nvPr/>
          </p:nvGrpSpPr>
          <p:grpSpPr bwMode="auto">
            <a:xfrm>
              <a:off x="1942595" y="2649741"/>
              <a:ext cx="3278921" cy="3161476"/>
              <a:chOff x="3410" y="1452"/>
              <a:chExt cx="2126" cy="2120"/>
            </a:xfrm>
          </p:grpSpPr>
          <p:grpSp>
            <p:nvGrpSpPr>
              <p:cNvPr id="142" name="Group 5"/>
              <p:cNvGrpSpPr>
                <a:grpSpLocks/>
              </p:cNvGrpSpPr>
              <p:nvPr/>
            </p:nvGrpSpPr>
            <p:grpSpPr bwMode="auto">
              <a:xfrm>
                <a:off x="3410" y="1456"/>
                <a:ext cx="2124" cy="2116"/>
                <a:chOff x="1488" y="720"/>
                <a:chExt cx="2112" cy="2112"/>
              </a:xfrm>
            </p:grpSpPr>
            <p:grpSp>
              <p:nvGrpSpPr>
                <p:cNvPr id="161" name="Group 6"/>
                <p:cNvGrpSpPr>
                  <a:grpSpLocks/>
                </p:cNvGrpSpPr>
                <p:nvPr/>
              </p:nvGrpSpPr>
              <p:grpSpPr bwMode="auto">
                <a:xfrm>
                  <a:off x="1488" y="720"/>
                  <a:ext cx="2112" cy="2112"/>
                  <a:chOff x="1488" y="720"/>
                  <a:chExt cx="1536" cy="2112"/>
                </a:xfrm>
              </p:grpSpPr>
              <p:sp>
                <p:nvSpPr>
                  <p:cNvPr id="180" name="Line 7"/>
                  <p:cNvSpPr>
                    <a:spLocks noChangeShapeType="1"/>
                  </p:cNvSpPr>
                  <p:nvPr/>
                </p:nvSpPr>
                <p:spPr bwMode="auto">
                  <a:xfrm>
                    <a:off x="1488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81" name="Line 8"/>
                  <p:cNvSpPr>
                    <a:spLocks noChangeShapeType="1"/>
                  </p:cNvSpPr>
                  <p:nvPr/>
                </p:nvSpPr>
                <p:spPr bwMode="auto">
                  <a:xfrm>
                    <a:off x="1584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82" name="Line 9"/>
                  <p:cNvSpPr>
                    <a:spLocks noChangeShapeType="1"/>
                  </p:cNvSpPr>
                  <p:nvPr/>
                </p:nvSpPr>
                <p:spPr bwMode="auto">
                  <a:xfrm>
                    <a:off x="1680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83" name="Line 10"/>
                  <p:cNvSpPr>
                    <a:spLocks noChangeShapeType="1"/>
                  </p:cNvSpPr>
                  <p:nvPr/>
                </p:nvSpPr>
                <p:spPr bwMode="auto">
                  <a:xfrm>
                    <a:off x="1776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84" name="Line 11"/>
                  <p:cNvSpPr>
                    <a:spLocks noChangeShapeType="1"/>
                  </p:cNvSpPr>
                  <p:nvPr/>
                </p:nvSpPr>
                <p:spPr bwMode="auto">
                  <a:xfrm>
                    <a:off x="1872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85" name="Line 12"/>
                  <p:cNvSpPr>
                    <a:spLocks noChangeShapeType="1"/>
                  </p:cNvSpPr>
                  <p:nvPr/>
                </p:nvSpPr>
                <p:spPr bwMode="auto">
                  <a:xfrm>
                    <a:off x="1968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86" name="Line 13"/>
                  <p:cNvSpPr>
                    <a:spLocks noChangeShapeType="1"/>
                  </p:cNvSpPr>
                  <p:nvPr/>
                </p:nvSpPr>
                <p:spPr bwMode="auto">
                  <a:xfrm>
                    <a:off x="2064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87" name="Line 14"/>
                  <p:cNvSpPr>
                    <a:spLocks noChangeShapeType="1"/>
                  </p:cNvSpPr>
                  <p:nvPr/>
                </p:nvSpPr>
                <p:spPr bwMode="auto">
                  <a:xfrm>
                    <a:off x="2160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88" name="Line 15"/>
                  <p:cNvSpPr>
                    <a:spLocks noChangeShapeType="1"/>
                  </p:cNvSpPr>
                  <p:nvPr/>
                </p:nvSpPr>
                <p:spPr bwMode="auto">
                  <a:xfrm>
                    <a:off x="2256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89" name="Line 16"/>
                  <p:cNvSpPr>
                    <a:spLocks noChangeShapeType="1"/>
                  </p:cNvSpPr>
                  <p:nvPr/>
                </p:nvSpPr>
                <p:spPr bwMode="auto">
                  <a:xfrm>
                    <a:off x="2352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90" name="Line 17"/>
                  <p:cNvSpPr>
                    <a:spLocks noChangeShapeType="1"/>
                  </p:cNvSpPr>
                  <p:nvPr/>
                </p:nvSpPr>
                <p:spPr bwMode="auto">
                  <a:xfrm>
                    <a:off x="2448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91" name="Line 18"/>
                  <p:cNvSpPr>
                    <a:spLocks noChangeShapeType="1"/>
                  </p:cNvSpPr>
                  <p:nvPr/>
                </p:nvSpPr>
                <p:spPr bwMode="auto">
                  <a:xfrm>
                    <a:off x="2544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92" name="Line 19"/>
                  <p:cNvSpPr>
                    <a:spLocks noChangeShapeType="1"/>
                  </p:cNvSpPr>
                  <p:nvPr/>
                </p:nvSpPr>
                <p:spPr bwMode="auto">
                  <a:xfrm>
                    <a:off x="2640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93" name="Line 20"/>
                  <p:cNvSpPr>
                    <a:spLocks noChangeShapeType="1"/>
                  </p:cNvSpPr>
                  <p:nvPr/>
                </p:nvSpPr>
                <p:spPr bwMode="auto">
                  <a:xfrm>
                    <a:off x="2736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94" name="Line 21"/>
                  <p:cNvSpPr>
                    <a:spLocks noChangeShapeType="1"/>
                  </p:cNvSpPr>
                  <p:nvPr/>
                </p:nvSpPr>
                <p:spPr bwMode="auto">
                  <a:xfrm>
                    <a:off x="2832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95" name="Line 22"/>
                  <p:cNvSpPr>
                    <a:spLocks noChangeShapeType="1"/>
                  </p:cNvSpPr>
                  <p:nvPr/>
                </p:nvSpPr>
                <p:spPr bwMode="auto">
                  <a:xfrm>
                    <a:off x="2928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96" name="Line 23"/>
                  <p:cNvSpPr>
                    <a:spLocks noChangeShapeType="1"/>
                  </p:cNvSpPr>
                  <p:nvPr/>
                </p:nvSpPr>
                <p:spPr bwMode="auto">
                  <a:xfrm>
                    <a:off x="3024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</p:grpSp>
            <p:grpSp>
              <p:nvGrpSpPr>
                <p:cNvPr id="162" name="Group 24"/>
                <p:cNvGrpSpPr>
                  <a:grpSpLocks/>
                </p:cNvGrpSpPr>
                <p:nvPr/>
              </p:nvGrpSpPr>
              <p:grpSpPr bwMode="auto">
                <a:xfrm rot="-5400000">
                  <a:off x="1488" y="720"/>
                  <a:ext cx="2112" cy="2112"/>
                  <a:chOff x="1488" y="720"/>
                  <a:chExt cx="1536" cy="2112"/>
                </a:xfrm>
              </p:grpSpPr>
              <p:sp>
                <p:nvSpPr>
                  <p:cNvPr id="163" name="Line 25"/>
                  <p:cNvSpPr>
                    <a:spLocks noChangeShapeType="1"/>
                  </p:cNvSpPr>
                  <p:nvPr/>
                </p:nvSpPr>
                <p:spPr bwMode="auto">
                  <a:xfrm>
                    <a:off x="1488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64" name="Line 26"/>
                  <p:cNvSpPr>
                    <a:spLocks noChangeShapeType="1"/>
                  </p:cNvSpPr>
                  <p:nvPr/>
                </p:nvSpPr>
                <p:spPr bwMode="auto">
                  <a:xfrm>
                    <a:off x="1584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65" name="Line 27"/>
                  <p:cNvSpPr>
                    <a:spLocks noChangeShapeType="1"/>
                  </p:cNvSpPr>
                  <p:nvPr/>
                </p:nvSpPr>
                <p:spPr bwMode="auto">
                  <a:xfrm>
                    <a:off x="1680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66" name="Line 28"/>
                  <p:cNvSpPr>
                    <a:spLocks noChangeShapeType="1"/>
                  </p:cNvSpPr>
                  <p:nvPr/>
                </p:nvSpPr>
                <p:spPr bwMode="auto">
                  <a:xfrm>
                    <a:off x="1776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67" name="Line 29"/>
                  <p:cNvSpPr>
                    <a:spLocks noChangeShapeType="1"/>
                  </p:cNvSpPr>
                  <p:nvPr/>
                </p:nvSpPr>
                <p:spPr bwMode="auto">
                  <a:xfrm>
                    <a:off x="1872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68" name="Line 30"/>
                  <p:cNvSpPr>
                    <a:spLocks noChangeShapeType="1"/>
                  </p:cNvSpPr>
                  <p:nvPr/>
                </p:nvSpPr>
                <p:spPr bwMode="auto">
                  <a:xfrm>
                    <a:off x="1968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69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2064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70" name="Line 32"/>
                  <p:cNvSpPr>
                    <a:spLocks noChangeShapeType="1"/>
                  </p:cNvSpPr>
                  <p:nvPr/>
                </p:nvSpPr>
                <p:spPr bwMode="auto">
                  <a:xfrm>
                    <a:off x="2160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71" name="Line 33"/>
                  <p:cNvSpPr>
                    <a:spLocks noChangeShapeType="1"/>
                  </p:cNvSpPr>
                  <p:nvPr/>
                </p:nvSpPr>
                <p:spPr bwMode="auto">
                  <a:xfrm>
                    <a:off x="2256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72" name="Line 34"/>
                  <p:cNvSpPr>
                    <a:spLocks noChangeShapeType="1"/>
                  </p:cNvSpPr>
                  <p:nvPr/>
                </p:nvSpPr>
                <p:spPr bwMode="auto">
                  <a:xfrm>
                    <a:off x="2352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73" name="Line 35"/>
                  <p:cNvSpPr>
                    <a:spLocks noChangeShapeType="1"/>
                  </p:cNvSpPr>
                  <p:nvPr/>
                </p:nvSpPr>
                <p:spPr bwMode="auto">
                  <a:xfrm>
                    <a:off x="2448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74" name="Line 36"/>
                  <p:cNvSpPr>
                    <a:spLocks noChangeShapeType="1"/>
                  </p:cNvSpPr>
                  <p:nvPr/>
                </p:nvSpPr>
                <p:spPr bwMode="auto">
                  <a:xfrm>
                    <a:off x="2544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75" name="Line 37"/>
                  <p:cNvSpPr>
                    <a:spLocks noChangeShapeType="1"/>
                  </p:cNvSpPr>
                  <p:nvPr/>
                </p:nvSpPr>
                <p:spPr bwMode="auto">
                  <a:xfrm>
                    <a:off x="2640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76" name="Line 38"/>
                  <p:cNvSpPr>
                    <a:spLocks noChangeShapeType="1"/>
                  </p:cNvSpPr>
                  <p:nvPr/>
                </p:nvSpPr>
                <p:spPr bwMode="auto">
                  <a:xfrm>
                    <a:off x="2736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77" name="Line 39"/>
                  <p:cNvSpPr>
                    <a:spLocks noChangeShapeType="1"/>
                  </p:cNvSpPr>
                  <p:nvPr/>
                </p:nvSpPr>
                <p:spPr bwMode="auto">
                  <a:xfrm>
                    <a:off x="2832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78" name="Line 40"/>
                  <p:cNvSpPr>
                    <a:spLocks noChangeShapeType="1"/>
                  </p:cNvSpPr>
                  <p:nvPr/>
                </p:nvSpPr>
                <p:spPr bwMode="auto">
                  <a:xfrm>
                    <a:off x="2928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79" name="Line 41"/>
                  <p:cNvSpPr>
                    <a:spLocks noChangeShapeType="1"/>
                  </p:cNvSpPr>
                  <p:nvPr/>
                </p:nvSpPr>
                <p:spPr bwMode="auto">
                  <a:xfrm>
                    <a:off x="3024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</p:grpSp>
          </p:grpSp>
          <p:sp>
            <p:nvSpPr>
              <p:cNvPr id="159" name="Rectangle 58"/>
              <p:cNvSpPr>
                <a:spLocks noChangeArrowheads="1"/>
              </p:cNvSpPr>
              <p:nvPr/>
            </p:nvSpPr>
            <p:spPr bwMode="auto">
              <a:xfrm>
                <a:off x="3411" y="1452"/>
                <a:ext cx="2125" cy="2118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126" eaLnBrk="0" hangingPunct="0"/>
                <a:endParaRPr lang="en-US" sz="1600">
                  <a:solidFill>
                    <a:srgbClr val="000000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 flipV="1">
              <a:off x="3482433" y="4335483"/>
              <a:ext cx="196802" cy="1472752"/>
              <a:chOff x="1959339" y="4335719"/>
              <a:chExt cx="196853" cy="1473136"/>
            </a:xfrm>
          </p:grpSpPr>
          <p:cxnSp>
            <p:nvCxnSpPr>
              <p:cNvPr id="197" name="Straight Arrow Connector 196"/>
              <p:cNvCxnSpPr>
                <a:stCxn id="198" idx="0"/>
              </p:cNvCxnSpPr>
              <p:nvPr/>
            </p:nvCxnSpPr>
            <p:spPr bwMode="auto">
              <a:xfrm flipH="1">
                <a:off x="2057445" y="4723437"/>
                <a:ext cx="3" cy="1085418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arrow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grpSp>
            <p:nvGrpSpPr>
              <p:cNvPr id="2" name="Group 1"/>
              <p:cNvGrpSpPr/>
              <p:nvPr/>
            </p:nvGrpSpPr>
            <p:grpSpPr>
              <a:xfrm>
                <a:off x="1959339" y="4335719"/>
                <a:ext cx="196853" cy="578165"/>
                <a:chOff x="1959339" y="4335719"/>
                <a:chExt cx="196853" cy="578165"/>
              </a:xfrm>
            </p:grpSpPr>
            <p:sp>
              <p:nvSpPr>
                <p:cNvPr id="198" name="Oval 197"/>
                <p:cNvSpPr/>
                <p:nvPr/>
              </p:nvSpPr>
              <p:spPr bwMode="auto">
                <a:xfrm>
                  <a:off x="1959342" y="4723437"/>
                  <a:ext cx="196212" cy="190447"/>
                </a:xfrm>
                <a:prstGeom prst="ellips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16" tIns="45708" rIns="91416" bIns="45708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126" eaLnBrk="0" hangingPunct="0"/>
                  <a:endParaRPr lang="en-US" sz="400">
                    <a:solidFill>
                      <a:srgbClr val="000000"/>
                    </a:solidFill>
                    <a:latin typeface="Calibri"/>
                    <a:ea typeface="ＭＳ Ｐゴシック" charset="0"/>
                    <a:cs typeface="Calibri"/>
                  </a:endParaRPr>
                </a:p>
              </p:txBody>
            </p:sp>
            <p:sp>
              <p:nvSpPr>
                <p:cNvPr id="201" name="Oval 200"/>
                <p:cNvSpPr/>
                <p:nvPr/>
              </p:nvSpPr>
              <p:spPr bwMode="auto">
                <a:xfrm>
                  <a:off x="1959342" y="4335719"/>
                  <a:ext cx="196212" cy="190447"/>
                </a:xfrm>
                <a:prstGeom prst="ellipse">
                  <a:avLst/>
                </a:prstGeom>
                <a:solidFill>
                  <a:schemeClr val="accent1">
                    <a:alpha val="38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16" tIns="45708" rIns="91416" bIns="45708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126" eaLnBrk="0" hangingPunct="0"/>
                  <a:endParaRPr lang="en-US" sz="400">
                    <a:solidFill>
                      <a:srgbClr val="000000"/>
                    </a:solidFill>
                    <a:latin typeface="Calibri"/>
                    <a:ea typeface="ＭＳ Ｐゴシック" charset="0"/>
                    <a:cs typeface="Calibri"/>
                  </a:endParaRPr>
                </a:p>
              </p:txBody>
            </p:sp>
            <p:sp>
              <p:nvSpPr>
                <p:cNvPr id="203" name="Oval 202"/>
                <p:cNvSpPr/>
                <p:nvPr/>
              </p:nvSpPr>
              <p:spPr bwMode="auto">
                <a:xfrm>
                  <a:off x="1959342" y="4628213"/>
                  <a:ext cx="196212" cy="190447"/>
                </a:xfrm>
                <a:prstGeom prst="ellipse">
                  <a:avLst/>
                </a:prstGeom>
                <a:solidFill>
                  <a:schemeClr val="accent1">
                    <a:alpha val="38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16" tIns="45708" rIns="91416" bIns="45708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126" eaLnBrk="0" hangingPunct="0"/>
                  <a:endParaRPr lang="en-US" sz="400">
                    <a:solidFill>
                      <a:srgbClr val="000000"/>
                    </a:solidFill>
                    <a:latin typeface="Calibri"/>
                    <a:ea typeface="ＭＳ Ｐゴシック" charset="0"/>
                    <a:cs typeface="Calibri"/>
                  </a:endParaRPr>
                </a:p>
              </p:txBody>
            </p:sp>
            <p:sp>
              <p:nvSpPr>
                <p:cNvPr id="204" name="Oval 203"/>
                <p:cNvSpPr/>
                <p:nvPr/>
              </p:nvSpPr>
              <p:spPr bwMode="auto">
                <a:xfrm>
                  <a:off x="1959339" y="4531553"/>
                  <a:ext cx="196212" cy="190447"/>
                </a:xfrm>
                <a:prstGeom prst="ellipse">
                  <a:avLst/>
                </a:prstGeom>
                <a:solidFill>
                  <a:schemeClr val="accent1">
                    <a:alpha val="38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16" tIns="45708" rIns="91416" bIns="45708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126" eaLnBrk="0" hangingPunct="0"/>
                  <a:endParaRPr lang="en-US" sz="400">
                    <a:solidFill>
                      <a:srgbClr val="000000"/>
                    </a:solidFill>
                    <a:latin typeface="Calibri"/>
                    <a:ea typeface="ＭＳ Ｐゴシック" charset="0"/>
                    <a:cs typeface="Calibri"/>
                  </a:endParaRPr>
                </a:p>
              </p:txBody>
            </p:sp>
            <p:sp>
              <p:nvSpPr>
                <p:cNvPr id="205" name="Oval 204"/>
                <p:cNvSpPr/>
                <p:nvPr/>
              </p:nvSpPr>
              <p:spPr bwMode="auto">
                <a:xfrm>
                  <a:off x="1959980" y="4430942"/>
                  <a:ext cx="196212" cy="190447"/>
                </a:xfrm>
                <a:prstGeom prst="ellipse">
                  <a:avLst/>
                </a:prstGeom>
                <a:solidFill>
                  <a:schemeClr val="accent1">
                    <a:alpha val="38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16" tIns="45708" rIns="91416" bIns="45708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126" eaLnBrk="0" hangingPunct="0"/>
                  <a:endParaRPr lang="en-US" sz="400">
                    <a:solidFill>
                      <a:srgbClr val="000000"/>
                    </a:solidFill>
                    <a:latin typeface="Calibri"/>
                    <a:ea typeface="ＭＳ Ｐゴシック" charset="0"/>
                    <a:cs typeface="Calibri"/>
                  </a:endParaRPr>
                </a:p>
              </p:txBody>
            </p:sp>
          </p:grpSp>
        </p:grpSp>
      </p:grpSp>
      <p:sp>
        <p:nvSpPr>
          <p:cNvPr id="52" name="Text Box 218"/>
          <p:cNvSpPr txBox="1">
            <a:spLocks noChangeArrowheads="1"/>
          </p:cNvSpPr>
          <p:nvPr/>
        </p:nvSpPr>
        <p:spPr bwMode="auto">
          <a:xfrm>
            <a:off x="1911927" y="1256287"/>
            <a:ext cx="328352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914126" eaLnBrk="0" hangingPunct="0">
              <a:defRPr/>
            </a:pPr>
            <a:r>
              <a:rPr lang="en-US" sz="2000" dirty="0">
                <a:solidFill>
                  <a:srgbClr val="000000"/>
                </a:solidFill>
                <a:latin typeface="+mj-lt"/>
                <a:ea typeface="ＭＳ Ｐゴシック" charset="0"/>
                <a:cs typeface="Calibri"/>
              </a:rPr>
              <a:t>Specular reflection is applied at the boundary.</a:t>
            </a:r>
          </a:p>
        </p:txBody>
      </p:sp>
      <p:sp>
        <p:nvSpPr>
          <p:cNvPr id="58" name="Title 1">
            <a:extLst>
              <a:ext uri="{FF2B5EF4-FFF2-40B4-BE49-F238E27FC236}">
                <a16:creationId xmlns:a16="http://schemas.microsoft.com/office/drawing/2014/main" id="{4FE7F440-5E55-1A4B-9FF9-554E2F91D287}"/>
              </a:ext>
            </a:extLst>
          </p:cNvPr>
          <p:cNvSpPr txBox="1">
            <a:spLocks/>
          </p:cNvSpPr>
          <p:nvPr/>
        </p:nvSpPr>
        <p:spPr bwMode="auto">
          <a:xfrm>
            <a:off x="157562" y="194388"/>
            <a:ext cx="11909747" cy="914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sz="3199" dirty="0">
                <a:cs typeface="Calibri"/>
              </a:rPr>
              <a:t>Illustration of spurious “self-force” issue with one particle</a:t>
            </a:r>
            <a:endParaRPr lang="en-US" dirty="0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25AFD6EE-0DED-6340-896C-22BB5CE317CB}"/>
              </a:ext>
            </a:extLst>
          </p:cNvPr>
          <p:cNvGrpSpPr/>
          <p:nvPr/>
        </p:nvGrpSpPr>
        <p:grpSpPr>
          <a:xfrm>
            <a:off x="174172" y="827315"/>
            <a:ext cx="10994571" cy="54427"/>
            <a:chOff x="195943" y="1001487"/>
            <a:chExt cx="10994571" cy="54427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6CCC57D3-2F85-5244-B6C4-CDB856A14D0D}"/>
                </a:ext>
              </a:extLst>
            </p:cNvPr>
            <p:cNvCxnSpPr/>
            <p:nvPr/>
          </p:nvCxnSpPr>
          <p:spPr>
            <a:xfrm>
              <a:off x="195943" y="1001487"/>
              <a:ext cx="9818914" cy="0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2CDEFAC6-3D75-A846-994C-A8F14C2B7309}"/>
                </a:ext>
              </a:extLst>
            </p:cNvPr>
            <p:cNvCxnSpPr>
              <a:cxnSpLocks/>
            </p:cNvCxnSpPr>
            <p:nvPr/>
          </p:nvCxnSpPr>
          <p:spPr>
            <a:xfrm>
              <a:off x="511628" y="1055914"/>
              <a:ext cx="10678886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Slide Number Placeholder 3">
            <a:extLst>
              <a:ext uri="{FF2B5EF4-FFF2-40B4-BE49-F238E27FC236}">
                <a16:creationId xmlns:a16="http://schemas.microsoft.com/office/drawing/2014/main" id="{D626E1BC-D4F2-A84F-9E9C-5D6DB412D1DE}"/>
              </a:ext>
            </a:extLst>
          </p:cNvPr>
          <p:cNvSpPr txBox="1">
            <a:spLocks/>
          </p:cNvSpPr>
          <p:nvPr/>
        </p:nvSpPr>
        <p:spPr>
          <a:xfrm>
            <a:off x="11455401" y="6393363"/>
            <a:ext cx="544259" cy="3016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929A8685-9CBD-5D48-90F4-6955DC9A7A72}" type="slidenum">
              <a:rPr lang="en-US" altLang="x-none" smtClean="0"/>
              <a:pPr/>
              <a:t>35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21139902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521D939-4C3A-ED49-94F5-B876D4DB89C4}"/>
              </a:ext>
            </a:extLst>
          </p:cNvPr>
          <p:cNvGrpSpPr/>
          <p:nvPr/>
        </p:nvGrpSpPr>
        <p:grpSpPr>
          <a:xfrm>
            <a:off x="1911096" y="2029968"/>
            <a:ext cx="3278921" cy="3171218"/>
            <a:chOff x="1942595" y="2649741"/>
            <a:chExt cx="3278921" cy="3171218"/>
          </a:xfrm>
        </p:grpSpPr>
        <p:grpSp>
          <p:nvGrpSpPr>
            <p:cNvPr id="141" name="Group 4"/>
            <p:cNvGrpSpPr>
              <a:grpSpLocks/>
            </p:cNvGrpSpPr>
            <p:nvPr/>
          </p:nvGrpSpPr>
          <p:grpSpPr bwMode="auto">
            <a:xfrm>
              <a:off x="1942595" y="2649741"/>
              <a:ext cx="3278921" cy="3161476"/>
              <a:chOff x="3410" y="1452"/>
              <a:chExt cx="2126" cy="2120"/>
            </a:xfrm>
          </p:grpSpPr>
          <p:grpSp>
            <p:nvGrpSpPr>
              <p:cNvPr id="142" name="Group 5"/>
              <p:cNvGrpSpPr>
                <a:grpSpLocks/>
              </p:cNvGrpSpPr>
              <p:nvPr/>
            </p:nvGrpSpPr>
            <p:grpSpPr bwMode="auto">
              <a:xfrm>
                <a:off x="3410" y="1456"/>
                <a:ext cx="2124" cy="2116"/>
                <a:chOff x="1488" y="720"/>
                <a:chExt cx="2112" cy="2112"/>
              </a:xfrm>
            </p:grpSpPr>
            <p:grpSp>
              <p:nvGrpSpPr>
                <p:cNvPr id="161" name="Group 6"/>
                <p:cNvGrpSpPr>
                  <a:grpSpLocks/>
                </p:cNvGrpSpPr>
                <p:nvPr/>
              </p:nvGrpSpPr>
              <p:grpSpPr bwMode="auto">
                <a:xfrm>
                  <a:off x="1488" y="720"/>
                  <a:ext cx="2112" cy="2112"/>
                  <a:chOff x="1488" y="720"/>
                  <a:chExt cx="1536" cy="2112"/>
                </a:xfrm>
              </p:grpSpPr>
              <p:sp>
                <p:nvSpPr>
                  <p:cNvPr id="180" name="Line 7"/>
                  <p:cNvSpPr>
                    <a:spLocks noChangeShapeType="1"/>
                  </p:cNvSpPr>
                  <p:nvPr/>
                </p:nvSpPr>
                <p:spPr bwMode="auto">
                  <a:xfrm>
                    <a:off x="1488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81" name="Line 8"/>
                  <p:cNvSpPr>
                    <a:spLocks noChangeShapeType="1"/>
                  </p:cNvSpPr>
                  <p:nvPr/>
                </p:nvSpPr>
                <p:spPr bwMode="auto">
                  <a:xfrm>
                    <a:off x="1584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82" name="Line 9"/>
                  <p:cNvSpPr>
                    <a:spLocks noChangeShapeType="1"/>
                  </p:cNvSpPr>
                  <p:nvPr/>
                </p:nvSpPr>
                <p:spPr bwMode="auto">
                  <a:xfrm>
                    <a:off x="1680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83" name="Line 10"/>
                  <p:cNvSpPr>
                    <a:spLocks noChangeShapeType="1"/>
                  </p:cNvSpPr>
                  <p:nvPr/>
                </p:nvSpPr>
                <p:spPr bwMode="auto">
                  <a:xfrm>
                    <a:off x="1776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84" name="Line 11"/>
                  <p:cNvSpPr>
                    <a:spLocks noChangeShapeType="1"/>
                  </p:cNvSpPr>
                  <p:nvPr/>
                </p:nvSpPr>
                <p:spPr bwMode="auto">
                  <a:xfrm>
                    <a:off x="1872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85" name="Line 12"/>
                  <p:cNvSpPr>
                    <a:spLocks noChangeShapeType="1"/>
                  </p:cNvSpPr>
                  <p:nvPr/>
                </p:nvSpPr>
                <p:spPr bwMode="auto">
                  <a:xfrm>
                    <a:off x="1968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86" name="Line 13"/>
                  <p:cNvSpPr>
                    <a:spLocks noChangeShapeType="1"/>
                  </p:cNvSpPr>
                  <p:nvPr/>
                </p:nvSpPr>
                <p:spPr bwMode="auto">
                  <a:xfrm>
                    <a:off x="2064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87" name="Line 14"/>
                  <p:cNvSpPr>
                    <a:spLocks noChangeShapeType="1"/>
                  </p:cNvSpPr>
                  <p:nvPr/>
                </p:nvSpPr>
                <p:spPr bwMode="auto">
                  <a:xfrm>
                    <a:off x="2160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88" name="Line 15"/>
                  <p:cNvSpPr>
                    <a:spLocks noChangeShapeType="1"/>
                  </p:cNvSpPr>
                  <p:nvPr/>
                </p:nvSpPr>
                <p:spPr bwMode="auto">
                  <a:xfrm>
                    <a:off x="2256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89" name="Line 16"/>
                  <p:cNvSpPr>
                    <a:spLocks noChangeShapeType="1"/>
                  </p:cNvSpPr>
                  <p:nvPr/>
                </p:nvSpPr>
                <p:spPr bwMode="auto">
                  <a:xfrm>
                    <a:off x="2352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90" name="Line 17"/>
                  <p:cNvSpPr>
                    <a:spLocks noChangeShapeType="1"/>
                  </p:cNvSpPr>
                  <p:nvPr/>
                </p:nvSpPr>
                <p:spPr bwMode="auto">
                  <a:xfrm>
                    <a:off x="2448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91" name="Line 18"/>
                  <p:cNvSpPr>
                    <a:spLocks noChangeShapeType="1"/>
                  </p:cNvSpPr>
                  <p:nvPr/>
                </p:nvSpPr>
                <p:spPr bwMode="auto">
                  <a:xfrm>
                    <a:off x="2544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92" name="Line 19"/>
                  <p:cNvSpPr>
                    <a:spLocks noChangeShapeType="1"/>
                  </p:cNvSpPr>
                  <p:nvPr/>
                </p:nvSpPr>
                <p:spPr bwMode="auto">
                  <a:xfrm>
                    <a:off x="2640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93" name="Line 20"/>
                  <p:cNvSpPr>
                    <a:spLocks noChangeShapeType="1"/>
                  </p:cNvSpPr>
                  <p:nvPr/>
                </p:nvSpPr>
                <p:spPr bwMode="auto">
                  <a:xfrm>
                    <a:off x="2736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94" name="Line 21"/>
                  <p:cNvSpPr>
                    <a:spLocks noChangeShapeType="1"/>
                  </p:cNvSpPr>
                  <p:nvPr/>
                </p:nvSpPr>
                <p:spPr bwMode="auto">
                  <a:xfrm>
                    <a:off x="2832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95" name="Line 22"/>
                  <p:cNvSpPr>
                    <a:spLocks noChangeShapeType="1"/>
                  </p:cNvSpPr>
                  <p:nvPr/>
                </p:nvSpPr>
                <p:spPr bwMode="auto">
                  <a:xfrm>
                    <a:off x="2928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96" name="Line 23"/>
                  <p:cNvSpPr>
                    <a:spLocks noChangeShapeType="1"/>
                  </p:cNvSpPr>
                  <p:nvPr/>
                </p:nvSpPr>
                <p:spPr bwMode="auto">
                  <a:xfrm>
                    <a:off x="3024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</p:grpSp>
            <p:grpSp>
              <p:nvGrpSpPr>
                <p:cNvPr id="162" name="Group 24"/>
                <p:cNvGrpSpPr>
                  <a:grpSpLocks/>
                </p:cNvGrpSpPr>
                <p:nvPr/>
              </p:nvGrpSpPr>
              <p:grpSpPr bwMode="auto">
                <a:xfrm rot="-5400000">
                  <a:off x="1488" y="720"/>
                  <a:ext cx="2112" cy="2112"/>
                  <a:chOff x="1488" y="720"/>
                  <a:chExt cx="1536" cy="2112"/>
                </a:xfrm>
              </p:grpSpPr>
              <p:sp>
                <p:nvSpPr>
                  <p:cNvPr id="163" name="Line 25"/>
                  <p:cNvSpPr>
                    <a:spLocks noChangeShapeType="1"/>
                  </p:cNvSpPr>
                  <p:nvPr/>
                </p:nvSpPr>
                <p:spPr bwMode="auto">
                  <a:xfrm>
                    <a:off x="1488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64" name="Line 26"/>
                  <p:cNvSpPr>
                    <a:spLocks noChangeShapeType="1"/>
                  </p:cNvSpPr>
                  <p:nvPr/>
                </p:nvSpPr>
                <p:spPr bwMode="auto">
                  <a:xfrm>
                    <a:off x="1584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65" name="Line 27"/>
                  <p:cNvSpPr>
                    <a:spLocks noChangeShapeType="1"/>
                  </p:cNvSpPr>
                  <p:nvPr/>
                </p:nvSpPr>
                <p:spPr bwMode="auto">
                  <a:xfrm>
                    <a:off x="1680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66" name="Line 28"/>
                  <p:cNvSpPr>
                    <a:spLocks noChangeShapeType="1"/>
                  </p:cNvSpPr>
                  <p:nvPr/>
                </p:nvSpPr>
                <p:spPr bwMode="auto">
                  <a:xfrm>
                    <a:off x="1776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67" name="Line 29"/>
                  <p:cNvSpPr>
                    <a:spLocks noChangeShapeType="1"/>
                  </p:cNvSpPr>
                  <p:nvPr/>
                </p:nvSpPr>
                <p:spPr bwMode="auto">
                  <a:xfrm>
                    <a:off x="1872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68" name="Line 30"/>
                  <p:cNvSpPr>
                    <a:spLocks noChangeShapeType="1"/>
                  </p:cNvSpPr>
                  <p:nvPr/>
                </p:nvSpPr>
                <p:spPr bwMode="auto">
                  <a:xfrm>
                    <a:off x="1968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69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2064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70" name="Line 32"/>
                  <p:cNvSpPr>
                    <a:spLocks noChangeShapeType="1"/>
                  </p:cNvSpPr>
                  <p:nvPr/>
                </p:nvSpPr>
                <p:spPr bwMode="auto">
                  <a:xfrm>
                    <a:off x="2160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71" name="Line 33"/>
                  <p:cNvSpPr>
                    <a:spLocks noChangeShapeType="1"/>
                  </p:cNvSpPr>
                  <p:nvPr/>
                </p:nvSpPr>
                <p:spPr bwMode="auto">
                  <a:xfrm>
                    <a:off x="2256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72" name="Line 34"/>
                  <p:cNvSpPr>
                    <a:spLocks noChangeShapeType="1"/>
                  </p:cNvSpPr>
                  <p:nvPr/>
                </p:nvSpPr>
                <p:spPr bwMode="auto">
                  <a:xfrm>
                    <a:off x="2352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73" name="Line 35"/>
                  <p:cNvSpPr>
                    <a:spLocks noChangeShapeType="1"/>
                  </p:cNvSpPr>
                  <p:nvPr/>
                </p:nvSpPr>
                <p:spPr bwMode="auto">
                  <a:xfrm>
                    <a:off x="2448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74" name="Line 36"/>
                  <p:cNvSpPr>
                    <a:spLocks noChangeShapeType="1"/>
                  </p:cNvSpPr>
                  <p:nvPr/>
                </p:nvSpPr>
                <p:spPr bwMode="auto">
                  <a:xfrm>
                    <a:off x="2544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75" name="Line 37"/>
                  <p:cNvSpPr>
                    <a:spLocks noChangeShapeType="1"/>
                  </p:cNvSpPr>
                  <p:nvPr/>
                </p:nvSpPr>
                <p:spPr bwMode="auto">
                  <a:xfrm>
                    <a:off x="2640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76" name="Line 38"/>
                  <p:cNvSpPr>
                    <a:spLocks noChangeShapeType="1"/>
                  </p:cNvSpPr>
                  <p:nvPr/>
                </p:nvSpPr>
                <p:spPr bwMode="auto">
                  <a:xfrm>
                    <a:off x="2736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77" name="Line 39"/>
                  <p:cNvSpPr>
                    <a:spLocks noChangeShapeType="1"/>
                  </p:cNvSpPr>
                  <p:nvPr/>
                </p:nvSpPr>
                <p:spPr bwMode="auto">
                  <a:xfrm>
                    <a:off x="2832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78" name="Line 40"/>
                  <p:cNvSpPr>
                    <a:spLocks noChangeShapeType="1"/>
                  </p:cNvSpPr>
                  <p:nvPr/>
                </p:nvSpPr>
                <p:spPr bwMode="auto">
                  <a:xfrm>
                    <a:off x="2928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79" name="Line 41"/>
                  <p:cNvSpPr>
                    <a:spLocks noChangeShapeType="1"/>
                  </p:cNvSpPr>
                  <p:nvPr/>
                </p:nvSpPr>
                <p:spPr bwMode="auto">
                  <a:xfrm>
                    <a:off x="3024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</p:grpSp>
          </p:grpSp>
          <p:sp>
            <p:nvSpPr>
              <p:cNvPr id="159" name="Rectangle 58"/>
              <p:cNvSpPr>
                <a:spLocks noChangeArrowheads="1"/>
              </p:cNvSpPr>
              <p:nvPr/>
            </p:nvSpPr>
            <p:spPr bwMode="auto">
              <a:xfrm>
                <a:off x="3411" y="1452"/>
                <a:ext cx="2125" cy="2118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126" eaLnBrk="0" hangingPunct="0"/>
                <a:endParaRPr lang="en-US" sz="1600">
                  <a:solidFill>
                    <a:srgbClr val="000000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 flipV="1">
              <a:off x="3482433" y="4335483"/>
              <a:ext cx="196802" cy="1472752"/>
              <a:chOff x="1959339" y="4335719"/>
              <a:chExt cx="196853" cy="1473136"/>
            </a:xfrm>
          </p:grpSpPr>
          <p:cxnSp>
            <p:nvCxnSpPr>
              <p:cNvPr id="197" name="Straight Arrow Connector 196"/>
              <p:cNvCxnSpPr>
                <a:stCxn id="198" idx="0"/>
              </p:cNvCxnSpPr>
              <p:nvPr/>
            </p:nvCxnSpPr>
            <p:spPr bwMode="auto">
              <a:xfrm flipH="1">
                <a:off x="2057445" y="4723437"/>
                <a:ext cx="3" cy="1085418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arrow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grpSp>
            <p:nvGrpSpPr>
              <p:cNvPr id="2" name="Group 1"/>
              <p:cNvGrpSpPr/>
              <p:nvPr/>
            </p:nvGrpSpPr>
            <p:grpSpPr>
              <a:xfrm>
                <a:off x="1959339" y="4335719"/>
                <a:ext cx="196853" cy="578165"/>
                <a:chOff x="1959339" y="4335719"/>
                <a:chExt cx="196853" cy="578165"/>
              </a:xfrm>
            </p:grpSpPr>
            <p:sp>
              <p:nvSpPr>
                <p:cNvPr id="198" name="Oval 197"/>
                <p:cNvSpPr/>
                <p:nvPr/>
              </p:nvSpPr>
              <p:spPr bwMode="auto">
                <a:xfrm>
                  <a:off x="1959342" y="4723437"/>
                  <a:ext cx="196212" cy="190447"/>
                </a:xfrm>
                <a:prstGeom prst="ellips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16" tIns="45708" rIns="91416" bIns="45708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126" eaLnBrk="0" hangingPunct="0"/>
                  <a:endParaRPr lang="en-US" sz="400">
                    <a:solidFill>
                      <a:srgbClr val="000000"/>
                    </a:solidFill>
                    <a:latin typeface="Calibri"/>
                    <a:ea typeface="ＭＳ Ｐゴシック" charset="0"/>
                    <a:cs typeface="Calibri"/>
                  </a:endParaRPr>
                </a:p>
              </p:txBody>
            </p:sp>
            <p:sp>
              <p:nvSpPr>
                <p:cNvPr id="201" name="Oval 200"/>
                <p:cNvSpPr/>
                <p:nvPr/>
              </p:nvSpPr>
              <p:spPr bwMode="auto">
                <a:xfrm>
                  <a:off x="1959342" y="4335719"/>
                  <a:ext cx="196212" cy="190447"/>
                </a:xfrm>
                <a:prstGeom prst="ellipse">
                  <a:avLst/>
                </a:prstGeom>
                <a:solidFill>
                  <a:schemeClr val="accent1">
                    <a:alpha val="38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16" tIns="45708" rIns="91416" bIns="45708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126" eaLnBrk="0" hangingPunct="0"/>
                  <a:endParaRPr lang="en-US" sz="400">
                    <a:solidFill>
                      <a:srgbClr val="000000"/>
                    </a:solidFill>
                    <a:latin typeface="Calibri"/>
                    <a:ea typeface="ＭＳ Ｐゴシック" charset="0"/>
                    <a:cs typeface="Calibri"/>
                  </a:endParaRPr>
                </a:p>
              </p:txBody>
            </p:sp>
            <p:sp>
              <p:nvSpPr>
                <p:cNvPr id="203" name="Oval 202"/>
                <p:cNvSpPr/>
                <p:nvPr/>
              </p:nvSpPr>
              <p:spPr bwMode="auto">
                <a:xfrm>
                  <a:off x="1959342" y="4628213"/>
                  <a:ext cx="196212" cy="190447"/>
                </a:xfrm>
                <a:prstGeom prst="ellipse">
                  <a:avLst/>
                </a:prstGeom>
                <a:solidFill>
                  <a:schemeClr val="accent1">
                    <a:alpha val="38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16" tIns="45708" rIns="91416" bIns="45708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126" eaLnBrk="0" hangingPunct="0"/>
                  <a:endParaRPr lang="en-US" sz="400">
                    <a:solidFill>
                      <a:srgbClr val="000000"/>
                    </a:solidFill>
                    <a:latin typeface="Calibri"/>
                    <a:ea typeface="ＭＳ Ｐゴシック" charset="0"/>
                    <a:cs typeface="Calibri"/>
                  </a:endParaRPr>
                </a:p>
              </p:txBody>
            </p:sp>
            <p:sp>
              <p:nvSpPr>
                <p:cNvPr id="204" name="Oval 203"/>
                <p:cNvSpPr/>
                <p:nvPr/>
              </p:nvSpPr>
              <p:spPr bwMode="auto">
                <a:xfrm>
                  <a:off x="1959339" y="4531553"/>
                  <a:ext cx="196212" cy="190447"/>
                </a:xfrm>
                <a:prstGeom prst="ellipse">
                  <a:avLst/>
                </a:prstGeom>
                <a:solidFill>
                  <a:schemeClr val="accent1">
                    <a:alpha val="38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16" tIns="45708" rIns="91416" bIns="45708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126" eaLnBrk="0" hangingPunct="0"/>
                  <a:endParaRPr lang="en-US" sz="400">
                    <a:solidFill>
                      <a:srgbClr val="000000"/>
                    </a:solidFill>
                    <a:latin typeface="Calibri"/>
                    <a:ea typeface="ＭＳ Ｐゴシック" charset="0"/>
                    <a:cs typeface="Calibri"/>
                  </a:endParaRPr>
                </a:p>
              </p:txBody>
            </p:sp>
            <p:sp>
              <p:nvSpPr>
                <p:cNvPr id="205" name="Oval 204"/>
                <p:cNvSpPr/>
                <p:nvPr/>
              </p:nvSpPr>
              <p:spPr bwMode="auto">
                <a:xfrm>
                  <a:off x="1959980" y="4430942"/>
                  <a:ext cx="196212" cy="190447"/>
                </a:xfrm>
                <a:prstGeom prst="ellipse">
                  <a:avLst/>
                </a:prstGeom>
                <a:solidFill>
                  <a:schemeClr val="accent1">
                    <a:alpha val="38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16" tIns="45708" rIns="91416" bIns="45708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126" eaLnBrk="0" hangingPunct="0"/>
                  <a:endParaRPr lang="en-US" sz="400">
                    <a:solidFill>
                      <a:srgbClr val="000000"/>
                    </a:solidFill>
                    <a:latin typeface="Calibri"/>
                    <a:ea typeface="ＭＳ Ｐゴシック" charset="0"/>
                    <a:cs typeface="Calibri"/>
                  </a:endParaRPr>
                </a:p>
              </p:txBody>
            </p:sp>
          </p:grpSp>
        </p:grpSp>
        <p:grpSp>
          <p:nvGrpSpPr>
            <p:cNvPr id="52" name="Group 51"/>
            <p:cNvGrpSpPr/>
            <p:nvPr/>
          </p:nvGrpSpPr>
          <p:grpSpPr>
            <a:xfrm>
              <a:off x="3483074" y="4348207"/>
              <a:ext cx="196802" cy="1472752"/>
              <a:chOff x="1959339" y="4335719"/>
              <a:chExt cx="196853" cy="1473136"/>
            </a:xfrm>
          </p:grpSpPr>
          <p:cxnSp>
            <p:nvCxnSpPr>
              <p:cNvPr id="53" name="Straight Arrow Connector 52"/>
              <p:cNvCxnSpPr>
                <a:stCxn id="54" idx="0"/>
              </p:cNvCxnSpPr>
              <p:nvPr/>
            </p:nvCxnSpPr>
            <p:spPr bwMode="auto">
              <a:xfrm flipH="1">
                <a:off x="2057445" y="4723437"/>
                <a:ext cx="3" cy="1085418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arrow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sp>
            <p:nvSpPr>
              <p:cNvPr id="54" name="Oval 53"/>
              <p:cNvSpPr/>
              <p:nvPr/>
            </p:nvSpPr>
            <p:spPr bwMode="auto">
              <a:xfrm>
                <a:off x="1959342" y="4723437"/>
                <a:ext cx="196212" cy="190447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vert="horz" wrap="square" lIns="91416" tIns="45708" rIns="91416" bIns="45708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126" eaLnBrk="0" hangingPunct="0"/>
                <a:endParaRPr lang="en-US" sz="400">
                  <a:solidFill>
                    <a:srgbClr val="000000"/>
                  </a:solidFill>
                  <a:latin typeface="Calibri"/>
                  <a:ea typeface="ＭＳ Ｐゴシック" charset="0"/>
                  <a:cs typeface="Calibri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 bwMode="auto">
              <a:xfrm>
                <a:off x="1959342" y="4335719"/>
                <a:ext cx="196212" cy="190447"/>
              </a:xfrm>
              <a:prstGeom prst="ellipse">
                <a:avLst/>
              </a:prstGeom>
              <a:solidFill>
                <a:schemeClr val="accent1">
                  <a:alpha val="38000"/>
                </a:schemeClr>
              </a:solidFill>
              <a:ln w="952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16" tIns="45708" rIns="91416" bIns="45708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126" eaLnBrk="0" hangingPunct="0"/>
                <a:endParaRPr lang="en-US" sz="400">
                  <a:solidFill>
                    <a:srgbClr val="000000"/>
                  </a:solidFill>
                  <a:latin typeface="Calibri"/>
                  <a:ea typeface="ＭＳ Ｐゴシック" charset="0"/>
                  <a:cs typeface="Calibri"/>
                </a:endParaRPr>
              </a:p>
            </p:txBody>
          </p:sp>
          <p:sp>
            <p:nvSpPr>
              <p:cNvPr id="56" name="Oval 55"/>
              <p:cNvSpPr/>
              <p:nvPr/>
            </p:nvSpPr>
            <p:spPr bwMode="auto">
              <a:xfrm>
                <a:off x="1959342" y="4628213"/>
                <a:ext cx="196212" cy="190447"/>
              </a:xfrm>
              <a:prstGeom prst="ellipse">
                <a:avLst/>
              </a:prstGeom>
              <a:solidFill>
                <a:schemeClr val="accent1">
                  <a:alpha val="38000"/>
                </a:schemeClr>
              </a:solidFill>
              <a:ln w="952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16" tIns="45708" rIns="91416" bIns="45708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126" eaLnBrk="0" hangingPunct="0"/>
                <a:endParaRPr lang="en-US" sz="400">
                  <a:solidFill>
                    <a:srgbClr val="000000"/>
                  </a:solidFill>
                  <a:latin typeface="Calibri"/>
                  <a:ea typeface="ＭＳ Ｐゴシック" charset="0"/>
                  <a:cs typeface="Calibri"/>
                </a:endParaRPr>
              </a:p>
            </p:txBody>
          </p:sp>
          <p:sp>
            <p:nvSpPr>
              <p:cNvPr id="57" name="Oval 56"/>
              <p:cNvSpPr/>
              <p:nvPr/>
            </p:nvSpPr>
            <p:spPr bwMode="auto">
              <a:xfrm>
                <a:off x="1959339" y="4531553"/>
                <a:ext cx="196212" cy="190447"/>
              </a:xfrm>
              <a:prstGeom prst="ellipse">
                <a:avLst/>
              </a:prstGeom>
              <a:solidFill>
                <a:schemeClr val="accent1">
                  <a:alpha val="38000"/>
                </a:schemeClr>
              </a:solidFill>
              <a:ln w="952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16" tIns="45708" rIns="91416" bIns="45708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126" eaLnBrk="0" hangingPunct="0"/>
                <a:endParaRPr lang="en-US" sz="400">
                  <a:solidFill>
                    <a:srgbClr val="000000"/>
                  </a:solidFill>
                  <a:latin typeface="Calibri"/>
                  <a:ea typeface="ＭＳ Ｐゴシック" charset="0"/>
                  <a:cs typeface="Calibri"/>
                </a:endParaRPr>
              </a:p>
            </p:txBody>
          </p:sp>
          <p:sp>
            <p:nvSpPr>
              <p:cNvPr id="58" name="Oval 57"/>
              <p:cNvSpPr/>
              <p:nvPr/>
            </p:nvSpPr>
            <p:spPr bwMode="auto">
              <a:xfrm>
                <a:off x="1959980" y="4430942"/>
                <a:ext cx="196212" cy="190447"/>
              </a:xfrm>
              <a:prstGeom prst="ellipse">
                <a:avLst/>
              </a:prstGeom>
              <a:solidFill>
                <a:schemeClr val="accent1">
                  <a:alpha val="38000"/>
                </a:schemeClr>
              </a:solidFill>
              <a:ln w="952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16" tIns="45708" rIns="91416" bIns="45708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126" eaLnBrk="0" hangingPunct="0"/>
                <a:endParaRPr lang="en-US" sz="400">
                  <a:solidFill>
                    <a:srgbClr val="000000"/>
                  </a:solidFill>
                  <a:latin typeface="Calibri"/>
                  <a:ea typeface="ＭＳ Ｐゴシック" charset="0"/>
                  <a:cs typeface="Calibri"/>
                </a:endParaRPr>
              </a:p>
            </p:txBody>
          </p:sp>
        </p:grpSp>
      </p:grpSp>
      <p:grpSp>
        <p:nvGrpSpPr>
          <p:cNvPr id="85" name="Group 84"/>
          <p:cNvGrpSpPr/>
          <p:nvPr/>
        </p:nvGrpSpPr>
        <p:grpSpPr>
          <a:xfrm>
            <a:off x="6020391" y="2776271"/>
            <a:ext cx="4382050" cy="3371494"/>
            <a:chOff x="1" y="2987892"/>
            <a:chExt cx="4383191" cy="3485130"/>
          </a:xfrm>
        </p:grpSpPr>
        <p:sp>
          <p:nvSpPr>
            <p:cNvPr id="86" name="Rectangle 70"/>
            <p:cNvSpPr>
              <a:spLocks noChangeArrowheads="1"/>
            </p:cNvSpPr>
            <p:nvPr/>
          </p:nvSpPr>
          <p:spPr bwMode="auto">
            <a:xfrm>
              <a:off x="586161" y="5893017"/>
              <a:ext cx="136256" cy="333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126" eaLnBrk="0" hangingPunct="0"/>
              <a:r>
                <a:rPr lang="en-US" sz="2099">
                  <a:solidFill>
                    <a:srgbClr val="000000"/>
                  </a:solidFill>
                  <a:latin typeface="Calibri"/>
                  <a:ea typeface="ＭＳ Ｐゴシック" charset="0"/>
                  <a:cs typeface="Calibri"/>
                </a:rPr>
                <a:t>0</a:t>
              </a:r>
              <a:endParaRPr lang="en-US" sz="2399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endParaRPr>
            </a:p>
          </p:txBody>
        </p:sp>
        <p:sp>
          <p:nvSpPr>
            <p:cNvPr id="87" name="Rectangle 71"/>
            <p:cNvSpPr>
              <a:spLocks noChangeArrowheads="1"/>
            </p:cNvSpPr>
            <p:nvPr/>
          </p:nvSpPr>
          <p:spPr bwMode="auto">
            <a:xfrm>
              <a:off x="1164011" y="5893017"/>
              <a:ext cx="136256" cy="333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126" eaLnBrk="0" hangingPunct="0"/>
              <a:r>
                <a:rPr lang="en-US" sz="2099">
                  <a:solidFill>
                    <a:srgbClr val="000000"/>
                  </a:solidFill>
                  <a:latin typeface="Calibri"/>
                  <a:ea typeface="ＭＳ Ｐゴシック" charset="0"/>
                  <a:cs typeface="Calibri"/>
                </a:rPr>
                <a:t>1</a:t>
              </a:r>
              <a:endParaRPr lang="en-US" sz="2399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endParaRPr>
            </a:p>
          </p:txBody>
        </p:sp>
        <p:sp>
          <p:nvSpPr>
            <p:cNvPr id="88" name="Rectangle 72"/>
            <p:cNvSpPr>
              <a:spLocks noChangeArrowheads="1"/>
            </p:cNvSpPr>
            <p:nvPr/>
          </p:nvSpPr>
          <p:spPr bwMode="auto">
            <a:xfrm>
              <a:off x="1292599" y="5893017"/>
              <a:ext cx="136256" cy="333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126" eaLnBrk="0" hangingPunct="0"/>
              <a:r>
                <a:rPr lang="en-US" sz="2099">
                  <a:solidFill>
                    <a:srgbClr val="000000"/>
                  </a:solidFill>
                  <a:latin typeface="Calibri"/>
                  <a:ea typeface="ＭＳ Ｐゴシック" charset="0"/>
                  <a:cs typeface="Calibri"/>
                </a:rPr>
                <a:t>0</a:t>
              </a:r>
              <a:endParaRPr lang="en-US" sz="2399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endParaRPr>
            </a:p>
          </p:txBody>
        </p:sp>
        <p:sp>
          <p:nvSpPr>
            <p:cNvPr id="89" name="Rectangle 73"/>
            <p:cNvSpPr>
              <a:spLocks noChangeArrowheads="1"/>
            </p:cNvSpPr>
            <p:nvPr/>
          </p:nvSpPr>
          <p:spPr bwMode="auto">
            <a:xfrm>
              <a:off x="1422774" y="5893017"/>
              <a:ext cx="136256" cy="333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126" eaLnBrk="0" hangingPunct="0"/>
              <a:r>
                <a:rPr lang="en-US" sz="2099">
                  <a:solidFill>
                    <a:srgbClr val="000000"/>
                  </a:solidFill>
                  <a:latin typeface="Calibri"/>
                  <a:ea typeface="ＭＳ Ｐゴシック" charset="0"/>
                  <a:cs typeface="Calibri"/>
                </a:rPr>
                <a:t>0</a:t>
              </a:r>
              <a:endParaRPr lang="en-US" sz="2399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endParaRPr>
            </a:p>
          </p:txBody>
        </p:sp>
        <p:sp>
          <p:nvSpPr>
            <p:cNvPr id="90" name="Rectangle 74"/>
            <p:cNvSpPr>
              <a:spLocks noChangeArrowheads="1"/>
            </p:cNvSpPr>
            <p:nvPr/>
          </p:nvSpPr>
          <p:spPr bwMode="auto">
            <a:xfrm>
              <a:off x="1868861" y="5893017"/>
              <a:ext cx="136256" cy="333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126" eaLnBrk="0" hangingPunct="0"/>
              <a:r>
                <a:rPr lang="en-US" sz="2099">
                  <a:solidFill>
                    <a:srgbClr val="000000"/>
                  </a:solidFill>
                  <a:latin typeface="Calibri"/>
                  <a:ea typeface="ＭＳ Ｐゴシック" charset="0"/>
                  <a:cs typeface="Calibri"/>
                </a:rPr>
                <a:t>2</a:t>
              </a:r>
              <a:endParaRPr lang="en-US" sz="2399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endParaRPr>
            </a:p>
          </p:txBody>
        </p:sp>
        <p:sp>
          <p:nvSpPr>
            <p:cNvPr id="91" name="Rectangle 75"/>
            <p:cNvSpPr>
              <a:spLocks noChangeArrowheads="1"/>
            </p:cNvSpPr>
            <p:nvPr/>
          </p:nvSpPr>
          <p:spPr bwMode="auto">
            <a:xfrm>
              <a:off x="1997449" y="5893017"/>
              <a:ext cx="136256" cy="333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126" eaLnBrk="0" hangingPunct="0"/>
              <a:r>
                <a:rPr lang="en-US" sz="2099">
                  <a:solidFill>
                    <a:srgbClr val="000000"/>
                  </a:solidFill>
                  <a:latin typeface="Calibri"/>
                  <a:ea typeface="ＭＳ Ｐゴシック" charset="0"/>
                  <a:cs typeface="Calibri"/>
                </a:rPr>
                <a:t>0</a:t>
              </a:r>
              <a:endParaRPr lang="en-US" sz="2399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endParaRPr>
            </a:p>
          </p:txBody>
        </p:sp>
        <p:sp>
          <p:nvSpPr>
            <p:cNvPr id="92" name="Rectangle 76"/>
            <p:cNvSpPr>
              <a:spLocks noChangeArrowheads="1"/>
            </p:cNvSpPr>
            <p:nvPr/>
          </p:nvSpPr>
          <p:spPr bwMode="auto">
            <a:xfrm>
              <a:off x="2127624" y="5893017"/>
              <a:ext cx="136256" cy="333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126" eaLnBrk="0" hangingPunct="0"/>
              <a:r>
                <a:rPr lang="en-US" sz="2099">
                  <a:solidFill>
                    <a:srgbClr val="000000"/>
                  </a:solidFill>
                  <a:latin typeface="Calibri"/>
                  <a:ea typeface="ＭＳ Ｐゴシック" charset="0"/>
                  <a:cs typeface="Calibri"/>
                </a:rPr>
                <a:t>0</a:t>
              </a:r>
              <a:endParaRPr lang="en-US" sz="2399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endParaRPr>
            </a:p>
          </p:txBody>
        </p:sp>
        <p:sp>
          <p:nvSpPr>
            <p:cNvPr id="93" name="Rectangle 77"/>
            <p:cNvSpPr>
              <a:spLocks noChangeArrowheads="1"/>
            </p:cNvSpPr>
            <p:nvPr/>
          </p:nvSpPr>
          <p:spPr bwMode="auto">
            <a:xfrm>
              <a:off x="2575299" y="5893017"/>
              <a:ext cx="136256" cy="333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126" eaLnBrk="0" hangingPunct="0"/>
              <a:r>
                <a:rPr lang="en-US" sz="2099">
                  <a:solidFill>
                    <a:srgbClr val="000000"/>
                  </a:solidFill>
                  <a:latin typeface="Calibri"/>
                  <a:ea typeface="ＭＳ Ｐゴシック" charset="0"/>
                  <a:cs typeface="Calibri"/>
                </a:rPr>
                <a:t>3</a:t>
              </a:r>
              <a:endParaRPr lang="en-US" sz="2399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endParaRPr>
            </a:p>
          </p:txBody>
        </p:sp>
        <p:sp>
          <p:nvSpPr>
            <p:cNvPr id="94" name="Rectangle 78"/>
            <p:cNvSpPr>
              <a:spLocks noChangeArrowheads="1"/>
            </p:cNvSpPr>
            <p:nvPr/>
          </p:nvSpPr>
          <p:spPr bwMode="auto">
            <a:xfrm>
              <a:off x="2705474" y="5893017"/>
              <a:ext cx="136256" cy="333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126" eaLnBrk="0" hangingPunct="0"/>
              <a:r>
                <a:rPr lang="en-US" sz="2099">
                  <a:solidFill>
                    <a:srgbClr val="000000"/>
                  </a:solidFill>
                  <a:latin typeface="Calibri"/>
                  <a:ea typeface="ＭＳ Ｐゴシック" charset="0"/>
                  <a:cs typeface="Calibri"/>
                </a:rPr>
                <a:t>0</a:t>
              </a:r>
              <a:endParaRPr lang="en-US" sz="2399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endParaRPr>
            </a:p>
          </p:txBody>
        </p:sp>
        <p:sp>
          <p:nvSpPr>
            <p:cNvPr id="95" name="Rectangle 79"/>
            <p:cNvSpPr>
              <a:spLocks noChangeArrowheads="1"/>
            </p:cNvSpPr>
            <p:nvPr/>
          </p:nvSpPr>
          <p:spPr bwMode="auto">
            <a:xfrm>
              <a:off x="2834061" y="5893017"/>
              <a:ext cx="136256" cy="333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126" eaLnBrk="0" hangingPunct="0"/>
              <a:r>
                <a:rPr lang="en-US" sz="2099">
                  <a:solidFill>
                    <a:srgbClr val="000000"/>
                  </a:solidFill>
                  <a:latin typeface="Calibri"/>
                  <a:ea typeface="ＭＳ Ｐゴシック" charset="0"/>
                  <a:cs typeface="Calibri"/>
                </a:rPr>
                <a:t>0</a:t>
              </a:r>
              <a:endParaRPr lang="en-US" sz="2399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endParaRPr>
            </a:p>
          </p:txBody>
        </p:sp>
        <p:sp>
          <p:nvSpPr>
            <p:cNvPr id="96" name="Rectangle 80"/>
            <p:cNvSpPr>
              <a:spLocks noChangeArrowheads="1"/>
            </p:cNvSpPr>
            <p:nvPr/>
          </p:nvSpPr>
          <p:spPr bwMode="auto">
            <a:xfrm>
              <a:off x="3280149" y="5893017"/>
              <a:ext cx="136256" cy="333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126" eaLnBrk="0" hangingPunct="0"/>
              <a:r>
                <a:rPr lang="en-US" sz="2099">
                  <a:solidFill>
                    <a:srgbClr val="000000"/>
                  </a:solidFill>
                  <a:latin typeface="Calibri"/>
                  <a:ea typeface="ＭＳ Ｐゴシック" charset="0"/>
                  <a:cs typeface="Calibri"/>
                </a:rPr>
                <a:t>4</a:t>
              </a:r>
              <a:endParaRPr lang="en-US" sz="2399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endParaRPr>
            </a:p>
          </p:txBody>
        </p:sp>
        <p:sp>
          <p:nvSpPr>
            <p:cNvPr id="97" name="Rectangle 81"/>
            <p:cNvSpPr>
              <a:spLocks noChangeArrowheads="1"/>
            </p:cNvSpPr>
            <p:nvPr/>
          </p:nvSpPr>
          <p:spPr bwMode="auto">
            <a:xfrm>
              <a:off x="3410324" y="5893017"/>
              <a:ext cx="136256" cy="333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126" eaLnBrk="0" hangingPunct="0"/>
              <a:r>
                <a:rPr lang="en-US" sz="2099">
                  <a:solidFill>
                    <a:srgbClr val="000000"/>
                  </a:solidFill>
                  <a:latin typeface="Calibri"/>
                  <a:ea typeface="ＭＳ Ｐゴシック" charset="0"/>
                  <a:cs typeface="Calibri"/>
                </a:rPr>
                <a:t>0</a:t>
              </a:r>
              <a:endParaRPr lang="en-US" sz="2399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endParaRPr>
            </a:p>
          </p:txBody>
        </p:sp>
        <p:sp>
          <p:nvSpPr>
            <p:cNvPr id="98" name="Rectangle 82"/>
            <p:cNvSpPr>
              <a:spLocks noChangeArrowheads="1"/>
            </p:cNvSpPr>
            <p:nvPr/>
          </p:nvSpPr>
          <p:spPr bwMode="auto">
            <a:xfrm>
              <a:off x="3540499" y="5893017"/>
              <a:ext cx="136256" cy="333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126" eaLnBrk="0" hangingPunct="0"/>
              <a:r>
                <a:rPr lang="en-US" sz="2099">
                  <a:solidFill>
                    <a:srgbClr val="000000"/>
                  </a:solidFill>
                  <a:latin typeface="Calibri"/>
                  <a:ea typeface="ＭＳ Ｐゴシック" charset="0"/>
                  <a:cs typeface="Calibri"/>
                </a:rPr>
                <a:t>0</a:t>
              </a:r>
              <a:endParaRPr lang="en-US" sz="2399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endParaRPr>
            </a:p>
          </p:txBody>
        </p:sp>
        <p:sp>
          <p:nvSpPr>
            <p:cNvPr id="99" name="Rectangle 83"/>
            <p:cNvSpPr>
              <a:spLocks noChangeArrowheads="1"/>
            </p:cNvSpPr>
            <p:nvPr/>
          </p:nvSpPr>
          <p:spPr bwMode="auto">
            <a:xfrm>
              <a:off x="3988174" y="5893017"/>
              <a:ext cx="136256" cy="333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126" eaLnBrk="0" hangingPunct="0"/>
              <a:r>
                <a:rPr lang="en-US" sz="2099">
                  <a:solidFill>
                    <a:srgbClr val="000000"/>
                  </a:solidFill>
                  <a:latin typeface="Calibri"/>
                  <a:ea typeface="ＭＳ Ｐゴシック" charset="0"/>
                  <a:cs typeface="Calibri"/>
                </a:rPr>
                <a:t>5</a:t>
              </a:r>
              <a:endParaRPr lang="en-US" sz="2399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endParaRPr>
            </a:p>
          </p:txBody>
        </p:sp>
        <p:sp>
          <p:nvSpPr>
            <p:cNvPr id="100" name="Rectangle 84"/>
            <p:cNvSpPr>
              <a:spLocks noChangeArrowheads="1"/>
            </p:cNvSpPr>
            <p:nvPr/>
          </p:nvSpPr>
          <p:spPr bwMode="auto">
            <a:xfrm>
              <a:off x="4116761" y="5893017"/>
              <a:ext cx="136256" cy="333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126" eaLnBrk="0" hangingPunct="0"/>
              <a:r>
                <a:rPr lang="en-US" sz="2099">
                  <a:solidFill>
                    <a:srgbClr val="000000"/>
                  </a:solidFill>
                  <a:latin typeface="Calibri"/>
                  <a:ea typeface="ＭＳ Ｐゴシック" charset="0"/>
                  <a:cs typeface="Calibri"/>
                </a:rPr>
                <a:t>0</a:t>
              </a:r>
              <a:endParaRPr lang="en-US" sz="2399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endParaRPr>
            </a:p>
          </p:txBody>
        </p:sp>
        <p:sp>
          <p:nvSpPr>
            <p:cNvPr id="101" name="Rectangle 85"/>
            <p:cNvSpPr>
              <a:spLocks noChangeArrowheads="1"/>
            </p:cNvSpPr>
            <p:nvPr/>
          </p:nvSpPr>
          <p:spPr bwMode="auto">
            <a:xfrm>
              <a:off x="4246936" y="5893017"/>
              <a:ext cx="136256" cy="333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126" eaLnBrk="0" hangingPunct="0"/>
              <a:r>
                <a:rPr lang="en-US" sz="2099">
                  <a:solidFill>
                    <a:srgbClr val="000000"/>
                  </a:solidFill>
                  <a:latin typeface="Calibri"/>
                  <a:ea typeface="ＭＳ Ｐゴシック" charset="0"/>
                  <a:cs typeface="Calibri"/>
                </a:rPr>
                <a:t>0</a:t>
              </a:r>
              <a:endParaRPr lang="en-US" sz="2399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endParaRPr>
            </a:p>
          </p:txBody>
        </p:sp>
        <p:sp>
          <p:nvSpPr>
            <p:cNvPr id="102" name="Line 90"/>
            <p:cNvSpPr>
              <a:spLocks noChangeShapeType="1"/>
            </p:cNvSpPr>
            <p:nvPr/>
          </p:nvSpPr>
          <p:spPr bwMode="auto">
            <a:xfrm flipV="1">
              <a:off x="646486" y="5834279"/>
              <a:ext cx="1588" cy="5080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defTabSz="914126" eaLnBrk="0" hangingPunct="0"/>
              <a:endParaRPr lang="en-US" sz="160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endParaRPr>
            </a:p>
          </p:txBody>
        </p:sp>
        <p:sp>
          <p:nvSpPr>
            <p:cNvPr id="103" name="Line 92"/>
            <p:cNvSpPr>
              <a:spLocks noChangeShapeType="1"/>
            </p:cNvSpPr>
            <p:nvPr/>
          </p:nvSpPr>
          <p:spPr bwMode="auto">
            <a:xfrm flipV="1">
              <a:off x="1352924" y="5834279"/>
              <a:ext cx="1587" cy="5080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defTabSz="914126" eaLnBrk="0" hangingPunct="0"/>
              <a:endParaRPr lang="en-US" sz="160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endParaRPr>
            </a:p>
          </p:txBody>
        </p:sp>
        <p:sp>
          <p:nvSpPr>
            <p:cNvPr id="104" name="Line 94"/>
            <p:cNvSpPr>
              <a:spLocks noChangeShapeType="1"/>
            </p:cNvSpPr>
            <p:nvPr/>
          </p:nvSpPr>
          <p:spPr bwMode="auto">
            <a:xfrm flipV="1">
              <a:off x="2059361" y="5834279"/>
              <a:ext cx="1588" cy="5080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defTabSz="914126" eaLnBrk="0" hangingPunct="0"/>
              <a:endParaRPr lang="en-US" sz="160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endParaRPr>
            </a:p>
          </p:txBody>
        </p:sp>
        <p:sp>
          <p:nvSpPr>
            <p:cNvPr id="105" name="Line 96"/>
            <p:cNvSpPr>
              <a:spLocks noChangeShapeType="1"/>
            </p:cNvSpPr>
            <p:nvPr/>
          </p:nvSpPr>
          <p:spPr bwMode="auto">
            <a:xfrm flipV="1">
              <a:off x="2765799" y="5834279"/>
              <a:ext cx="1587" cy="5080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defTabSz="914126" eaLnBrk="0" hangingPunct="0"/>
              <a:endParaRPr lang="en-US" sz="160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endParaRPr>
            </a:p>
          </p:txBody>
        </p:sp>
        <p:sp>
          <p:nvSpPr>
            <p:cNvPr id="106" name="Line 98"/>
            <p:cNvSpPr>
              <a:spLocks noChangeShapeType="1"/>
            </p:cNvSpPr>
            <p:nvPr/>
          </p:nvSpPr>
          <p:spPr bwMode="auto">
            <a:xfrm flipV="1">
              <a:off x="3470649" y="5834279"/>
              <a:ext cx="1587" cy="5080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defTabSz="914126" eaLnBrk="0" hangingPunct="0"/>
              <a:endParaRPr lang="en-US" sz="160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endParaRPr>
            </a:p>
          </p:txBody>
        </p:sp>
        <p:sp>
          <p:nvSpPr>
            <p:cNvPr id="107" name="Line 100"/>
            <p:cNvSpPr>
              <a:spLocks noChangeShapeType="1"/>
            </p:cNvSpPr>
            <p:nvPr/>
          </p:nvSpPr>
          <p:spPr bwMode="auto">
            <a:xfrm flipV="1">
              <a:off x="4178674" y="5834279"/>
              <a:ext cx="1587" cy="5080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defTabSz="914126" eaLnBrk="0" hangingPunct="0"/>
              <a:endParaRPr lang="en-US" sz="160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endParaRPr>
            </a:p>
          </p:txBody>
        </p:sp>
        <p:sp>
          <p:nvSpPr>
            <p:cNvPr id="108" name="Line 102"/>
            <p:cNvSpPr>
              <a:spLocks noChangeShapeType="1"/>
            </p:cNvSpPr>
            <p:nvPr/>
          </p:nvSpPr>
          <p:spPr bwMode="auto">
            <a:xfrm>
              <a:off x="646486" y="5885079"/>
              <a:ext cx="26988" cy="158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defTabSz="914126" eaLnBrk="0" hangingPunct="0"/>
              <a:endParaRPr lang="en-US" sz="160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endParaRPr>
            </a:p>
          </p:txBody>
        </p:sp>
        <p:sp>
          <p:nvSpPr>
            <p:cNvPr id="109" name="Rectangle 182"/>
            <p:cNvSpPr>
              <a:spLocks noChangeArrowheads="1"/>
            </p:cNvSpPr>
            <p:nvPr/>
          </p:nvSpPr>
          <p:spPr bwMode="auto">
            <a:xfrm>
              <a:off x="2085539" y="6154954"/>
              <a:ext cx="962571" cy="3180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126" eaLnBrk="0" hangingPunct="0"/>
              <a:r>
                <a:rPr lang="en-US" sz="1999" dirty="0">
                  <a:solidFill>
                    <a:srgbClr val="000000"/>
                  </a:solidFill>
                  <a:latin typeface="Calibri"/>
                  <a:ea typeface="ＭＳ Ｐゴシック" charset="0"/>
                  <a:cs typeface="Calibri"/>
                </a:rPr>
                <a:t>Timestep</a:t>
              </a:r>
            </a:p>
          </p:txBody>
        </p:sp>
        <p:sp>
          <p:nvSpPr>
            <p:cNvPr id="110" name="Freeform 185"/>
            <p:cNvSpPr>
              <a:spLocks/>
            </p:cNvSpPr>
            <p:nvPr/>
          </p:nvSpPr>
          <p:spPr bwMode="auto">
            <a:xfrm>
              <a:off x="646486" y="3327616"/>
              <a:ext cx="2822575" cy="2559647"/>
            </a:xfrm>
            <a:custGeom>
              <a:avLst/>
              <a:gdLst>
                <a:gd name="T0" fmla="*/ 2147483647 w 1778"/>
                <a:gd name="T1" fmla="*/ 2147483647 h 796"/>
                <a:gd name="T2" fmla="*/ 2147483647 w 1778"/>
                <a:gd name="T3" fmla="*/ 2147483647 h 796"/>
                <a:gd name="T4" fmla="*/ 2147483647 w 1778"/>
                <a:gd name="T5" fmla="*/ 2147483647 h 796"/>
                <a:gd name="T6" fmla="*/ 2147483647 w 1778"/>
                <a:gd name="T7" fmla="*/ 2147483647 h 796"/>
                <a:gd name="T8" fmla="*/ 2147483647 w 1778"/>
                <a:gd name="T9" fmla="*/ 2147483647 h 796"/>
                <a:gd name="T10" fmla="*/ 2147483647 w 1778"/>
                <a:gd name="T11" fmla="*/ 2147483647 h 796"/>
                <a:gd name="T12" fmla="*/ 2147483647 w 1778"/>
                <a:gd name="T13" fmla="*/ 2147483647 h 796"/>
                <a:gd name="T14" fmla="*/ 2147483647 w 1778"/>
                <a:gd name="T15" fmla="*/ 2147483647 h 796"/>
                <a:gd name="T16" fmla="*/ 2147483647 w 1778"/>
                <a:gd name="T17" fmla="*/ 2147483647 h 796"/>
                <a:gd name="T18" fmla="*/ 2147483647 w 1778"/>
                <a:gd name="T19" fmla="*/ 2147483647 h 796"/>
                <a:gd name="T20" fmla="*/ 2147483647 w 1778"/>
                <a:gd name="T21" fmla="*/ 2147483647 h 796"/>
                <a:gd name="T22" fmla="*/ 2147483647 w 1778"/>
                <a:gd name="T23" fmla="*/ 2147483647 h 796"/>
                <a:gd name="T24" fmla="*/ 2147483647 w 1778"/>
                <a:gd name="T25" fmla="*/ 2147483647 h 796"/>
                <a:gd name="T26" fmla="*/ 2147483647 w 1778"/>
                <a:gd name="T27" fmla="*/ 2147483647 h 796"/>
                <a:gd name="T28" fmla="*/ 2147483647 w 1778"/>
                <a:gd name="T29" fmla="*/ 2147483647 h 796"/>
                <a:gd name="T30" fmla="*/ 2147483647 w 1778"/>
                <a:gd name="T31" fmla="*/ 2147483647 h 796"/>
                <a:gd name="T32" fmla="*/ 2147483647 w 1778"/>
                <a:gd name="T33" fmla="*/ 2147483647 h 796"/>
                <a:gd name="T34" fmla="*/ 2147483647 w 1778"/>
                <a:gd name="T35" fmla="*/ 2147483647 h 796"/>
                <a:gd name="T36" fmla="*/ 2147483647 w 1778"/>
                <a:gd name="T37" fmla="*/ 2147483647 h 796"/>
                <a:gd name="T38" fmla="*/ 2147483647 w 1778"/>
                <a:gd name="T39" fmla="*/ 2147483647 h 796"/>
                <a:gd name="T40" fmla="*/ 2147483647 w 1778"/>
                <a:gd name="T41" fmla="*/ 2147483647 h 796"/>
                <a:gd name="T42" fmla="*/ 2147483647 w 1778"/>
                <a:gd name="T43" fmla="*/ 2147483647 h 796"/>
                <a:gd name="T44" fmla="*/ 2147483647 w 1778"/>
                <a:gd name="T45" fmla="*/ 2147483647 h 796"/>
                <a:gd name="T46" fmla="*/ 2147483647 w 1778"/>
                <a:gd name="T47" fmla="*/ 2147483647 h 796"/>
                <a:gd name="T48" fmla="*/ 2147483647 w 1778"/>
                <a:gd name="T49" fmla="*/ 2147483647 h 796"/>
                <a:gd name="T50" fmla="*/ 2147483647 w 1778"/>
                <a:gd name="T51" fmla="*/ 2147483647 h 796"/>
                <a:gd name="T52" fmla="*/ 2147483647 w 1778"/>
                <a:gd name="T53" fmla="*/ 2147483647 h 796"/>
                <a:gd name="T54" fmla="*/ 2147483647 w 1778"/>
                <a:gd name="T55" fmla="*/ 2147483647 h 796"/>
                <a:gd name="T56" fmla="*/ 2147483647 w 1778"/>
                <a:gd name="T57" fmla="*/ 2147483647 h 796"/>
                <a:gd name="T58" fmla="*/ 2147483647 w 1778"/>
                <a:gd name="T59" fmla="*/ 2147483647 h 796"/>
                <a:gd name="T60" fmla="*/ 2147483647 w 1778"/>
                <a:gd name="T61" fmla="*/ 2147483647 h 796"/>
                <a:gd name="T62" fmla="*/ 2147483647 w 1778"/>
                <a:gd name="T63" fmla="*/ 2147483647 h 796"/>
                <a:gd name="T64" fmla="*/ 2147483647 w 1778"/>
                <a:gd name="T65" fmla="*/ 2147483647 h 796"/>
                <a:gd name="T66" fmla="*/ 2147483647 w 1778"/>
                <a:gd name="T67" fmla="*/ 2147483647 h 796"/>
                <a:gd name="T68" fmla="*/ 2147483647 w 1778"/>
                <a:gd name="T69" fmla="*/ 2147483647 h 796"/>
                <a:gd name="T70" fmla="*/ 2147483647 w 1778"/>
                <a:gd name="T71" fmla="*/ 2147483647 h 796"/>
                <a:gd name="T72" fmla="*/ 2147483647 w 1778"/>
                <a:gd name="T73" fmla="*/ 2147483647 h 796"/>
                <a:gd name="T74" fmla="*/ 2147483647 w 1778"/>
                <a:gd name="T75" fmla="*/ 2147483647 h 796"/>
                <a:gd name="T76" fmla="*/ 2147483647 w 1778"/>
                <a:gd name="T77" fmla="*/ 2147483647 h 796"/>
                <a:gd name="T78" fmla="*/ 2147483647 w 1778"/>
                <a:gd name="T79" fmla="*/ 2147483647 h 796"/>
                <a:gd name="T80" fmla="*/ 2147483647 w 1778"/>
                <a:gd name="T81" fmla="*/ 2147483647 h 796"/>
                <a:gd name="T82" fmla="*/ 2147483647 w 1778"/>
                <a:gd name="T83" fmla="*/ 2147483647 h 796"/>
                <a:gd name="T84" fmla="*/ 2147483647 w 1778"/>
                <a:gd name="T85" fmla="*/ 2147483647 h 796"/>
                <a:gd name="T86" fmla="*/ 2147483647 w 1778"/>
                <a:gd name="T87" fmla="*/ 2147483647 h 796"/>
                <a:gd name="T88" fmla="*/ 2147483647 w 1778"/>
                <a:gd name="T89" fmla="*/ 2147483647 h 796"/>
                <a:gd name="T90" fmla="*/ 2147483647 w 1778"/>
                <a:gd name="T91" fmla="*/ 2147483647 h 796"/>
                <a:gd name="T92" fmla="*/ 2147483647 w 1778"/>
                <a:gd name="T93" fmla="*/ 2147483647 h 796"/>
                <a:gd name="T94" fmla="*/ 2147483647 w 1778"/>
                <a:gd name="T95" fmla="*/ 2147483647 h 796"/>
                <a:gd name="T96" fmla="*/ 2147483647 w 1778"/>
                <a:gd name="T97" fmla="*/ 2147483647 h 796"/>
                <a:gd name="T98" fmla="*/ 2147483647 w 1778"/>
                <a:gd name="T99" fmla="*/ 2147483647 h 796"/>
                <a:gd name="T100" fmla="*/ 2147483647 w 1778"/>
                <a:gd name="T101" fmla="*/ 2147483647 h 796"/>
                <a:gd name="T102" fmla="*/ 2147483647 w 1778"/>
                <a:gd name="T103" fmla="*/ 2147483647 h 796"/>
                <a:gd name="T104" fmla="*/ 2147483647 w 1778"/>
                <a:gd name="T105" fmla="*/ 2147483647 h 796"/>
                <a:gd name="T106" fmla="*/ 2147483647 w 1778"/>
                <a:gd name="T107" fmla="*/ 2147483647 h 796"/>
                <a:gd name="T108" fmla="*/ 2147483647 w 1778"/>
                <a:gd name="T109" fmla="*/ 2147483647 h 796"/>
                <a:gd name="T110" fmla="*/ 2147483647 w 1778"/>
                <a:gd name="T111" fmla="*/ 0 h 796"/>
                <a:gd name="T112" fmla="*/ 2147483647 w 1778"/>
                <a:gd name="T113" fmla="*/ 0 h 796"/>
                <a:gd name="T114" fmla="*/ 2147483647 w 1778"/>
                <a:gd name="T115" fmla="*/ 2147483647 h 796"/>
                <a:gd name="T116" fmla="*/ 2147483647 w 1778"/>
                <a:gd name="T117" fmla="*/ 2147483647 h 796"/>
                <a:gd name="T118" fmla="*/ 2147483647 w 1778"/>
                <a:gd name="T119" fmla="*/ 2147483647 h 796"/>
                <a:gd name="T120" fmla="*/ 2147483647 w 1778"/>
                <a:gd name="T121" fmla="*/ 2147483647 h 79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778" h="796">
                  <a:moveTo>
                    <a:pt x="0" y="5"/>
                  </a:moveTo>
                  <a:lnTo>
                    <a:pt x="1" y="5"/>
                  </a:lnTo>
                  <a:lnTo>
                    <a:pt x="2" y="5"/>
                  </a:lnTo>
                  <a:lnTo>
                    <a:pt x="4" y="5"/>
                  </a:lnTo>
                  <a:lnTo>
                    <a:pt x="5" y="5"/>
                  </a:lnTo>
                  <a:lnTo>
                    <a:pt x="6" y="5"/>
                  </a:lnTo>
                  <a:lnTo>
                    <a:pt x="7" y="5"/>
                  </a:lnTo>
                  <a:lnTo>
                    <a:pt x="8" y="5"/>
                  </a:lnTo>
                  <a:lnTo>
                    <a:pt x="9" y="5"/>
                  </a:lnTo>
                  <a:lnTo>
                    <a:pt x="11" y="5"/>
                  </a:lnTo>
                  <a:lnTo>
                    <a:pt x="12" y="5"/>
                  </a:lnTo>
                  <a:lnTo>
                    <a:pt x="13" y="5"/>
                  </a:lnTo>
                  <a:lnTo>
                    <a:pt x="14" y="5"/>
                  </a:lnTo>
                  <a:lnTo>
                    <a:pt x="15" y="5"/>
                  </a:lnTo>
                  <a:lnTo>
                    <a:pt x="16" y="5"/>
                  </a:lnTo>
                  <a:lnTo>
                    <a:pt x="17" y="5"/>
                  </a:lnTo>
                  <a:lnTo>
                    <a:pt x="18" y="5"/>
                  </a:lnTo>
                  <a:lnTo>
                    <a:pt x="19" y="5"/>
                  </a:lnTo>
                  <a:lnTo>
                    <a:pt x="20" y="6"/>
                  </a:lnTo>
                  <a:lnTo>
                    <a:pt x="21" y="6"/>
                  </a:lnTo>
                  <a:lnTo>
                    <a:pt x="22" y="6"/>
                  </a:lnTo>
                  <a:lnTo>
                    <a:pt x="23" y="6"/>
                  </a:lnTo>
                  <a:lnTo>
                    <a:pt x="25" y="6"/>
                  </a:lnTo>
                  <a:lnTo>
                    <a:pt x="26" y="6"/>
                  </a:lnTo>
                  <a:lnTo>
                    <a:pt x="27" y="6"/>
                  </a:lnTo>
                  <a:lnTo>
                    <a:pt x="28" y="6"/>
                  </a:lnTo>
                  <a:lnTo>
                    <a:pt x="29" y="6"/>
                  </a:lnTo>
                  <a:lnTo>
                    <a:pt x="30" y="6"/>
                  </a:lnTo>
                  <a:lnTo>
                    <a:pt x="32" y="6"/>
                  </a:lnTo>
                  <a:lnTo>
                    <a:pt x="33" y="6"/>
                  </a:lnTo>
                  <a:lnTo>
                    <a:pt x="34" y="6"/>
                  </a:lnTo>
                  <a:lnTo>
                    <a:pt x="35" y="6"/>
                  </a:lnTo>
                  <a:lnTo>
                    <a:pt x="36" y="6"/>
                  </a:lnTo>
                  <a:lnTo>
                    <a:pt x="37" y="6"/>
                  </a:lnTo>
                  <a:lnTo>
                    <a:pt x="39" y="6"/>
                  </a:lnTo>
                  <a:lnTo>
                    <a:pt x="40" y="6"/>
                  </a:lnTo>
                  <a:lnTo>
                    <a:pt x="41" y="6"/>
                  </a:lnTo>
                  <a:lnTo>
                    <a:pt x="42" y="7"/>
                  </a:lnTo>
                  <a:lnTo>
                    <a:pt x="43" y="7"/>
                  </a:lnTo>
                  <a:lnTo>
                    <a:pt x="45" y="7"/>
                  </a:lnTo>
                  <a:lnTo>
                    <a:pt x="46" y="7"/>
                  </a:lnTo>
                  <a:lnTo>
                    <a:pt x="47" y="7"/>
                  </a:lnTo>
                  <a:lnTo>
                    <a:pt x="48" y="7"/>
                  </a:lnTo>
                  <a:lnTo>
                    <a:pt x="49" y="7"/>
                  </a:lnTo>
                  <a:lnTo>
                    <a:pt x="50" y="7"/>
                  </a:lnTo>
                  <a:lnTo>
                    <a:pt x="51" y="7"/>
                  </a:lnTo>
                  <a:lnTo>
                    <a:pt x="53" y="7"/>
                  </a:lnTo>
                  <a:lnTo>
                    <a:pt x="54" y="7"/>
                  </a:lnTo>
                  <a:lnTo>
                    <a:pt x="55" y="7"/>
                  </a:lnTo>
                  <a:lnTo>
                    <a:pt x="56" y="7"/>
                  </a:lnTo>
                  <a:lnTo>
                    <a:pt x="57" y="8"/>
                  </a:lnTo>
                  <a:lnTo>
                    <a:pt x="58" y="8"/>
                  </a:lnTo>
                  <a:lnTo>
                    <a:pt x="60" y="8"/>
                  </a:lnTo>
                  <a:lnTo>
                    <a:pt x="61" y="8"/>
                  </a:lnTo>
                  <a:lnTo>
                    <a:pt x="62" y="8"/>
                  </a:lnTo>
                  <a:lnTo>
                    <a:pt x="63" y="8"/>
                  </a:lnTo>
                  <a:lnTo>
                    <a:pt x="64" y="8"/>
                  </a:lnTo>
                  <a:lnTo>
                    <a:pt x="65" y="8"/>
                  </a:lnTo>
                  <a:lnTo>
                    <a:pt x="66" y="8"/>
                  </a:lnTo>
                  <a:lnTo>
                    <a:pt x="67" y="8"/>
                  </a:lnTo>
                  <a:lnTo>
                    <a:pt x="68" y="9"/>
                  </a:lnTo>
                  <a:lnTo>
                    <a:pt x="69" y="9"/>
                  </a:lnTo>
                  <a:lnTo>
                    <a:pt x="70" y="9"/>
                  </a:lnTo>
                  <a:lnTo>
                    <a:pt x="71" y="9"/>
                  </a:lnTo>
                  <a:lnTo>
                    <a:pt x="72" y="9"/>
                  </a:lnTo>
                  <a:lnTo>
                    <a:pt x="74" y="9"/>
                  </a:lnTo>
                  <a:lnTo>
                    <a:pt x="75" y="9"/>
                  </a:lnTo>
                  <a:lnTo>
                    <a:pt x="76" y="9"/>
                  </a:lnTo>
                  <a:lnTo>
                    <a:pt x="77" y="9"/>
                  </a:lnTo>
                  <a:lnTo>
                    <a:pt x="78" y="10"/>
                  </a:lnTo>
                  <a:lnTo>
                    <a:pt x="79" y="10"/>
                  </a:lnTo>
                  <a:lnTo>
                    <a:pt x="81" y="10"/>
                  </a:lnTo>
                  <a:lnTo>
                    <a:pt x="82" y="10"/>
                  </a:lnTo>
                  <a:lnTo>
                    <a:pt x="83" y="10"/>
                  </a:lnTo>
                  <a:lnTo>
                    <a:pt x="84" y="10"/>
                  </a:lnTo>
                  <a:lnTo>
                    <a:pt x="85" y="10"/>
                  </a:lnTo>
                  <a:lnTo>
                    <a:pt x="86" y="10"/>
                  </a:lnTo>
                  <a:lnTo>
                    <a:pt x="88" y="11"/>
                  </a:lnTo>
                  <a:lnTo>
                    <a:pt x="89" y="11"/>
                  </a:lnTo>
                  <a:lnTo>
                    <a:pt x="90" y="11"/>
                  </a:lnTo>
                  <a:lnTo>
                    <a:pt x="91" y="11"/>
                  </a:lnTo>
                  <a:lnTo>
                    <a:pt x="92" y="11"/>
                  </a:lnTo>
                  <a:lnTo>
                    <a:pt x="94" y="11"/>
                  </a:lnTo>
                  <a:lnTo>
                    <a:pt x="95" y="11"/>
                  </a:lnTo>
                  <a:lnTo>
                    <a:pt x="96" y="11"/>
                  </a:lnTo>
                  <a:lnTo>
                    <a:pt x="97" y="11"/>
                  </a:lnTo>
                  <a:lnTo>
                    <a:pt x="98" y="11"/>
                  </a:lnTo>
                  <a:lnTo>
                    <a:pt x="99" y="11"/>
                  </a:lnTo>
                  <a:lnTo>
                    <a:pt x="100" y="11"/>
                  </a:lnTo>
                  <a:lnTo>
                    <a:pt x="102" y="11"/>
                  </a:lnTo>
                  <a:lnTo>
                    <a:pt x="103" y="12"/>
                  </a:lnTo>
                  <a:lnTo>
                    <a:pt x="104" y="12"/>
                  </a:lnTo>
                  <a:lnTo>
                    <a:pt x="105" y="12"/>
                  </a:lnTo>
                  <a:lnTo>
                    <a:pt x="106" y="12"/>
                  </a:lnTo>
                  <a:lnTo>
                    <a:pt x="107" y="12"/>
                  </a:lnTo>
                  <a:lnTo>
                    <a:pt x="109" y="12"/>
                  </a:lnTo>
                  <a:lnTo>
                    <a:pt x="110" y="13"/>
                  </a:lnTo>
                  <a:lnTo>
                    <a:pt x="111" y="13"/>
                  </a:lnTo>
                  <a:lnTo>
                    <a:pt x="112" y="13"/>
                  </a:lnTo>
                  <a:lnTo>
                    <a:pt x="113" y="13"/>
                  </a:lnTo>
                  <a:lnTo>
                    <a:pt x="115" y="14"/>
                  </a:lnTo>
                  <a:lnTo>
                    <a:pt x="116" y="14"/>
                  </a:lnTo>
                  <a:lnTo>
                    <a:pt x="117" y="14"/>
                  </a:lnTo>
                  <a:lnTo>
                    <a:pt x="118" y="14"/>
                  </a:lnTo>
                  <a:lnTo>
                    <a:pt x="119" y="14"/>
                  </a:lnTo>
                  <a:lnTo>
                    <a:pt x="120" y="14"/>
                  </a:lnTo>
                  <a:lnTo>
                    <a:pt x="121" y="15"/>
                  </a:lnTo>
                  <a:lnTo>
                    <a:pt x="123" y="15"/>
                  </a:lnTo>
                  <a:lnTo>
                    <a:pt x="124" y="15"/>
                  </a:lnTo>
                  <a:lnTo>
                    <a:pt x="125" y="15"/>
                  </a:lnTo>
                  <a:lnTo>
                    <a:pt x="126" y="15"/>
                  </a:lnTo>
                  <a:lnTo>
                    <a:pt x="127" y="16"/>
                  </a:lnTo>
                  <a:lnTo>
                    <a:pt x="128" y="16"/>
                  </a:lnTo>
                  <a:lnTo>
                    <a:pt x="130" y="16"/>
                  </a:lnTo>
                  <a:lnTo>
                    <a:pt x="131" y="16"/>
                  </a:lnTo>
                  <a:lnTo>
                    <a:pt x="132" y="16"/>
                  </a:lnTo>
                  <a:lnTo>
                    <a:pt x="133" y="17"/>
                  </a:lnTo>
                  <a:lnTo>
                    <a:pt x="134" y="17"/>
                  </a:lnTo>
                  <a:lnTo>
                    <a:pt x="135" y="17"/>
                  </a:lnTo>
                  <a:lnTo>
                    <a:pt x="136" y="17"/>
                  </a:lnTo>
                  <a:lnTo>
                    <a:pt x="137" y="17"/>
                  </a:lnTo>
                  <a:lnTo>
                    <a:pt x="138" y="18"/>
                  </a:lnTo>
                  <a:lnTo>
                    <a:pt x="139" y="18"/>
                  </a:lnTo>
                  <a:lnTo>
                    <a:pt x="140" y="18"/>
                  </a:lnTo>
                  <a:lnTo>
                    <a:pt x="141" y="18"/>
                  </a:lnTo>
                  <a:lnTo>
                    <a:pt x="143" y="19"/>
                  </a:lnTo>
                  <a:lnTo>
                    <a:pt x="144" y="19"/>
                  </a:lnTo>
                  <a:lnTo>
                    <a:pt x="145" y="19"/>
                  </a:lnTo>
                  <a:lnTo>
                    <a:pt x="146" y="19"/>
                  </a:lnTo>
                  <a:lnTo>
                    <a:pt x="147" y="19"/>
                  </a:lnTo>
                  <a:lnTo>
                    <a:pt x="148" y="20"/>
                  </a:lnTo>
                  <a:lnTo>
                    <a:pt x="149" y="20"/>
                  </a:lnTo>
                  <a:lnTo>
                    <a:pt x="151" y="20"/>
                  </a:lnTo>
                  <a:lnTo>
                    <a:pt x="152" y="20"/>
                  </a:lnTo>
                  <a:lnTo>
                    <a:pt x="153" y="21"/>
                  </a:lnTo>
                  <a:lnTo>
                    <a:pt x="154" y="21"/>
                  </a:lnTo>
                  <a:lnTo>
                    <a:pt x="155" y="21"/>
                  </a:lnTo>
                  <a:lnTo>
                    <a:pt x="156" y="21"/>
                  </a:lnTo>
                  <a:lnTo>
                    <a:pt x="158" y="22"/>
                  </a:lnTo>
                  <a:lnTo>
                    <a:pt x="159" y="22"/>
                  </a:lnTo>
                  <a:lnTo>
                    <a:pt x="160" y="22"/>
                  </a:lnTo>
                  <a:lnTo>
                    <a:pt x="161" y="23"/>
                  </a:lnTo>
                  <a:lnTo>
                    <a:pt x="162" y="23"/>
                  </a:lnTo>
                  <a:lnTo>
                    <a:pt x="164" y="23"/>
                  </a:lnTo>
                  <a:lnTo>
                    <a:pt x="165" y="23"/>
                  </a:lnTo>
                  <a:lnTo>
                    <a:pt x="166" y="24"/>
                  </a:lnTo>
                  <a:lnTo>
                    <a:pt x="167" y="24"/>
                  </a:lnTo>
                  <a:lnTo>
                    <a:pt x="168" y="24"/>
                  </a:lnTo>
                  <a:lnTo>
                    <a:pt x="169" y="25"/>
                  </a:lnTo>
                  <a:lnTo>
                    <a:pt x="170" y="25"/>
                  </a:lnTo>
                  <a:lnTo>
                    <a:pt x="172" y="25"/>
                  </a:lnTo>
                  <a:lnTo>
                    <a:pt x="173" y="25"/>
                  </a:lnTo>
                  <a:lnTo>
                    <a:pt x="174" y="26"/>
                  </a:lnTo>
                  <a:lnTo>
                    <a:pt x="175" y="26"/>
                  </a:lnTo>
                  <a:lnTo>
                    <a:pt x="176" y="26"/>
                  </a:lnTo>
                  <a:lnTo>
                    <a:pt x="177" y="26"/>
                  </a:lnTo>
                  <a:lnTo>
                    <a:pt x="179" y="27"/>
                  </a:lnTo>
                  <a:lnTo>
                    <a:pt x="180" y="27"/>
                  </a:lnTo>
                  <a:lnTo>
                    <a:pt x="181" y="27"/>
                  </a:lnTo>
                  <a:lnTo>
                    <a:pt x="182" y="28"/>
                  </a:lnTo>
                  <a:lnTo>
                    <a:pt x="183" y="28"/>
                  </a:lnTo>
                  <a:lnTo>
                    <a:pt x="184" y="28"/>
                  </a:lnTo>
                  <a:lnTo>
                    <a:pt x="185" y="28"/>
                  </a:lnTo>
                  <a:lnTo>
                    <a:pt x="186" y="29"/>
                  </a:lnTo>
                  <a:lnTo>
                    <a:pt x="187" y="29"/>
                  </a:lnTo>
                  <a:lnTo>
                    <a:pt x="188" y="29"/>
                  </a:lnTo>
                  <a:lnTo>
                    <a:pt x="189" y="30"/>
                  </a:lnTo>
                  <a:lnTo>
                    <a:pt x="190" y="30"/>
                  </a:lnTo>
                  <a:lnTo>
                    <a:pt x="192" y="30"/>
                  </a:lnTo>
                  <a:lnTo>
                    <a:pt x="193" y="31"/>
                  </a:lnTo>
                  <a:lnTo>
                    <a:pt x="194" y="31"/>
                  </a:lnTo>
                  <a:lnTo>
                    <a:pt x="195" y="31"/>
                  </a:lnTo>
                  <a:lnTo>
                    <a:pt x="196" y="32"/>
                  </a:lnTo>
                  <a:lnTo>
                    <a:pt x="197" y="32"/>
                  </a:lnTo>
                  <a:lnTo>
                    <a:pt x="198" y="32"/>
                  </a:lnTo>
                  <a:lnTo>
                    <a:pt x="200" y="33"/>
                  </a:lnTo>
                  <a:lnTo>
                    <a:pt x="201" y="33"/>
                  </a:lnTo>
                  <a:lnTo>
                    <a:pt x="202" y="33"/>
                  </a:lnTo>
                  <a:lnTo>
                    <a:pt x="203" y="34"/>
                  </a:lnTo>
                  <a:lnTo>
                    <a:pt x="204" y="34"/>
                  </a:lnTo>
                  <a:lnTo>
                    <a:pt x="205" y="34"/>
                  </a:lnTo>
                  <a:lnTo>
                    <a:pt x="207" y="35"/>
                  </a:lnTo>
                  <a:lnTo>
                    <a:pt x="208" y="35"/>
                  </a:lnTo>
                  <a:lnTo>
                    <a:pt x="209" y="35"/>
                  </a:lnTo>
                  <a:lnTo>
                    <a:pt x="210" y="35"/>
                  </a:lnTo>
                  <a:lnTo>
                    <a:pt x="211" y="35"/>
                  </a:lnTo>
                  <a:lnTo>
                    <a:pt x="213" y="36"/>
                  </a:lnTo>
                  <a:lnTo>
                    <a:pt x="214" y="36"/>
                  </a:lnTo>
                  <a:lnTo>
                    <a:pt x="215" y="36"/>
                  </a:lnTo>
                  <a:lnTo>
                    <a:pt x="216" y="37"/>
                  </a:lnTo>
                  <a:lnTo>
                    <a:pt x="217" y="37"/>
                  </a:lnTo>
                  <a:lnTo>
                    <a:pt x="218" y="37"/>
                  </a:lnTo>
                  <a:lnTo>
                    <a:pt x="219" y="38"/>
                  </a:lnTo>
                  <a:lnTo>
                    <a:pt x="221" y="38"/>
                  </a:lnTo>
                  <a:lnTo>
                    <a:pt x="222" y="38"/>
                  </a:lnTo>
                  <a:lnTo>
                    <a:pt x="223" y="39"/>
                  </a:lnTo>
                  <a:lnTo>
                    <a:pt x="224" y="39"/>
                  </a:lnTo>
                  <a:lnTo>
                    <a:pt x="225" y="39"/>
                  </a:lnTo>
                  <a:lnTo>
                    <a:pt x="226" y="40"/>
                  </a:lnTo>
                  <a:lnTo>
                    <a:pt x="228" y="40"/>
                  </a:lnTo>
                  <a:lnTo>
                    <a:pt x="229" y="41"/>
                  </a:lnTo>
                  <a:lnTo>
                    <a:pt x="230" y="41"/>
                  </a:lnTo>
                  <a:lnTo>
                    <a:pt x="231" y="41"/>
                  </a:lnTo>
                  <a:lnTo>
                    <a:pt x="231" y="42"/>
                  </a:lnTo>
                  <a:lnTo>
                    <a:pt x="232" y="42"/>
                  </a:lnTo>
                  <a:lnTo>
                    <a:pt x="234" y="43"/>
                  </a:lnTo>
                  <a:lnTo>
                    <a:pt x="235" y="43"/>
                  </a:lnTo>
                  <a:lnTo>
                    <a:pt x="236" y="43"/>
                  </a:lnTo>
                  <a:lnTo>
                    <a:pt x="237" y="44"/>
                  </a:lnTo>
                  <a:lnTo>
                    <a:pt x="238" y="44"/>
                  </a:lnTo>
                  <a:lnTo>
                    <a:pt x="239" y="44"/>
                  </a:lnTo>
                  <a:lnTo>
                    <a:pt x="241" y="45"/>
                  </a:lnTo>
                  <a:lnTo>
                    <a:pt x="242" y="45"/>
                  </a:lnTo>
                  <a:lnTo>
                    <a:pt x="243" y="46"/>
                  </a:lnTo>
                  <a:lnTo>
                    <a:pt x="244" y="46"/>
                  </a:lnTo>
                  <a:lnTo>
                    <a:pt x="245" y="46"/>
                  </a:lnTo>
                  <a:lnTo>
                    <a:pt x="246" y="47"/>
                  </a:lnTo>
                  <a:lnTo>
                    <a:pt x="247" y="47"/>
                  </a:lnTo>
                  <a:lnTo>
                    <a:pt x="249" y="48"/>
                  </a:lnTo>
                  <a:lnTo>
                    <a:pt x="250" y="48"/>
                  </a:lnTo>
                  <a:lnTo>
                    <a:pt x="251" y="49"/>
                  </a:lnTo>
                  <a:lnTo>
                    <a:pt x="252" y="49"/>
                  </a:lnTo>
                  <a:lnTo>
                    <a:pt x="253" y="49"/>
                  </a:lnTo>
                  <a:lnTo>
                    <a:pt x="254" y="50"/>
                  </a:lnTo>
                  <a:lnTo>
                    <a:pt x="255" y="50"/>
                  </a:lnTo>
                  <a:lnTo>
                    <a:pt x="256" y="51"/>
                  </a:lnTo>
                  <a:lnTo>
                    <a:pt x="257" y="51"/>
                  </a:lnTo>
                  <a:lnTo>
                    <a:pt x="258" y="52"/>
                  </a:lnTo>
                  <a:lnTo>
                    <a:pt x="259" y="52"/>
                  </a:lnTo>
                  <a:lnTo>
                    <a:pt x="260" y="52"/>
                  </a:lnTo>
                  <a:lnTo>
                    <a:pt x="262" y="53"/>
                  </a:lnTo>
                  <a:lnTo>
                    <a:pt x="263" y="53"/>
                  </a:lnTo>
                  <a:lnTo>
                    <a:pt x="264" y="54"/>
                  </a:lnTo>
                  <a:lnTo>
                    <a:pt x="265" y="54"/>
                  </a:lnTo>
                  <a:lnTo>
                    <a:pt x="266" y="55"/>
                  </a:lnTo>
                  <a:lnTo>
                    <a:pt x="267" y="55"/>
                  </a:lnTo>
                  <a:lnTo>
                    <a:pt x="268" y="55"/>
                  </a:lnTo>
                  <a:lnTo>
                    <a:pt x="270" y="56"/>
                  </a:lnTo>
                  <a:lnTo>
                    <a:pt x="271" y="56"/>
                  </a:lnTo>
                  <a:lnTo>
                    <a:pt x="272" y="57"/>
                  </a:lnTo>
                  <a:lnTo>
                    <a:pt x="273" y="57"/>
                  </a:lnTo>
                  <a:lnTo>
                    <a:pt x="274" y="58"/>
                  </a:lnTo>
                  <a:lnTo>
                    <a:pt x="275" y="58"/>
                  </a:lnTo>
                  <a:lnTo>
                    <a:pt x="277" y="59"/>
                  </a:lnTo>
                  <a:lnTo>
                    <a:pt x="278" y="59"/>
                  </a:lnTo>
                  <a:lnTo>
                    <a:pt x="279" y="59"/>
                  </a:lnTo>
                  <a:lnTo>
                    <a:pt x="280" y="60"/>
                  </a:lnTo>
                  <a:lnTo>
                    <a:pt x="281" y="60"/>
                  </a:lnTo>
                  <a:lnTo>
                    <a:pt x="283" y="61"/>
                  </a:lnTo>
                  <a:lnTo>
                    <a:pt x="284" y="61"/>
                  </a:lnTo>
                  <a:lnTo>
                    <a:pt x="285" y="62"/>
                  </a:lnTo>
                  <a:lnTo>
                    <a:pt x="286" y="62"/>
                  </a:lnTo>
                  <a:lnTo>
                    <a:pt x="287" y="63"/>
                  </a:lnTo>
                  <a:lnTo>
                    <a:pt x="288" y="63"/>
                  </a:lnTo>
                  <a:lnTo>
                    <a:pt x="289" y="64"/>
                  </a:lnTo>
                  <a:lnTo>
                    <a:pt x="291" y="64"/>
                  </a:lnTo>
                  <a:lnTo>
                    <a:pt x="292" y="64"/>
                  </a:lnTo>
                  <a:lnTo>
                    <a:pt x="293" y="65"/>
                  </a:lnTo>
                  <a:lnTo>
                    <a:pt x="294" y="66"/>
                  </a:lnTo>
                  <a:lnTo>
                    <a:pt x="295" y="66"/>
                  </a:lnTo>
                  <a:lnTo>
                    <a:pt x="296" y="67"/>
                  </a:lnTo>
                  <a:lnTo>
                    <a:pt x="298" y="67"/>
                  </a:lnTo>
                  <a:lnTo>
                    <a:pt x="299" y="68"/>
                  </a:lnTo>
                  <a:lnTo>
                    <a:pt x="300" y="68"/>
                  </a:lnTo>
                  <a:lnTo>
                    <a:pt x="301" y="69"/>
                  </a:lnTo>
                  <a:lnTo>
                    <a:pt x="302" y="69"/>
                  </a:lnTo>
                  <a:lnTo>
                    <a:pt x="303" y="70"/>
                  </a:lnTo>
                  <a:lnTo>
                    <a:pt x="304" y="70"/>
                  </a:lnTo>
                  <a:lnTo>
                    <a:pt x="305" y="71"/>
                  </a:lnTo>
                  <a:lnTo>
                    <a:pt x="306" y="71"/>
                  </a:lnTo>
                  <a:lnTo>
                    <a:pt x="307" y="72"/>
                  </a:lnTo>
                  <a:lnTo>
                    <a:pt x="308" y="72"/>
                  </a:lnTo>
                  <a:lnTo>
                    <a:pt x="309" y="73"/>
                  </a:lnTo>
                  <a:lnTo>
                    <a:pt x="311" y="73"/>
                  </a:lnTo>
                  <a:lnTo>
                    <a:pt x="312" y="74"/>
                  </a:lnTo>
                  <a:lnTo>
                    <a:pt x="313" y="74"/>
                  </a:lnTo>
                  <a:lnTo>
                    <a:pt x="314" y="75"/>
                  </a:lnTo>
                  <a:lnTo>
                    <a:pt x="315" y="76"/>
                  </a:lnTo>
                  <a:lnTo>
                    <a:pt x="316" y="76"/>
                  </a:lnTo>
                  <a:lnTo>
                    <a:pt x="317" y="77"/>
                  </a:lnTo>
                  <a:lnTo>
                    <a:pt x="319" y="77"/>
                  </a:lnTo>
                  <a:lnTo>
                    <a:pt x="320" y="78"/>
                  </a:lnTo>
                  <a:lnTo>
                    <a:pt x="321" y="78"/>
                  </a:lnTo>
                  <a:lnTo>
                    <a:pt x="322" y="79"/>
                  </a:lnTo>
                  <a:lnTo>
                    <a:pt x="323" y="79"/>
                  </a:lnTo>
                  <a:lnTo>
                    <a:pt x="324" y="80"/>
                  </a:lnTo>
                  <a:lnTo>
                    <a:pt x="326" y="81"/>
                  </a:lnTo>
                  <a:lnTo>
                    <a:pt x="327" y="81"/>
                  </a:lnTo>
                  <a:lnTo>
                    <a:pt x="327" y="82"/>
                  </a:lnTo>
                  <a:lnTo>
                    <a:pt x="328" y="82"/>
                  </a:lnTo>
                  <a:lnTo>
                    <a:pt x="329" y="83"/>
                  </a:lnTo>
                  <a:lnTo>
                    <a:pt x="330" y="83"/>
                  </a:lnTo>
                  <a:lnTo>
                    <a:pt x="332" y="83"/>
                  </a:lnTo>
                  <a:lnTo>
                    <a:pt x="333" y="84"/>
                  </a:lnTo>
                  <a:lnTo>
                    <a:pt x="334" y="84"/>
                  </a:lnTo>
                  <a:lnTo>
                    <a:pt x="335" y="85"/>
                  </a:lnTo>
                  <a:lnTo>
                    <a:pt x="336" y="86"/>
                  </a:lnTo>
                  <a:lnTo>
                    <a:pt x="337" y="86"/>
                  </a:lnTo>
                  <a:lnTo>
                    <a:pt x="338" y="87"/>
                  </a:lnTo>
                  <a:lnTo>
                    <a:pt x="340" y="87"/>
                  </a:lnTo>
                  <a:lnTo>
                    <a:pt x="341" y="88"/>
                  </a:lnTo>
                  <a:lnTo>
                    <a:pt x="342" y="89"/>
                  </a:lnTo>
                  <a:lnTo>
                    <a:pt x="343" y="89"/>
                  </a:lnTo>
                  <a:lnTo>
                    <a:pt x="344" y="90"/>
                  </a:lnTo>
                  <a:lnTo>
                    <a:pt x="345" y="90"/>
                  </a:lnTo>
                  <a:lnTo>
                    <a:pt x="347" y="91"/>
                  </a:lnTo>
                  <a:lnTo>
                    <a:pt x="348" y="92"/>
                  </a:lnTo>
                  <a:lnTo>
                    <a:pt x="349" y="92"/>
                  </a:lnTo>
                  <a:lnTo>
                    <a:pt x="350" y="93"/>
                  </a:lnTo>
                  <a:lnTo>
                    <a:pt x="350" y="94"/>
                  </a:lnTo>
                  <a:lnTo>
                    <a:pt x="351" y="94"/>
                  </a:lnTo>
                  <a:lnTo>
                    <a:pt x="353" y="95"/>
                  </a:lnTo>
                  <a:lnTo>
                    <a:pt x="354" y="95"/>
                  </a:lnTo>
                  <a:lnTo>
                    <a:pt x="355" y="96"/>
                  </a:lnTo>
                  <a:lnTo>
                    <a:pt x="356" y="97"/>
                  </a:lnTo>
                  <a:lnTo>
                    <a:pt x="357" y="97"/>
                  </a:lnTo>
                  <a:lnTo>
                    <a:pt x="358" y="98"/>
                  </a:lnTo>
                  <a:lnTo>
                    <a:pt x="360" y="99"/>
                  </a:lnTo>
                  <a:lnTo>
                    <a:pt x="361" y="99"/>
                  </a:lnTo>
                  <a:lnTo>
                    <a:pt x="362" y="100"/>
                  </a:lnTo>
                  <a:lnTo>
                    <a:pt x="363" y="101"/>
                  </a:lnTo>
                  <a:lnTo>
                    <a:pt x="364" y="101"/>
                  </a:lnTo>
                  <a:lnTo>
                    <a:pt x="365" y="102"/>
                  </a:lnTo>
                  <a:lnTo>
                    <a:pt x="366" y="103"/>
                  </a:lnTo>
                  <a:lnTo>
                    <a:pt x="368" y="103"/>
                  </a:lnTo>
                  <a:lnTo>
                    <a:pt x="369" y="104"/>
                  </a:lnTo>
                  <a:lnTo>
                    <a:pt x="370" y="105"/>
                  </a:lnTo>
                  <a:lnTo>
                    <a:pt x="371" y="105"/>
                  </a:lnTo>
                  <a:lnTo>
                    <a:pt x="372" y="106"/>
                  </a:lnTo>
                  <a:lnTo>
                    <a:pt x="373" y="106"/>
                  </a:lnTo>
                  <a:lnTo>
                    <a:pt x="374" y="106"/>
                  </a:lnTo>
                  <a:lnTo>
                    <a:pt x="375" y="107"/>
                  </a:lnTo>
                  <a:lnTo>
                    <a:pt x="376" y="108"/>
                  </a:lnTo>
                  <a:lnTo>
                    <a:pt x="377" y="109"/>
                  </a:lnTo>
                  <a:lnTo>
                    <a:pt x="378" y="109"/>
                  </a:lnTo>
                  <a:lnTo>
                    <a:pt x="379" y="110"/>
                  </a:lnTo>
                  <a:lnTo>
                    <a:pt x="381" y="111"/>
                  </a:lnTo>
                  <a:lnTo>
                    <a:pt x="382" y="111"/>
                  </a:lnTo>
                  <a:lnTo>
                    <a:pt x="383" y="112"/>
                  </a:lnTo>
                  <a:lnTo>
                    <a:pt x="384" y="113"/>
                  </a:lnTo>
                  <a:lnTo>
                    <a:pt x="385" y="114"/>
                  </a:lnTo>
                  <a:lnTo>
                    <a:pt x="386" y="114"/>
                  </a:lnTo>
                  <a:lnTo>
                    <a:pt x="387" y="115"/>
                  </a:lnTo>
                  <a:lnTo>
                    <a:pt x="389" y="116"/>
                  </a:lnTo>
                  <a:lnTo>
                    <a:pt x="390" y="116"/>
                  </a:lnTo>
                  <a:lnTo>
                    <a:pt x="391" y="117"/>
                  </a:lnTo>
                  <a:lnTo>
                    <a:pt x="392" y="118"/>
                  </a:lnTo>
                  <a:lnTo>
                    <a:pt x="393" y="119"/>
                  </a:lnTo>
                  <a:lnTo>
                    <a:pt x="394" y="119"/>
                  </a:lnTo>
                  <a:lnTo>
                    <a:pt x="396" y="120"/>
                  </a:lnTo>
                  <a:lnTo>
                    <a:pt x="397" y="121"/>
                  </a:lnTo>
                  <a:lnTo>
                    <a:pt x="398" y="122"/>
                  </a:lnTo>
                  <a:lnTo>
                    <a:pt x="399" y="123"/>
                  </a:lnTo>
                  <a:lnTo>
                    <a:pt x="400" y="124"/>
                  </a:lnTo>
                  <a:lnTo>
                    <a:pt x="402" y="125"/>
                  </a:lnTo>
                  <a:lnTo>
                    <a:pt x="403" y="125"/>
                  </a:lnTo>
                  <a:lnTo>
                    <a:pt x="404" y="126"/>
                  </a:lnTo>
                  <a:lnTo>
                    <a:pt x="405" y="127"/>
                  </a:lnTo>
                  <a:lnTo>
                    <a:pt x="406" y="128"/>
                  </a:lnTo>
                  <a:lnTo>
                    <a:pt x="407" y="129"/>
                  </a:lnTo>
                  <a:lnTo>
                    <a:pt x="409" y="129"/>
                  </a:lnTo>
                  <a:lnTo>
                    <a:pt x="410" y="130"/>
                  </a:lnTo>
                  <a:lnTo>
                    <a:pt x="411" y="130"/>
                  </a:lnTo>
                  <a:lnTo>
                    <a:pt x="412" y="131"/>
                  </a:lnTo>
                  <a:lnTo>
                    <a:pt x="413" y="132"/>
                  </a:lnTo>
                  <a:lnTo>
                    <a:pt x="414" y="132"/>
                  </a:lnTo>
                  <a:lnTo>
                    <a:pt x="415" y="133"/>
                  </a:lnTo>
                  <a:lnTo>
                    <a:pt x="417" y="134"/>
                  </a:lnTo>
                  <a:lnTo>
                    <a:pt x="418" y="135"/>
                  </a:lnTo>
                  <a:lnTo>
                    <a:pt x="419" y="136"/>
                  </a:lnTo>
                  <a:lnTo>
                    <a:pt x="420" y="136"/>
                  </a:lnTo>
                  <a:lnTo>
                    <a:pt x="421" y="137"/>
                  </a:lnTo>
                  <a:lnTo>
                    <a:pt x="422" y="138"/>
                  </a:lnTo>
                  <a:lnTo>
                    <a:pt x="423" y="139"/>
                  </a:lnTo>
                  <a:lnTo>
                    <a:pt x="424" y="140"/>
                  </a:lnTo>
                  <a:lnTo>
                    <a:pt x="425" y="140"/>
                  </a:lnTo>
                  <a:lnTo>
                    <a:pt x="426" y="141"/>
                  </a:lnTo>
                  <a:lnTo>
                    <a:pt x="427" y="142"/>
                  </a:lnTo>
                  <a:lnTo>
                    <a:pt x="428" y="143"/>
                  </a:lnTo>
                  <a:lnTo>
                    <a:pt x="430" y="144"/>
                  </a:lnTo>
                  <a:lnTo>
                    <a:pt x="431" y="145"/>
                  </a:lnTo>
                  <a:lnTo>
                    <a:pt x="432" y="146"/>
                  </a:lnTo>
                  <a:lnTo>
                    <a:pt x="433" y="146"/>
                  </a:lnTo>
                  <a:lnTo>
                    <a:pt x="434" y="147"/>
                  </a:lnTo>
                  <a:lnTo>
                    <a:pt x="435" y="148"/>
                  </a:lnTo>
                  <a:lnTo>
                    <a:pt x="436" y="149"/>
                  </a:lnTo>
                  <a:lnTo>
                    <a:pt x="438" y="150"/>
                  </a:lnTo>
                  <a:lnTo>
                    <a:pt x="439" y="151"/>
                  </a:lnTo>
                  <a:lnTo>
                    <a:pt x="440" y="152"/>
                  </a:lnTo>
                  <a:lnTo>
                    <a:pt x="441" y="153"/>
                  </a:lnTo>
                  <a:lnTo>
                    <a:pt x="442" y="153"/>
                  </a:lnTo>
                  <a:lnTo>
                    <a:pt x="443" y="154"/>
                  </a:lnTo>
                  <a:lnTo>
                    <a:pt x="445" y="154"/>
                  </a:lnTo>
                  <a:lnTo>
                    <a:pt x="445" y="155"/>
                  </a:lnTo>
                  <a:lnTo>
                    <a:pt x="446" y="156"/>
                  </a:lnTo>
                  <a:lnTo>
                    <a:pt x="447" y="157"/>
                  </a:lnTo>
                  <a:lnTo>
                    <a:pt x="448" y="158"/>
                  </a:lnTo>
                  <a:lnTo>
                    <a:pt x="449" y="159"/>
                  </a:lnTo>
                  <a:lnTo>
                    <a:pt x="451" y="160"/>
                  </a:lnTo>
                  <a:lnTo>
                    <a:pt x="452" y="161"/>
                  </a:lnTo>
                  <a:lnTo>
                    <a:pt x="453" y="161"/>
                  </a:lnTo>
                  <a:lnTo>
                    <a:pt x="454" y="162"/>
                  </a:lnTo>
                  <a:lnTo>
                    <a:pt x="455" y="163"/>
                  </a:lnTo>
                  <a:lnTo>
                    <a:pt x="456" y="164"/>
                  </a:lnTo>
                  <a:lnTo>
                    <a:pt x="458" y="165"/>
                  </a:lnTo>
                  <a:lnTo>
                    <a:pt x="459" y="166"/>
                  </a:lnTo>
                  <a:lnTo>
                    <a:pt x="460" y="167"/>
                  </a:lnTo>
                  <a:lnTo>
                    <a:pt x="461" y="168"/>
                  </a:lnTo>
                  <a:lnTo>
                    <a:pt x="462" y="169"/>
                  </a:lnTo>
                  <a:lnTo>
                    <a:pt x="463" y="170"/>
                  </a:lnTo>
                  <a:lnTo>
                    <a:pt x="464" y="171"/>
                  </a:lnTo>
                  <a:lnTo>
                    <a:pt x="466" y="172"/>
                  </a:lnTo>
                  <a:lnTo>
                    <a:pt x="467" y="173"/>
                  </a:lnTo>
                  <a:lnTo>
                    <a:pt x="468" y="174"/>
                  </a:lnTo>
                  <a:lnTo>
                    <a:pt x="469" y="175"/>
                  </a:lnTo>
                  <a:lnTo>
                    <a:pt x="469" y="176"/>
                  </a:lnTo>
                  <a:lnTo>
                    <a:pt x="470" y="177"/>
                  </a:lnTo>
                  <a:lnTo>
                    <a:pt x="472" y="178"/>
                  </a:lnTo>
                  <a:lnTo>
                    <a:pt x="473" y="178"/>
                  </a:lnTo>
                  <a:lnTo>
                    <a:pt x="474" y="179"/>
                  </a:lnTo>
                  <a:lnTo>
                    <a:pt x="475" y="180"/>
                  </a:lnTo>
                  <a:lnTo>
                    <a:pt x="476" y="181"/>
                  </a:lnTo>
                  <a:lnTo>
                    <a:pt x="477" y="182"/>
                  </a:lnTo>
                  <a:lnTo>
                    <a:pt x="479" y="183"/>
                  </a:lnTo>
                  <a:lnTo>
                    <a:pt x="480" y="184"/>
                  </a:lnTo>
                  <a:lnTo>
                    <a:pt x="481" y="185"/>
                  </a:lnTo>
                  <a:lnTo>
                    <a:pt x="482" y="186"/>
                  </a:lnTo>
                  <a:lnTo>
                    <a:pt x="483" y="187"/>
                  </a:lnTo>
                  <a:lnTo>
                    <a:pt x="484" y="188"/>
                  </a:lnTo>
                  <a:lnTo>
                    <a:pt x="485" y="189"/>
                  </a:lnTo>
                  <a:lnTo>
                    <a:pt x="487" y="190"/>
                  </a:lnTo>
                  <a:lnTo>
                    <a:pt x="488" y="191"/>
                  </a:lnTo>
                  <a:lnTo>
                    <a:pt x="489" y="192"/>
                  </a:lnTo>
                  <a:lnTo>
                    <a:pt x="490" y="193"/>
                  </a:lnTo>
                  <a:lnTo>
                    <a:pt x="491" y="194"/>
                  </a:lnTo>
                  <a:lnTo>
                    <a:pt x="492" y="195"/>
                  </a:lnTo>
                  <a:lnTo>
                    <a:pt x="493" y="196"/>
                  </a:lnTo>
                  <a:lnTo>
                    <a:pt x="494" y="197"/>
                  </a:lnTo>
                  <a:lnTo>
                    <a:pt x="495" y="198"/>
                  </a:lnTo>
                  <a:lnTo>
                    <a:pt x="496" y="199"/>
                  </a:lnTo>
                  <a:lnTo>
                    <a:pt x="497" y="200"/>
                  </a:lnTo>
                  <a:lnTo>
                    <a:pt x="498" y="201"/>
                  </a:lnTo>
                  <a:lnTo>
                    <a:pt x="500" y="202"/>
                  </a:lnTo>
                  <a:lnTo>
                    <a:pt x="501" y="203"/>
                  </a:lnTo>
                  <a:lnTo>
                    <a:pt x="502" y="204"/>
                  </a:lnTo>
                  <a:lnTo>
                    <a:pt x="503" y="205"/>
                  </a:lnTo>
                  <a:lnTo>
                    <a:pt x="504" y="206"/>
                  </a:lnTo>
                  <a:lnTo>
                    <a:pt x="505" y="207"/>
                  </a:lnTo>
                  <a:lnTo>
                    <a:pt x="507" y="208"/>
                  </a:lnTo>
                  <a:lnTo>
                    <a:pt x="508" y="209"/>
                  </a:lnTo>
                  <a:lnTo>
                    <a:pt x="509" y="210"/>
                  </a:lnTo>
                  <a:lnTo>
                    <a:pt x="510" y="211"/>
                  </a:lnTo>
                  <a:lnTo>
                    <a:pt x="511" y="213"/>
                  </a:lnTo>
                  <a:lnTo>
                    <a:pt x="512" y="214"/>
                  </a:lnTo>
                  <a:lnTo>
                    <a:pt x="513" y="215"/>
                  </a:lnTo>
                  <a:lnTo>
                    <a:pt x="515" y="216"/>
                  </a:lnTo>
                  <a:lnTo>
                    <a:pt x="516" y="217"/>
                  </a:lnTo>
                  <a:lnTo>
                    <a:pt x="517" y="218"/>
                  </a:lnTo>
                  <a:lnTo>
                    <a:pt x="517" y="219"/>
                  </a:lnTo>
                  <a:lnTo>
                    <a:pt x="518" y="221"/>
                  </a:lnTo>
                  <a:lnTo>
                    <a:pt x="519" y="222"/>
                  </a:lnTo>
                  <a:lnTo>
                    <a:pt x="521" y="223"/>
                  </a:lnTo>
                  <a:lnTo>
                    <a:pt x="522" y="224"/>
                  </a:lnTo>
                  <a:lnTo>
                    <a:pt x="523" y="225"/>
                  </a:lnTo>
                  <a:lnTo>
                    <a:pt x="524" y="225"/>
                  </a:lnTo>
                  <a:lnTo>
                    <a:pt x="525" y="227"/>
                  </a:lnTo>
                  <a:lnTo>
                    <a:pt x="526" y="228"/>
                  </a:lnTo>
                  <a:lnTo>
                    <a:pt x="528" y="229"/>
                  </a:lnTo>
                  <a:lnTo>
                    <a:pt x="529" y="230"/>
                  </a:lnTo>
                  <a:lnTo>
                    <a:pt x="530" y="232"/>
                  </a:lnTo>
                  <a:lnTo>
                    <a:pt x="531" y="233"/>
                  </a:lnTo>
                  <a:lnTo>
                    <a:pt x="532" y="234"/>
                  </a:lnTo>
                  <a:lnTo>
                    <a:pt x="533" y="235"/>
                  </a:lnTo>
                  <a:lnTo>
                    <a:pt x="534" y="236"/>
                  </a:lnTo>
                  <a:lnTo>
                    <a:pt x="536" y="238"/>
                  </a:lnTo>
                  <a:lnTo>
                    <a:pt x="537" y="239"/>
                  </a:lnTo>
                  <a:lnTo>
                    <a:pt x="538" y="240"/>
                  </a:lnTo>
                  <a:lnTo>
                    <a:pt x="539" y="241"/>
                  </a:lnTo>
                  <a:lnTo>
                    <a:pt x="540" y="243"/>
                  </a:lnTo>
                  <a:lnTo>
                    <a:pt x="541" y="244"/>
                  </a:lnTo>
                  <a:lnTo>
                    <a:pt x="542" y="245"/>
                  </a:lnTo>
                  <a:lnTo>
                    <a:pt x="543" y="246"/>
                  </a:lnTo>
                  <a:lnTo>
                    <a:pt x="544" y="248"/>
                  </a:lnTo>
                  <a:lnTo>
                    <a:pt x="545" y="249"/>
                  </a:lnTo>
                  <a:lnTo>
                    <a:pt x="546" y="249"/>
                  </a:lnTo>
                  <a:lnTo>
                    <a:pt x="547" y="250"/>
                  </a:lnTo>
                  <a:lnTo>
                    <a:pt x="549" y="252"/>
                  </a:lnTo>
                  <a:lnTo>
                    <a:pt x="550" y="253"/>
                  </a:lnTo>
                  <a:lnTo>
                    <a:pt x="551" y="254"/>
                  </a:lnTo>
                  <a:lnTo>
                    <a:pt x="552" y="256"/>
                  </a:lnTo>
                  <a:lnTo>
                    <a:pt x="553" y="257"/>
                  </a:lnTo>
                  <a:lnTo>
                    <a:pt x="554" y="258"/>
                  </a:lnTo>
                  <a:lnTo>
                    <a:pt x="556" y="260"/>
                  </a:lnTo>
                  <a:lnTo>
                    <a:pt x="557" y="261"/>
                  </a:lnTo>
                  <a:lnTo>
                    <a:pt x="558" y="262"/>
                  </a:lnTo>
                  <a:lnTo>
                    <a:pt x="559" y="264"/>
                  </a:lnTo>
                  <a:lnTo>
                    <a:pt x="560" y="265"/>
                  </a:lnTo>
                  <a:lnTo>
                    <a:pt x="561" y="266"/>
                  </a:lnTo>
                  <a:lnTo>
                    <a:pt x="562" y="268"/>
                  </a:lnTo>
                  <a:lnTo>
                    <a:pt x="564" y="269"/>
                  </a:lnTo>
                  <a:lnTo>
                    <a:pt x="564" y="270"/>
                  </a:lnTo>
                  <a:lnTo>
                    <a:pt x="565" y="272"/>
                  </a:lnTo>
                  <a:lnTo>
                    <a:pt x="566" y="273"/>
                  </a:lnTo>
                  <a:lnTo>
                    <a:pt x="567" y="274"/>
                  </a:lnTo>
                  <a:lnTo>
                    <a:pt x="568" y="275"/>
                  </a:lnTo>
                  <a:lnTo>
                    <a:pt x="570" y="276"/>
                  </a:lnTo>
                  <a:lnTo>
                    <a:pt x="571" y="278"/>
                  </a:lnTo>
                  <a:lnTo>
                    <a:pt x="572" y="279"/>
                  </a:lnTo>
                  <a:lnTo>
                    <a:pt x="573" y="281"/>
                  </a:lnTo>
                  <a:lnTo>
                    <a:pt x="574" y="282"/>
                  </a:lnTo>
                  <a:lnTo>
                    <a:pt x="575" y="283"/>
                  </a:lnTo>
                  <a:lnTo>
                    <a:pt x="577" y="285"/>
                  </a:lnTo>
                  <a:lnTo>
                    <a:pt x="578" y="286"/>
                  </a:lnTo>
                  <a:lnTo>
                    <a:pt x="579" y="288"/>
                  </a:lnTo>
                  <a:lnTo>
                    <a:pt x="580" y="289"/>
                  </a:lnTo>
                  <a:lnTo>
                    <a:pt x="581" y="291"/>
                  </a:lnTo>
                  <a:lnTo>
                    <a:pt x="582" y="292"/>
                  </a:lnTo>
                  <a:lnTo>
                    <a:pt x="583" y="294"/>
                  </a:lnTo>
                  <a:lnTo>
                    <a:pt x="585" y="295"/>
                  </a:lnTo>
                  <a:lnTo>
                    <a:pt x="586" y="296"/>
                  </a:lnTo>
                  <a:lnTo>
                    <a:pt x="587" y="297"/>
                  </a:lnTo>
                  <a:lnTo>
                    <a:pt x="588" y="298"/>
                  </a:lnTo>
                  <a:lnTo>
                    <a:pt x="588" y="300"/>
                  </a:lnTo>
                  <a:lnTo>
                    <a:pt x="589" y="301"/>
                  </a:lnTo>
                  <a:lnTo>
                    <a:pt x="591" y="303"/>
                  </a:lnTo>
                  <a:lnTo>
                    <a:pt x="592" y="304"/>
                  </a:lnTo>
                  <a:lnTo>
                    <a:pt x="593" y="306"/>
                  </a:lnTo>
                  <a:lnTo>
                    <a:pt x="594" y="308"/>
                  </a:lnTo>
                  <a:lnTo>
                    <a:pt x="595" y="309"/>
                  </a:lnTo>
                  <a:lnTo>
                    <a:pt x="596" y="311"/>
                  </a:lnTo>
                  <a:lnTo>
                    <a:pt x="598" y="312"/>
                  </a:lnTo>
                  <a:lnTo>
                    <a:pt x="599" y="314"/>
                  </a:lnTo>
                  <a:lnTo>
                    <a:pt x="600" y="315"/>
                  </a:lnTo>
                  <a:lnTo>
                    <a:pt x="601" y="317"/>
                  </a:lnTo>
                  <a:lnTo>
                    <a:pt x="602" y="318"/>
                  </a:lnTo>
                  <a:lnTo>
                    <a:pt x="603" y="320"/>
                  </a:lnTo>
                  <a:lnTo>
                    <a:pt x="604" y="321"/>
                  </a:lnTo>
                  <a:lnTo>
                    <a:pt x="606" y="322"/>
                  </a:lnTo>
                  <a:lnTo>
                    <a:pt x="607" y="324"/>
                  </a:lnTo>
                  <a:lnTo>
                    <a:pt x="608" y="325"/>
                  </a:lnTo>
                  <a:lnTo>
                    <a:pt x="609" y="327"/>
                  </a:lnTo>
                  <a:lnTo>
                    <a:pt x="610" y="329"/>
                  </a:lnTo>
                  <a:lnTo>
                    <a:pt x="611" y="330"/>
                  </a:lnTo>
                  <a:lnTo>
                    <a:pt x="612" y="332"/>
                  </a:lnTo>
                  <a:lnTo>
                    <a:pt x="613" y="334"/>
                  </a:lnTo>
                  <a:lnTo>
                    <a:pt x="614" y="335"/>
                  </a:lnTo>
                  <a:lnTo>
                    <a:pt x="615" y="337"/>
                  </a:lnTo>
                  <a:lnTo>
                    <a:pt x="616" y="338"/>
                  </a:lnTo>
                  <a:lnTo>
                    <a:pt x="617" y="340"/>
                  </a:lnTo>
                  <a:lnTo>
                    <a:pt x="619" y="342"/>
                  </a:lnTo>
                  <a:lnTo>
                    <a:pt x="620" y="344"/>
                  </a:lnTo>
                  <a:lnTo>
                    <a:pt x="621" y="344"/>
                  </a:lnTo>
                  <a:lnTo>
                    <a:pt x="622" y="346"/>
                  </a:lnTo>
                  <a:lnTo>
                    <a:pt x="623" y="348"/>
                  </a:lnTo>
                  <a:lnTo>
                    <a:pt x="624" y="349"/>
                  </a:lnTo>
                  <a:lnTo>
                    <a:pt x="626" y="351"/>
                  </a:lnTo>
                  <a:lnTo>
                    <a:pt x="627" y="353"/>
                  </a:lnTo>
                  <a:lnTo>
                    <a:pt x="628" y="355"/>
                  </a:lnTo>
                  <a:lnTo>
                    <a:pt x="629" y="356"/>
                  </a:lnTo>
                  <a:lnTo>
                    <a:pt x="630" y="358"/>
                  </a:lnTo>
                  <a:lnTo>
                    <a:pt x="631" y="360"/>
                  </a:lnTo>
                  <a:lnTo>
                    <a:pt x="632" y="362"/>
                  </a:lnTo>
                  <a:lnTo>
                    <a:pt x="634" y="363"/>
                  </a:lnTo>
                  <a:lnTo>
                    <a:pt x="635" y="365"/>
                  </a:lnTo>
                  <a:lnTo>
                    <a:pt x="636" y="367"/>
                  </a:lnTo>
                  <a:lnTo>
                    <a:pt x="636" y="368"/>
                  </a:lnTo>
                  <a:lnTo>
                    <a:pt x="637" y="370"/>
                  </a:lnTo>
                  <a:lnTo>
                    <a:pt x="638" y="371"/>
                  </a:lnTo>
                  <a:lnTo>
                    <a:pt x="640" y="373"/>
                  </a:lnTo>
                  <a:lnTo>
                    <a:pt x="641" y="375"/>
                  </a:lnTo>
                  <a:lnTo>
                    <a:pt x="642" y="377"/>
                  </a:lnTo>
                  <a:lnTo>
                    <a:pt x="643" y="379"/>
                  </a:lnTo>
                  <a:lnTo>
                    <a:pt x="644" y="381"/>
                  </a:lnTo>
                  <a:lnTo>
                    <a:pt x="645" y="382"/>
                  </a:lnTo>
                  <a:lnTo>
                    <a:pt x="647" y="384"/>
                  </a:lnTo>
                  <a:lnTo>
                    <a:pt x="648" y="386"/>
                  </a:lnTo>
                  <a:lnTo>
                    <a:pt x="649" y="388"/>
                  </a:lnTo>
                  <a:lnTo>
                    <a:pt x="650" y="390"/>
                  </a:lnTo>
                  <a:lnTo>
                    <a:pt x="651" y="392"/>
                  </a:lnTo>
                  <a:lnTo>
                    <a:pt x="652" y="393"/>
                  </a:lnTo>
                  <a:lnTo>
                    <a:pt x="653" y="395"/>
                  </a:lnTo>
                  <a:lnTo>
                    <a:pt x="655" y="397"/>
                  </a:lnTo>
                  <a:lnTo>
                    <a:pt x="656" y="399"/>
                  </a:lnTo>
                  <a:lnTo>
                    <a:pt x="657" y="401"/>
                  </a:lnTo>
                  <a:lnTo>
                    <a:pt x="658" y="403"/>
                  </a:lnTo>
                  <a:lnTo>
                    <a:pt x="659" y="404"/>
                  </a:lnTo>
                  <a:lnTo>
                    <a:pt x="659" y="406"/>
                  </a:lnTo>
                  <a:lnTo>
                    <a:pt x="661" y="408"/>
                  </a:lnTo>
                  <a:lnTo>
                    <a:pt x="662" y="410"/>
                  </a:lnTo>
                  <a:lnTo>
                    <a:pt x="663" y="413"/>
                  </a:lnTo>
                  <a:lnTo>
                    <a:pt x="664" y="415"/>
                  </a:lnTo>
                  <a:lnTo>
                    <a:pt x="665" y="416"/>
                  </a:lnTo>
                  <a:lnTo>
                    <a:pt x="666" y="418"/>
                  </a:lnTo>
                  <a:lnTo>
                    <a:pt x="668" y="420"/>
                  </a:lnTo>
                  <a:lnTo>
                    <a:pt x="669" y="422"/>
                  </a:lnTo>
                  <a:lnTo>
                    <a:pt x="670" y="424"/>
                  </a:lnTo>
                  <a:lnTo>
                    <a:pt x="671" y="426"/>
                  </a:lnTo>
                  <a:lnTo>
                    <a:pt x="672" y="428"/>
                  </a:lnTo>
                  <a:lnTo>
                    <a:pt x="673" y="430"/>
                  </a:lnTo>
                  <a:lnTo>
                    <a:pt x="675" y="432"/>
                  </a:lnTo>
                  <a:lnTo>
                    <a:pt x="676" y="434"/>
                  </a:lnTo>
                  <a:lnTo>
                    <a:pt x="677" y="436"/>
                  </a:lnTo>
                  <a:lnTo>
                    <a:pt x="678" y="439"/>
                  </a:lnTo>
                  <a:lnTo>
                    <a:pt x="679" y="440"/>
                  </a:lnTo>
                  <a:lnTo>
                    <a:pt x="680" y="442"/>
                  </a:lnTo>
                  <a:lnTo>
                    <a:pt x="681" y="444"/>
                  </a:lnTo>
                  <a:lnTo>
                    <a:pt x="683" y="446"/>
                  </a:lnTo>
                  <a:lnTo>
                    <a:pt x="683" y="448"/>
                  </a:lnTo>
                  <a:lnTo>
                    <a:pt x="684" y="451"/>
                  </a:lnTo>
                  <a:lnTo>
                    <a:pt x="685" y="453"/>
                  </a:lnTo>
                  <a:lnTo>
                    <a:pt x="686" y="455"/>
                  </a:lnTo>
                  <a:lnTo>
                    <a:pt x="687" y="457"/>
                  </a:lnTo>
                  <a:lnTo>
                    <a:pt x="689" y="460"/>
                  </a:lnTo>
                  <a:lnTo>
                    <a:pt x="690" y="462"/>
                  </a:lnTo>
                  <a:lnTo>
                    <a:pt x="691" y="463"/>
                  </a:lnTo>
                  <a:lnTo>
                    <a:pt x="692" y="465"/>
                  </a:lnTo>
                  <a:lnTo>
                    <a:pt x="693" y="468"/>
                  </a:lnTo>
                  <a:lnTo>
                    <a:pt x="694" y="470"/>
                  </a:lnTo>
                  <a:lnTo>
                    <a:pt x="696" y="472"/>
                  </a:lnTo>
                  <a:lnTo>
                    <a:pt x="697" y="475"/>
                  </a:lnTo>
                  <a:lnTo>
                    <a:pt x="698" y="477"/>
                  </a:lnTo>
                  <a:lnTo>
                    <a:pt x="699" y="479"/>
                  </a:lnTo>
                  <a:lnTo>
                    <a:pt x="700" y="482"/>
                  </a:lnTo>
                  <a:lnTo>
                    <a:pt x="701" y="484"/>
                  </a:lnTo>
                  <a:lnTo>
                    <a:pt x="702" y="487"/>
                  </a:lnTo>
                  <a:lnTo>
                    <a:pt x="704" y="488"/>
                  </a:lnTo>
                  <a:lnTo>
                    <a:pt x="705" y="490"/>
                  </a:lnTo>
                  <a:lnTo>
                    <a:pt x="706" y="493"/>
                  </a:lnTo>
                  <a:lnTo>
                    <a:pt x="707" y="495"/>
                  </a:lnTo>
                  <a:lnTo>
                    <a:pt x="707" y="498"/>
                  </a:lnTo>
                  <a:lnTo>
                    <a:pt x="708" y="500"/>
                  </a:lnTo>
                  <a:lnTo>
                    <a:pt x="710" y="503"/>
                  </a:lnTo>
                  <a:lnTo>
                    <a:pt x="711" y="505"/>
                  </a:lnTo>
                  <a:lnTo>
                    <a:pt x="712" y="508"/>
                  </a:lnTo>
                  <a:lnTo>
                    <a:pt x="713" y="510"/>
                  </a:lnTo>
                  <a:lnTo>
                    <a:pt x="714" y="512"/>
                  </a:lnTo>
                  <a:lnTo>
                    <a:pt x="715" y="514"/>
                  </a:lnTo>
                  <a:lnTo>
                    <a:pt x="717" y="517"/>
                  </a:lnTo>
                  <a:lnTo>
                    <a:pt x="718" y="520"/>
                  </a:lnTo>
                  <a:lnTo>
                    <a:pt x="719" y="522"/>
                  </a:lnTo>
                  <a:lnTo>
                    <a:pt x="720" y="525"/>
                  </a:lnTo>
                  <a:lnTo>
                    <a:pt x="721" y="527"/>
                  </a:lnTo>
                  <a:lnTo>
                    <a:pt x="722" y="530"/>
                  </a:lnTo>
                  <a:lnTo>
                    <a:pt x="724" y="533"/>
                  </a:lnTo>
                  <a:lnTo>
                    <a:pt x="725" y="535"/>
                  </a:lnTo>
                  <a:lnTo>
                    <a:pt x="726" y="537"/>
                  </a:lnTo>
                  <a:lnTo>
                    <a:pt x="727" y="540"/>
                  </a:lnTo>
                  <a:lnTo>
                    <a:pt x="728" y="543"/>
                  </a:lnTo>
                  <a:lnTo>
                    <a:pt x="729" y="545"/>
                  </a:lnTo>
                  <a:lnTo>
                    <a:pt x="730" y="548"/>
                  </a:lnTo>
                  <a:lnTo>
                    <a:pt x="731" y="551"/>
                  </a:lnTo>
                  <a:lnTo>
                    <a:pt x="732" y="554"/>
                  </a:lnTo>
                  <a:lnTo>
                    <a:pt x="733" y="557"/>
                  </a:lnTo>
                  <a:lnTo>
                    <a:pt x="734" y="558"/>
                  </a:lnTo>
                  <a:lnTo>
                    <a:pt x="735" y="561"/>
                  </a:lnTo>
                  <a:lnTo>
                    <a:pt x="736" y="564"/>
                  </a:lnTo>
                  <a:lnTo>
                    <a:pt x="738" y="567"/>
                  </a:lnTo>
                  <a:lnTo>
                    <a:pt x="739" y="570"/>
                  </a:lnTo>
                  <a:lnTo>
                    <a:pt x="740" y="573"/>
                  </a:lnTo>
                  <a:lnTo>
                    <a:pt x="741" y="576"/>
                  </a:lnTo>
                  <a:lnTo>
                    <a:pt x="742" y="579"/>
                  </a:lnTo>
                  <a:lnTo>
                    <a:pt x="743" y="582"/>
                  </a:lnTo>
                  <a:lnTo>
                    <a:pt x="745" y="584"/>
                  </a:lnTo>
                  <a:lnTo>
                    <a:pt x="746" y="587"/>
                  </a:lnTo>
                  <a:lnTo>
                    <a:pt x="747" y="590"/>
                  </a:lnTo>
                  <a:lnTo>
                    <a:pt x="748" y="593"/>
                  </a:lnTo>
                  <a:lnTo>
                    <a:pt x="749" y="596"/>
                  </a:lnTo>
                  <a:lnTo>
                    <a:pt x="750" y="599"/>
                  </a:lnTo>
                  <a:lnTo>
                    <a:pt x="751" y="602"/>
                  </a:lnTo>
                  <a:lnTo>
                    <a:pt x="753" y="606"/>
                  </a:lnTo>
                  <a:lnTo>
                    <a:pt x="754" y="608"/>
                  </a:lnTo>
                  <a:lnTo>
                    <a:pt x="755" y="611"/>
                  </a:lnTo>
                  <a:lnTo>
                    <a:pt x="755" y="614"/>
                  </a:lnTo>
                  <a:lnTo>
                    <a:pt x="756" y="618"/>
                  </a:lnTo>
                  <a:lnTo>
                    <a:pt x="757" y="621"/>
                  </a:lnTo>
                  <a:lnTo>
                    <a:pt x="759" y="624"/>
                  </a:lnTo>
                  <a:lnTo>
                    <a:pt x="760" y="628"/>
                  </a:lnTo>
                  <a:lnTo>
                    <a:pt x="761" y="630"/>
                  </a:lnTo>
                  <a:lnTo>
                    <a:pt x="762" y="633"/>
                  </a:lnTo>
                  <a:lnTo>
                    <a:pt x="763" y="637"/>
                  </a:lnTo>
                  <a:lnTo>
                    <a:pt x="764" y="640"/>
                  </a:lnTo>
                  <a:lnTo>
                    <a:pt x="766" y="644"/>
                  </a:lnTo>
                  <a:lnTo>
                    <a:pt x="767" y="647"/>
                  </a:lnTo>
                  <a:lnTo>
                    <a:pt x="768" y="651"/>
                  </a:lnTo>
                  <a:lnTo>
                    <a:pt x="769" y="653"/>
                  </a:lnTo>
                  <a:lnTo>
                    <a:pt x="770" y="657"/>
                  </a:lnTo>
                  <a:lnTo>
                    <a:pt x="771" y="661"/>
                  </a:lnTo>
                  <a:lnTo>
                    <a:pt x="773" y="664"/>
                  </a:lnTo>
                  <a:lnTo>
                    <a:pt x="774" y="668"/>
                  </a:lnTo>
                  <a:lnTo>
                    <a:pt x="775" y="672"/>
                  </a:lnTo>
                  <a:lnTo>
                    <a:pt x="776" y="675"/>
                  </a:lnTo>
                  <a:lnTo>
                    <a:pt x="777" y="678"/>
                  </a:lnTo>
                  <a:lnTo>
                    <a:pt x="778" y="682"/>
                  </a:lnTo>
                  <a:lnTo>
                    <a:pt x="778" y="686"/>
                  </a:lnTo>
                  <a:lnTo>
                    <a:pt x="780" y="690"/>
                  </a:lnTo>
                  <a:lnTo>
                    <a:pt x="781" y="694"/>
                  </a:lnTo>
                  <a:lnTo>
                    <a:pt x="782" y="698"/>
                  </a:lnTo>
                  <a:lnTo>
                    <a:pt x="783" y="701"/>
                  </a:lnTo>
                  <a:lnTo>
                    <a:pt x="784" y="705"/>
                  </a:lnTo>
                  <a:lnTo>
                    <a:pt x="785" y="709"/>
                  </a:lnTo>
                  <a:lnTo>
                    <a:pt x="787" y="714"/>
                  </a:lnTo>
                  <a:lnTo>
                    <a:pt x="788" y="718"/>
                  </a:lnTo>
                  <a:lnTo>
                    <a:pt x="789" y="722"/>
                  </a:lnTo>
                  <a:lnTo>
                    <a:pt x="790" y="726"/>
                  </a:lnTo>
                  <a:lnTo>
                    <a:pt x="791" y="730"/>
                  </a:lnTo>
                  <a:lnTo>
                    <a:pt x="792" y="735"/>
                  </a:lnTo>
                  <a:lnTo>
                    <a:pt x="794" y="740"/>
                  </a:lnTo>
                  <a:lnTo>
                    <a:pt x="795" y="744"/>
                  </a:lnTo>
                  <a:lnTo>
                    <a:pt x="796" y="748"/>
                  </a:lnTo>
                  <a:lnTo>
                    <a:pt x="797" y="753"/>
                  </a:lnTo>
                  <a:lnTo>
                    <a:pt x="798" y="758"/>
                  </a:lnTo>
                  <a:lnTo>
                    <a:pt x="799" y="763"/>
                  </a:lnTo>
                  <a:lnTo>
                    <a:pt x="800" y="769"/>
                  </a:lnTo>
                  <a:lnTo>
                    <a:pt x="802" y="773"/>
                  </a:lnTo>
                  <a:lnTo>
                    <a:pt x="802" y="779"/>
                  </a:lnTo>
                  <a:lnTo>
                    <a:pt x="803" y="785"/>
                  </a:lnTo>
                  <a:lnTo>
                    <a:pt x="804" y="791"/>
                  </a:lnTo>
                  <a:lnTo>
                    <a:pt x="805" y="796"/>
                  </a:lnTo>
                  <a:lnTo>
                    <a:pt x="806" y="795"/>
                  </a:lnTo>
                  <a:lnTo>
                    <a:pt x="808" y="789"/>
                  </a:lnTo>
                  <a:lnTo>
                    <a:pt x="809" y="783"/>
                  </a:lnTo>
                  <a:lnTo>
                    <a:pt x="810" y="777"/>
                  </a:lnTo>
                  <a:lnTo>
                    <a:pt x="811" y="772"/>
                  </a:lnTo>
                  <a:lnTo>
                    <a:pt x="812" y="767"/>
                  </a:lnTo>
                  <a:lnTo>
                    <a:pt x="813" y="762"/>
                  </a:lnTo>
                  <a:lnTo>
                    <a:pt x="815" y="756"/>
                  </a:lnTo>
                  <a:lnTo>
                    <a:pt x="816" y="751"/>
                  </a:lnTo>
                  <a:lnTo>
                    <a:pt x="817" y="748"/>
                  </a:lnTo>
                  <a:lnTo>
                    <a:pt x="818" y="743"/>
                  </a:lnTo>
                  <a:lnTo>
                    <a:pt x="819" y="738"/>
                  </a:lnTo>
                  <a:lnTo>
                    <a:pt x="820" y="733"/>
                  </a:lnTo>
                  <a:lnTo>
                    <a:pt x="822" y="729"/>
                  </a:lnTo>
                  <a:lnTo>
                    <a:pt x="823" y="724"/>
                  </a:lnTo>
                  <a:lnTo>
                    <a:pt x="824" y="721"/>
                  </a:lnTo>
                  <a:lnTo>
                    <a:pt x="825" y="717"/>
                  </a:lnTo>
                  <a:lnTo>
                    <a:pt x="826" y="712"/>
                  </a:lnTo>
                  <a:lnTo>
                    <a:pt x="826" y="708"/>
                  </a:lnTo>
                  <a:lnTo>
                    <a:pt x="827" y="704"/>
                  </a:lnTo>
                  <a:lnTo>
                    <a:pt x="829" y="701"/>
                  </a:lnTo>
                  <a:lnTo>
                    <a:pt x="830" y="697"/>
                  </a:lnTo>
                  <a:lnTo>
                    <a:pt x="831" y="693"/>
                  </a:lnTo>
                  <a:lnTo>
                    <a:pt x="832" y="689"/>
                  </a:lnTo>
                  <a:lnTo>
                    <a:pt x="833" y="685"/>
                  </a:lnTo>
                  <a:lnTo>
                    <a:pt x="834" y="681"/>
                  </a:lnTo>
                  <a:lnTo>
                    <a:pt x="836" y="677"/>
                  </a:lnTo>
                  <a:lnTo>
                    <a:pt x="837" y="674"/>
                  </a:lnTo>
                  <a:lnTo>
                    <a:pt x="838" y="670"/>
                  </a:lnTo>
                  <a:lnTo>
                    <a:pt x="839" y="667"/>
                  </a:lnTo>
                  <a:lnTo>
                    <a:pt x="840" y="663"/>
                  </a:lnTo>
                  <a:lnTo>
                    <a:pt x="841" y="659"/>
                  </a:lnTo>
                  <a:lnTo>
                    <a:pt x="843" y="656"/>
                  </a:lnTo>
                  <a:lnTo>
                    <a:pt x="844" y="653"/>
                  </a:lnTo>
                  <a:lnTo>
                    <a:pt x="845" y="649"/>
                  </a:lnTo>
                  <a:lnTo>
                    <a:pt x="846" y="646"/>
                  </a:lnTo>
                  <a:lnTo>
                    <a:pt x="847" y="642"/>
                  </a:lnTo>
                  <a:lnTo>
                    <a:pt x="848" y="639"/>
                  </a:lnTo>
                  <a:lnTo>
                    <a:pt x="849" y="636"/>
                  </a:lnTo>
                  <a:lnTo>
                    <a:pt x="850" y="632"/>
                  </a:lnTo>
                  <a:lnTo>
                    <a:pt x="851" y="629"/>
                  </a:lnTo>
                  <a:lnTo>
                    <a:pt x="852" y="626"/>
                  </a:lnTo>
                  <a:lnTo>
                    <a:pt x="853" y="623"/>
                  </a:lnTo>
                  <a:lnTo>
                    <a:pt x="854" y="620"/>
                  </a:lnTo>
                  <a:lnTo>
                    <a:pt x="855" y="616"/>
                  </a:lnTo>
                  <a:lnTo>
                    <a:pt x="857" y="613"/>
                  </a:lnTo>
                  <a:lnTo>
                    <a:pt x="858" y="610"/>
                  </a:lnTo>
                  <a:lnTo>
                    <a:pt x="859" y="607"/>
                  </a:lnTo>
                  <a:lnTo>
                    <a:pt x="860" y="604"/>
                  </a:lnTo>
                  <a:lnTo>
                    <a:pt x="861" y="601"/>
                  </a:lnTo>
                  <a:lnTo>
                    <a:pt x="862" y="598"/>
                  </a:lnTo>
                  <a:lnTo>
                    <a:pt x="864" y="595"/>
                  </a:lnTo>
                  <a:lnTo>
                    <a:pt x="865" y="592"/>
                  </a:lnTo>
                  <a:lnTo>
                    <a:pt x="866" y="589"/>
                  </a:lnTo>
                  <a:lnTo>
                    <a:pt x="867" y="586"/>
                  </a:lnTo>
                  <a:lnTo>
                    <a:pt x="868" y="583"/>
                  </a:lnTo>
                  <a:lnTo>
                    <a:pt x="869" y="581"/>
                  </a:lnTo>
                  <a:lnTo>
                    <a:pt x="870" y="578"/>
                  </a:lnTo>
                  <a:lnTo>
                    <a:pt x="872" y="575"/>
                  </a:lnTo>
                  <a:lnTo>
                    <a:pt x="873" y="572"/>
                  </a:lnTo>
                  <a:lnTo>
                    <a:pt x="873" y="569"/>
                  </a:lnTo>
                  <a:lnTo>
                    <a:pt x="874" y="566"/>
                  </a:lnTo>
                  <a:lnTo>
                    <a:pt x="875" y="563"/>
                  </a:lnTo>
                  <a:lnTo>
                    <a:pt x="876" y="560"/>
                  </a:lnTo>
                  <a:lnTo>
                    <a:pt x="878" y="558"/>
                  </a:lnTo>
                  <a:lnTo>
                    <a:pt x="879" y="556"/>
                  </a:lnTo>
                  <a:lnTo>
                    <a:pt x="880" y="553"/>
                  </a:lnTo>
                  <a:lnTo>
                    <a:pt x="881" y="550"/>
                  </a:lnTo>
                  <a:lnTo>
                    <a:pt x="882" y="547"/>
                  </a:lnTo>
                  <a:lnTo>
                    <a:pt x="883" y="544"/>
                  </a:lnTo>
                  <a:lnTo>
                    <a:pt x="885" y="542"/>
                  </a:lnTo>
                  <a:lnTo>
                    <a:pt x="886" y="539"/>
                  </a:lnTo>
                  <a:lnTo>
                    <a:pt x="887" y="536"/>
                  </a:lnTo>
                  <a:lnTo>
                    <a:pt x="888" y="534"/>
                  </a:lnTo>
                  <a:lnTo>
                    <a:pt x="889" y="532"/>
                  </a:lnTo>
                  <a:lnTo>
                    <a:pt x="890" y="529"/>
                  </a:lnTo>
                  <a:lnTo>
                    <a:pt x="892" y="526"/>
                  </a:lnTo>
                  <a:lnTo>
                    <a:pt x="893" y="524"/>
                  </a:lnTo>
                  <a:lnTo>
                    <a:pt x="894" y="521"/>
                  </a:lnTo>
                  <a:lnTo>
                    <a:pt x="895" y="519"/>
                  </a:lnTo>
                  <a:lnTo>
                    <a:pt x="896" y="516"/>
                  </a:lnTo>
                  <a:lnTo>
                    <a:pt x="897" y="513"/>
                  </a:lnTo>
                  <a:lnTo>
                    <a:pt x="897" y="511"/>
                  </a:lnTo>
                  <a:lnTo>
                    <a:pt x="899" y="509"/>
                  </a:lnTo>
                  <a:lnTo>
                    <a:pt x="900" y="507"/>
                  </a:lnTo>
                  <a:lnTo>
                    <a:pt x="901" y="504"/>
                  </a:lnTo>
                  <a:lnTo>
                    <a:pt x="902" y="502"/>
                  </a:lnTo>
                  <a:lnTo>
                    <a:pt x="903" y="499"/>
                  </a:lnTo>
                  <a:lnTo>
                    <a:pt x="904" y="497"/>
                  </a:lnTo>
                  <a:lnTo>
                    <a:pt x="906" y="494"/>
                  </a:lnTo>
                  <a:lnTo>
                    <a:pt x="907" y="492"/>
                  </a:lnTo>
                  <a:lnTo>
                    <a:pt x="908" y="489"/>
                  </a:lnTo>
                  <a:lnTo>
                    <a:pt x="909" y="487"/>
                  </a:lnTo>
                  <a:lnTo>
                    <a:pt x="910" y="486"/>
                  </a:lnTo>
                  <a:lnTo>
                    <a:pt x="911" y="483"/>
                  </a:lnTo>
                  <a:lnTo>
                    <a:pt x="913" y="481"/>
                  </a:lnTo>
                  <a:lnTo>
                    <a:pt x="914" y="478"/>
                  </a:lnTo>
                  <a:lnTo>
                    <a:pt x="915" y="476"/>
                  </a:lnTo>
                  <a:lnTo>
                    <a:pt x="916" y="474"/>
                  </a:lnTo>
                  <a:lnTo>
                    <a:pt x="917" y="471"/>
                  </a:lnTo>
                  <a:lnTo>
                    <a:pt x="918" y="469"/>
                  </a:lnTo>
                  <a:lnTo>
                    <a:pt x="919" y="467"/>
                  </a:lnTo>
                  <a:lnTo>
                    <a:pt x="921" y="464"/>
                  </a:lnTo>
                  <a:lnTo>
                    <a:pt x="921" y="463"/>
                  </a:lnTo>
                  <a:lnTo>
                    <a:pt x="922" y="461"/>
                  </a:lnTo>
                  <a:lnTo>
                    <a:pt x="923" y="459"/>
                  </a:lnTo>
                  <a:lnTo>
                    <a:pt x="924" y="456"/>
                  </a:lnTo>
                  <a:lnTo>
                    <a:pt x="925" y="454"/>
                  </a:lnTo>
                  <a:lnTo>
                    <a:pt x="927" y="452"/>
                  </a:lnTo>
                  <a:lnTo>
                    <a:pt x="928" y="450"/>
                  </a:lnTo>
                  <a:lnTo>
                    <a:pt x="929" y="447"/>
                  </a:lnTo>
                  <a:lnTo>
                    <a:pt x="930" y="445"/>
                  </a:lnTo>
                  <a:lnTo>
                    <a:pt x="931" y="443"/>
                  </a:lnTo>
                  <a:lnTo>
                    <a:pt x="932" y="441"/>
                  </a:lnTo>
                  <a:lnTo>
                    <a:pt x="934" y="439"/>
                  </a:lnTo>
                  <a:lnTo>
                    <a:pt x="935" y="438"/>
                  </a:lnTo>
                  <a:lnTo>
                    <a:pt x="936" y="435"/>
                  </a:lnTo>
                  <a:lnTo>
                    <a:pt x="937" y="433"/>
                  </a:lnTo>
                  <a:lnTo>
                    <a:pt x="938" y="431"/>
                  </a:lnTo>
                  <a:lnTo>
                    <a:pt x="939" y="429"/>
                  </a:lnTo>
                  <a:lnTo>
                    <a:pt x="941" y="427"/>
                  </a:lnTo>
                  <a:lnTo>
                    <a:pt x="942" y="425"/>
                  </a:lnTo>
                  <a:lnTo>
                    <a:pt x="943" y="423"/>
                  </a:lnTo>
                  <a:lnTo>
                    <a:pt x="944" y="421"/>
                  </a:lnTo>
                  <a:lnTo>
                    <a:pt x="945" y="419"/>
                  </a:lnTo>
                  <a:lnTo>
                    <a:pt x="945" y="417"/>
                  </a:lnTo>
                  <a:lnTo>
                    <a:pt x="946" y="415"/>
                  </a:lnTo>
                  <a:lnTo>
                    <a:pt x="948" y="414"/>
                  </a:lnTo>
                  <a:lnTo>
                    <a:pt x="949" y="412"/>
                  </a:lnTo>
                  <a:lnTo>
                    <a:pt x="950" y="410"/>
                  </a:lnTo>
                  <a:lnTo>
                    <a:pt x="951" y="408"/>
                  </a:lnTo>
                  <a:lnTo>
                    <a:pt x="952" y="406"/>
                  </a:lnTo>
                  <a:lnTo>
                    <a:pt x="953" y="404"/>
                  </a:lnTo>
                  <a:lnTo>
                    <a:pt x="955" y="402"/>
                  </a:lnTo>
                  <a:lnTo>
                    <a:pt x="956" y="400"/>
                  </a:lnTo>
                  <a:lnTo>
                    <a:pt x="957" y="398"/>
                  </a:lnTo>
                  <a:lnTo>
                    <a:pt x="958" y="396"/>
                  </a:lnTo>
                  <a:lnTo>
                    <a:pt x="959" y="394"/>
                  </a:lnTo>
                  <a:lnTo>
                    <a:pt x="960" y="392"/>
                  </a:lnTo>
                  <a:lnTo>
                    <a:pt x="962" y="391"/>
                  </a:lnTo>
                  <a:lnTo>
                    <a:pt x="963" y="389"/>
                  </a:lnTo>
                  <a:lnTo>
                    <a:pt x="964" y="387"/>
                  </a:lnTo>
                  <a:lnTo>
                    <a:pt x="965" y="385"/>
                  </a:lnTo>
                  <a:lnTo>
                    <a:pt x="966" y="383"/>
                  </a:lnTo>
                  <a:lnTo>
                    <a:pt x="967" y="381"/>
                  </a:lnTo>
                  <a:lnTo>
                    <a:pt x="968" y="380"/>
                  </a:lnTo>
                  <a:lnTo>
                    <a:pt x="969" y="378"/>
                  </a:lnTo>
                  <a:lnTo>
                    <a:pt x="970" y="376"/>
                  </a:lnTo>
                  <a:lnTo>
                    <a:pt x="971" y="374"/>
                  </a:lnTo>
                  <a:lnTo>
                    <a:pt x="972" y="372"/>
                  </a:lnTo>
                  <a:lnTo>
                    <a:pt x="973" y="370"/>
                  </a:lnTo>
                  <a:lnTo>
                    <a:pt x="974" y="369"/>
                  </a:lnTo>
                  <a:lnTo>
                    <a:pt x="976" y="368"/>
                  </a:lnTo>
                  <a:lnTo>
                    <a:pt x="977" y="366"/>
                  </a:lnTo>
                  <a:lnTo>
                    <a:pt x="978" y="364"/>
                  </a:lnTo>
                  <a:lnTo>
                    <a:pt x="979" y="362"/>
                  </a:lnTo>
                  <a:lnTo>
                    <a:pt x="980" y="361"/>
                  </a:lnTo>
                  <a:lnTo>
                    <a:pt x="981" y="359"/>
                  </a:lnTo>
                  <a:lnTo>
                    <a:pt x="983" y="357"/>
                  </a:lnTo>
                  <a:lnTo>
                    <a:pt x="984" y="355"/>
                  </a:lnTo>
                  <a:lnTo>
                    <a:pt x="985" y="354"/>
                  </a:lnTo>
                  <a:lnTo>
                    <a:pt x="986" y="352"/>
                  </a:lnTo>
                  <a:lnTo>
                    <a:pt x="987" y="350"/>
                  </a:lnTo>
                  <a:lnTo>
                    <a:pt x="988" y="348"/>
                  </a:lnTo>
                  <a:lnTo>
                    <a:pt x="990" y="347"/>
                  </a:lnTo>
                  <a:lnTo>
                    <a:pt x="991" y="345"/>
                  </a:lnTo>
                  <a:lnTo>
                    <a:pt x="992" y="344"/>
                  </a:lnTo>
                  <a:lnTo>
                    <a:pt x="992" y="343"/>
                  </a:lnTo>
                  <a:lnTo>
                    <a:pt x="993" y="341"/>
                  </a:lnTo>
                  <a:lnTo>
                    <a:pt x="994" y="339"/>
                  </a:lnTo>
                  <a:lnTo>
                    <a:pt x="995" y="338"/>
                  </a:lnTo>
                  <a:lnTo>
                    <a:pt x="997" y="336"/>
                  </a:lnTo>
                  <a:lnTo>
                    <a:pt x="998" y="334"/>
                  </a:lnTo>
                  <a:lnTo>
                    <a:pt x="999" y="333"/>
                  </a:lnTo>
                  <a:lnTo>
                    <a:pt x="1000" y="331"/>
                  </a:lnTo>
                  <a:lnTo>
                    <a:pt x="1001" y="329"/>
                  </a:lnTo>
                  <a:lnTo>
                    <a:pt x="1002" y="328"/>
                  </a:lnTo>
                  <a:lnTo>
                    <a:pt x="1004" y="326"/>
                  </a:lnTo>
                  <a:lnTo>
                    <a:pt x="1005" y="324"/>
                  </a:lnTo>
                  <a:lnTo>
                    <a:pt x="1006" y="323"/>
                  </a:lnTo>
                  <a:lnTo>
                    <a:pt x="1007" y="321"/>
                  </a:lnTo>
                  <a:lnTo>
                    <a:pt x="1008" y="320"/>
                  </a:lnTo>
                  <a:lnTo>
                    <a:pt x="1009" y="319"/>
                  </a:lnTo>
                  <a:lnTo>
                    <a:pt x="1011" y="317"/>
                  </a:lnTo>
                  <a:lnTo>
                    <a:pt x="1012" y="316"/>
                  </a:lnTo>
                  <a:lnTo>
                    <a:pt x="1013" y="314"/>
                  </a:lnTo>
                  <a:lnTo>
                    <a:pt x="1014" y="313"/>
                  </a:lnTo>
                  <a:lnTo>
                    <a:pt x="1015" y="311"/>
                  </a:lnTo>
                  <a:lnTo>
                    <a:pt x="1016" y="310"/>
                  </a:lnTo>
                  <a:lnTo>
                    <a:pt x="1016" y="308"/>
                  </a:lnTo>
                  <a:lnTo>
                    <a:pt x="1018" y="307"/>
                  </a:lnTo>
                  <a:lnTo>
                    <a:pt x="1019" y="305"/>
                  </a:lnTo>
                  <a:lnTo>
                    <a:pt x="1020" y="303"/>
                  </a:lnTo>
                  <a:lnTo>
                    <a:pt x="1021" y="302"/>
                  </a:lnTo>
                  <a:lnTo>
                    <a:pt x="1022" y="300"/>
                  </a:lnTo>
                  <a:lnTo>
                    <a:pt x="1023" y="299"/>
                  </a:lnTo>
                  <a:lnTo>
                    <a:pt x="1025" y="297"/>
                  </a:lnTo>
                  <a:lnTo>
                    <a:pt x="1026" y="297"/>
                  </a:lnTo>
                  <a:lnTo>
                    <a:pt x="1027" y="295"/>
                  </a:lnTo>
                  <a:lnTo>
                    <a:pt x="1028" y="294"/>
                  </a:lnTo>
                  <a:lnTo>
                    <a:pt x="1029" y="293"/>
                  </a:lnTo>
                  <a:lnTo>
                    <a:pt x="1030" y="291"/>
                  </a:lnTo>
                  <a:lnTo>
                    <a:pt x="1032" y="290"/>
                  </a:lnTo>
                  <a:lnTo>
                    <a:pt x="1033" y="288"/>
                  </a:lnTo>
                  <a:lnTo>
                    <a:pt x="1034" y="287"/>
                  </a:lnTo>
                  <a:lnTo>
                    <a:pt x="1035" y="285"/>
                  </a:lnTo>
                  <a:lnTo>
                    <a:pt x="1036" y="284"/>
                  </a:lnTo>
                  <a:lnTo>
                    <a:pt x="1037" y="282"/>
                  </a:lnTo>
                  <a:lnTo>
                    <a:pt x="1039" y="281"/>
                  </a:lnTo>
                  <a:lnTo>
                    <a:pt x="1040" y="279"/>
                  </a:lnTo>
                  <a:lnTo>
                    <a:pt x="1040" y="278"/>
                  </a:lnTo>
                  <a:lnTo>
                    <a:pt x="1041" y="277"/>
                  </a:lnTo>
                  <a:lnTo>
                    <a:pt x="1042" y="275"/>
                  </a:lnTo>
                  <a:lnTo>
                    <a:pt x="1043" y="274"/>
                  </a:lnTo>
                  <a:lnTo>
                    <a:pt x="1044" y="273"/>
                  </a:lnTo>
                  <a:lnTo>
                    <a:pt x="1046" y="272"/>
                  </a:lnTo>
                  <a:lnTo>
                    <a:pt x="1047" y="271"/>
                  </a:lnTo>
                  <a:lnTo>
                    <a:pt x="1048" y="269"/>
                  </a:lnTo>
                  <a:lnTo>
                    <a:pt x="1049" y="268"/>
                  </a:lnTo>
                  <a:lnTo>
                    <a:pt x="1050" y="267"/>
                  </a:lnTo>
                  <a:lnTo>
                    <a:pt x="1051" y="265"/>
                  </a:lnTo>
                  <a:lnTo>
                    <a:pt x="1053" y="264"/>
                  </a:lnTo>
                  <a:lnTo>
                    <a:pt x="1054" y="263"/>
                  </a:lnTo>
                  <a:lnTo>
                    <a:pt x="1055" y="261"/>
                  </a:lnTo>
                  <a:lnTo>
                    <a:pt x="1056" y="260"/>
                  </a:lnTo>
                  <a:lnTo>
                    <a:pt x="1057" y="259"/>
                  </a:lnTo>
                  <a:lnTo>
                    <a:pt x="1058" y="257"/>
                  </a:lnTo>
                  <a:lnTo>
                    <a:pt x="1060" y="256"/>
                  </a:lnTo>
                  <a:lnTo>
                    <a:pt x="1061" y="255"/>
                  </a:lnTo>
                  <a:lnTo>
                    <a:pt x="1062" y="253"/>
                  </a:lnTo>
                  <a:lnTo>
                    <a:pt x="1063" y="252"/>
                  </a:lnTo>
                  <a:lnTo>
                    <a:pt x="1064" y="251"/>
                  </a:lnTo>
                  <a:lnTo>
                    <a:pt x="1064" y="249"/>
                  </a:lnTo>
                  <a:lnTo>
                    <a:pt x="1065" y="249"/>
                  </a:lnTo>
                  <a:lnTo>
                    <a:pt x="1067" y="248"/>
                  </a:lnTo>
                  <a:lnTo>
                    <a:pt x="1068" y="247"/>
                  </a:lnTo>
                  <a:lnTo>
                    <a:pt x="1069" y="245"/>
                  </a:lnTo>
                  <a:lnTo>
                    <a:pt x="1070" y="244"/>
                  </a:lnTo>
                  <a:lnTo>
                    <a:pt x="1071" y="243"/>
                  </a:lnTo>
                  <a:lnTo>
                    <a:pt x="1072" y="241"/>
                  </a:lnTo>
                  <a:lnTo>
                    <a:pt x="1074" y="240"/>
                  </a:lnTo>
                  <a:lnTo>
                    <a:pt x="1075" y="239"/>
                  </a:lnTo>
                  <a:lnTo>
                    <a:pt x="1076" y="238"/>
                  </a:lnTo>
                  <a:lnTo>
                    <a:pt x="1077" y="236"/>
                  </a:lnTo>
                  <a:lnTo>
                    <a:pt x="1078" y="235"/>
                  </a:lnTo>
                  <a:lnTo>
                    <a:pt x="1079" y="234"/>
                  </a:lnTo>
                  <a:lnTo>
                    <a:pt x="1081" y="233"/>
                  </a:lnTo>
                  <a:lnTo>
                    <a:pt x="1082" y="232"/>
                  </a:lnTo>
                  <a:lnTo>
                    <a:pt x="1083" y="230"/>
                  </a:lnTo>
                  <a:lnTo>
                    <a:pt x="1084" y="229"/>
                  </a:lnTo>
                  <a:lnTo>
                    <a:pt x="1085" y="228"/>
                  </a:lnTo>
                  <a:lnTo>
                    <a:pt x="1086" y="227"/>
                  </a:lnTo>
                  <a:lnTo>
                    <a:pt x="1088" y="226"/>
                  </a:lnTo>
                  <a:lnTo>
                    <a:pt x="1088" y="225"/>
                  </a:lnTo>
                  <a:lnTo>
                    <a:pt x="1089" y="224"/>
                  </a:lnTo>
                  <a:lnTo>
                    <a:pt x="1090" y="223"/>
                  </a:lnTo>
                  <a:lnTo>
                    <a:pt x="1091" y="222"/>
                  </a:lnTo>
                  <a:lnTo>
                    <a:pt x="1092" y="221"/>
                  </a:lnTo>
                  <a:lnTo>
                    <a:pt x="1093" y="219"/>
                  </a:lnTo>
                  <a:lnTo>
                    <a:pt x="1095" y="218"/>
                  </a:lnTo>
                  <a:lnTo>
                    <a:pt x="1096" y="217"/>
                  </a:lnTo>
                  <a:lnTo>
                    <a:pt x="1097" y="216"/>
                  </a:lnTo>
                  <a:lnTo>
                    <a:pt x="1098" y="215"/>
                  </a:lnTo>
                  <a:lnTo>
                    <a:pt x="1099" y="214"/>
                  </a:lnTo>
                  <a:lnTo>
                    <a:pt x="1100" y="213"/>
                  </a:lnTo>
                  <a:lnTo>
                    <a:pt x="1102" y="211"/>
                  </a:lnTo>
                  <a:lnTo>
                    <a:pt x="1103" y="210"/>
                  </a:lnTo>
                  <a:lnTo>
                    <a:pt x="1104" y="209"/>
                  </a:lnTo>
                  <a:lnTo>
                    <a:pt x="1105" y="208"/>
                  </a:lnTo>
                  <a:lnTo>
                    <a:pt x="1106" y="207"/>
                  </a:lnTo>
                  <a:lnTo>
                    <a:pt x="1107" y="206"/>
                  </a:lnTo>
                  <a:lnTo>
                    <a:pt x="1109" y="205"/>
                  </a:lnTo>
                  <a:lnTo>
                    <a:pt x="1110" y="204"/>
                  </a:lnTo>
                  <a:lnTo>
                    <a:pt x="1111" y="202"/>
                  </a:lnTo>
                  <a:lnTo>
                    <a:pt x="1111" y="201"/>
                  </a:lnTo>
                  <a:lnTo>
                    <a:pt x="1112" y="201"/>
                  </a:lnTo>
                  <a:lnTo>
                    <a:pt x="1113" y="200"/>
                  </a:lnTo>
                  <a:lnTo>
                    <a:pt x="1114" y="199"/>
                  </a:lnTo>
                  <a:lnTo>
                    <a:pt x="1116" y="198"/>
                  </a:lnTo>
                  <a:lnTo>
                    <a:pt x="1117" y="197"/>
                  </a:lnTo>
                  <a:lnTo>
                    <a:pt x="1118" y="196"/>
                  </a:lnTo>
                  <a:lnTo>
                    <a:pt x="1119" y="195"/>
                  </a:lnTo>
                  <a:lnTo>
                    <a:pt x="1120" y="194"/>
                  </a:lnTo>
                  <a:lnTo>
                    <a:pt x="1121" y="193"/>
                  </a:lnTo>
                  <a:lnTo>
                    <a:pt x="1123" y="192"/>
                  </a:lnTo>
                  <a:lnTo>
                    <a:pt x="1124" y="191"/>
                  </a:lnTo>
                  <a:lnTo>
                    <a:pt x="1125" y="190"/>
                  </a:lnTo>
                  <a:lnTo>
                    <a:pt x="1126" y="189"/>
                  </a:lnTo>
                  <a:lnTo>
                    <a:pt x="1127" y="187"/>
                  </a:lnTo>
                  <a:lnTo>
                    <a:pt x="1128" y="186"/>
                  </a:lnTo>
                  <a:lnTo>
                    <a:pt x="1130" y="185"/>
                  </a:lnTo>
                  <a:lnTo>
                    <a:pt x="1131" y="184"/>
                  </a:lnTo>
                  <a:lnTo>
                    <a:pt x="1132" y="183"/>
                  </a:lnTo>
                  <a:lnTo>
                    <a:pt x="1133" y="182"/>
                  </a:lnTo>
                  <a:lnTo>
                    <a:pt x="1134" y="181"/>
                  </a:lnTo>
                  <a:lnTo>
                    <a:pt x="1135" y="180"/>
                  </a:lnTo>
                  <a:lnTo>
                    <a:pt x="1135" y="179"/>
                  </a:lnTo>
                  <a:lnTo>
                    <a:pt x="1137" y="178"/>
                  </a:lnTo>
                  <a:lnTo>
                    <a:pt x="1138" y="178"/>
                  </a:lnTo>
                  <a:lnTo>
                    <a:pt x="1139" y="177"/>
                  </a:lnTo>
                  <a:lnTo>
                    <a:pt x="1140" y="176"/>
                  </a:lnTo>
                  <a:lnTo>
                    <a:pt x="1141" y="175"/>
                  </a:lnTo>
                  <a:lnTo>
                    <a:pt x="1142" y="174"/>
                  </a:lnTo>
                  <a:lnTo>
                    <a:pt x="1144" y="173"/>
                  </a:lnTo>
                  <a:lnTo>
                    <a:pt x="1145" y="172"/>
                  </a:lnTo>
                  <a:lnTo>
                    <a:pt x="1146" y="171"/>
                  </a:lnTo>
                  <a:lnTo>
                    <a:pt x="1147" y="170"/>
                  </a:lnTo>
                  <a:lnTo>
                    <a:pt x="1148" y="170"/>
                  </a:lnTo>
                  <a:lnTo>
                    <a:pt x="1149" y="169"/>
                  </a:lnTo>
                  <a:lnTo>
                    <a:pt x="1151" y="168"/>
                  </a:lnTo>
                  <a:lnTo>
                    <a:pt x="1152" y="167"/>
                  </a:lnTo>
                  <a:lnTo>
                    <a:pt x="1153" y="166"/>
                  </a:lnTo>
                  <a:lnTo>
                    <a:pt x="1154" y="165"/>
                  </a:lnTo>
                  <a:lnTo>
                    <a:pt x="1155" y="164"/>
                  </a:lnTo>
                  <a:lnTo>
                    <a:pt x="1156" y="163"/>
                  </a:lnTo>
                  <a:lnTo>
                    <a:pt x="1158" y="162"/>
                  </a:lnTo>
                  <a:lnTo>
                    <a:pt x="1159" y="161"/>
                  </a:lnTo>
                  <a:lnTo>
                    <a:pt x="1159" y="160"/>
                  </a:lnTo>
                  <a:lnTo>
                    <a:pt x="1160" y="159"/>
                  </a:lnTo>
                  <a:lnTo>
                    <a:pt x="1161" y="158"/>
                  </a:lnTo>
                  <a:lnTo>
                    <a:pt x="1162" y="157"/>
                  </a:lnTo>
                  <a:lnTo>
                    <a:pt x="1163" y="156"/>
                  </a:lnTo>
                  <a:lnTo>
                    <a:pt x="1165" y="155"/>
                  </a:lnTo>
                  <a:lnTo>
                    <a:pt x="1166" y="155"/>
                  </a:lnTo>
                  <a:lnTo>
                    <a:pt x="1167" y="154"/>
                  </a:lnTo>
                  <a:lnTo>
                    <a:pt x="1168" y="154"/>
                  </a:lnTo>
                  <a:lnTo>
                    <a:pt x="1169" y="153"/>
                  </a:lnTo>
                  <a:lnTo>
                    <a:pt x="1170" y="152"/>
                  </a:lnTo>
                  <a:lnTo>
                    <a:pt x="1172" y="151"/>
                  </a:lnTo>
                  <a:lnTo>
                    <a:pt x="1173" y="150"/>
                  </a:lnTo>
                  <a:lnTo>
                    <a:pt x="1174" y="149"/>
                  </a:lnTo>
                  <a:lnTo>
                    <a:pt x="1175" y="148"/>
                  </a:lnTo>
                  <a:lnTo>
                    <a:pt x="1176" y="148"/>
                  </a:lnTo>
                  <a:lnTo>
                    <a:pt x="1177" y="147"/>
                  </a:lnTo>
                  <a:lnTo>
                    <a:pt x="1179" y="146"/>
                  </a:lnTo>
                  <a:lnTo>
                    <a:pt x="1180" y="145"/>
                  </a:lnTo>
                  <a:lnTo>
                    <a:pt x="1181" y="144"/>
                  </a:lnTo>
                  <a:lnTo>
                    <a:pt x="1182" y="143"/>
                  </a:lnTo>
                  <a:lnTo>
                    <a:pt x="1183" y="142"/>
                  </a:lnTo>
                  <a:lnTo>
                    <a:pt x="1184" y="141"/>
                  </a:lnTo>
                  <a:lnTo>
                    <a:pt x="1186" y="140"/>
                  </a:lnTo>
                  <a:lnTo>
                    <a:pt x="1187" y="139"/>
                  </a:lnTo>
                  <a:lnTo>
                    <a:pt x="1188" y="138"/>
                  </a:lnTo>
                  <a:lnTo>
                    <a:pt x="1189" y="137"/>
                  </a:lnTo>
                  <a:lnTo>
                    <a:pt x="1190" y="137"/>
                  </a:lnTo>
                  <a:lnTo>
                    <a:pt x="1191" y="136"/>
                  </a:lnTo>
                  <a:lnTo>
                    <a:pt x="1193" y="135"/>
                  </a:lnTo>
                  <a:lnTo>
                    <a:pt x="1194" y="134"/>
                  </a:lnTo>
                  <a:lnTo>
                    <a:pt x="1195" y="133"/>
                  </a:lnTo>
                  <a:lnTo>
                    <a:pt x="1196" y="132"/>
                  </a:lnTo>
                  <a:lnTo>
                    <a:pt x="1197" y="132"/>
                  </a:lnTo>
                  <a:lnTo>
                    <a:pt x="1198" y="131"/>
                  </a:lnTo>
                  <a:lnTo>
                    <a:pt x="1200" y="130"/>
                  </a:lnTo>
                  <a:lnTo>
                    <a:pt x="1201" y="130"/>
                  </a:lnTo>
                  <a:lnTo>
                    <a:pt x="1202" y="129"/>
                  </a:lnTo>
                  <a:lnTo>
                    <a:pt x="1203" y="129"/>
                  </a:lnTo>
                  <a:lnTo>
                    <a:pt x="1204" y="128"/>
                  </a:lnTo>
                  <a:lnTo>
                    <a:pt x="1205" y="127"/>
                  </a:lnTo>
                  <a:lnTo>
                    <a:pt x="1206" y="126"/>
                  </a:lnTo>
                  <a:lnTo>
                    <a:pt x="1207" y="125"/>
                  </a:lnTo>
                  <a:lnTo>
                    <a:pt x="1208" y="125"/>
                  </a:lnTo>
                  <a:lnTo>
                    <a:pt x="1209" y="124"/>
                  </a:lnTo>
                  <a:lnTo>
                    <a:pt x="1210" y="123"/>
                  </a:lnTo>
                  <a:lnTo>
                    <a:pt x="1211" y="122"/>
                  </a:lnTo>
                  <a:lnTo>
                    <a:pt x="1212" y="122"/>
                  </a:lnTo>
                  <a:lnTo>
                    <a:pt x="1214" y="121"/>
                  </a:lnTo>
                  <a:lnTo>
                    <a:pt x="1215" y="120"/>
                  </a:lnTo>
                  <a:lnTo>
                    <a:pt x="1216" y="119"/>
                  </a:lnTo>
                  <a:lnTo>
                    <a:pt x="1217" y="118"/>
                  </a:lnTo>
                  <a:lnTo>
                    <a:pt x="1218" y="118"/>
                  </a:lnTo>
                  <a:lnTo>
                    <a:pt x="1219" y="117"/>
                  </a:lnTo>
                  <a:lnTo>
                    <a:pt x="1221" y="116"/>
                  </a:lnTo>
                  <a:lnTo>
                    <a:pt x="1222" y="116"/>
                  </a:lnTo>
                  <a:lnTo>
                    <a:pt x="1223" y="115"/>
                  </a:lnTo>
                  <a:lnTo>
                    <a:pt x="1224" y="114"/>
                  </a:lnTo>
                  <a:lnTo>
                    <a:pt x="1225" y="113"/>
                  </a:lnTo>
                  <a:lnTo>
                    <a:pt x="1226" y="113"/>
                  </a:lnTo>
                  <a:lnTo>
                    <a:pt x="1228" y="112"/>
                  </a:lnTo>
                  <a:lnTo>
                    <a:pt x="1229" y="111"/>
                  </a:lnTo>
                  <a:lnTo>
                    <a:pt x="1230" y="110"/>
                  </a:lnTo>
                  <a:lnTo>
                    <a:pt x="1231" y="109"/>
                  </a:lnTo>
                  <a:lnTo>
                    <a:pt x="1232" y="108"/>
                  </a:lnTo>
                  <a:lnTo>
                    <a:pt x="1233" y="108"/>
                  </a:lnTo>
                  <a:lnTo>
                    <a:pt x="1235" y="107"/>
                  </a:lnTo>
                  <a:lnTo>
                    <a:pt x="1236" y="106"/>
                  </a:lnTo>
                  <a:lnTo>
                    <a:pt x="1237" y="106"/>
                  </a:lnTo>
                  <a:lnTo>
                    <a:pt x="1238" y="106"/>
                  </a:lnTo>
                  <a:lnTo>
                    <a:pt x="1239" y="105"/>
                  </a:lnTo>
                  <a:lnTo>
                    <a:pt x="1240" y="104"/>
                  </a:lnTo>
                  <a:lnTo>
                    <a:pt x="1242" y="104"/>
                  </a:lnTo>
                  <a:lnTo>
                    <a:pt x="1243" y="103"/>
                  </a:lnTo>
                  <a:lnTo>
                    <a:pt x="1244" y="102"/>
                  </a:lnTo>
                  <a:lnTo>
                    <a:pt x="1245" y="102"/>
                  </a:lnTo>
                  <a:lnTo>
                    <a:pt x="1246" y="101"/>
                  </a:lnTo>
                  <a:lnTo>
                    <a:pt x="1247" y="100"/>
                  </a:lnTo>
                  <a:lnTo>
                    <a:pt x="1249" y="100"/>
                  </a:lnTo>
                  <a:lnTo>
                    <a:pt x="1250" y="99"/>
                  </a:lnTo>
                  <a:lnTo>
                    <a:pt x="1251" y="98"/>
                  </a:lnTo>
                  <a:lnTo>
                    <a:pt x="1252" y="98"/>
                  </a:lnTo>
                  <a:lnTo>
                    <a:pt x="1253" y="97"/>
                  </a:lnTo>
                  <a:lnTo>
                    <a:pt x="1254" y="96"/>
                  </a:lnTo>
                  <a:lnTo>
                    <a:pt x="1255" y="96"/>
                  </a:lnTo>
                  <a:lnTo>
                    <a:pt x="1256" y="95"/>
                  </a:lnTo>
                  <a:lnTo>
                    <a:pt x="1257" y="94"/>
                  </a:lnTo>
                  <a:lnTo>
                    <a:pt x="1258" y="94"/>
                  </a:lnTo>
                  <a:lnTo>
                    <a:pt x="1259" y="93"/>
                  </a:lnTo>
                  <a:lnTo>
                    <a:pt x="1260" y="92"/>
                  </a:lnTo>
                  <a:lnTo>
                    <a:pt x="1261" y="92"/>
                  </a:lnTo>
                  <a:lnTo>
                    <a:pt x="1263" y="91"/>
                  </a:lnTo>
                  <a:lnTo>
                    <a:pt x="1264" y="90"/>
                  </a:lnTo>
                  <a:lnTo>
                    <a:pt x="1265" y="90"/>
                  </a:lnTo>
                  <a:lnTo>
                    <a:pt x="1266" y="89"/>
                  </a:lnTo>
                  <a:lnTo>
                    <a:pt x="1267" y="88"/>
                  </a:lnTo>
                  <a:lnTo>
                    <a:pt x="1268" y="88"/>
                  </a:lnTo>
                  <a:lnTo>
                    <a:pt x="1270" y="87"/>
                  </a:lnTo>
                  <a:lnTo>
                    <a:pt x="1271" y="87"/>
                  </a:lnTo>
                  <a:lnTo>
                    <a:pt x="1272" y="86"/>
                  </a:lnTo>
                  <a:lnTo>
                    <a:pt x="1273" y="85"/>
                  </a:lnTo>
                  <a:lnTo>
                    <a:pt x="1274" y="85"/>
                  </a:lnTo>
                  <a:lnTo>
                    <a:pt x="1275" y="84"/>
                  </a:lnTo>
                  <a:lnTo>
                    <a:pt x="1277" y="84"/>
                  </a:lnTo>
                  <a:lnTo>
                    <a:pt x="1278" y="83"/>
                  </a:lnTo>
                  <a:lnTo>
                    <a:pt x="1279" y="83"/>
                  </a:lnTo>
                  <a:lnTo>
                    <a:pt x="1280" y="82"/>
                  </a:lnTo>
                  <a:lnTo>
                    <a:pt x="1281" y="82"/>
                  </a:lnTo>
                  <a:lnTo>
                    <a:pt x="1282" y="81"/>
                  </a:lnTo>
                  <a:lnTo>
                    <a:pt x="1284" y="80"/>
                  </a:lnTo>
                  <a:lnTo>
                    <a:pt x="1285" y="80"/>
                  </a:lnTo>
                  <a:lnTo>
                    <a:pt x="1286" y="79"/>
                  </a:lnTo>
                  <a:lnTo>
                    <a:pt x="1287" y="79"/>
                  </a:lnTo>
                  <a:lnTo>
                    <a:pt x="1288" y="78"/>
                  </a:lnTo>
                  <a:lnTo>
                    <a:pt x="1289" y="77"/>
                  </a:lnTo>
                  <a:lnTo>
                    <a:pt x="1291" y="77"/>
                  </a:lnTo>
                  <a:lnTo>
                    <a:pt x="1292" y="76"/>
                  </a:lnTo>
                  <a:lnTo>
                    <a:pt x="1293" y="76"/>
                  </a:lnTo>
                  <a:lnTo>
                    <a:pt x="1294" y="75"/>
                  </a:lnTo>
                  <a:lnTo>
                    <a:pt x="1295" y="75"/>
                  </a:lnTo>
                  <a:lnTo>
                    <a:pt x="1296" y="74"/>
                  </a:lnTo>
                  <a:lnTo>
                    <a:pt x="1298" y="73"/>
                  </a:lnTo>
                  <a:lnTo>
                    <a:pt x="1299" y="73"/>
                  </a:lnTo>
                  <a:lnTo>
                    <a:pt x="1300" y="72"/>
                  </a:lnTo>
                  <a:lnTo>
                    <a:pt x="1301" y="72"/>
                  </a:lnTo>
                  <a:lnTo>
                    <a:pt x="1302" y="71"/>
                  </a:lnTo>
                  <a:lnTo>
                    <a:pt x="1304" y="70"/>
                  </a:lnTo>
                  <a:lnTo>
                    <a:pt x="1305" y="70"/>
                  </a:lnTo>
                  <a:lnTo>
                    <a:pt x="1306" y="69"/>
                  </a:lnTo>
                  <a:lnTo>
                    <a:pt x="1307" y="69"/>
                  </a:lnTo>
                  <a:lnTo>
                    <a:pt x="1308" y="68"/>
                  </a:lnTo>
                  <a:lnTo>
                    <a:pt x="1309" y="67"/>
                  </a:lnTo>
                  <a:lnTo>
                    <a:pt x="1310" y="67"/>
                  </a:lnTo>
                  <a:lnTo>
                    <a:pt x="1312" y="66"/>
                  </a:lnTo>
                  <a:lnTo>
                    <a:pt x="1313" y="66"/>
                  </a:lnTo>
                  <a:lnTo>
                    <a:pt x="1314" y="65"/>
                  </a:lnTo>
                  <a:lnTo>
                    <a:pt x="1315" y="65"/>
                  </a:lnTo>
                  <a:lnTo>
                    <a:pt x="1316" y="64"/>
                  </a:lnTo>
                  <a:lnTo>
                    <a:pt x="1317" y="64"/>
                  </a:lnTo>
                  <a:lnTo>
                    <a:pt x="1319" y="63"/>
                  </a:lnTo>
                  <a:lnTo>
                    <a:pt x="1320" y="63"/>
                  </a:lnTo>
                  <a:lnTo>
                    <a:pt x="1321" y="62"/>
                  </a:lnTo>
                  <a:lnTo>
                    <a:pt x="1322" y="62"/>
                  </a:lnTo>
                  <a:lnTo>
                    <a:pt x="1323" y="61"/>
                  </a:lnTo>
                  <a:lnTo>
                    <a:pt x="1324" y="61"/>
                  </a:lnTo>
                  <a:lnTo>
                    <a:pt x="1325" y="60"/>
                  </a:lnTo>
                  <a:lnTo>
                    <a:pt x="1326" y="60"/>
                  </a:lnTo>
                  <a:lnTo>
                    <a:pt x="1327" y="59"/>
                  </a:lnTo>
                  <a:lnTo>
                    <a:pt x="1328" y="59"/>
                  </a:lnTo>
                  <a:lnTo>
                    <a:pt x="1329" y="59"/>
                  </a:lnTo>
                  <a:lnTo>
                    <a:pt x="1330" y="59"/>
                  </a:lnTo>
                  <a:lnTo>
                    <a:pt x="1331" y="58"/>
                  </a:lnTo>
                  <a:lnTo>
                    <a:pt x="1333" y="58"/>
                  </a:lnTo>
                  <a:lnTo>
                    <a:pt x="1334" y="57"/>
                  </a:lnTo>
                  <a:lnTo>
                    <a:pt x="1335" y="57"/>
                  </a:lnTo>
                  <a:lnTo>
                    <a:pt x="1336" y="56"/>
                  </a:lnTo>
                  <a:lnTo>
                    <a:pt x="1337" y="56"/>
                  </a:lnTo>
                  <a:lnTo>
                    <a:pt x="1338" y="55"/>
                  </a:lnTo>
                  <a:lnTo>
                    <a:pt x="1340" y="55"/>
                  </a:lnTo>
                  <a:lnTo>
                    <a:pt x="1341" y="54"/>
                  </a:lnTo>
                  <a:lnTo>
                    <a:pt x="1342" y="54"/>
                  </a:lnTo>
                  <a:lnTo>
                    <a:pt x="1343" y="54"/>
                  </a:lnTo>
                  <a:lnTo>
                    <a:pt x="1344" y="53"/>
                  </a:lnTo>
                  <a:lnTo>
                    <a:pt x="1345" y="53"/>
                  </a:lnTo>
                  <a:lnTo>
                    <a:pt x="1347" y="52"/>
                  </a:lnTo>
                  <a:lnTo>
                    <a:pt x="1348" y="52"/>
                  </a:lnTo>
                  <a:lnTo>
                    <a:pt x="1349" y="51"/>
                  </a:lnTo>
                  <a:lnTo>
                    <a:pt x="1350" y="50"/>
                  </a:lnTo>
                  <a:lnTo>
                    <a:pt x="1351" y="50"/>
                  </a:lnTo>
                  <a:lnTo>
                    <a:pt x="1353" y="50"/>
                  </a:lnTo>
                  <a:lnTo>
                    <a:pt x="1354" y="49"/>
                  </a:lnTo>
                  <a:lnTo>
                    <a:pt x="1355" y="49"/>
                  </a:lnTo>
                  <a:lnTo>
                    <a:pt x="1356" y="48"/>
                  </a:lnTo>
                  <a:lnTo>
                    <a:pt x="1357" y="48"/>
                  </a:lnTo>
                  <a:lnTo>
                    <a:pt x="1358" y="47"/>
                  </a:lnTo>
                  <a:lnTo>
                    <a:pt x="1359" y="47"/>
                  </a:lnTo>
                  <a:lnTo>
                    <a:pt x="1361" y="46"/>
                  </a:lnTo>
                  <a:lnTo>
                    <a:pt x="1362" y="46"/>
                  </a:lnTo>
                  <a:lnTo>
                    <a:pt x="1363" y="46"/>
                  </a:lnTo>
                  <a:lnTo>
                    <a:pt x="1364" y="45"/>
                  </a:lnTo>
                  <a:lnTo>
                    <a:pt x="1365" y="45"/>
                  </a:lnTo>
                  <a:lnTo>
                    <a:pt x="1366" y="44"/>
                  </a:lnTo>
                  <a:lnTo>
                    <a:pt x="1368" y="44"/>
                  </a:lnTo>
                  <a:lnTo>
                    <a:pt x="1369" y="43"/>
                  </a:lnTo>
                  <a:lnTo>
                    <a:pt x="1370" y="43"/>
                  </a:lnTo>
                  <a:lnTo>
                    <a:pt x="1371" y="43"/>
                  </a:lnTo>
                  <a:lnTo>
                    <a:pt x="1372" y="42"/>
                  </a:lnTo>
                  <a:lnTo>
                    <a:pt x="1373" y="42"/>
                  </a:lnTo>
                  <a:lnTo>
                    <a:pt x="1374" y="41"/>
                  </a:lnTo>
                  <a:lnTo>
                    <a:pt x="1375" y="41"/>
                  </a:lnTo>
                  <a:lnTo>
                    <a:pt x="1376" y="41"/>
                  </a:lnTo>
                  <a:lnTo>
                    <a:pt x="1377" y="40"/>
                  </a:lnTo>
                  <a:lnTo>
                    <a:pt x="1378" y="40"/>
                  </a:lnTo>
                  <a:lnTo>
                    <a:pt x="1379" y="39"/>
                  </a:lnTo>
                  <a:lnTo>
                    <a:pt x="1380" y="39"/>
                  </a:lnTo>
                  <a:lnTo>
                    <a:pt x="1382" y="39"/>
                  </a:lnTo>
                  <a:lnTo>
                    <a:pt x="1383" y="38"/>
                  </a:lnTo>
                  <a:lnTo>
                    <a:pt x="1384" y="38"/>
                  </a:lnTo>
                  <a:lnTo>
                    <a:pt x="1385" y="38"/>
                  </a:lnTo>
                  <a:lnTo>
                    <a:pt x="1386" y="37"/>
                  </a:lnTo>
                  <a:lnTo>
                    <a:pt x="1387" y="37"/>
                  </a:lnTo>
                  <a:lnTo>
                    <a:pt x="1389" y="36"/>
                  </a:lnTo>
                  <a:lnTo>
                    <a:pt x="1390" y="36"/>
                  </a:lnTo>
                  <a:lnTo>
                    <a:pt x="1391" y="36"/>
                  </a:lnTo>
                  <a:lnTo>
                    <a:pt x="1392" y="35"/>
                  </a:lnTo>
                  <a:lnTo>
                    <a:pt x="1393" y="35"/>
                  </a:lnTo>
                  <a:lnTo>
                    <a:pt x="1394" y="35"/>
                  </a:lnTo>
                  <a:lnTo>
                    <a:pt x="1396" y="35"/>
                  </a:lnTo>
                  <a:lnTo>
                    <a:pt x="1397" y="35"/>
                  </a:lnTo>
                  <a:lnTo>
                    <a:pt x="1397" y="34"/>
                  </a:lnTo>
                  <a:lnTo>
                    <a:pt x="1398" y="34"/>
                  </a:lnTo>
                  <a:lnTo>
                    <a:pt x="1399" y="34"/>
                  </a:lnTo>
                  <a:lnTo>
                    <a:pt x="1400" y="33"/>
                  </a:lnTo>
                  <a:lnTo>
                    <a:pt x="1401" y="33"/>
                  </a:lnTo>
                  <a:lnTo>
                    <a:pt x="1403" y="33"/>
                  </a:lnTo>
                  <a:lnTo>
                    <a:pt x="1404" y="32"/>
                  </a:lnTo>
                  <a:lnTo>
                    <a:pt x="1405" y="32"/>
                  </a:lnTo>
                  <a:lnTo>
                    <a:pt x="1406" y="32"/>
                  </a:lnTo>
                  <a:lnTo>
                    <a:pt x="1407" y="31"/>
                  </a:lnTo>
                  <a:lnTo>
                    <a:pt x="1408" y="31"/>
                  </a:lnTo>
                  <a:lnTo>
                    <a:pt x="1410" y="31"/>
                  </a:lnTo>
                  <a:lnTo>
                    <a:pt x="1411" y="30"/>
                  </a:lnTo>
                  <a:lnTo>
                    <a:pt x="1412" y="30"/>
                  </a:lnTo>
                  <a:lnTo>
                    <a:pt x="1413" y="30"/>
                  </a:lnTo>
                  <a:lnTo>
                    <a:pt x="1414" y="29"/>
                  </a:lnTo>
                  <a:lnTo>
                    <a:pt x="1415" y="29"/>
                  </a:lnTo>
                  <a:lnTo>
                    <a:pt x="1417" y="29"/>
                  </a:lnTo>
                  <a:lnTo>
                    <a:pt x="1418" y="28"/>
                  </a:lnTo>
                  <a:lnTo>
                    <a:pt x="1419" y="28"/>
                  </a:lnTo>
                  <a:lnTo>
                    <a:pt x="1420" y="28"/>
                  </a:lnTo>
                  <a:lnTo>
                    <a:pt x="1420" y="27"/>
                  </a:lnTo>
                  <a:lnTo>
                    <a:pt x="1421" y="27"/>
                  </a:lnTo>
                  <a:lnTo>
                    <a:pt x="1423" y="27"/>
                  </a:lnTo>
                  <a:lnTo>
                    <a:pt x="1424" y="26"/>
                  </a:lnTo>
                  <a:lnTo>
                    <a:pt x="1425" y="26"/>
                  </a:lnTo>
                  <a:lnTo>
                    <a:pt x="1426" y="26"/>
                  </a:lnTo>
                  <a:lnTo>
                    <a:pt x="1427" y="25"/>
                  </a:lnTo>
                  <a:lnTo>
                    <a:pt x="1428" y="25"/>
                  </a:lnTo>
                  <a:lnTo>
                    <a:pt x="1429" y="25"/>
                  </a:lnTo>
                  <a:lnTo>
                    <a:pt x="1431" y="25"/>
                  </a:lnTo>
                  <a:lnTo>
                    <a:pt x="1432" y="24"/>
                  </a:lnTo>
                  <a:lnTo>
                    <a:pt x="1433" y="24"/>
                  </a:lnTo>
                  <a:lnTo>
                    <a:pt x="1434" y="24"/>
                  </a:lnTo>
                  <a:lnTo>
                    <a:pt x="1435" y="23"/>
                  </a:lnTo>
                  <a:lnTo>
                    <a:pt x="1436" y="23"/>
                  </a:lnTo>
                  <a:lnTo>
                    <a:pt x="1438" y="23"/>
                  </a:lnTo>
                  <a:lnTo>
                    <a:pt x="1439" y="22"/>
                  </a:lnTo>
                  <a:lnTo>
                    <a:pt x="1440" y="22"/>
                  </a:lnTo>
                  <a:lnTo>
                    <a:pt x="1441" y="22"/>
                  </a:lnTo>
                  <a:lnTo>
                    <a:pt x="1442" y="22"/>
                  </a:lnTo>
                  <a:lnTo>
                    <a:pt x="1443" y="21"/>
                  </a:lnTo>
                  <a:lnTo>
                    <a:pt x="1444" y="21"/>
                  </a:lnTo>
                  <a:lnTo>
                    <a:pt x="1445" y="21"/>
                  </a:lnTo>
                  <a:lnTo>
                    <a:pt x="1446" y="20"/>
                  </a:lnTo>
                  <a:lnTo>
                    <a:pt x="1447" y="20"/>
                  </a:lnTo>
                  <a:lnTo>
                    <a:pt x="1448" y="20"/>
                  </a:lnTo>
                  <a:lnTo>
                    <a:pt x="1449" y="20"/>
                  </a:lnTo>
                  <a:lnTo>
                    <a:pt x="1450" y="19"/>
                  </a:lnTo>
                  <a:lnTo>
                    <a:pt x="1452" y="19"/>
                  </a:lnTo>
                  <a:lnTo>
                    <a:pt x="1453" y="19"/>
                  </a:lnTo>
                  <a:lnTo>
                    <a:pt x="1454" y="19"/>
                  </a:lnTo>
                  <a:lnTo>
                    <a:pt x="1455" y="18"/>
                  </a:lnTo>
                  <a:lnTo>
                    <a:pt x="1456" y="18"/>
                  </a:lnTo>
                  <a:lnTo>
                    <a:pt x="1457" y="18"/>
                  </a:lnTo>
                  <a:lnTo>
                    <a:pt x="1459" y="18"/>
                  </a:lnTo>
                  <a:lnTo>
                    <a:pt x="1460" y="17"/>
                  </a:lnTo>
                  <a:lnTo>
                    <a:pt x="1461" y="17"/>
                  </a:lnTo>
                  <a:lnTo>
                    <a:pt x="1462" y="17"/>
                  </a:lnTo>
                  <a:lnTo>
                    <a:pt x="1463" y="17"/>
                  </a:lnTo>
                  <a:lnTo>
                    <a:pt x="1464" y="16"/>
                  </a:lnTo>
                  <a:lnTo>
                    <a:pt x="1466" y="16"/>
                  </a:lnTo>
                  <a:lnTo>
                    <a:pt x="1467" y="16"/>
                  </a:lnTo>
                  <a:lnTo>
                    <a:pt x="1468" y="16"/>
                  </a:lnTo>
                  <a:lnTo>
                    <a:pt x="1468" y="15"/>
                  </a:lnTo>
                  <a:lnTo>
                    <a:pt x="1469" y="15"/>
                  </a:lnTo>
                  <a:lnTo>
                    <a:pt x="1470" y="15"/>
                  </a:lnTo>
                  <a:lnTo>
                    <a:pt x="1472" y="15"/>
                  </a:lnTo>
                  <a:lnTo>
                    <a:pt x="1473" y="14"/>
                  </a:lnTo>
                  <a:lnTo>
                    <a:pt x="1474" y="14"/>
                  </a:lnTo>
                  <a:lnTo>
                    <a:pt x="1475" y="14"/>
                  </a:lnTo>
                  <a:lnTo>
                    <a:pt x="1476" y="14"/>
                  </a:lnTo>
                  <a:lnTo>
                    <a:pt x="1477" y="14"/>
                  </a:lnTo>
                  <a:lnTo>
                    <a:pt x="1478" y="13"/>
                  </a:lnTo>
                  <a:lnTo>
                    <a:pt x="1480" y="13"/>
                  </a:lnTo>
                  <a:lnTo>
                    <a:pt x="1481" y="13"/>
                  </a:lnTo>
                  <a:lnTo>
                    <a:pt x="1482" y="13"/>
                  </a:lnTo>
                  <a:lnTo>
                    <a:pt x="1483" y="12"/>
                  </a:lnTo>
                  <a:lnTo>
                    <a:pt x="1484" y="12"/>
                  </a:lnTo>
                  <a:lnTo>
                    <a:pt x="1485" y="12"/>
                  </a:lnTo>
                  <a:lnTo>
                    <a:pt x="1487" y="12"/>
                  </a:lnTo>
                  <a:lnTo>
                    <a:pt x="1488" y="12"/>
                  </a:lnTo>
                  <a:lnTo>
                    <a:pt x="1489" y="11"/>
                  </a:lnTo>
                  <a:lnTo>
                    <a:pt x="1490" y="11"/>
                  </a:lnTo>
                  <a:lnTo>
                    <a:pt x="1491" y="11"/>
                  </a:lnTo>
                  <a:lnTo>
                    <a:pt x="1492" y="11"/>
                  </a:lnTo>
                  <a:lnTo>
                    <a:pt x="1493" y="11"/>
                  </a:lnTo>
                  <a:lnTo>
                    <a:pt x="1494" y="11"/>
                  </a:lnTo>
                  <a:lnTo>
                    <a:pt x="1495" y="11"/>
                  </a:lnTo>
                  <a:lnTo>
                    <a:pt x="1496" y="11"/>
                  </a:lnTo>
                  <a:lnTo>
                    <a:pt x="1497" y="11"/>
                  </a:lnTo>
                  <a:lnTo>
                    <a:pt x="1498" y="11"/>
                  </a:lnTo>
                  <a:lnTo>
                    <a:pt x="1499" y="10"/>
                  </a:lnTo>
                  <a:lnTo>
                    <a:pt x="1501" y="10"/>
                  </a:lnTo>
                  <a:lnTo>
                    <a:pt x="1502" y="10"/>
                  </a:lnTo>
                  <a:lnTo>
                    <a:pt x="1503" y="10"/>
                  </a:lnTo>
                  <a:lnTo>
                    <a:pt x="1504" y="10"/>
                  </a:lnTo>
                  <a:lnTo>
                    <a:pt x="1505" y="9"/>
                  </a:lnTo>
                  <a:lnTo>
                    <a:pt x="1506" y="9"/>
                  </a:lnTo>
                  <a:lnTo>
                    <a:pt x="1508" y="9"/>
                  </a:lnTo>
                  <a:lnTo>
                    <a:pt x="1509" y="9"/>
                  </a:lnTo>
                  <a:lnTo>
                    <a:pt x="1510" y="9"/>
                  </a:lnTo>
                  <a:lnTo>
                    <a:pt x="1511" y="9"/>
                  </a:lnTo>
                  <a:lnTo>
                    <a:pt x="1512" y="8"/>
                  </a:lnTo>
                  <a:lnTo>
                    <a:pt x="1513" y="8"/>
                  </a:lnTo>
                  <a:lnTo>
                    <a:pt x="1515" y="8"/>
                  </a:lnTo>
                  <a:lnTo>
                    <a:pt x="1516" y="8"/>
                  </a:lnTo>
                  <a:lnTo>
                    <a:pt x="1517" y="8"/>
                  </a:lnTo>
                  <a:lnTo>
                    <a:pt x="1518" y="7"/>
                  </a:lnTo>
                  <a:lnTo>
                    <a:pt x="1519" y="7"/>
                  </a:lnTo>
                  <a:lnTo>
                    <a:pt x="1521" y="7"/>
                  </a:lnTo>
                  <a:lnTo>
                    <a:pt x="1522" y="7"/>
                  </a:lnTo>
                  <a:lnTo>
                    <a:pt x="1523" y="7"/>
                  </a:lnTo>
                  <a:lnTo>
                    <a:pt x="1524" y="7"/>
                  </a:lnTo>
                  <a:lnTo>
                    <a:pt x="1525" y="7"/>
                  </a:lnTo>
                  <a:lnTo>
                    <a:pt x="1526" y="6"/>
                  </a:lnTo>
                  <a:lnTo>
                    <a:pt x="1527" y="6"/>
                  </a:lnTo>
                  <a:lnTo>
                    <a:pt x="1529" y="6"/>
                  </a:lnTo>
                  <a:lnTo>
                    <a:pt x="1530" y="6"/>
                  </a:lnTo>
                  <a:lnTo>
                    <a:pt x="1531" y="6"/>
                  </a:lnTo>
                  <a:lnTo>
                    <a:pt x="1532" y="6"/>
                  </a:lnTo>
                  <a:lnTo>
                    <a:pt x="1533" y="5"/>
                  </a:lnTo>
                  <a:lnTo>
                    <a:pt x="1534" y="5"/>
                  </a:lnTo>
                  <a:lnTo>
                    <a:pt x="1536" y="5"/>
                  </a:lnTo>
                  <a:lnTo>
                    <a:pt x="1537" y="5"/>
                  </a:lnTo>
                  <a:lnTo>
                    <a:pt x="1538" y="5"/>
                  </a:lnTo>
                  <a:lnTo>
                    <a:pt x="1539" y="5"/>
                  </a:lnTo>
                  <a:lnTo>
                    <a:pt x="1540" y="5"/>
                  </a:lnTo>
                  <a:lnTo>
                    <a:pt x="1542" y="4"/>
                  </a:lnTo>
                  <a:lnTo>
                    <a:pt x="1543" y="4"/>
                  </a:lnTo>
                  <a:lnTo>
                    <a:pt x="1544" y="4"/>
                  </a:lnTo>
                  <a:lnTo>
                    <a:pt x="1545" y="4"/>
                  </a:lnTo>
                  <a:lnTo>
                    <a:pt x="1546" y="4"/>
                  </a:lnTo>
                  <a:lnTo>
                    <a:pt x="1547" y="4"/>
                  </a:lnTo>
                  <a:lnTo>
                    <a:pt x="1548" y="4"/>
                  </a:lnTo>
                  <a:lnTo>
                    <a:pt x="1550" y="4"/>
                  </a:lnTo>
                  <a:lnTo>
                    <a:pt x="1551" y="4"/>
                  </a:lnTo>
                  <a:lnTo>
                    <a:pt x="1552" y="3"/>
                  </a:lnTo>
                  <a:lnTo>
                    <a:pt x="1553" y="3"/>
                  </a:lnTo>
                  <a:lnTo>
                    <a:pt x="1554" y="3"/>
                  </a:lnTo>
                  <a:lnTo>
                    <a:pt x="1555" y="3"/>
                  </a:lnTo>
                  <a:lnTo>
                    <a:pt x="1557" y="3"/>
                  </a:lnTo>
                  <a:lnTo>
                    <a:pt x="1558" y="3"/>
                  </a:lnTo>
                  <a:lnTo>
                    <a:pt x="1559" y="3"/>
                  </a:lnTo>
                  <a:lnTo>
                    <a:pt x="1560" y="3"/>
                  </a:lnTo>
                  <a:lnTo>
                    <a:pt x="1561" y="3"/>
                  </a:lnTo>
                  <a:lnTo>
                    <a:pt x="1562" y="2"/>
                  </a:lnTo>
                  <a:lnTo>
                    <a:pt x="1563" y="2"/>
                  </a:lnTo>
                  <a:lnTo>
                    <a:pt x="1564" y="2"/>
                  </a:lnTo>
                  <a:lnTo>
                    <a:pt x="1565" y="2"/>
                  </a:lnTo>
                  <a:lnTo>
                    <a:pt x="1566" y="2"/>
                  </a:lnTo>
                  <a:lnTo>
                    <a:pt x="1567" y="2"/>
                  </a:lnTo>
                  <a:lnTo>
                    <a:pt x="1568" y="2"/>
                  </a:lnTo>
                  <a:lnTo>
                    <a:pt x="1570" y="2"/>
                  </a:lnTo>
                  <a:lnTo>
                    <a:pt x="1571" y="2"/>
                  </a:lnTo>
                  <a:lnTo>
                    <a:pt x="1572" y="2"/>
                  </a:lnTo>
                  <a:lnTo>
                    <a:pt x="1573" y="2"/>
                  </a:lnTo>
                  <a:lnTo>
                    <a:pt x="1574" y="2"/>
                  </a:lnTo>
                  <a:lnTo>
                    <a:pt x="1575" y="1"/>
                  </a:lnTo>
                  <a:lnTo>
                    <a:pt x="1576" y="1"/>
                  </a:lnTo>
                  <a:lnTo>
                    <a:pt x="1578" y="1"/>
                  </a:lnTo>
                  <a:lnTo>
                    <a:pt x="1579" y="1"/>
                  </a:lnTo>
                  <a:lnTo>
                    <a:pt x="1580" y="1"/>
                  </a:lnTo>
                  <a:lnTo>
                    <a:pt x="1581" y="1"/>
                  </a:lnTo>
                  <a:lnTo>
                    <a:pt x="1582" y="1"/>
                  </a:lnTo>
                  <a:lnTo>
                    <a:pt x="1583" y="1"/>
                  </a:lnTo>
                  <a:lnTo>
                    <a:pt x="1585" y="1"/>
                  </a:lnTo>
                  <a:lnTo>
                    <a:pt x="1586" y="1"/>
                  </a:lnTo>
                  <a:lnTo>
                    <a:pt x="1587" y="1"/>
                  </a:lnTo>
                  <a:lnTo>
                    <a:pt x="1588" y="1"/>
                  </a:lnTo>
                  <a:lnTo>
                    <a:pt x="1589" y="1"/>
                  </a:lnTo>
                  <a:lnTo>
                    <a:pt x="1591" y="1"/>
                  </a:lnTo>
                  <a:lnTo>
                    <a:pt x="1592" y="1"/>
                  </a:lnTo>
                  <a:lnTo>
                    <a:pt x="1593" y="1"/>
                  </a:lnTo>
                  <a:lnTo>
                    <a:pt x="1594" y="0"/>
                  </a:lnTo>
                  <a:lnTo>
                    <a:pt x="1595" y="0"/>
                  </a:lnTo>
                  <a:lnTo>
                    <a:pt x="1596" y="0"/>
                  </a:lnTo>
                  <a:lnTo>
                    <a:pt x="1597" y="0"/>
                  </a:lnTo>
                  <a:lnTo>
                    <a:pt x="1599" y="0"/>
                  </a:lnTo>
                  <a:lnTo>
                    <a:pt x="1600" y="0"/>
                  </a:lnTo>
                  <a:lnTo>
                    <a:pt x="1601" y="0"/>
                  </a:lnTo>
                  <a:lnTo>
                    <a:pt x="1602" y="0"/>
                  </a:lnTo>
                  <a:lnTo>
                    <a:pt x="1603" y="0"/>
                  </a:lnTo>
                  <a:lnTo>
                    <a:pt x="1604" y="0"/>
                  </a:lnTo>
                  <a:lnTo>
                    <a:pt x="1606" y="0"/>
                  </a:lnTo>
                  <a:lnTo>
                    <a:pt x="1607" y="0"/>
                  </a:lnTo>
                  <a:lnTo>
                    <a:pt x="1608" y="0"/>
                  </a:lnTo>
                  <a:lnTo>
                    <a:pt x="1609" y="0"/>
                  </a:lnTo>
                  <a:lnTo>
                    <a:pt x="1610" y="0"/>
                  </a:lnTo>
                  <a:lnTo>
                    <a:pt x="1611" y="0"/>
                  </a:lnTo>
                  <a:lnTo>
                    <a:pt x="1612" y="0"/>
                  </a:lnTo>
                  <a:lnTo>
                    <a:pt x="1613" y="0"/>
                  </a:lnTo>
                  <a:lnTo>
                    <a:pt x="1614" y="0"/>
                  </a:lnTo>
                  <a:lnTo>
                    <a:pt x="1615" y="0"/>
                  </a:lnTo>
                  <a:lnTo>
                    <a:pt x="1616" y="0"/>
                  </a:lnTo>
                  <a:lnTo>
                    <a:pt x="1617" y="0"/>
                  </a:lnTo>
                  <a:lnTo>
                    <a:pt x="1619" y="0"/>
                  </a:lnTo>
                  <a:lnTo>
                    <a:pt x="1620" y="0"/>
                  </a:lnTo>
                  <a:lnTo>
                    <a:pt x="1621" y="0"/>
                  </a:lnTo>
                  <a:lnTo>
                    <a:pt x="1622" y="0"/>
                  </a:lnTo>
                  <a:lnTo>
                    <a:pt x="1623" y="0"/>
                  </a:lnTo>
                  <a:lnTo>
                    <a:pt x="1624" y="0"/>
                  </a:lnTo>
                  <a:lnTo>
                    <a:pt x="1625" y="0"/>
                  </a:lnTo>
                  <a:lnTo>
                    <a:pt x="1627" y="0"/>
                  </a:lnTo>
                  <a:lnTo>
                    <a:pt x="1628" y="0"/>
                  </a:lnTo>
                  <a:lnTo>
                    <a:pt x="1629" y="0"/>
                  </a:lnTo>
                  <a:lnTo>
                    <a:pt x="1630" y="0"/>
                  </a:lnTo>
                  <a:lnTo>
                    <a:pt x="1631" y="0"/>
                  </a:lnTo>
                  <a:lnTo>
                    <a:pt x="1632" y="0"/>
                  </a:lnTo>
                  <a:lnTo>
                    <a:pt x="1634" y="0"/>
                  </a:lnTo>
                  <a:lnTo>
                    <a:pt x="1635" y="0"/>
                  </a:lnTo>
                  <a:lnTo>
                    <a:pt x="1636" y="0"/>
                  </a:lnTo>
                  <a:lnTo>
                    <a:pt x="1637" y="0"/>
                  </a:lnTo>
                  <a:lnTo>
                    <a:pt x="1638" y="0"/>
                  </a:lnTo>
                  <a:lnTo>
                    <a:pt x="1640" y="0"/>
                  </a:lnTo>
                  <a:lnTo>
                    <a:pt x="1641" y="0"/>
                  </a:lnTo>
                  <a:lnTo>
                    <a:pt x="1642" y="0"/>
                  </a:lnTo>
                  <a:lnTo>
                    <a:pt x="1643" y="0"/>
                  </a:lnTo>
                  <a:lnTo>
                    <a:pt x="1644" y="0"/>
                  </a:lnTo>
                  <a:lnTo>
                    <a:pt x="1645" y="0"/>
                  </a:lnTo>
                  <a:lnTo>
                    <a:pt x="1646" y="0"/>
                  </a:lnTo>
                  <a:lnTo>
                    <a:pt x="1648" y="0"/>
                  </a:lnTo>
                  <a:lnTo>
                    <a:pt x="1649" y="0"/>
                  </a:lnTo>
                  <a:lnTo>
                    <a:pt x="1650" y="0"/>
                  </a:lnTo>
                  <a:lnTo>
                    <a:pt x="1651" y="0"/>
                  </a:lnTo>
                  <a:lnTo>
                    <a:pt x="1652" y="0"/>
                  </a:lnTo>
                  <a:lnTo>
                    <a:pt x="1653" y="0"/>
                  </a:lnTo>
                  <a:lnTo>
                    <a:pt x="1655" y="0"/>
                  </a:lnTo>
                  <a:lnTo>
                    <a:pt x="1656" y="0"/>
                  </a:lnTo>
                  <a:lnTo>
                    <a:pt x="1657" y="0"/>
                  </a:lnTo>
                  <a:lnTo>
                    <a:pt x="1658" y="1"/>
                  </a:lnTo>
                  <a:lnTo>
                    <a:pt x="1659" y="1"/>
                  </a:lnTo>
                  <a:lnTo>
                    <a:pt x="1661" y="1"/>
                  </a:lnTo>
                  <a:lnTo>
                    <a:pt x="1662" y="1"/>
                  </a:lnTo>
                  <a:lnTo>
                    <a:pt x="1663" y="1"/>
                  </a:lnTo>
                  <a:lnTo>
                    <a:pt x="1664" y="1"/>
                  </a:lnTo>
                  <a:lnTo>
                    <a:pt x="1665" y="1"/>
                  </a:lnTo>
                  <a:lnTo>
                    <a:pt x="1666" y="1"/>
                  </a:lnTo>
                  <a:lnTo>
                    <a:pt x="1668" y="1"/>
                  </a:lnTo>
                  <a:lnTo>
                    <a:pt x="1669" y="1"/>
                  </a:lnTo>
                  <a:lnTo>
                    <a:pt x="1670" y="1"/>
                  </a:lnTo>
                  <a:lnTo>
                    <a:pt x="1671" y="1"/>
                  </a:lnTo>
                  <a:lnTo>
                    <a:pt x="1672" y="1"/>
                  </a:lnTo>
                  <a:lnTo>
                    <a:pt x="1673" y="1"/>
                  </a:lnTo>
                  <a:lnTo>
                    <a:pt x="1674" y="1"/>
                  </a:lnTo>
                  <a:lnTo>
                    <a:pt x="1676" y="2"/>
                  </a:lnTo>
                  <a:lnTo>
                    <a:pt x="1677" y="2"/>
                  </a:lnTo>
                  <a:lnTo>
                    <a:pt x="1678" y="2"/>
                  </a:lnTo>
                  <a:lnTo>
                    <a:pt x="1679" y="2"/>
                  </a:lnTo>
                  <a:lnTo>
                    <a:pt x="1680" y="2"/>
                  </a:lnTo>
                  <a:lnTo>
                    <a:pt x="1681" y="2"/>
                  </a:lnTo>
                  <a:lnTo>
                    <a:pt x="1682" y="2"/>
                  </a:lnTo>
                  <a:lnTo>
                    <a:pt x="1683" y="2"/>
                  </a:lnTo>
                  <a:lnTo>
                    <a:pt x="1684" y="2"/>
                  </a:lnTo>
                  <a:lnTo>
                    <a:pt x="1685" y="2"/>
                  </a:lnTo>
                  <a:lnTo>
                    <a:pt x="1686" y="2"/>
                  </a:lnTo>
                  <a:lnTo>
                    <a:pt x="1687" y="2"/>
                  </a:lnTo>
                  <a:lnTo>
                    <a:pt x="1689" y="3"/>
                  </a:lnTo>
                  <a:lnTo>
                    <a:pt x="1690" y="3"/>
                  </a:lnTo>
                  <a:lnTo>
                    <a:pt x="1691" y="3"/>
                  </a:lnTo>
                  <a:lnTo>
                    <a:pt x="1692" y="3"/>
                  </a:lnTo>
                  <a:lnTo>
                    <a:pt x="1693" y="3"/>
                  </a:lnTo>
                  <a:lnTo>
                    <a:pt x="1694" y="3"/>
                  </a:lnTo>
                  <a:lnTo>
                    <a:pt x="1695" y="3"/>
                  </a:lnTo>
                  <a:lnTo>
                    <a:pt x="1697" y="3"/>
                  </a:lnTo>
                  <a:lnTo>
                    <a:pt x="1698" y="3"/>
                  </a:lnTo>
                  <a:lnTo>
                    <a:pt x="1699" y="3"/>
                  </a:lnTo>
                  <a:lnTo>
                    <a:pt x="1700" y="4"/>
                  </a:lnTo>
                  <a:lnTo>
                    <a:pt x="1701" y="4"/>
                  </a:lnTo>
                  <a:lnTo>
                    <a:pt x="1702" y="4"/>
                  </a:lnTo>
                  <a:lnTo>
                    <a:pt x="1704" y="4"/>
                  </a:lnTo>
                  <a:lnTo>
                    <a:pt x="1705" y="4"/>
                  </a:lnTo>
                  <a:lnTo>
                    <a:pt x="1706" y="4"/>
                  </a:lnTo>
                  <a:lnTo>
                    <a:pt x="1707" y="4"/>
                  </a:lnTo>
                  <a:lnTo>
                    <a:pt x="1708" y="4"/>
                  </a:lnTo>
                  <a:lnTo>
                    <a:pt x="1710" y="5"/>
                  </a:lnTo>
                  <a:lnTo>
                    <a:pt x="1711" y="5"/>
                  </a:lnTo>
                  <a:lnTo>
                    <a:pt x="1712" y="5"/>
                  </a:lnTo>
                  <a:lnTo>
                    <a:pt x="1713" y="5"/>
                  </a:lnTo>
                  <a:lnTo>
                    <a:pt x="1714" y="5"/>
                  </a:lnTo>
                  <a:lnTo>
                    <a:pt x="1715" y="5"/>
                  </a:lnTo>
                  <a:lnTo>
                    <a:pt x="1716" y="5"/>
                  </a:lnTo>
                  <a:lnTo>
                    <a:pt x="1718" y="6"/>
                  </a:lnTo>
                  <a:lnTo>
                    <a:pt x="1719" y="6"/>
                  </a:lnTo>
                  <a:lnTo>
                    <a:pt x="1720" y="6"/>
                  </a:lnTo>
                  <a:lnTo>
                    <a:pt x="1721" y="6"/>
                  </a:lnTo>
                  <a:lnTo>
                    <a:pt x="1722" y="6"/>
                  </a:lnTo>
                  <a:lnTo>
                    <a:pt x="1723" y="6"/>
                  </a:lnTo>
                  <a:lnTo>
                    <a:pt x="1725" y="6"/>
                  </a:lnTo>
                  <a:lnTo>
                    <a:pt x="1726" y="7"/>
                  </a:lnTo>
                  <a:lnTo>
                    <a:pt x="1727" y="7"/>
                  </a:lnTo>
                  <a:lnTo>
                    <a:pt x="1728" y="7"/>
                  </a:lnTo>
                  <a:lnTo>
                    <a:pt x="1729" y="7"/>
                  </a:lnTo>
                  <a:lnTo>
                    <a:pt x="1730" y="7"/>
                  </a:lnTo>
                  <a:lnTo>
                    <a:pt x="1731" y="7"/>
                  </a:lnTo>
                  <a:lnTo>
                    <a:pt x="1732" y="7"/>
                  </a:lnTo>
                  <a:lnTo>
                    <a:pt x="1733" y="8"/>
                  </a:lnTo>
                  <a:lnTo>
                    <a:pt x="1734" y="8"/>
                  </a:lnTo>
                  <a:lnTo>
                    <a:pt x="1735" y="8"/>
                  </a:lnTo>
                  <a:lnTo>
                    <a:pt x="1736" y="8"/>
                  </a:lnTo>
                  <a:lnTo>
                    <a:pt x="1738" y="8"/>
                  </a:lnTo>
                  <a:lnTo>
                    <a:pt x="1739" y="8"/>
                  </a:lnTo>
                  <a:lnTo>
                    <a:pt x="1740" y="9"/>
                  </a:lnTo>
                  <a:lnTo>
                    <a:pt x="1741" y="9"/>
                  </a:lnTo>
                  <a:lnTo>
                    <a:pt x="1742" y="9"/>
                  </a:lnTo>
                  <a:lnTo>
                    <a:pt x="1743" y="9"/>
                  </a:lnTo>
                  <a:lnTo>
                    <a:pt x="1744" y="9"/>
                  </a:lnTo>
                  <a:lnTo>
                    <a:pt x="1746" y="10"/>
                  </a:lnTo>
                  <a:lnTo>
                    <a:pt x="1747" y="10"/>
                  </a:lnTo>
                  <a:lnTo>
                    <a:pt x="1748" y="10"/>
                  </a:lnTo>
                  <a:lnTo>
                    <a:pt x="1749" y="10"/>
                  </a:lnTo>
                  <a:lnTo>
                    <a:pt x="1750" y="10"/>
                  </a:lnTo>
                  <a:lnTo>
                    <a:pt x="1751" y="10"/>
                  </a:lnTo>
                  <a:lnTo>
                    <a:pt x="1753" y="11"/>
                  </a:lnTo>
                  <a:lnTo>
                    <a:pt x="1754" y="11"/>
                  </a:lnTo>
                  <a:lnTo>
                    <a:pt x="1755" y="11"/>
                  </a:lnTo>
                  <a:lnTo>
                    <a:pt x="1756" y="11"/>
                  </a:lnTo>
                  <a:lnTo>
                    <a:pt x="1757" y="11"/>
                  </a:lnTo>
                  <a:lnTo>
                    <a:pt x="1759" y="11"/>
                  </a:lnTo>
                  <a:lnTo>
                    <a:pt x="1760" y="11"/>
                  </a:lnTo>
                  <a:lnTo>
                    <a:pt x="1761" y="11"/>
                  </a:lnTo>
                  <a:lnTo>
                    <a:pt x="1762" y="11"/>
                  </a:lnTo>
                  <a:lnTo>
                    <a:pt x="1763" y="12"/>
                  </a:lnTo>
                  <a:lnTo>
                    <a:pt x="1764" y="12"/>
                  </a:lnTo>
                  <a:lnTo>
                    <a:pt x="1765" y="12"/>
                  </a:lnTo>
                  <a:lnTo>
                    <a:pt x="1767" y="12"/>
                  </a:lnTo>
                  <a:lnTo>
                    <a:pt x="1768" y="12"/>
                  </a:lnTo>
                  <a:lnTo>
                    <a:pt x="1769" y="13"/>
                  </a:lnTo>
                  <a:lnTo>
                    <a:pt x="1770" y="13"/>
                  </a:lnTo>
                  <a:lnTo>
                    <a:pt x="1771" y="13"/>
                  </a:lnTo>
                  <a:lnTo>
                    <a:pt x="1772" y="13"/>
                  </a:lnTo>
                  <a:lnTo>
                    <a:pt x="1774" y="14"/>
                  </a:lnTo>
                  <a:lnTo>
                    <a:pt x="1775" y="14"/>
                  </a:lnTo>
                  <a:lnTo>
                    <a:pt x="1776" y="14"/>
                  </a:lnTo>
                  <a:lnTo>
                    <a:pt x="1777" y="14"/>
                  </a:lnTo>
                  <a:lnTo>
                    <a:pt x="1777" y="15"/>
                  </a:lnTo>
                  <a:lnTo>
                    <a:pt x="1778" y="15"/>
                  </a:lnTo>
                </a:path>
              </a:pathLst>
            </a:custGeom>
            <a:noFill/>
            <a:ln w="142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4126" eaLnBrk="0" hangingPunct="0"/>
              <a:endParaRPr lang="en-US" sz="160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endParaRPr>
            </a:p>
          </p:txBody>
        </p:sp>
        <p:sp>
          <p:nvSpPr>
            <p:cNvPr id="111" name="Rectangle 188"/>
            <p:cNvSpPr>
              <a:spLocks noChangeArrowheads="1"/>
            </p:cNvSpPr>
            <p:nvPr/>
          </p:nvSpPr>
          <p:spPr bwMode="auto">
            <a:xfrm>
              <a:off x="465511" y="5707279"/>
              <a:ext cx="136256" cy="333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126" eaLnBrk="0" hangingPunct="0"/>
              <a:r>
                <a:rPr lang="en-US" sz="2099" dirty="0">
                  <a:solidFill>
                    <a:srgbClr val="000000"/>
                  </a:solidFill>
                  <a:latin typeface="Calibri"/>
                  <a:ea typeface="ＭＳ Ｐゴシック" charset="0"/>
                  <a:cs typeface="Calibri"/>
                </a:rPr>
                <a:t>0</a:t>
              </a:r>
              <a:endParaRPr lang="en-US" sz="2399" dirty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endParaRPr>
            </a:p>
          </p:txBody>
        </p:sp>
        <p:sp>
          <p:nvSpPr>
            <p:cNvPr id="112" name="Rectangle 189"/>
            <p:cNvSpPr>
              <a:spLocks noChangeArrowheads="1"/>
            </p:cNvSpPr>
            <p:nvPr/>
          </p:nvSpPr>
          <p:spPr bwMode="auto">
            <a:xfrm>
              <a:off x="344861" y="4781767"/>
              <a:ext cx="136256" cy="333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126" eaLnBrk="0" hangingPunct="0"/>
              <a:r>
                <a:rPr lang="en-US" sz="2099" dirty="0">
                  <a:solidFill>
                    <a:srgbClr val="000000"/>
                  </a:solidFill>
                  <a:latin typeface="Calibri"/>
                  <a:ea typeface="ＭＳ Ｐゴシック" charset="0"/>
                  <a:cs typeface="Calibri"/>
                </a:rPr>
                <a:t>1</a:t>
              </a:r>
              <a:endParaRPr lang="en-US" sz="2399" dirty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endParaRPr>
            </a:p>
          </p:txBody>
        </p:sp>
        <p:sp>
          <p:nvSpPr>
            <p:cNvPr id="113" name="Rectangle 190"/>
            <p:cNvSpPr>
              <a:spLocks noChangeArrowheads="1"/>
            </p:cNvSpPr>
            <p:nvPr/>
          </p:nvSpPr>
          <p:spPr bwMode="auto">
            <a:xfrm>
              <a:off x="452811" y="4781767"/>
              <a:ext cx="136256" cy="333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126" eaLnBrk="0" hangingPunct="0"/>
              <a:r>
                <a:rPr lang="en-US" sz="2099">
                  <a:solidFill>
                    <a:srgbClr val="000000"/>
                  </a:solidFill>
                  <a:latin typeface="Calibri"/>
                  <a:ea typeface="ＭＳ Ｐゴシック" charset="0"/>
                  <a:cs typeface="Calibri"/>
                </a:rPr>
                <a:t>0</a:t>
              </a:r>
              <a:endParaRPr lang="en-US" sz="2399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endParaRPr>
            </a:p>
          </p:txBody>
        </p:sp>
        <p:sp>
          <p:nvSpPr>
            <p:cNvPr id="114" name="Rectangle 191"/>
            <p:cNvSpPr>
              <a:spLocks noChangeArrowheads="1"/>
            </p:cNvSpPr>
            <p:nvPr/>
          </p:nvSpPr>
          <p:spPr bwMode="auto">
            <a:xfrm>
              <a:off x="338511" y="3884829"/>
              <a:ext cx="136256" cy="333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126" eaLnBrk="0" hangingPunct="0"/>
              <a:r>
                <a:rPr lang="en-US" sz="2099" dirty="0">
                  <a:solidFill>
                    <a:srgbClr val="000000"/>
                  </a:solidFill>
                  <a:latin typeface="Calibri"/>
                  <a:ea typeface="ＭＳ Ｐゴシック" charset="0"/>
                  <a:cs typeface="Calibri"/>
                </a:rPr>
                <a:t>2</a:t>
              </a:r>
              <a:endParaRPr lang="en-US" sz="2399" dirty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endParaRPr>
            </a:p>
          </p:txBody>
        </p:sp>
        <p:sp>
          <p:nvSpPr>
            <p:cNvPr id="115" name="Rectangle 192"/>
            <p:cNvSpPr>
              <a:spLocks noChangeArrowheads="1"/>
            </p:cNvSpPr>
            <p:nvPr/>
          </p:nvSpPr>
          <p:spPr bwMode="auto">
            <a:xfrm>
              <a:off x="468686" y="3884829"/>
              <a:ext cx="136256" cy="333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126" eaLnBrk="0" hangingPunct="0"/>
              <a:r>
                <a:rPr lang="en-US" sz="2099">
                  <a:solidFill>
                    <a:srgbClr val="000000"/>
                  </a:solidFill>
                  <a:latin typeface="Calibri"/>
                  <a:ea typeface="ＭＳ Ｐゴシック" charset="0"/>
                  <a:cs typeface="Calibri"/>
                </a:rPr>
                <a:t>0</a:t>
              </a:r>
              <a:endParaRPr lang="en-US" sz="2399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endParaRPr>
            </a:p>
          </p:txBody>
        </p:sp>
        <p:sp>
          <p:nvSpPr>
            <p:cNvPr id="116" name="Rectangle 193"/>
            <p:cNvSpPr>
              <a:spLocks noChangeArrowheads="1"/>
            </p:cNvSpPr>
            <p:nvPr/>
          </p:nvSpPr>
          <p:spPr bwMode="auto">
            <a:xfrm>
              <a:off x="335336" y="2987892"/>
              <a:ext cx="136256" cy="333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126" eaLnBrk="0" hangingPunct="0"/>
              <a:r>
                <a:rPr lang="en-US" sz="2099">
                  <a:solidFill>
                    <a:srgbClr val="000000"/>
                  </a:solidFill>
                  <a:latin typeface="Calibri"/>
                  <a:ea typeface="ＭＳ Ｐゴシック" charset="0"/>
                  <a:cs typeface="Calibri"/>
                </a:rPr>
                <a:t>3</a:t>
              </a:r>
              <a:endParaRPr lang="en-US" sz="2399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endParaRPr>
            </a:p>
          </p:txBody>
        </p:sp>
        <p:sp>
          <p:nvSpPr>
            <p:cNvPr id="117" name="Rectangle 194"/>
            <p:cNvSpPr>
              <a:spLocks noChangeArrowheads="1"/>
            </p:cNvSpPr>
            <p:nvPr/>
          </p:nvSpPr>
          <p:spPr bwMode="auto">
            <a:xfrm>
              <a:off x="465511" y="2987892"/>
              <a:ext cx="136256" cy="333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126" eaLnBrk="0" hangingPunct="0"/>
              <a:r>
                <a:rPr lang="en-US" sz="2099">
                  <a:solidFill>
                    <a:srgbClr val="000000"/>
                  </a:solidFill>
                  <a:latin typeface="Calibri"/>
                  <a:ea typeface="ＭＳ Ｐゴシック" charset="0"/>
                  <a:cs typeface="Calibri"/>
                </a:rPr>
                <a:t>0</a:t>
              </a:r>
              <a:endParaRPr lang="en-US" sz="2399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endParaRPr>
            </a:p>
          </p:txBody>
        </p:sp>
        <p:sp>
          <p:nvSpPr>
            <p:cNvPr id="118" name="Line 214"/>
            <p:cNvSpPr>
              <a:spLocks noChangeShapeType="1"/>
            </p:cNvSpPr>
            <p:nvPr/>
          </p:nvSpPr>
          <p:spPr bwMode="auto">
            <a:xfrm flipV="1">
              <a:off x="646486" y="3143466"/>
              <a:ext cx="1588" cy="273421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defTabSz="914126" eaLnBrk="0" hangingPunct="0"/>
              <a:endParaRPr lang="en-US" sz="160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endParaRPr>
            </a:p>
          </p:txBody>
        </p:sp>
        <p:cxnSp>
          <p:nvCxnSpPr>
            <p:cNvPr id="119" name="Straight Connector 118"/>
            <p:cNvCxnSpPr/>
            <p:nvPr/>
          </p:nvCxnSpPr>
          <p:spPr bwMode="auto">
            <a:xfrm>
              <a:off x="644899" y="3146641"/>
              <a:ext cx="79940" cy="156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120" name="Straight Connector 119"/>
            <p:cNvCxnSpPr/>
            <p:nvPr/>
          </p:nvCxnSpPr>
          <p:spPr bwMode="auto">
            <a:xfrm>
              <a:off x="644899" y="4059983"/>
              <a:ext cx="79940" cy="156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121" name="Straight Connector 120"/>
            <p:cNvCxnSpPr/>
            <p:nvPr/>
          </p:nvCxnSpPr>
          <p:spPr bwMode="auto">
            <a:xfrm>
              <a:off x="644899" y="4973325"/>
              <a:ext cx="79940" cy="156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122" name="Straight Connector 121"/>
            <p:cNvCxnSpPr/>
            <p:nvPr/>
          </p:nvCxnSpPr>
          <p:spPr bwMode="auto">
            <a:xfrm>
              <a:off x="644899" y="5886666"/>
              <a:ext cx="79940" cy="156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123" name="Line 101"/>
            <p:cNvSpPr>
              <a:spLocks noChangeShapeType="1"/>
            </p:cNvSpPr>
            <p:nvPr/>
          </p:nvSpPr>
          <p:spPr bwMode="auto">
            <a:xfrm>
              <a:off x="646486" y="5885079"/>
              <a:ext cx="3532188" cy="158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defTabSz="914126" eaLnBrk="0" hangingPunct="0"/>
              <a:endParaRPr lang="en-US" sz="160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endParaRPr>
            </a:p>
          </p:txBody>
        </p:sp>
        <p:sp>
          <p:nvSpPr>
            <p:cNvPr id="124" name="TextBox 123"/>
            <p:cNvSpPr txBox="1"/>
            <p:nvPr/>
          </p:nvSpPr>
          <p:spPr>
            <a:xfrm rot="16200000">
              <a:off x="-327586" y="4291476"/>
              <a:ext cx="105528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126" eaLnBrk="0" hangingPunct="0"/>
              <a:r>
                <a:rPr lang="en-US" sz="1999" dirty="0">
                  <a:solidFill>
                    <a:srgbClr val="000000"/>
                  </a:solidFill>
                  <a:latin typeface="Calibri"/>
                  <a:ea typeface="ＭＳ Ｐゴシック" charset="0"/>
                  <a:cs typeface="Calibri"/>
                </a:rPr>
                <a:t>Position</a:t>
              </a: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2827029" y="4292788"/>
              <a:ext cx="1253643" cy="3180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126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  <a:ea typeface="ＭＳ Ｐゴシック" charset="0"/>
                  <a:cs typeface="Calibri"/>
                </a:rPr>
                <a:t>No refinement</a:t>
              </a:r>
            </a:p>
          </p:txBody>
        </p:sp>
        <p:sp>
          <p:nvSpPr>
            <p:cNvPr id="133" name="Line 115"/>
            <p:cNvSpPr>
              <a:spLocks noChangeShapeType="1"/>
            </p:cNvSpPr>
            <p:nvPr/>
          </p:nvSpPr>
          <p:spPr bwMode="auto">
            <a:xfrm>
              <a:off x="2377977" y="4463545"/>
              <a:ext cx="420042" cy="1376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defTabSz="914126" eaLnBrk="0" hangingPunct="0"/>
              <a:endParaRPr lang="en-US" sz="16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36" name="Text Box 218"/>
          <p:cNvSpPr txBox="1">
            <a:spLocks noChangeArrowheads="1"/>
          </p:cNvSpPr>
          <p:nvPr/>
        </p:nvSpPr>
        <p:spPr bwMode="auto">
          <a:xfrm>
            <a:off x="2072013" y="1306992"/>
            <a:ext cx="306610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914126" eaLnBrk="0" hangingPunct="0">
              <a:defRPr/>
            </a:pPr>
            <a:r>
              <a:rPr lang="en-US" sz="2000" dirty="0">
                <a:solidFill>
                  <a:srgbClr val="000000"/>
                </a:solidFill>
                <a:latin typeface="+mj-lt"/>
                <a:ea typeface="ＭＳ Ｐゴシック" charset="0"/>
                <a:cs typeface="Calibri"/>
              </a:rPr>
              <a:t>The particle moves </a:t>
            </a:r>
          </a:p>
          <a:p>
            <a:pPr algn="ctr" defTabSz="914126" eaLnBrk="0" hangingPunct="0">
              <a:defRPr/>
            </a:pPr>
            <a:r>
              <a:rPr lang="en-US" sz="2000" dirty="0">
                <a:solidFill>
                  <a:srgbClr val="000000"/>
                </a:solidFill>
                <a:latin typeface="+mj-lt"/>
                <a:ea typeface="ＭＳ Ｐゴシック" charset="0"/>
                <a:cs typeface="Calibri"/>
              </a:rPr>
              <a:t>up and down.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8933307" y="1618563"/>
            <a:ext cx="1397224" cy="3076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26" eaLnBrk="0" hangingPunct="0"/>
            <a:r>
              <a:rPr lang="en-US" sz="1400" dirty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Physical solution</a:t>
            </a:r>
          </a:p>
        </p:txBody>
      </p:sp>
      <p:sp>
        <p:nvSpPr>
          <p:cNvPr id="128" name="Line 115"/>
          <p:cNvSpPr>
            <a:spLocks noChangeShapeType="1"/>
          </p:cNvSpPr>
          <p:nvPr/>
        </p:nvSpPr>
        <p:spPr bwMode="auto">
          <a:xfrm flipV="1">
            <a:off x="9165908" y="1926259"/>
            <a:ext cx="400374" cy="1162640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914126" eaLnBrk="0" hangingPunct="0"/>
            <a:endParaRPr lang="en-US" sz="16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34" name="Title 1">
            <a:extLst>
              <a:ext uri="{FF2B5EF4-FFF2-40B4-BE49-F238E27FC236}">
                <a16:creationId xmlns:a16="http://schemas.microsoft.com/office/drawing/2014/main" id="{E90EABE8-A981-F54D-BC42-6E0410F63419}"/>
              </a:ext>
            </a:extLst>
          </p:cNvPr>
          <p:cNvSpPr txBox="1">
            <a:spLocks/>
          </p:cNvSpPr>
          <p:nvPr/>
        </p:nvSpPr>
        <p:spPr bwMode="auto">
          <a:xfrm>
            <a:off x="157562" y="194388"/>
            <a:ext cx="11909747" cy="914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sz="3199" dirty="0">
                <a:cs typeface="Calibri"/>
              </a:rPr>
              <a:t>Illustration of spurious “self-force” issue with one particle</a:t>
            </a:r>
            <a:endParaRPr lang="en-US" dirty="0"/>
          </a:p>
        </p:txBody>
      </p: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435FF59E-6D45-BE46-A117-C0B9AD1D75DB}"/>
              </a:ext>
            </a:extLst>
          </p:cNvPr>
          <p:cNvGrpSpPr/>
          <p:nvPr/>
        </p:nvGrpSpPr>
        <p:grpSpPr>
          <a:xfrm>
            <a:off x="174172" y="827315"/>
            <a:ext cx="10994571" cy="54427"/>
            <a:chOff x="195943" y="1001487"/>
            <a:chExt cx="10994571" cy="54427"/>
          </a:xfrm>
        </p:grpSpPr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6697EA9D-8D36-8741-ACA8-05F1E786A933}"/>
                </a:ext>
              </a:extLst>
            </p:cNvPr>
            <p:cNvCxnSpPr/>
            <p:nvPr/>
          </p:nvCxnSpPr>
          <p:spPr>
            <a:xfrm>
              <a:off x="195943" y="1001487"/>
              <a:ext cx="9818914" cy="0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5B84A122-F98B-3A45-9B91-6EE9B574E7B9}"/>
                </a:ext>
              </a:extLst>
            </p:cNvPr>
            <p:cNvCxnSpPr>
              <a:cxnSpLocks/>
            </p:cNvCxnSpPr>
            <p:nvPr/>
          </p:nvCxnSpPr>
          <p:spPr>
            <a:xfrm>
              <a:off x="511628" y="1055914"/>
              <a:ext cx="10678886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6" name="Slide Number Placeholder 3">
            <a:extLst>
              <a:ext uri="{FF2B5EF4-FFF2-40B4-BE49-F238E27FC236}">
                <a16:creationId xmlns:a16="http://schemas.microsoft.com/office/drawing/2014/main" id="{9881CFA6-738F-8148-9CB4-A6C73F709C21}"/>
              </a:ext>
            </a:extLst>
          </p:cNvPr>
          <p:cNvSpPr txBox="1">
            <a:spLocks/>
          </p:cNvSpPr>
          <p:nvPr/>
        </p:nvSpPr>
        <p:spPr>
          <a:xfrm>
            <a:off x="11455401" y="6393363"/>
            <a:ext cx="544259" cy="3016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929A8685-9CBD-5D48-90F4-6955DC9A7A72}" type="slidenum">
              <a:rPr lang="en-US" altLang="x-none" smtClean="0"/>
              <a:pPr/>
              <a:t>36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8639454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86"/>
          <p:cNvSpPr>
            <a:spLocks noChangeArrowheads="1"/>
          </p:cNvSpPr>
          <p:nvPr/>
        </p:nvSpPr>
        <p:spPr bwMode="auto">
          <a:xfrm>
            <a:off x="6373639" y="2387909"/>
            <a:ext cx="84938" cy="184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126" eaLnBrk="0" hangingPunct="0"/>
            <a:r>
              <a:rPr lang="en-US" sz="120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2</a:t>
            </a:r>
          </a:p>
        </p:txBody>
      </p:sp>
      <p:sp>
        <p:nvSpPr>
          <p:cNvPr id="61" name="Rectangle 87"/>
          <p:cNvSpPr>
            <a:spLocks noChangeArrowheads="1"/>
          </p:cNvSpPr>
          <p:nvPr/>
        </p:nvSpPr>
        <p:spPr bwMode="auto">
          <a:xfrm>
            <a:off x="6505360" y="2387909"/>
            <a:ext cx="84938" cy="184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126" eaLnBrk="0" hangingPunct="0"/>
            <a:r>
              <a:rPr lang="en-US" sz="120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5</a:t>
            </a:r>
          </a:p>
        </p:txBody>
      </p:sp>
      <p:sp>
        <p:nvSpPr>
          <p:cNvPr id="62" name="Rectangle 88"/>
          <p:cNvSpPr>
            <a:spLocks noChangeArrowheads="1"/>
          </p:cNvSpPr>
          <p:nvPr/>
        </p:nvSpPr>
        <p:spPr bwMode="auto">
          <a:xfrm>
            <a:off x="6373639" y="1949081"/>
            <a:ext cx="84938" cy="184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126" eaLnBrk="0" hangingPunct="0"/>
            <a:r>
              <a:rPr lang="en-US" sz="120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2</a:t>
            </a:r>
          </a:p>
        </p:txBody>
      </p:sp>
      <p:sp>
        <p:nvSpPr>
          <p:cNvPr id="63" name="Rectangle 89"/>
          <p:cNvSpPr>
            <a:spLocks noChangeArrowheads="1"/>
          </p:cNvSpPr>
          <p:nvPr/>
        </p:nvSpPr>
        <p:spPr bwMode="auto">
          <a:xfrm>
            <a:off x="6505360" y="1949081"/>
            <a:ext cx="84938" cy="184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126" eaLnBrk="0" hangingPunct="0"/>
            <a:r>
              <a:rPr lang="en-US" sz="120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6</a:t>
            </a:r>
          </a:p>
        </p:txBody>
      </p:sp>
      <p:sp>
        <p:nvSpPr>
          <p:cNvPr id="64" name="Line 90"/>
          <p:cNvSpPr>
            <a:spLocks noChangeShapeType="1"/>
          </p:cNvSpPr>
          <p:nvPr/>
        </p:nvSpPr>
        <p:spPr bwMode="auto">
          <a:xfrm flipV="1">
            <a:off x="6668404" y="2655296"/>
            <a:ext cx="1607" cy="34759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914126" eaLnBrk="0" hangingPunct="0"/>
            <a:endParaRPr lang="en-US" sz="12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5" name="Line 91"/>
          <p:cNvSpPr>
            <a:spLocks noChangeShapeType="1"/>
          </p:cNvSpPr>
          <p:nvPr/>
        </p:nvSpPr>
        <p:spPr bwMode="auto">
          <a:xfrm flipV="1">
            <a:off x="7026616" y="2672674"/>
            <a:ext cx="1606" cy="17379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914126" eaLnBrk="0" hangingPunct="0"/>
            <a:endParaRPr lang="en-US" sz="12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6" name="Line 92"/>
          <p:cNvSpPr>
            <a:spLocks noChangeShapeType="1"/>
          </p:cNvSpPr>
          <p:nvPr/>
        </p:nvSpPr>
        <p:spPr bwMode="auto">
          <a:xfrm flipV="1">
            <a:off x="7383223" y="2655296"/>
            <a:ext cx="1606" cy="34759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914126" eaLnBrk="0" hangingPunct="0"/>
            <a:endParaRPr lang="en-US" sz="12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7" name="Line 93"/>
          <p:cNvSpPr>
            <a:spLocks noChangeShapeType="1"/>
          </p:cNvSpPr>
          <p:nvPr/>
        </p:nvSpPr>
        <p:spPr bwMode="auto">
          <a:xfrm flipV="1">
            <a:off x="7739830" y="2672674"/>
            <a:ext cx="1606" cy="17379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914126" eaLnBrk="0" hangingPunct="0"/>
            <a:endParaRPr lang="en-US" sz="12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8" name="Line 94"/>
          <p:cNvSpPr>
            <a:spLocks noChangeShapeType="1"/>
          </p:cNvSpPr>
          <p:nvPr/>
        </p:nvSpPr>
        <p:spPr bwMode="auto">
          <a:xfrm flipV="1">
            <a:off x="8098044" y="2655296"/>
            <a:ext cx="1607" cy="34759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914126" eaLnBrk="0" hangingPunct="0"/>
            <a:endParaRPr lang="en-US" sz="12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9" name="Line 95"/>
          <p:cNvSpPr>
            <a:spLocks noChangeShapeType="1"/>
          </p:cNvSpPr>
          <p:nvPr/>
        </p:nvSpPr>
        <p:spPr bwMode="auto">
          <a:xfrm flipV="1">
            <a:off x="8454651" y="2672674"/>
            <a:ext cx="1607" cy="17379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914126" eaLnBrk="0" hangingPunct="0"/>
            <a:endParaRPr lang="en-US" sz="12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70" name="Line 96"/>
          <p:cNvSpPr>
            <a:spLocks noChangeShapeType="1"/>
          </p:cNvSpPr>
          <p:nvPr/>
        </p:nvSpPr>
        <p:spPr bwMode="auto">
          <a:xfrm flipV="1">
            <a:off x="8812864" y="2655296"/>
            <a:ext cx="1606" cy="34759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914126" eaLnBrk="0" hangingPunct="0"/>
            <a:endParaRPr lang="en-US" sz="12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71" name="Line 97"/>
          <p:cNvSpPr>
            <a:spLocks noChangeShapeType="1"/>
          </p:cNvSpPr>
          <p:nvPr/>
        </p:nvSpPr>
        <p:spPr bwMode="auto">
          <a:xfrm flipV="1">
            <a:off x="9171078" y="2672674"/>
            <a:ext cx="1607" cy="17379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914126" eaLnBrk="0" hangingPunct="0"/>
            <a:endParaRPr lang="en-US" sz="12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72" name="Line 98"/>
          <p:cNvSpPr>
            <a:spLocks noChangeShapeType="1"/>
          </p:cNvSpPr>
          <p:nvPr/>
        </p:nvSpPr>
        <p:spPr bwMode="auto">
          <a:xfrm flipV="1">
            <a:off x="9526078" y="2655296"/>
            <a:ext cx="1606" cy="34759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914126" eaLnBrk="0" hangingPunct="0"/>
            <a:endParaRPr lang="en-US" sz="12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73" name="Line 101"/>
          <p:cNvSpPr>
            <a:spLocks noChangeShapeType="1"/>
          </p:cNvSpPr>
          <p:nvPr/>
        </p:nvSpPr>
        <p:spPr bwMode="auto">
          <a:xfrm flipV="1">
            <a:off x="6668404" y="2686815"/>
            <a:ext cx="3028020" cy="3240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 type="none"/>
            <a:tailEnd type="triangle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914126" eaLnBrk="0" hangingPunct="0"/>
            <a:endParaRPr lang="en-US" sz="12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74" name="Line 103"/>
          <p:cNvSpPr>
            <a:spLocks noChangeShapeType="1"/>
          </p:cNvSpPr>
          <p:nvPr/>
        </p:nvSpPr>
        <p:spPr bwMode="auto">
          <a:xfrm>
            <a:off x="6668404" y="2471726"/>
            <a:ext cx="53009" cy="1086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914126" eaLnBrk="0" hangingPunct="0"/>
            <a:endParaRPr lang="en-US" sz="12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75" name="Line 104"/>
          <p:cNvSpPr>
            <a:spLocks noChangeShapeType="1"/>
          </p:cNvSpPr>
          <p:nvPr/>
        </p:nvSpPr>
        <p:spPr bwMode="auto">
          <a:xfrm>
            <a:off x="6668404" y="2252313"/>
            <a:ext cx="27308" cy="1086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914126" eaLnBrk="0" hangingPunct="0"/>
            <a:endParaRPr lang="en-US" sz="12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76" name="Line 105"/>
          <p:cNvSpPr>
            <a:spLocks noChangeShapeType="1"/>
          </p:cNvSpPr>
          <p:nvPr/>
        </p:nvSpPr>
        <p:spPr bwMode="auto">
          <a:xfrm>
            <a:off x="6668404" y="2033987"/>
            <a:ext cx="53009" cy="10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914126" eaLnBrk="0" hangingPunct="0"/>
            <a:endParaRPr lang="en-US" sz="12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77" name="Line 107"/>
          <p:cNvSpPr>
            <a:spLocks noChangeShapeType="1"/>
          </p:cNvSpPr>
          <p:nvPr/>
        </p:nvSpPr>
        <p:spPr bwMode="auto">
          <a:xfrm flipV="1">
            <a:off x="6668401" y="1831259"/>
            <a:ext cx="4949" cy="858794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 type="none"/>
            <a:tailEnd type="triangle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914126" eaLnBrk="0" hangingPunct="0"/>
            <a:endParaRPr lang="en-US" sz="12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79" name="Freeform 110"/>
          <p:cNvSpPr>
            <a:spLocks/>
          </p:cNvSpPr>
          <p:nvPr/>
        </p:nvSpPr>
        <p:spPr bwMode="auto">
          <a:xfrm>
            <a:off x="6668404" y="2032901"/>
            <a:ext cx="412829" cy="656068"/>
          </a:xfrm>
          <a:custGeom>
            <a:avLst/>
            <a:gdLst>
              <a:gd name="T0" fmla="*/ 4 w 257"/>
              <a:gd name="T1" fmla="*/ 0 h 604"/>
              <a:gd name="T2" fmla="*/ 8 w 257"/>
              <a:gd name="T3" fmla="*/ 1 h 604"/>
              <a:gd name="T4" fmla="*/ 13 w 257"/>
              <a:gd name="T5" fmla="*/ 2 h 604"/>
              <a:gd name="T6" fmla="*/ 17 w 257"/>
              <a:gd name="T7" fmla="*/ 3 h 604"/>
              <a:gd name="T8" fmla="*/ 21 w 257"/>
              <a:gd name="T9" fmla="*/ 4 h 604"/>
              <a:gd name="T10" fmla="*/ 26 w 257"/>
              <a:gd name="T11" fmla="*/ 6 h 604"/>
              <a:gd name="T12" fmla="*/ 30 w 257"/>
              <a:gd name="T13" fmla="*/ 8 h 604"/>
              <a:gd name="T14" fmla="*/ 35 w 257"/>
              <a:gd name="T15" fmla="*/ 11 h 604"/>
              <a:gd name="T16" fmla="*/ 40 w 257"/>
              <a:gd name="T17" fmla="*/ 14 h 604"/>
              <a:gd name="T18" fmla="*/ 43 w 257"/>
              <a:gd name="T19" fmla="*/ 17 h 604"/>
              <a:gd name="T20" fmla="*/ 48 w 257"/>
              <a:gd name="T21" fmla="*/ 21 h 604"/>
              <a:gd name="T22" fmla="*/ 53 w 257"/>
              <a:gd name="T23" fmla="*/ 25 h 604"/>
              <a:gd name="T24" fmla="*/ 57 w 257"/>
              <a:gd name="T25" fmla="*/ 29 h 604"/>
              <a:gd name="T26" fmla="*/ 62 w 257"/>
              <a:gd name="T27" fmla="*/ 34 h 604"/>
              <a:gd name="T28" fmla="*/ 66 w 257"/>
              <a:gd name="T29" fmla="*/ 39 h 604"/>
              <a:gd name="T30" fmla="*/ 70 w 257"/>
              <a:gd name="T31" fmla="*/ 45 h 604"/>
              <a:gd name="T32" fmla="*/ 75 w 257"/>
              <a:gd name="T33" fmla="*/ 51 h 604"/>
              <a:gd name="T34" fmla="*/ 79 w 257"/>
              <a:gd name="T35" fmla="*/ 56 h 604"/>
              <a:gd name="T36" fmla="*/ 84 w 257"/>
              <a:gd name="T37" fmla="*/ 63 h 604"/>
              <a:gd name="T38" fmla="*/ 89 w 257"/>
              <a:gd name="T39" fmla="*/ 70 h 604"/>
              <a:gd name="T40" fmla="*/ 92 w 257"/>
              <a:gd name="T41" fmla="*/ 76 h 604"/>
              <a:gd name="T42" fmla="*/ 97 w 257"/>
              <a:gd name="T43" fmla="*/ 84 h 604"/>
              <a:gd name="T44" fmla="*/ 102 w 257"/>
              <a:gd name="T45" fmla="*/ 92 h 604"/>
              <a:gd name="T46" fmla="*/ 106 w 257"/>
              <a:gd name="T47" fmla="*/ 100 h 604"/>
              <a:gd name="T48" fmla="*/ 111 w 257"/>
              <a:gd name="T49" fmla="*/ 109 h 604"/>
              <a:gd name="T50" fmla="*/ 115 w 257"/>
              <a:gd name="T51" fmla="*/ 118 h 604"/>
              <a:gd name="T52" fmla="*/ 119 w 257"/>
              <a:gd name="T53" fmla="*/ 127 h 604"/>
              <a:gd name="T54" fmla="*/ 124 w 257"/>
              <a:gd name="T55" fmla="*/ 137 h 604"/>
              <a:gd name="T56" fmla="*/ 128 w 257"/>
              <a:gd name="T57" fmla="*/ 146 h 604"/>
              <a:gd name="T58" fmla="*/ 133 w 257"/>
              <a:gd name="T59" fmla="*/ 157 h 604"/>
              <a:gd name="T60" fmla="*/ 137 w 257"/>
              <a:gd name="T61" fmla="*/ 169 h 604"/>
              <a:gd name="T62" fmla="*/ 141 w 257"/>
              <a:gd name="T63" fmla="*/ 179 h 604"/>
              <a:gd name="T64" fmla="*/ 146 w 257"/>
              <a:gd name="T65" fmla="*/ 191 h 604"/>
              <a:gd name="T66" fmla="*/ 151 w 257"/>
              <a:gd name="T67" fmla="*/ 203 h 604"/>
              <a:gd name="T68" fmla="*/ 155 w 257"/>
              <a:gd name="T69" fmla="*/ 215 h 604"/>
              <a:gd name="T70" fmla="*/ 160 w 257"/>
              <a:gd name="T71" fmla="*/ 227 h 604"/>
              <a:gd name="T72" fmla="*/ 164 w 257"/>
              <a:gd name="T73" fmla="*/ 241 h 604"/>
              <a:gd name="T74" fmla="*/ 168 w 257"/>
              <a:gd name="T75" fmla="*/ 254 h 604"/>
              <a:gd name="T76" fmla="*/ 173 w 257"/>
              <a:gd name="T77" fmla="*/ 267 h 604"/>
              <a:gd name="T78" fmla="*/ 177 w 257"/>
              <a:gd name="T79" fmla="*/ 282 h 604"/>
              <a:gd name="T80" fmla="*/ 182 w 257"/>
              <a:gd name="T81" fmla="*/ 297 h 604"/>
              <a:gd name="T82" fmla="*/ 186 w 257"/>
              <a:gd name="T83" fmla="*/ 312 h 604"/>
              <a:gd name="T84" fmla="*/ 190 w 257"/>
              <a:gd name="T85" fmla="*/ 327 h 604"/>
              <a:gd name="T86" fmla="*/ 195 w 257"/>
              <a:gd name="T87" fmla="*/ 342 h 604"/>
              <a:gd name="T88" fmla="*/ 200 w 257"/>
              <a:gd name="T89" fmla="*/ 359 h 604"/>
              <a:gd name="T90" fmla="*/ 204 w 257"/>
              <a:gd name="T91" fmla="*/ 375 h 604"/>
              <a:gd name="T92" fmla="*/ 208 w 257"/>
              <a:gd name="T93" fmla="*/ 392 h 604"/>
              <a:gd name="T94" fmla="*/ 213 w 257"/>
              <a:gd name="T95" fmla="*/ 409 h 604"/>
              <a:gd name="T96" fmla="*/ 217 w 257"/>
              <a:gd name="T97" fmla="*/ 428 h 604"/>
              <a:gd name="T98" fmla="*/ 222 w 257"/>
              <a:gd name="T99" fmla="*/ 446 h 604"/>
              <a:gd name="T100" fmla="*/ 226 w 257"/>
              <a:gd name="T101" fmla="*/ 464 h 604"/>
              <a:gd name="T102" fmla="*/ 231 w 257"/>
              <a:gd name="T103" fmla="*/ 483 h 604"/>
              <a:gd name="T104" fmla="*/ 235 w 257"/>
              <a:gd name="T105" fmla="*/ 503 h 604"/>
              <a:gd name="T106" fmla="*/ 239 w 257"/>
              <a:gd name="T107" fmla="*/ 523 h 604"/>
              <a:gd name="T108" fmla="*/ 244 w 257"/>
              <a:gd name="T109" fmla="*/ 543 h 604"/>
              <a:gd name="T110" fmla="*/ 249 w 257"/>
              <a:gd name="T111" fmla="*/ 564 h 604"/>
              <a:gd name="T112" fmla="*/ 253 w 257"/>
              <a:gd name="T113" fmla="*/ 585 h 604"/>
              <a:gd name="T114" fmla="*/ 257 w 257"/>
              <a:gd name="T115" fmla="*/ 604 h 6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257" h="604">
                <a:moveTo>
                  <a:pt x="0" y="0"/>
                </a:moveTo>
                <a:lnTo>
                  <a:pt x="1" y="0"/>
                </a:lnTo>
                <a:lnTo>
                  <a:pt x="2" y="0"/>
                </a:lnTo>
                <a:lnTo>
                  <a:pt x="4" y="0"/>
                </a:lnTo>
                <a:lnTo>
                  <a:pt x="5" y="0"/>
                </a:lnTo>
                <a:lnTo>
                  <a:pt x="6" y="0"/>
                </a:lnTo>
                <a:lnTo>
                  <a:pt x="7" y="0"/>
                </a:lnTo>
                <a:lnTo>
                  <a:pt x="8" y="1"/>
                </a:lnTo>
                <a:lnTo>
                  <a:pt x="9" y="1"/>
                </a:lnTo>
                <a:lnTo>
                  <a:pt x="11" y="1"/>
                </a:lnTo>
                <a:lnTo>
                  <a:pt x="12" y="2"/>
                </a:lnTo>
                <a:lnTo>
                  <a:pt x="13" y="2"/>
                </a:lnTo>
                <a:lnTo>
                  <a:pt x="14" y="2"/>
                </a:lnTo>
                <a:lnTo>
                  <a:pt x="15" y="3"/>
                </a:lnTo>
                <a:lnTo>
                  <a:pt x="16" y="3"/>
                </a:lnTo>
                <a:lnTo>
                  <a:pt x="17" y="3"/>
                </a:lnTo>
                <a:lnTo>
                  <a:pt x="18" y="3"/>
                </a:lnTo>
                <a:lnTo>
                  <a:pt x="19" y="4"/>
                </a:lnTo>
                <a:lnTo>
                  <a:pt x="20" y="4"/>
                </a:lnTo>
                <a:lnTo>
                  <a:pt x="21" y="4"/>
                </a:lnTo>
                <a:lnTo>
                  <a:pt x="22" y="4"/>
                </a:lnTo>
                <a:lnTo>
                  <a:pt x="23" y="4"/>
                </a:lnTo>
                <a:lnTo>
                  <a:pt x="25" y="5"/>
                </a:lnTo>
                <a:lnTo>
                  <a:pt x="26" y="6"/>
                </a:lnTo>
                <a:lnTo>
                  <a:pt x="27" y="6"/>
                </a:lnTo>
                <a:lnTo>
                  <a:pt x="28" y="7"/>
                </a:lnTo>
                <a:lnTo>
                  <a:pt x="29" y="7"/>
                </a:lnTo>
                <a:lnTo>
                  <a:pt x="30" y="8"/>
                </a:lnTo>
                <a:lnTo>
                  <a:pt x="32" y="9"/>
                </a:lnTo>
                <a:lnTo>
                  <a:pt x="33" y="9"/>
                </a:lnTo>
                <a:lnTo>
                  <a:pt x="34" y="10"/>
                </a:lnTo>
                <a:lnTo>
                  <a:pt x="35" y="11"/>
                </a:lnTo>
                <a:lnTo>
                  <a:pt x="36" y="12"/>
                </a:lnTo>
                <a:lnTo>
                  <a:pt x="37" y="12"/>
                </a:lnTo>
                <a:lnTo>
                  <a:pt x="39" y="13"/>
                </a:lnTo>
                <a:lnTo>
                  <a:pt x="40" y="14"/>
                </a:lnTo>
                <a:lnTo>
                  <a:pt x="41" y="15"/>
                </a:lnTo>
                <a:lnTo>
                  <a:pt x="41" y="15"/>
                </a:lnTo>
                <a:lnTo>
                  <a:pt x="42" y="17"/>
                </a:lnTo>
                <a:lnTo>
                  <a:pt x="43" y="17"/>
                </a:lnTo>
                <a:lnTo>
                  <a:pt x="45" y="18"/>
                </a:lnTo>
                <a:lnTo>
                  <a:pt x="46" y="19"/>
                </a:lnTo>
                <a:lnTo>
                  <a:pt x="47" y="20"/>
                </a:lnTo>
                <a:lnTo>
                  <a:pt x="48" y="21"/>
                </a:lnTo>
                <a:lnTo>
                  <a:pt x="49" y="22"/>
                </a:lnTo>
                <a:lnTo>
                  <a:pt x="50" y="23"/>
                </a:lnTo>
                <a:lnTo>
                  <a:pt x="51" y="24"/>
                </a:lnTo>
                <a:lnTo>
                  <a:pt x="53" y="25"/>
                </a:lnTo>
                <a:lnTo>
                  <a:pt x="54" y="26"/>
                </a:lnTo>
                <a:lnTo>
                  <a:pt x="55" y="28"/>
                </a:lnTo>
                <a:lnTo>
                  <a:pt x="56" y="28"/>
                </a:lnTo>
                <a:lnTo>
                  <a:pt x="57" y="29"/>
                </a:lnTo>
                <a:lnTo>
                  <a:pt x="58" y="30"/>
                </a:lnTo>
                <a:lnTo>
                  <a:pt x="60" y="31"/>
                </a:lnTo>
                <a:lnTo>
                  <a:pt x="61" y="32"/>
                </a:lnTo>
                <a:lnTo>
                  <a:pt x="62" y="34"/>
                </a:lnTo>
                <a:lnTo>
                  <a:pt x="63" y="35"/>
                </a:lnTo>
                <a:lnTo>
                  <a:pt x="64" y="36"/>
                </a:lnTo>
                <a:lnTo>
                  <a:pt x="65" y="37"/>
                </a:lnTo>
                <a:lnTo>
                  <a:pt x="66" y="39"/>
                </a:lnTo>
                <a:lnTo>
                  <a:pt x="67" y="40"/>
                </a:lnTo>
                <a:lnTo>
                  <a:pt x="68" y="42"/>
                </a:lnTo>
                <a:lnTo>
                  <a:pt x="69" y="43"/>
                </a:lnTo>
                <a:lnTo>
                  <a:pt x="70" y="45"/>
                </a:lnTo>
                <a:lnTo>
                  <a:pt x="71" y="46"/>
                </a:lnTo>
                <a:lnTo>
                  <a:pt x="72" y="48"/>
                </a:lnTo>
                <a:lnTo>
                  <a:pt x="74" y="49"/>
                </a:lnTo>
                <a:lnTo>
                  <a:pt x="75" y="51"/>
                </a:lnTo>
                <a:lnTo>
                  <a:pt x="76" y="51"/>
                </a:lnTo>
                <a:lnTo>
                  <a:pt x="77" y="53"/>
                </a:lnTo>
                <a:lnTo>
                  <a:pt x="78" y="55"/>
                </a:lnTo>
                <a:lnTo>
                  <a:pt x="79" y="56"/>
                </a:lnTo>
                <a:lnTo>
                  <a:pt x="81" y="57"/>
                </a:lnTo>
                <a:lnTo>
                  <a:pt x="82" y="59"/>
                </a:lnTo>
                <a:lnTo>
                  <a:pt x="83" y="61"/>
                </a:lnTo>
                <a:lnTo>
                  <a:pt x="84" y="63"/>
                </a:lnTo>
                <a:lnTo>
                  <a:pt x="85" y="65"/>
                </a:lnTo>
                <a:lnTo>
                  <a:pt x="86" y="66"/>
                </a:lnTo>
                <a:lnTo>
                  <a:pt x="88" y="68"/>
                </a:lnTo>
                <a:lnTo>
                  <a:pt x="89" y="70"/>
                </a:lnTo>
                <a:lnTo>
                  <a:pt x="89" y="72"/>
                </a:lnTo>
                <a:lnTo>
                  <a:pt x="90" y="73"/>
                </a:lnTo>
                <a:lnTo>
                  <a:pt x="91" y="75"/>
                </a:lnTo>
                <a:lnTo>
                  <a:pt x="92" y="76"/>
                </a:lnTo>
                <a:lnTo>
                  <a:pt x="94" y="78"/>
                </a:lnTo>
                <a:lnTo>
                  <a:pt x="95" y="80"/>
                </a:lnTo>
                <a:lnTo>
                  <a:pt x="96" y="82"/>
                </a:lnTo>
                <a:lnTo>
                  <a:pt x="97" y="84"/>
                </a:lnTo>
                <a:lnTo>
                  <a:pt x="98" y="86"/>
                </a:lnTo>
                <a:lnTo>
                  <a:pt x="99" y="88"/>
                </a:lnTo>
                <a:lnTo>
                  <a:pt x="100" y="90"/>
                </a:lnTo>
                <a:lnTo>
                  <a:pt x="102" y="92"/>
                </a:lnTo>
                <a:lnTo>
                  <a:pt x="103" y="94"/>
                </a:lnTo>
                <a:lnTo>
                  <a:pt x="104" y="96"/>
                </a:lnTo>
                <a:lnTo>
                  <a:pt x="105" y="99"/>
                </a:lnTo>
                <a:lnTo>
                  <a:pt x="106" y="100"/>
                </a:lnTo>
                <a:lnTo>
                  <a:pt x="107" y="102"/>
                </a:lnTo>
                <a:lnTo>
                  <a:pt x="109" y="104"/>
                </a:lnTo>
                <a:lnTo>
                  <a:pt x="110" y="107"/>
                </a:lnTo>
                <a:lnTo>
                  <a:pt x="111" y="109"/>
                </a:lnTo>
                <a:lnTo>
                  <a:pt x="112" y="111"/>
                </a:lnTo>
                <a:lnTo>
                  <a:pt x="113" y="113"/>
                </a:lnTo>
                <a:lnTo>
                  <a:pt x="113" y="116"/>
                </a:lnTo>
                <a:lnTo>
                  <a:pt x="115" y="118"/>
                </a:lnTo>
                <a:lnTo>
                  <a:pt x="116" y="121"/>
                </a:lnTo>
                <a:lnTo>
                  <a:pt x="117" y="123"/>
                </a:lnTo>
                <a:lnTo>
                  <a:pt x="118" y="125"/>
                </a:lnTo>
                <a:lnTo>
                  <a:pt x="119" y="127"/>
                </a:lnTo>
                <a:lnTo>
                  <a:pt x="120" y="129"/>
                </a:lnTo>
                <a:lnTo>
                  <a:pt x="121" y="132"/>
                </a:lnTo>
                <a:lnTo>
                  <a:pt x="123" y="134"/>
                </a:lnTo>
                <a:lnTo>
                  <a:pt x="124" y="137"/>
                </a:lnTo>
                <a:lnTo>
                  <a:pt x="125" y="140"/>
                </a:lnTo>
                <a:lnTo>
                  <a:pt x="126" y="142"/>
                </a:lnTo>
                <a:lnTo>
                  <a:pt x="127" y="145"/>
                </a:lnTo>
                <a:lnTo>
                  <a:pt x="128" y="146"/>
                </a:lnTo>
                <a:lnTo>
                  <a:pt x="130" y="149"/>
                </a:lnTo>
                <a:lnTo>
                  <a:pt x="131" y="152"/>
                </a:lnTo>
                <a:lnTo>
                  <a:pt x="132" y="155"/>
                </a:lnTo>
                <a:lnTo>
                  <a:pt x="133" y="157"/>
                </a:lnTo>
                <a:lnTo>
                  <a:pt x="134" y="160"/>
                </a:lnTo>
                <a:lnTo>
                  <a:pt x="135" y="163"/>
                </a:lnTo>
                <a:lnTo>
                  <a:pt x="136" y="166"/>
                </a:lnTo>
                <a:lnTo>
                  <a:pt x="137" y="169"/>
                </a:lnTo>
                <a:lnTo>
                  <a:pt x="138" y="171"/>
                </a:lnTo>
                <a:lnTo>
                  <a:pt x="139" y="173"/>
                </a:lnTo>
                <a:lnTo>
                  <a:pt x="140" y="176"/>
                </a:lnTo>
                <a:lnTo>
                  <a:pt x="141" y="179"/>
                </a:lnTo>
                <a:lnTo>
                  <a:pt x="143" y="182"/>
                </a:lnTo>
                <a:lnTo>
                  <a:pt x="144" y="185"/>
                </a:lnTo>
                <a:lnTo>
                  <a:pt x="145" y="188"/>
                </a:lnTo>
                <a:lnTo>
                  <a:pt x="146" y="191"/>
                </a:lnTo>
                <a:lnTo>
                  <a:pt x="147" y="194"/>
                </a:lnTo>
                <a:lnTo>
                  <a:pt x="148" y="196"/>
                </a:lnTo>
                <a:lnTo>
                  <a:pt x="149" y="199"/>
                </a:lnTo>
                <a:lnTo>
                  <a:pt x="151" y="203"/>
                </a:lnTo>
                <a:lnTo>
                  <a:pt x="152" y="206"/>
                </a:lnTo>
                <a:lnTo>
                  <a:pt x="153" y="209"/>
                </a:lnTo>
                <a:lnTo>
                  <a:pt x="154" y="212"/>
                </a:lnTo>
                <a:lnTo>
                  <a:pt x="155" y="215"/>
                </a:lnTo>
                <a:lnTo>
                  <a:pt x="156" y="218"/>
                </a:lnTo>
                <a:lnTo>
                  <a:pt x="158" y="221"/>
                </a:lnTo>
                <a:lnTo>
                  <a:pt x="159" y="224"/>
                </a:lnTo>
                <a:lnTo>
                  <a:pt x="160" y="227"/>
                </a:lnTo>
                <a:lnTo>
                  <a:pt x="160" y="231"/>
                </a:lnTo>
                <a:lnTo>
                  <a:pt x="161" y="234"/>
                </a:lnTo>
                <a:lnTo>
                  <a:pt x="162" y="238"/>
                </a:lnTo>
                <a:lnTo>
                  <a:pt x="164" y="241"/>
                </a:lnTo>
                <a:lnTo>
                  <a:pt x="165" y="244"/>
                </a:lnTo>
                <a:lnTo>
                  <a:pt x="166" y="247"/>
                </a:lnTo>
                <a:lnTo>
                  <a:pt x="167" y="251"/>
                </a:lnTo>
                <a:lnTo>
                  <a:pt x="168" y="254"/>
                </a:lnTo>
                <a:lnTo>
                  <a:pt x="169" y="258"/>
                </a:lnTo>
                <a:lnTo>
                  <a:pt x="170" y="261"/>
                </a:lnTo>
                <a:lnTo>
                  <a:pt x="172" y="265"/>
                </a:lnTo>
                <a:lnTo>
                  <a:pt x="173" y="267"/>
                </a:lnTo>
                <a:lnTo>
                  <a:pt x="174" y="271"/>
                </a:lnTo>
                <a:lnTo>
                  <a:pt x="175" y="275"/>
                </a:lnTo>
                <a:lnTo>
                  <a:pt x="176" y="279"/>
                </a:lnTo>
                <a:lnTo>
                  <a:pt x="177" y="282"/>
                </a:lnTo>
                <a:lnTo>
                  <a:pt x="179" y="286"/>
                </a:lnTo>
                <a:lnTo>
                  <a:pt x="180" y="289"/>
                </a:lnTo>
                <a:lnTo>
                  <a:pt x="181" y="293"/>
                </a:lnTo>
                <a:lnTo>
                  <a:pt x="182" y="297"/>
                </a:lnTo>
                <a:lnTo>
                  <a:pt x="183" y="300"/>
                </a:lnTo>
                <a:lnTo>
                  <a:pt x="184" y="304"/>
                </a:lnTo>
                <a:lnTo>
                  <a:pt x="185" y="308"/>
                </a:lnTo>
                <a:lnTo>
                  <a:pt x="186" y="312"/>
                </a:lnTo>
                <a:lnTo>
                  <a:pt x="187" y="315"/>
                </a:lnTo>
                <a:lnTo>
                  <a:pt x="188" y="319"/>
                </a:lnTo>
                <a:lnTo>
                  <a:pt x="189" y="323"/>
                </a:lnTo>
                <a:lnTo>
                  <a:pt x="190" y="327"/>
                </a:lnTo>
                <a:lnTo>
                  <a:pt x="192" y="331"/>
                </a:lnTo>
                <a:lnTo>
                  <a:pt x="193" y="335"/>
                </a:lnTo>
                <a:lnTo>
                  <a:pt x="194" y="338"/>
                </a:lnTo>
                <a:lnTo>
                  <a:pt x="195" y="342"/>
                </a:lnTo>
                <a:lnTo>
                  <a:pt x="196" y="347"/>
                </a:lnTo>
                <a:lnTo>
                  <a:pt x="197" y="351"/>
                </a:lnTo>
                <a:lnTo>
                  <a:pt x="198" y="355"/>
                </a:lnTo>
                <a:lnTo>
                  <a:pt x="200" y="359"/>
                </a:lnTo>
                <a:lnTo>
                  <a:pt x="201" y="362"/>
                </a:lnTo>
                <a:lnTo>
                  <a:pt x="202" y="367"/>
                </a:lnTo>
                <a:lnTo>
                  <a:pt x="203" y="371"/>
                </a:lnTo>
                <a:lnTo>
                  <a:pt x="204" y="375"/>
                </a:lnTo>
                <a:lnTo>
                  <a:pt x="205" y="380"/>
                </a:lnTo>
                <a:lnTo>
                  <a:pt x="207" y="384"/>
                </a:lnTo>
                <a:lnTo>
                  <a:pt x="208" y="388"/>
                </a:lnTo>
                <a:lnTo>
                  <a:pt x="208" y="392"/>
                </a:lnTo>
                <a:lnTo>
                  <a:pt x="209" y="397"/>
                </a:lnTo>
                <a:lnTo>
                  <a:pt x="210" y="401"/>
                </a:lnTo>
                <a:lnTo>
                  <a:pt x="211" y="406"/>
                </a:lnTo>
                <a:lnTo>
                  <a:pt x="213" y="409"/>
                </a:lnTo>
                <a:lnTo>
                  <a:pt x="214" y="414"/>
                </a:lnTo>
                <a:lnTo>
                  <a:pt x="215" y="418"/>
                </a:lnTo>
                <a:lnTo>
                  <a:pt x="216" y="423"/>
                </a:lnTo>
                <a:lnTo>
                  <a:pt x="217" y="428"/>
                </a:lnTo>
                <a:lnTo>
                  <a:pt x="218" y="432"/>
                </a:lnTo>
                <a:lnTo>
                  <a:pt x="219" y="436"/>
                </a:lnTo>
                <a:lnTo>
                  <a:pt x="221" y="441"/>
                </a:lnTo>
                <a:lnTo>
                  <a:pt x="222" y="446"/>
                </a:lnTo>
                <a:lnTo>
                  <a:pt x="223" y="451"/>
                </a:lnTo>
                <a:lnTo>
                  <a:pt x="224" y="455"/>
                </a:lnTo>
                <a:lnTo>
                  <a:pt x="225" y="459"/>
                </a:lnTo>
                <a:lnTo>
                  <a:pt x="226" y="464"/>
                </a:lnTo>
                <a:lnTo>
                  <a:pt x="228" y="469"/>
                </a:lnTo>
                <a:lnTo>
                  <a:pt x="229" y="474"/>
                </a:lnTo>
                <a:lnTo>
                  <a:pt x="230" y="479"/>
                </a:lnTo>
                <a:lnTo>
                  <a:pt x="231" y="483"/>
                </a:lnTo>
                <a:lnTo>
                  <a:pt x="231" y="488"/>
                </a:lnTo>
                <a:lnTo>
                  <a:pt x="232" y="493"/>
                </a:lnTo>
                <a:lnTo>
                  <a:pt x="234" y="498"/>
                </a:lnTo>
                <a:lnTo>
                  <a:pt x="235" y="503"/>
                </a:lnTo>
                <a:lnTo>
                  <a:pt x="236" y="507"/>
                </a:lnTo>
                <a:lnTo>
                  <a:pt x="237" y="513"/>
                </a:lnTo>
                <a:lnTo>
                  <a:pt x="238" y="518"/>
                </a:lnTo>
                <a:lnTo>
                  <a:pt x="239" y="523"/>
                </a:lnTo>
                <a:lnTo>
                  <a:pt x="241" y="527"/>
                </a:lnTo>
                <a:lnTo>
                  <a:pt x="242" y="533"/>
                </a:lnTo>
                <a:lnTo>
                  <a:pt x="243" y="538"/>
                </a:lnTo>
                <a:lnTo>
                  <a:pt x="244" y="543"/>
                </a:lnTo>
                <a:lnTo>
                  <a:pt x="245" y="549"/>
                </a:lnTo>
                <a:lnTo>
                  <a:pt x="246" y="553"/>
                </a:lnTo>
                <a:lnTo>
                  <a:pt x="247" y="558"/>
                </a:lnTo>
                <a:lnTo>
                  <a:pt x="249" y="564"/>
                </a:lnTo>
                <a:lnTo>
                  <a:pt x="250" y="569"/>
                </a:lnTo>
                <a:lnTo>
                  <a:pt x="251" y="574"/>
                </a:lnTo>
                <a:lnTo>
                  <a:pt x="252" y="579"/>
                </a:lnTo>
                <a:lnTo>
                  <a:pt x="253" y="585"/>
                </a:lnTo>
                <a:lnTo>
                  <a:pt x="254" y="590"/>
                </a:lnTo>
                <a:lnTo>
                  <a:pt x="255" y="596"/>
                </a:lnTo>
                <a:lnTo>
                  <a:pt x="256" y="601"/>
                </a:lnTo>
                <a:lnTo>
                  <a:pt x="257" y="604"/>
                </a:lnTo>
              </a:path>
            </a:pathLst>
          </a:custGeom>
          <a:noFill/>
          <a:ln w="142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126" eaLnBrk="0" hangingPunct="0"/>
            <a:endParaRPr lang="en-US" sz="12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80" name="Freeform 111"/>
          <p:cNvSpPr>
            <a:spLocks/>
          </p:cNvSpPr>
          <p:nvPr/>
        </p:nvSpPr>
        <p:spPr bwMode="auto">
          <a:xfrm>
            <a:off x="8835353" y="2035072"/>
            <a:ext cx="689118" cy="653896"/>
          </a:xfrm>
          <a:custGeom>
            <a:avLst/>
            <a:gdLst>
              <a:gd name="T0" fmla="*/ 7 w 429"/>
              <a:gd name="T1" fmla="*/ 638 h 672"/>
              <a:gd name="T2" fmla="*/ 14 w 429"/>
              <a:gd name="T3" fmla="*/ 605 h 672"/>
              <a:gd name="T4" fmla="*/ 22 w 429"/>
              <a:gd name="T5" fmla="*/ 568 h 672"/>
              <a:gd name="T6" fmla="*/ 28 w 429"/>
              <a:gd name="T7" fmla="*/ 537 h 672"/>
              <a:gd name="T8" fmla="*/ 36 w 429"/>
              <a:gd name="T9" fmla="*/ 503 h 672"/>
              <a:gd name="T10" fmla="*/ 43 w 429"/>
              <a:gd name="T11" fmla="*/ 475 h 672"/>
              <a:gd name="T12" fmla="*/ 50 w 429"/>
              <a:gd name="T13" fmla="*/ 442 h 672"/>
              <a:gd name="T14" fmla="*/ 57 w 429"/>
              <a:gd name="T15" fmla="*/ 415 h 672"/>
              <a:gd name="T16" fmla="*/ 65 w 429"/>
              <a:gd name="T17" fmla="*/ 385 h 672"/>
              <a:gd name="T18" fmla="*/ 71 w 429"/>
              <a:gd name="T19" fmla="*/ 360 h 672"/>
              <a:gd name="T20" fmla="*/ 79 w 429"/>
              <a:gd name="T21" fmla="*/ 333 h 672"/>
              <a:gd name="T22" fmla="*/ 86 w 429"/>
              <a:gd name="T23" fmla="*/ 310 h 672"/>
              <a:gd name="T24" fmla="*/ 94 w 429"/>
              <a:gd name="T25" fmla="*/ 285 h 672"/>
              <a:gd name="T26" fmla="*/ 100 w 429"/>
              <a:gd name="T27" fmla="*/ 264 h 672"/>
              <a:gd name="T28" fmla="*/ 108 w 429"/>
              <a:gd name="T29" fmla="*/ 240 h 672"/>
              <a:gd name="T30" fmla="*/ 115 w 429"/>
              <a:gd name="T31" fmla="*/ 221 h 672"/>
              <a:gd name="T32" fmla="*/ 123 w 429"/>
              <a:gd name="T33" fmla="*/ 200 h 672"/>
              <a:gd name="T34" fmla="*/ 129 w 429"/>
              <a:gd name="T35" fmla="*/ 183 h 672"/>
              <a:gd name="T36" fmla="*/ 138 w 429"/>
              <a:gd name="T37" fmla="*/ 164 h 672"/>
              <a:gd name="T38" fmla="*/ 144 w 429"/>
              <a:gd name="T39" fmla="*/ 148 h 672"/>
              <a:gd name="T40" fmla="*/ 152 w 429"/>
              <a:gd name="T41" fmla="*/ 131 h 672"/>
              <a:gd name="T42" fmla="*/ 159 w 429"/>
              <a:gd name="T43" fmla="*/ 118 h 672"/>
              <a:gd name="T44" fmla="*/ 167 w 429"/>
              <a:gd name="T45" fmla="*/ 102 h 672"/>
              <a:gd name="T46" fmla="*/ 173 w 429"/>
              <a:gd name="T47" fmla="*/ 90 h 672"/>
              <a:gd name="T48" fmla="*/ 181 w 429"/>
              <a:gd name="T49" fmla="*/ 76 h 672"/>
              <a:gd name="T50" fmla="*/ 188 w 429"/>
              <a:gd name="T51" fmla="*/ 66 h 672"/>
              <a:gd name="T52" fmla="*/ 195 w 429"/>
              <a:gd name="T53" fmla="*/ 55 h 672"/>
              <a:gd name="T54" fmla="*/ 202 w 429"/>
              <a:gd name="T55" fmla="*/ 47 h 672"/>
              <a:gd name="T56" fmla="*/ 210 w 429"/>
              <a:gd name="T57" fmla="*/ 37 h 672"/>
              <a:gd name="T58" fmla="*/ 216 w 429"/>
              <a:gd name="T59" fmla="*/ 30 h 672"/>
              <a:gd name="T60" fmla="*/ 224 w 429"/>
              <a:gd name="T61" fmla="*/ 23 h 672"/>
              <a:gd name="T62" fmla="*/ 231 w 429"/>
              <a:gd name="T63" fmla="*/ 17 h 672"/>
              <a:gd name="T64" fmla="*/ 238 w 429"/>
              <a:gd name="T65" fmla="*/ 12 h 672"/>
              <a:gd name="T66" fmla="*/ 245 w 429"/>
              <a:gd name="T67" fmla="*/ 7 h 672"/>
              <a:gd name="T68" fmla="*/ 253 w 429"/>
              <a:gd name="T69" fmla="*/ 4 h 672"/>
              <a:gd name="T70" fmla="*/ 260 w 429"/>
              <a:gd name="T71" fmla="*/ 2 h 672"/>
              <a:gd name="T72" fmla="*/ 267 w 429"/>
              <a:gd name="T73" fmla="*/ 0 h 672"/>
              <a:gd name="T74" fmla="*/ 274 w 429"/>
              <a:gd name="T75" fmla="*/ 0 h 672"/>
              <a:gd name="T76" fmla="*/ 282 w 429"/>
              <a:gd name="T77" fmla="*/ 0 h 672"/>
              <a:gd name="T78" fmla="*/ 288 w 429"/>
              <a:gd name="T79" fmla="*/ 0 h 672"/>
              <a:gd name="T80" fmla="*/ 296 w 429"/>
              <a:gd name="T81" fmla="*/ 3 h 672"/>
              <a:gd name="T82" fmla="*/ 303 w 429"/>
              <a:gd name="T83" fmla="*/ 5 h 672"/>
              <a:gd name="T84" fmla="*/ 310 w 429"/>
              <a:gd name="T85" fmla="*/ 10 h 672"/>
              <a:gd name="T86" fmla="*/ 317 w 429"/>
              <a:gd name="T87" fmla="*/ 14 h 672"/>
              <a:gd name="T88" fmla="*/ 325 w 429"/>
              <a:gd name="T89" fmla="*/ 20 h 672"/>
              <a:gd name="T90" fmla="*/ 332 w 429"/>
              <a:gd name="T91" fmla="*/ 25 h 672"/>
              <a:gd name="T92" fmla="*/ 340 w 429"/>
              <a:gd name="T93" fmla="*/ 34 h 672"/>
              <a:gd name="T94" fmla="*/ 346 w 429"/>
              <a:gd name="T95" fmla="*/ 41 h 672"/>
              <a:gd name="T96" fmla="*/ 355 w 429"/>
              <a:gd name="T97" fmla="*/ 50 h 672"/>
              <a:gd name="T98" fmla="*/ 361 w 429"/>
              <a:gd name="T99" fmla="*/ 60 h 672"/>
              <a:gd name="T100" fmla="*/ 369 w 429"/>
              <a:gd name="T101" fmla="*/ 72 h 672"/>
              <a:gd name="T102" fmla="*/ 376 w 429"/>
              <a:gd name="T103" fmla="*/ 83 h 672"/>
              <a:gd name="T104" fmla="*/ 383 w 429"/>
              <a:gd name="T105" fmla="*/ 96 h 672"/>
              <a:gd name="T106" fmla="*/ 390 w 429"/>
              <a:gd name="T107" fmla="*/ 109 h 672"/>
              <a:gd name="T108" fmla="*/ 398 w 429"/>
              <a:gd name="T109" fmla="*/ 124 h 672"/>
              <a:gd name="T110" fmla="*/ 404 w 429"/>
              <a:gd name="T111" fmla="*/ 139 h 672"/>
              <a:gd name="T112" fmla="*/ 412 w 429"/>
              <a:gd name="T113" fmla="*/ 157 h 672"/>
              <a:gd name="T114" fmla="*/ 419 w 429"/>
              <a:gd name="T115" fmla="*/ 172 h 672"/>
              <a:gd name="T116" fmla="*/ 427 w 429"/>
              <a:gd name="T117" fmla="*/ 192 h 6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29" h="672">
                <a:moveTo>
                  <a:pt x="0" y="672"/>
                </a:moveTo>
                <a:lnTo>
                  <a:pt x="0" y="671"/>
                </a:lnTo>
                <a:lnTo>
                  <a:pt x="1" y="666"/>
                </a:lnTo>
                <a:lnTo>
                  <a:pt x="1" y="666"/>
                </a:lnTo>
                <a:lnTo>
                  <a:pt x="2" y="660"/>
                </a:lnTo>
                <a:lnTo>
                  <a:pt x="2" y="660"/>
                </a:lnTo>
                <a:lnTo>
                  <a:pt x="4" y="655"/>
                </a:lnTo>
                <a:lnTo>
                  <a:pt x="4" y="655"/>
                </a:lnTo>
                <a:lnTo>
                  <a:pt x="5" y="649"/>
                </a:lnTo>
                <a:lnTo>
                  <a:pt x="5" y="649"/>
                </a:lnTo>
                <a:lnTo>
                  <a:pt x="6" y="643"/>
                </a:lnTo>
                <a:lnTo>
                  <a:pt x="6" y="643"/>
                </a:lnTo>
                <a:lnTo>
                  <a:pt x="7" y="638"/>
                </a:lnTo>
                <a:lnTo>
                  <a:pt x="7" y="638"/>
                </a:lnTo>
                <a:lnTo>
                  <a:pt x="8" y="632"/>
                </a:lnTo>
                <a:lnTo>
                  <a:pt x="8" y="632"/>
                </a:lnTo>
                <a:lnTo>
                  <a:pt x="9" y="627"/>
                </a:lnTo>
                <a:lnTo>
                  <a:pt x="9" y="627"/>
                </a:lnTo>
                <a:lnTo>
                  <a:pt x="10" y="621"/>
                </a:lnTo>
                <a:lnTo>
                  <a:pt x="10" y="621"/>
                </a:lnTo>
                <a:lnTo>
                  <a:pt x="12" y="616"/>
                </a:lnTo>
                <a:lnTo>
                  <a:pt x="12" y="616"/>
                </a:lnTo>
                <a:lnTo>
                  <a:pt x="13" y="610"/>
                </a:lnTo>
                <a:lnTo>
                  <a:pt x="13" y="610"/>
                </a:lnTo>
                <a:lnTo>
                  <a:pt x="14" y="605"/>
                </a:lnTo>
                <a:lnTo>
                  <a:pt x="14" y="605"/>
                </a:lnTo>
                <a:lnTo>
                  <a:pt x="15" y="599"/>
                </a:lnTo>
                <a:lnTo>
                  <a:pt x="15" y="599"/>
                </a:lnTo>
                <a:lnTo>
                  <a:pt x="16" y="595"/>
                </a:lnTo>
                <a:lnTo>
                  <a:pt x="16" y="595"/>
                </a:lnTo>
                <a:lnTo>
                  <a:pt x="17" y="589"/>
                </a:lnTo>
                <a:lnTo>
                  <a:pt x="17" y="589"/>
                </a:lnTo>
                <a:lnTo>
                  <a:pt x="19" y="584"/>
                </a:lnTo>
                <a:lnTo>
                  <a:pt x="19" y="584"/>
                </a:lnTo>
                <a:lnTo>
                  <a:pt x="20" y="578"/>
                </a:lnTo>
                <a:lnTo>
                  <a:pt x="20" y="578"/>
                </a:lnTo>
                <a:lnTo>
                  <a:pt x="21" y="573"/>
                </a:lnTo>
                <a:lnTo>
                  <a:pt x="21" y="573"/>
                </a:lnTo>
                <a:lnTo>
                  <a:pt x="22" y="568"/>
                </a:lnTo>
                <a:lnTo>
                  <a:pt x="22" y="568"/>
                </a:lnTo>
                <a:lnTo>
                  <a:pt x="23" y="563"/>
                </a:lnTo>
                <a:lnTo>
                  <a:pt x="23" y="563"/>
                </a:lnTo>
                <a:lnTo>
                  <a:pt x="24" y="558"/>
                </a:lnTo>
                <a:lnTo>
                  <a:pt x="24" y="558"/>
                </a:lnTo>
                <a:lnTo>
                  <a:pt x="25" y="552"/>
                </a:lnTo>
                <a:lnTo>
                  <a:pt x="25" y="552"/>
                </a:lnTo>
                <a:lnTo>
                  <a:pt x="26" y="547"/>
                </a:lnTo>
                <a:lnTo>
                  <a:pt x="26" y="547"/>
                </a:lnTo>
                <a:lnTo>
                  <a:pt x="27" y="543"/>
                </a:lnTo>
                <a:lnTo>
                  <a:pt x="27" y="543"/>
                </a:lnTo>
                <a:lnTo>
                  <a:pt x="28" y="537"/>
                </a:lnTo>
                <a:lnTo>
                  <a:pt x="28" y="537"/>
                </a:lnTo>
                <a:lnTo>
                  <a:pt x="29" y="532"/>
                </a:lnTo>
                <a:lnTo>
                  <a:pt x="29" y="532"/>
                </a:lnTo>
                <a:lnTo>
                  <a:pt x="30" y="527"/>
                </a:lnTo>
                <a:lnTo>
                  <a:pt x="30" y="527"/>
                </a:lnTo>
                <a:lnTo>
                  <a:pt x="31" y="523"/>
                </a:lnTo>
                <a:lnTo>
                  <a:pt x="31" y="523"/>
                </a:lnTo>
                <a:lnTo>
                  <a:pt x="33" y="518"/>
                </a:lnTo>
                <a:lnTo>
                  <a:pt x="33" y="518"/>
                </a:lnTo>
                <a:lnTo>
                  <a:pt x="34" y="513"/>
                </a:lnTo>
                <a:lnTo>
                  <a:pt x="34" y="513"/>
                </a:lnTo>
                <a:lnTo>
                  <a:pt x="35" y="508"/>
                </a:lnTo>
                <a:lnTo>
                  <a:pt x="35" y="508"/>
                </a:lnTo>
                <a:lnTo>
                  <a:pt x="36" y="503"/>
                </a:lnTo>
                <a:lnTo>
                  <a:pt x="36" y="503"/>
                </a:lnTo>
                <a:lnTo>
                  <a:pt x="37" y="499"/>
                </a:lnTo>
                <a:lnTo>
                  <a:pt x="37" y="499"/>
                </a:lnTo>
                <a:lnTo>
                  <a:pt x="38" y="494"/>
                </a:lnTo>
                <a:lnTo>
                  <a:pt x="38" y="494"/>
                </a:lnTo>
                <a:lnTo>
                  <a:pt x="40" y="488"/>
                </a:lnTo>
                <a:lnTo>
                  <a:pt x="40" y="488"/>
                </a:lnTo>
                <a:lnTo>
                  <a:pt x="41" y="483"/>
                </a:lnTo>
                <a:lnTo>
                  <a:pt x="41" y="483"/>
                </a:lnTo>
                <a:lnTo>
                  <a:pt x="42" y="478"/>
                </a:lnTo>
                <a:lnTo>
                  <a:pt x="42" y="478"/>
                </a:lnTo>
                <a:lnTo>
                  <a:pt x="43" y="475"/>
                </a:lnTo>
                <a:lnTo>
                  <a:pt x="43" y="475"/>
                </a:lnTo>
                <a:lnTo>
                  <a:pt x="44" y="470"/>
                </a:lnTo>
                <a:lnTo>
                  <a:pt x="44" y="470"/>
                </a:lnTo>
                <a:lnTo>
                  <a:pt x="45" y="465"/>
                </a:lnTo>
                <a:lnTo>
                  <a:pt x="45" y="465"/>
                </a:lnTo>
                <a:lnTo>
                  <a:pt x="47" y="460"/>
                </a:lnTo>
                <a:lnTo>
                  <a:pt x="47" y="460"/>
                </a:lnTo>
                <a:lnTo>
                  <a:pt x="48" y="455"/>
                </a:lnTo>
                <a:lnTo>
                  <a:pt x="48" y="455"/>
                </a:lnTo>
                <a:lnTo>
                  <a:pt x="48" y="451"/>
                </a:lnTo>
                <a:lnTo>
                  <a:pt x="48" y="451"/>
                </a:lnTo>
                <a:lnTo>
                  <a:pt x="49" y="447"/>
                </a:lnTo>
                <a:lnTo>
                  <a:pt x="49" y="447"/>
                </a:lnTo>
                <a:lnTo>
                  <a:pt x="50" y="442"/>
                </a:lnTo>
                <a:lnTo>
                  <a:pt x="50" y="442"/>
                </a:lnTo>
                <a:lnTo>
                  <a:pt x="51" y="438"/>
                </a:lnTo>
                <a:lnTo>
                  <a:pt x="51" y="438"/>
                </a:lnTo>
                <a:lnTo>
                  <a:pt x="52" y="433"/>
                </a:lnTo>
                <a:lnTo>
                  <a:pt x="52" y="433"/>
                </a:lnTo>
                <a:lnTo>
                  <a:pt x="54" y="428"/>
                </a:lnTo>
                <a:lnTo>
                  <a:pt x="54" y="428"/>
                </a:lnTo>
                <a:lnTo>
                  <a:pt x="55" y="424"/>
                </a:lnTo>
                <a:lnTo>
                  <a:pt x="55" y="424"/>
                </a:lnTo>
                <a:lnTo>
                  <a:pt x="56" y="420"/>
                </a:lnTo>
                <a:lnTo>
                  <a:pt x="56" y="420"/>
                </a:lnTo>
                <a:lnTo>
                  <a:pt x="57" y="415"/>
                </a:lnTo>
                <a:lnTo>
                  <a:pt x="57" y="415"/>
                </a:lnTo>
                <a:lnTo>
                  <a:pt x="58" y="411"/>
                </a:lnTo>
                <a:lnTo>
                  <a:pt x="58" y="411"/>
                </a:lnTo>
                <a:lnTo>
                  <a:pt x="59" y="406"/>
                </a:lnTo>
                <a:lnTo>
                  <a:pt x="59" y="406"/>
                </a:lnTo>
                <a:lnTo>
                  <a:pt x="61" y="403"/>
                </a:lnTo>
                <a:lnTo>
                  <a:pt x="61" y="403"/>
                </a:lnTo>
                <a:lnTo>
                  <a:pt x="62" y="398"/>
                </a:lnTo>
                <a:lnTo>
                  <a:pt x="62" y="398"/>
                </a:lnTo>
                <a:lnTo>
                  <a:pt x="63" y="394"/>
                </a:lnTo>
                <a:lnTo>
                  <a:pt x="63" y="394"/>
                </a:lnTo>
                <a:lnTo>
                  <a:pt x="64" y="390"/>
                </a:lnTo>
                <a:lnTo>
                  <a:pt x="64" y="390"/>
                </a:lnTo>
                <a:lnTo>
                  <a:pt x="65" y="385"/>
                </a:lnTo>
                <a:lnTo>
                  <a:pt x="65" y="385"/>
                </a:lnTo>
                <a:lnTo>
                  <a:pt x="66" y="381"/>
                </a:lnTo>
                <a:lnTo>
                  <a:pt x="66" y="381"/>
                </a:lnTo>
                <a:lnTo>
                  <a:pt x="68" y="378"/>
                </a:lnTo>
                <a:lnTo>
                  <a:pt x="68" y="378"/>
                </a:lnTo>
                <a:lnTo>
                  <a:pt x="69" y="373"/>
                </a:lnTo>
                <a:lnTo>
                  <a:pt x="69" y="373"/>
                </a:lnTo>
                <a:lnTo>
                  <a:pt x="70" y="369"/>
                </a:lnTo>
                <a:lnTo>
                  <a:pt x="70" y="369"/>
                </a:lnTo>
                <a:lnTo>
                  <a:pt x="71" y="365"/>
                </a:lnTo>
                <a:lnTo>
                  <a:pt x="71" y="365"/>
                </a:lnTo>
                <a:lnTo>
                  <a:pt x="71" y="360"/>
                </a:lnTo>
                <a:lnTo>
                  <a:pt x="71" y="360"/>
                </a:lnTo>
                <a:lnTo>
                  <a:pt x="72" y="357"/>
                </a:lnTo>
                <a:lnTo>
                  <a:pt x="72" y="357"/>
                </a:lnTo>
                <a:lnTo>
                  <a:pt x="74" y="353"/>
                </a:lnTo>
                <a:lnTo>
                  <a:pt x="74" y="353"/>
                </a:lnTo>
                <a:lnTo>
                  <a:pt x="75" y="349"/>
                </a:lnTo>
                <a:lnTo>
                  <a:pt x="75" y="349"/>
                </a:lnTo>
                <a:lnTo>
                  <a:pt x="76" y="345"/>
                </a:lnTo>
                <a:lnTo>
                  <a:pt x="76" y="345"/>
                </a:lnTo>
                <a:lnTo>
                  <a:pt x="77" y="341"/>
                </a:lnTo>
                <a:lnTo>
                  <a:pt x="77" y="341"/>
                </a:lnTo>
                <a:lnTo>
                  <a:pt x="78" y="337"/>
                </a:lnTo>
                <a:lnTo>
                  <a:pt x="78" y="337"/>
                </a:lnTo>
                <a:lnTo>
                  <a:pt x="79" y="333"/>
                </a:lnTo>
                <a:lnTo>
                  <a:pt x="79" y="333"/>
                </a:lnTo>
                <a:lnTo>
                  <a:pt x="80" y="330"/>
                </a:lnTo>
                <a:lnTo>
                  <a:pt x="80" y="330"/>
                </a:lnTo>
                <a:lnTo>
                  <a:pt x="82" y="325"/>
                </a:lnTo>
                <a:lnTo>
                  <a:pt x="82" y="325"/>
                </a:lnTo>
                <a:lnTo>
                  <a:pt x="83" y="322"/>
                </a:lnTo>
                <a:lnTo>
                  <a:pt x="83" y="322"/>
                </a:lnTo>
                <a:lnTo>
                  <a:pt x="84" y="318"/>
                </a:lnTo>
                <a:lnTo>
                  <a:pt x="84" y="318"/>
                </a:lnTo>
                <a:lnTo>
                  <a:pt x="85" y="314"/>
                </a:lnTo>
                <a:lnTo>
                  <a:pt x="85" y="314"/>
                </a:lnTo>
                <a:lnTo>
                  <a:pt x="86" y="310"/>
                </a:lnTo>
                <a:lnTo>
                  <a:pt x="86" y="310"/>
                </a:lnTo>
                <a:lnTo>
                  <a:pt x="87" y="307"/>
                </a:lnTo>
                <a:lnTo>
                  <a:pt x="87" y="307"/>
                </a:lnTo>
                <a:lnTo>
                  <a:pt x="89" y="303"/>
                </a:lnTo>
                <a:lnTo>
                  <a:pt x="89" y="303"/>
                </a:lnTo>
                <a:lnTo>
                  <a:pt x="90" y="299"/>
                </a:lnTo>
                <a:lnTo>
                  <a:pt x="90" y="299"/>
                </a:lnTo>
                <a:lnTo>
                  <a:pt x="91" y="295"/>
                </a:lnTo>
                <a:lnTo>
                  <a:pt x="91" y="295"/>
                </a:lnTo>
                <a:lnTo>
                  <a:pt x="92" y="292"/>
                </a:lnTo>
                <a:lnTo>
                  <a:pt x="92" y="292"/>
                </a:lnTo>
                <a:lnTo>
                  <a:pt x="93" y="288"/>
                </a:lnTo>
                <a:lnTo>
                  <a:pt x="93" y="288"/>
                </a:lnTo>
                <a:lnTo>
                  <a:pt x="94" y="285"/>
                </a:lnTo>
                <a:lnTo>
                  <a:pt x="94" y="285"/>
                </a:lnTo>
                <a:lnTo>
                  <a:pt x="95" y="282"/>
                </a:lnTo>
                <a:lnTo>
                  <a:pt x="95" y="282"/>
                </a:lnTo>
                <a:lnTo>
                  <a:pt x="96" y="278"/>
                </a:lnTo>
                <a:lnTo>
                  <a:pt x="96" y="278"/>
                </a:lnTo>
                <a:lnTo>
                  <a:pt x="97" y="274"/>
                </a:lnTo>
                <a:lnTo>
                  <a:pt x="97" y="274"/>
                </a:lnTo>
                <a:lnTo>
                  <a:pt x="98" y="271"/>
                </a:lnTo>
                <a:lnTo>
                  <a:pt x="98" y="271"/>
                </a:lnTo>
                <a:lnTo>
                  <a:pt x="99" y="267"/>
                </a:lnTo>
                <a:lnTo>
                  <a:pt x="99" y="267"/>
                </a:lnTo>
                <a:lnTo>
                  <a:pt x="100" y="264"/>
                </a:lnTo>
                <a:lnTo>
                  <a:pt x="100" y="264"/>
                </a:lnTo>
                <a:lnTo>
                  <a:pt x="101" y="261"/>
                </a:lnTo>
                <a:lnTo>
                  <a:pt x="101" y="261"/>
                </a:lnTo>
                <a:lnTo>
                  <a:pt x="103" y="257"/>
                </a:lnTo>
                <a:lnTo>
                  <a:pt x="103" y="257"/>
                </a:lnTo>
                <a:lnTo>
                  <a:pt x="104" y="254"/>
                </a:lnTo>
                <a:lnTo>
                  <a:pt x="104" y="254"/>
                </a:lnTo>
                <a:lnTo>
                  <a:pt x="105" y="250"/>
                </a:lnTo>
                <a:lnTo>
                  <a:pt x="105" y="250"/>
                </a:lnTo>
                <a:lnTo>
                  <a:pt x="106" y="247"/>
                </a:lnTo>
                <a:lnTo>
                  <a:pt x="106" y="247"/>
                </a:lnTo>
                <a:lnTo>
                  <a:pt x="107" y="244"/>
                </a:lnTo>
                <a:lnTo>
                  <a:pt x="107" y="244"/>
                </a:lnTo>
                <a:lnTo>
                  <a:pt x="108" y="240"/>
                </a:lnTo>
                <a:lnTo>
                  <a:pt x="108" y="240"/>
                </a:lnTo>
                <a:lnTo>
                  <a:pt x="110" y="238"/>
                </a:lnTo>
                <a:lnTo>
                  <a:pt x="110" y="238"/>
                </a:lnTo>
                <a:lnTo>
                  <a:pt x="111" y="234"/>
                </a:lnTo>
                <a:lnTo>
                  <a:pt x="111" y="234"/>
                </a:lnTo>
                <a:lnTo>
                  <a:pt x="112" y="231"/>
                </a:lnTo>
                <a:lnTo>
                  <a:pt x="112" y="231"/>
                </a:lnTo>
                <a:lnTo>
                  <a:pt x="113" y="228"/>
                </a:lnTo>
                <a:lnTo>
                  <a:pt x="113" y="228"/>
                </a:lnTo>
                <a:lnTo>
                  <a:pt x="114" y="224"/>
                </a:lnTo>
                <a:lnTo>
                  <a:pt x="114" y="224"/>
                </a:lnTo>
                <a:lnTo>
                  <a:pt x="115" y="221"/>
                </a:lnTo>
                <a:lnTo>
                  <a:pt x="115" y="221"/>
                </a:lnTo>
                <a:lnTo>
                  <a:pt x="117" y="218"/>
                </a:lnTo>
                <a:lnTo>
                  <a:pt x="117" y="218"/>
                </a:lnTo>
                <a:lnTo>
                  <a:pt x="118" y="215"/>
                </a:lnTo>
                <a:lnTo>
                  <a:pt x="118" y="215"/>
                </a:lnTo>
                <a:lnTo>
                  <a:pt x="119" y="212"/>
                </a:lnTo>
                <a:lnTo>
                  <a:pt x="119" y="212"/>
                </a:lnTo>
                <a:lnTo>
                  <a:pt x="119" y="209"/>
                </a:lnTo>
                <a:lnTo>
                  <a:pt x="119" y="209"/>
                </a:lnTo>
                <a:lnTo>
                  <a:pt x="120" y="206"/>
                </a:lnTo>
                <a:lnTo>
                  <a:pt x="120" y="206"/>
                </a:lnTo>
                <a:lnTo>
                  <a:pt x="121" y="203"/>
                </a:lnTo>
                <a:lnTo>
                  <a:pt x="121" y="203"/>
                </a:lnTo>
                <a:lnTo>
                  <a:pt x="123" y="200"/>
                </a:lnTo>
                <a:lnTo>
                  <a:pt x="123" y="200"/>
                </a:lnTo>
                <a:lnTo>
                  <a:pt x="124" y="197"/>
                </a:lnTo>
                <a:lnTo>
                  <a:pt x="124" y="197"/>
                </a:lnTo>
                <a:lnTo>
                  <a:pt x="125" y="194"/>
                </a:lnTo>
                <a:lnTo>
                  <a:pt x="125" y="194"/>
                </a:lnTo>
                <a:lnTo>
                  <a:pt x="126" y="191"/>
                </a:lnTo>
                <a:lnTo>
                  <a:pt x="126" y="191"/>
                </a:lnTo>
                <a:lnTo>
                  <a:pt x="127" y="189"/>
                </a:lnTo>
                <a:lnTo>
                  <a:pt x="127" y="189"/>
                </a:lnTo>
                <a:lnTo>
                  <a:pt x="128" y="186"/>
                </a:lnTo>
                <a:lnTo>
                  <a:pt x="128" y="186"/>
                </a:lnTo>
                <a:lnTo>
                  <a:pt x="129" y="183"/>
                </a:lnTo>
                <a:lnTo>
                  <a:pt x="129" y="183"/>
                </a:lnTo>
                <a:lnTo>
                  <a:pt x="131" y="180"/>
                </a:lnTo>
                <a:lnTo>
                  <a:pt x="131" y="180"/>
                </a:lnTo>
                <a:lnTo>
                  <a:pt x="132" y="177"/>
                </a:lnTo>
                <a:lnTo>
                  <a:pt x="132" y="177"/>
                </a:lnTo>
                <a:lnTo>
                  <a:pt x="133" y="174"/>
                </a:lnTo>
                <a:lnTo>
                  <a:pt x="133" y="174"/>
                </a:lnTo>
                <a:lnTo>
                  <a:pt x="134" y="171"/>
                </a:lnTo>
                <a:lnTo>
                  <a:pt x="134" y="171"/>
                </a:lnTo>
                <a:lnTo>
                  <a:pt x="135" y="168"/>
                </a:lnTo>
                <a:lnTo>
                  <a:pt x="135" y="168"/>
                </a:lnTo>
                <a:lnTo>
                  <a:pt x="136" y="167"/>
                </a:lnTo>
                <a:lnTo>
                  <a:pt x="136" y="167"/>
                </a:lnTo>
                <a:lnTo>
                  <a:pt x="138" y="164"/>
                </a:lnTo>
                <a:lnTo>
                  <a:pt x="138" y="164"/>
                </a:lnTo>
                <a:lnTo>
                  <a:pt x="139" y="161"/>
                </a:lnTo>
                <a:lnTo>
                  <a:pt x="139" y="161"/>
                </a:lnTo>
                <a:lnTo>
                  <a:pt x="140" y="159"/>
                </a:lnTo>
                <a:lnTo>
                  <a:pt x="140" y="159"/>
                </a:lnTo>
                <a:lnTo>
                  <a:pt x="141" y="156"/>
                </a:lnTo>
                <a:lnTo>
                  <a:pt x="141" y="156"/>
                </a:lnTo>
                <a:lnTo>
                  <a:pt x="142" y="153"/>
                </a:lnTo>
                <a:lnTo>
                  <a:pt x="142" y="153"/>
                </a:lnTo>
                <a:lnTo>
                  <a:pt x="143" y="151"/>
                </a:lnTo>
                <a:lnTo>
                  <a:pt x="143" y="151"/>
                </a:lnTo>
                <a:lnTo>
                  <a:pt x="144" y="148"/>
                </a:lnTo>
                <a:lnTo>
                  <a:pt x="144" y="148"/>
                </a:lnTo>
                <a:lnTo>
                  <a:pt x="145" y="145"/>
                </a:lnTo>
                <a:lnTo>
                  <a:pt x="145" y="145"/>
                </a:lnTo>
                <a:lnTo>
                  <a:pt x="146" y="143"/>
                </a:lnTo>
                <a:lnTo>
                  <a:pt x="146" y="143"/>
                </a:lnTo>
                <a:lnTo>
                  <a:pt x="147" y="141"/>
                </a:lnTo>
                <a:lnTo>
                  <a:pt x="147" y="141"/>
                </a:lnTo>
                <a:lnTo>
                  <a:pt x="148" y="139"/>
                </a:lnTo>
                <a:lnTo>
                  <a:pt x="148" y="139"/>
                </a:lnTo>
                <a:lnTo>
                  <a:pt x="149" y="136"/>
                </a:lnTo>
                <a:lnTo>
                  <a:pt x="149" y="136"/>
                </a:lnTo>
                <a:lnTo>
                  <a:pt x="150" y="133"/>
                </a:lnTo>
                <a:lnTo>
                  <a:pt x="150" y="133"/>
                </a:lnTo>
                <a:lnTo>
                  <a:pt x="152" y="131"/>
                </a:lnTo>
                <a:lnTo>
                  <a:pt x="152" y="131"/>
                </a:lnTo>
                <a:lnTo>
                  <a:pt x="153" y="128"/>
                </a:lnTo>
                <a:lnTo>
                  <a:pt x="153" y="128"/>
                </a:lnTo>
                <a:lnTo>
                  <a:pt x="154" y="126"/>
                </a:lnTo>
                <a:lnTo>
                  <a:pt x="154" y="126"/>
                </a:lnTo>
                <a:lnTo>
                  <a:pt x="155" y="124"/>
                </a:lnTo>
                <a:lnTo>
                  <a:pt x="155" y="124"/>
                </a:lnTo>
                <a:lnTo>
                  <a:pt x="156" y="121"/>
                </a:lnTo>
                <a:lnTo>
                  <a:pt x="156" y="121"/>
                </a:lnTo>
                <a:lnTo>
                  <a:pt x="157" y="119"/>
                </a:lnTo>
                <a:lnTo>
                  <a:pt x="157" y="119"/>
                </a:lnTo>
                <a:lnTo>
                  <a:pt x="159" y="118"/>
                </a:lnTo>
                <a:lnTo>
                  <a:pt x="159" y="118"/>
                </a:lnTo>
                <a:lnTo>
                  <a:pt x="160" y="115"/>
                </a:lnTo>
                <a:lnTo>
                  <a:pt x="160" y="115"/>
                </a:lnTo>
                <a:lnTo>
                  <a:pt x="161" y="113"/>
                </a:lnTo>
                <a:lnTo>
                  <a:pt x="161" y="113"/>
                </a:lnTo>
                <a:lnTo>
                  <a:pt x="162" y="111"/>
                </a:lnTo>
                <a:lnTo>
                  <a:pt x="162" y="111"/>
                </a:lnTo>
                <a:lnTo>
                  <a:pt x="163" y="108"/>
                </a:lnTo>
                <a:lnTo>
                  <a:pt x="163" y="108"/>
                </a:lnTo>
                <a:lnTo>
                  <a:pt x="164" y="106"/>
                </a:lnTo>
                <a:lnTo>
                  <a:pt x="164" y="106"/>
                </a:lnTo>
                <a:lnTo>
                  <a:pt x="166" y="104"/>
                </a:lnTo>
                <a:lnTo>
                  <a:pt x="166" y="104"/>
                </a:lnTo>
                <a:lnTo>
                  <a:pt x="167" y="102"/>
                </a:lnTo>
                <a:lnTo>
                  <a:pt x="167" y="102"/>
                </a:lnTo>
                <a:lnTo>
                  <a:pt x="167" y="100"/>
                </a:lnTo>
                <a:lnTo>
                  <a:pt x="167" y="100"/>
                </a:lnTo>
                <a:lnTo>
                  <a:pt x="168" y="97"/>
                </a:lnTo>
                <a:lnTo>
                  <a:pt x="168" y="97"/>
                </a:lnTo>
                <a:lnTo>
                  <a:pt x="169" y="96"/>
                </a:lnTo>
                <a:lnTo>
                  <a:pt x="169" y="96"/>
                </a:lnTo>
                <a:lnTo>
                  <a:pt x="170" y="94"/>
                </a:lnTo>
                <a:lnTo>
                  <a:pt x="170" y="94"/>
                </a:lnTo>
                <a:lnTo>
                  <a:pt x="172" y="92"/>
                </a:lnTo>
                <a:lnTo>
                  <a:pt x="172" y="92"/>
                </a:lnTo>
                <a:lnTo>
                  <a:pt x="173" y="90"/>
                </a:lnTo>
                <a:lnTo>
                  <a:pt x="173" y="90"/>
                </a:lnTo>
                <a:lnTo>
                  <a:pt x="174" y="88"/>
                </a:lnTo>
                <a:lnTo>
                  <a:pt x="174" y="88"/>
                </a:lnTo>
                <a:lnTo>
                  <a:pt x="175" y="86"/>
                </a:lnTo>
                <a:lnTo>
                  <a:pt x="175" y="86"/>
                </a:lnTo>
                <a:lnTo>
                  <a:pt x="176" y="84"/>
                </a:lnTo>
                <a:lnTo>
                  <a:pt x="176" y="84"/>
                </a:lnTo>
                <a:lnTo>
                  <a:pt x="177" y="82"/>
                </a:lnTo>
                <a:lnTo>
                  <a:pt x="177" y="82"/>
                </a:lnTo>
                <a:lnTo>
                  <a:pt x="178" y="80"/>
                </a:lnTo>
                <a:lnTo>
                  <a:pt x="178" y="80"/>
                </a:lnTo>
                <a:lnTo>
                  <a:pt x="180" y="78"/>
                </a:lnTo>
                <a:lnTo>
                  <a:pt x="180" y="78"/>
                </a:lnTo>
                <a:lnTo>
                  <a:pt x="181" y="76"/>
                </a:lnTo>
                <a:lnTo>
                  <a:pt x="181" y="76"/>
                </a:lnTo>
                <a:lnTo>
                  <a:pt x="182" y="75"/>
                </a:lnTo>
                <a:lnTo>
                  <a:pt x="182" y="75"/>
                </a:lnTo>
                <a:lnTo>
                  <a:pt x="183" y="72"/>
                </a:lnTo>
                <a:lnTo>
                  <a:pt x="183" y="72"/>
                </a:lnTo>
                <a:lnTo>
                  <a:pt x="184" y="72"/>
                </a:lnTo>
                <a:lnTo>
                  <a:pt x="184" y="72"/>
                </a:lnTo>
                <a:lnTo>
                  <a:pt x="185" y="70"/>
                </a:lnTo>
                <a:lnTo>
                  <a:pt x="185" y="70"/>
                </a:lnTo>
                <a:lnTo>
                  <a:pt x="187" y="68"/>
                </a:lnTo>
                <a:lnTo>
                  <a:pt x="187" y="68"/>
                </a:lnTo>
                <a:lnTo>
                  <a:pt x="188" y="66"/>
                </a:lnTo>
                <a:lnTo>
                  <a:pt x="188" y="66"/>
                </a:lnTo>
                <a:lnTo>
                  <a:pt x="189" y="65"/>
                </a:lnTo>
                <a:lnTo>
                  <a:pt x="189" y="65"/>
                </a:lnTo>
                <a:lnTo>
                  <a:pt x="190" y="63"/>
                </a:lnTo>
                <a:lnTo>
                  <a:pt x="190" y="63"/>
                </a:lnTo>
                <a:lnTo>
                  <a:pt x="190" y="61"/>
                </a:lnTo>
                <a:lnTo>
                  <a:pt x="190" y="61"/>
                </a:lnTo>
                <a:lnTo>
                  <a:pt x="191" y="60"/>
                </a:lnTo>
                <a:lnTo>
                  <a:pt x="191" y="60"/>
                </a:lnTo>
                <a:lnTo>
                  <a:pt x="193" y="58"/>
                </a:lnTo>
                <a:lnTo>
                  <a:pt x="193" y="58"/>
                </a:lnTo>
                <a:lnTo>
                  <a:pt x="194" y="56"/>
                </a:lnTo>
                <a:lnTo>
                  <a:pt x="194" y="56"/>
                </a:lnTo>
                <a:lnTo>
                  <a:pt x="195" y="55"/>
                </a:lnTo>
                <a:lnTo>
                  <a:pt x="195" y="55"/>
                </a:lnTo>
                <a:lnTo>
                  <a:pt x="196" y="53"/>
                </a:lnTo>
                <a:lnTo>
                  <a:pt x="196" y="53"/>
                </a:lnTo>
                <a:lnTo>
                  <a:pt x="197" y="52"/>
                </a:lnTo>
                <a:lnTo>
                  <a:pt x="197" y="52"/>
                </a:lnTo>
                <a:lnTo>
                  <a:pt x="198" y="50"/>
                </a:lnTo>
                <a:lnTo>
                  <a:pt x="198" y="50"/>
                </a:lnTo>
                <a:lnTo>
                  <a:pt x="199" y="49"/>
                </a:lnTo>
                <a:lnTo>
                  <a:pt x="199" y="49"/>
                </a:lnTo>
                <a:lnTo>
                  <a:pt x="201" y="48"/>
                </a:lnTo>
                <a:lnTo>
                  <a:pt x="201" y="48"/>
                </a:lnTo>
                <a:lnTo>
                  <a:pt x="202" y="47"/>
                </a:lnTo>
                <a:lnTo>
                  <a:pt x="202" y="47"/>
                </a:lnTo>
                <a:lnTo>
                  <a:pt x="203" y="45"/>
                </a:lnTo>
                <a:lnTo>
                  <a:pt x="203" y="45"/>
                </a:lnTo>
                <a:lnTo>
                  <a:pt x="204" y="44"/>
                </a:lnTo>
                <a:lnTo>
                  <a:pt x="204" y="44"/>
                </a:lnTo>
                <a:lnTo>
                  <a:pt x="205" y="43"/>
                </a:lnTo>
                <a:lnTo>
                  <a:pt x="205" y="43"/>
                </a:lnTo>
                <a:lnTo>
                  <a:pt x="206" y="41"/>
                </a:lnTo>
                <a:lnTo>
                  <a:pt x="206" y="41"/>
                </a:lnTo>
                <a:lnTo>
                  <a:pt x="208" y="40"/>
                </a:lnTo>
                <a:lnTo>
                  <a:pt x="208" y="40"/>
                </a:lnTo>
                <a:lnTo>
                  <a:pt x="209" y="38"/>
                </a:lnTo>
                <a:lnTo>
                  <a:pt x="209" y="38"/>
                </a:lnTo>
                <a:lnTo>
                  <a:pt x="210" y="37"/>
                </a:lnTo>
                <a:lnTo>
                  <a:pt x="210" y="37"/>
                </a:lnTo>
                <a:lnTo>
                  <a:pt x="211" y="36"/>
                </a:lnTo>
                <a:lnTo>
                  <a:pt x="211" y="36"/>
                </a:lnTo>
                <a:lnTo>
                  <a:pt x="212" y="35"/>
                </a:lnTo>
                <a:lnTo>
                  <a:pt x="212" y="35"/>
                </a:lnTo>
                <a:lnTo>
                  <a:pt x="213" y="33"/>
                </a:lnTo>
                <a:lnTo>
                  <a:pt x="213" y="33"/>
                </a:lnTo>
                <a:lnTo>
                  <a:pt x="214" y="32"/>
                </a:lnTo>
                <a:lnTo>
                  <a:pt x="214" y="32"/>
                </a:lnTo>
                <a:lnTo>
                  <a:pt x="215" y="31"/>
                </a:lnTo>
                <a:lnTo>
                  <a:pt x="215" y="31"/>
                </a:lnTo>
                <a:lnTo>
                  <a:pt x="216" y="30"/>
                </a:lnTo>
                <a:lnTo>
                  <a:pt x="216" y="30"/>
                </a:lnTo>
                <a:lnTo>
                  <a:pt x="217" y="28"/>
                </a:lnTo>
                <a:lnTo>
                  <a:pt x="217" y="28"/>
                </a:lnTo>
                <a:lnTo>
                  <a:pt x="218" y="27"/>
                </a:lnTo>
                <a:lnTo>
                  <a:pt x="218" y="27"/>
                </a:lnTo>
                <a:lnTo>
                  <a:pt x="219" y="26"/>
                </a:lnTo>
                <a:lnTo>
                  <a:pt x="219" y="26"/>
                </a:lnTo>
                <a:lnTo>
                  <a:pt x="221" y="25"/>
                </a:lnTo>
                <a:lnTo>
                  <a:pt x="221" y="25"/>
                </a:lnTo>
                <a:lnTo>
                  <a:pt x="222" y="24"/>
                </a:lnTo>
                <a:lnTo>
                  <a:pt x="222" y="24"/>
                </a:lnTo>
                <a:lnTo>
                  <a:pt x="223" y="24"/>
                </a:lnTo>
                <a:lnTo>
                  <a:pt x="223" y="24"/>
                </a:lnTo>
                <a:lnTo>
                  <a:pt x="224" y="23"/>
                </a:lnTo>
                <a:lnTo>
                  <a:pt x="224" y="23"/>
                </a:lnTo>
                <a:lnTo>
                  <a:pt x="225" y="22"/>
                </a:lnTo>
                <a:lnTo>
                  <a:pt x="225" y="22"/>
                </a:lnTo>
                <a:lnTo>
                  <a:pt x="226" y="21"/>
                </a:lnTo>
                <a:lnTo>
                  <a:pt x="226" y="21"/>
                </a:lnTo>
                <a:lnTo>
                  <a:pt x="227" y="20"/>
                </a:lnTo>
                <a:lnTo>
                  <a:pt x="227" y="20"/>
                </a:lnTo>
                <a:lnTo>
                  <a:pt x="229" y="19"/>
                </a:lnTo>
                <a:lnTo>
                  <a:pt x="229" y="19"/>
                </a:lnTo>
                <a:lnTo>
                  <a:pt x="230" y="18"/>
                </a:lnTo>
                <a:lnTo>
                  <a:pt x="230" y="18"/>
                </a:lnTo>
                <a:lnTo>
                  <a:pt x="231" y="17"/>
                </a:lnTo>
                <a:lnTo>
                  <a:pt x="231" y="17"/>
                </a:lnTo>
                <a:lnTo>
                  <a:pt x="232" y="16"/>
                </a:lnTo>
                <a:lnTo>
                  <a:pt x="232" y="16"/>
                </a:lnTo>
                <a:lnTo>
                  <a:pt x="233" y="15"/>
                </a:lnTo>
                <a:lnTo>
                  <a:pt x="233" y="15"/>
                </a:lnTo>
                <a:lnTo>
                  <a:pt x="234" y="15"/>
                </a:lnTo>
                <a:lnTo>
                  <a:pt x="234" y="15"/>
                </a:lnTo>
                <a:lnTo>
                  <a:pt x="236" y="14"/>
                </a:lnTo>
                <a:lnTo>
                  <a:pt x="236" y="14"/>
                </a:lnTo>
                <a:lnTo>
                  <a:pt x="237" y="13"/>
                </a:lnTo>
                <a:lnTo>
                  <a:pt x="237" y="13"/>
                </a:lnTo>
                <a:lnTo>
                  <a:pt x="238" y="12"/>
                </a:lnTo>
                <a:lnTo>
                  <a:pt x="238" y="12"/>
                </a:lnTo>
                <a:lnTo>
                  <a:pt x="238" y="12"/>
                </a:lnTo>
                <a:lnTo>
                  <a:pt x="238" y="12"/>
                </a:lnTo>
                <a:lnTo>
                  <a:pt x="239" y="11"/>
                </a:lnTo>
                <a:lnTo>
                  <a:pt x="239" y="11"/>
                </a:lnTo>
                <a:lnTo>
                  <a:pt x="240" y="10"/>
                </a:lnTo>
                <a:lnTo>
                  <a:pt x="240" y="10"/>
                </a:lnTo>
                <a:lnTo>
                  <a:pt x="242" y="10"/>
                </a:lnTo>
                <a:lnTo>
                  <a:pt x="242" y="10"/>
                </a:lnTo>
                <a:lnTo>
                  <a:pt x="243" y="9"/>
                </a:lnTo>
                <a:lnTo>
                  <a:pt x="243" y="9"/>
                </a:lnTo>
                <a:lnTo>
                  <a:pt x="244" y="8"/>
                </a:lnTo>
                <a:lnTo>
                  <a:pt x="244" y="8"/>
                </a:lnTo>
                <a:lnTo>
                  <a:pt x="245" y="7"/>
                </a:lnTo>
                <a:lnTo>
                  <a:pt x="245" y="7"/>
                </a:lnTo>
                <a:lnTo>
                  <a:pt x="246" y="7"/>
                </a:lnTo>
                <a:lnTo>
                  <a:pt x="246" y="7"/>
                </a:lnTo>
                <a:lnTo>
                  <a:pt x="247" y="6"/>
                </a:lnTo>
                <a:lnTo>
                  <a:pt x="247" y="6"/>
                </a:lnTo>
                <a:lnTo>
                  <a:pt x="248" y="6"/>
                </a:lnTo>
                <a:lnTo>
                  <a:pt x="248" y="6"/>
                </a:lnTo>
                <a:lnTo>
                  <a:pt x="250" y="5"/>
                </a:lnTo>
                <a:lnTo>
                  <a:pt x="250" y="5"/>
                </a:lnTo>
                <a:lnTo>
                  <a:pt x="251" y="5"/>
                </a:lnTo>
                <a:lnTo>
                  <a:pt x="251" y="5"/>
                </a:lnTo>
                <a:lnTo>
                  <a:pt x="252" y="4"/>
                </a:lnTo>
                <a:lnTo>
                  <a:pt x="252" y="4"/>
                </a:lnTo>
                <a:lnTo>
                  <a:pt x="253" y="4"/>
                </a:lnTo>
                <a:lnTo>
                  <a:pt x="253" y="4"/>
                </a:lnTo>
                <a:lnTo>
                  <a:pt x="254" y="3"/>
                </a:lnTo>
                <a:lnTo>
                  <a:pt x="254" y="3"/>
                </a:lnTo>
                <a:lnTo>
                  <a:pt x="255" y="3"/>
                </a:lnTo>
                <a:lnTo>
                  <a:pt x="255" y="3"/>
                </a:lnTo>
                <a:lnTo>
                  <a:pt x="257" y="2"/>
                </a:lnTo>
                <a:lnTo>
                  <a:pt x="257" y="2"/>
                </a:lnTo>
                <a:lnTo>
                  <a:pt x="258" y="2"/>
                </a:lnTo>
                <a:lnTo>
                  <a:pt x="258" y="2"/>
                </a:lnTo>
                <a:lnTo>
                  <a:pt x="259" y="2"/>
                </a:lnTo>
                <a:lnTo>
                  <a:pt x="259" y="2"/>
                </a:lnTo>
                <a:lnTo>
                  <a:pt x="260" y="2"/>
                </a:lnTo>
                <a:lnTo>
                  <a:pt x="260" y="2"/>
                </a:lnTo>
                <a:lnTo>
                  <a:pt x="261" y="1"/>
                </a:lnTo>
                <a:lnTo>
                  <a:pt x="261" y="1"/>
                </a:lnTo>
                <a:lnTo>
                  <a:pt x="262" y="1"/>
                </a:lnTo>
                <a:lnTo>
                  <a:pt x="262" y="1"/>
                </a:lnTo>
                <a:lnTo>
                  <a:pt x="263" y="1"/>
                </a:lnTo>
                <a:lnTo>
                  <a:pt x="263" y="1"/>
                </a:lnTo>
                <a:lnTo>
                  <a:pt x="264" y="0"/>
                </a:lnTo>
                <a:lnTo>
                  <a:pt x="264" y="0"/>
                </a:lnTo>
                <a:lnTo>
                  <a:pt x="265" y="0"/>
                </a:lnTo>
                <a:lnTo>
                  <a:pt x="265" y="0"/>
                </a:lnTo>
                <a:lnTo>
                  <a:pt x="266" y="0"/>
                </a:lnTo>
                <a:lnTo>
                  <a:pt x="266" y="0"/>
                </a:lnTo>
                <a:lnTo>
                  <a:pt x="267" y="0"/>
                </a:lnTo>
                <a:lnTo>
                  <a:pt x="267" y="0"/>
                </a:lnTo>
                <a:lnTo>
                  <a:pt x="268" y="0"/>
                </a:lnTo>
                <a:lnTo>
                  <a:pt x="268" y="0"/>
                </a:lnTo>
                <a:lnTo>
                  <a:pt x="270" y="0"/>
                </a:lnTo>
                <a:lnTo>
                  <a:pt x="270" y="0"/>
                </a:lnTo>
                <a:lnTo>
                  <a:pt x="271" y="0"/>
                </a:lnTo>
                <a:lnTo>
                  <a:pt x="271" y="0"/>
                </a:lnTo>
                <a:lnTo>
                  <a:pt x="272" y="0"/>
                </a:lnTo>
                <a:lnTo>
                  <a:pt x="272" y="0"/>
                </a:lnTo>
                <a:lnTo>
                  <a:pt x="273" y="0"/>
                </a:lnTo>
                <a:lnTo>
                  <a:pt x="273" y="0"/>
                </a:lnTo>
                <a:lnTo>
                  <a:pt x="274" y="0"/>
                </a:lnTo>
                <a:lnTo>
                  <a:pt x="274" y="0"/>
                </a:lnTo>
                <a:lnTo>
                  <a:pt x="275" y="0"/>
                </a:lnTo>
                <a:lnTo>
                  <a:pt x="275" y="0"/>
                </a:lnTo>
                <a:lnTo>
                  <a:pt x="276" y="0"/>
                </a:lnTo>
                <a:lnTo>
                  <a:pt x="276" y="0"/>
                </a:lnTo>
                <a:lnTo>
                  <a:pt x="278" y="0"/>
                </a:lnTo>
                <a:lnTo>
                  <a:pt x="278" y="0"/>
                </a:lnTo>
                <a:lnTo>
                  <a:pt x="279" y="0"/>
                </a:lnTo>
                <a:lnTo>
                  <a:pt x="279" y="0"/>
                </a:lnTo>
                <a:lnTo>
                  <a:pt x="280" y="0"/>
                </a:lnTo>
                <a:lnTo>
                  <a:pt x="280" y="0"/>
                </a:lnTo>
                <a:lnTo>
                  <a:pt x="281" y="0"/>
                </a:lnTo>
                <a:lnTo>
                  <a:pt x="281" y="0"/>
                </a:lnTo>
                <a:lnTo>
                  <a:pt x="282" y="0"/>
                </a:lnTo>
                <a:lnTo>
                  <a:pt x="282" y="0"/>
                </a:lnTo>
                <a:lnTo>
                  <a:pt x="283" y="0"/>
                </a:lnTo>
                <a:lnTo>
                  <a:pt x="283" y="0"/>
                </a:lnTo>
                <a:lnTo>
                  <a:pt x="285" y="0"/>
                </a:lnTo>
                <a:lnTo>
                  <a:pt x="285" y="0"/>
                </a:lnTo>
                <a:lnTo>
                  <a:pt x="285" y="0"/>
                </a:lnTo>
                <a:lnTo>
                  <a:pt x="285" y="0"/>
                </a:lnTo>
                <a:lnTo>
                  <a:pt x="286" y="0"/>
                </a:lnTo>
                <a:lnTo>
                  <a:pt x="286" y="0"/>
                </a:lnTo>
                <a:lnTo>
                  <a:pt x="287" y="0"/>
                </a:lnTo>
                <a:lnTo>
                  <a:pt x="287" y="0"/>
                </a:lnTo>
                <a:lnTo>
                  <a:pt x="288" y="0"/>
                </a:lnTo>
                <a:lnTo>
                  <a:pt x="288" y="0"/>
                </a:lnTo>
                <a:lnTo>
                  <a:pt x="289" y="1"/>
                </a:lnTo>
                <a:lnTo>
                  <a:pt x="289" y="1"/>
                </a:lnTo>
                <a:lnTo>
                  <a:pt x="291" y="1"/>
                </a:lnTo>
                <a:lnTo>
                  <a:pt x="291" y="1"/>
                </a:lnTo>
                <a:lnTo>
                  <a:pt x="292" y="1"/>
                </a:lnTo>
                <a:lnTo>
                  <a:pt x="292" y="1"/>
                </a:lnTo>
                <a:lnTo>
                  <a:pt x="293" y="2"/>
                </a:lnTo>
                <a:lnTo>
                  <a:pt x="293" y="2"/>
                </a:lnTo>
                <a:lnTo>
                  <a:pt x="294" y="2"/>
                </a:lnTo>
                <a:lnTo>
                  <a:pt x="294" y="2"/>
                </a:lnTo>
                <a:lnTo>
                  <a:pt x="295" y="2"/>
                </a:lnTo>
                <a:lnTo>
                  <a:pt x="295" y="2"/>
                </a:lnTo>
                <a:lnTo>
                  <a:pt x="296" y="3"/>
                </a:lnTo>
                <a:lnTo>
                  <a:pt x="296" y="3"/>
                </a:lnTo>
                <a:lnTo>
                  <a:pt x="297" y="3"/>
                </a:lnTo>
                <a:lnTo>
                  <a:pt x="297" y="3"/>
                </a:lnTo>
                <a:lnTo>
                  <a:pt x="299" y="4"/>
                </a:lnTo>
                <a:lnTo>
                  <a:pt x="299" y="4"/>
                </a:lnTo>
                <a:lnTo>
                  <a:pt x="300" y="4"/>
                </a:lnTo>
                <a:lnTo>
                  <a:pt x="300" y="4"/>
                </a:lnTo>
                <a:lnTo>
                  <a:pt x="301" y="4"/>
                </a:lnTo>
                <a:lnTo>
                  <a:pt x="301" y="4"/>
                </a:lnTo>
                <a:lnTo>
                  <a:pt x="302" y="5"/>
                </a:lnTo>
                <a:lnTo>
                  <a:pt x="302" y="5"/>
                </a:lnTo>
                <a:lnTo>
                  <a:pt x="303" y="5"/>
                </a:lnTo>
                <a:lnTo>
                  <a:pt x="303" y="5"/>
                </a:lnTo>
                <a:lnTo>
                  <a:pt x="304" y="6"/>
                </a:lnTo>
                <a:lnTo>
                  <a:pt x="304" y="6"/>
                </a:lnTo>
                <a:lnTo>
                  <a:pt x="306" y="7"/>
                </a:lnTo>
                <a:lnTo>
                  <a:pt x="306" y="7"/>
                </a:lnTo>
                <a:lnTo>
                  <a:pt x="307" y="7"/>
                </a:lnTo>
                <a:lnTo>
                  <a:pt x="307" y="7"/>
                </a:lnTo>
                <a:lnTo>
                  <a:pt x="308" y="8"/>
                </a:lnTo>
                <a:lnTo>
                  <a:pt x="308" y="8"/>
                </a:lnTo>
                <a:lnTo>
                  <a:pt x="309" y="8"/>
                </a:lnTo>
                <a:lnTo>
                  <a:pt x="309" y="8"/>
                </a:lnTo>
                <a:lnTo>
                  <a:pt x="309" y="9"/>
                </a:lnTo>
                <a:lnTo>
                  <a:pt x="309" y="9"/>
                </a:lnTo>
                <a:lnTo>
                  <a:pt x="310" y="10"/>
                </a:lnTo>
                <a:lnTo>
                  <a:pt x="310" y="10"/>
                </a:lnTo>
                <a:lnTo>
                  <a:pt x="312" y="10"/>
                </a:lnTo>
                <a:lnTo>
                  <a:pt x="312" y="10"/>
                </a:lnTo>
                <a:lnTo>
                  <a:pt x="313" y="11"/>
                </a:lnTo>
                <a:lnTo>
                  <a:pt x="313" y="11"/>
                </a:lnTo>
                <a:lnTo>
                  <a:pt x="314" y="12"/>
                </a:lnTo>
                <a:lnTo>
                  <a:pt x="314" y="12"/>
                </a:lnTo>
                <a:lnTo>
                  <a:pt x="315" y="12"/>
                </a:lnTo>
                <a:lnTo>
                  <a:pt x="315" y="12"/>
                </a:lnTo>
                <a:lnTo>
                  <a:pt x="316" y="13"/>
                </a:lnTo>
                <a:lnTo>
                  <a:pt x="316" y="13"/>
                </a:lnTo>
                <a:lnTo>
                  <a:pt x="317" y="14"/>
                </a:lnTo>
                <a:lnTo>
                  <a:pt x="317" y="14"/>
                </a:lnTo>
                <a:lnTo>
                  <a:pt x="319" y="15"/>
                </a:lnTo>
                <a:lnTo>
                  <a:pt x="319" y="15"/>
                </a:lnTo>
                <a:lnTo>
                  <a:pt x="320" y="16"/>
                </a:lnTo>
                <a:lnTo>
                  <a:pt x="320" y="16"/>
                </a:lnTo>
                <a:lnTo>
                  <a:pt x="321" y="17"/>
                </a:lnTo>
                <a:lnTo>
                  <a:pt x="321" y="17"/>
                </a:lnTo>
                <a:lnTo>
                  <a:pt x="322" y="18"/>
                </a:lnTo>
                <a:lnTo>
                  <a:pt x="322" y="18"/>
                </a:lnTo>
                <a:lnTo>
                  <a:pt x="323" y="18"/>
                </a:lnTo>
                <a:lnTo>
                  <a:pt x="323" y="18"/>
                </a:lnTo>
                <a:lnTo>
                  <a:pt x="324" y="19"/>
                </a:lnTo>
                <a:lnTo>
                  <a:pt x="324" y="19"/>
                </a:lnTo>
                <a:lnTo>
                  <a:pt x="325" y="20"/>
                </a:lnTo>
                <a:lnTo>
                  <a:pt x="325" y="20"/>
                </a:lnTo>
                <a:lnTo>
                  <a:pt x="327" y="21"/>
                </a:lnTo>
                <a:lnTo>
                  <a:pt x="327" y="21"/>
                </a:lnTo>
                <a:lnTo>
                  <a:pt x="328" y="22"/>
                </a:lnTo>
                <a:lnTo>
                  <a:pt x="328" y="22"/>
                </a:lnTo>
                <a:lnTo>
                  <a:pt x="329" y="23"/>
                </a:lnTo>
                <a:lnTo>
                  <a:pt x="329" y="23"/>
                </a:lnTo>
                <a:lnTo>
                  <a:pt x="330" y="24"/>
                </a:lnTo>
                <a:lnTo>
                  <a:pt x="330" y="24"/>
                </a:lnTo>
                <a:lnTo>
                  <a:pt x="331" y="24"/>
                </a:lnTo>
                <a:lnTo>
                  <a:pt x="331" y="24"/>
                </a:lnTo>
                <a:lnTo>
                  <a:pt x="332" y="25"/>
                </a:lnTo>
                <a:lnTo>
                  <a:pt x="332" y="25"/>
                </a:lnTo>
                <a:lnTo>
                  <a:pt x="333" y="27"/>
                </a:lnTo>
                <a:lnTo>
                  <a:pt x="333" y="27"/>
                </a:lnTo>
                <a:lnTo>
                  <a:pt x="334" y="27"/>
                </a:lnTo>
                <a:lnTo>
                  <a:pt x="334" y="27"/>
                </a:lnTo>
                <a:lnTo>
                  <a:pt x="335" y="29"/>
                </a:lnTo>
                <a:lnTo>
                  <a:pt x="335" y="29"/>
                </a:lnTo>
                <a:lnTo>
                  <a:pt x="336" y="30"/>
                </a:lnTo>
                <a:lnTo>
                  <a:pt x="336" y="30"/>
                </a:lnTo>
                <a:lnTo>
                  <a:pt x="337" y="31"/>
                </a:lnTo>
                <a:lnTo>
                  <a:pt x="337" y="31"/>
                </a:lnTo>
                <a:lnTo>
                  <a:pt x="338" y="32"/>
                </a:lnTo>
                <a:lnTo>
                  <a:pt x="338" y="32"/>
                </a:lnTo>
                <a:lnTo>
                  <a:pt x="340" y="34"/>
                </a:lnTo>
                <a:lnTo>
                  <a:pt x="340" y="34"/>
                </a:lnTo>
                <a:lnTo>
                  <a:pt x="341" y="35"/>
                </a:lnTo>
                <a:lnTo>
                  <a:pt x="341" y="35"/>
                </a:lnTo>
                <a:lnTo>
                  <a:pt x="342" y="36"/>
                </a:lnTo>
                <a:lnTo>
                  <a:pt x="342" y="36"/>
                </a:lnTo>
                <a:lnTo>
                  <a:pt x="343" y="38"/>
                </a:lnTo>
                <a:lnTo>
                  <a:pt x="343" y="38"/>
                </a:lnTo>
                <a:lnTo>
                  <a:pt x="344" y="39"/>
                </a:lnTo>
                <a:lnTo>
                  <a:pt x="344" y="39"/>
                </a:lnTo>
                <a:lnTo>
                  <a:pt x="345" y="40"/>
                </a:lnTo>
                <a:lnTo>
                  <a:pt x="345" y="40"/>
                </a:lnTo>
                <a:lnTo>
                  <a:pt x="346" y="41"/>
                </a:lnTo>
                <a:lnTo>
                  <a:pt x="346" y="41"/>
                </a:lnTo>
                <a:lnTo>
                  <a:pt x="348" y="43"/>
                </a:lnTo>
                <a:lnTo>
                  <a:pt x="348" y="43"/>
                </a:lnTo>
                <a:lnTo>
                  <a:pt x="349" y="44"/>
                </a:lnTo>
                <a:lnTo>
                  <a:pt x="349" y="44"/>
                </a:lnTo>
                <a:lnTo>
                  <a:pt x="350" y="45"/>
                </a:lnTo>
                <a:lnTo>
                  <a:pt x="350" y="45"/>
                </a:lnTo>
                <a:lnTo>
                  <a:pt x="351" y="47"/>
                </a:lnTo>
                <a:lnTo>
                  <a:pt x="351" y="47"/>
                </a:lnTo>
                <a:lnTo>
                  <a:pt x="352" y="48"/>
                </a:lnTo>
                <a:lnTo>
                  <a:pt x="352" y="48"/>
                </a:lnTo>
                <a:lnTo>
                  <a:pt x="353" y="49"/>
                </a:lnTo>
                <a:lnTo>
                  <a:pt x="353" y="49"/>
                </a:lnTo>
                <a:lnTo>
                  <a:pt x="355" y="50"/>
                </a:lnTo>
                <a:lnTo>
                  <a:pt x="355" y="50"/>
                </a:lnTo>
                <a:lnTo>
                  <a:pt x="356" y="52"/>
                </a:lnTo>
                <a:lnTo>
                  <a:pt x="356" y="52"/>
                </a:lnTo>
                <a:lnTo>
                  <a:pt x="357" y="54"/>
                </a:lnTo>
                <a:lnTo>
                  <a:pt x="357" y="54"/>
                </a:lnTo>
                <a:lnTo>
                  <a:pt x="357" y="55"/>
                </a:lnTo>
                <a:lnTo>
                  <a:pt x="357" y="55"/>
                </a:lnTo>
                <a:lnTo>
                  <a:pt x="358" y="57"/>
                </a:lnTo>
                <a:lnTo>
                  <a:pt x="358" y="57"/>
                </a:lnTo>
                <a:lnTo>
                  <a:pt x="359" y="58"/>
                </a:lnTo>
                <a:lnTo>
                  <a:pt x="359" y="58"/>
                </a:lnTo>
                <a:lnTo>
                  <a:pt x="361" y="60"/>
                </a:lnTo>
                <a:lnTo>
                  <a:pt x="361" y="60"/>
                </a:lnTo>
                <a:lnTo>
                  <a:pt x="362" y="62"/>
                </a:lnTo>
                <a:lnTo>
                  <a:pt x="362" y="62"/>
                </a:lnTo>
                <a:lnTo>
                  <a:pt x="363" y="63"/>
                </a:lnTo>
                <a:lnTo>
                  <a:pt x="363" y="63"/>
                </a:lnTo>
                <a:lnTo>
                  <a:pt x="364" y="65"/>
                </a:lnTo>
                <a:lnTo>
                  <a:pt x="364" y="65"/>
                </a:lnTo>
                <a:lnTo>
                  <a:pt x="365" y="67"/>
                </a:lnTo>
                <a:lnTo>
                  <a:pt x="365" y="67"/>
                </a:lnTo>
                <a:lnTo>
                  <a:pt x="366" y="69"/>
                </a:lnTo>
                <a:lnTo>
                  <a:pt x="366" y="69"/>
                </a:lnTo>
                <a:lnTo>
                  <a:pt x="367" y="71"/>
                </a:lnTo>
                <a:lnTo>
                  <a:pt x="367" y="71"/>
                </a:lnTo>
                <a:lnTo>
                  <a:pt x="369" y="72"/>
                </a:lnTo>
                <a:lnTo>
                  <a:pt x="369" y="72"/>
                </a:lnTo>
                <a:lnTo>
                  <a:pt x="370" y="73"/>
                </a:lnTo>
                <a:lnTo>
                  <a:pt x="370" y="73"/>
                </a:lnTo>
                <a:lnTo>
                  <a:pt x="371" y="75"/>
                </a:lnTo>
                <a:lnTo>
                  <a:pt x="371" y="75"/>
                </a:lnTo>
                <a:lnTo>
                  <a:pt x="372" y="77"/>
                </a:lnTo>
                <a:lnTo>
                  <a:pt x="372" y="77"/>
                </a:lnTo>
                <a:lnTo>
                  <a:pt x="373" y="79"/>
                </a:lnTo>
                <a:lnTo>
                  <a:pt x="373" y="79"/>
                </a:lnTo>
                <a:lnTo>
                  <a:pt x="374" y="81"/>
                </a:lnTo>
                <a:lnTo>
                  <a:pt x="374" y="81"/>
                </a:lnTo>
                <a:lnTo>
                  <a:pt x="376" y="83"/>
                </a:lnTo>
                <a:lnTo>
                  <a:pt x="376" y="83"/>
                </a:lnTo>
                <a:lnTo>
                  <a:pt x="377" y="85"/>
                </a:lnTo>
                <a:lnTo>
                  <a:pt x="377" y="85"/>
                </a:lnTo>
                <a:lnTo>
                  <a:pt x="378" y="87"/>
                </a:lnTo>
                <a:lnTo>
                  <a:pt x="378" y="87"/>
                </a:lnTo>
                <a:lnTo>
                  <a:pt x="379" y="89"/>
                </a:lnTo>
                <a:lnTo>
                  <a:pt x="379" y="89"/>
                </a:lnTo>
                <a:lnTo>
                  <a:pt x="380" y="91"/>
                </a:lnTo>
                <a:lnTo>
                  <a:pt x="380" y="91"/>
                </a:lnTo>
                <a:lnTo>
                  <a:pt x="381" y="93"/>
                </a:lnTo>
                <a:lnTo>
                  <a:pt x="381" y="93"/>
                </a:lnTo>
                <a:lnTo>
                  <a:pt x="382" y="95"/>
                </a:lnTo>
                <a:lnTo>
                  <a:pt x="382" y="95"/>
                </a:lnTo>
                <a:lnTo>
                  <a:pt x="383" y="96"/>
                </a:lnTo>
                <a:lnTo>
                  <a:pt x="383" y="96"/>
                </a:lnTo>
                <a:lnTo>
                  <a:pt x="384" y="98"/>
                </a:lnTo>
                <a:lnTo>
                  <a:pt x="384" y="98"/>
                </a:lnTo>
                <a:lnTo>
                  <a:pt x="385" y="100"/>
                </a:lnTo>
                <a:lnTo>
                  <a:pt x="385" y="100"/>
                </a:lnTo>
                <a:lnTo>
                  <a:pt x="386" y="103"/>
                </a:lnTo>
                <a:lnTo>
                  <a:pt x="386" y="103"/>
                </a:lnTo>
                <a:lnTo>
                  <a:pt x="387" y="105"/>
                </a:lnTo>
                <a:lnTo>
                  <a:pt x="387" y="105"/>
                </a:lnTo>
                <a:lnTo>
                  <a:pt x="389" y="107"/>
                </a:lnTo>
                <a:lnTo>
                  <a:pt x="389" y="107"/>
                </a:lnTo>
                <a:lnTo>
                  <a:pt x="390" y="109"/>
                </a:lnTo>
                <a:lnTo>
                  <a:pt x="390" y="109"/>
                </a:lnTo>
                <a:lnTo>
                  <a:pt x="391" y="111"/>
                </a:lnTo>
                <a:lnTo>
                  <a:pt x="391" y="111"/>
                </a:lnTo>
                <a:lnTo>
                  <a:pt x="392" y="113"/>
                </a:lnTo>
                <a:lnTo>
                  <a:pt x="392" y="113"/>
                </a:lnTo>
                <a:lnTo>
                  <a:pt x="393" y="116"/>
                </a:lnTo>
                <a:lnTo>
                  <a:pt x="393" y="116"/>
                </a:lnTo>
                <a:lnTo>
                  <a:pt x="394" y="118"/>
                </a:lnTo>
                <a:lnTo>
                  <a:pt x="394" y="118"/>
                </a:lnTo>
                <a:lnTo>
                  <a:pt x="395" y="120"/>
                </a:lnTo>
                <a:lnTo>
                  <a:pt x="395" y="120"/>
                </a:lnTo>
                <a:lnTo>
                  <a:pt x="397" y="122"/>
                </a:lnTo>
                <a:lnTo>
                  <a:pt x="397" y="122"/>
                </a:lnTo>
                <a:lnTo>
                  <a:pt x="398" y="124"/>
                </a:lnTo>
                <a:lnTo>
                  <a:pt x="398" y="124"/>
                </a:lnTo>
                <a:lnTo>
                  <a:pt x="399" y="127"/>
                </a:lnTo>
                <a:lnTo>
                  <a:pt x="399" y="127"/>
                </a:lnTo>
                <a:lnTo>
                  <a:pt x="400" y="129"/>
                </a:lnTo>
                <a:lnTo>
                  <a:pt x="400" y="129"/>
                </a:lnTo>
                <a:lnTo>
                  <a:pt x="401" y="132"/>
                </a:lnTo>
                <a:lnTo>
                  <a:pt x="401" y="132"/>
                </a:lnTo>
                <a:lnTo>
                  <a:pt x="402" y="134"/>
                </a:lnTo>
                <a:lnTo>
                  <a:pt x="402" y="134"/>
                </a:lnTo>
                <a:lnTo>
                  <a:pt x="404" y="137"/>
                </a:lnTo>
                <a:lnTo>
                  <a:pt x="404" y="137"/>
                </a:lnTo>
                <a:lnTo>
                  <a:pt x="404" y="139"/>
                </a:lnTo>
                <a:lnTo>
                  <a:pt x="404" y="139"/>
                </a:lnTo>
                <a:lnTo>
                  <a:pt x="405" y="142"/>
                </a:lnTo>
                <a:lnTo>
                  <a:pt x="405" y="142"/>
                </a:lnTo>
                <a:lnTo>
                  <a:pt x="406" y="143"/>
                </a:lnTo>
                <a:lnTo>
                  <a:pt x="406" y="143"/>
                </a:lnTo>
                <a:lnTo>
                  <a:pt x="407" y="146"/>
                </a:lnTo>
                <a:lnTo>
                  <a:pt x="407" y="146"/>
                </a:lnTo>
                <a:lnTo>
                  <a:pt x="408" y="148"/>
                </a:lnTo>
                <a:lnTo>
                  <a:pt x="408" y="148"/>
                </a:lnTo>
                <a:lnTo>
                  <a:pt x="410" y="151"/>
                </a:lnTo>
                <a:lnTo>
                  <a:pt x="410" y="151"/>
                </a:lnTo>
                <a:lnTo>
                  <a:pt x="411" y="154"/>
                </a:lnTo>
                <a:lnTo>
                  <a:pt x="411" y="154"/>
                </a:lnTo>
                <a:lnTo>
                  <a:pt x="412" y="157"/>
                </a:lnTo>
                <a:lnTo>
                  <a:pt x="412" y="157"/>
                </a:lnTo>
                <a:lnTo>
                  <a:pt x="413" y="159"/>
                </a:lnTo>
                <a:lnTo>
                  <a:pt x="413" y="159"/>
                </a:lnTo>
                <a:lnTo>
                  <a:pt x="414" y="162"/>
                </a:lnTo>
                <a:lnTo>
                  <a:pt x="414" y="162"/>
                </a:lnTo>
                <a:lnTo>
                  <a:pt x="415" y="165"/>
                </a:lnTo>
                <a:lnTo>
                  <a:pt x="415" y="165"/>
                </a:lnTo>
                <a:lnTo>
                  <a:pt x="416" y="167"/>
                </a:lnTo>
                <a:lnTo>
                  <a:pt x="416" y="167"/>
                </a:lnTo>
                <a:lnTo>
                  <a:pt x="418" y="169"/>
                </a:lnTo>
                <a:lnTo>
                  <a:pt x="418" y="169"/>
                </a:lnTo>
                <a:lnTo>
                  <a:pt x="419" y="172"/>
                </a:lnTo>
                <a:lnTo>
                  <a:pt x="419" y="172"/>
                </a:lnTo>
                <a:lnTo>
                  <a:pt x="420" y="175"/>
                </a:lnTo>
                <a:lnTo>
                  <a:pt x="420" y="175"/>
                </a:lnTo>
                <a:lnTo>
                  <a:pt x="421" y="178"/>
                </a:lnTo>
                <a:lnTo>
                  <a:pt x="421" y="178"/>
                </a:lnTo>
                <a:lnTo>
                  <a:pt x="422" y="181"/>
                </a:lnTo>
                <a:lnTo>
                  <a:pt x="422" y="181"/>
                </a:lnTo>
                <a:lnTo>
                  <a:pt x="423" y="184"/>
                </a:lnTo>
                <a:lnTo>
                  <a:pt x="423" y="184"/>
                </a:lnTo>
                <a:lnTo>
                  <a:pt x="425" y="187"/>
                </a:lnTo>
                <a:lnTo>
                  <a:pt x="425" y="187"/>
                </a:lnTo>
                <a:lnTo>
                  <a:pt x="426" y="190"/>
                </a:lnTo>
                <a:lnTo>
                  <a:pt x="426" y="190"/>
                </a:lnTo>
                <a:lnTo>
                  <a:pt x="427" y="192"/>
                </a:lnTo>
                <a:lnTo>
                  <a:pt x="427" y="192"/>
                </a:lnTo>
                <a:lnTo>
                  <a:pt x="428" y="195"/>
                </a:lnTo>
                <a:lnTo>
                  <a:pt x="428" y="195"/>
                </a:lnTo>
                <a:lnTo>
                  <a:pt x="428" y="198"/>
                </a:lnTo>
                <a:lnTo>
                  <a:pt x="428" y="198"/>
                </a:lnTo>
                <a:lnTo>
                  <a:pt x="429" y="201"/>
                </a:lnTo>
                <a:lnTo>
                  <a:pt x="429" y="201"/>
                </a:lnTo>
              </a:path>
            </a:pathLst>
          </a:custGeom>
          <a:noFill/>
          <a:ln w="142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126" eaLnBrk="0" hangingPunct="0"/>
            <a:endParaRPr lang="en-US" sz="12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82" name="Rectangle 181"/>
          <p:cNvSpPr>
            <a:spLocks noChangeArrowheads="1"/>
          </p:cNvSpPr>
          <p:nvPr/>
        </p:nvSpPr>
        <p:spPr bwMode="auto">
          <a:xfrm rot="16200000">
            <a:off x="6191673" y="2140452"/>
            <a:ext cx="102565" cy="184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126" eaLnBrk="0" hangingPunct="0"/>
            <a:r>
              <a:rPr lang="en-US" sz="120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X</a:t>
            </a:r>
          </a:p>
        </p:txBody>
      </p:sp>
      <p:sp>
        <p:nvSpPr>
          <p:cNvPr id="83" name="Rectangle 182"/>
          <p:cNvSpPr>
            <a:spLocks noChangeArrowheads="1"/>
          </p:cNvSpPr>
          <p:nvPr/>
        </p:nvSpPr>
        <p:spPr bwMode="auto">
          <a:xfrm>
            <a:off x="7756935" y="2691800"/>
            <a:ext cx="378916" cy="184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126" eaLnBrk="0" hangingPunct="0"/>
            <a:r>
              <a:rPr lang="en-US" sz="120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Time </a:t>
            </a:r>
          </a:p>
        </p:txBody>
      </p:sp>
      <p:sp>
        <p:nvSpPr>
          <p:cNvPr id="84" name="Rectangle 216"/>
          <p:cNvSpPr>
            <a:spLocks noChangeArrowheads="1"/>
          </p:cNvSpPr>
          <p:nvPr/>
        </p:nvSpPr>
        <p:spPr bwMode="auto">
          <a:xfrm>
            <a:off x="6680606" y="1906867"/>
            <a:ext cx="2884175" cy="753699"/>
          </a:xfrm>
          <a:prstGeom prst="rect">
            <a:avLst/>
          </a:prstGeom>
          <a:noFill/>
          <a:ln w="19050" cap="rnd" cmpd="sng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126" eaLnBrk="0" hangingPunct="0"/>
            <a:endParaRPr lang="en-US" sz="12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86" name="Rectangle 70"/>
          <p:cNvSpPr>
            <a:spLocks noChangeArrowheads="1"/>
          </p:cNvSpPr>
          <p:nvPr/>
        </p:nvSpPr>
        <p:spPr bwMode="auto">
          <a:xfrm>
            <a:off x="6606396" y="5586673"/>
            <a:ext cx="136221" cy="32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126" eaLnBrk="0" hangingPunct="0"/>
            <a:r>
              <a:rPr lang="en-US" sz="2099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0</a:t>
            </a:r>
            <a:endParaRPr lang="en-US" sz="2399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87" name="Rectangle 71"/>
          <p:cNvSpPr>
            <a:spLocks noChangeArrowheads="1"/>
          </p:cNvSpPr>
          <p:nvPr/>
        </p:nvSpPr>
        <p:spPr bwMode="auto">
          <a:xfrm>
            <a:off x="7184096" y="5586673"/>
            <a:ext cx="136221" cy="32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126" eaLnBrk="0" hangingPunct="0"/>
            <a:r>
              <a:rPr lang="en-US" sz="2099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1</a:t>
            </a:r>
            <a:endParaRPr lang="en-US" sz="2399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88" name="Rectangle 72"/>
          <p:cNvSpPr>
            <a:spLocks noChangeArrowheads="1"/>
          </p:cNvSpPr>
          <p:nvPr/>
        </p:nvSpPr>
        <p:spPr bwMode="auto">
          <a:xfrm>
            <a:off x="7312650" y="5586673"/>
            <a:ext cx="136221" cy="32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126" eaLnBrk="0" hangingPunct="0"/>
            <a:r>
              <a:rPr lang="en-US" sz="2099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0</a:t>
            </a:r>
            <a:endParaRPr lang="en-US" sz="2399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89" name="Rectangle 73"/>
          <p:cNvSpPr>
            <a:spLocks noChangeArrowheads="1"/>
          </p:cNvSpPr>
          <p:nvPr/>
        </p:nvSpPr>
        <p:spPr bwMode="auto">
          <a:xfrm>
            <a:off x="7442792" y="5586673"/>
            <a:ext cx="136221" cy="32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126" eaLnBrk="0" hangingPunct="0"/>
            <a:r>
              <a:rPr lang="en-US" sz="2099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0</a:t>
            </a:r>
            <a:endParaRPr lang="en-US" sz="2399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90" name="Rectangle 74"/>
          <p:cNvSpPr>
            <a:spLocks noChangeArrowheads="1"/>
          </p:cNvSpPr>
          <p:nvPr/>
        </p:nvSpPr>
        <p:spPr bwMode="auto">
          <a:xfrm>
            <a:off x="7888762" y="5586673"/>
            <a:ext cx="136221" cy="32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126" eaLnBrk="0" hangingPunct="0"/>
            <a:r>
              <a:rPr lang="en-US" sz="2099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2</a:t>
            </a:r>
            <a:endParaRPr lang="en-US" sz="2399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91" name="Rectangle 75"/>
          <p:cNvSpPr>
            <a:spLocks noChangeArrowheads="1"/>
          </p:cNvSpPr>
          <p:nvPr/>
        </p:nvSpPr>
        <p:spPr bwMode="auto">
          <a:xfrm>
            <a:off x="8017317" y="5586673"/>
            <a:ext cx="136221" cy="32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126" eaLnBrk="0" hangingPunct="0"/>
            <a:r>
              <a:rPr lang="en-US" sz="2099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0</a:t>
            </a:r>
            <a:endParaRPr lang="en-US" sz="2399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92" name="Rectangle 76"/>
          <p:cNvSpPr>
            <a:spLocks noChangeArrowheads="1"/>
          </p:cNvSpPr>
          <p:nvPr/>
        </p:nvSpPr>
        <p:spPr bwMode="auto">
          <a:xfrm>
            <a:off x="8147458" y="5586673"/>
            <a:ext cx="136221" cy="32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126" eaLnBrk="0" hangingPunct="0"/>
            <a:r>
              <a:rPr lang="en-US" sz="2099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0</a:t>
            </a:r>
            <a:endParaRPr lang="en-US" sz="2399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93" name="Rectangle 77"/>
          <p:cNvSpPr>
            <a:spLocks noChangeArrowheads="1"/>
          </p:cNvSpPr>
          <p:nvPr/>
        </p:nvSpPr>
        <p:spPr bwMode="auto">
          <a:xfrm>
            <a:off x="8595016" y="5586673"/>
            <a:ext cx="136221" cy="32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126" eaLnBrk="0" hangingPunct="0"/>
            <a:r>
              <a:rPr lang="en-US" sz="2099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3</a:t>
            </a:r>
            <a:endParaRPr lang="en-US" sz="2399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94" name="Rectangle 78"/>
          <p:cNvSpPr>
            <a:spLocks noChangeArrowheads="1"/>
          </p:cNvSpPr>
          <p:nvPr/>
        </p:nvSpPr>
        <p:spPr bwMode="auto">
          <a:xfrm>
            <a:off x="8725157" y="5586673"/>
            <a:ext cx="136221" cy="32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126" eaLnBrk="0" hangingPunct="0"/>
            <a:r>
              <a:rPr lang="en-US" sz="2099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0</a:t>
            </a:r>
            <a:endParaRPr lang="en-US" sz="2399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95" name="Rectangle 79"/>
          <p:cNvSpPr>
            <a:spLocks noChangeArrowheads="1"/>
          </p:cNvSpPr>
          <p:nvPr/>
        </p:nvSpPr>
        <p:spPr bwMode="auto">
          <a:xfrm>
            <a:off x="8853711" y="5586673"/>
            <a:ext cx="136221" cy="32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126" eaLnBrk="0" hangingPunct="0"/>
            <a:r>
              <a:rPr lang="en-US" sz="2099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0</a:t>
            </a:r>
            <a:endParaRPr lang="en-US" sz="2399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96" name="Rectangle 80"/>
          <p:cNvSpPr>
            <a:spLocks noChangeArrowheads="1"/>
          </p:cNvSpPr>
          <p:nvPr/>
        </p:nvSpPr>
        <p:spPr bwMode="auto">
          <a:xfrm>
            <a:off x="9299683" y="5586673"/>
            <a:ext cx="136221" cy="32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126" eaLnBrk="0" hangingPunct="0"/>
            <a:r>
              <a:rPr lang="en-US" sz="2099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4</a:t>
            </a:r>
            <a:endParaRPr lang="en-US" sz="2399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97" name="Rectangle 81"/>
          <p:cNvSpPr>
            <a:spLocks noChangeArrowheads="1"/>
          </p:cNvSpPr>
          <p:nvPr/>
        </p:nvSpPr>
        <p:spPr bwMode="auto">
          <a:xfrm>
            <a:off x="9429824" y="5586673"/>
            <a:ext cx="136221" cy="32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126" eaLnBrk="0" hangingPunct="0"/>
            <a:r>
              <a:rPr lang="en-US" sz="2099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0</a:t>
            </a:r>
            <a:endParaRPr lang="en-US" sz="2399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98" name="Rectangle 82"/>
          <p:cNvSpPr>
            <a:spLocks noChangeArrowheads="1"/>
          </p:cNvSpPr>
          <p:nvPr/>
        </p:nvSpPr>
        <p:spPr bwMode="auto">
          <a:xfrm>
            <a:off x="9559965" y="5586673"/>
            <a:ext cx="136221" cy="32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126" eaLnBrk="0" hangingPunct="0"/>
            <a:r>
              <a:rPr lang="en-US" sz="2099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0</a:t>
            </a:r>
            <a:endParaRPr lang="en-US" sz="2399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99" name="Rectangle 83"/>
          <p:cNvSpPr>
            <a:spLocks noChangeArrowheads="1"/>
          </p:cNvSpPr>
          <p:nvPr/>
        </p:nvSpPr>
        <p:spPr bwMode="auto">
          <a:xfrm>
            <a:off x="10007523" y="5586673"/>
            <a:ext cx="136221" cy="32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126" eaLnBrk="0" hangingPunct="0"/>
            <a:r>
              <a:rPr lang="en-US" sz="2099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5</a:t>
            </a:r>
            <a:endParaRPr lang="en-US" sz="2399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100" name="Rectangle 84"/>
          <p:cNvSpPr>
            <a:spLocks noChangeArrowheads="1"/>
          </p:cNvSpPr>
          <p:nvPr/>
        </p:nvSpPr>
        <p:spPr bwMode="auto">
          <a:xfrm>
            <a:off x="10136077" y="5586673"/>
            <a:ext cx="136221" cy="32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126" eaLnBrk="0" hangingPunct="0"/>
            <a:r>
              <a:rPr lang="en-US" sz="2099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0</a:t>
            </a:r>
            <a:endParaRPr lang="en-US" sz="2399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101" name="Rectangle 85"/>
          <p:cNvSpPr>
            <a:spLocks noChangeArrowheads="1"/>
          </p:cNvSpPr>
          <p:nvPr/>
        </p:nvSpPr>
        <p:spPr bwMode="auto">
          <a:xfrm>
            <a:off x="10266218" y="5586673"/>
            <a:ext cx="136221" cy="32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126" eaLnBrk="0" hangingPunct="0"/>
            <a:r>
              <a:rPr lang="en-US" sz="2099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0</a:t>
            </a:r>
            <a:endParaRPr lang="en-US" sz="2399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102" name="Line 90"/>
          <p:cNvSpPr>
            <a:spLocks noChangeShapeType="1"/>
          </p:cNvSpPr>
          <p:nvPr/>
        </p:nvSpPr>
        <p:spPr bwMode="auto">
          <a:xfrm flipV="1">
            <a:off x="6666706" y="5529849"/>
            <a:ext cx="1588" cy="49143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914126" eaLnBrk="0" hangingPunct="0"/>
            <a:endParaRPr lang="en-US" sz="1600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103" name="Line 92"/>
          <p:cNvSpPr>
            <a:spLocks noChangeShapeType="1"/>
          </p:cNvSpPr>
          <p:nvPr/>
        </p:nvSpPr>
        <p:spPr bwMode="auto">
          <a:xfrm flipV="1">
            <a:off x="7372961" y="5529849"/>
            <a:ext cx="1587" cy="49143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914126" eaLnBrk="0" hangingPunct="0"/>
            <a:endParaRPr lang="en-US" sz="1600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104" name="Line 94"/>
          <p:cNvSpPr>
            <a:spLocks noChangeShapeType="1"/>
          </p:cNvSpPr>
          <p:nvPr/>
        </p:nvSpPr>
        <p:spPr bwMode="auto">
          <a:xfrm flipV="1">
            <a:off x="8079213" y="5529849"/>
            <a:ext cx="1588" cy="49143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914126" eaLnBrk="0" hangingPunct="0"/>
            <a:endParaRPr lang="en-US" sz="1600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105" name="Line 96"/>
          <p:cNvSpPr>
            <a:spLocks noChangeShapeType="1"/>
          </p:cNvSpPr>
          <p:nvPr/>
        </p:nvSpPr>
        <p:spPr bwMode="auto">
          <a:xfrm flipV="1">
            <a:off x="8785468" y="5529849"/>
            <a:ext cx="1587" cy="49143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914126" eaLnBrk="0" hangingPunct="0"/>
            <a:endParaRPr lang="en-US" sz="1600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106" name="Line 98"/>
          <p:cNvSpPr>
            <a:spLocks noChangeShapeType="1"/>
          </p:cNvSpPr>
          <p:nvPr/>
        </p:nvSpPr>
        <p:spPr bwMode="auto">
          <a:xfrm flipV="1">
            <a:off x="9490135" y="5529849"/>
            <a:ext cx="1587" cy="49143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914126" eaLnBrk="0" hangingPunct="0"/>
            <a:endParaRPr lang="en-US" sz="1600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107" name="Line 100"/>
          <p:cNvSpPr>
            <a:spLocks noChangeShapeType="1"/>
          </p:cNvSpPr>
          <p:nvPr/>
        </p:nvSpPr>
        <p:spPr bwMode="auto">
          <a:xfrm flipV="1">
            <a:off x="10197975" y="5529849"/>
            <a:ext cx="1587" cy="49143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914126" eaLnBrk="0" hangingPunct="0"/>
            <a:endParaRPr lang="en-US" sz="1600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108" name="Line 102"/>
          <p:cNvSpPr>
            <a:spLocks noChangeShapeType="1"/>
          </p:cNvSpPr>
          <p:nvPr/>
        </p:nvSpPr>
        <p:spPr bwMode="auto">
          <a:xfrm>
            <a:off x="6666706" y="5578993"/>
            <a:ext cx="26981" cy="153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914126" eaLnBrk="0" hangingPunct="0"/>
            <a:endParaRPr lang="en-US" sz="1600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109" name="Rectangle 182"/>
          <p:cNvSpPr>
            <a:spLocks noChangeArrowheads="1"/>
          </p:cNvSpPr>
          <p:nvPr/>
        </p:nvSpPr>
        <p:spPr bwMode="auto">
          <a:xfrm>
            <a:off x="8105386" y="5840069"/>
            <a:ext cx="962320" cy="307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126" eaLnBrk="0" hangingPunct="0"/>
            <a:r>
              <a:rPr lang="en-US" sz="1999" dirty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Timestep</a:t>
            </a:r>
          </a:p>
        </p:txBody>
      </p:sp>
      <p:sp>
        <p:nvSpPr>
          <p:cNvPr id="110" name="Freeform 185"/>
          <p:cNvSpPr>
            <a:spLocks/>
          </p:cNvSpPr>
          <p:nvPr/>
        </p:nvSpPr>
        <p:spPr bwMode="auto">
          <a:xfrm>
            <a:off x="6666707" y="3104918"/>
            <a:ext cx="2821840" cy="2476187"/>
          </a:xfrm>
          <a:custGeom>
            <a:avLst/>
            <a:gdLst>
              <a:gd name="T0" fmla="*/ 2147483647 w 1778"/>
              <a:gd name="T1" fmla="*/ 2147483647 h 796"/>
              <a:gd name="T2" fmla="*/ 2147483647 w 1778"/>
              <a:gd name="T3" fmla="*/ 2147483647 h 796"/>
              <a:gd name="T4" fmla="*/ 2147483647 w 1778"/>
              <a:gd name="T5" fmla="*/ 2147483647 h 796"/>
              <a:gd name="T6" fmla="*/ 2147483647 w 1778"/>
              <a:gd name="T7" fmla="*/ 2147483647 h 796"/>
              <a:gd name="T8" fmla="*/ 2147483647 w 1778"/>
              <a:gd name="T9" fmla="*/ 2147483647 h 796"/>
              <a:gd name="T10" fmla="*/ 2147483647 w 1778"/>
              <a:gd name="T11" fmla="*/ 2147483647 h 796"/>
              <a:gd name="T12" fmla="*/ 2147483647 w 1778"/>
              <a:gd name="T13" fmla="*/ 2147483647 h 796"/>
              <a:gd name="T14" fmla="*/ 2147483647 w 1778"/>
              <a:gd name="T15" fmla="*/ 2147483647 h 796"/>
              <a:gd name="T16" fmla="*/ 2147483647 w 1778"/>
              <a:gd name="T17" fmla="*/ 2147483647 h 796"/>
              <a:gd name="T18" fmla="*/ 2147483647 w 1778"/>
              <a:gd name="T19" fmla="*/ 2147483647 h 796"/>
              <a:gd name="T20" fmla="*/ 2147483647 w 1778"/>
              <a:gd name="T21" fmla="*/ 2147483647 h 796"/>
              <a:gd name="T22" fmla="*/ 2147483647 w 1778"/>
              <a:gd name="T23" fmla="*/ 2147483647 h 796"/>
              <a:gd name="T24" fmla="*/ 2147483647 w 1778"/>
              <a:gd name="T25" fmla="*/ 2147483647 h 796"/>
              <a:gd name="T26" fmla="*/ 2147483647 w 1778"/>
              <a:gd name="T27" fmla="*/ 2147483647 h 796"/>
              <a:gd name="T28" fmla="*/ 2147483647 w 1778"/>
              <a:gd name="T29" fmla="*/ 2147483647 h 796"/>
              <a:gd name="T30" fmla="*/ 2147483647 w 1778"/>
              <a:gd name="T31" fmla="*/ 2147483647 h 796"/>
              <a:gd name="T32" fmla="*/ 2147483647 w 1778"/>
              <a:gd name="T33" fmla="*/ 2147483647 h 796"/>
              <a:gd name="T34" fmla="*/ 2147483647 w 1778"/>
              <a:gd name="T35" fmla="*/ 2147483647 h 796"/>
              <a:gd name="T36" fmla="*/ 2147483647 w 1778"/>
              <a:gd name="T37" fmla="*/ 2147483647 h 796"/>
              <a:gd name="T38" fmla="*/ 2147483647 w 1778"/>
              <a:gd name="T39" fmla="*/ 2147483647 h 796"/>
              <a:gd name="T40" fmla="*/ 2147483647 w 1778"/>
              <a:gd name="T41" fmla="*/ 2147483647 h 796"/>
              <a:gd name="T42" fmla="*/ 2147483647 w 1778"/>
              <a:gd name="T43" fmla="*/ 2147483647 h 796"/>
              <a:gd name="T44" fmla="*/ 2147483647 w 1778"/>
              <a:gd name="T45" fmla="*/ 2147483647 h 796"/>
              <a:gd name="T46" fmla="*/ 2147483647 w 1778"/>
              <a:gd name="T47" fmla="*/ 2147483647 h 796"/>
              <a:gd name="T48" fmla="*/ 2147483647 w 1778"/>
              <a:gd name="T49" fmla="*/ 2147483647 h 796"/>
              <a:gd name="T50" fmla="*/ 2147483647 w 1778"/>
              <a:gd name="T51" fmla="*/ 2147483647 h 796"/>
              <a:gd name="T52" fmla="*/ 2147483647 w 1778"/>
              <a:gd name="T53" fmla="*/ 2147483647 h 796"/>
              <a:gd name="T54" fmla="*/ 2147483647 w 1778"/>
              <a:gd name="T55" fmla="*/ 2147483647 h 796"/>
              <a:gd name="T56" fmla="*/ 2147483647 w 1778"/>
              <a:gd name="T57" fmla="*/ 2147483647 h 796"/>
              <a:gd name="T58" fmla="*/ 2147483647 w 1778"/>
              <a:gd name="T59" fmla="*/ 2147483647 h 796"/>
              <a:gd name="T60" fmla="*/ 2147483647 w 1778"/>
              <a:gd name="T61" fmla="*/ 2147483647 h 796"/>
              <a:gd name="T62" fmla="*/ 2147483647 w 1778"/>
              <a:gd name="T63" fmla="*/ 2147483647 h 796"/>
              <a:gd name="T64" fmla="*/ 2147483647 w 1778"/>
              <a:gd name="T65" fmla="*/ 2147483647 h 796"/>
              <a:gd name="T66" fmla="*/ 2147483647 w 1778"/>
              <a:gd name="T67" fmla="*/ 2147483647 h 796"/>
              <a:gd name="T68" fmla="*/ 2147483647 w 1778"/>
              <a:gd name="T69" fmla="*/ 2147483647 h 796"/>
              <a:gd name="T70" fmla="*/ 2147483647 w 1778"/>
              <a:gd name="T71" fmla="*/ 2147483647 h 796"/>
              <a:gd name="T72" fmla="*/ 2147483647 w 1778"/>
              <a:gd name="T73" fmla="*/ 2147483647 h 796"/>
              <a:gd name="T74" fmla="*/ 2147483647 w 1778"/>
              <a:gd name="T75" fmla="*/ 2147483647 h 796"/>
              <a:gd name="T76" fmla="*/ 2147483647 w 1778"/>
              <a:gd name="T77" fmla="*/ 2147483647 h 796"/>
              <a:gd name="T78" fmla="*/ 2147483647 w 1778"/>
              <a:gd name="T79" fmla="*/ 2147483647 h 796"/>
              <a:gd name="T80" fmla="*/ 2147483647 w 1778"/>
              <a:gd name="T81" fmla="*/ 2147483647 h 796"/>
              <a:gd name="T82" fmla="*/ 2147483647 w 1778"/>
              <a:gd name="T83" fmla="*/ 2147483647 h 796"/>
              <a:gd name="T84" fmla="*/ 2147483647 w 1778"/>
              <a:gd name="T85" fmla="*/ 2147483647 h 796"/>
              <a:gd name="T86" fmla="*/ 2147483647 w 1778"/>
              <a:gd name="T87" fmla="*/ 2147483647 h 796"/>
              <a:gd name="T88" fmla="*/ 2147483647 w 1778"/>
              <a:gd name="T89" fmla="*/ 2147483647 h 796"/>
              <a:gd name="T90" fmla="*/ 2147483647 w 1778"/>
              <a:gd name="T91" fmla="*/ 2147483647 h 796"/>
              <a:gd name="T92" fmla="*/ 2147483647 w 1778"/>
              <a:gd name="T93" fmla="*/ 2147483647 h 796"/>
              <a:gd name="T94" fmla="*/ 2147483647 w 1778"/>
              <a:gd name="T95" fmla="*/ 2147483647 h 796"/>
              <a:gd name="T96" fmla="*/ 2147483647 w 1778"/>
              <a:gd name="T97" fmla="*/ 2147483647 h 796"/>
              <a:gd name="T98" fmla="*/ 2147483647 w 1778"/>
              <a:gd name="T99" fmla="*/ 2147483647 h 796"/>
              <a:gd name="T100" fmla="*/ 2147483647 w 1778"/>
              <a:gd name="T101" fmla="*/ 2147483647 h 796"/>
              <a:gd name="T102" fmla="*/ 2147483647 w 1778"/>
              <a:gd name="T103" fmla="*/ 2147483647 h 796"/>
              <a:gd name="T104" fmla="*/ 2147483647 w 1778"/>
              <a:gd name="T105" fmla="*/ 2147483647 h 796"/>
              <a:gd name="T106" fmla="*/ 2147483647 w 1778"/>
              <a:gd name="T107" fmla="*/ 2147483647 h 796"/>
              <a:gd name="T108" fmla="*/ 2147483647 w 1778"/>
              <a:gd name="T109" fmla="*/ 2147483647 h 796"/>
              <a:gd name="T110" fmla="*/ 2147483647 w 1778"/>
              <a:gd name="T111" fmla="*/ 0 h 796"/>
              <a:gd name="T112" fmla="*/ 2147483647 w 1778"/>
              <a:gd name="T113" fmla="*/ 0 h 796"/>
              <a:gd name="T114" fmla="*/ 2147483647 w 1778"/>
              <a:gd name="T115" fmla="*/ 2147483647 h 796"/>
              <a:gd name="T116" fmla="*/ 2147483647 w 1778"/>
              <a:gd name="T117" fmla="*/ 2147483647 h 796"/>
              <a:gd name="T118" fmla="*/ 2147483647 w 1778"/>
              <a:gd name="T119" fmla="*/ 2147483647 h 796"/>
              <a:gd name="T120" fmla="*/ 2147483647 w 1778"/>
              <a:gd name="T121" fmla="*/ 2147483647 h 79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1778" h="796">
                <a:moveTo>
                  <a:pt x="0" y="5"/>
                </a:moveTo>
                <a:lnTo>
                  <a:pt x="1" y="5"/>
                </a:lnTo>
                <a:lnTo>
                  <a:pt x="2" y="5"/>
                </a:lnTo>
                <a:lnTo>
                  <a:pt x="4" y="5"/>
                </a:lnTo>
                <a:lnTo>
                  <a:pt x="5" y="5"/>
                </a:lnTo>
                <a:lnTo>
                  <a:pt x="6" y="5"/>
                </a:lnTo>
                <a:lnTo>
                  <a:pt x="7" y="5"/>
                </a:lnTo>
                <a:lnTo>
                  <a:pt x="8" y="5"/>
                </a:lnTo>
                <a:lnTo>
                  <a:pt x="9" y="5"/>
                </a:lnTo>
                <a:lnTo>
                  <a:pt x="11" y="5"/>
                </a:lnTo>
                <a:lnTo>
                  <a:pt x="12" y="5"/>
                </a:lnTo>
                <a:lnTo>
                  <a:pt x="13" y="5"/>
                </a:lnTo>
                <a:lnTo>
                  <a:pt x="14" y="5"/>
                </a:lnTo>
                <a:lnTo>
                  <a:pt x="15" y="5"/>
                </a:lnTo>
                <a:lnTo>
                  <a:pt x="16" y="5"/>
                </a:lnTo>
                <a:lnTo>
                  <a:pt x="17" y="5"/>
                </a:lnTo>
                <a:lnTo>
                  <a:pt x="18" y="5"/>
                </a:lnTo>
                <a:lnTo>
                  <a:pt x="19" y="5"/>
                </a:lnTo>
                <a:lnTo>
                  <a:pt x="20" y="6"/>
                </a:lnTo>
                <a:lnTo>
                  <a:pt x="21" y="6"/>
                </a:lnTo>
                <a:lnTo>
                  <a:pt x="22" y="6"/>
                </a:lnTo>
                <a:lnTo>
                  <a:pt x="23" y="6"/>
                </a:lnTo>
                <a:lnTo>
                  <a:pt x="25" y="6"/>
                </a:lnTo>
                <a:lnTo>
                  <a:pt x="26" y="6"/>
                </a:lnTo>
                <a:lnTo>
                  <a:pt x="27" y="6"/>
                </a:lnTo>
                <a:lnTo>
                  <a:pt x="28" y="6"/>
                </a:lnTo>
                <a:lnTo>
                  <a:pt x="29" y="6"/>
                </a:lnTo>
                <a:lnTo>
                  <a:pt x="30" y="6"/>
                </a:lnTo>
                <a:lnTo>
                  <a:pt x="32" y="6"/>
                </a:lnTo>
                <a:lnTo>
                  <a:pt x="33" y="6"/>
                </a:lnTo>
                <a:lnTo>
                  <a:pt x="34" y="6"/>
                </a:lnTo>
                <a:lnTo>
                  <a:pt x="35" y="6"/>
                </a:lnTo>
                <a:lnTo>
                  <a:pt x="36" y="6"/>
                </a:lnTo>
                <a:lnTo>
                  <a:pt x="37" y="6"/>
                </a:lnTo>
                <a:lnTo>
                  <a:pt x="39" y="6"/>
                </a:lnTo>
                <a:lnTo>
                  <a:pt x="40" y="6"/>
                </a:lnTo>
                <a:lnTo>
                  <a:pt x="41" y="6"/>
                </a:lnTo>
                <a:lnTo>
                  <a:pt x="42" y="7"/>
                </a:lnTo>
                <a:lnTo>
                  <a:pt x="43" y="7"/>
                </a:lnTo>
                <a:lnTo>
                  <a:pt x="45" y="7"/>
                </a:lnTo>
                <a:lnTo>
                  <a:pt x="46" y="7"/>
                </a:lnTo>
                <a:lnTo>
                  <a:pt x="47" y="7"/>
                </a:lnTo>
                <a:lnTo>
                  <a:pt x="48" y="7"/>
                </a:lnTo>
                <a:lnTo>
                  <a:pt x="49" y="7"/>
                </a:lnTo>
                <a:lnTo>
                  <a:pt x="50" y="7"/>
                </a:lnTo>
                <a:lnTo>
                  <a:pt x="51" y="7"/>
                </a:lnTo>
                <a:lnTo>
                  <a:pt x="53" y="7"/>
                </a:lnTo>
                <a:lnTo>
                  <a:pt x="54" y="7"/>
                </a:lnTo>
                <a:lnTo>
                  <a:pt x="55" y="7"/>
                </a:lnTo>
                <a:lnTo>
                  <a:pt x="56" y="7"/>
                </a:lnTo>
                <a:lnTo>
                  <a:pt x="57" y="8"/>
                </a:lnTo>
                <a:lnTo>
                  <a:pt x="58" y="8"/>
                </a:lnTo>
                <a:lnTo>
                  <a:pt x="60" y="8"/>
                </a:lnTo>
                <a:lnTo>
                  <a:pt x="61" y="8"/>
                </a:lnTo>
                <a:lnTo>
                  <a:pt x="62" y="8"/>
                </a:lnTo>
                <a:lnTo>
                  <a:pt x="63" y="8"/>
                </a:lnTo>
                <a:lnTo>
                  <a:pt x="64" y="8"/>
                </a:lnTo>
                <a:lnTo>
                  <a:pt x="65" y="8"/>
                </a:lnTo>
                <a:lnTo>
                  <a:pt x="66" y="8"/>
                </a:lnTo>
                <a:lnTo>
                  <a:pt x="67" y="8"/>
                </a:lnTo>
                <a:lnTo>
                  <a:pt x="68" y="9"/>
                </a:lnTo>
                <a:lnTo>
                  <a:pt x="69" y="9"/>
                </a:lnTo>
                <a:lnTo>
                  <a:pt x="70" y="9"/>
                </a:lnTo>
                <a:lnTo>
                  <a:pt x="71" y="9"/>
                </a:lnTo>
                <a:lnTo>
                  <a:pt x="72" y="9"/>
                </a:lnTo>
                <a:lnTo>
                  <a:pt x="74" y="9"/>
                </a:lnTo>
                <a:lnTo>
                  <a:pt x="75" y="9"/>
                </a:lnTo>
                <a:lnTo>
                  <a:pt x="76" y="9"/>
                </a:lnTo>
                <a:lnTo>
                  <a:pt x="77" y="9"/>
                </a:lnTo>
                <a:lnTo>
                  <a:pt x="78" y="10"/>
                </a:lnTo>
                <a:lnTo>
                  <a:pt x="79" y="10"/>
                </a:lnTo>
                <a:lnTo>
                  <a:pt x="81" y="10"/>
                </a:lnTo>
                <a:lnTo>
                  <a:pt x="82" y="10"/>
                </a:lnTo>
                <a:lnTo>
                  <a:pt x="83" y="10"/>
                </a:lnTo>
                <a:lnTo>
                  <a:pt x="84" y="10"/>
                </a:lnTo>
                <a:lnTo>
                  <a:pt x="85" y="10"/>
                </a:lnTo>
                <a:lnTo>
                  <a:pt x="86" y="10"/>
                </a:lnTo>
                <a:lnTo>
                  <a:pt x="88" y="11"/>
                </a:lnTo>
                <a:lnTo>
                  <a:pt x="89" y="11"/>
                </a:lnTo>
                <a:lnTo>
                  <a:pt x="90" y="11"/>
                </a:lnTo>
                <a:lnTo>
                  <a:pt x="91" y="11"/>
                </a:lnTo>
                <a:lnTo>
                  <a:pt x="92" y="11"/>
                </a:lnTo>
                <a:lnTo>
                  <a:pt x="94" y="11"/>
                </a:lnTo>
                <a:lnTo>
                  <a:pt x="95" y="11"/>
                </a:lnTo>
                <a:lnTo>
                  <a:pt x="96" y="11"/>
                </a:lnTo>
                <a:lnTo>
                  <a:pt x="97" y="11"/>
                </a:lnTo>
                <a:lnTo>
                  <a:pt x="98" y="11"/>
                </a:lnTo>
                <a:lnTo>
                  <a:pt x="99" y="11"/>
                </a:lnTo>
                <a:lnTo>
                  <a:pt x="100" y="11"/>
                </a:lnTo>
                <a:lnTo>
                  <a:pt x="102" y="11"/>
                </a:lnTo>
                <a:lnTo>
                  <a:pt x="103" y="12"/>
                </a:lnTo>
                <a:lnTo>
                  <a:pt x="104" y="12"/>
                </a:lnTo>
                <a:lnTo>
                  <a:pt x="105" y="12"/>
                </a:lnTo>
                <a:lnTo>
                  <a:pt x="106" y="12"/>
                </a:lnTo>
                <a:lnTo>
                  <a:pt x="107" y="12"/>
                </a:lnTo>
                <a:lnTo>
                  <a:pt x="109" y="12"/>
                </a:lnTo>
                <a:lnTo>
                  <a:pt x="110" y="13"/>
                </a:lnTo>
                <a:lnTo>
                  <a:pt x="111" y="13"/>
                </a:lnTo>
                <a:lnTo>
                  <a:pt x="112" y="13"/>
                </a:lnTo>
                <a:lnTo>
                  <a:pt x="113" y="13"/>
                </a:lnTo>
                <a:lnTo>
                  <a:pt x="115" y="14"/>
                </a:lnTo>
                <a:lnTo>
                  <a:pt x="116" y="14"/>
                </a:lnTo>
                <a:lnTo>
                  <a:pt x="117" y="14"/>
                </a:lnTo>
                <a:lnTo>
                  <a:pt x="118" y="14"/>
                </a:lnTo>
                <a:lnTo>
                  <a:pt x="119" y="14"/>
                </a:lnTo>
                <a:lnTo>
                  <a:pt x="120" y="14"/>
                </a:lnTo>
                <a:lnTo>
                  <a:pt x="121" y="15"/>
                </a:lnTo>
                <a:lnTo>
                  <a:pt x="123" y="15"/>
                </a:lnTo>
                <a:lnTo>
                  <a:pt x="124" y="15"/>
                </a:lnTo>
                <a:lnTo>
                  <a:pt x="125" y="15"/>
                </a:lnTo>
                <a:lnTo>
                  <a:pt x="126" y="15"/>
                </a:lnTo>
                <a:lnTo>
                  <a:pt x="127" y="16"/>
                </a:lnTo>
                <a:lnTo>
                  <a:pt x="128" y="16"/>
                </a:lnTo>
                <a:lnTo>
                  <a:pt x="130" y="16"/>
                </a:lnTo>
                <a:lnTo>
                  <a:pt x="131" y="16"/>
                </a:lnTo>
                <a:lnTo>
                  <a:pt x="132" y="16"/>
                </a:lnTo>
                <a:lnTo>
                  <a:pt x="133" y="17"/>
                </a:lnTo>
                <a:lnTo>
                  <a:pt x="134" y="17"/>
                </a:lnTo>
                <a:lnTo>
                  <a:pt x="135" y="17"/>
                </a:lnTo>
                <a:lnTo>
                  <a:pt x="136" y="17"/>
                </a:lnTo>
                <a:lnTo>
                  <a:pt x="137" y="17"/>
                </a:lnTo>
                <a:lnTo>
                  <a:pt x="138" y="18"/>
                </a:lnTo>
                <a:lnTo>
                  <a:pt x="139" y="18"/>
                </a:lnTo>
                <a:lnTo>
                  <a:pt x="140" y="18"/>
                </a:lnTo>
                <a:lnTo>
                  <a:pt x="141" y="18"/>
                </a:lnTo>
                <a:lnTo>
                  <a:pt x="143" y="19"/>
                </a:lnTo>
                <a:lnTo>
                  <a:pt x="144" y="19"/>
                </a:lnTo>
                <a:lnTo>
                  <a:pt x="145" y="19"/>
                </a:lnTo>
                <a:lnTo>
                  <a:pt x="146" y="19"/>
                </a:lnTo>
                <a:lnTo>
                  <a:pt x="147" y="19"/>
                </a:lnTo>
                <a:lnTo>
                  <a:pt x="148" y="20"/>
                </a:lnTo>
                <a:lnTo>
                  <a:pt x="149" y="20"/>
                </a:lnTo>
                <a:lnTo>
                  <a:pt x="151" y="20"/>
                </a:lnTo>
                <a:lnTo>
                  <a:pt x="152" y="20"/>
                </a:lnTo>
                <a:lnTo>
                  <a:pt x="153" y="21"/>
                </a:lnTo>
                <a:lnTo>
                  <a:pt x="154" y="21"/>
                </a:lnTo>
                <a:lnTo>
                  <a:pt x="155" y="21"/>
                </a:lnTo>
                <a:lnTo>
                  <a:pt x="156" y="21"/>
                </a:lnTo>
                <a:lnTo>
                  <a:pt x="158" y="22"/>
                </a:lnTo>
                <a:lnTo>
                  <a:pt x="159" y="22"/>
                </a:lnTo>
                <a:lnTo>
                  <a:pt x="160" y="22"/>
                </a:lnTo>
                <a:lnTo>
                  <a:pt x="161" y="23"/>
                </a:lnTo>
                <a:lnTo>
                  <a:pt x="162" y="23"/>
                </a:lnTo>
                <a:lnTo>
                  <a:pt x="164" y="23"/>
                </a:lnTo>
                <a:lnTo>
                  <a:pt x="165" y="23"/>
                </a:lnTo>
                <a:lnTo>
                  <a:pt x="166" y="24"/>
                </a:lnTo>
                <a:lnTo>
                  <a:pt x="167" y="24"/>
                </a:lnTo>
                <a:lnTo>
                  <a:pt x="168" y="24"/>
                </a:lnTo>
                <a:lnTo>
                  <a:pt x="169" y="25"/>
                </a:lnTo>
                <a:lnTo>
                  <a:pt x="170" y="25"/>
                </a:lnTo>
                <a:lnTo>
                  <a:pt x="172" y="25"/>
                </a:lnTo>
                <a:lnTo>
                  <a:pt x="173" y="25"/>
                </a:lnTo>
                <a:lnTo>
                  <a:pt x="174" y="26"/>
                </a:lnTo>
                <a:lnTo>
                  <a:pt x="175" y="26"/>
                </a:lnTo>
                <a:lnTo>
                  <a:pt x="176" y="26"/>
                </a:lnTo>
                <a:lnTo>
                  <a:pt x="177" y="26"/>
                </a:lnTo>
                <a:lnTo>
                  <a:pt x="179" y="27"/>
                </a:lnTo>
                <a:lnTo>
                  <a:pt x="180" y="27"/>
                </a:lnTo>
                <a:lnTo>
                  <a:pt x="181" y="27"/>
                </a:lnTo>
                <a:lnTo>
                  <a:pt x="182" y="28"/>
                </a:lnTo>
                <a:lnTo>
                  <a:pt x="183" y="28"/>
                </a:lnTo>
                <a:lnTo>
                  <a:pt x="184" y="28"/>
                </a:lnTo>
                <a:lnTo>
                  <a:pt x="185" y="28"/>
                </a:lnTo>
                <a:lnTo>
                  <a:pt x="186" y="29"/>
                </a:lnTo>
                <a:lnTo>
                  <a:pt x="187" y="29"/>
                </a:lnTo>
                <a:lnTo>
                  <a:pt x="188" y="29"/>
                </a:lnTo>
                <a:lnTo>
                  <a:pt x="189" y="30"/>
                </a:lnTo>
                <a:lnTo>
                  <a:pt x="190" y="30"/>
                </a:lnTo>
                <a:lnTo>
                  <a:pt x="192" y="30"/>
                </a:lnTo>
                <a:lnTo>
                  <a:pt x="193" y="31"/>
                </a:lnTo>
                <a:lnTo>
                  <a:pt x="194" y="31"/>
                </a:lnTo>
                <a:lnTo>
                  <a:pt x="195" y="31"/>
                </a:lnTo>
                <a:lnTo>
                  <a:pt x="196" y="32"/>
                </a:lnTo>
                <a:lnTo>
                  <a:pt x="197" y="32"/>
                </a:lnTo>
                <a:lnTo>
                  <a:pt x="198" y="32"/>
                </a:lnTo>
                <a:lnTo>
                  <a:pt x="200" y="33"/>
                </a:lnTo>
                <a:lnTo>
                  <a:pt x="201" y="33"/>
                </a:lnTo>
                <a:lnTo>
                  <a:pt x="202" y="33"/>
                </a:lnTo>
                <a:lnTo>
                  <a:pt x="203" y="34"/>
                </a:lnTo>
                <a:lnTo>
                  <a:pt x="204" y="34"/>
                </a:lnTo>
                <a:lnTo>
                  <a:pt x="205" y="34"/>
                </a:lnTo>
                <a:lnTo>
                  <a:pt x="207" y="35"/>
                </a:lnTo>
                <a:lnTo>
                  <a:pt x="208" y="35"/>
                </a:lnTo>
                <a:lnTo>
                  <a:pt x="209" y="35"/>
                </a:lnTo>
                <a:lnTo>
                  <a:pt x="210" y="35"/>
                </a:lnTo>
                <a:lnTo>
                  <a:pt x="211" y="35"/>
                </a:lnTo>
                <a:lnTo>
                  <a:pt x="213" y="36"/>
                </a:lnTo>
                <a:lnTo>
                  <a:pt x="214" y="36"/>
                </a:lnTo>
                <a:lnTo>
                  <a:pt x="215" y="36"/>
                </a:lnTo>
                <a:lnTo>
                  <a:pt x="216" y="37"/>
                </a:lnTo>
                <a:lnTo>
                  <a:pt x="217" y="37"/>
                </a:lnTo>
                <a:lnTo>
                  <a:pt x="218" y="37"/>
                </a:lnTo>
                <a:lnTo>
                  <a:pt x="219" y="38"/>
                </a:lnTo>
                <a:lnTo>
                  <a:pt x="221" y="38"/>
                </a:lnTo>
                <a:lnTo>
                  <a:pt x="222" y="38"/>
                </a:lnTo>
                <a:lnTo>
                  <a:pt x="223" y="39"/>
                </a:lnTo>
                <a:lnTo>
                  <a:pt x="224" y="39"/>
                </a:lnTo>
                <a:lnTo>
                  <a:pt x="225" y="39"/>
                </a:lnTo>
                <a:lnTo>
                  <a:pt x="226" y="40"/>
                </a:lnTo>
                <a:lnTo>
                  <a:pt x="228" y="40"/>
                </a:lnTo>
                <a:lnTo>
                  <a:pt x="229" y="41"/>
                </a:lnTo>
                <a:lnTo>
                  <a:pt x="230" y="41"/>
                </a:lnTo>
                <a:lnTo>
                  <a:pt x="231" y="41"/>
                </a:lnTo>
                <a:lnTo>
                  <a:pt x="231" y="42"/>
                </a:lnTo>
                <a:lnTo>
                  <a:pt x="232" y="42"/>
                </a:lnTo>
                <a:lnTo>
                  <a:pt x="234" y="43"/>
                </a:lnTo>
                <a:lnTo>
                  <a:pt x="235" y="43"/>
                </a:lnTo>
                <a:lnTo>
                  <a:pt x="236" y="43"/>
                </a:lnTo>
                <a:lnTo>
                  <a:pt x="237" y="44"/>
                </a:lnTo>
                <a:lnTo>
                  <a:pt x="238" y="44"/>
                </a:lnTo>
                <a:lnTo>
                  <a:pt x="239" y="44"/>
                </a:lnTo>
                <a:lnTo>
                  <a:pt x="241" y="45"/>
                </a:lnTo>
                <a:lnTo>
                  <a:pt x="242" y="45"/>
                </a:lnTo>
                <a:lnTo>
                  <a:pt x="243" y="46"/>
                </a:lnTo>
                <a:lnTo>
                  <a:pt x="244" y="46"/>
                </a:lnTo>
                <a:lnTo>
                  <a:pt x="245" y="46"/>
                </a:lnTo>
                <a:lnTo>
                  <a:pt x="246" y="47"/>
                </a:lnTo>
                <a:lnTo>
                  <a:pt x="247" y="47"/>
                </a:lnTo>
                <a:lnTo>
                  <a:pt x="249" y="48"/>
                </a:lnTo>
                <a:lnTo>
                  <a:pt x="250" y="48"/>
                </a:lnTo>
                <a:lnTo>
                  <a:pt x="251" y="49"/>
                </a:lnTo>
                <a:lnTo>
                  <a:pt x="252" y="49"/>
                </a:lnTo>
                <a:lnTo>
                  <a:pt x="253" y="49"/>
                </a:lnTo>
                <a:lnTo>
                  <a:pt x="254" y="50"/>
                </a:lnTo>
                <a:lnTo>
                  <a:pt x="255" y="50"/>
                </a:lnTo>
                <a:lnTo>
                  <a:pt x="256" y="51"/>
                </a:lnTo>
                <a:lnTo>
                  <a:pt x="257" y="51"/>
                </a:lnTo>
                <a:lnTo>
                  <a:pt x="258" y="52"/>
                </a:lnTo>
                <a:lnTo>
                  <a:pt x="259" y="52"/>
                </a:lnTo>
                <a:lnTo>
                  <a:pt x="260" y="52"/>
                </a:lnTo>
                <a:lnTo>
                  <a:pt x="262" y="53"/>
                </a:lnTo>
                <a:lnTo>
                  <a:pt x="263" y="53"/>
                </a:lnTo>
                <a:lnTo>
                  <a:pt x="264" y="54"/>
                </a:lnTo>
                <a:lnTo>
                  <a:pt x="265" y="54"/>
                </a:lnTo>
                <a:lnTo>
                  <a:pt x="266" y="55"/>
                </a:lnTo>
                <a:lnTo>
                  <a:pt x="267" y="55"/>
                </a:lnTo>
                <a:lnTo>
                  <a:pt x="268" y="55"/>
                </a:lnTo>
                <a:lnTo>
                  <a:pt x="270" y="56"/>
                </a:lnTo>
                <a:lnTo>
                  <a:pt x="271" y="56"/>
                </a:lnTo>
                <a:lnTo>
                  <a:pt x="272" y="57"/>
                </a:lnTo>
                <a:lnTo>
                  <a:pt x="273" y="57"/>
                </a:lnTo>
                <a:lnTo>
                  <a:pt x="274" y="58"/>
                </a:lnTo>
                <a:lnTo>
                  <a:pt x="275" y="58"/>
                </a:lnTo>
                <a:lnTo>
                  <a:pt x="277" y="59"/>
                </a:lnTo>
                <a:lnTo>
                  <a:pt x="278" y="59"/>
                </a:lnTo>
                <a:lnTo>
                  <a:pt x="279" y="59"/>
                </a:lnTo>
                <a:lnTo>
                  <a:pt x="280" y="60"/>
                </a:lnTo>
                <a:lnTo>
                  <a:pt x="281" y="60"/>
                </a:lnTo>
                <a:lnTo>
                  <a:pt x="283" y="61"/>
                </a:lnTo>
                <a:lnTo>
                  <a:pt x="284" y="61"/>
                </a:lnTo>
                <a:lnTo>
                  <a:pt x="285" y="62"/>
                </a:lnTo>
                <a:lnTo>
                  <a:pt x="286" y="62"/>
                </a:lnTo>
                <a:lnTo>
                  <a:pt x="287" y="63"/>
                </a:lnTo>
                <a:lnTo>
                  <a:pt x="288" y="63"/>
                </a:lnTo>
                <a:lnTo>
                  <a:pt x="289" y="64"/>
                </a:lnTo>
                <a:lnTo>
                  <a:pt x="291" y="64"/>
                </a:lnTo>
                <a:lnTo>
                  <a:pt x="292" y="64"/>
                </a:lnTo>
                <a:lnTo>
                  <a:pt x="293" y="65"/>
                </a:lnTo>
                <a:lnTo>
                  <a:pt x="294" y="66"/>
                </a:lnTo>
                <a:lnTo>
                  <a:pt x="295" y="66"/>
                </a:lnTo>
                <a:lnTo>
                  <a:pt x="296" y="67"/>
                </a:lnTo>
                <a:lnTo>
                  <a:pt x="298" y="67"/>
                </a:lnTo>
                <a:lnTo>
                  <a:pt x="299" y="68"/>
                </a:lnTo>
                <a:lnTo>
                  <a:pt x="300" y="68"/>
                </a:lnTo>
                <a:lnTo>
                  <a:pt x="301" y="69"/>
                </a:lnTo>
                <a:lnTo>
                  <a:pt x="302" y="69"/>
                </a:lnTo>
                <a:lnTo>
                  <a:pt x="303" y="70"/>
                </a:lnTo>
                <a:lnTo>
                  <a:pt x="304" y="70"/>
                </a:lnTo>
                <a:lnTo>
                  <a:pt x="305" y="71"/>
                </a:lnTo>
                <a:lnTo>
                  <a:pt x="306" y="71"/>
                </a:lnTo>
                <a:lnTo>
                  <a:pt x="307" y="72"/>
                </a:lnTo>
                <a:lnTo>
                  <a:pt x="308" y="72"/>
                </a:lnTo>
                <a:lnTo>
                  <a:pt x="309" y="73"/>
                </a:lnTo>
                <a:lnTo>
                  <a:pt x="311" y="73"/>
                </a:lnTo>
                <a:lnTo>
                  <a:pt x="312" y="74"/>
                </a:lnTo>
                <a:lnTo>
                  <a:pt x="313" y="74"/>
                </a:lnTo>
                <a:lnTo>
                  <a:pt x="314" y="75"/>
                </a:lnTo>
                <a:lnTo>
                  <a:pt x="315" y="76"/>
                </a:lnTo>
                <a:lnTo>
                  <a:pt x="316" y="76"/>
                </a:lnTo>
                <a:lnTo>
                  <a:pt x="317" y="77"/>
                </a:lnTo>
                <a:lnTo>
                  <a:pt x="319" y="77"/>
                </a:lnTo>
                <a:lnTo>
                  <a:pt x="320" y="78"/>
                </a:lnTo>
                <a:lnTo>
                  <a:pt x="321" y="78"/>
                </a:lnTo>
                <a:lnTo>
                  <a:pt x="322" y="79"/>
                </a:lnTo>
                <a:lnTo>
                  <a:pt x="323" y="79"/>
                </a:lnTo>
                <a:lnTo>
                  <a:pt x="324" y="80"/>
                </a:lnTo>
                <a:lnTo>
                  <a:pt x="326" y="81"/>
                </a:lnTo>
                <a:lnTo>
                  <a:pt x="327" y="81"/>
                </a:lnTo>
                <a:lnTo>
                  <a:pt x="327" y="82"/>
                </a:lnTo>
                <a:lnTo>
                  <a:pt x="328" y="82"/>
                </a:lnTo>
                <a:lnTo>
                  <a:pt x="329" y="83"/>
                </a:lnTo>
                <a:lnTo>
                  <a:pt x="330" y="83"/>
                </a:lnTo>
                <a:lnTo>
                  <a:pt x="332" y="83"/>
                </a:lnTo>
                <a:lnTo>
                  <a:pt x="333" y="84"/>
                </a:lnTo>
                <a:lnTo>
                  <a:pt x="334" y="84"/>
                </a:lnTo>
                <a:lnTo>
                  <a:pt x="335" y="85"/>
                </a:lnTo>
                <a:lnTo>
                  <a:pt x="336" y="86"/>
                </a:lnTo>
                <a:lnTo>
                  <a:pt x="337" y="86"/>
                </a:lnTo>
                <a:lnTo>
                  <a:pt x="338" y="87"/>
                </a:lnTo>
                <a:lnTo>
                  <a:pt x="340" y="87"/>
                </a:lnTo>
                <a:lnTo>
                  <a:pt x="341" y="88"/>
                </a:lnTo>
                <a:lnTo>
                  <a:pt x="342" y="89"/>
                </a:lnTo>
                <a:lnTo>
                  <a:pt x="343" y="89"/>
                </a:lnTo>
                <a:lnTo>
                  <a:pt x="344" y="90"/>
                </a:lnTo>
                <a:lnTo>
                  <a:pt x="345" y="90"/>
                </a:lnTo>
                <a:lnTo>
                  <a:pt x="347" y="91"/>
                </a:lnTo>
                <a:lnTo>
                  <a:pt x="348" y="92"/>
                </a:lnTo>
                <a:lnTo>
                  <a:pt x="349" y="92"/>
                </a:lnTo>
                <a:lnTo>
                  <a:pt x="350" y="93"/>
                </a:lnTo>
                <a:lnTo>
                  <a:pt x="350" y="94"/>
                </a:lnTo>
                <a:lnTo>
                  <a:pt x="351" y="94"/>
                </a:lnTo>
                <a:lnTo>
                  <a:pt x="353" y="95"/>
                </a:lnTo>
                <a:lnTo>
                  <a:pt x="354" y="95"/>
                </a:lnTo>
                <a:lnTo>
                  <a:pt x="355" y="96"/>
                </a:lnTo>
                <a:lnTo>
                  <a:pt x="356" y="97"/>
                </a:lnTo>
                <a:lnTo>
                  <a:pt x="357" y="97"/>
                </a:lnTo>
                <a:lnTo>
                  <a:pt x="358" y="98"/>
                </a:lnTo>
                <a:lnTo>
                  <a:pt x="360" y="99"/>
                </a:lnTo>
                <a:lnTo>
                  <a:pt x="361" y="99"/>
                </a:lnTo>
                <a:lnTo>
                  <a:pt x="362" y="100"/>
                </a:lnTo>
                <a:lnTo>
                  <a:pt x="363" y="101"/>
                </a:lnTo>
                <a:lnTo>
                  <a:pt x="364" y="101"/>
                </a:lnTo>
                <a:lnTo>
                  <a:pt x="365" y="102"/>
                </a:lnTo>
                <a:lnTo>
                  <a:pt x="366" y="103"/>
                </a:lnTo>
                <a:lnTo>
                  <a:pt x="368" y="103"/>
                </a:lnTo>
                <a:lnTo>
                  <a:pt x="369" y="104"/>
                </a:lnTo>
                <a:lnTo>
                  <a:pt x="370" y="105"/>
                </a:lnTo>
                <a:lnTo>
                  <a:pt x="371" y="105"/>
                </a:lnTo>
                <a:lnTo>
                  <a:pt x="372" y="106"/>
                </a:lnTo>
                <a:lnTo>
                  <a:pt x="373" y="106"/>
                </a:lnTo>
                <a:lnTo>
                  <a:pt x="374" y="106"/>
                </a:lnTo>
                <a:lnTo>
                  <a:pt x="375" y="107"/>
                </a:lnTo>
                <a:lnTo>
                  <a:pt x="376" y="108"/>
                </a:lnTo>
                <a:lnTo>
                  <a:pt x="377" y="109"/>
                </a:lnTo>
                <a:lnTo>
                  <a:pt x="378" y="109"/>
                </a:lnTo>
                <a:lnTo>
                  <a:pt x="379" y="110"/>
                </a:lnTo>
                <a:lnTo>
                  <a:pt x="381" y="111"/>
                </a:lnTo>
                <a:lnTo>
                  <a:pt x="382" y="111"/>
                </a:lnTo>
                <a:lnTo>
                  <a:pt x="383" y="112"/>
                </a:lnTo>
                <a:lnTo>
                  <a:pt x="384" y="113"/>
                </a:lnTo>
                <a:lnTo>
                  <a:pt x="385" y="114"/>
                </a:lnTo>
                <a:lnTo>
                  <a:pt x="386" y="114"/>
                </a:lnTo>
                <a:lnTo>
                  <a:pt x="387" y="115"/>
                </a:lnTo>
                <a:lnTo>
                  <a:pt x="389" y="116"/>
                </a:lnTo>
                <a:lnTo>
                  <a:pt x="390" y="116"/>
                </a:lnTo>
                <a:lnTo>
                  <a:pt x="391" y="117"/>
                </a:lnTo>
                <a:lnTo>
                  <a:pt x="392" y="118"/>
                </a:lnTo>
                <a:lnTo>
                  <a:pt x="393" y="119"/>
                </a:lnTo>
                <a:lnTo>
                  <a:pt x="394" y="119"/>
                </a:lnTo>
                <a:lnTo>
                  <a:pt x="396" y="120"/>
                </a:lnTo>
                <a:lnTo>
                  <a:pt x="397" y="121"/>
                </a:lnTo>
                <a:lnTo>
                  <a:pt x="398" y="122"/>
                </a:lnTo>
                <a:lnTo>
                  <a:pt x="399" y="123"/>
                </a:lnTo>
                <a:lnTo>
                  <a:pt x="400" y="124"/>
                </a:lnTo>
                <a:lnTo>
                  <a:pt x="402" y="125"/>
                </a:lnTo>
                <a:lnTo>
                  <a:pt x="403" y="125"/>
                </a:lnTo>
                <a:lnTo>
                  <a:pt x="404" y="126"/>
                </a:lnTo>
                <a:lnTo>
                  <a:pt x="405" y="127"/>
                </a:lnTo>
                <a:lnTo>
                  <a:pt x="406" y="128"/>
                </a:lnTo>
                <a:lnTo>
                  <a:pt x="407" y="129"/>
                </a:lnTo>
                <a:lnTo>
                  <a:pt x="409" y="129"/>
                </a:lnTo>
                <a:lnTo>
                  <a:pt x="410" y="130"/>
                </a:lnTo>
                <a:lnTo>
                  <a:pt x="411" y="130"/>
                </a:lnTo>
                <a:lnTo>
                  <a:pt x="412" y="131"/>
                </a:lnTo>
                <a:lnTo>
                  <a:pt x="413" y="132"/>
                </a:lnTo>
                <a:lnTo>
                  <a:pt x="414" y="132"/>
                </a:lnTo>
                <a:lnTo>
                  <a:pt x="415" y="133"/>
                </a:lnTo>
                <a:lnTo>
                  <a:pt x="417" y="134"/>
                </a:lnTo>
                <a:lnTo>
                  <a:pt x="418" y="135"/>
                </a:lnTo>
                <a:lnTo>
                  <a:pt x="419" y="136"/>
                </a:lnTo>
                <a:lnTo>
                  <a:pt x="420" y="136"/>
                </a:lnTo>
                <a:lnTo>
                  <a:pt x="421" y="137"/>
                </a:lnTo>
                <a:lnTo>
                  <a:pt x="422" y="138"/>
                </a:lnTo>
                <a:lnTo>
                  <a:pt x="423" y="139"/>
                </a:lnTo>
                <a:lnTo>
                  <a:pt x="424" y="140"/>
                </a:lnTo>
                <a:lnTo>
                  <a:pt x="425" y="140"/>
                </a:lnTo>
                <a:lnTo>
                  <a:pt x="426" y="141"/>
                </a:lnTo>
                <a:lnTo>
                  <a:pt x="427" y="142"/>
                </a:lnTo>
                <a:lnTo>
                  <a:pt x="428" y="143"/>
                </a:lnTo>
                <a:lnTo>
                  <a:pt x="430" y="144"/>
                </a:lnTo>
                <a:lnTo>
                  <a:pt x="431" y="145"/>
                </a:lnTo>
                <a:lnTo>
                  <a:pt x="432" y="146"/>
                </a:lnTo>
                <a:lnTo>
                  <a:pt x="433" y="146"/>
                </a:lnTo>
                <a:lnTo>
                  <a:pt x="434" y="147"/>
                </a:lnTo>
                <a:lnTo>
                  <a:pt x="435" y="148"/>
                </a:lnTo>
                <a:lnTo>
                  <a:pt x="436" y="149"/>
                </a:lnTo>
                <a:lnTo>
                  <a:pt x="438" y="150"/>
                </a:lnTo>
                <a:lnTo>
                  <a:pt x="439" y="151"/>
                </a:lnTo>
                <a:lnTo>
                  <a:pt x="440" y="152"/>
                </a:lnTo>
                <a:lnTo>
                  <a:pt x="441" y="153"/>
                </a:lnTo>
                <a:lnTo>
                  <a:pt x="442" y="153"/>
                </a:lnTo>
                <a:lnTo>
                  <a:pt x="443" y="154"/>
                </a:lnTo>
                <a:lnTo>
                  <a:pt x="445" y="154"/>
                </a:lnTo>
                <a:lnTo>
                  <a:pt x="445" y="155"/>
                </a:lnTo>
                <a:lnTo>
                  <a:pt x="446" y="156"/>
                </a:lnTo>
                <a:lnTo>
                  <a:pt x="447" y="157"/>
                </a:lnTo>
                <a:lnTo>
                  <a:pt x="448" y="158"/>
                </a:lnTo>
                <a:lnTo>
                  <a:pt x="449" y="159"/>
                </a:lnTo>
                <a:lnTo>
                  <a:pt x="451" y="160"/>
                </a:lnTo>
                <a:lnTo>
                  <a:pt x="452" y="161"/>
                </a:lnTo>
                <a:lnTo>
                  <a:pt x="453" y="161"/>
                </a:lnTo>
                <a:lnTo>
                  <a:pt x="454" y="162"/>
                </a:lnTo>
                <a:lnTo>
                  <a:pt x="455" y="163"/>
                </a:lnTo>
                <a:lnTo>
                  <a:pt x="456" y="164"/>
                </a:lnTo>
                <a:lnTo>
                  <a:pt x="458" y="165"/>
                </a:lnTo>
                <a:lnTo>
                  <a:pt x="459" y="166"/>
                </a:lnTo>
                <a:lnTo>
                  <a:pt x="460" y="167"/>
                </a:lnTo>
                <a:lnTo>
                  <a:pt x="461" y="168"/>
                </a:lnTo>
                <a:lnTo>
                  <a:pt x="462" y="169"/>
                </a:lnTo>
                <a:lnTo>
                  <a:pt x="463" y="170"/>
                </a:lnTo>
                <a:lnTo>
                  <a:pt x="464" y="171"/>
                </a:lnTo>
                <a:lnTo>
                  <a:pt x="466" y="172"/>
                </a:lnTo>
                <a:lnTo>
                  <a:pt x="467" y="173"/>
                </a:lnTo>
                <a:lnTo>
                  <a:pt x="468" y="174"/>
                </a:lnTo>
                <a:lnTo>
                  <a:pt x="469" y="175"/>
                </a:lnTo>
                <a:lnTo>
                  <a:pt x="469" y="176"/>
                </a:lnTo>
                <a:lnTo>
                  <a:pt x="470" y="177"/>
                </a:lnTo>
                <a:lnTo>
                  <a:pt x="472" y="178"/>
                </a:lnTo>
                <a:lnTo>
                  <a:pt x="473" y="178"/>
                </a:lnTo>
                <a:lnTo>
                  <a:pt x="474" y="179"/>
                </a:lnTo>
                <a:lnTo>
                  <a:pt x="475" y="180"/>
                </a:lnTo>
                <a:lnTo>
                  <a:pt x="476" y="181"/>
                </a:lnTo>
                <a:lnTo>
                  <a:pt x="477" y="182"/>
                </a:lnTo>
                <a:lnTo>
                  <a:pt x="479" y="183"/>
                </a:lnTo>
                <a:lnTo>
                  <a:pt x="480" y="184"/>
                </a:lnTo>
                <a:lnTo>
                  <a:pt x="481" y="185"/>
                </a:lnTo>
                <a:lnTo>
                  <a:pt x="482" y="186"/>
                </a:lnTo>
                <a:lnTo>
                  <a:pt x="483" y="187"/>
                </a:lnTo>
                <a:lnTo>
                  <a:pt x="484" y="188"/>
                </a:lnTo>
                <a:lnTo>
                  <a:pt x="485" y="189"/>
                </a:lnTo>
                <a:lnTo>
                  <a:pt x="487" y="190"/>
                </a:lnTo>
                <a:lnTo>
                  <a:pt x="488" y="191"/>
                </a:lnTo>
                <a:lnTo>
                  <a:pt x="489" y="192"/>
                </a:lnTo>
                <a:lnTo>
                  <a:pt x="490" y="193"/>
                </a:lnTo>
                <a:lnTo>
                  <a:pt x="491" y="194"/>
                </a:lnTo>
                <a:lnTo>
                  <a:pt x="492" y="195"/>
                </a:lnTo>
                <a:lnTo>
                  <a:pt x="493" y="196"/>
                </a:lnTo>
                <a:lnTo>
                  <a:pt x="494" y="197"/>
                </a:lnTo>
                <a:lnTo>
                  <a:pt x="495" y="198"/>
                </a:lnTo>
                <a:lnTo>
                  <a:pt x="496" y="199"/>
                </a:lnTo>
                <a:lnTo>
                  <a:pt x="497" y="200"/>
                </a:lnTo>
                <a:lnTo>
                  <a:pt x="498" y="201"/>
                </a:lnTo>
                <a:lnTo>
                  <a:pt x="500" y="202"/>
                </a:lnTo>
                <a:lnTo>
                  <a:pt x="501" y="203"/>
                </a:lnTo>
                <a:lnTo>
                  <a:pt x="502" y="204"/>
                </a:lnTo>
                <a:lnTo>
                  <a:pt x="503" y="205"/>
                </a:lnTo>
                <a:lnTo>
                  <a:pt x="504" y="206"/>
                </a:lnTo>
                <a:lnTo>
                  <a:pt x="505" y="207"/>
                </a:lnTo>
                <a:lnTo>
                  <a:pt x="507" y="208"/>
                </a:lnTo>
                <a:lnTo>
                  <a:pt x="508" y="209"/>
                </a:lnTo>
                <a:lnTo>
                  <a:pt x="509" y="210"/>
                </a:lnTo>
                <a:lnTo>
                  <a:pt x="510" y="211"/>
                </a:lnTo>
                <a:lnTo>
                  <a:pt x="511" y="213"/>
                </a:lnTo>
                <a:lnTo>
                  <a:pt x="512" y="214"/>
                </a:lnTo>
                <a:lnTo>
                  <a:pt x="513" y="215"/>
                </a:lnTo>
                <a:lnTo>
                  <a:pt x="515" y="216"/>
                </a:lnTo>
                <a:lnTo>
                  <a:pt x="516" y="217"/>
                </a:lnTo>
                <a:lnTo>
                  <a:pt x="517" y="218"/>
                </a:lnTo>
                <a:lnTo>
                  <a:pt x="517" y="219"/>
                </a:lnTo>
                <a:lnTo>
                  <a:pt x="518" y="221"/>
                </a:lnTo>
                <a:lnTo>
                  <a:pt x="519" y="222"/>
                </a:lnTo>
                <a:lnTo>
                  <a:pt x="521" y="223"/>
                </a:lnTo>
                <a:lnTo>
                  <a:pt x="522" y="224"/>
                </a:lnTo>
                <a:lnTo>
                  <a:pt x="523" y="225"/>
                </a:lnTo>
                <a:lnTo>
                  <a:pt x="524" y="225"/>
                </a:lnTo>
                <a:lnTo>
                  <a:pt x="525" y="227"/>
                </a:lnTo>
                <a:lnTo>
                  <a:pt x="526" y="228"/>
                </a:lnTo>
                <a:lnTo>
                  <a:pt x="528" y="229"/>
                </a:lnTo>
                <a:lnTo>
                  <a:pt x="529" y="230"/>
                </a:lnTo>
                <a:lnTo>
                  <a:pt x="530" y="232"/>
                </a:lnTo>
                <a:lnTo>
                  <a:pt x="531" y="233"/>
                </a:lnTo>
                <a:lnTo>
                  <a:pt x="532" y="234"/>
                </a:lnTo>
                <a:lnTo>
                  <a:pt x="533" y="235"/>
                </a:lnTo>
                <a:lnTo>
                  <a:pt x="534" y="236"/>
                </a:lnTo>
                <a:lnTo>
                  <a:pt x="536" y="238"/>
                </a:lnTo>
                <a:lnTo>
                  <a:pt x="537" y="239"/>
                </a:lnTo>
                <a:lnTo>
                  <a:pt x="538" y="240"/>
                </a:lnTo>
                <a:lnTo>
                  <a:pt x="539" y="241"/>
                </a:lnTo>
                <a:lnTo>
                  <a:pt x="540" y="243"/>
                </a:lnTo>
                <a:lnTo>
                  <a:pt x="541" y="244"/>
                </a:lnTo>
                <a:lnTo>
                  <a:pt x="542" y="245"/>
                </a:lnTo>
                <a:lnTo>
                  <a:pt x="543" y="246"/>
                </a:lnTo>
                <a:lnTo>
                  <a:pt x="544" y="248"/>
                </a:lnTo>
                <a:lnTo>
                  <a:pt x="545" y="249"/>
                </a:lnTo>
                <a:lnTo>
                  <a:pt x="546" y="249"/>
                </a:lnTo>
                <a:lnTo>
                  <a:pt x="547" y="250"/>
                </a:lnTo>
                <a:lnTo>
                  <a:pt x="549" y="252"/>
                </a:lnTo>
                <a:lnTo>
                  <a:pt x="550" y="253"/>
                </a:lnTo>
                <a:lnTo>
                  <a:pt x="551" y="254"/>
                </a:lnTo>
                <a:lnTo>
                  <a:pt x="552" y="256"/>
                </a:lnTo>
                <a:lnTo>
                  <a:pt x="553" y="257"/>
                </a:lnTo>
                <a:lnTo>
                  <a:pt x="554" y="258"/>
                </a:lnTo>
                <a:lnTo>
                  <a:pt x="556" y="260"/>
                </a:lnTo>
                <a:lnTo>
                  <a:pt x="557" y="261"/>
                </a:lnTo>
                <a:lnTo>
                  <a:pt x="558" y="262"/>
                </a:lnTo>
                <a:lnTo>
                  <a:pt x="559" y="264"/>
                </a:lnTo>
                <a:lnTo>
                  <a:pt x="560" y="265"/>
                </a:lnTo>
                <a:lnTo>
                  <a:pt x="561" y="266"/>
                </a:lnTo>
                <a:lnTo>
                  <a:pt x="562" y="268"/>
                </a:lnTo>
                <a:lnTo>
                  <a:pt x="564" y="269"/>
                </a:lnTo>
                <a:lnTo>
                  <a:pt x="564" y="270"/>
                </a:lnTo>
                <a:lnTo>
                  <a:pt x="565" y="272"/>
                </a:lnTo>
                <a:lnTo>
                  <a:pt x="566" y="273"/>
                </a:lnTo>
                <a:lnTo>
                  <a:pt x="567" y="274"/>
                </a:lnTo>
                <a:lnTo>
                  <a:pt x="568" y="275"/>
                </a:lnTo>
                <a:lnTo>
                  <a:pt x="570" y="276"/>
                </a:lnTo>
                <a:lnTo>
                  <a:pt x="571" y="278"/>
                </a:lnTo>
                <a:lnTo>
                  <a:pt x="572" y="279"/>
                </a:lnTo>
                <a:lnTo>
                  <a:pt x="573" y="281"/>
                </a:lnTo>
                <a:lnTo>
                  <a:pt x="574" y="282"/>
                </a:lnTo>
                <a:lnTo>
                  <a:pt x="575" y="283"/>
                </a:lnTo>
                <a:lnTo>
                  <a:pt x="577" y="285"/>
                </a:lnTo>
                <a:lnTo>
                  <a:pt x="578" y="286"/>
                </a:lnTo>
                <a:lnTo>
                  <a:pt x="579" y="288"/>
                </a:lnTo>
                <a:lnTo>
                  <a:pt x="580" y="289"/>
                </a:lnTo>
                <a:lnTo>
                  <a:pt x="581" y="291"/>
                </a:lnTo>
                <a:lnTo>
                  <a:pt x="582" y="292"/>
                </a:lnTo>
                <a:lnTo>
                  <a:pt x="583" y="294"/>
                </a:lnTo>
                <a:lnTo>
                  <a:pt x="585" y="295"/>
                </a:lnTo>
                <a:lnTo>
                  <a:pt x="586" y="296"/>
                </a:lnTo>
                <a:lnTo>
                  <a:pt x="587" y="297"/>
                </a:lnTo>
                <a:lnTo>
                  <a:pt x="588" y="298"/>
                </a:lnTo>
                <a:lnTo>
                  <a:pt x="588" y="300"/>
                </a:lnTo>
                <a:lnTo>
                  <a:pt x="589" y="301"/>
                </a:lnTo>
                <a:lnTo>
                  <a:pt x="591" y="303"/>
                </a:lnTo>
                <a:lnTo>
                  <a:pt x="592" y="304"/>
                </a:lnTo>
                <a:lnTo>
                  <a:pt x="593" y="306"/>
                </a:lnTo>
                <a:lnTo>
                  <a:pt x="594" y="308"/>
                </a:lnTo>
                <a:lnTo>
                  <a:pt x="595" y="309"/>
                </a:lnTo>
                <a:lnTo>
                  <a:pt x="596" y="311"/>
                </a:lnTo>
                <a:lnTo>
                  <a:pt x="598" y="312"/>
                </a:lnTo>
                <a:lnTo>
                  <a:pt x="599" y="314"/>
                </a:lnTo>
                <a:lnTo>
                  <a:pt x="600" y="315"/>
                </a:lnTo>
                <a:lnTo>
                  <a:pt x="601" y="317"/>
                </a:lnTo>
                <a:lnTo>
                  <a:pt x="602" y="318"/>
                </a:lnTo>
                <a:lnTo>
                  <a:pt x="603" y="320"/>
                </a:lnTo>
                <a:lnTo>
                  <a:pt x="604" y="321"/>
                </a:lnTo>
                <a:lnTo>
                  <a:pt x="606" y="322"/>
                </a:lnTo>
                <a:lnTo>
                  <a:pt x="607" y="324"/>
                </a:lnTo>
                <a:lnTo>
                  <a:pt x="608" y="325"/>
                </a:lnTo>
                <a:lnTo>
                  <a:pt x="609" y="327"/>
                </a:lnTo>
                <a:lnTo>
                  <a:pt x="610" y="329"/>
                </a:lnTo>
                <a:lnTo>
                  <a:pt x="611" y="330"/>
                </a:lnTo>
                <a:lnTo>
                  <a:pt x="612" y="332"/>
                </a:lnTo>
                <a:lnTo>
                  <a:pt x="613" y="334"/>
                </a:lnTo>
                <a:lnTo>
                  <a:pt x="614" y="335"/>
                </a:lnTo>
                <a:lnTo>
                  <a:pt x="615" y="337"/>
                </a:lnTo>
                <a:lnTo>
                  <a:pt x="616" y="338"/>
                </a:lnTo>
                <a:lnTo>
                  <a:pt x="617" y="340"/>
                </a:lnTo>
                <a:lnTo>
                  <a:pt x="619" y="342"/>
                </a:lnTo>
                <a:lnTo>
                  <a:pt x="620" y="344"/>
                </a:lnTo>
                <a:lnTo>
                  <a:pt x="621" y="344"/>
                </a:lnTo>
                <a:lnTo>
                  <a:pt x="622" y="346"/>
                </a:lnTo>
                <a:lnTo>
                  <a:pt x="623" y="348"/>
                </a:lnTo>
                <a:lnTo>
                  <a:pt x="624" y="349"/>
                </a:lnTo>
                <a:lnTo>
                  <a:pt x="626" y="351"/>
                </a:lnTo>
                <a:lnTo>
                  <a:pt x="627" y="353"/>
                </a:lnTo>
                <a:lnTo>
                  <a:pt x="628" y="355"/>
                </a:lnTo>
                <a:lnTo>
                  <a:pt x="629" y="356"/>
                </a:lnTo>
                <a:lnTo>
                  <a:pt x="630" y="358"/>
                </a:lnTo>
                <a:lnTo>
                  <a:pt x="631" y="360"/>
                </a:lnTo>
                <a:lnTo>
                  <a:pt x="632" y="362"/>
                </a:lnTo>
                <a:lnTo>
                  <a:pt x="634" y="363"/>
                </a:lnTo>
                <a:lnTo>
                  <a:pt x="635" y="365"/>
                </a:lnTo>
                <a:lnTo>
                  <a:pt x="636" y="367"/>
                </a:lnTo>
                <a:lnTo>
                  <a:pt x="636" y="368"/>
                </a:lnTo>
                <a:lnTo>
                  <a:pt x="637" y="370"/>
                </a:lnTo>
                <a:lnTo>
                  <a:pt x="638" y="371"/>
                </a:lnTo>
                <a:lnTo>
                  <a:pt x="640" y="373"/>
                </a:lnTo>
                <a:lnTo>
                  <a:pt x="641" y="375"/>
                </a:lnTo>
                <a:lnTo>
                  <a:pt x="642" y="377"/>
                </a:lnTo>
                <a:lnTo>
                  <a:pt x="643" y="379"/>
                </a:lnTo>
                <a:lnTo>
                  <a:pt x="644" y="381"/>
                </a:lnTo>
                <a:lnTo>
                  <a:pt x="645" y="382"/>
                </a:lnTo>
                <a:lnTo>
                  <a:pt x="647" y="384"/>
                </a:lnTo>
                <a:lnTo>
                  <a:pt x="648" y="386"/>
                </a:lnTo>
                <a:lnTo>
                  <a:pt x="649" y="388"/>
                </a:lnTo>
                <a:lnTo>
                  <a:pt x="650" y="390"/>
                </a:lnTo>
                <a:lnTo>
                  <a:pt x="651" y="392"/>
                </a:lnTo>
                <a:lnTo>
                  <a:pt x="652" y="393"/>
                </a:lnTo>
                <a:lnTo>
                  <a:pt x="653" y="395"/>
                </a:lnTo>
                <a:lnTo>
                  <a:pt x="655" y="397"/>
                </a:lnTo>
                <a:lnTo>
                  <a:pt x="656" y="399"/>
                </a:lnTo>
                <a:lnTo>
                  <a:pt x="657" y="401"/>
                </a:lnTo>
                <a:lnTo>
                  <a:pt x="658" y="403"/>
                </a:lnTo>
                <a:lnTo>
                  <a:pt x="659" y="404"/>
                </a:lnTo>
                <a:lnTo>
                  <a:pt x="659" y="406"/>
                </a:lnTo>
                <a:lnTo>
                  <a:pt x="661" y="408"/>
                </a:lnTo>
                <a:lnTo>
                  <a:pt x="662" y="410"/>
                </a:lnTo>
                <a:lnTo>
                  <a:pt x="663" y="413"/>
                </a:lnTo>
                <a:lnTo>
                  <a:pt x="664" y="415"/>
                </a:lnTo>
                <a:lnTo>
                  <a:pt x="665" y="416"/>
                </a:lnTo>
                <a:lnTo>
                  <a:pt x="666" y="418"/>
                </a:lnTo>
                <a:lnTo>
                  <a:pt x="668" y="420"/>
                </a:lnTo>
                <a:lnTo>
                  <a:pt x="669" y="422"/>
                </a:lnTo>
                <a:lnTo>
                  <a:pt x="670" y="424"/>
                </a:lnTo>
                <a:lnTo>
                  <a:pt x="671" y="426"/>
                </a:lnTo>
                <a:lnTo>
                  <a:pt x="672" y="428"/>
                </a:lnTo>
                <a:lnTo>
                  <a:pt x="673" y="430"/>
                </a:lnTo>
                <a:lnTo>
                  <a:pt x="675" y="432"/>
                </a:lnTo>
                <a:lnTo>
                  <a:pt x="676" y="434"/>
                </a:lnTo>
                <a:lnTo>
                  <a:pt x="677" y="436"/>
                </a:lnTo>
                <a:lnTo>
                  <a:pt x="678" y="439"/>
                </a:lnTo>
                <a:lnTo>
                  <a:pt x="679" y="440"/>
                </a:lnTo>
                <a:lnTo>
                  <a:pt x="680" y="442"/>
                </a:lnTo>
                <a:lnTo>
                  <a:pt x="681" y="444"/>
                </a:lnTo>
                <a:lnTo>
                  <a:pt x="683" y="446"/>
                </a:lnTo>
                <a:lnTo>
                  <a:pt x="683" y="448"/>
                </a:lnTo>
                <a:lnTo>
                  <a:pt x="684" y="451"/>
                </a:lnTo>
                <a:lnTo>
                  <a:pt x="685" y="453"/>
                </a:lnTo>
                <a:lnTo>
                  <a:pt x="686" y="455"/>
                </a:lnTo>
                <a:lnTo>
                  <a:pt x="687" y="457"/>
                </a:lnTo>
                <a:lnTo>
                  <a:pt x="689" y="460"/>
                </a:lnTo>
                <a:lnTo>
                  <a:pt x="690" y="462"/>
                </a:lnTo>
                <a:lnTo>
                  <a:pt x="691" y="463"/>
                </a:lnTo>
                <a:lnTo>
                  <a:pt x="692" y="465"/>
                </a:lnTo>
                <a:lnTo>
                  <a:pt x="693" y="468"/>
                </a:lnTo>
                <a:lnTo>
                  <a:pt x="694" y="470"/>
                </a:lnTo>
                <a:lnTo>
                  <a:pt x="696" y="472"/>
                </a:lnTo>
                <a:lnTo>
                  <a:pt x="697" y="475"/>
                </a:lnTo>
                <a:lnTo>
                  <a:pt x="698" y="477"/>
                </a:lnTo>
                <a:lnTo>
                  <a:pt x="699" y="479"/>
                </a:lnTo>
                <a:lnTo>
                  <a:pt x="700" y="482"/>
                </a:lnTo>
                <a:lnTo>
                  <a:pt x="701" y="484"/>
                </a:lnTo>
                <a:lnTo>
                  <a:pt x="702" y="487"/>
                </a:lnTo>
                <a:lnTo>
                  <a:pt x="704" y="488"/>
                </a:lnTo>
                <a:lnTo>
                  <a:pt x="705" y="490"/>
                </a:lnTo>
                <a:lnTo>
                  <a:pt x="706" y="493"/>
                </a:lnTo>
                <a:lnTo>
                  <a:pt x="707" y="495"/>
                </a:lnTo>
                <a:lnTo>
                  <a:pt x="707" y="498"/>
                </a:lnTo>
                <a:lnTo>
                  <a:pt x="708" y="500"/>
                </a:lnTo>
                <a:lnTo>
                  <a:pt x="710" y="503"/>
                </a:lnTo>
                <a:lnTo>
                  <a:pt x="711" y="505"/>
                </a:lnTo>
                <a:lnTo>
                  <a:pt x="712" y="508"/>
                </a:lnTo>
                <a:lnTo>
                  <a:pt x="713" y="510"/>
                </a:lnTo>
                <a:lnTo>
                  <a:pt x="714" y="512"/>
                </a:lnTo>
                <a:lnTo>
                  <a:pt x="715" y="514"/>
                </a:lnTo>
                <a:lnTo>
                  <a:pt x="717" y="517"/>
                </a:lnTo>
                <a:lnTo>
                  <a:pt x="718" y="520"/>
                </a:lnTo>
                <a:lnTo>
                  <a:pt x="719" y="522"/>
                </a:lnTo>
                <a:lnTo>
                  <a:pt x="720" y="525"/>
                </a:lnTo>
                <a:lnTo>
                  <a:pt x="721" y="527"/>
                </a:lnTo>
                <a:lnTo>
                  <a:pt x="722" y="530"/>
                </a:lnTo>
                <a:lnTo>
                  <a:pt x="724" y="533"/>
                </a:lnTo>
                <a:lnTo>
                  <a:pt x="725" y="535"/>
                </a:lnTo>
                <a:lnTo>
                  <a:pt x="726" y="537"/>
                </a:lnTo>
                <a:lnTo>
                  <a:pt x="727" y="540"/>
                </a:lnTo>
                <a:lnTo>
                  <a:pt x="728" y="543"/>
                </a:lnTo>
                <a:lnTo>
                  <a:pt x="729" y="545"/>
                </a:lnTo>
                <a:lnTo>
                  <a:pt x="730" y="548"/>
                </a:lnTo>
                <a:lnTo>
                  <a:pt x="731" y="551"/>
                </a:lnTo>
                <a:lnTo>
                  <a:pt x="732" y="554"/>
                </a:lnTo>
                <a:lnTo>
                  <a:pt x="733" y="557"/>
                </a:lnTo>
                <a:lnTo>
                  <a:pt x="734" y="558"/>
                </a:lnTo>
                <a:lnTo>
                  <a:pt x="735" y="561"/>
                </a:lnTo>
                <a:lnTo>
                  <a:pt x="736" y="564"/>
                </a:lnTo>
                <a:lnTo>
                  <a:pt x="738" y="567"/>
                </a:lnTo>
                <a:lnTo>
                  <a:pt x="739" y="570"/>
                </a:lnTo>
                <a:lnTo>
                  <a:pt x="740" y="573"/>
                </a:lnTo>
                <a:lnTo>
                  <a:pt x="741" y="576"/>
                </a:lnTo>
                <a:lnTo>
                  <a:pt x="742" y="579"/>
                </a:lnTo>
                <a:lnTo>
                  <a:pt x="743" y="582"/>
                </a:lnTo>
                <a:lnTo>
                  <a:pt x="745" y="584"/>
                </a:lnTo>
                <a:lnTo>
                  <a:pt x="746" y="587"/>
                </a:lnTo>
                <a:lnTo>
                  <a:pt x="747" y="590"/>
                </a:lnTo>
                <a:lnTo>
                  <a:pt x="748" y="593"/>
                </a:lnTo>
                <a:lnTo>
                  <a:pt x="749" y="596"/>
                </a:lnTo>
                <a:lnTo>
                  <a:pt x="750" y="599"/>
                </a:lnTo>
                <a:lnTo>
                  <a:pt x="751" y="602"/>
                </a:lnTo>
                <a:lnTo>
                  <a:pt x="753" y="606"/>
                </a:lnTo>
                <a:lnTo>
                  <a:pt x="754" y="608"/>
                </a:lnTo>
                <a:lnTo>
                  <a:pt x="755" y="611"/>
                </a:lnTo>
                <a:lnTo>
                  <a:pt x="755" y="614"/>
                </a:lnTo>
                <a:lnTo>
                  <a:pt x="756" y="618"/>
                </a:lnTo>
                <a:lnTo>
                  <a:pt x="757" y="621"/>
                </a:lnTo>
                <a:lnTo>
                  <a:pt x="759" y="624"/>
                </a:lnTo>
                <a:lnTo>
                  <a:pt x="760" y="628"/>
                </a:lnTo>
                <a:lnTo>
                  <a:pt x="761" y="630"/>
                </a:lnTo>
                <a:lnTo>
                  <a:pt x="762" y="633"/>
                </a:lnTo>
                <a:lnTo>
                  <a:pt x="763" y="637"/>
                </a:lnTo>
                <a:lnTo>
                  <a:pt x="764" y="640"/>
                </a:lnTo>
                <a:lnTo>
                  <a:pt x="766" y="644"/>
                </a:lnTo>
                <a:lnTo>
                  <a:pt x="767" y="647"/>
                </a:lnTo>
                <a:lnTo>
                  <a:pt x="768" y="651"/>
                </a:lnTo>
                <a:lnTo>
                  <a:pt x="769" y="653"/>
                </a:lnTo>
                <a:lnTo>
                  <a:pt x="770" y="657"/>
                </a:lnTo>
                <a:lnTo>
                  <a:pt x="771" y="661"/>
                </a:lnTo>
                <a:lnTo>
                  <a:pt x="773" y="664"/>
                </a:lnTo>
                <a:lnTo>
                  <a:pt x="774" y="668"/>
                </a:lnTo>
                <a:lnTo>
                  <a:pt x="775" y="672"/>
                </a:lnTo>
                <a:lnTo>
                  <a:pt x="776" y="675"/>
                </a:lnTo>
                <a:lnTo>
                  <a:pt x="777" y="678"/>
                </a:lnTo>
                <a:lnTo>
                  <a:pt x="778" y="682"/>
                </a:lnTo>
                <a:lnTo>
                  <a:pt x="778" y="686"/>
                </a:lnTo>
                <a:lnTo>
                  <a:pt x="780" y="690"/>
                </a:lnTo>
                <a:lnTo>
                  <a:pt x="781" y="694"/>
                </a:lnTo>
                <a:lnTo>
                  <a:pt x="782" y="698"/>
                </a:lnTo>
                <a:lnTo>
                  <a:pt x="783" y="701"/>
                </a:lnTo>
                <a:lnTo>
                  <a:pt x="784" y="705"/>
                </a:lnTo>
                <a:lnTo>
                  <a:pt x="785" y="709"/>
                </a:lnTo>
                <a:lnTo>
                  <a:pt x="787" y="714"/>
                </a:lnTo>
                <a:lnTo>
                  <a:pt x="788" y="718"/>
                </a:lnTo>
                <a:lnTo>
                  <a:pt x="789" y="722"/>
                </a:lnTo>
                <a:lnTo>
                  <a:pt x="790" y="726"/>
                </a:lnTo>
                <a:lnTo>
                  <a:pt x="791" y="730"/>
                </a:lnTo>
                <a:lnTo>
                  <a:pt x="792" y="735"/>
                </a:lnTo>
                <a:lnTo>
                  <a:pt x="794" y="740"/>
                </a:lnTo>
                <a:lnTo>
                  <a:pt x="795" y="744"/>
                </a:lnTo>
                <a:lnTo>
                  <a:pt x="796" y="748"/>
                </a:lnTo>
                <a:lnTo>
                  <a:pt x="797" y="753"/>
                </a:lnTo>
                <a:lnTo>
                  <a:pt x="798" y="758"/>
                </a:lnTo>
                <a:lnTo>
                  <a:pt x="799" y="763"/>
                </a:lnTo>
                <a:lnTo>
                  <a:pt x="800" y="769"/>
                </a:lnTo>
                <a:lnTo>
                  <a:pt x="802" y="773"/>
                </a:lnTo>
                <a:lnTo>
                  <a:pt x="802" y="779"/>
                </a:lnTo>
                <a:lnTo>
                  <a:pt x="803" y="785"/>
                </a:lnTo>
                <a:lnTo>
                  <a:pt x="804" y="791"/>
                </a:lnTo>
                <a:lnTo>
                  <a:pt x="805" y="796"/>
                </a:lnTo>
                <a:lnTo>
                  <a:pt x="806" y="795"/>
                </a:lnTo>
                <a:lnTo>
                  <a:pt x="808" y="789"/>
                </a:lnTo>
                <a:lnTo>
                  <a:pt x="809" y="783"/>
                </a:lnTo>
                <a:lnTo>
                  <a:pt x="810" y="777"/>
                </a:lnTo>
                <a:lnTo>
                  <a:pt x="811" y="772"/>
                </a:lnTo>
                <a:lnTo>
                  <a:pt x="812" y="767"/>
                </a:lnTo>
                <a:lnTo>
                  <a:pt x="813" y="762"/>
                </a:lnTo>
                <a:lnTo>
                  <a:pt x="815" y="756"/>
                </a:lnTo>
                <a:lnTo>
                  <a:pt x="816" y="751"/>
                </a:lnTo>
                <a:lnTo>
                  <a:pt x="817" y="748"/>
                </a:lnTo>
                <a:lnTo>
                  <a:pt x="818" y="743"/>
                </a:lnTo>
                <a:lnTo>
                  <a:pt x="819" y="738"/>
                </a:lnTo>
                <a:lnTo>
                  <a:pt x="820" y="733"/>
                </a:lnTo>
                <a:lnTo>
                  <a:pt x="822" y="729"/>
                </a:lnTo>
                <a:lnTo>
                  <a:pt x="823" y="724"/>
                </a:lnTo>
                <a:lnTo>
                  <a:pt x="824" y="721"/>
                </a:lnTo>
                <a:lnTo>
                  <a:pt x="825" y="717"/>
                </a:lnTo>
                <a:lnTo>
                  <a:pt x="826" y="712"/>
                </a:lnTo>
                <a:lnTo>
                  <a:pt x="826" y="708"/>
                </a:lnTo>
                <a:lnTo>
                  <a:pt x="827" y="704"/>
                </a:lnTo>
                <a:lnTo>
                  <a:pt x="829" y="701"/>
                </a:lnTo>
                <a:lnTo>
                  <a:pt x="830" y="697"/>
                </a:lnTo>
                <a:lnTo>
                  <a:pt x="831" y="693"/>
                </a:lnTo>
                <a:lnTo>
                  <a:pt x="832" y="689"/>
                </a:lnTo>
                <a:lnTo>
                  <a:pt x="833" y="685"/>
                </a:lnTo>
                <a:lnTo>
                  <a:pt x="834" y="681"/>
                </a:lnTo>
                <a:lnTo>
                  <a:pt x="836" y="677"/>
                </a:lnTo>
                <a:lnTo>
                  <a:pt x="837" y="674"/>
                </a:lnTo>
                <a:lnTo>
                  <a:pt x="838" y="670"/>
                </a:lnTo>
                <a:lnTo>
                  <a:pt x="839" y="667"/>
                </a:lnTo>
                <a:lnTo>
                  <a:pt x="840" y="663"/>
                </a:lnTo>
                <a:lnTo>
                  <a:pt x="841" y="659"/>
                </a:lnTo>
                <a:lnTo>
                  <a:pt x="843" y="656"/>
                </a:lnTo>
                <a:lnTo>
                  <a:pt x="844" y="653"/>
                </a:lnTo>
                <a:lnTo>
                  <a:pt x="845" y="649"/>
                </a:lnTo>
                <a:lnTo>
                  <a:pt x="846" y="646"/>
                </a:lnTo>
                <a:lnTo>
                  <a:pt x="847" y="642"/>
                </a:lnTo>
                <a:lnTo>
                  <a:pt x="848" y="639"/>
                </a:lnTo>
                <a:lnTo>
                  <a:pt x="849" y="636"/>
                </a:lnTo>
                <a:lnTo>
                  <a:pt x="850" y="632"/>
                </a:lnTo>
                <a:lnTo>
                  <a:pt x="851" y="629"/>
                </a:lnTo>
                <a:lnTo>
                  <a:pt x="852" y="626"/>
                </a:lnTo>
                <a:lnTo>
                  <a:pt x="853" y="623"/>
                </a:lnTo>
                <a:lnTo>
                  <a:pt x="854" y="620"/>
                </a:lnTo>
                <a:lnTo>
                  <a:pt x="855" y="616"/>
                </a:lnTo>
                <a:lnTo>
                  <a:pt x="857" y="613"/>
                </a:lnTo>
                <a:lnTo>
                  <a:pt x="858" y="610"/>
                </a:lnTo>
                <a:lnTo>
                  <a:pt x="859" y="607"/>
                </a:lnTo>
                <a:lnTo>
                  <a:pt x="860" y="604"/>
                </a:lnTo>
                <a:lnTo>
                  <a:pt x="861" y="601"/>
                </a:lnTo>
                <a:lnTo>
                  <a:pt x="862" y="598"/>
                </a:lnTo>
                <a:lnTo>
                  <a:pt x="864" y="595"/>
                </a:lnTo>
                <a:lnTo>
                  <a:pt x="865" y="592"/>
                </a:lnTo>
                <a:lnTo>
                  <a:pt x="866" y="589"/>
                </a:lnTo>
                <a:lnTo>
                  <a:pt x="867" y="586"/>
                </a:lnTo>
                <a:lnTo>
                  <a:pt x="868" y="583"/>
                </a:lnTo>
                <a:lnTo>
                  <a:pt x="869" y="581"/>
                </a:lnTo>
                <a:lnTo>
                  <a:pt x="870" y="578"/>
                </a:lnTo>
                <a:lnTo>
                  <a:pt x="872" y="575"/>
                </a:lnTo>
                <a:lnTo>
                  <a:pt x="873" y="572"/>
                </a:lnTo>
                <a:lnTo>
                  <a:pt x="873" y="569"/>
                </a:lnTo>
                <a:lnTo>
                  <a:pt x="874" y="566"/>
                </a:lnTo>
                <a:lnTo>
                  <a:pt x="875" y="563"/>
                </a:lnTo>
                <a:lnTo>
                  <a:pt x="876" y="560"/>
                </a:lnTo>
                <a:lnTo>
                  <a:pt x="878" y="558"/>
                </a:lnTo>
                <a:lnTo>
                  <a:pt x="879" y="556"/>
                </a:lnTo>
                <a:lnTo>
                  <a:pt x="880" y="553"/>
                </a:lnTo>
                <a:lnTo>
                  <a:pt x="881" y="550"/>
                </a:lnTo>
                <a:lnTo>
                  <a:pt x="882" y="547"/>
                </a:lnTo>
                <a:lnTo>
                  <a:pt x="883" y="544"/>
                </a:lnTo>
                <a:lnTo>
                  <a:pt x="885" y="542"/>
                </a:lnTo>
                <a:lnTo>
                  <a:pt x="886" y="539"/>
                </a:lnTo>
                <a:lnTo>
                  <a:pt x="887" y="536"/>
                </a:lnTo>
                <a:lnTo>
                  <a:pt x="888" y="534"/>
                </a:lnTo>
                <a:lnTo>
                  <a:pt x="889" y="532"/>
                </a:lnTo>
                <a:lnTo>
                  <a:pt x="890" y="529"/>
                </a:lnTo>
                <a:lnTo>
                  <a:pt x="892" y="526"/>
                </a:lnTo>
                <a:lnTo>
                  <a:pt x="893" y="524"/>
                </a:lnTo>
                <a:lnTo>
                  <a:pt x="894" y="521"/>
                </a:lnTo>
                <a:lnTo>
                  <a:pt x="895" y="519"/>
                </a:lnTo>
                <a:lnTo>
                  <a:pt x="896" y="516"/>
                </a:lnTo>
                <a:lnTo>
                  <a:pt x="897" y="513"/>
                </a:lnTo>
                <a:lnTo>
                  <a:pt x="897" y="511"/>
                </a:lnTo>
                <a:lnTo>
                  <a:pt x="899" y="509"/>
                </a:lnTo>
                <a:lnTo>
                  <a:pt x="900" y="507"/>
                </a:lnTo>
                <a:lnTo>
                  <a:pt x="901" y="504"/>
                </a:lnTo>
                <a:lnTo>
                  <a:pt x="902" y="502"/>
                </a:lnTo>
                <a:lnTo>
                  <a:pt x="903" y="499"/>
                </a:lnTo>
                <a:lnTo>
                  <a:pt x="904" y="497"/>
                </a:lnTo>
                <a:lnTo>
                  <a:pt x="906" y="494"/>
                </a:lnTo>
                <a:lnTo>
                  <a:pt x="907" y="492"/>
                </a:lnTo>
                <a:lnTo>
                  <a:pt x="908" y="489"/>
                </a:lnTo>
                <a:lnTo>
                  <a:pt x="909" y="487"/>
                </a:lnTo>
                <a:lnTo>
                  <a:pt x="910" y="486"/>
                </a:lnTo>
                <a:lnTo>
                  <a:pt x="911" y="483"/>
                </a:lnTo>
                <a:lnTo>
                  <a:pt x="913" y="481"/>
                </a:lnTo>
                <a:lnTo>
                  <a:pt x="914" y="478"/>
                </a:lnTo>
                <a:lnTo>
                  <a:pt x="915" y="476"/>
                </a:lnTo>
                <a:lnTo>
                  <a:pt x="916" y="474"/>
                </a:lnTo>
                <a:lnTo>
                  <a:pt x="917" y="471"/>
                </a:lnTo>
                <a:lnTo>
                  <a:pt x="918" y="469"/>
                </a:lnTo>
                <a:lnTo>
                  <a:pt x="919" y="467"/>
                </a:lnTo>
                <a:lnTo>
                  <a:pt x="921" y="464"/>
                </a:lnTo>
                <a:lnTo>
                  <a:pt x="921" y="463"/>
                </a:lnTo>
                <a:lnTo>
                  <a:pt x="922" y="461"/>
                </a:lnTo>
                <a:lnTo>
                  <a:pt x="923" y="459"/>
                </a:lnTo>
                <a:lnTo>
                  <a:pt x="924" y="456"/>
                </a:lnTo>
                <a:lnTo>
                  <a:pt x="925" y="454"/>
                </a:lnTo>
                <a:lnTo>
                  <a:pt x="927" y="452"/>
                </a:lnTo>
                <a:lnTo>
                  <a:pt x="928" y="450"/>
                </a:lnTo>
                <a:lnTo>
                  <a:pt x="929" y="447"/>
                </a:lnTo>
                <a:lnTo>
                  <a:pt x="930" y="445"/>
                </a:lnTo>
                <a:lnTo>
                  <a:pt x="931" y="443"/>
                </a:lnTo>
                <a:lnTo>
                  <a:pt x="932" y="441"/>
                </a:lnTo>
                <a:lnTo>
                  <a:pt x="934" y="439"/>
                </a:lnTo>
                <a:lnTo>
                  <a:pt x="935" y="438"/>
                </a:lnTo>
                <a:lnTo>
                  <a:pt x="936" y="435"/>
                </a:lnTo>
                <a:lnTo>
                  <a:pt x="937" y="433"/>
                </a:lnTo>
                <a:lnTo>
                  <a:pt x="938" y="431"/>
                </a:lnTo>
                <a:lnTo>
                  <a:pt x="939" y="429"/>
                </a:lnTo>
                <a:lnTo>
                  <a:pt x="941" y="427"/>
                </a:lnTo>
                <a:lnTo>
                  <a:pt x="942" y="425"/>
                </a:lnTo>
                <a:lnTo>
                  <a:pt x="943" y="423"/>
                </a:lnTo>
                <a:lnTo>
                  <a:pt x="944" y="421"/>
                </a:lnTo>
                <a:lnTo>
                  <a:pt x="945" y="419"/>
                </a:lnTo>
                <a:lnTo>
                  <a:pt x="945" y="417"/>
                </a:lnTo>
                <a:lnTo>
                  <a:pt x="946" y="415"/>
                </a:lnTo>
                <a:lnTo>
                  <a:pt x="948" y="414"/>
                </a:lnTo>
                <a:lnTo>
                  <a:pt x="949" y="412"/>
                </a:lnTo>
                <a:lnTo>
                  <a:pt x="950" y="410"/>
                </a:lnTo>
                <a:lnTo>
                  <a:pt x="951" y="408"/>
                </a:lnTo>
                <a:lnTo>
                  <a:pt x="952" y="406"/>
                </a:lnTo>
                <a:lnTo>
                  <a:pt x="953" y="404"/>
                </a:lnTo>
                <a:lnTo>
                  <a:pt x="955" y="402"/>
                </a:lnTo>
                <a:lnTo>
                  <a:pt x="956" y="400"/>
                </a:lnTo>
                <a:lnTo>
                  <a:pt x="957" y="398"/>
                </a:lnTo>
                <a:lnTo>
                  <a:pt x="958" y="396"/>
                </a:lnTo>
                <a:lnTo>
                  <a:pt x="959" y="394"/>
                </a:lnTo>
                <a:lnTo>
                  <a:pt x="960" y="392"/>
                </a:lnTo>
                <a:lnTo>
                  <a:pt x="962" y="391"/>
                </a:lnTo>
                <a:lnTo>
                  <a:pt x="963" y="389"/>
                </a:lnTo>
                <a:lnTo>
                  <a:pt x="964" y="387"/>
                </a:lnTo>
                <a:lnTo>
                  <a:pt x="965" y="385"/>
                </a:lnTo>
                <a:lnTo>
                  <a:pt x="966" y="383"/>
                </a:lnTo>
                <a:lnTo>
                  <a:pt x="967" y="381"/>
                </a:lnTo>
                <a:lnTo>
                  <a:pt x="968" y="380"/>
                </a:lnTo>
                <a:lnTo>
                  <a:pt x="969" y="378"/>
                </a:lnTo>
                <a:lnTo>
                  <a:pt x="970" y="376"/>
                </a:lnTo>
                <a:lnTo>
                  <a:pt x="971" y="374"/>
                </a:lnTo>
                <a:lnTo>
                  <a:pt x="972" y="372"/>
                </a:lnTo>
                <a:lnTo>
                  <a:pt x="973" y="370"/>
                </a:lnTo>
                <a:lnTo>
                  <a:pt x="974" y="369"/>
                </a:lnTo>
                <a:lnTo>
                  <a:pt x="976" y="368"/>
                </a:lnTo>
                <a:lnTo>
                  <a:pt x="977" y="366"/>
                </a:lnTo>
                <a:lnTo>
                  <a:pt x="978" y="364"/>
                </a:lnTo>
                <a:lnTo>
                  <a:pt x="979" y="362"/>
                </a:lnTo>
                <a:lnTo>
                  <a:pt x="980" y="361"/>
                </a:lnTo>
                <a:lnTo>
                  <a:pt x="981" y="359"/>
                </a:lnTo>
                <a:lnTo>
                  <a:pt x="983" y="357"/>
                </a:lnTo>
                <a:lnTo>
                  <a:pt x="984" y="355"/>
                </a:lnTo>
                <a:lnTo>
                  <a:pt x="985" y="354"/>
                </a:lnTo>
                <a:lnTo>
                  <a:pt x="986" y="352"/>
                </a:lnTo>
                <a:lnTo>
                  <a:pt x="987" y="350"/>
                </a:lnTo>
                <a:lnTo>
                  <a:pt x="988" y="348"/>
                </a:lnTo>
                <a:lnTo>
                  <a:pt x="990" y="347"/>
                </a:lnTo>
                <a:lnTo>
                  <a:pt x="991" y="345"/>
                </a:lnTo>
                <a:lnTo>
                  <a:pt x="992" y="344"/>
                </a:lnTo>
                <a:lnTo>
                  <a:pt x="992" y="343"/>
                </a:lnTo>
                <a:lnTo>
                  <a:pt x="993" y="341"/>
                </a:lnTo>
                <a:lnTo>
                  <a:pt x="994" y="339"/>
                </a:lnTo>
                <a:lnTo>
                  <a:pt x="995" y="338"/>
                </a:lnTo>
                <a:lnTo>
                  <a:pt x="997" y="336"/>
                </a:lnTo>
                <a:lnTo>
                  <a:pt x="998" y="334"/>
                </a:lnTo>
                <a:lnTo>
                  <a:pt x="999" y="333"/>
                </a:lnTo>
                <a:lnTo>
                  <a:pt x="1000" y="331"/>
                </a:lnTo>
                <a:lnTo>
                  <a:pt x="1001" y="329"/>
                </a:lnTo>
                <a:lnTo>
                  <a:pt x="1002" y="328"/>
                </a:lnTo>
                <a:lnTo>
                  <a:pt x="1004" y="326"/>
                </a:lnTo>
                <a:lnTo>
                  <a:pt x="1005" y="324"/>
                </a:lnTo>
                <a:lnTo>
                  <a:pt x="1006" y="323"/>
                </a:lnTo>
                <a:lnTo>
                  <a:pt x="1007" y="321"/>
                </a:lnTo>
                <a:lnTo>
                  <a:pt x="1008" y="320"/>
                </a:lnTo>
                <a:lnTo>
                  <a:pt x="1009" y="319"/>
                </a:lnTo>
                <a:lnTo>
                  <a:pt x="1011" y="317"/>
                </a:lnTo>
                <a:lnTo>
                  <a:pt x="1012" y="316"/>
                </a:lnTo>
                <a:lnTo>
                  <a:pt x="1013" y="314"/>
                </a:lnTo>
                <a:lnTo>
                  <a:pt x="1014" y="313"/>
                </a:lnTo>
                <a:lnTo>
                  <a:pt x="1015" y="311"/>
                </a:lnTo>
                <a:lnTo>
                  <a:pt x="1016" y="310"/>
                </a:lnTo>
                <a:lnTo>
                  <a:pt x="1016" y="308"/>
                </a:lnTo>
                <a:lnTo>
                  <a:pt x="1018" y="307"/>
                </a:lnTo>
                <a:lnTo>
                  <a:pt x="1019" y="305"/>
                </a:lnTo>
                <a:lnTo>
                  <a:pt x="1020" y="303"/>
                </a:lnTo>
                <a:lnTo>
                  <a:pt x="1021" y="302"/>
                </a:lnTo>
                <a:lnTo>
                  <a:pt x="1022" y="300"/>
                </a:lnTo>
                <a:lnTo>
                  <a:pt x="1023" y="299"/>
                </a:lnTo>
                <a:lnTo>
                  <a:pt x="1025" y="297"/>
                </a:lnTo>
                <a:lnTo>
                  <a:pt x="1026" y="297"/>
                </a:lnTo>
                <a:lnTo>
                  <a:pt x="1027" y="295"/>
                </a:lnTo>
                <a:lnTo>
                  <a:pt x="1028" y="294"/>
                </a:lnTo>
                <a:lnTo>
                  <a:pt x="1029" y="293"/>
                </a:lnTo>
                <a:lnTo>
                  <a:pt x="1030" y="291"/>
                </a:lnTo>
                <a:lnTo>
                  <a:pt x="1032" y="290"/>
                </a:lnTo>
                <a:lnTo>
                  <a:pt x="1033" y="288"/>
                </a:lnTo>
                <a:lnTo>
                  <a:pt x="1034" y="287"/>
                </a:lnTo>
                <a:lnTo>
                  <a:pt x="1035" y="285"/>
                </a:lnTo>
                <a:lnTo>
                  <a:pt x="1036" y="284"/>
                </a:lnTo>
                <a:lnTo>
                  <a:pt x="1037" y="282"/>
                </a:lnTo>
                <a:lnTo>
                  <a:pt x="1039" y="281"/>
                </a:lnTo>
                <a:lnTo>
                  <a:pt x="1040" y="279"/>
                </a:lnTo>
                <a:lnTo>
                  <a:pt x="1040" y="278"/>
                </a:lnTo>
                <a:lnTo>
                  <a:pt x="1041" y="277"/>
                </a:lnTo>
                <a:lnTo>
                  <a:pt x="1042" y="275"/>
                </a:lnTo>
                <a:lnTo>
                  <a:pt x="1043" y="274"/>
                </a:lnTo>
                <a:lnTo>
                  <a:pt x="1044" y="273"/>
                </a:lnTo>
                <a:lnTo>
                  <a:pt x="1046" y="272"/>
                </a:lnTo>
                <a:lnTo>
                  <a:pt x="1047" y="271"/>
                </a:lnTo>
                <a:lnTo>
                  <a:pt x="1048" y="269"/>
                </a:lnTo>
                <a:lnTo>
                  <a:pt x="1049" y="268"/>
                </a:lnTo>
                <a:lnTo>
                  <a:pt x="1050" y="267"/>
                </a:lnTo>
                <a:lnTo>
                  <a:pt x="1051" y="265"/>
                </a:lnTo>
                <a:lnTo>
                  <a:pt x="1053" y="264"/>
                </a:lnTo>
                <a:lnTo>
                  <a:pt x="1054" y="263"/>
                </a:lnTo>
                <a:lnTo>
                  <a:pt x="1055" y="261"/>
                </a:lnTo>
                <a:lnTo>
                  <a:pt x="1056" y="260"/>
                </a:lnTo>
                <a:lnTo>
                  <a:pt x="1057" y="259"/>
                </a:lnTo>
                <a:lnTo>
                  <a:pt x="1058" y="257"/>
                </a:lnTo>
                <a:lnTo>
                  <a:pt x="1060" y="256"/>
                </a:lnTo>
                <a:lnTo>
                  <a:pt x="1061" y="255"/>
                </a:lnTo>
                <a:lnTo>
                  <a:pt x="1062" y="253"/>
                </a:lnTo>
                <a:lnTo>
                  <a:pt x="1063" y="252"/>
                </a:lnTo>
                <a:lnTo>
                  <a:pt x="1064" y="251"/>
                </a:lnTo>
                <a:lnTo>
                  <a:pt x="1064" y="249"/>
                </a:lnTo>
                <a:lnTo>
                  <a:pt x="1065" y="249"/>
                </a:lnTo>
                <a:lnTo>
                  <a:pt x="1067" y="248"/>
                </a:lnTo>
                <a:lnTo>
                  <a:pt x="1068" y="247"/>
                </a:lnTo>
                <a:lnTo>
                  <a:pt x="1069" y="245"/>
                </a:lnTo>
                <a:lnTo>
                  <a:pt x="1070" y="244"/>
                </a:lnTo>
                <a:lnTo>
                  <a:pt x="1071" y="243"/>
                </a:lnTo>
                <a:lnTo>
                  <a:pt x="1072" y="241"/>
                </a:lnTo>
                <a:lnTo>
                  <a:pt x="1074" y="240"/>
                </a:lnTo>
                <a:lnTo>
                  <a:pt x="1075" y="239"/>
                </a:lnTo>
                <a:lnTo>
                  <a:pt x="1076" y="238"/>
                </a:lnTo>
                <a:lnTo>
                  <a:pt x="1077" y="236"/>
                </a:lnTo>
                <a:lnTo>
                  <a:pt x="1078" y="235"/>
                </a:lnTo>
                <a:lnTo>
                  <a:pt x="1079" y="234"/>
                </a:lnTo>
                <a:lnTo>
                  <a:pt x="1081" y="233"/>
                </a:lnTo>
                <a:lnTo>
                  <a:pt x="1082" y="232"/>
                </a:lnTo>
                <a:lnTo>
                  <a:pt x="1083" y="230"/>
                </a:lnTo>
                <a:lnTo>
                  <a:pt x="1084" y="229"/>
                </a:lnTo>
                <a:lnTo>
                  <a:pt x="1085" y="228"/>
                </a:lnTo>
                <a:lnTo>
                  <a:pt x="1086" y="227"/>
                </a:lnTo>
                <a:lnTo>
                  <a:pt x="1088" y="226"/>
                </a:lnTo>
                <a:lnTo>
                  <a:pt x="1088" y="225"/>
                </a:lnTo>
                <a:lnTo>
                  <a:pt x="1089" y="224"/>
                </a:lnTo>
                <a:lnTo>
                  <a:pt x="1090" y="223"/>
                </a:lnTo>
                <a:lnTo>
                  <a:pt x="1091" y="222"/>
                </a:lnTo>
                <a:lnTo>
                  <a:pt x="1092" y="221"/>
                </a:lnTo>
                <a:lnTo>
                  <a:pt x="1093" y="219"/>
                </a:lnTo>
                <a:lnTo>
                  <a:pt x="1095" y="218"/>
                </a:lnTo>
                <a:lnTo>
                  <a:pt x="1096" y="217"/>
                </a:lnTo>
                <a:lnTo>
                  <a:pt x="1097" y="216"/>
                </a:lnTo>
                <a:lnTo>
                  <a:pt x="1098" y="215"/>
                </a:lnTo>
                <a:lnTo>
                  <a:pt x="1099" y="214"/>
                </a:lnTo>
                <a:lnTo>
                  <a:pt x="1100" y="213"/>
                </a:lnTo>
                <a:lnTo>
                  <a:pt x="1102" y="211"/>
                </a:lnTo>
                <a:lnTo>
                  <a:pt x="1103" y="210"/>
                </a:lnTo>
                <a:lnTo>
                  <a:pt x="1104" y="209"/>
                </a:lnTo>
                <a:lnTo>
                  <a:pt x="1105" y="208"/>
                </a:lnTo>
                <a:lnTo>
                  <a:pt x="1106" y="207"/>
                </a:lnTo>
                <a:lnTo>
                  <a:pt x="1107" y="206"/>
                </a:lnTo>
                <a:lnTo>
                  <a:pt x="1109" y="205"/>
                </a:lnTo>
                <a:lnTo>
                  <a:pt x="1110" y="204"/>
                </a:lnTo>
                <a:lnTo>
                  <a:pt x="1111" y="202"/>
                </a:lnTo>
                <a:lnTo>
                  <a:pt x="1111" y="201"/>
                </a:lnTo>
                <a:lnTo>
                  <a:pt x="1112" y="201"/>
                </a:lnTo>
                <a:lnTo>
                  <a:pt x="1113" y="200"/>
                </a:lnTo>
                <a:lnTo>
                  <a:pt x="1114" y="199"/>
                </a:lnTo>
                <a:lnTo>
                  <a:pt x="1116" y="198"/>
                </a:lnTo>
                <a:lnTo>
                  <a:pt x="1117" y="197"/>
                </a:lnTo>
                <a:lnTo>
                  <a:pt x="1118" y="196"/>
                </a:lnTo>
                <a:lnTo>
                  <a:pt x="1119" y="195"/>
                </a:lnTo>
                <a:lnTo>
                  <a:pt x="1120" y="194"/>
                </a:lnTo>
                <a:lnTo>
                  <a:pt x="1121" y="193"/>
                </a:lnTo>
                <a:lnTo>
                  <a:pt x="1123" y="192"/>
                </a:lnTo>
                <a:lnTo>
                  <a:pt x="1124" y="191"/>
                </a:lnTo>
                <a:lnTo>
                  <a:pt x="1125" y="190"/>
                </a:lnTo>
                <a:lnTo>
                  <a:pt x="1126" y="189"/>
                </a:lnTo>
                <a:lnTo>
                  <a:pt x="1127" y="187"/>
                </a:lnTo>
                <a:lnTo>
                  <a:pt x="1128" y="186"/>
                </a:lnTo>
                <a:lnTo>
                  <a:pt x="1130" y="185"/>
                </a:lnTo>
                <a:lnTo>
                  <a:pt x="1131" y="184"/>
                </a:lnTo>
                <a:lnTo>
                  <a:pt x="1132" y="183"/>
                </a:lnTo>
                <a:lnTo>
                  <a:pt x="1133" y="182"/>
                </a:lnTo>
                <a:lnTo>
                  <a:pt x="1134" y="181"/>
                </a:lnTo>
                <a:lnTo>
                  <a:pt x="1135" y="180"/>
                </a:lnTo>
                <a:lnTo>
                  <a:pt x="1135" y="179"/>
                </a:lnTo>
                <a:lnTo>
                  <a:pt x="1137" y="178"/>
                </a:lnTo>
                <a:lnTo>
                  <a:pt x="1138" y="178"/>
                </a:lnTo>
                <a:lnTo>
                  <a:pt x="1139" y="177"/>
                </a:lnTo>
                <a:lnTo>
                  <a:pt x="1140" y="176"/>
                </a:lnTo>
                <a:lnTo>
                  <a:pt x="1141" y="175"/>
                </a:lnTo>
                <a:lnTo>
                  <a:pt x="1142" y="174"/>
                </a:lnTo>
                <a:lnTo>
                  <a:pt x="1144" y="173"/>
                </a:lnTo>
                <a:lnTo>
                  <a:pt x="1145" y="172"/>
                </a:lnTo>
                <a:lnTo>
                  <a:pt x="1146" y="171"/>
                </a:lnTo>
                <a:lnTo>
                  <a:pt x="1147" y="170"/>
                </a:lnTo>
                <a:lnTo>
                  <a:pt x="1148" y="170"/>
                </a:lnTo>
                <a:lnTo>
                  <a:pt x="1149" y="169"/>
                </a:lnTo>
                <a:lnTo>
                  <a:pt x="1151" y="168"/>
                </a:lnTo>
                <a:lnTo>
                  <a:pt x="1152" y="167"/>
                </a:lnTo>
                <a:lnTo>
                  <a:pt x="1153" y="166"/>
                </a:lnTo>
                <a:lnTo>
                  <a:pt x="1154" y="165"/>
                </a:lnTo>
                <a:lnTo>
                  <a:pt x="1155" y="164"/>
                </a:lnTo>
                <a:lnTo>
                  <a:pt x="1156" y="163"/>
                </a:lnTo>
                <a:lnTo>
                  <a:pt x="1158" y="162"/>
                </a:lnTo>
                <a:lnTo>
                  <a:pt x="1159" y="161"/>
                </a:lnTo>
                <a:lnTo>
                  <a:pt x="1159" y="160"/>
                </a:lnTo>
                <a:lnTo>
                  <a:pt x="1160" y="159"/>
                </a:lnTo>
                <a:lnTo>
                  <a:pt x="1161" y="158"/>
                </a:lnTo>
                <a:lnTo>
                  <a:pt x="1162" y="157"/>
                </a:lnTo>
                <a:lnTo>
                  <a:pt x="1163" y="156"/>
                </a:lnTo>
                <a:lnTo>
                  <a:pt x="1165" y="155"/>
                </a:lnTo>
                <a:lnTo>
                  <a:pt x="1166" y="155"/>
                </a:lnTo>
                <a:lnTo>
                  <a:pt x="1167" y="154"/>
                </a:lnTo>
                <a:lnTo>
                  <a:pt x="1168" y="154"/>
                </a:lnTo>
                <a:lnTo>
                  <a:pt x="1169" y="153"/>
                </a:lnTo>
                <a:lnTo>
                  <a:pt x="1170" y="152"/>
                </a:lnTo>
                <a:lnTo>
                  <a:pt x="1172" y="151"/>
                </a:lnTo>
                <a:lnTo>
                  <a:pt x="1173" y="150"/>
                </a:lnTo>
                <a:lnTo>
                  <a:pt x="1174" y="149"/>
                </a:lnTo>
                <a:lnTo>
                  <a:pt x="1175" y="148"/>
                </a:lnTo>
                <a:lnTo>
                  <a:pt x="1176" y="148"/>
                </a:lnTo>
                <a:lnTo>
                  <a:pt x="1177" y="147"/>
                </a:lnTo>
                <a:lnTo>
                  <a:pt x="1179" y="146"/>
                </a:lnTo>
                <a:lnTo>
                  <a:pt x="1180" y="145"/>
                </a:lnTo>
                <a:lnTo>
                  <a:pt x="1181" y="144"/>
                </a:lnTo>
                <a:lnTo>
                  <a:pt x="1182" y="143"/>
                </a:lnTo>
                <a:lnTo>
                  <a:pt x="1183" y="142"/>
                </a:lnTo>
                <a:lnTo>
                  <a:pt x="1184" y="141"/>
                </a:lnTo>
                <a:lnTo>
                  <a:pt x="1186" y="140"/>
                </a:lnTo>
                <a:lnTo>
                  <a:pt x="1187" y="139"/>
                </a:lnTo>
                <a:lnTo>
                  <a:pt x="1188" y="138"/>
                </a:lnTo>
                <a:lnTo>
                  <a:pt x="1189" y="137"/>
                </a:lnTo>
                <a:lnTo>
                  <a:pt x="1190" y="137"/>
                </a:lnTo>
                <a:lnTo>
                  <a:pt x="1191" y="136"/>
                </a:lnTo>
                <a:lnTo>
                  <a:pt x="1193" y="135"/>
                </a:lnTo>
                <a:lnTo>
                  <a:pt x="1194" y="134"/>
                </a:lnTo>
                <a:lnTo>
                  <a:pt x="1195" y="133"/>
                </a:lnTo>
                <a:lnTo>
                  <a:pt x="1196" y="132"/>
                </a:lnTo>
                <a:lnTo>
                  <a:pt x="1197" y="132"/>
                </a:lnTo>
                <a:lnTo>
                  <a:pt x="1198" y="131"/>
                </a:lnTo>
                <a:lnTo>
                  <a:pt x="1200" y="130"/>
                </a:lnTo>
                <a:lnTo>
                  <a:pt x="1201" y="130"/>
                </a:lnTo>
                <a:lnTo>
                  <a:pt x="1202" y="129"/>
                </a:lnTo>
                <a:lnTo>
                  <a:pt x="1203" y="129"/>
                </a:lnTo>
                <a:lnTo>
                  <a:pt x="1204" y="128"/>
                </a:lnTo>
                <a:lnTo>
                  <a:pt x="1205" y="127"/>
                </a:lnTo>
                <a:lnTo>
                  <a:pt x="1206" y="126"/>
                </a:lnTo>
                <a:lnTo>
                  <a:pt x="1207" y="125"/>
                </a:lnTo>
                <a:lnTo>
                  <a:pt x="1208" y="125"/>
                </a:lnTo>
                <a:lnTo>
                  <a:pt x="1209" y="124"/>
                </a:lnTo>
                <a:lnTo>
                  <a:pt x="1210" y="123"/>
                </a:lnTo>
                <a:lnTo>
                  <a:pt x="1211" y="122"/>
                </a:lnTo>
                <a:lnTo>
                  <a:pt x="1212" y="122"/>
                </a:lnTo>
                <a:lnTo>
                  <a:pt x="1214" y="121"/>
                </a:lnTo>
                <a:lnTo>
                  <a:pt x="1215" y="120"/>
                </a:lnTo>
                <a:lnTo>
                  <a:pt x="1216" y="119"/>
                </a:lnTo>
                <a:lnTo>
                  <a:pt x="1217" y="118"/>
                </a:lnTo>
                <a:lnTo>
                  <a:pt x="1218" y="118"/>
                </a:lnTo>
                <a:lnTo>
                  <a:pt x="1219" y="117"/>
                </a:lnTo>
                <a:lnTo>
                  <a:pt x="1221" y="116"/>
                </a:lnTo>
                <a:lnTo>
                  <a:pt x="1222" y="116"/>
                </a:lnTo>
                <a:lnTo>
                  <a:pt x="1223" y="115"/>
                </a:lnTo>
                <a:lnTo>
                  <a:pt x="1224" y="114"/>
                </a:lnTo>
                <a:lnTo>
                  <a:pt x="1225" y="113"/>
                </a:lnTo>
                <a:lnTo>
                  <a:pt x="1226" y="113"/>
                </a:lnTo>
                <a:lnTo>
                  <a:pt x="1228" y="112"/>
                </a:lnTo>
                <a:lnTo>
                  <a:pt x="1229" y="111"/>
                </a:lnTo>
                <a:lnTo>
                  <a:pt x="1230" y="110"/>
                </a:lnTo>
                <a:lnTo>
                  <a:pt x="1231" y="109"/>
                </a:lnTo>
                <a:lnTo>
                  <a:pt x="1232" y="108"/>
                </a:lnTo>
                <a:lnTo>
                  <a:pt x="1233" y="108"/>
                </a:lnTo>
                <a:lnTo>
                  <a:pt x="1235" y="107"/>
                </a:lnTo>
                <a:lnTo>
                  <a:pt x="1236" y="106"/>
                </a:lnTo>
                <a:lnTo>
                  <a:pt x="1237" y="106"/>
                </a:lnTo>
                <a:lnTo>
                  <a:pt x="1238" y="106"/>
                </a:lnTo>
                <a:lnTo>
                  <a:pt x="1239" y="105"/>
                </a:lnTo>
                <a:lnTo>
                  <a:pt x="1240" y="104"/>
                </a:lnTo>
                <a:lnTo>
                  <a:pt x="1242" y="104"/>
                </a:lnTo>
                <a:lnTo>
                  <a:pt x="1243" y="103"/>
                </a:lnTo>
                <a:lnTo>
                  <a:pt x="1244" y="102"/>
                </a:lnTo>
                <a:lnTo>
                  <a:pt x="1245" y="102"/>
                </a:lnTo>
                <a:lnTo>
                  <a:pt x="1246" y="101"/>
                </a:lnTo>
                <a:lnTo>
                  <a:pt x="1247" y="100"/>
                </a:lnTo>
                <a:lnTo>
                  <a:pt x="1249" y="100"/>
                </a:lnTo>
                <a:lnTo>
                  <a:pt x="1250" y="99"/>
                </a:lnTo>
                <a:lnTo>
                  <a:pt x="1251" y="98"/>
                </a:lnTo>
                <a:lnTo>
                  <a:pt x="1252" y="98"/>
                </a:lnTo>
                <a:lnTo>
                  <a:pt x="1253" y="97"/>
                </a:lnTo>
                <a:lnTo>
                  <a:pt x="1254" y="96"/>
                </a:lnTo>
                <a:lnTo>
                  <a:pt x="1255" y="96"/>
                </a:lnTo>
                <a:lnTo>
                  <a:pt x="1256" y="95"/>
                </a:lnTo>
                <a:lnTo>
                  <a:pt x="1257" y="94"/>
                </a:lnTo>
                <a:lnTo>
                  <a:pt x="1258" y="94"/>
                </a:lnTo>
                <a:lnTo>
                  <a:pt x="1259" y="93"/>
                </a:lnTo>
                <a:lnTo>
                  <a:pt x="1260" y="92"/>
                </a:lnTo>
                <a:lnTo>
                  <a:pt x="1261" y="92"/>
                </a:lnTo>
                <a:lnTo>
                  <a:pt x="1263" y="91"/>
                </a:lnTo>
                <a:lnTo>
                  <a:pt x="1264" y="90"/>
                </a:lnTo>
                <a:lnTo>
                  <a:pt x="1265" y="90"/>
                </a:lnTo>
                <a:lnTo>
                  <a:pt x="1266" y="89"/>
                </a:lnTo>
                <a:lnTo>
                  <a:pt x="1267" y="88"/>
                </a:lnTo>
                <a:lnTo>
                  <a:pt x="1268" y="88"/>
                </a:lnTo>
                <a:lnTo>
                  <a:pt x="1270" y="87"/>
                </a:lnTo>
                <a:lnTo>
                  <a:pt x="1271" y="87"/>
                </a:lnTo>
                <a:lnTo>
                  <a:pt x="1272" y="86"/>
                </a:lnTo>
                <a:lnTo>
                  <a:pt x="1273" y="85"/>
                </a:lnTo>
                <a:lnTo>
                  <a:pt x="1274" y="85"/>
                </a:lnTo>
                <a:lnTo>
                  <a:pt x="1275" y="84"/>
                </a:lnTo>
                <a:lnTo>
                  <a:pt x="1277" y="84"/>
                </a:lnTo>
                <a:lnTo>
                  <a:pt x="1278" y="83"/>
                </a:lnTo>
                <a:lnTo>
                  <a:pt x="1279" y="83"/>
                </a:lnTo>
                <a:lnTo>
                  <a:pt x="1280" y="82"/>
                </a:lnTo>
                <a:lnTo>
                  <a:pt x="1281" y="82"/>
                </a:lnTo>
                <a:lnTo>
                  <a:pt x="1282" y="81"/>
                </a:lnTo>
                <a:lnTo>
                  <a:pt x="1284" y="80"/>
                </a:lnTo>
                <a:lnTo>
                  <a:pt x="1285" y="80"/>
                </a:lnTo>
                <a:lnTo>
                  <a:pt x="1286" y="79"/>
                </a:lnTo>
                <a:lnTo>
                  <a:pt x="1287" y="79"/>
                </a:lnTo>
                <a:lnTo>
                  <a:pt x="1288" y="78"/>
                </a:lnTo>
                <a:lnTo>
                  <a:pt x="1289" y="77"/>
                </a:lnTo>
                <a:lnTo>
                  <a:pt x="1291" y="77"/>
                </a:lnTo>
                <a:lnTo>
                  <a:pt x="1292" y="76"/>
                </a:lnTo>
                <a:lnTo>
                  <a:pt x="1293" y="76"/>
                </a:lnTo>
                <a:lnTo>
                  <a:pt x="1294" y="75"/>
                </a:lnTo>
                <a:lnTo>
                  <a:pt x="1295" y="75"/>
                </a:lnTo>
                <a:lnTo>
                  <a:pt x="1296" y="74"/>
                </a:lnTo>
                <a:lnTo>
                  <a:pt x="1298" y="73"/>
                </a:lnTo>
                <a:lnTo>
                  <a:pt x="1299" y="73"/>
                </a:lnTo>
                <a:lnTo>
                  <a:pt x="1300" y="72"/>
                </a:lnTo>
                <a:lnTo>
                  <a:pt x="1301" y="72"/>
                </a:lnTo>
                <a:lnTo>
                  <a:pt x="1302" y="71"/>
                </a:lnTo>
                <a:lnTo>
                  <a:pt x="1304" y="70"/>
                </a:lnTo>
                <a:lnTo>
                  <a:pt x="1305" y="70"/>
                </a:lnTo>
                <a:lnTo>
                  <a:pt x="1306" y="69"/>
                </a:lnTo>
                <a:lnTo>
                  <a:pt x="1307" y="69"/>
                </a:lnTo>
                <a:lnTo>
                  <a:pt x="1308" y="68"/>
                </a:lnTo>
                <a:lnTo>
                  <a:pt x="1309" y="67"/>
                </a:lnTo>
                <a:lnTo>
                  <a:pt x="1310" y="67"/>
                </a:lnTo>
                <a:lnTo>
                  <a:pt x="1312" y="66"/>
                </a:lnTo>
                <a:lnTo>
                  <a:pt x="1313" y="66"/>
                </a:lnTo>
                <a:lnTo>
                  <a:pt x="1314" y="65"/>
                </a:lnTo>
                <a:lnTo>
                  <a:pt x="1315" y="65"/>
                </a:lnTo>
                <a:lnTo>
                  <a:pt x="1316" y="64"/>
                </a:lnTo>
                <a:lnTo>
                  <a:pt x="1317" y="64"/>
                </a:lnTo>
                <a:lnTo>
                  <a:pt x="1319" y="63"/>
                </a:lnTo>
                <a:lnTo>
                  <a:pt x="1320" y="63"/>
                </a:lnTo>
                <a:lnTo>
                  <a:pt x="1321" y="62"/>
                </a:lnTo>
                <a:lnTo>
                  <a:pt x="1322" y="62"/>
                </a:lnTo>
                <a:lnTo>
                  <a:pt x="1323" y="61"/>
                </a:lnTo>
                <a:lnTo>
                  <a:pt x="1324" y="61"/>
                </a:lnTo>
                <a:lnTo>
                  <a:pt x="1325" y="60"/>
                </a:lnTo>
                <a:lnTo>
                  <a:pt x="1326" y="60"/>
                </a:lnTo>
                <a:lnTo>
                  <a:pt x="1327" y="59"/>
                </a:lnTo>
                <a:lnTo>
                  <a:pt x="1328" y="59"/>
                </a:lnTo>
                <a:lnTo>
                  <a:pt x="1329" y="59"/>
                </a:lnTo>
                <a:lnTo>
                  <a:pt x="1330" y="59"/>
                </a:lnTo>
                <a:lnTo>
                  <a:pt x="1331" y="58"/>
                </a:lnTo>
                <a:lnTo>
                  <a:pt x="1333" y="58"/>
                </a:lnTo>
                <a:lnTo>
                  <a:pt x="1334" y="57"/>
                </a:lnTo>
                <a:lnTo>
                  <a:pt x="1335" y="57"/>
                </a:lnTo>
                <a:lnTo>
                  <a:pt x="1336" y="56"/>
                </a:lnTo>
                <a:lnTo>
                  <a:pt x="1337" y="56"/>
                </a:lnTo>
                <a:lnTo>
                  <a:pt x="1338" y="55"/>
                </a:lnTo>
                <a:lnTo>
                  <a:pt x="1340" y="55"/>
                </a:lnTo>
                <a:lnTo>
                  <a:pt x="1341" y="54"/>
                </a:lnTo>
                <a:lnTo>
                  <a:pt x="1342" y="54"/>
                </a:lnTo>
                <a:lnTo>
                  <a:pt x="1343" y="54"/>
                </a:lnTo>
                <a:lnTo>
                  <a:pt x="1344" y="53"/>
                </a:lnTo>
                <a:lnTo>
                  <a:pt x="1345" y="53"/>
                </a:lnTo>
                <a:lnTo>
                  <a:pt x="1347" y="52"/>
                </a:lnTo>
                <a:lnTo>
                  <a:pt x="1348" y="52"/>
                </a:lnTo>
                <a:lnTo>
                  <a:pt x="1349" y="51"/>
                </a:lnTo>
                <a:lnTo>
                  <a:pt x="1350" y="50"/>
                </a:lnTo>
                <a:lnTo>
                  <a:pt x="1351" y="50"/>
                </a:lnTo>
                <a:lnTo>
                  <a:pt x="1353" y="50"/>
                </a:lnTo>
                <a:lnTo>
                  <a:pt x="1354" y="49"/>
                </a:lnTo>
                <a:lnTo>
                  <a:pt x="1355" y="49"/>
                </a:lnTo>
                <a:lnTo>
                  <a:pt x="1356" y="48"/>
                </a:lnTo>
                <a:lnTo>
                  <a:pt x="1357" y="48"/>
                </a:lnTo>
                <a:lnTo>
                  <a:pt x="1358" y="47"/>
                </a:lnTo>
                <a:lnTo>
                  <a:pt x="1359" y="47"/>
                </a:lnTo>
                <a:lnTo>
                  <a:pt x="1361" y="46"/>
                </a:lnTo>
                <a:lnTo>
                  <a:pt x="1362" y="46"/>
                </a:lnTo>
                <a:lnTo>
                  <a:pt x="1363" y="46"/>
                </a:lnTo>
                <a:lnTo>
                  <a:pt x="1364" y="45"/>
                </a:lnTo>
                <a:lnTo>
                  <a:pt x="1365" y="45"/>
                </a:lnTo>
                <a:lnTo>
                  <a:pt x="1366" y="44"/>
                </a:lnTo>
                <a:lnTo>
                  <a:pt x="1368" y="44"/>
                </a:lnTo>
                <a:lnTo>
                  <a:pt x="1369" y="43"/>
                </a:lnTo>
                <a:lnTo>
                  <a:pt x="1370" y="43"/>
                </a:lnTo>
                <a:lnTo>
                  <a:pt x="1371" y="43"/>
                </a:lnTo>
                <a:lnTo>
                  <a:pt x="1372" y="42"/>
                </a:lnTo>
                <a:lnTo>
                  <a:pt x="1373" y="42"/>
                </a:lnTo>
                <a:lnTo>
                  <a:pt x="1374" y="41"/>
                </a:lnTo>
                <a:lnTo>
                  <a:pt x="1375" y="41"/>
                </a:lnTo>
                <a:lnTo>
                  <a:pt x="1376" y="41"/>
                </a:lnTo>
                <a:lnTo>
                  <a:pt x="1377" y="40"/>
                </a:lnTo>
                <a:lnTo>
                  <a:pt x="1378" y="40"/>
                </a:lnTo>
                <a:lnTo>
                  <a:pt x="1379" y="39"/>
                </a:lnTo>
                <a:lnTo>
                  <a:pt x="1380" y="39"/>
                </a:lnTo>
                <a:lnTo>
                  <a:pt x="1382" y="39"/>
                </a:lnTo>
                <a:lnTo>
                  <a:pt x="1383" y="38"/>
                </a:lnTo>
                <a:lnTo>
                  <a:pt x="1384" y="38"/>
                </a:lnTo>
                <a:lnTo>
                  <a:pt x="1385" y="38"/>
                </a:lnTo>
                <a:lnTo>
                  <a:pt x="1386" y="37"/>
                </a:lnTo>
                <a:lnTo>
                  <a:pt x="1387" y="37"/>
                </a:lnTo>
                <a:lnTo>
                  <a:pt x="1389" y="36"/>
                </a:lnTo>
                <a:lnTo>
                  <a:pt x="1390" y="36"/>
                </a:lnTo>
                <a:lnTo>
                  <a:pt x="1391" y="36"/>
                </a:lnTo>
                <a:lnTo>
                  <a:pt x="1392" y="35"/>
                </a:lnTo>
                <a:lnTo>
                  <a:pt x="1393" y="35"/>
                </a:lnTo>
                <a:lnTo>
                  <a:pt x="1394" y="35"/>
                </a:lnTo>
                <a:lnTo>
                  <a:pt x="1396" y="35"/>
                </a:lnTo>
                <a:lnTo>
                  <a:pt x="1397" y="35"/>
                </a:lnTo>
                <a:lnTo>
                  <a:pt x="1397" y="34"/>
                </a:lnTo>
                <a:lnTo>
                  <a:pt x="1398" y="34"/>
                </a:lnTo>
                <a:lnTo>
                  <a:pt x="1399" y="34"/>
                </a:lnTo>
                <a:lnTo>
                  <a:pt x="1400" y="33"/>
                </a:lnTo>
                <a:lnTo>
                  <a:pt x="1401" y="33"/>
                </a:lnTo>
                <a:lnTo>
                  <a:pt x="1403" y="33"/>
                </a:lnTo>
                <a:lnTo>
                  <a:pt x="1404" y="32"/>
                </a:lnTo>
                <a:lnTo>
                  <a:pt x="1405" y="32"/>
                </a:lnTo>
                <a:lnTo>
                  <a:pt x="1406" y="32"/>
                </a:lnTo>
                <a:lnTo>
                  <a:pt x="1407" y="31"/>
                </a:lnTo>
                <a:lnTo>
                  <a:pt x="1408" y="31"/>
                </a:lnTo>
                <a:lnTo>
                  <a:pt x="1410" y="31"/>
                </a:lnTo>
                <a:lnTo>
                  <a:pt x="1411" y="30"/>
                </a:lnTo>
                <a:lnTo>
                  <a:pt x="1412" y="30"/>
                </a:lnTo>
                <a:lnTo>
                  <a:pt x="1413" y="30"/>
                </a:lnTo>
                <a:lnTo>
                  <a:pt x="1414" y="29"/>
                </a:lnTo>
                <a:lnTo>
                  <a:pt x="1415" y="29"/>
                </a:lnTo>
                <a:lnTo>
                  <a:pt x="1417" y="29"/>
                </a:lnTo>
                <a:lnTo>
                  <a:pt x="1418" y="28"/>
                </a:lnTo>
                <a:lnTo>
                  <a:pt x="1419" y="28"/>
                </a:lnTo>
                <a:lnTo>
                  <a:pt x="1420" y="28"/>
                </a:lnTo>
                <a:lnTo>
                  <a:pt x="1420" y="27"/>
                </a:lnTo>
                <a:lnTo>
                  <a:pt x="1421" y="27"/>
                </a:lnTo>
                <a:lnTo>
                  <a:pt x="1423" y="27"/>
                </a:lnTo>
                <a:lnTo>
                  <a:pt x="1424" y="26"/>
                </a:lnTo>
                <a:lnTo>
                  <a:pt x="1425" y="26"/>
                </a:lnTo>
                <a:lnTo>
                  <a:pt x="1426" y="26"/>
                </a:lnTo>
                <a:lnTo>
                  <a:pt x="1427" y="25"/>
                </a:lnTo>
                <a:lnTo>
                  <a:pt x="1428" y="25"/>
                </a:lnTo>
                <a:lnTo>
                  <a:pt x="1429" y="25"/>
                </a:lnTo>
                <a:lnTo>
                  <a:pt x="1431" y="25"/>
                </a:lnTo>
                <a:lnTo>
                  <a:pt x="1432" y="24"/>
                </a:lnTo>
                <a:lnTo>
                  <a:pt x="1433" y="24"/>
                </a:lnTo>
                <a:lnTo>
                  <a:pt x="1434" y="24"/>
                </a:lnTo>
                <a:lnTo>
                  <a:pt x="1435" y="23"/>
                </a:lnTo>
                <a:lnTo>
                  <a:pt x="1436" y="23"/>
                </a:lnTo>
                <a:lnTo>
                  <a:pt x="1438" y="23"/>
                </a:lnTo>
                <a:lnTo>
                  <a:pt x="1439" y="22"/>
                </a:lnTo>
                <a:lnTo>
                  <a:pt x="1440" y="22"/>
                </a:lnTo>
                <a:lnTo>
                  <a:pt x="1441" y="22"/>
                </a:lnTo>
                <a:lnTo>
                  <a:pt x="1442" y="22"/>
                </a:lnTo>
                <a:lnTo>
                  <a:pt x="1443" y="21"/>
                </a:lnTo>
                <a:lnTo>
                  <a:pt x="1444" y="21"/>
                </a:lnTo>
                <a:lnTo>
                  <a:pt x="1445" y="21"/>
                </a:lnTo>
                <a:lnTo>
                  <a:pt x="1446" y="20"/>
                </a:lnTo>
                <a:lnTo>
                  <a:pt x="1447" y="20"/>
                </a:lnTo>
                <a:lnTo>
                  <a:pt x="1448" y="20"/>
                </a:lnTo>
                <a:lnTo>
                  <a:pt x="1449" y="20"/>
                </a:lnTo>
                <a:lnTo>
                  <a:pt x="1450" y="19"/>
                </a:lnTo>
                <a:lnTo>
                  <a:pt x="1452" y="19"/>
                </a:lnTo>
                <a:lnTo>
                  <a:pt x="1453" y="19"/>
                </a:lnTo>
                <a:lnTo>
                  <a:pt x="1454" y="19"/>
                </a:lnTo>
                <a:lnTo>
                  <a:pt x="1455" y="18"/>
                </a:lnTo>
                <a:lnTo>
                  <a:pt x="1456" y="18"/>
                </a:lnTo>
                <a:lnTo>
                  <a:pt x="1457" y="18"/>
                </a:lnTo>
                <a:lnTo>
                  <a:pt x="1459" y="18"/>
                </a:lnTo>
                <a:lnTo>
                  <a:pt x="1460" y="17"/>
                </a:lnTo>
                <a:lnTo>
                  <a:pt x="1461" y="17"/>
                </a:lnTo>
                <a:lnTo>
                  <a:pt x="1462" y="17"/>
                </a:lnTo>
                <a:lnTo>
                  <a:pt x="1463" y="17"/>
                </a:lnTo>
                <a:lnTo>
                  <a:pt x="1464" y="16"/>
                </a:lnTo>
                <a:lnTo>
                  <a:pt x="1466" y="16"/>
                </a:lnTo>
                <a:lnTo>
                  <a:pt x="1467" y="16"/>
                </a:lnTo>
                <a:lnTo>
                  <a:pt x="1468" y="16"/>
                </a:lnTo>
                <a:lnTo>
                  <a:pt x="1468" y="15"/>
                </a:lnTo>
                <a:lnTo>
                  <a:pt x="1469" y="15"/>
                </a:lnTo>
                <a:lnTo>
                  <a:pt x="1470" y="15"/>
                </a:lnTo>
                <a:lnTo>
                  <a:pt x="1472" y="15"/>
                </a:lnTo>
                <a:lnTo>
                  <a:pt x="1473" y="14"/>
                </a:lnTo>
                <a:lnTo>
                  <a:pt x="1474" y="14"/>
                </a:lnTo>
                <a:lnTo>
                  <a:pt x="1475" y="14"/>
                </a:lnTo>
                <a:lnTo>
                  <a:pt x="1476" y="14"/>
                </a:lnTo>
                <a:lnTo>
                  <a:pt x="1477" y="14"/>
                </a:lnTo>
                <a:lnTo>
                  <a:pt x="1478" y="13"/>
                </a:lnTo>
                <a:lnTo>
                  <a:pt x="1480" y="13"/>
                </a:lnTo>
                <a:lnTo>
                  <a:pt x="1481" y="13"/>
                </a:lnTo>
                <a:lnTo>
                  <a:pt x="1482" y="13"/>
                </a:lnTo>
                <a:lnTo>
                  <a:pt x="1483" y="12"/>
                </a:lnTo>
                <a:lnTo>
                  <a:pt x="1484" y="12"/>
                </a:lnTo>
                <a:lnTo>
                  <a:pt x="1485" y="12"/>
                </a:lnTo>
                <a:lnTo>
                  <a:pt x="1487" y="12"/>
                </a:lnTo>
                <a:lnTo>
                  <a:pt x="1488" y="12"/>
                </a:lnTo>
                <a:lnTo>
                  <a:pt x="1489" y="11"/>
                </a:lnTo>
                <a:lnTo>
                  <a:pt x="1490" y="11"/>
                </a:lnTo>
                <a:lnTo>
                  <a:pt x="1491" y="11"/>
                </a:lnTo>
                <a:lnTo>
                  <a:pt x="1492" y="11"/>
                </a:lnTo>
                <a:lnTo>
                  <a:pt x="1493" y="11"/>
                </a:lnTo>
                <a:lnTo>
                  <a:pt x="1494" y="11"/>
                </a:lnTo>
                <a:lnTo>
                  <a:pt x="1495" y="11"/>
                </a:lnTo>
                <a:lnTo>
                  <a:pt x="1496" y="11"/>
                </a:lnTo>
                <a:lnTo>
                  <a:pt x="1497" y="11"/>
                </a:lnTo>
                <a:lnTo>
                  <a:pt x="1498" y="11"/>
                </a:lnTo>
                <a:lnTo>
                  <a:pt x="1499" y="10"/>
                </a:lnTo>
                <a:lnTo>
                  <a:pt x="1501" y="10"/>
                </a:lnTo>
                <a:lnTo>
                  <a:pt x="1502" y="10"/>
                </a:lnTo>
                <a:lnTo>
                  <a:pt x="1503" y="10"/>
                </a:lnTo>
                <a:lnTo>
                  <a:pt x="1504" y="10"/>
                </a:lnTo>
                <a:lnTo>
                  <a:pt x="1505" y="9"/>
                </a:lnTo>
                <a:lnTo>
                  <a:pt x="1506" y="9"/>
                </a:lnTo>
                <a:lnTo>
                  <a:pt x="1508" y="9"/>
                </a:lnTo>
                <a:lnTo>
                  <a:pt x="1509" y="9"/>
                </a:lnTo>
                <a:lnTo>
                  <a:pt x="1510" y="9"/>
                </a:lnTo>
                <a:lnTo>
                  <a:pt x="1511" y="9"/>
                </a:lnTo>
                <a:lnTo>
                  <a:pt x="1512" y="8"/>
                </a:lnTo>
                <a:lnTo>
                  <a:pt x="1513" y="8"/>
                </a:lnTo>
                <a:lnTo>
                  <a:pt x="1515" y="8"/>
                </a:lnTo>
                <a:lnTo>
                  <a:pt x="1516" y="8"/>
                </a:lnTo>
                <a:lnTo>
                  <a:pt x="1517" y="8"/>
                </a:lnTo>
                <a:lnTo>
                  <a:pt x="1518" y="7"/>
                </a:lnTo>
                <a:lnTo>
                  <a:pt x="1519" y="7"/>
                </a:lnTo>
                <a:lnTo>
                  <a:pt x="1521" y="7"/>
                </a:lnTo>
                <a:lnTo>
                  <a:pt x="1522" y="7"/>
                </a:lnTo>
                <a:lnTo>
                  <a:pt x="1523" y="7"/>
                </a:lnTo>
                <a:lnTo>
                  <a:pt x="1524" y="7"/>
                </a:lnTo>
                <a:lnTo>
                  <a:pt x="1525" y="7"/>
                </a:lnTo>
                <a:lnTo>
                  <a:pt x="1526" y="6"/>
                </a:lnTo>
                <a:lnTo>
                  <a:pt x="1527" y="6"/>
                </a:lnTo>
                <a:lnTo>
                  <a:pt x="1529" y="6"/>
                </a:lnTo>
                <a:lnTo>
                  <a:pt x="1530" y="6"/>
                </a:lnTo>
                <a:lnTo>
                  <a:pt x="1531" y="6"/>
                </a:lnTo>
                <a:lnTo>
                  <a:pt x="1532" y="6"/>
                </a:lnTo>
                <a:lnTo>
                  <a:pt x="1533" y="5"/>
                </a:lnTo>
                <a:lnTo>
                  <a:pt x="1534" y="5"/>
                </a:lnTo>
                <a:lnTo>
                  <a:pt x="1536" y="5"/>
                </a:lnTo>
                <a:lnTo>
                  <a:pt x="1537" y="5"/>
                </a:lnTo>
                <a:lnTo>
                  <a:pt x="1538" y="5"/>
                </a:lnTo>
                <a:lnTo>
                  <a:pt x="1539" y="5"/>
                </a:lnTo>
                <a:lnTo>
                  <a:pt x="1540" y="5"/>
                </a:lnTo>
                <a:lnTo>
                  <a:pt x="1542" y="4"/>
                </a:lnTo>
                <a:lnTo>
                  <a:pt x="1543" y="4"/>
                </a:lnTo>
                <a:lnTo>
                  <a:pt x="1544" y="4"/>
                </a:lnTo>
                <a:lnTo>
                  <a:pt x="1545" y="4"/>
                </a:lnTo>
                <a:lnTo>
                  <a:pt x="1546" y="4"/>
                </a:lnTo>
                <a:lnTo>
                  <a:pt x="1547" y="4"/>
                </a:lnTo>
                <a:lnTo>
                  <a:pt x="1548" y="4"/>
                </a:lnTo>
                <a:lnTo>
                  <a:pt x="1550" y="4"/>
                </a:lnTo>
                <a:lnTo>
                  <a:pt x="1551" y="4"/>
                </a:lnTo>
                <a:lnTo>
                  <a:pt x="1552" y="3"/>
                </a:lnTo>
                <a:lnTo>
                  <a:pt x="1553" y="3"/>
                </a:lnTo>
                <a:lnTo>
                  <a:pt x="1554" y="3"/>
                </a:lnTo>
                <a:lnTo>
                  <a:pt x="1555" y="3"/>
                </a:lnTo>
                <a:lnTo>
                  <a:pt x="1557" y="3"/>
                </a:lnTo>
                <a:lnTo>
                  <a:pt x="1558" y="3"/>
                </a:lnTo>
                <a:lnTo>
                  <a:pt x="1559" y="3"/>
                </a:lnTo>
                <a:lnTo>
                  <a:pt x="1560" y="3"/>
                </a:lnTo>
                <a:lnTo>
                  <a:pt x="1561" y="3"/>
                </a:lnTo>
                <a:lnTo>
                  <a:pt x="1562" y="2"/>
                </a:lnTo>
                <a:lnTo>
                  <a:pt x="1563" y="2"/>
                </a:lnTo>
                <a:lnTo>
                  <a:pt x="1564" y="2"/>
                </a:lnTo>
                <a:lnTo>
                  <a:pt x="1565" y="2"/>
                </a:lnTo>
                <a:lnTo>
                  <a:pt x="1566" y="2"/>
                </a:lnTo>
                <a:lnTo>
                  <a:pt x="1567" y="2"/>
                </a:lnTo>
                <a:lnTo>
                  <a:pt x="1568" y="2"/>
                </a:lnTo>
                <a:lnTo>
                  <a:pt x="1570" y="2"/>
                </a:lnTo>
                <a:lnTo>
                  <a:pt x="1571" y="2"/>
                </a:lnTo>
                <a:lnTo>
                  <a:pt x="1572" y="2"/>
                </a:lnTo>
                <a:lnTo>
                  <a:pt x="1573" y="2"/>
                </a:lnTo>
                <a:lnTo>
                  <a:pt x="1574" y="2"/>
                </a:lnTo>
                <a:lnTo>
                  <a:pt x="1575" y="1"/>
                </a:lnTo>
                <a:lnTo>
                  <a:pt x="1576" y="1"/>
                </a:lnTo>
                <a:lnTo>
                  <a:pt x="1578" y="1"/>
                </a:lnTo>
                <a:lnTo>
                  <a:pt x="1579" y="1"/>
                </a:lnTo>
                <a:lnTo>
                  <a:pt x="1580" y="1"/>
                </a:lnTo>
                <a:lnTo>
                  <a:pt x="1581" y="1"/>
                </a:lnTo>
                <a:lnTo>
                  <a:pt x="1582" y="1"/>
                </a:lnTo>
                <a:lnTo>
                  <a:pt x="1583" y="1"/>
                </a:lnTo>
                <a:lnTo>
                  <a:pt x="1585" y="1"/>
                </a:lnTo>
                <a:lnTo>
                  <a:pt x="1586" y="1"/>
                </a:lnTo>
                <a:lnTo>
                  <a:pt x="1587" y="1"/>
                </a:lnTo>
                <a:lnTo>
                  <a:pt x="1588" y="1"/>
                </a:lnTo>
                <a:lnTo>
                  <a:pt x="1589" y="1"/>
                </a:lnTo>
                <a:lnTo>
                  <a:pt x="1591" y="1"/>
                </a:lnTo>
                <a:lnTo>
                  <a:pt x="1592" y="1"/>
                </a:lnTo>
                <a:lnTo>
                  <a:pt x="1593" y="1"/>
                </a:lnTo>
                <a:lnTo>
                  <a:pt x="1594" y="0"/>
                </a:lnTo>
                <a:lnTo>
                  <a:pt x="1595" y="0"/>
                </a:lnTo>
                <a:lnTo>
                  <a:pt x="1596" y="0"/>
                </a:lnTo>
                <a:lnTo>
                  <a:pt x="1597" y="0"/>
                </a:lnTo>
                <a:lnTo>
                  <a:pt x="1599" y="0"/>
                </a:lnTo>
                <a:lnTo>
                  <a:pt x="1600" y="0"/>
                </a:lnTo>
                <a:lnTo>
                  <a:pt x="1601" y="0"/>
                </a:lnTo>
                <a:lnTo>
                  <a:pt x="1602" y="0"/>
                </a:lnTo>
                <a:lnTo>
                  <a:pt x="1603" y="0"/>
                </a:lnTo>
                <a:lnTo>
                  <a:pt x="1604" y="0"/>
                </a:lnTo>
                <a:lnTo>
                  <a:pt x="1606" y="0"/>
                </a:lnTo>
                <a:lnTo>
                  <a:pt x="1607" y="0"/>
                </a:lnTo>
                <a:lnTo>
                  <a:pt x="1608" y="0"/>
                </a:lnTo>
                <a:lnTo>
                  <a:pt x="1609" y="0"/>
                </a:lnTo>
                <a:lnTo>
                  <a:pt x="1610" y="0"/>
                </a:lnTo>
                <a:lnTo>
                  <a:pt x="1611" y="0"/>
                </a:lnTo>
                <a:lnTo>
                  <a:pt x="1612" y="0"/>
                </a:lnTo>
                <a:lnTo>
                  <a:pt x="1613" y="0"/>
                </a:lnTo>
                <a:lnTo>
                  <a:pt x="1614" y="0"/>
                </a:lnTo>
                <a:lnTo>
                  <a:pt x="1615" y="0"/>
                </a:lnTo>
                <a:lnTo>
                  <a:pt x="1616" y="0"/>
                </a:lnTo>
                <a:lnTo>
                  <a:pt x="1617" y="0"/>
                </a:lnTo>
                <a:lnTo>
                  <a:pt x="1619" y="0"/>
                </a:lnTo>
                <a:lnTo>
                  <a:pt x="1620" y="0"/>
                </a:lnTo>
                <a:lnTo>
                  <a:pt x="1621" y="0"/>
                </a:lnTo>
                <a:lnTo>
                  <a:pt x="1622" y="0"/>
                </a:lnTo>
                <a:lnTo>
                  <a:pt x="1623" y="0"/>
                </a:lnTo>
                <a:lnTo>
                  <a:pt x="1624" y="0"/>
                </a:lnTo>
                <a:lnTo>
                  <a:pt x="1625" y="0"/>
                </a:lnTo>
                <a:lnTo>
                  <a:pt x="1627" y="0"/>
                </a:lnTo>
                <a:lnTo>
                  <a:pt x="1628" y="0"/>
                </a:lnTo>
                <a:lnTo>
                  <a:pt x="1629" y="0"/>
                </a:lnTo>
                <a:lnTo>
                  <a:pt x="1630" y="0"/>
                </a:lnTo>
                <a:lnTo>
                  <a:pt x="1631" y="0"/>
                </a:lnTo>
                <a:lnTo>
                  <a:pt x="1632" y="0"/>
                </a:lnTo>
                <a:lnTo>
                  <a:pt x="1634" y="0"/>
                </a:lnTo>
                <a:lnTo>
                  <a:pt x="1635" y="0"/>
                </a:lnTo>
                <a:lnTo>
                  <a:pt x="1636" y="0"/>
                </a:lnTo>
                <a:lnTo>
                  <a:pt x="1637" y="0"/>
                </a:lnTo>
                <a:lnTo>
                  <a:pt x="1638" y="0"/>
                </a:lnTo>
                <a:lnTo>
                  <a:pt x="1640" y="0"/>
                </a:lnTo>
                <a:lnTo>
                  <a:pt x="1641" y="0"/>
                </a:lnTo>
                <a:lnTo>
                  <a:pt x="1642" y="0"/>
                </a:lnTo>
                <a:lnTo>
                  <a:pt x="1643" y="0"/>
                </a:lnTo>
                <a:lnTo>
                  <a:pt x="1644" y="0"/>
                </a:lnTo>
                <a:lnTo>
                  <a:pt x="1645" y="0"/>
                </a:lnTo>
                <a:lnTo>
                  <a:pt x="1646" y="0"/>
                </a:lnTo>
                <a:lnTo>
                  <a:pt x="1648" y="0"/>
                </a:lnTo>
                <a:lnTo>
                  <a:pt x="1649" y="0"/>
                </a:lnTo>
                <a:lnTo>
                  <a:pt x="1650" y="0"/>
                </a:lnTo>
                <a:lnTo>
                  <a:pt x="1651" y="0"/>
                </a:lnTo>
                <a:lnTo>
                  <a:pt x="1652" y="0"/>
                </a:lnTo>
                <a:lnTo>
                  <a:pt x="1653" y="0"/>
                </a:lnTo>
                <a:lnTo>
                  <a:pt x="1655" y="0"/>
                </a:lnTo>
                <a:lnTo>
                  <a:pt x="1656" y="0"/>
                </a:lnTo>
                <a:lnTo>
                  <a:pt x="1657" y="0"/>
                </a:lnTo>
                <a:lnTo>
                  <a:pt x="1658" y="1"/>
                </a:lnTo>
                <a:lnTo>
                  <a:pt x="1659" y="1"/>
                </a:lnTo>
                <a:lnTo>
                  <a:pt x="1661" y="1"/>
                </a:lnTo>
                <a:lnTo>
                  <a:pt x="1662" y="1"/>
                </a:lnTo>
                <a:lnTo>
                  <a:pt x="1663" y="1"/>
                </a:lnTo>
                <a:lnTo>
                  <a:pt x="1664" y="1"/>
                </a:lnTo>
                <a:lnTo>
                  <a:pt x="1665" y="1"/>
                </a:lnTo>
                <a:lnTo>
                  <a:pt x="1666" y="1"/>
                </a:lnTo>
                <a:lnTo>
                  <a:pt x="1668" y="1"/>
                </a:lnTo>
                <a:lnTo>
                  <a:pt x="1669" y="1"/>
                </a:lnTo>
                <a:lnTo>
                  <a:pt x="1670" y="1"/>
                </a:lnTo>
                <a:lnTo>
                  <a:pt x="1671" y="1"/>
                </a:lnTo>
                <a:lnTo>
                  <a:pt x="1672" y="1"/>
                </a:lnTo>
                <a:lnTo>
                  <a:pt x="1673" y="1"/>
                </a:lnTo>
                <a:lnTo>
                  <a:pt x="1674" y="1"/>
                </a:lnTo>
                <a:lnTo>
                  <a:pt x="1676" y="2"/>
                </a:lnTo>
                <a:lnTo>
                  <a:pt x="1677" y="2"/>
                </a:lnTo>
                <a:lnTo>
                  <a:pt x="1678" y="2"/>
                </a:lnTo>
                <a:lnTo>
                  <a:pt x="1679" y="2"/>
                </a:lnTo>
                <a:lnTo>
                  <a:pt x="1680" y="2"/>
                </a:lnTo>
                <a:lnTo>
                  <a:pt x="1681" y="2"/>
                </a:lnTo>
                <a:lnTo>
                  <a:pt x="1682" y="2"/>
                </a:lnTo>
                <a:lnTo>
                  <a:pt x="1683" y="2"/>
                </a:lnTo>
                <a:lnTo>
                  <a:pt x="1684" y="2"/>
                </a:lnTo>
                <a:lnTo>
                  <a:pt x="1685" y="2"/>
                </a:lnTo>
                <a:lnTo>
                  <a:pt x="1686" y="2"/>
                </a:lnTo>
                <a:lnTo>
                  <a:pt x="1687" y="2"/>
                </a:lnTo>
                <a:lnTo>
                  <a:pt x="1689" y="3"/>
                </a:lnTo>
                <a:lnTo>
                  <a:pt x="1690" y="3"/>
                </a:lnTo>
                <a:lnTo>
                  <a:pt x="1691" y="3"/>
                </a:lnTo>
                <a:lnTo>
                  <a:pt x="1692" y="3"/>
                </a:lnTo>
                <a:lnTo>
                  <a:pt x="1693" y="3"/>
                </a:lnTo>
                <a:lnTo>
                  <a:pt x="1694" y="3"/>
                </a:lnTo>
                <a:lnTo>
                  <a:pt x="1695" y="3"/>
                </a:lnTo>
                <a:lnTo>
                  <a:pt x="1697" y="3"/>
                </a:lnTo>
                <a:lnTo>
                  <a:pt x="1698" y="3"/>
                </a:lnTo>
                <a:lnTo>
                  <a:pt x="1699" y="3"/>
                </a:lnTo>
                <a:lnTo>
                  <a:pt x="1700" y="4"/>
                </a:lnTo>
                <a:lnTo>
                  <a:pt x="1701" y="4"/>
                </a:lnTo>
                <a:lnTo>
                  <a:pt x="1702" y="4"/>
                </a:lnTo>
                <a:lnTo>
                  <a:pt x="1704" y="4"/>
                </a:lnTo>
                <a:lnTo>
                  <a:pt x="1705" y="4"/>
                </a:lnTo>
                <a:lnTo>
                  <a:pt x="1706" y="4"/>
                </a:lnTo>
                <a:lnTo>
                  <a:pt x="1707" y="4"/>
                </a:lnTo>
                <a:lnTo>
                  <a:pt x="1708" y="4"/>
                </a:lnTo>
                <a:lnTo>
                  <a:pt x="1710" y="5"/>
                </a:lnTo>
                <a:lnTo>
                  <a:pt x="1711" y="5"/>
                </a:lnTo>
                <a:lnTo>
                  <a:pt x="1712" y="5"/>
                </a:lnTo>
                <a:lnTo>
                  <a:pt x="1713" y="5"/>
                </a:lnTo>
                <a:lnTo>
                  <a:pt x="1714" y="5"/>
                </a:lnTo>
                <a:lnTo>
                  <a:pt x="1715" y="5"/>
                </a:lnTo>
                <a:lnTo>
                  <a:pt x="1716" y="5"/>
                </a:lnTo>
                <a:lnTo>
                  <a:pt x="1718" y="6"/>
                </a:lnTo>
                <a:lnTo>
                  <a:pt x="1719" y="6"/>
                </a:lnTo>
                <a:lnTo>
                  <a:pt x="1720" y="6"/>
                </a:lnTo>
                <a:lnTo>
                  <a:pt x="1721" y="6"/>
                </a:lnTo>
                <a:lnTo>
                  <a:pt x="1722" y="6"/>
                </a:lnTo>
                <a:lnTo>
                  <a:pt x="1723" y="6"/>
                </a:lnTo>
                <a:lnTo>
                  <a:pt x="1725" y="6"/>
                </a:lnTo>
                <a:lnTo>
                  <a:pt x="1726" y="7"/>
                </a:lnTo>
                <a:lnTo>
                  <a:pt x="1727" y="7"/>
                </a:lnTo>
                <a:lnTo>
                  <a:pt x="1728" y="7"/>
                </a:lnTo>
                <a:lnTo>
                  <a:pt x="1729" y="7"/>
                </a:lnTo>
                <a:lnTo>
                  <a:pt x="1730" y="7"/>
                </a:lnTo>
                <a:lnTo>
                  <a:pt x="1731" y="7"/>
                </a:lnTo>
                <a:lnTo>
                  <a:pt x="1732" y="7"/>
                </a:lnTo>
                <a:lnTo>
                  <a:pt x="1733" y="8"/>
                </a:lnTo>
                <a:lnTo>
                  <a:pt x="1734" y="8"/>
                </a:lnTo>
                <a:lnTo>
                  <a:pt x="1735" y="8"/>
                </a:lnTo>
                <a:lnTo>
                  <a:pt x="1736" y="8"/>
                </a:lnTo>
                <a:lnTo>
                  <a:pt x="1738" y="8"/>
                </a:lnTo>
                <a:lnTo>
                  <a:pt x="1739" y="8"/>
                </a:lnTo>
                <a:lnTo>
                  <a:pt x="1740" y="9"/>
                </a:lnTo>
                <a:lnTo>
                  <a:pt x="1741" y="9"/>
                </a:lnTo>
                <a:lnTo>
                  <a:pt x="1742" y="9"/>
                </a:lnTo>
                <a:lnTo>
                  <a:pt x="1743" y="9"/>
                </a:lnTo>
                <a:lnTo>
                  <a:pt x="1744" y="9"/>
                </a:lnTo>
                <a:lnTo>
                  <a:pt x="1746" y="10"/>
                </a:lnTo>
                <a:lnTo>
                  <a:pt x="1747" y="10"/>
                </a:lnTo>
                <a:lnTo>
                  <a:pt x="1748" y="10"/>
                </a:lnTo>
                <a:lnTo>
                  <a:pt x="1749" y="10"/>
                </a:lnTo>
                <a:lnTo>
                  <a:pt x="1750" y="10"/>
                </a:lnTo>
                <a:lnTo>
                  <a:pt x="1751" y="10"/>
                </a:lnTo>
                <a:lnTo>
                  <a:pt x="1753" y="11"/>
                </a:lnTo>
                <a:lnTo>
                  <a:pt x="1754" y="11"/>
                </a:lnTo>
                <a:lnTo>
                  <a:pt x="1755" y="11"/>
                </a:lnTo>
                <a:lnTo>
                  <a:pt x="1756" y="11"/>
                </a:lnTo>
                <a:lnTo>
                  <a:pt x="1757" y="11"/>
                </a:lnTo>
                <a:lnTo>
                  <a:pt x="1759" y="11"/>
                </a:lnTo>
                <a:lnTo>
                  <a:pt x="1760" y="11"/>
                </a:lnTo>
                <a:lnTo>
                  <a:pt x="1761" y="11"/>
                </a:lnTo>
                <a:lnTo>
                  <a:pt x="1762" y="11"/>
                </a:lnTo>
                <a:lnTo>
                  <a:pt x="1763" y="12"/>
                </a:lnTo>
                <a:lnTo>
                  <a:pt x="1764" y="12"/>
                </a:lnTo>
                <a:lnTo>
                  <a:pt x="1765" y="12"/>
                </a:lnTo>
                <a:lnTo>
                  <a:pt x="1767" y="12"/>
                </a:lnTo>
                <a:lnTo>
                  <a:pt x="1768" y="12"/>
                </a:lnTo>
                <a:lnTo>
                  <a:pt x="1769" y="13"/>
                </a:lnTo>
                <a:lnTo>
                  <a:pt x="1770" y="13"/>
                </a:lnTo>
                <a:lnTo>
                  <a:pt x="1771" y="13"/>
                </a:lnTo>
                <a:lnTo>
                  <a:pt x="1772" y="13"/>
                </a:lnTo>
                <a:lnTo>
                  <a:pt x="1774" y="14"/>
                </a:lnTo>
                <a:lnTo>
                  <a:pt x="1775" y="14"/>
                </a:lnTo>
                <a:lnTo>
                  <a:pt x="1776" y="14"/>
                </a:lnTo>
                <a:lnTo>
                  <a:pt x="1777" y="14"/>
                </a:lnTo>
                <a:lnTo>
                  <a:pt x="1777" y="15"/>
                </a:lnTo>
                <a:lnTo>
                  <a:pt x="1778" y="15"/>
                </a:lnTo>
              </a:path>
            </a:pathLst>
          </a:custGeom>
          <a:noFill/>
          <a:ln w="142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126" eaLnBrk="0" hangingPunct="0"/>
            <a:endParaRPr lang="en-US" sz="1600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111" name="Rectangle 188"/>
          <p:cNvSpPr>
            <a:spLocks noChangeArrowheads="1"/>
          </p:cNvSpPr>
          <p:nvPr/>
        </p:nvSpPr>
        <p:spPr bwMode="auto">
          <a:xfrm>
            <a:off x="6485778" y="5406991"/>
            <a:ext cx="136221" cy="32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126" eaLnBrk="0" hangingPunct="0"/>
            <a:r>
              <a:rPr lang="en-US" sz="2099" dirty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0</a:t>
            </a:r>
            <a:endParaRPr lang="en-US" sz="2399" dirty="0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112" name="Rectangle 189"/>
          <p:cNvSpPr>
            <a:spLocks noChangeArrowheads="1"/>
          </p:cNvSpPr>
          <p:nvPr/>
        </p:nvSpPr>
        <p:spPr bwMode="auto">
          <a:xfrm>
            <a:off x="6365159" y="4511656"/>
            <a:ext cx="136221" cy="32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126" eaLnBrk="0" hangingPunct="0"/>
            <a:r>
              <a:rPr lang="en-US" sz="2099" dirty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1</a:t>
            </a:r>
            <a:endParaRPr lang="en-US" sz="2399" dirty="0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113" name="Rectangle 190"/>
          <p:cNvSpPr>
            <a:spLocks noChangeArrowheads="1"/>
          </p:cNvSpPr>
          <p:nvPr/>
        </p:nvSpPr>
        <p:spPr bwMode="auto">
          <a:xfrm>
            <a:off x="6473081" y="4511656"/>
            <a:ext cx="136221" cy="32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126" eaLnBrk="0" hangingPunct="0"/>
            <a:r>
              <a:rPr lang="en-US" sz="2099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0</a:t>
            </a:r>
            <a:endParaRPr lang="en-US" sz="2399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114" name="Rectangle 191"/>
          <p:cNvSpPr>
            <a:spLocks noChangeArrowheads="1"/>
          </p:cNvSpPr>
          <p:nvPr/>
        </p:nvSpPr>
        <p:spPr bwMode="auto">
          <a:xfrm>
            <a:off x="6358811" y="3643963"/>
            <a:ext cx="136221" cy="32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126" eaLnBrk="0" hangingPunct="0"/>
            <a:r>
              <a:rPr lang="en-US" sz="2099" dirty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2</a:t>
            </a:r>
            <a:endParaRPr lang="en-US" sz="2399" dirty="0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115" name="Rectangle 192"/>
          <p:cNvSpPr>
            <a:spLocks noChangeArrowheads="1"/>
          </p:cNvSpPr>
          <p:nvPr/>
        </p:nvSpPr>
        <p:spPr bwMode="auto">
          <a:xfrm>
            <a:off x="6488952" y="3643963"/>
            <a:ext cx="136221" cy="32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126" eaLnBrk="0" hangingPunct="0"/>
            <a:r>
              <a:rPr lang="en-US" sz="2099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0</a:t>
            </a:r>
            <a:endParaRPr lang="en-US" sz="2399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116" name="Rectangle 193"/>
          <p:cNvSpPr>
            <a:spLocks noChangeArrowheads="1"/>
          </p:cNvSpPr>
          <p:nvPr/>
        </p:nvSpPr>
        <p:spPr bwMode="auto">
          <a:xfrm>
            <a:off x="6355637" y="2776272"/>
            <a:ext cx="136221" cy="32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126" eaLnBrk="0" hangingPunct="0"/>
            <a:r>
              <a:rPr lang="en-US" sz="2099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3</a:t>
            </a:r>
            <a:endParaRPr lang="en-US" sz="2399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117" name="Rectangle 194"/>
          <p:cNvSpPr>
            <a:spLocks noChangeArrowheads="1"/>
          </p:cNvSpPr>
          <p:nvPr/>
        </p:nvSpPr>
        <p:spPr bwMode="auto">
          <a:xfrm>
            <a:off x="6485778" y="2776272"/>
            <a:ext cx="136221" cy="32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126" eaLnBrk="0" hangingPunct="0"/>
            <a:r>
              <a:rPr lang="en-US" sz="2099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0</a:t>
            </a:r>
            <a:endParaRPr lang="en-US" sz="2399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118" name="Line 214"/>
          <p:cNvSpPr>
            <a:spLocks noChangeShapeType="1"/>
          </p:cNvSpPr>
          <p:nvPr/>
        </p:nvSpPr>
        <p:spPr bwMode="auto">
          <a:xfrm flipV="1">
            <a:off x="6666706" y="2926773"/>
            <a:ext cx="1588" cy="2645063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914126" eaLnBrk="0" hangingPunct="0"/>
            <a:endParaRPr lang="en-US" sz="1600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cxnSp>
        <p:nvCxnSpPr>
          <p:cNvPr id="119" name="Straight Connector 118"/>
          <p:cNvCxnSpPr/>
          <p:nvPr/>
        </p:nvCxnSpPr>
        <p:spPr bwMode="auto">
          <a:xfrm>
            <a:off x="6665119" y="2929844"/>
            <a:ext cx="79919" cy="151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20" name="Straight Connector 119"/>
          <p:cNvCxnSpPr/>
          <p:nvPr/>
        </p:nvCxnSpPr>
        <p:spPr bwMode="auto">
          <a:xfrm>
            <a:off x="6665119" y="3813406"/>
            <a:ext cx="79919" cy="151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21" name="Straight Connector 120"/>
          <p:cNvCxnSpPr/>
          <p:nvPr/>
        </p:nvCxnSpPr>
        <p:spPr bwMode="auto">
          <a:xfrm>
            <a:off x="6665119" y="4696967"/>
            <a:ext cx="79919" cy="151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22" name="Straight Connector 121"/>
          <p:cNvCxnSpPr/>
          <p:nvPr/>
        </p:nvCxnSpPr>
        <p:spPr bwMode="auto">
          <a:xfrm>
            <a:off x="6665119" y="5580527"/>
            <a:ext cx="79919" cy="151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123" name="Line 101"/>
          <p:cNvSpPr>
            <a:spLocks noChangeShapeType="1"/>
          </p:cNvSpPr>
          <p:nvPr/>
        </p:nvSpPr>
        <p:spPr bwMode="auto">
          <a:xfrm>
            <a:off x="6666706" y="5578993"/>
            <a:ext cx="3531268" cy="153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914126" eaLnBrk="0" hangingPunct="0"/>
            <a:endParaRPr lang="en-US" sz="1600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124" name="TextBox 123"/>
          <p:cNvSpPr txBox="1"/>
          <p:nvPr/>
        </p:nvSpPr>
        <p:spPr>
          <a:xfrm rot="16200000">
            <a:off x="5709954" y="4030879"/>
            <a:ext cx="1020874" cy="4000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26" eaLnBrk="0" hangingPunct="0"/>
            <a:r>
              <a:rPr lang="en-US" sz="1999" dirty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Position</a:t>
            </a:r>
          </a:p>
        </p:txBody>
      </p:sp>
      <p:sp>
        <p:nvSpPr>
          <p:cNvPr id="125" name="TextBox 124"/>
          <p:cNvSpPr txBox="1"/>
          <p:nvPr/>
        </p:nvSpPr>
        <p:spPr>
          <a:xfrm>
            <a:off x="8836477" y="4038621"/>
            <a:ext cx="1253317" cy="3076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26" eaLnBrk="0" hangingPunct="0"/>
            <a:r>
              <a:rPr lang="en-US" sz="1400" dirty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No refinement</a:t>
            </a:r>
          </a:p>
        </p:txBody>
      </p:sp>
      <p:cxnSp>
        <p:nvCxnSpPr>
          <p:cNvPr id="126" name="Straight Connector 125"/>
          <p:cNvCxnSpPr/>
          <p:nvPr/>
        </p:nvCxnSpPr>
        <p:spPr bwMode="auto">
          <a:xfrm>
            <a:off x="6664676" y="3272140"/>
            <a:ext cx="3530948" cy="611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127" name="TextBox 126"/>
          <p:cNvSpPr txBox="1"/>
          <p:nvPr/>
        </p:nvSpPr>
        <p:spPr>
          <a:xfrm>
            <a:off x="9545021" y="3088765"/>
            <a:ext cx="684625" cy="2461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26" eaLnBrk="0" hangingPunct="0"/>
            <a:r>
              <a:rPr lang="en-US" sz="1000" dirty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MR patch</a:t>
            </a:r>
          </a:p>
        </p:txBody>
      </p:sp>
      <p:sp>
        <p:nvSpPr>
          <p:cNvPr id="128" name="Rectangle 216"/>
          <p:cNvSpPr>
            <a:spLocks noChangeArrowheads="1"/>
          </p:cNvSpPr>
          <p:nvPr/>
        </p:nvSpPr>
        <p:spPr bwMode="auto">
          <a:xfrm>
            <a:off x="6669573" y="3079011"/>
            <a:ext cx="2904368" cy="193718"/>
          </a:xfrm>
          <a:prstGeom prst="rect">
            <a:avLst/>
          </a:prstGeom>
          <a:noFill/>
          <a:ln w="19050" cap="rnd" cmpd="sng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126" eaLnBrk="0" hangingPunct="0"/>
            <a:endParaRPr lang="en-US" sz="16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33" name="Line 115"/>
          <p:cNvSpPr>
            <a:spLocks noChangeShapeType="1"/>
          </p:cNvSpPr>
          <p:nvPr/>
        </p:nvSpPr>
        <p:spPr bwMode="auto">
          <a:xfrm>
            <a:off x="8397746" y="4202590"/>
            <a:ext cx="419933" cy="1331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914126" eaLnBrk="0" hangingPunct="0"/>
            <a:endParaRPr lang="en-US" sz="16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36" name="Text Box 218"/>
          <p:cNvSpPr txBox="1">
            <a:spLocks noChangeArrowheads="1"/>
          </p:cNvSpPr>
          <p:nvPr/>
        </p:nvSpPr>
        <p:spPr bwMode="auto">
          <a:xfrm>
            <a:off x="1870363" y="952339"/>
            <a:ext cx="353290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126" eaLnBrk="0" hangingPunct="0">
              <a:defRPr/>
            </a:pPr>
            <a:r>
              <a:rPr lang="en-US" sz="2000" dirty="0">
                <a:solidFill>
                  <a:srgbClr val="000000"/>
                </a:solidFill>
                <a:latin typeface="+mj-lt"/>
                <a:ea typeface="ＭＳ Ｐゴシック" charset="0"/>
                <a:cs typeface="Calibri"/>
              </a:rPr>
              <a:t>Now add a refinement patch.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661633" y="2032900"/>
            <a:ext cx="3592838" cy="2718202"/>
            <a:chOff x="5139369" y="2032536"/>
            <a:chExt cx="3593774" cy="2718910"/>
          </a:xfrm>
        </p:grpSpPr>
        <p:sp>
          <p:nvSpPr>
            <p:cNvPr id="78" name="Freeform 109"/>
            <p:cNvSpPr>
              <a:spLocks/>
            </p:cNvSpPr>
            <p:nvPr/>
          </p:nvSpPr>
          <p:spPr bwMode="auto">
            <a:xfrm>
              <a:off x="5146140" y="2032536"/>
              <a:ext cx="2856813" cy="193395"/>
            </a:xfrm>
            <a:custGeom>
              <a:avLst/>
              <a:gdLst>
                <a:gd name="T0" fmla="*/ 28 w 1778"/>
                <a:gd name="T1" fmla="*/ 5 h 178"/>
                <a:gd name="T2" fmla="*/ 57 w 1778"/>
                <a:gd name="T3" fmla="*/ 22 h 178"/>
                <a:gd name="T4" fmla="*/ 86 w 1778"/>
                <a:gd name="T5" fmla="*/ 48 h 178"/>
                <a:gd name="T6" fmla="*/ 115 w 1778"/>
                <a:gd name="T7" fmla="*/ 79 h 178"/>
                <a:gd name="T8" fmla="*/ 144 w 1778"/>
                <a:gd name="T9" fmla="*/ 113 h 178"/>
                <a:gd name="T10" fmla="*/ 173 w 1778"/>
                <a:gd name="T11" fmla="*/ 144 h 178"/>
                <a:gd name="T12" fmla="*/ 202 w 1778"/>
                <a:gd name="T13" fmla="*/ 167 h 178"/>
                <a:gd name="T14" fmla="*/ 231 w 1778"/>
                <a:gd name="T15" fmla="*/ 178 h 178"/>
                <a:gd name="T16" fmla="*/ 259 w 1778"/>
                <a:gd name="T17" fmla="*/ 175 h 178"/>
                <a:gd name="T18" fmla="*/ 288 w 1778"/>
                <a:gd name="T19" fmla="*/ 159 h 178"/>
                <a:gd name="T20" fmla="*/ 317 w 1778"/>
                <a:gd name="T21" fmla="*/ 132 h 178"/>
                <a:gd name="T22" fmla="*/ 347 w 1778"/>
                <a:gd name="T23" fmla="*/ 100 h 178"/>
                <a:gd name="T24" fmla="*/ 375 w 1778"/>
                <a:gd name="T25" fmla="*/ 67 h 178"/>
                <a:gd name="T26" fmla="*/ 404 w 1778"/>
                <a:gd name="T27" fmla="*/ 37 h 178"/>
                <a:gd name="T28" fmla="*/ 433 w 1778"/>
                <a:gd name="T29" fmla="*/ 15 h 178"/>
                <a:gd name="T30" fmla="*/ 462 w 1778"/>
                <a:gd name="T31" fmla="*/ 3 h 178"/>
                <a:gd name="T32" fmla="*/ 491 w 1778"/>
                <a:gd name="T33" fmla="*/ 1 h 178"/>
                <a:gd name="T34" fmla="*/ 519 w 1778"/>
                <a:gd name="T35" fmla="*/ 10 h 178"/>
                <a:gd name="T36" fmla="*/ 549 w 1778"/>
                <a:gd name="T37" fmla="*/ 29 h 178"/>
                <a:gd name="T38" fmla="*/ 578 w 1778"/>
                <a:gd name="T39" fmla="*/ 57 h 178"/>
                <a:gd name="T40" fmla="*/ 607 w 1778"/>
                <a:gd name="T41" fmla="*/ 91 h 178"/>
                <a:gd name="T42" fmla="*/ 636 w 1778"/>
                <a:gd name="T43" fmla="*/ 123 h 178"/>
                <a:gd name="T44" fmla="*/ 664 w 1778"/>
                <a:gd name="T45" fmla="*/ 152 h 178"/>
                <a:gd name="T46" fmla="*/ 693 w 1778"/>
                <a:gd name="T47" fmla="*/ 171 h 178"/>
                <a:gd name="T48" fmla="*/ 722 w 1778"/>
                <a:gd name="T49" fmla="*/ 178 h 178"/>
                <a:gd name="T50" fmla="*/ 751 w 1778"/>
                <a:gd name="T51" fmla="*/ 171 h 178"/>
                <a:gd name="T52" fmla="*/ 780 w 1778"/>
                <a:gd name="T53" fmla="*/ 151 h 178"/>
                <a:gd name="T54" fmla="*/ 809 w 1778"/>
                <a:gd name="T55" fmla="*/ 122 h 178"/>
                <a:gd name="T56" fmla="*/ 838 w 1778"/>
                <a:gd name="T57" fmla="*/ 88 h 178"/>
                <a:gd name="T58" fmla="*/ 867 w 1778"/>
                <a:gd name="T59" fmla="*/ 55 h 178"/>
                <a:gd name="T60" fmla="*/ 896 w 1778"/>
                <a:gd name="T61" fmla="*/ 28 h 178"/>
                <a:gd name="T62" fmla="*/ 924 w 1778"/>
                <a:gd name="T63" fmla="*/ 9 h 178"/>
                <a:gd name="T64" fmla="*/ 953 w 1778"/>
                <a:gd name="T65" fmla="*/ 0 h 178"/>
                <a:gd name="T66" fmla="*/ 983 w 1778"/>
                <a:gd name="T67" fmla="*/ 3 h 178"/>
                <a:gd name="T68" fmla="*/ 1012 w 1778"/>
                <a:gd name="T69" fmla="*/ 16 h 178"/>
                <a:gd name="T70" fmla="*/ 1040 w 1778"/>
                <a:gd name="T71" fmla="*/ 38 h 178"/>
                <a:gd name="T72" fmla="*/ 1069 w 1778"/>
                <a:gd name="T73" fmla="*/ 69 h 178"/>
                <a:gd name="T74" fmla="*/ 1098 w 1778"/>
                <a:gd name="T75" fmla="*/ 102 h 178"/>
                <a:gd name="T76" fmla="*/ 1127 w 1778"/>
                <a:gd name="T77" fmla="*/ 134 h 178"/>
                <a:gd name="T78" fmla="*/ 1156 w 1778"/>
                <a:gd name="T79" fmla="*/ 161 h 178"/>
                <a:gd name="T80" fmla="*/ 1184 w 1778"/>
                <a:gd name="T81" fmla="*/ 176 h 178"/>
                <a:gd name="T82" fmla="*/ 1214 w 1778"/>
                <a:gd name="T83" fmla="*/ 177 h 178"/>
                <a:gd name="T84" fmla="*/ 1243 w 1778"/>
                <a:gd name="T85" fmla="*/ 166 h 178"/>
                <a:gd name="T86" fmla="*/ 1272 w 1778"/>
                <a:gd name="T87" fmla="*/ 142 h 178"/>
                <a:gd name="T88" fmla="*/ 1301 w 1778"/>
                <a:gd name="T89" fmla="*/ 110 h 178"/>
                <a:gd name="T90" fmla="*/ 1329 w 1778"/>
                <a:gd name="T91" fmla="*/ 77 h 178"/>
                <a:gd name="T92" fmla="*/ 1358 w 1778"/>
                <a:gd name="T93" fmla="*/ 46 h 178"/>
                <a:gd name="T94" fmla="*/ 1387 w 1778"/>
                <a:gd name="T95" fmla="*/ 21 h 178"/>
                <a:gd name="T96" fmla="*/ 1417 w 1778"/>
                <a:gd name="T97" fmla="*/ 4 h 178"/>
                <a:gd name="T98" fmla="*/ 1445 w 1778"/>
                <a:gd name="T99" fmla="*/ 0 h 178"/>
                <a:gd name="T100" fmla="*/ 1474 w 1778"/>
                <a:gd name="T101" fmla="*/ 5 h 178"/>
                <a:gd name="T102" fmla="*/ 1503 w 1778"/>
                <a:gd name="T103" fmla="*/ 23 h 178"/>
                <a:gd name="T104" fmla="*/ 1532 w 1778"/>
                <a:gd name="T105" fmla="*/ 48 h 178"/>
                <a:gd name="T106" fmla="*/ 1561 w 1778"/>
                <a:gd name="T107" fmla="*/ 80 h 178"/>
                <a:gd name="T108" fmla="*/ 1589 w 1778"/>
                <a:gd name="T109" fmla="*/ 113 h 178"/>
                <a:gd name="T110" fmla="*/ 1619 w 1778"/>
                <a:gd name="T111" fmla="*/ 144 h 178"/>
                <a:gd name="T112" fmla="*/ 1648 w 1778"/>
                <a:gd name="T113" fmla="*/ 167 h 178"/>
                <a:gd name="T114" fmla="*/ 1677 w 1778"/>
                <a:gd name="T115" fmla="*/ 178 h 178"/>
                <a:gd name="T116" fmla="*/ 1706 w 1778"/>
                <a:gd name="T117" fmla="*/ 175 h 178"/>
                <a:gd name="T118" fmla="*/ 1734 w 1778"/>
                <a:gd name="T119" fmla="*/ 158 h 178"/>
                <a:gd name="T120" fmla="*/ 1763 w 1778"/>
                <a:gd name="T121" fmla="*/ 132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78" h="178">
                  <a:moveTo>
                    <a:pt x="0" y="0"/>
                  </a:moveTo>
                  <a:lnTo>
                    <a:pt x="1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1"/>
                  </a:lnTo>
                  <a:lnTo>
                    <a:pt x="11" y="1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4" y="2"/>
                  </a:lnTo>
                  <a:lnTo>
                    <a:pt x="15" y="2"/>
                  </a:lnTo>
                  <a:lnTo>
                    <a:pt x="16" y="2"/>
                  </a:lnTo>
                  <a:lnTo>
                    <a:pt x="17" y="3"/>
                  </a:lnTo>
                  <a:lnTo>
                    <a:pt x="18" y="3"/>
                  </a:lnTo>
                  <a:lnTo>
                    <a:pt x="19" y="3"/>
                  </a:lnTo>
                  <a:lnTo>
                    <a:pt x="20" y="3"/>
                  </a:lnTo>
                  <a:lnTo>
                    <a:pt x="21" y="4"/>
                  </a:lnTo>
                  <a:lnTo>
                    <a:pt x="22" y="4"/>
                  </a:lnTo>
                  <a:lnTo>
                    <a:pt x="23" y="4"/>
                  </a:lnTo>
                  <a:lnTo>
                    <a:pt x="25" y="4"/>
                  </a:lnTo>
                  <a:lnTo>
                    <a:pt x="26" y="4"/>
                  </a:lnTo>
                  <a:lnTo>
                    <a:pt x="27" y="4"/>
                  </a:lnTo>
                  <a:lnTo>
                    <a:pt x="28" y="5"/>
                  </a:lnTo>
                  <a:lnTo>
                    <a:pt x="29" y="6"/>
                  </a:lnTo>
                  <a:lnTo>
                    <a:pt x="30" y="6"/>
                  </a:lnTo>
                  <a:lnTo>
                    <a:pt x="32" y="7"/>
                  </a:lnTo>
                  <a:lnTo>
                    <a:pt x="33" y="7"/>
                  </a:lnTo>
                  <a:lnTo>
                    <a:pt x="34" y="7"/>
                  </a:lnTo>
                  <a:lnTo>
                    <a:pt x="35" y="8"/>
                  </a:lnTo>
                  <a:lnTo>
                    <a:pt x="36" y="9"/>
                  </a:lnTo>
                  <a:lnTo>
                    <a:pt x="37" y="9"/>
                  </a:lnTo>
                  <a:lnTo>
                    <a:pt x="39" y="10"/>
                  </a:lnTo>
                  <a:lnTo>
                    <a:pt x="40" y="10"/>
                  </a:lnTo>
                  <a:lnTo>
                    <a:pt x="41" y="11"/>
                  </a:lnTo>
                  <a:lnTo>
                    <a:pt x="41" y="12"/>
                  </a:lnTo>
                  <a:lnTo>
                    <a:pt x="42" y="12"/>
                  </a:lnTo>
                  <a:lnTo>
                    <a:pt x="43" y="13"/>
                  </a:lnTo>
                  <a:lnTo>
                    <a:pt x="45" y="14"/>
                  </a:lnTo>
                  <a:lnTo>
                    <a:pt x="46" y="15"/>
                  </a:lnTo>
                  <a:lnTo>
                    <a:pt x="47" y="15"/>
                  </a:lnTo>
                  <a:lnTo>
                    <a:pt x="48" y="16"/>
                  </a:lnTo>
                  <a:lnTo>
                    <a:pt x="49" y="17"/>
                  </a:lnTo>
                  <a:lnTo>
                    <a:pt x="50" y="17"/>
                  </a:lnTo>
                  <a:lnTo>
                    <a:pt x="51" y="18"/>
                  </a:lnTo>
                  <a:lnTo>
                    <a:pt x="53" y="19"/>
                  </a:lnTo>
                  <a:lnTo>
                    <a:pt x="54" y="20"/>
                  </a:lnTo>
                  <a:lnTo>
                    <a:pt x="55" y="20"/>
                  </a:lnTo>
                  <a:lnTo>
                    <a:pt x="56" y="21"/>
                  </a:lnTo>
                  <a:lnTo>
                    <a:pt x="57" y="22"/>
                  </a:lnTo>
                  <a:lnTo>
                    <a:pt x="58" y="23"/>
                  </a:lnTo>
                  <a:lnTo>
                    <a:pt x="60" y="24"/>
                  </a:lnTo>
                  <a:lnTo>
                    <a:pt x="61" y="25"/>
                  </a:lnTo>
                  <a:lnTo>
                    <a:pt x="62" y="26"/>
                  </a:lnTo>
                  <a:lnTo>
                    <a:pt x="63" y="27"/>
                  </a:lnTo>
                  <a:lnTo>
                    <a:pt x="64" y="28"/>
                  </a:lnTo>
                  <a:lnTo>
                    <a:pt x="65" y="28"/>
                  </a:lnTo>
                  <a:lnTo>
                    <a:pt x="66" y="29"/>
                  </a:lnTo>
                  <a:lnTo>
                    <a:pt x="67" y="29"/>
                  </a:lnTo>
                  <a:lnTo>
                    <a:pt x="68" y="30"/>
                  </a:lnTo>
                  <a:lnTo>
                    <a:pt x="69" y="32"/>
                  </a:lnTo>
                  <a:lnTo>
                    <a:pt x="70" y="32"/>
                  </a:lnTo>
                  <a:lnTo>
                    <a:pt x="71" y="33"/>
                  </a:lnTo>
                  <a:lnTo>
                    <a:pt x="72" y="35"/>
                  </a:lnTo>
                  <a:lnTo>
                    <a:pt x="74" y="35"/>
                  </a:lnTo>
                  <a:lnTo>
                    <a:pt x="75" y="37"/>
                  </a:lnTo>
                  <a:lnTo>
                    <a:pt x="76" y="37"/>
                  </a:lnTo>
                  <a:lnTo>
                    <a:pt x="77" y="39"/>
                  </a:lnTo>
                  <a:lnTo>
                    <a:pt x="78" y="40"/>
                  </a:lnTo>
                  <a:lnTo>
                    <a:pt x="79" y="41"/>
                  </a:lnTo>
                  <a:lnTo>
                    <a:pt x="81" y="42"/>
                  </a:lnTo>
                  <a:lnTo>
                    <a:pt x="82" y="43"/>
                  </a:lnTo>
                  <a:lnTo>
                    <a:pt x="83" y="44"/>
                  </a:lnTo>
                  <a:lnTo>
                    <a:pt x="84" y="45"/>
                  </a:lnTo>
                  <a:lnTo>
                    <a:pt x="85" y="47"/>
                  </a:lnTo>
                  <a:lnTo>
                    <a:pt x="86" y="48"/>
                  </a:lnTo>
                  <a:lnTo>
                    <a:pt x="88" y="49"/>
                  </a:lnTo>
                  <a:lnTo>
                    <a:pt x="89" y="50"/>
                  </a:lnTo>
                  <a:lnTo>
                    <a:pt x="89" y="51"/>
                  </a:lnTo>
                  <a:lnTo>
                    <a:pt x="90" y="52"/>
                  </a:lnTo>
                  <a:lnTo>
                    <a:pt x="91" y="53"/>
                  </a:lnTo>
                  <a:lnTo>
                    <a:pt x="92" y="54"/>
                  </a:lnTo>
                  <a:lnTo>
                    <a:pt x="94" y="55"/>
                  </a:lnTo>
                  <a:lnTo>
                    <a:pt x="95" y="56"/>
                  </a:lnTo>
                  <a:lnTo>
                    <a:pt x="96" y="57"/>
                  </a:lnTo>
                  <a:lnTo>
                    <a:pt x="97" y="59"/>
                  </a:lnTo>
                  <a:lnTo>
                    <a:pt x="98" y="60"/>
                  </a:lnTo>
                  <a:lnTo>
                    <a:pt x="99" y="61"/>
                  </a:lnTo>
                  <a:lnTo>
                    <a:pt x="100" y="63"/>
                  </a:lnTo>
                  <a:lnTo>
                    <a:pt x="102" y="64"/>
                  </a:lnTo>
                  <a:lnTo>
                    <a:pt x="103" y="65"/>
                  </a:lnTo>
                  <a:lnTo>
                    <a:pt x="104" y="66"/>
                  </a:lnTo>
                  <a:lnTo>
                    <a:pt x="105" y="68"/>
                  </a:lnTo>
                  <a:lnTo>
                    <a:pt x="106" y="69"/>
                  </a:lnTo>
                  <a:lnTo>
                    <a:pt x="107" y="71"/>
                  </a:lnTo>
                  <a:lnTo>
                    <a:pt x="109" y="72"/>
                  </a:lnTo>
                  <a:lnTo>
                    <a:pt x="110" y="73"/>
                  </a:lnTo>
                  <a:lnTo>
                    <a:pt x="111" y="74"/>
                  </a:lnTo>
                  <a:lnTo>
                    <a:pt x="112" y="75"/>
                  </a:lnTo>
                  <a:lnTo>
                    <a:pt x="113" y="76"/>
                  </a:lnTo>
                  <a:lnTo>
                    <a:pt x="113" y="77"/>
                  </a:lnTo>
                  <a:lnTo>
                    <a:pt x="115" y="79"/>
                  </a:lnTo>
                  <a:lnTo>
                    <a:pt x="116" y="80"/>
                  </a:lnTo>
                  <a:lnTo>
                    <a:pt x="117" y="81"/>
                  </a:lnTo>
                  <a:lnTo>
                    <a:pt x="118" y="83"/>
                  </a:lnTo>
                  <a:lnTo>
                    <a:pt x="119" y="84"/>
                  </a:lnTo>
                  <a:lnTo>
                    <a:pt x="120" y="85"/>
                  </a:lnTo>
                  <a:lnTo>
                    <a:pt x="121" y="87"/>
                  </a:lnTo>
                  <a:lnTo>
                    <a:pt x="123" y="88"/>
                  </a:lnTo>
                  <a:lnTo>
                    <a:pt x="124" y="89"/>
                  </a:lnTo>
                  <a:lnTo>
                    <a:pt x="125" y="91"/>
                  </a:lnTo>
                  <a:lnTo>
                    <a:pt x="126" y="92"/>
                  </a:lnTo>
                  <a:lnTo>
                    <a:pt x="127" y="93"/>
                  </a:lnTo>
                  <a:lnTo>
                    <a:pt x="128" y="95"/>
                  </a:lnTo>
                  <a:lnTo>
                    <a:pt x="130" y="96"/>
                  </a:lnTo>
                  <a:lnTo>
                    <a:pt x="131" y="98"/>
                  </a:lnTo>
                  <a:lnTo>
                    <a:pt x="132" y="99"/>
                  </a:lnTo>
                  <a:lnTo>
                    <a:pt x="133" y="99"/>
                  </a:lnTo>
                  <a:lnTo>
                    <a:pt x="134" y="101"/>
                  </a:lnTo>
                  <a:lnTo>
                    <a:pt x="135" y="102"/>
                  </a:lnTo>
                  <a:lnTo>
                    <a:pt x="136" y="103"/>
                  </a:lnTo>
                  <a:lnTo>
                    <a:pt x="137" y="105"/>
                  </a:lnTo>
                  <a:lnTo>
                    <a:pt x="138" y="106"/>
                  </a:lnTo>
                  <a:lnTo>
                    <a:pt x="139" y="108"/>
                  </a:lnTo>
                  <a:lnTo>
                    <a:pt x="140" y="109"/>
                  </a:lnTo>
                  <a:lnTo>
                    <a:pt x="141" y="110"/>
                  </a:lnTo>
                  <a:lnTo>
                    <a:pt x="143" y="111"/>
                  </a:lnTo>
                  <a:lnTo>
                    <a:pt x="144" y="113"/>
                  </a:lnTo>
                  <a:lnTo>
                    <a:pt x="145" y="114"/>
                  </a:lnTo>
                  <a:lnTo>
                    <a:pt x="146" y="116"/>
                  </a:lnTo>
                  <a:lnTo>
                    <a:pt x="147" y="117"/>
                  </a:lnTo>
                  <a:lnTo>
                    <a:pt x="148" y="118"/>
                  </a:lnTo>
                  <a:lnTo>
                    <a:pt x="149" y="119"/>
                  </a:lnTo>
                  <a:lnTo>
                    <a:pt x="151" y="121"/>
                  </a:lnTo>
                  <a:lnTo>
                    <a:pt x="152" y="122"/>
                  </a:lnTo>
                  <a:lnTo>
                    <a:pt x="153" y="123"/>
                  </a:lnTo>
                  <a:lnTo>
                    <a:pt x="154" y="123"/>
                  </a:lnTo>
                  <a:lnTo>
                    <a:pt x="155" y="125"/>
                  </a:lnTo>
                  <a:lnTo>
                    <a:pt x="156" y="126"/>
                  </a:lnTo>
                  <a:lnTo>
                    <a:pt x="158" y="127"/>
                  </a:lnTo>
                  <a:lnTo>
                    <a:pt x="159" y="128"/>
                  </a:lnTo>
                  <a:lnTo>
                    <a:pt x="160" y="130"/>
                  </a:lnTo>
                  <a:lnTo>
                    <a:pt x="160" y="131"/>
                  </a:lnTo>
                  <a:lnTo>
                    <a:pt x="161" y="132"/>
                  </a:lnTo>
                  <a:lnTo>
                    <a:pt x="162" y="133"/>
                  </a:lnTo>
                  <a:lnTo>
                    <a:pt x="164" y="135"/>
                  </a:lnTo>
                  <a:lnTo>
                    <a:pt x="165" y="136"/>
                  </a:lnTo>
                  <a:lnTo>
                    <a:pt x="166" y="137"/>
                  </a:lnTo>
                  <a:lnTo>
                    <a:pt x="167" y="138"/>
                  </a:lnTo>
                  <a:lnTo>
                    <a:pt x="168" y="139"/>
                  </a:lnTo>
                  <a:lnTo>
                    <a:pt x="169" y="141"/>
                  </a:lnTo>
                  <a:lnTo>
                    <a:pt x="170" y="142"/>
                  </a:lnTo>
                  <a:lnTo>
                    <a:pt x="172" y="143"/>
                  </a:lnTo>
                  <a:lnTo>
                    <a:pt x="173" y="144"/>
                  </a:lnTo>
                  <a:lnTo>
                    <a:pt x="174" y="145"/>
                  </a:lnTo>
                  <a:lnTo>
                    <a:pt x="175" y="146"/>
                  </a:lnTo>
                  <a:lnTo>
                    <a:pt x="176" y="146"/>
                  </a:lnTo>
                  <a:lnTo>
                    <a:pt x="177" y="147"/>
                  </a:lnTo>
                  <a:lnTo>
                    <a:pt x="179" y="148"/>
                  </a:lnTo>
                  <a:lnTo>
                    <a:pt x="180" y="149"/>
                  </a:lnTo>
                  <a:lnTo>
                    <a:pt x="181" y="151"/>
                  </a:lnTo>
                  <a:lnTo>
                    <a:pt x="182" y="151"/>
                  </a:lnTo>
                  <a:lnTo>
                    <a:pt x="183" y="152"/>
                  </a:lnTo>
                  <a:lnTo>
                    <a:pt x="184" y="153"/>
                  </a:lnTo>
                  <a:lnTo>
                    <a:pt x="185" y="154"/>
                  </a:lnTo>
                  <a:lnTo>
                    <a:pt x="186" y="155"/>
                  </a:lnTo>
                  <a:lnTo>
                    <a:pt x="187" y="156"/>
                  </a:lnTo>
                  <a:lnTo>
                    <a:pt x="188" y="157"/>
                  </a:lnTo>
                  <a:lnTo>
                    <a:pt x="189" y="158"/>
                  </a:lnTo>
                  <a:lnTo>
                    <a:pt x="190" y="159"/>
                  </a:lnTo>
                  <a:lnTo>
                    <a:pt x="192" y="160"/>
                  </a:lnTo>
                  <a:lnTo>
                    <a:pt x="193" y="161"/>
                  </a:lnTo>
                  <a:lnTo>
                    <a:pt x="194" y="161"/>
                  </a:lnTo>
                  <a:lnTo>
                    <a:pt x="195" y="162"/>
                  </a:lnTo>
                  <a:lnTo>
                    <a:pt x="196" y="163"/>
                  </a:lnTo>
                  <a:lnTo>
                    <a:pt x="197" y="164"/>
                  </a:lnTo>
                  <a:lnTo>
                    <a:pt x="198" y="165"/>
                  </a:lnTo>
                  <a:lnTo>
                    <a:pt x="200" y="166"/>
                  </a:lnTo>
                  <a:lnTo>
                    <a:pt x="201" y="166"/>
                  </a:lnTo>
                  <a:lnTo>
                    <a:pt x="202" y="167"/>
                  </a:lnTo>
                  <a:lnTo>
                    <a:pt x="203" y="168"/>
                  </a:lnTo>
                  <a:lnTo>
                    <a:pt x="204" y="168"/>
                  </a:lnTo>
                  <a:lnTo>
                    <a:pt x="205" y="169"/>
                  </a:lnTo>
                  <a:lnTo>
                    <a:pt x="207" y="170"/>
                  </a:lnTo>
                  <a:lnTo>
                    <a:pt x="208" y="170"/>
                  </a:lnTo>
                  <a:lnTo>
                    <a:pt x="208" y="170"/>
                  </a:lnTo>
                  <a:lnTo>
                    <a:pt x="209" y="171"/>
                  </a:lnTo>
                  <a:lnTo>
                    <a:pt x="210" y="171"/>
                  </a:lnTo>
                  <a:lnTo>
                    <a:pt x="211" y="171"/>
                  </a:lnTo>
                  <a:lnTo>
                    <a:pt x="213" y="172"/>
                  </a:lnTo>
                  <a:lnTo>
                    <a:pt x="214" y="173"/>
                  </a:lnTo>
                  <a:lnTo>
                    <a:pt x="215" y="173"/>
                  </a:lnTo>
                  <a:lnTo>
                    <a:pt x="216" y="173"/>
                  </a:lnTo>
                  <a:lnTo>
                    <a:pt x="217" y="174"/>
                  </a:lnTo>
                  <a:lnTo>
                    <a:pt x="218" y="174"/>
                  </a:lnTo>
                  <a:lnTo>
                    <a:pt x="219" y="175"/>
                  </a:lnTo>
                  <a:lnTo>
                    <a:pt x="221" y="175"/>
                  </a:lnTo>
                  <a:lnTo>
                    <a:pt x="222" y="176"/>
                  </a:lnTo>
                  <a:lnTo>
                    <a:pt x="223" y="176"/>
                  </a:lnTo>
                  <a:lnTo>
                    <a:pt x="224" y="176"/>
                  </a:lnTo>
                  <a:lnTo>
                    <a:pt x="225" y="176"/>
                  </a:lnTo>
                  <a:lnTo>
                    <a:pt x="226" y="177"/>
                  </a:lnTo>
                  <a:lnTo>
                    <a:pt x="228" y="177"/>
                  </a:lnTo>
                  <a:lnTo>
                    <a:pt x="229" y="177"/>
                  </a:lnTo>
                  <a:lnTo>
                    <a:pt x="230" y="178"/>
                  </a:lnTo>
                  <a:lnTo>
                    <a:pt x="231" y="178"/>
                  </a:lnTo>
                  <a:lnTo>
                    <a:pt x="231" y="178"/>
                  </a:lnTo>
                  <a:lnTo>
                    <a:pt x="232" y="178"/>
                  </a:lnTo>
                  <a:lnTo>
                    <a:pt x="234" y="178"/>
                  </a:lnTo>
                  <a:lnTo>
                    <a:pt x="235" y="178"/>
                  </a:lnTo>
                  <a:lnTo>
                    <a:pt x="236" y="178"/>
                  </a:lnTo>
                  <a:lnTo>
                    <a:pt x="237" y="178"/>
                  </a:lnTo>
                  <a:lnTo>
                    <a:pt x="238" y="178"/>
                  </a:lnTo>
                  <a:lnTo>
                    <a:pt x="239" y="178"/>
                  </a:lnTo>
                  <a:lnTo>
                    <a:pt x="241" y="178"/>
                  </a:lnTo>
                  <a:lnTo>
                    <a:pt x="242" y="178"/>
                  </a:lnTo>
                  <a:lnTo>
                    <a:pt x="243" y="178"/>
                  </a:lnTo>
                  <a:lnTo>
                    <a:pt x="244" y="178"/>
                  </a:lnTo>
                  <a:lnTo>
                    <a:pt x="245" y="178"/>
                  </a:lnTo>
                  <a:lnTo>
                    <a:pt x="246" y="178"/>
                  </a:lnTo>
                  <a:lnTo>
                    <a:pt x="247" y="178"/>
                  </a:lnTo>
                  <a:lnTo>
                    <a:pt x="249" y="178"/>
                  </a:lnTo>
                  <a:lnTo>
                    <a:pt x="250" y="178"/>
                  </a:lnTo>
                  <a:lnTo>
                    <a:pt x="251" y="177"/>
                  </a:lnTo>
                  <a:lnTo>
                    <a:pt x="252" y="177"/>
                  </a:lnTo>
                  <a:lnTo>
                    <a:pt x="253" y="177"/>
                  </a:lnTo>
                  <a:lnTo>
                    <a:pt x="254" y="176"/>
                  </a:lnTo>
                  <a:lnTo>
                    <a:pt x="255" y="176"/>
                  </a:lnTo>
                  <a:lnTo>
                    <a:pt x="256" y="176"/>
                  </a:lnTo>
                  <a:lnTo>
                    <a:pt x="257" y="176"/>
                  </a:lnTo>
                  <a:lnTo>
                    <a:pt x="258" y="175"/>
                  </a:lnTo>
                  <a:lnTo>
                    <a:pt x="259" y="175"/>
                  </a:lnTo>
                  <a:lnTo>
                    <a:pt x="260" y="174"/>
                  </a:lnTo>
                  <a:lnTo>
                    <a:pt x="262" y="174"/>
                  </a:lnTo>
                  <a:lnTo>
                    <a:pt x="263" y="173"/>
                  </a:lnTo>
                  <a:lnTo>
                    <a:pt x="264" y="173"/>
                  </a:lnTo>
                  <a:lnTo>
                    <a:pt x="265" y="173"/>
                  </a:lnTo>
                  <a:lnTo>
                    <a:pt x="266" y="172"/>
                  </a:lnTo>
                  <a:lnTo>
                    <a:pt x="267" y="172"/>
                  </a:lnTo>
                  <a:lnTo>
                    <a:pt x="268" y="171"/>
                  </a:lnTo>
                  <a:lnTo>
                    <a:pt x="270" y="171"/>
                  </a:lnTo>
                  <a:lnTo>
                    <a:pt x="271" y="170"/>
                  </a:lnTo>
                  <a:lnTo>
                    <a:pt x="272" y="170"/>
                  </a:lnTo>
                  <a:lnTo>
                    <a:pt x="273" y="170"/>
                  </a:lnTo>
                  <a:lnTo>
                    <a:pt x="274" y="169"/>
                  </a:lnTo>
                  <a:lnTo>
                    <a:pt x="275" y="169"/>
                  </a:lnTo>
                  <a:lnTo>
                    <a:pt x="277" y="168"/>
                  </a:lnTo>
                  <a:lnTo>
                    <a:pt x="278" y="167"/>
                  </a:lnTo>
                  <a:lnTo>
                    <a:pt x="279" y="166"/>
                  </a:lnTo>
                  <a:lnTo>
                    <a:pt x="279" y="166"/>
                  </a:lnTo>
                  <a:lnTo>
                    <a:pt x="280" y="165"/>
                  </a:lnTo>
                  <a:lnTo>
                    <a:pt x="281" y="164"/>
                  </a:lnTo>
                  <a:lnTo>
                    <a:pt x="283" y="163"/>
                  </a:lnTo>
                  <a:lnTo>
                    <a:pt x="284" y="162"/>
                  </a:lnTo>
                  <a:lnTo>
                    <a:pt x="285" y="161"/>
                  </a:lnTo>
                  <a:lnTo>
                    <a:pt x="286" y="161"/>
                  </a:lnTo>
                  <a:lnTo>
                    <a:pt x="287" y="160"/>
                  </a:lnTo>
                  <a:lnTo>
                    <a:pt x="288" y="159"/>
                  </a:lnTo>
                  <a:lnTo>
                    <a:pt x="289" y="158"/>
                  </a:lnTo>
                  <a:lnTo>
                    <a:pt x="291" y="157"/>
                  </a:lnTo>
                  <a:lnTo>
                    <a:pt x="292" y="156"/>
                  </a:lnTo>
                  <a:lnTo>
                    <a:pt x="293" y="156"/>
                  </a:lnTo>
                  <a:lnTo>
                    <a:pt x="294" y="154"/>
                  </a:lnTo>
                  <a:lnTo>
                    <a:pt x="295" y="153"/>
                  </a:lnTo>
                  <a:lnTo>
                    <a:pt x="296" y="153"/>
                  </a:lnTo>
                  <a:lnTo>
                    <a:pt x="298" y="151"/>
                  </a:lnTo>
                  <a:lnTo>
                    <a:pt x="299" y="151"/>
                  </a:lnTo>
                  <a:lnTo>
                    <a:pt x="300" y="150"/>
                  </a:lnTo>
                  <a:lnTo>
                    <a:pt x="301" y="148"/>
                  </a:lnTo>
                  <a:lnTo>
                    <a:pt x="302" y="148"/>
                  </a:lnTo>
                  <a:lnTo>
                    <a:pt x="303" y="146"/>
                  </a:lnTo>
                  <a:lnTo>
                    <a:pt x="304" y="146"/>
                  </a:lnTo>
                  <a:lnTo>
                    <a:pt x="305" y="145"/>
                  </a:lnTo>
                  <a:lnTo>
                    <a:pt x="306" y="144"/>
                  </a:lnTo>
                  <a:lnTo>
                    <a:pt x="307" y="143"/>
                  </a:lnTo>
                  <a:lnTo>
                    <a:pt x="308" y="142"/>
                  </a:lnTo>
                  <a:lnTo>
                    <a:pt x="309" y="141"/>
                  </a:lnTo>
                  <a:lnTo>
                    <a:pt x="311" y="139"/>
                  </a:lnTo>
                  <a:lnTo>
                    <a:pt x="312" y="138"/>
                  </a:lnTo>
                  <a:lnTo>
                    <a:pt x="313" y="137"/>
                  </a:lnTo>
                  <a:lnTo>
                    <a:pt x="314" y="136"/>
                  </a:lnTo>
                  <a:lnTo>
                    <a:pt x="315" y="135"/>
                  </a:lnTo>
                  <a:lnTo>
                    <a:pt x="316" y="133"/>
                  </a:lnTo>
                  <a:lnTo>
                    <a:pt x="317" y="132"/>
                  </a:lnTo>
                  <a:lnTo>
                    <a:pt x="319" y="131"/>
                  </a:lnTo>
                  <a:lnTo>
                    <a:pt x="320" y="130"/>
                  </a:lnTo>
                  <a:lnTo>
                    <a:pt x="321" y="129"/>
                  </a:lnTo>
                  <a:lnTo>
                    <a:pt x="322" y="128"/>
                  </a:lnTo>
                  <a:lnTo>
                    <a:pt x="323" y="126"/>
                  </a:lnTo>
                  <a:lnTo>
                    <a:pt x="324" y="125"/>
                  </a:lnTo>
                  <a:lnTo>
                    <a:pt x="326" y="124"/>
                  </a:lnTo>
                  <a:lnTo>
                    <a:pt x="327" y="123"/>
                  </a:lnTo>
                  <a:lnTo>
                    <a:pt x="327" y="122"/>
                  </a:lnTo>
                  <a:lnTo>
                    <a:pt x="328" y="121"/>
                  </a:lnTo>
                  <a:lnTo>
                    <a:pt x="329" y="119"/>
                  </a:lnTo>
                  <a:lnTo>
                    <a:pt x="330" y="118"/>
                  </a:lnTo>
                  <a:lnTo>
                    <a:pt x="332" y="117"/>
                  </a:lnTo>
                  <a:lnTo>
                    <a:pt x="333" y="116"/>
                  </a:lnTo>
                  <a:lnTo>
                    <a:pt x="334" y="114"/>
                  </a:lnTo>
                  <a:lnTo>
                    <a:pt x="335" y="113"/>
                  </a:lnTo>
                  <a:lnTo>
                    <a:pt x="336" y="112"/>
                  </a:lnTo>
                  <a:lnTo>
                    <a:pt x="337" y="110"/>
                  </a:lnTo>
                  <a:lnTo>
                    <a:pt x="338" y="109"/>
                  </a:lnTo>
                  <a:lnTo>
                    <a:pt x="340" y="108"/>
                  </a:lnTo>
                  <a:lnTo>
                    <a:pt x="341" y="106"/>
                  </a:lnTo>
                  <a:lnTo>
                    <a:pt x="342" y="105"/>
                  </a:lnTo>
                  <a:lnTo>
                    <a:pt x="343" y="103"/>
                  </a:lnTo>
                  <a:lnTo>
                    <a:pt x="344" y="102"/>
                  </a:lnTo>
                  <a:lnTo>
                    <a:pt x="345" y="101"/>
                  </a:lnTo>
                  <a:lnTo>
                    <a:pt x="347" y="100"/>
                  </a:lnTo>
                  <a:lnTo>
                    <a:pt x="348" y="99"/>
                  </a:lnTo>
                  <a:lnTo>
                    <a:pt x="349" y="98"/>
                  </a:lnTo>
                  <a:lnTo>
                    <a:pt x="350" y="96"/>
                  </a:lnTo>
                  <a:lnTo>
                    <a:pt x="350" y="95"/>
                  </a:lnTo>
                  <a:lnTo>
                    <a:pt x="351" y="94"/>
                  </a:lnTo>
                  <a:lnTo>
                    <a:pt x="353" y="92"/>
                  </a:lnTo>
                  <a:lnTo>
                    <a:pt x="354" y="91"/>
                  </a:lnTo>
                  <a:lnTo>
                    <a:pt x="355" y="90"/>
                  </a:lnTo>
                  <a:lnTo>
                    <a:pt x="356" y="88"/>
                  </a:lnTo>
                  <a:lnTo>
                    <a:pt x="357" y="87"/>
                  </a:lnTo>
                  <a:lnTo>
                    <a:pt x="358" y="85"/>
                  </a:lnTo>
                  <a:lnTo>
                    <a:pt x="360" y="84"/>
                  </a:lnTo>
                  <a:lnTo>
                    <a:pt x="361" y="83"/>
                  </a:lnTo>
                  <a:lnTo>
                    <a:pt x="362" y="82"/>
                  </a:lnTo>
                  <a:lnTo>
                    <a:pt x="363" y="80"/>
                  </a:lnTo>
                  <a:lnTo>
                    <a:pt x="364" y="79"/>
                  </a:lnTo>
                  <a:lnTo>
                    <a:pt x="365" y="77"/>
                  </a:lnTo>
                  <a:lnTo>
                    <a:pt x="366" y="76"/>
                  </a:lnTo>
                  <a:lnTo>
                    <a:pt x="368" y="75"/>
                  </a:lnTo>
                  <a:lnTo>
                    <a:pt x="369" y="75"/>
                  </a:lnTo>
                  <a:lnTo>
                    <a:pt x="370" y="73"/>
                  </a:lnTo>
                  <a:lnTo>
                    <a:pt x="371" y="72"/>
                  </a:lnTo>
                  <a:lnTo>
                    <a:pt x="372" y="71"/>
                  </a:lnTo>
                  <a:lnTo>
                    <a:pt x="373" y="69"/>
                  </a:lnTo>
                  <a:lnTo>
                    <a:pt x="374" y="68"/>
                  </a:lnTo>
                  <a:lnTo>
                    <a:pt x="375" y="67"/>
                  </a:lnTo>
                  <a:lnTo>
                    <a:pt x="376" y="65"/>
                  </a:lnTo>
                  <a:lnTo>
                    <a:pt x="377" y="64"/>
                  </a:lnTo>
                  <a:lnTo>
                    <a:pt x="378" y="63"/>
                  </a:lnTo>
                  <a:lnTo>
                    <a:pt x="379" y="62"/>
                  </a:lnTo>
                  <a:lnTo>
                    <a:pt x="381" y="60"/>
                  </a:lnTo>
                  <a:lnTo>
                    <a:pt x="382" y="59"/>
                  </a:lnTo>
                  <a:lnTo>
                    <a:pt x="383" y="58"/>
                  </a:lnTo>
                  <a:lnTo>
                    <a:pt x="384" y="57"/>
                  </a:lnTo>
                  <a:lnTo>
                    <a:pt x="385" y="55"/>
                  </a:lnTo>
                  <a:lnTo>
                    <a:pt x="386" y="54"/>
                  </a:lnTo>
                  <a:lnTo>
                    <a:pt x="387" y="53"/>
                  </a:lnTo>
                  <a:lnTo>
                    <a:pt x="389" y="52"/>
                  </a:lnTo>
                  <a:lnTo>
                    <a:pt x="390" y="51"/>
                  </a:lnTo>
                  <a:lnTo>
                    <a:pt x="391" y="50"/>
                  </a:lnTo>
                  <a:lnTo>
                    <a:pt x="392" y="49"/>
                  </a:lnTo>
                  <a:lnTo>
                    <a:pt x="393" y="48"/>
                  </a:lnTo>
                  <a:lnTo>
                    <a:pt x="394" y="47"/>
                  </a:lnTo>
                  <a:lnTo>
                    <a:pt x="396" y="45"/>
                  </a:lnTo>
                  <a:lnTo>
                    <a:pt x="397" y="45"/>
                  </a:lnTo>
                  <a:lnTo>
                    <a:pt x="398" y="43"/>
                  </a:lnTo>
                  <a:lnTo>
                    <a:pt x="398" y="42"/>
                  </a:lnTo>
                  <a:lnTo>
                    <a:pt x="399" y="41"/>
                  </a:lnTo>
                  <a:lnTo>
                    <a:pt x="400" y="40"/>
                  </a:lnTo>
                  <a:lnTo>
                    <a:pt x="402" y="39"/>
                  </a:lnTo>
                  <a:lnTo>
                    <a:pt x="403" y="38"/>
                  </a:lnTo>
                  <a:lnTo>
                    <a:pt x="404" y="37"/>
                  </a:lnTo>
                  <a:lnTo>
                    <a:pt x="405" y="36"/>
                  </a:lnTo>
                  <a:lnTo>
                    <a:pt x="406" y="35"/>
                  </a:lnTo>
                  <a:lnTo>
                    <a:pt x="407" y="34"/>
                  </a:lnTo>
                  <a:lnTo>
                    <a:pt x="409" y="32"/>
                  </a:lnTo>
                  <a:lnTo>
                    <a:pt x="410" y="32"/>
                  </a:lnTo>
                  <a:lnTo>
                    <a:pt x="411" y="31"/>
                  </a:lnTo>
                  <a:lnTo>
                    <a:pt x="412" y="29"/>
                  </a:lnTo>
                  <a:lnTo>
                    <a:pt x="413" y="29"/>
                  </a:lnTo>
                  <a:lnTo>
                    <a:pt x="414" y="28"/>
                  </a:lnTo>
                  <a:lnTo>
                    <a:pt x="415" y="28"/>
                  </a:lnTo>
                  <a:lnTo>
                    <a:pt x="417" y="27"/>
                  </a:lnTo>
                  <a:lnTo>
                    <a:pt x="418" y="26"/>
                  </a:lnTo>
                  <a:lnTo>
                    <a:pt x="419" y="25"/>
                  </a:lnTo>
                  <a:lnTo>
                    <a:pt x="420" y="24"/>
                  </a:lnTo>
                  <a:lnTo>
                    <a:pt x="421" y="23"/>
                  </a:lnTo>
                  <a:lnTo>
                    <a:pt x="422" y="23"/>
                  </a:lnTo>
                  <a:lnTo>
                    <a:pt x="423" y="22"/>
                  </a:lnTo>
                  <a:lnTo>
                    <a:pt x="424" y="21"/>
                  </a:lnTo>
                  <a:lnTo>
                    <a:pt x="425" y="20"/>
                  </a:lnTo>
                  <a:lnTo>
                    <a:pt x="426" y="19"/>
                  </a:lnTo>
                  <a:lnTo>
                    <a:pt x="427" y="18"/>
                  </a:lnTo>
                  <a:lnTo>
                    <a:pt x="428" y="17"/>
                  </a:lnTo>
                  <a:lnTo>
                    <a:pt x="430" y="17"/>
                  </a:lnTo>
                  <a:lnTo>
                    <a:pt x="431" y="16"/>
                  </a:lnTo>
                  <a:lnTo>
                    <a:pt x="432" y="15"/>
                  </a:lnTo>
                  <a:lnTo>
                    <a:pt x="433" y="15"/>
                  </a:lnTo>
                  <a:lnTo>
                    <a:pt x="434" y="14"/>
                  </a:lnTo>
                  <a:lnTo>
                    <a:pt x="435" y="13"/>
                  </a:lnTo>
                  <a:lnTo>
                    <a:pt x="436" y="12"/>
                  </a:lnTo>
                  <a:lnTo>
                    <a:pt x="438" y="12"/>
                  </a:lnTo>
                  <a:lnTo>
                    <a:pt x="439" y="11"/>
                  </a:lnTo>
                  <a:lnTo>
                    <a:pt x="440" y="10"/>
                  </a:lnTo>
                  <a:lnTo>
                    <a:pt x="441" y="10"/>
                  </a:lnTo>
                  <a:lnTo>
                    <a:pt x="442" y="9"/>
                  </a:lnTo>
                  <a:lnTo>
                    <a:pt x="443" y="9"/>
                  </a:lnTo>
                  <a:lnTo>
                    <a:pt x="445" y="8"/>
                  </a:lnTo>
                  <a:lnTo>
                    <a:pt x="445" y="7"/>
                  </a:lnTo>
                  <a:lnTo>
                    <a:pt x="446" y="7"/>
                  </a:lnTo>
                  <a:lnTo>
                    <a:pt x="447" y="7"/>
                  </a:lnTo>
                  <a:lnTo>
                    <a:pt x="448" y="6"/>
                  </a:lnTo>
                  <a:lnTo>
                    <a:pt x="449" y="6"/>
                  </a:lnTo>
                  <a:lnTo>
                    <a:pt x="451" y="5"/>
                  </a:lnTo>
                  <a:lnTo>
                    <a:pt x="452" y="5"/>
                  </a:lnTo>
                  <a:lnTo>
                    <a:pt x="453" y="4"/>
                  </a:lnTo>
                  <a:lnTo>
                    <a:pt x="454" y="4"/>
                  </a:lnTo>
                  <a:lnTo>
                    <a:pt x="455" y="4"/>
                  </a:lnTo>
                  <a:lnTo>
                    <a:pt x="456" y="4"/>
                  </a:lnTo>
                  <a:lnTo>
                    <a:pt x="458" y="4"/>
                  </a:lnTo>
                  <a:lnTo>
                    <a:pt x="459" y="3"/>
                  </a:lnTo>
                  <a:lnTo>
                    <a:pt x="460" y="3"/>
                  </a:lnTo>
                  <a:lnTo>
                    <a:pt x="461" y="3"/>
                  </a:lnTo>
                  <a:lnTo>
                    <a:pt x="462" y="3"/>
                  </a:lnTo>
                  <a:lnTo>
                    <a:pt x="463" y="2"/>
                  </a:lnTo>
                  <a:lnTo>
                    <a:pt x="464" y="2"/>
                  </a:lnTo>
                  <a:lnTo>
                    <a:pt x="466" y="2"/>
                  </a:lnTo>
                  <a:lnTo>
                    <a:pt x="467" y="1"/>
                  </a:lnTo>
                  <a:lnTo>
                    <a:pt x="468" y="1"/>
                  </a:lnTo>
                  <a:lnTo>
                    <a:pt x="469" y="1"/>
                  </a:lnTo>
                  <a:lnTo>
                    <a:pt x="469" y="1"/>
                  </a:lnTo>
                  <a:lnTo>
                    <a:pt x="470" y="1"/>
                  </a:lnTo>
                  <a:lnTo>
                    <a:pt x="472" y="0"/>
                  </a:lnTo>
                  <a:lnTo>
                    <a:pt x="473" y="0"/>
                  </a:lnTo>
                  <a:lnTo>
                    <a:pt x="474" y="0"/>
                  </a:lnTo>
                  <a:lnTo>
                    <a:pt x="475" y="0"/>
                  </a:lnTo>
                  <a:lnTo>
                    <a:pt x="476" y="0"/>
                  </a:lnTo>
                  <a:lnTo>
                    <a:pt x="477" y="0"/>
                  </a:lnTo>
                  <a:lnTo>
                    <a:pt x="479" y="0"/>
                  </a:lnTo>
                  <a:lnTo>
                    <a:pt x="480" y="0"/>
                  </a:lnTo>
                  <a:lnTo>
                    <a:pt x="481" y="0"/>
                  </a:lnTo>
                  <a:lnTo>
                    <a:pt x="482" y="0"/>
                  </a:lnTo>
                  <a:lnTo>
                    <a:pt x="483" y="0"/>
                  </a:lnTo>
                  <a:lnTo>
                    <a:pt x="484" y="0"/>
                  </a:lnTo>
                  <a:lnTo>
                    <a:pt x="485" y="0"/>
                  </a:lnTo>
                  <a:lnTo>
                    <a:pt x="487" y="0"/>
                  </a:lnTo>
                  <a:lnTo>
                    <a:pt x="488" y="0"/>
                  </a:lnTo>
                  <a:lnTo>
                    <a:pt x="489" y="0"/>
                  </a:lnTo>
                  <a:lnTo>
                    <a:pt x="490" y="0"/>
                  </a:lnTo>
                  <a:lnTo>
                    <a:pt x="491" y="1"/>
                  </a:lnTo>
                  <a:lnTo>
                    <a:pt x="492" y="1"/>
                  </a:lnTo>
                  <a:lnTo>
                    <a:pt x="493" y="1"/>
                  </a:lnTo>
                  <a:lnTo>
                    <a:pt x="494" y="1"/>
                  </a:lnTo>
                  <a:lnTo>
                    <a:pt x="495" y="2"/>
                  </a:lnTo>
                  <a:lnTo>
                    <a:pt x="496" y="2"/>
                  </a:lnTo>
                  <a:lnTo>
                    <a:pt x="497" y="2"/>
                  </a:lnTo>
                  <a:lnTo>
                    <a:pt x="498" y="3"/>
                  </a:lnTo>
                  <a:lnTo>
                    <a:pt x="500" y="3"/>
                  </a:lnTo>
                  <a:lnTo>
                    <a:pt x="501" y="3"/>
                  </a:lnTo>
                  <a:lnTo>
                    <a:pt x="502" y="3"/>
                  </a:lnTo>
                  <a:lnTo>
                    <a:pt x="503" y="4"/>
                  </a:lnTo>
                  <a:lnTo>
                    <a:pt x="504" y="4"/>
                  </a:lnTo>
                  <a:lnTo>
                    <a:pt x="505" y="4"/>
                  </a:lnTo>
                  <a:lnTo>
                    <a:pt x="507" y="4"/>
                  </a:lnTo>
                  <a:lnTo>
                    <a:pt x="508" y="4"/>
                  </a:lnTo>
                  <a:lnTo>
                    <a:pt x="509" y="4"/>
                  </a:lnTo>
                  <a:lnTo>
                    <a:pt x="510" y="5"/>
                  </a:lnTo>
                  <a:lnTo>
                    <a:pt x="511" y="5"/>
                  </a:lnTo>
                  <a:lnTo>
                    <a:pt x="512" y="6"/>
                  </a:lnTo>
                  <a:lnTo>
                    <a:pt x="513" y="7"/>
                  </a:lnTo>
                  <a:lnTo>
                    <a:pt x="515" y="7"/>
                  </a:lnTo>
                  <a:lnTo>
                    <a:pt x="516" y="7"/>
                  </a:lnTo>
                  <a:lnTo>
                    <a:pt x="517" y="8"/>
                  </a:lnTo>
                  <a:lnTo>
                    <a:pt x="517" y="9"/>
                  </a:lnTo>
                  <a:lnTo>
                    <a:pt x="518" y="9"/>
                  </a:lnTo>
                  <a:lnTo>
                    <a:pt x="519" y="10"/>
                  </a:lnTo>
                  <a:lnTo>
                    <a:pt x="521" y="10"/>
                  </a:lnTo>
                  <a:lnTo>
                    <a:pt x="522" y="11"/>
                  </a:lnTo>
                  <a:lnTo>
                    <a:pt x="523" y="12"/>
                  </a:lnTo>
                  <a:lnTo>
                    <a:pt x="524" y="12"/>
                  </a:lnTo>
                  <a:lnTo>
                    <a:pt x="525" y="13"/>
                  </a:lnTo>
                  <a:lnTo>
                    <a:pt x="526" y="14"/>
                  </a:lnTo>
                  <a:lnTo>
                    <a:pt x="528" y="14"/>
                  </a:lnTo>
                  <a:lnTo>
                    <a:pt x="529" y="15"/>
                  </a:lnTo>
                  <a:lnTo>
                    <a:pt x="530" y="16"/>
                  </a:lnTo>
                  <a:lnTo>
                    <a:pt x="531" y="17"/>
                  </a:lnTo>
                  <a:lnTo>
                    <a:pt x="532" y="17"/>
                  </a:lnTo>
                  <a:lnTo>
                    <a:pt x="533" y="18"/>
                  </a:lnTo>
                  <a:lnTo>
                    <a:pt x="534" y="19"/>
                  </a:lnTo>
                  <a:lnTo>
                    <a:pt x="536" y="20"/>
                  </a:lnTo>
                  <a:lnTo>
                    <a:pt x="537" y="20"/>
                  </a:lnTo>
                  <a:lnTo>
                    <a:pt x="538" y="21"/>
                  </a:lnTo>
                  <a:lnTo>
                    <a:pt x="539" y="22"/>
                  </a:lnTo>
                  <a:lnTo>
                    <a:pt x="540" y="23"/>
                  </a:lnTo>
                  <a:lnTo>
                    <a:pt x="541" y="24"/>
                  </a:lnTo>
                  <a:lnTo>
                    <a:pt x="542" y="25"/>
                  </a:lnTo>
                  <a:lnTo>
                    <a:pt x="543" y="25"/>
                  </a:lnTo>
                  <a:lnTo>
                    <a:pt x="544" y="27"/>
                  </a:lnTo>
                  <a:lnTo>
                    <a:pt x="545" y="28"/>
                  </a:lnTo>
                  <a:lnTo>
                    <a:pt x="546" y="28"/>
                  </a:lnTo>
                  <a:lnTo>
                    <a:pt x="547" y="28"/>
                  </a:lnTo>
                  <a:lnTo>
                    <a:pt x="549" y="29"/>
                  </a:lnTo>
                  <a:lnTo>
                    <a:pt x="550" y="30"/>
                  </a:lnTo>
                  <a:lnTo>
                    <a:pt x="551" y="31"/>
                  </a:lnTo>
                  <a:lnTo>
                    <a:pt x="552" y="32"/>
                  </a:lnTo>
                  <a:lnTo>
                    <a:pt x="553" y="33"/>
                  </a:lnTo>
                  <a:lnTo>
                    <a:pt x="554" y="35"/>
                  </a:lnTo>
                  <a:lnTo>
                    <a:pt x="556" y="35"/>
                  </a:lnTo>
                  <a:lnTo>
                    <a:pt x="557" y="37"/>
                  </a:lnTo>
                  <a:lnTo>
                    <a:pt x="558" y="37"/>
                  </a:lnTo>
                  <a:lnTo>
                    <a:pt x="559" y="39"/>
                  </a:lnTo>
                  <a:lnTo>
                    <a:pt x="560" y="40"/>
                  </a:lnTo>
                  <a:lnTo>
                    <a:pt x="561" y="41"/>
                  </a:lnTo>
                  <a:lnTo>
                    <a:pt x="562" y="42"/>
                  </a:lnTo>
                  <a:lnTo>
                    <a:pt x="564" y="43"/>
                  </a:lnTo>
                  <a:lnTo>
                    <a:pt x="564" y="44"/>
                  </a:lnTo>
                  <a:lnTo>
                    <a:pt x="565" y="45"/>
                  </a:lnTo>
                  <a:lnTo>
                    <a:pt x="566" y="46"/>
                  </a:lnTo>
                  <a:lnTo>
                    <a:pt x="567" y="48"/>
                  </a:lnTo>
                  <a:lnTo>
                    <a:pt x="568" y="49"/>
                  </a:lnTo>
                  <a:lnTo>
                    <a:pt x="570" y="50"/>
                  </a:lnTo>
                  <a:lnTo>
                    <a:pt x="571" y="51"/>
                  </a:lnTo>
                  <a:lnTo>
                    <a:pt x="572" y="51"/>
                  </a:lnTo>
                  <a:lnTo>
                    <a:pt x="573" y="52"/>
                  </a:lnTo>
                  <a:lnTo>
                    <a:pt x="574" y="54"/>
                  </a:lnTo>
                  <a:lnTo>
                    <a:pt x="575" y="55"/>
                  </a:lnTo>
                  <a:lnTo>
                    <a:pt x="577" y="56"/>
                  </a:lnTo>
                  <a:lnTo>
                    <a:pt x="578" y="57"/>
                  </a:lnTo>
                  <a:lnTo>
                    <a:pt x="579" y="59"/>
                  </a:lnTo>
                  <a:lnTo>
                    <a:pt x="580" y="60"/>
                  </a:lnTo>
                  <a:lnTo>
                    <a:pt x="581" y="61"/>
                  </a:lnTo>
                  <a:lnTo>
                    <a:pt x="582" y="63"/>
                  </a:lnTo>
                  <a:lnTo>
                    <a:pt x="583" y="64"/>
                  </a:lnTo>
                  <a:lnTo>
                    <a:pt x="585" y="65"/>
                  </a:lnTo>
                  <a:lnTo>
                    <a:pt x="586" y="66"/>
                  </a:lnTo>
                  <a:lnTo>
                    <a:pt x="587" y="68"/>
                  </a:lnTo>
                  <a:lnTo>
                    <a:pt x="588" y="69"/>
                  </a:lnTo>
                  <a:lnTo>
                    <a:pt x="588" y="70"/>
                  </a:lnTo>
                  <a:lnTo>
                    <a:pt x="589" y="71"/>
                  </a:lnTo>
                  <a:lnTo>
                    <a:pt x="591" y="73"/>
                  </a:lnTo>
                  <a:lnTo>
                    <a:pt x="592" y="74"/>
                  </a:lnTo>
                  <a:lnTo>
                    <a:pt x="593" y="75"/>
                  </a:lnTo>
                  <a:lnTo>
                    <a:pt x="594" y="76"/>
                  </a:lnTo>
                  <a:lnTo>
                    <a:pt x="595" y="77"/>
                  </a:lnTo>
                  <a:lnTo>
                    <a:pt x="596" y="78"/>
                  </a:lnTo>
                  <a:lnTo>
                    <a:pt x="598" y="80"/>
                  </a:lnTo>
                  <a:lnTo>
                    <a:pt x="599" y="81"/>
                  </a:lnTo>
                  <a:lnTo>
                    <a:pt x="600" y="83"/>
                  </a:lnTo>
                  <a:lnTo>
                    <a:pt x="601" y="84"/>
                  </a:lnTo>
                  <a:lnTo>
                    <a:pt x="602" y="85"/>
                  </a:lnTo>
                  <a:lnTo>
                    <a:pt x="603" y="87"/>
                  </a:lnTo>
                  <a:lnTo>
                    <a:pt x="604" y="88"/>
                  </a:lnTo>
                  <a:lnTo>
                    <a:pt x="606" y="89"/>
                  </a:lnTo>
                  <a:lnTo>
                    <a:pt x="607" y="91"/>
                  </a:lnTo>
                  <a:lnTo>
                    <a:pt x="608" y="92"/>
                  </a:lnTo>
                  <a:lnTo>
                    <a:pt x="609" y="93"/>
                  </a:lnTo>
                  <a:lnTo>
                    <a:pt x="610" y="95"/>
                  </a:lnTo>
                  <a:lnTo>
                    <a:pt x="611" y="96"/>
                  </a:lnTo>
                  <a:lnTo>
                    <a:pt x="612" y="97"/>
                  </a:lnTo>
                  <a:lnTo>
                    <a:pt x="613" y="99"/>
                  </a:lnTo>
                  <a:lnTo>
                    <a:pt x="614" y="99"/>
                  </a:lnTo>
                  <a:lnTo>
                    <a:pt x="615" y="100"/>
                  </a:lnTo>
                  <a:lnTo>
                    <a:pt x="616" y="102"/>
                  </a:lnTo>
                  <a:lnTo>
                    <a:pt x="617" y="103"/>
                  </a:lnTo>
                  <a:lnTo>
                    <a:pt x="619" y="105"/>
                  </a:lnTo>
                  <a:lnTo>
                    <a:pt x="620" y="106"/>
                  </a:lnTo>
                  <a:lnTo>
                    <a:pt x="621" y="107"/>
                  </a:lnTo>
                  <a:lnTo>
                    <a:pt x="622" y="108"/>
                  </a:lnTo>
                  <a:lnTo>
                    <a:pt x="623" y="110"/>
                  </a:lnTo>
                  <a:lnTo>
                    <a:pt x="624" y="111"/>
                  </a:lnTo>
                  <a:lnTo>
                    <a:pt x="626" y="113"/>
                  </a:lnTo>
                  <a:lnTo>
                    <a:pt x="627" y="114"/>
                  </a:lnTo>
                  <a:lnTo>
                    <a:pt x="628" y="115"/>
                  </a:lnTo>
                  <a:lnTo>
                    <a:pt x="629" y="116"/>
                  </a:lnTo>
                  <a:lnTo>
                    <a:pt x="630" y="118"/>
                  </a:lnTo>
                  <a:lnTo>
                    <a:pt x="631" y="119"/>
                  </a:lnTo>
                  <a:lnTo>
                    <a:pt x="632" y="121"/>
                  </a:lnTo>
                  <a:lnTo>
                    <a:pt x="634" y="122"/>
                  </a:lnTo>
                  <a:lnTo>
                    <a:pt x="635" y="123"/>
                  </a:lnTo>
                  <a:lnTo>
                    <a:pt x="636" y="123"/>
                  </a:lnTo>
                  <a:lnTo>
                    <a:pt x="636" y="125"/>
                  </a:lnTo>
                  <a:lnTo>
                    <a:pt x="637" y="126"/>
                  </a:lnTo>
                  <a:lnTo>
                    <a:pt x="638" y="127"/>
                  </a:lnTo>
                  <a:lnTo>
                    <a:pt x="640" y="128"/>
                  </a:lnTo>
                  <a:lnTo>
                    <a:pt x="641" y="130"/>
                  </a:lnTo>
                  <a:lnTo>
                    <a:pt x="642" y="131"/>
                  </a:lnTo>
                  <a:lnTo>
                    <a:pt x="643" y="132"/>
                  </a:lnTo>
                  <a:lnTo>
                    <a:pt x="644" y="133"/>
                  </a:lnTo>
                  <a:lnTo>
                    <a:pt x="645" y="134"/>
                  </a:lnTo>
                  <a:lnTo>
                    <a:pt x="647" y="136"/>
                  </a:lnTo>
                  <a:lnTo>
                    <a:pt x="648" y="137"/>
                  </a:lnTo>
                  <a:lnTo>
                    <a:pt x="649" y="138"/>
                  </a:lnTo>
                  <a:lnTo>
                    <a:pt x="650" y="139"/>
                  </a:lnTo>
                  <a:lnTo>
                    <a:pt x="651" y="140"/>
                  </a:lnTo>
                  <a:lnTo>
                    <a:pt x="652" y="141"/>
                  </a:lnTo>
                  <a:lnTo>
                    <a:pt x="653" y="143"/>
                  </a:lnTo>
                  <a:lnTo>
                    <a:pt x="655" y="144"/>
                  </a:lnTo>
                  <a:lnTo>
                    <a:pt x="656" y="145"/>
                  </a:lnTo>
                  <a:lnTo>
                    <a:pt x="657" y="146"/>
                  </a:lnTo>
                  <a:lnTo>
                    <a:pt x="658" y="146"/>
                  </a:lnTo>
                  <a:lnTo>
                    <a:pt x="659" y="147"/>
                  </a:lnTo>
                  <a:lnTo>
                    <a:pt x="659" y="148"/>
                  </a:lnTo>
                  <a:lnTo>
                    <a:pt x="661" y="149"/>
                  </a:lnTo>
                  <a:lnTo>
                    <a:pt x="662" y="150"/>
                  </a:lnTo>
                  <a:lnTo>
                    <a:pt x="663" y="151"/>
                  </a:lnTo>
                  <a:lnTo>
                    <a:pt x="664" y="152"/>
                  </a:lnTo>
                  <a:lnTo>
                    <a:pt x="665" y="153"/>
                  </a:lnTo>
                  <a:lnTo>
                    <a:pt x="666" y="154"/>
                  </a:lnTo>
                  <a:lnTo>
                    <a:pt x="668" y="155"/>
                  </a:lnTo>
                  <a:lnTo>
                    <a:pt x="669" y="156"/>
                  </a:lnTo>
                  <a:lnTo>
                    <a:pt x="670" y="157"/>
                  </a:lnTo>
                  <a:lnTo>
                    <a:pt x="671" y="158"/>
                  </a:lnTo>
                  <a:lnTo>
                    <a:pt x="672" y="159"/>
                  </a:lnTo>
                  <a:lnTo>
                    <a:pt x="673" y="160"/>
                  </a:lnTo>
                  <a:lnTo>
                    <a:pt x="675" y="161"/>
                  </a:lnTo>
                  <a:lnTo>
                    <a:pt x="676" y="161"/>
                  </a:lnTo>
                  <a:lnTo>
                    <a:pt x="677" y="162"/>
                  </a:lnTo>
                  <a:lnTo>
                    <a:pt x="678" y="163"/>
                  </a:lnTo>
                  <a:lnTo>
                    <a:pt x="679" y="164"/>
                  </a:lnTo>
                  <a:lnTo>
                    <a:pt x="680" y="165"/>
                  </a:lnTo>
                  <a:lnTo>
                    <a:pt x="681" y="165"/>
                  </a:lnTo>
                  <a:lnTo>
                    <a:pt x="683" y="166"/>
                  </a:lnTo>
                  <a:lnTo>
                    <a:pt x="683" y="167"/>
                  </a:lnTo>
                  <a:lnTo>
                    <a:pt x="684" y="168"/>
                  </a:lnTo>
                  <a:lnTo>
                    <a:pt x="685" y="168"/>
                  </a:lnTo>
                  <a:lnTo>
                    <a:pt x="686" y="169"/>
                  </a:lnTo>
                  <a:lnTo>
                    <a:pt x="687" y="169"/>
                  </a:lnTo>
                  <a:lnTo>
                    <a:pt x="689" y="170"/>
                  </a:lnTo>
                  <a:lnTo>
                    <a:pt x="690" y="170"/>
                  </a:lnTo>
                  <a:lnTo>
                    <a:pt x="691" y="171"/>
                  </a:lnTo>
                  <a:lnTo>
                    <a:pt x="692" y="171"/>
                  </a:lnTo>
                  <a:lnTo>
                    <a:pt x="693" y="171"/>
                  </a:lnTo>
                  <a:lnTo>
                    <a:pt x="694" y="172"/>
                  </a:lnTo>
                  <a:lnTo>
                    <a:pt x="696" y="173"/>
                  </a:lnTo>
                  <a:lnTo>
                    <a:pt x="697" y="173"/>
                  </a:lnTo>
                  <a:lnTo>
                    <a:pt x="698" y="173"/>
                  </a:lnTo>
                  <a:lnTo>
                    <a:pt x="699" y="174"/>
                  </a:lnTo>
                  <a:lnTo>
                    <a:pt x="700" y="174"/>
                  </a:lnTo>
                  <a:lnTo>
                    <a:pt x="701" y="175"/>
                  </a:lnTo>
                  <a:lnTo>
                    <a:pt x="702" y="175"/>
                  </a:lnTo>
                  <a:lnTo>
                    <a:pt x="704" y="176"/>
                  </a:lnTo>
                  <a:lnTo>
                    <a:pt x="705" y="176"/>
                  </a:lnTo>
                  <a:lnTo>
                    <a:pt x="706" y="176"/>
                  </a:lnTo>
                  <a:lnTo>
                    <a:pt x="707" y="176"/>
                  </a:lnTo>
                  <a:lnTo>
                    <a:pt x="707" y="177"/>
                  </a:lnTo>
                  <a:lnTo>
                    <a:pt x="708" y="177"/>
                  </a:lnTo>
                  <a:lnTo>
                    <a:pt x="710" y="177"/>
                  </a:lnTo>
                  <a:lnTo>
                    <a:pt x="711" y="177"/>
                  </a:lnTo>
                  <a:lnTo>
                    <a:pt x="712" y="178"/>
                  </a:lnTo>
                  <a:lnTo>
                    <a:pt x="713" y="178"/>
                  </a:lnTo>
                  <a:lnTo>
                    <a:pt x="714" y="178"/>
                  </a:lnTo>
                  <a:lnTo>
                    <a:pt x="715" y="178"/>
                  </a:lnTo>
                  <a:lnTo>
                    <a:pt x="717" y="178"/>
                  </a:lnTo>
                  <a:lnTo>
                    <a:pt x="718" y="178"/>
                  </a:lnTo>
                  <a:lnTo>
                    <a:pt x="719" y="178"/>
                  </a:lnTo>
                  <a:lnTo>
                    <a:pt x="720" y="178"/>
                  </a:lnTo>
                  <a:lnTo>
                    <a:pt x="721" y="178"/>
                  </a:lnTo>
                  <a:lnTo>
                    <a:pt x="722" y="178"/>
                  </a:lnTo>
                  <a:lnTo>
                    <a:pt x="724" y="178"/>
                  </a:lnTo>
                  <a:lnTo>
                    <a:pt x="725" y="178"/>
                  </a:lnTo>
                  <a:lnTo>
                    <a:pt x="726" y="178"/>
                  </a:lnTo>
                  <a:lnTo>
                    <a:pt x="727" y="178"/>
                  </a:lnTo>
                  <a:lnTo>
                    <a:pt x="728" y="178"/>
                  </a:lnTo>
                  <a:lnTo>
                    <a:pt x="729" y="178"/>
                  </a:lnTo>
                  <a:lnTo>
                    <a:pt x="730" y="178"/>
                  </a:lnTo>
                  <a:lnTo>
                    <a:pt x="731" y="178"/>
                  </a:lnTo>
                  <a:lnTo>
                    <a:pt x="732" y="177"/>
                  </a:lnTo>
                  <a:lnTo>
                    <a:pt x="733" y="177"/>
                  </a:lnTo>
                  <a:lnTo>
                    <a:pt x="734" y="177"/>
                  </a:lnTo>
                  <a:lnTo>
                    <a:pt x="735" y="176"/>
                  </a:lnTo>
                  <a:lnTo>
                    <a:pt x="736" y="176"/>
                  </a:lnTo>
                  <a:lnTo>
                    <a:pt x="738" y="176"/>
                  </a:lnTo>
                  <a:lnTo>
                    <a:pt x="739" y="176"/>
                  </a:lnTo>
                  <a:lnTo>
                    <a:pt x="740" y="175"/>
                  </a:lnTo>
                  <a:lnTo>
                    <a:pt x="741" y="175"/>
                  </a:lnTo>
                  <a:lnTo>
                    <a:pt x="742" y="175"/>
                  </a:lnTo>
                  <a:lnTo>
                    <a:pt x="743" y="174"/>
                  </a:lnTo>
                  <a:lnTo>
                    <a:pt x="745" y="173"/>
                  </a:lnTo>
                  <a:lnTo>
                    <a:pt x="746" y="173"/>
                  </a:lnTo>
                  <a:lnTo>
                    <a:pt x="747" y="173"/>
                  </a:lnTo>
                  <a:lnTo>
                    <a:pt x="748" y="172"/>
                  </a:lnTo>
                  <a:lnTo>
                    <a:pt x="749" y="172"/>
                  </a:lnTo>
                  <a:lnTo>
                    <a:pt x="750" y="171"/>
                  </a:lnTo>
                  <a:lnTo>
                    <a:pt x="751" y="171"/>
                  </a:lnTo>
                  <a:lnTo>
                    <a:pt x="753" y="170"/>
                  </a:lnTo>
                  <a:lnTo>
                    <a:pt x="754" y="170"/>
                  </a:lnTo>
                  <a:lnTo>
                    <a:pt x="755" y="170"/>
                  </a:lnTo>
                  <a:lnTo>
                    <a:pt x="755" y="169"/>
                  </a:lnTo>
                  <a:lnTo>
                    <a:pt x="756" y="169"/>
                  </a:lnTo>
                  <a:lnTo>
                    <a:pt x="757" y="168"/>
                  </a:lnTo>
                  <a:lnTo>
                    <a:pt x="759" y="167"/>
                  </a:lnTo>
                  <a:lnTo>
                    <a:pt x="760" y="166"/>
                  </a:lnTo>
                  <a:lnTo>
                    <a:pt x="761" y="166"/>
                  </a:lnTo>
                  <a:lnTo>
                    <a:pt x="762" y="165"/>
                  </a:lnTo>
                  <a:lnTo>
                    <a:pt x="763" y="164"/>
                  </a:lnTo>
                  <a:lnTo>
                    <a:pt x="764" y="164"/>
                  </a:lnTo>
                  <a:lnTo>
                    <a:pt x="766" y="163"/>
                  </a:lnTo>
                  <a:lnTo>
                    <a:pt x="767" y="162"/>
                  </a:lnTo>
                  <a:lnTo>
                    <a:pt x="768" y="161"/>
                  </a:lnTo>
                  <a:lnTo>
                    <a:pt x="769" y="160"/>
                  </a:lnTo>
                  <a:lnTo>
                    <a:pt x="770" y="159"/>
                  </a:lnTo>
                  <a:lnTo>
                    <a:pt x="771" y="158"/>
                  </a:lnTo>
                  <a:lnTo>
                    <a:pt x="773" y="157"/>
                  </a:lnTo>
                  <a:lnTo>
                    <a:pt x="774" y="156"/>
                  </a:lnTo>
                  <a:lnTo>
                    <a:pt x="775" y="156"/>
                  </a:lnTo>
                  <a:lnTo>
                    <a:pt x="776" y="155"/>
                  </a:lnTo>
                  <a:lnTo>
                    <a:pt x="777" y="153"/>
                  </a:lnTo>
                  <a:lnTo>
                    <a:pt x="778" y="153"/>
                  </a:lnTo>
                  <a:lnTo>
                    <a:pt x="778" y="152"/>
                  </a:lnTo>
                  <a:lnTo>
                    <a:pt x="780" y="151"/>
                  </a:lnTo>
                  <a:lnTo>
                    <a:pt x="781" y="150"/>
                  </a:lnTo>
                  <a:lnTo>
                    <a:pt x="782" y="148"/>
                  </a:lnTo>
                  <a:lnTo>
                    <a:pt x="783" y="148"/>
                  </a:lnTo>
                  <a:lnTo>
                    <a:pt x="784" y="146"/>
                  </a:lnTo>
                  <a:lnTo>
                    <a:pt x="785" y="146"/>
                  </a:lnTo>
                  <a:lnTo>
                    <a:pt x="787" y="145"/>
                  </a:lnTo>
                  <a:lnTo>
                    <a:pt x="788" y="144"/>
                  </a:lnTo>
                  <a:lnTo>
                    <a:pt x="789" y="143"/>
                  </a:lnTo>
                  <a:lnTo>
                    <a:pt x="790" y="142"/>
                  </a:lnTo>
                  <a:lnTo>
                    <a:pt x="791" y="141"/>
                  </a:lnTo>
                  <a:lnTo>
                    <a:pt x="792" y="140"/>
                  </a:lnTo>
                  <a:lnTo>
                    <a:pt x="794" y="138"/>
                  </a:lnTo>
                  <a:lnTo>
                    <a:pt x="795" y="137"/>
                  </a:lnTo>
                  <a:lnTo>
                    <a:pt x="796" y="136"/>
                  </a:lnTo>
                  <a:lnTo>
                    <a:pt x="797" y="135"/>
                  </a:lnTo>
                  <a:lnTo>
                    <a:pt x="798" y="134"/>
                  </a:lnTo>
                  <a:lnTo>
                    <a:pt x="799" y="133"/>
                  </a:lnTo>
                  <a:lnTo>
                    <a:pt x="800" y="131"/>
                  </a:lnTo>
                  <a:lnTo>
                    <a:pt x="802" y="130"/>
                  </a:lnTo>
                  <a:lnTo>
                    <a:pt x="802" y="129"/>
                  </a:lnTo>
                  <a:lnTo>
                    <a:pt x="803" y="128"/>
                  </a:lnTo>
                  <a:lnTo>
                    <a:pt x="804" y="126"/>
                  </a:lnTo>
                  <a:lnTo>
                    <a:pt x="805" y="125"/>
                  </a:lnTo>
                  <a:lnTo>
                    <a:pt x="806" y="124"/>
                  </a:lnTo>
                  <a:lnTo>
                    <a:pt x="808" y="123"/>
                  </a:lnTo>
                  <a:lnTo>
                    <a:pt x="809" y="122"/>
                  </a:lnTo>
                  <a:lnTo>
                    <a:pt x="810" y="121"/>
                  </a:lnTo>
                  <a:lnTo>
                    <a:pt x="811" y="120"/>
                  </a:lnTo>
                  <a:lnTo>
                    <a:pt x="812" y="118"/>
                  </a:lnTo>
                  <a:lnTo>
                    <a:pt x="813" y="117"/>
                  </a:lnTo>
                  <a:lnTo>
                    <a:pt x="815" y="116"/>
                  </a:lnTo>
                  <a:lnTo>
                    <a:pt x="816" y="114"/>
                  </a:lnTo>
                  <a:lnTo>
                    <a:pt x="817" y="113"/>
                  </a:lnTo>
                  <a:lnTo>
                    <a:pt x="818" y="112"/>
                  </a:lnTo>
                  <a:lnTo>
                    <a:pt x="819" y="110"/>
                  </a:lnTo>
                  <a:lnTo>
                    <a:pt x="820" y="109"/>
                  </a:lnTo>
                  <a:lnTo>
                    <a:pt x="822" y="108"/>
                  </a:lnTo>
                  <a:lnTo>
                    <a:pt x="823" y="106"/>
                  </a:lnTo>
                  <a:lnTo>
                    <a:pt x="824" y="105"/>
                  </a:lnTo>
                  <a:lnTo>
                    <a:pt x="825" y="104"/>
                  </a:lnTo>
                  <a:lnTo>
                    <a:pt x="826" y="103"/>
                  </a:lnTo>
                  <a:lnTo>
                    <a:pt x="826" y="101"/>
                  </a:lnTo>
                  <a:lnTo>
                    <a:pt x="827" y="100"/>
                  </a:lnTo>
                  <a:lnTo>
                    <a:pt x="829" y="99"/>
                  </a:lnTo>
                  <a:lnTo>
                    <a:pt x="830" y="98"/>
                  </a:lnTo>
                  <a:lnTo>
                    <a:pt x="831" y="96"/>
                  </a:lnTo>
                  <a:lnTo>
                    <a:pt x="832" y="95"/>
                  </a:lnTo>
                  <a:lnTo>
                    <a:pt x="833" y="94"/>
                  </a:lnTo>
                  <a:lnTo>
                    <a:pt x="834" y="93"/>
                  </a:lnTo>
                  <a:lnTo>
                    <a:pt x="836" y="91"/>
                  </a:lnTo>
                  <a:lnTo>
                    <a:pt x="837" y="90"/>
                  </a:lnTo>
                  <a:lnTo>
                    <a:pt x="838" y="88"/>
                  </a:lnTo>
                  <a:lnTo>
                    <a:pt x="839" y="87"/>
                  </a:lnTo>
                  <a:lnTo>
                    <a:pt x="840" y="86"/>
                  </a:lnTo>
                  <a:lnTo>
                    <a:pt x="841" y="84"/>
                  </a:lnTo>
                  <a:lnTo>
                    <a:pt x="843" y="83"/>
                  </a:lnTo>
                  <a:lnTo>
                    <a:pt x="844" y="82"/>
                  </a:lnTo>
                  <a:lnTo>
                    <a:pt x="845" y="80"/>
                  </a:lnTo>
                  <a:lnTo>
                    <a:pt x="846" y="79"/>
                  </a:lnTo>
                  <a:lnTo>
                    <a:pt x="847" y="77"/>
                  </a:lnTo>
                  <a:lnTo>
                    <a:pt x="848" y="76"/>
                  </a:lnTo>
                  <a:lnTo>
                    <a:pt x="849" y="75"/>
                  </a:lnTo>
                  <a:lnTo>
                    <a:pt x="850" y="75"/>
                  </a:lnTo>
                  <a:lnTo>
                    <a:pt x="851" y="73"/>
                  </a:lnTo>
                  <a:lnTo>
                    <a:pt x="852" y="72"/>
                  </a:lnTo>
                  <a:lnTo>
                    <a:pt x="853" y="71"/>
                  </a:lnTo>
                  <a:lnTo>
                    <a:pt x="854" y="69"/>
                  </a:lnTo>
                  <a:lnTo>
                    <a:pt x="855" y="68"/>
                  </a:lnTo>
                  <a:lnTo>
                    <a:pt x="857" y="67"/>
                  </a:lnTo>
                  <a:lnTo>
                    <a:pt x="858" y="65"/>
                  </a:lnTo>
                  <a:lnTo>
                    <a:pt x="859" y="64"/>
                  </a:lnTo>
                  <a:lnTo>
                    <a:pt x="860" y="63"/>
                  </a:lnTo>
                  <a:lnTo>
                    <a:pt x="861" y="62"/>
                  </a:lnTo>
                  <a:lnTo>
                    <a:pt x="862" y="60"/>
                  </a:lnTo>
                  <a:lnTo>
                    <a:pt x="864" y="59"/>
                  </a:lnTo>
                  <a:lnTo>
                    <a:pt x="865" y="58"/>
                  </a:lnTo>
                  <a:lnTo>
                    <a:pt x="866" y="57"/>
                  </a:lnTo>
                  <a:lnTo>
                    <a:pt x="867" y="55"/>
                  </a:lnTo>
                  <a:lnTo>
                    <a:pt x="868" y="54"/>
                  </a:lnTo>
                  <a:lnTo>
                    <a:pt x="869" y="53"/>
                  </a:lnTo>
                  <a:lnTo>
                    <a:pt x="870" y="52"/>
                  </a:lnTo>
                  <a:lnTo>
                    <a:pt x="872" y="51"/>
                  </a:lnTo>
                  <a:lnTo>
                    <a:pt x="873" y="51"/>
                  </a:lnTo>
                  <a:lnTo>
                    <a:pt x="873" y="49"/>
                  </a:lnTo>
                  <a:lnTo>
                    <a:pt x="874" y="48"/>
                  </a:lnTo>
                  <a:lnTo>
                    <a:pt x="875" y="47"/>
                  </a:lnTo>
                  <a:lnTo>
                    <a:pt x="876" y="46"/>
                  </a:lnTo>
                  <a:lnTo>
                    <a:pt x="878" y="45"/>
                  </a:lnTo>
                  <a:lnTo>
                    <a:pt x="879" y="43"/>
                  </a:lnTo>
                  <a:lnTo>
                    <a:pt x="880" y="43"/>
                  </a:lnTo>
                  <a:lnTo>
                    <a:pt x="881" y="41"/>
                  </a:lnTo>
                  <a:lnTo>
                    <a:pt x="882" y="40"/>
                  </a:lnTo>
                  <a:lnTo>
                    <a:pt x="883" y="39"/>
                  </a:lnTo>
                  <a:lnTo>
                    <a:pt x="885" y="38"/>
                  </a:lnTo>
                  <a:lnTo>
                    <a:pt x="886" y="37"/>
                  </a:lnTo>
                  <a:lnTo>
                    <a:pt x="887" y="36"/>
                  </a:lnTo>
                  <a:lnTo>
                    <a:pt x="888" y="35"/>
                  </a:lnTo>
                  <a:lnTo>
                    <a:pt x="889" y="34"/>
                  </a:lnTo>
                  <a:lnTo>
                    <a:pt x="890" y="33"/>
                  </a:lnTo>
                  <a:lnTo>
                    <a:pt x="892" y="32"/>
                  </a:lnTo>
                  <a:lnTo>
                    <a:pt x="893" y="31"/>
                  </a:lnTo>
                  <a:lnTo>
                    <a:pt x="894" y="30"/>
                  </a:lnTo>
                  <a:lnTo>
                    <a:pt x="895" y="29"/>
                  </a:lnTo>
                  <a:lnTo>
                    <a:pt x="896" y="28"/>
                  </a:lnTo>
                  <a:lnTo>
                    <a:pt x="897" y="28"/>
                  </a:lnTo>
                  <a:lnTo>
                    <a:pt x="897" y="27"/>
                  </a:lnTo>
                  <a:lnTo>
                    <a:pt x="899" y="26"/>
                  </a:lnTo>
                  <a:lnTo>
                    <a:pt x="900" y="25"/>
                  </a:lnTo>
                  <a:lnTo>
                    <a:pt x="901" y="24"/>
                  </a:lnTo>
                  <a:lnTo>
                    <a:pt x="902" y="23"/>
                  </a:lnTo>
                  <a:lnTo>
                    <a:pt x="903" y="23"/>
                  </a:lnTo>
                  <a:lnTo>
                    <a:pt x="904" y="22"/>
                  </a:lnTo>
                  <a:lnTo>
                    <a:pt x="906" y="21"/>
                  </a:lnTo>
                  <a:lnTo>
                    <a:pt x="907" y="20"/>
                  </a:lnTo>
                  <a:lnTo>
                    <a:pt x="908" y="19"/>
                  </a:lnTo>
                  <a:lnTo>
                    <a:pt x="909" y="18"/>
                  </a:lnTo>
                  <a:lnTo>
                    <a:pt x="910" y="17"/>
                  </a:lnTo>
                  <a:lnTo>
                    <a:pt x="911" y="17"/>
                  </a:lnTo>
                  <a:lnTo>
                    <a:pt x="913" y="16"/>
                  </a:lnTo>
                  <a:lnTo>
                    <a:pt x="914" y="15"/>
                  </a:lnTo>
                  <a:lnTo>
                    <a:pt x="915" y="15"/>
                  </a:lnTo>
                  <a:lnTo>
                    <a:pt x="916" y="14"/>
                  </a:lnTo>
                  <a:lnTo>
                    <a:pt x="917" y="13"/>
                  </a:lnTo>
                  <a:lnTo>
                    <a:pt x="918" y="12"/>
                  </a:lnTo>
                  <a:lnTo>
                    <a:pt x="919" y="12"/>
                  </a:lnTo>
                  <a:lnTo>
                    <a:pt x="921" y="11"/>
                  </a:lnTo>
                  <a:lnTo>
                    <a:pt x="921" y="11"/>
                  </a:lnTo>
                  <a:lnTo>
                    <a:pt x="922" y="10"/>
                  </a:lnTo>
                  <a:lnTo>
                    <a:pt x="923" y="9"/>
                  </a:lnTo>
                  <a:lnTo>
                    <a:pt x="924" y="9"/>
                  </a:lnTo>
                  <a:lnTo>
                    <a:pt x="925" y="8"/>
                  </a:lnTo>
                  <a:lnTo>
                    <a:pt x="927" y="8"/>
                  </a:lnTo>
                  <a:lnTo>
                    <a:pt x="928" y="7"/>
                  </a:lnTo>
                  <a:lnTo>
                    <a:pt x="929" y="7"/>
                  </a:lnTo>
                  <a:lnTo>
                    <a:pt x="930" y="6"/>
                  </a:lnTo>
                  <a:lnTo>
                    <a:pt x="931" y="6"/>
                  </a:lnTo>
                  <a:lnTo>
                    <a:pt x="932" y="5"/>
                  </a:lnTo>
                  <a:lnTo>
                    <a:pt x="934" y="5"/>
                  </a:lnTo>
                  <a:lnTo>
                    <a:pt x="935" y="4"/>
                  </a:lnTo>
                  <a:lnTo>
                    <a:pt x="936" y="4"/>
                  </a:lnTo>
                  <a:lnTo>
                    <a:pt x="937" y="4"/>
                  </a:lnTo>
                  <a:lnTo>
                    <a:pt x="938" y="4"/>
                  </a:lnTo>
                  <a:lnTo>
                    <a:pt x="939" y="4"/>
                  </a:lnTo>
                  <a:lnTo>
                    <a:pt x="941" y="3"/>
                  </a:lnTo>
                  <a:lnTo>
                    <a:pt x="942" y="3"/>
                  </a:lnTo>
                  <a:lnTo>
                    <a:pt x="943" y="3"/>
                  </a:lnTo>
                  <a:lnTo>
                    <a:pt x="944" y="3"/>
                  </a:lnTo>
                  <a:lnTo>
                    <a:pt x="945" y="2"/>
                  </a:lnTo>
                  <a:lnTo>
                    <a:pt x="945" y="2"/>
                  </a:lnTo>
                  <a:lnTo>
                    <a:pt x="946" y="2"/>
                  </a:lnTo>
                  <a:lnTo>
                    <a:pt x="948" y="1"/>
                  </a:lnTo>
                  <a:lnTo>
                    <a:pt x="949" y="1"/>
                  </a:lnTo>
                  <a:lnTo>
                    <a:pt x="950" y="1"/>
                  </a:lnTo>
                  <a:lnTo>
                    <a:pt x="951" y="1"/>
                  </a:lnTo>
                  <a:lnTo>
                    <a:pt x="952" y="1"/>
                  </a:lnTo>
                  <a:lnTo>
                    <a:pt x="953" y="0"/>
                  </a:lnTo>
                  <a:lnTo>
                    <a:pt x="955" y="0"/>
                  </a:lnTo>
                  <a:lnTo>
                    <a:pt x="956" y="0"/>
                  </a:lnTo>
                  <a:lnTo>
                    <a:pt x="957" y="0"/>
                  </a:lnTo>
                  <a:lnTo>
                    <a:pt x="958" y="0"/>
                  </a:lnTo>
                  <a:lnTo>
                    <a:pt x="959" y="0"/>
                  </a:lnTo>
                  <a:lnTo>
                    <a:pt x="960" y="0"/>
                  </a:lnTo>
                  <a:lnTo>
                    <a:pt x="962" y="0"/>
                  </a:lnTo>
                  <a:lnTo>
                    <a:pt x="963" y="0"/>
                  </a:lnTo>
                  <a:lnTo>
                    <a:pt x="964" y="0"/>
                  </a:lnTo>
                  <a:lnTo>
                    <a:pt x="965" y="0"/>
                  </a:lnTo>
                  <a:lnTo>
                    <a:pt x="966" y="0"/>
                  </a:lnTo>
                  <a:lnTo>
                    <a:pt x="967" y="0"/>
                  </a:lnTo>
                  <a:lnTo>
                    <a:pt x="968" y="0"/>
                  </a:lnTo>
                  <a:lnTo>
                    <a:pt x="969" y="0"/>
                  </a:lnTo>
                  <a:lnTo>
                    <a:pt x="970" y="0"/>
                  </a:lnTo>
                  <a:lnTo>
                    <a:pt x="971" y="0"/>
                  </a:lnTo>
                  <a:lnTo>
                    <a:pt x="972" y="1"/>
                  </a:lnTo>
                  <a:lnTo>
                    <a:pt x="973" y="1"/>
                  </a:lnTo>
                  <a:lnTo>
                    <a:pt x="974" y="1"/>
                  </a:lnTo>
                  <a:lnTo>
                    <a:pt x="976" y="1"/>
                  </a:lnTo>
                  <a:lnTo>
                    <a:pt x="977" y="2"/>
                  </a:lnTo>
                  <a:lnTo>
                    <a:pt x="978" y="2"/>
                  </a:lnTo>
                  <a:lnTo>
                    <a:pt x="979" y="2"/>
                  </a:lnTo>
                  <a:lnTo>
                    <a:pt x="980" y="2"/>
                  </a:lnTo>
                  <a:lnTo>
                    <a:pt x="981" y="3"/>
                  </a:lnTo>
                  <a:lnTo>
                    <a:pt x="983" y="3"/>
                  </a:lnTo>
                  <a:lnTo>
                    <a:pt x="984" y="3"/>
                  </a:lnTo>
                  <a:lnTo>
                    <a:pt x="985" y="3"/>
                  </a:lnTo>
                  <a:lnTo>
                    <a:pt x="986" y="4"/>
                  </a:lnTo>
                  <a:lnTo>
                    <a:pt x="987" y="4"/>
                  </a:lnTo>
                  <a:lnTo>
                    <a:pt x="988" y="4"/>
                  </a:lnTo>
                  <a:lnTo>
                    <a:pt x="990" y="4"/>
                  </a:lnTo>
                  <a:lnTo>
                    <a:pt x="991" y="4"/>
                  </a:lnTo>
                  <a:lnTo>
                    <a:pt x="992" y="5"/>
                  </a:lnTo>
                  <a:lnTo>
                    <a:pt x="992" y="5"/>
                  </a:lnTo>
                  <a:lnTo>
                    <a:pt x="993" y="6"/>
                  </a:lnTo>
                  <a:lnTo>
                    <a:pt x="994" y="7"/>
                  </a:lnTo>
                  <a:lnTo>
                    <a:pt x="995" y="7"/>
                  </a:lnTo>
                  <a:lnTo>
                    <a:pt x="997" y="7"/>
                  </a:lnTo>
                  <a:lnTo>
                    <a:pt x="998" y="8"/>
                  </a:lnTo>
                  <a:lnTo>
                    <a:pt x="999" y="9"/>
                  </a:lnTo>
                  <a:lnTo>
                    <a:pt x="1000" y="9"/>
                  </a:lnTo>
                  <a:lnTo>
                    <a:pt x="1001" y="9"/>
                  </a:lnTo>
                  <a:lnTo>
                    <a:pt x="1002" y="10"/>
                  </a:lnTo>
                  <a:lnTo>
                    <a:pt x="1004" y="11"/>
                  </a:lnTo>
                  <a:lnTo>
                    <a:pt x="1005" y="12"/>
                  </a:lnTo>
                  <a:lnTo>
                    <a:pt x="1006" y="12"/>
                  </a:lnTo>
                  <a:lnTo>
                    <a:pt x="1007" y="13"/>
                  </a:lnTo>
                  <a:lnTo>
                    <a:pt x="1008" y="14"/>
                  </a:lnTo>
                  <a:lnTo>
                    <a:pt x="1009" y="14"/>
                  </a:lnTo>
                  <a:lnTo>
                    <a:pt x="1011" y="15"/>
                  </a:lnTo>
                  <a:lnTo>
                    <a:pt x="1012" y="16"/>
                  </a:lnTo>
                  <a:lnTo>
                    <a:pt x="1013" y="16"/>
                  </a:lnTo>
                  <a:lnTo>
                    <a:pt x="1014" y="17"/>
                  </a:lnTo>
                  <a:lnTo>
                    <a:pt x="1015" y="18"/>
                  </a:lnTo>
                  <a:lnTo>
                    <a:pt x="1016" y="19"/>
                  </a:lnTo>
                  <a:lnTo>
                    <a:pt x="1016" y="20"/>
                  </a:lnTo>
                  <a:lnTo>
                    <a:pt x="1018" y="20"/>
                  </a:lnTo>
                  <a:lnTo>
                    <a:pt x="1019" y="21"/>
                  </a:lnTo>
                  <a:lnTo>
                    <a:pt x="1020" y="22"/>
                  </a:lnTo>
                  <a:lnTo>
                    <a:pt x="1021" y="23"/>
                  </a:lnTo>
                  <a:lnTo>
                    <a:pt x="1022" y="24"/>
                  </a:lnTo>
                  <a:lnTo>
                    <a:pt x="1023" y="25"/>
                  </a:lnTo>
                  <a:lnTo>
                    <a:pt x="1025" y="25"/>
                  </a:lnTo>
                  <a:lnTo>
                    <a:pt x="1026" y="26"/>
                  </a:lnTo>
                  <a:lnTo>
                    <a:pt x="1027" y="28"/>
                  </a:lnTo>
                  <a:lnTo>
                    <a:pt x="1028" y="28"/>
                  </a:lnTo>
                  <a:lnTo>
                    <a:pt x="1029" y="28"/>
                  </a:lnTo>
                  <a:lnTo>
                    <a:pt x="1030" y="29"/>
                  </a:lnTo>
                  <a:lnTo>
                    <a:pt x="1032" y="30"/>
                  </a:lnTo>
                  <a:lnTo>
                    <a:pt x="1033" y="31"/>
                  </a:lnTo>
                  <a:lnTo>
                    <a:pt x="1034" y="32"/>
                  </a:lnTo>
                  <a:lnTo>
                    <a:pt x="1035" y="33"/>
                  </a:lnTo>
                  <a:lnTo>
                    <a:pt x="1036" y="34"/>
                  </a:lnTo>
                  <a:lnTo>
                    <a:pt x="1037" y="35"/>
                  </a:lnTo>
                  <a:lnTo>
                    <a:pt x="1039" y="36"/>
                  </a:lnTo>
                  <a:lnTo>
                    <a:pt x="1040" y="37"/>
                  </a:lnTo>
                  <a:lnTo>
                    <a:pt x="1040" y="38"/>
                  </a:lnTo>
                  <a:lnTo>
                    <a:pt x="1041" y="40"/>
                  </a:lnTo>
                  <a:lnTo>
                    <a:pt x="1042" y="41"/>
                  </a:lnTo>
                  <a:lnTo>
                    <a:pt x="1043" y="42"/>
                  </a:lnTo>
                  <a:lnTo>
                    <a:pt x="1044" y="43"/>
                  </a:lnTo>
                  <a:lnTo>
                    <a:pt x="1046" y="44"/>
                  </a:lnTo>
                  <a:lnTo>
                    <a:pt x="1047" y="45"/>
                  </a:lnTo>
                  <a:lnTo>
                    <a:pt x="1048" y="46"/>
                  </a:lnTo>
                  <a:lnTo>
                    <a:pt x="1049" y="48"/>
                  </a:lnTo>
                  <a:lnTo>
                    <a:pt x="1050" y="49"/>
                  </a:lnTo>
                  <a:lnTo>
                    <a:pt x="1051" y="50"/>
                  </a:lnTo>
                  <a:lnTo>
                    <a:pt x="1053" y="51"/>
                  </a:lnTo>
                  <a:lnTo>
                    <a:pt x="1054" y="51"/>
                  </a:lnTo>
                  <a:lnTo>
                    <a:pt x="1055" y="52"/>
                  </a:lnTo>
                  <a:lnTo>
                    <a:pt x="1056" y="54"/>
                  </a:lnTo>
                  <a:lnTo>
                    <a:pt x="1057" y="55"/>
                  </a:lnTo>
                  <a:lnTo>
                    <a:pt x="1058" y="56"/>
                  </a:lnTo>
                  <a:lnTo>
                    <a:pt x="1060" y="57"/>
                  </a:lnTo>
                  <a:lnTo>
                    <a:pt x="1061" y="58"/>
                  </a:lnTo>
                  <a:lnTo>
                    <a:pt x="1062" y="60"/>
                  </a:lnTo>
                  <a:lnTo>
                    <a:pt x="1063" y="61"/>
                  </a:lnTo>
                  <a:lnTo>
                    <a:pt x="1064" y="62"/>
                  </a:lnTo>
                  <a:lnTo>
                    <a:pt x="1064" y="64"/>
                  </a:lnTo>
                  <a:lnTo>
                    <a:pt x="1065" y="65"/>
                  </a:lnTo>
                  <a:lnTo>
                    <a:pt x="1067" y="66"/>
                  </a:lnTo>
                  <a:lnTo>
                    <a:pt x="1068" y="68"/>
                  </a:lnTo>
                  <a:lnTo>
                    <a:pt x="1069" y="69"/>
                  </a:lnTo>
                  <a:lnTo>
                    <a:pt x="1070" y="70"/>
                  </a:lnTo>
                  <a:lnTo>
                    <a:pt x="1071" y="71"/>
                  </a:lnTo>
                  <a:lnTo>
                    <a:pt x="1072" y="73"/>
                  </a:lnTo>
                  <a:lnTo>
                    <a:pt x="1074" y="74"/>
                  </a:lnTo>
                  <a:lnTo>
                    <a:pt x="1075" y="75"/>
                  </a:lnTo>
                  <a:lnTo>
                    <a:pt x="1076" y="76"/>
                  </a:lnTo>
                  <a:lnTo>
                    <a:pt x="1077" y="77"/>
                  </a:lnTo>
                  <a:lnTo>
                    <a:pt x="1078" y="78"/>
                  </a:lnTo>
                  <a:lnTo>
                    <a:pt x="1079" y="80"/>
                  </a:lnTo>
                  <a:lnTo>
                    <a:pt x="1081" y="81"/>
                  </a:lnTo>
                  <a:lnTo>
                    <a:pt x="1082" y="83"/>
                  </a:lnTo>
                  <a:lnTo>
                    <a:pt x="1083" y="84"/>
                  </a:lnTo>
                  <a:lnTo>
                    <a:pt x="1084" y="85"/>
                  </a:lnTo>
                  <a:lnTo>
                    <a:pt x="1085" y="86"/>
                  </a:lnTo>
                  <a:lnTo>
                    <a:pt x="1086" y="88"/>
                  </a:lnTo>
                  <a:lnTo>
                    <a:pt x="1088" y="89"/>
                  </a:lnTo>
                  <a:lnTo>
                    <a:pt x="1088" y="91"/>
                  </a:lnTo>
                  <a:lnTo>
                    <a:pt x="1089" y="92"/>
                  </a:lnTo>
                  <a:lnTo>
                    <a:pt x="1090" y="93"/>
                  </a:lnTo>
                  <a:lnTo>
                    <a:pt x="1091" y="95"/>
                  </a:lnTo>
                  <a:lnTo>
                    <a:pt x="1092" y="96"/>
                  </a:lnTo>
                  <a:lnTo>
                    <a:pt x="1093" y="97"/>
                  </a:lnTo>
                  <a:lnTo>
                    <a:pt x="1095" y="98"/>
                  </a:lnTo>
                  <a:lnTo>
                    <a:pt x="1096" y="99"/>
                  </a:lnTo>
                  <a:lnTo>
                    <a:pt x="1097" y="100"/>
                  </a:lnTo>
                  <a:lnTo>
                    <a:pt x="1098" y="102"/>
                  </a:lnTo>
                  <a:lnTo>
                    <a:pt x="1099" y="103"/>
                  </a:lnTo>
                  <a:lnTo>
                    <a:pt x="1100" y="104"/>
                  </a:lnTo>
                  <a:lnTo>
                    <a:pt x="1102" y="106"/>
                  </a:lnTo>
                  <a:lnTo>
                    <a:pt x="1103" y="107"/>
                  </a:lnTo>
                  <a:lnTo>
                    <a:pt x="1104" y="108"/>
                  </a:lnTo>
                  <a:lnTo>
                    <a:pt x="1105" y="110"/>
                  </a:lnTo>
                  <a:lnTo>
                    <a:pt x="1106" y="111"/>
                  </a:lnTo>
                  <a:lnTo>
                    <a:pt x="1107" y="112"/>
                  </a:lnTo>
                  <a:lnTo>
                    <a:pt x="1109" y="114"/>
                  </a:lnTo>
                  <a:lnTo>
                    <a:pt x="1110" y="115"/>
                  </a:lnTo>
                  <a:lnTo>
                    <a:pt x="1111" y="116"/>
                  </a:lnTo>
                  <a:lnTo>
                    <a:pt x="1111" y="118"/>
                  </a:lnTo>
                  <a:lnTo>
                    <a:pt x="1112" y="119"/>
                  </a:lnTo>
                  <a:lnTo>
                    <a:pt x="1113" y="120"/>
                  </a:lnTo>
                  <a:lnTo>
                    <a:pt x="1114" y="121"/>
                  </a:lnTo>
                  <a:lnTo>
                    <a:pt x="1116" y="123"/>
                  </a:lnTo>
                  <a:lnTo>
                    <a:pt x="1117" y="123"/>
                  </a:lnTo>
                  <a:lnTo>
                    <a:pt x="1118" y="124"/>
                  </a:lnTo>
                  <a:lnTo>
                    <a:pt x="1119" y="125"/>
                  </a:lnTo>
                  <a:lnTo>
                    <a:pt x="1120" y="127"/>
                  </a:lnTo>
                  <a:lnTo>
                    <a:pt x="1121" y="128"/>
                  </a:lnTo>
                  <a:lnTo>
                    <a:pt x="1123" y="129"/>
                  </a:lnTo>
                  <a:lnTo>
                    <a:pt x="1124" y="130"/>
                  </a:lnTo>
                  <a:lnTo>
                    <a:pt x="1125" y="132"/>
                  </a:lnTo>
                  <a:lnTo>
                    <a:pt x="1126" y="133"/>
                  </a:lnTo>
                  <a:lnTo>
                    <a:pt x="1127" y="134"/>
                  </a:lnTo>
                  <a:lnTo>
                    <a:pt x="1128" y="136"/>
                  </a:lnTo>
                  <a:lnTo>
                    <a:pt x="1130" y="137"/>
                  </a:lnTo>
                  <a:lnTo>
                    <a:pt x="1131" y="138"/>
                  </a:lnTo>
                  <a:lnTo>
                    <a:pt x="1132" y="139"/>
                  </a:lnTo>
                  <a:lnTo>
                    <a:pt x="1133" y="140"/>
                  </a:lnTo>
                  <a:lnTo>
                    <a:pt x="1134" y="141"/>
                  </a:lnTo>
                  <a:lnTo>
                    <a:pt x="1135" y="142"/>
                  </a:lnTo>
                  <a:lnTo>
                    <a:pt x="1135" y="144"/>
                  </a:lnTo>
                  <a:lnTo>
                    <a:pt x="1137" y="145"/>
                  </a:lnTo>
                  <a:lnTo>
                    <a:pt x="1138" y="146"/>
                  </a:lnTo>
                  <a:lnTo>
                    <a:pt x="1139" y="146"/>
                  </a:lnTo>
                  <a:lnTo>
                    <a:pt x="1140" y="147"/>
                  </a:lnTo>
                  <a:lnTo>
                    <a:pt x="1141" y="148"/>
                  </a:lnTo>
                  <a:lnTo>
                    <a:pt x="1142" y="149"/>
                  </a:lnTo>
                  <a:lnTo>
                    <a:pt x="1144" y="150"/>
                  </a:lnTo>
                  <a:lnTo>
                    <a:pt x="1145" y="151"/>
                  </a:lnTo>
                  <a:lnTo>
                    <a:pt x="1146" y="152"/>
                  </a:lnTo>
                  <a:lnTo>
                    <a:pt x="1147" y="153"/>
                  </a:lnTo>
                  <a:lnTo>
                    <a:pt x="1148" y="154"/>
                  </a:lnTo>
                  <a:lnTo>
                    <a:pt x="1149" y="155"/>
                  </a:lnTo>
                  <a:lnTo>
                    <a:pt x="1151" y="156"/>
                  </a:lnTo>
                  <a:lnTo>
                    <a:pt x="1152" y="157"/>
                  </a:lnTo>
                  <a:lnTo>
                    <a:pt x="1153" y="158"/>
                  </a:lnTo>
                  <a:lnTo>
                    <a:pt x="1154" y="159"/>
                  </a:lnTo>
                  <a:lnTo>
                    <a:pt x="1155" y="160"/>
                  </a:lnTo>
                  <a:lnTo>
                    <a:pt x="1156" y="161"/>
                  </a:lnTo>
                  <a:lnTo>
                    <a:pt x="1158" y="161"/>
                  </a:lnTo>
                  <a:lnTo>
                    <a:pt x="1159" y="162"/>
                  </a:lnTo>
                  <a:lnTo>
                    <a:pt x="1159" y="163"/>
                  </a:lnTo>
                  <a:lnTo>
                    <a:pt x="1160" y="164"/>
                  </a:lnTo>
                  <a:lnTo>
                    <a:pt x="1161" y="164"/>
                  </a:lnTo>
                  <a:lnTo>
                    <a:pt x="1162" y="165"/>
                  </a:lnTo>
                  <a:lnTo>
                    <a:pt x="1163" y="166"/>
                  </a:lnTo>
                  <a:lnTo>
                    <a:pt x="1165" y="167"/>
                  </a:lnTo>
                  <a:lnTo>
                    <a:pt x="1166" y="167"/>
                  </a:lnTo>
                  <a:lnTo>
                    <a:pt x="1167" y="168"/>
                  </a:lnTo>
                  <a:lnTo>
                    <a:pt x="1168" y="169"/>
                  </a:lnTo>
                  <a:lnTo>
                    <a:pt x="1169" y="169"/>
                  </a:lnTo>
                  <a:lnTo>
                    <a:pt x="1170" y="170"/>
                  </a:lnTo>
                  <a:lnTo>
                    <a:pt x="1172" y="170"/>
                  </a:lnTo>
                  <a:lnTo>
                    <a:pt x="1173" y="170"/>
                  </a:lnTo>
                  <a:lnTo>
                    <a:pt x="1174" y="171"/>
                  </a:lnTo>
                  <a:lnTo>
                    <a:pt x="1175" y="171"/>
                  </a:lnTo>
                  <a:lnTo>
                    <a:pt x="1176" y="172"/>
                  </a:lnTo>
                  <a:lnTo>
                    <a:pt x="1177" y="173"/>
                  </a:lnTo>
                  <a:lnTo>
                    <a:pt x="1179" y="173"/>
                  </a:lnTo>
                  <a:lnTo>
                    <a:pt x="1180" y="173"/>
                  </a:lnTo>
                  <a:lnTo>
                    <a:pt x="1181" y="174"/>
                  </a:lnTo>
                  <a:lnTo>
                    <a:pt x="1182" y="174"/>
                  </a:lnTo>
                  <a:lnTo>
                    <a:pt x="1183" y="175"/>
                  </a:lnTo>
                  <a:lnTo>
                    <a:pt x="1183" y="175"/>
                  </a:lnTo>
                  <a:lnTo>
                    <a:pt x="1184" y="176"/>
                  </a:lnTo>
                  <a:lnTo>
                    <a:pt x="1186" y="176"/>
                  </a:lnTo>
                  <a:lnTo>
                    <a:pt x="1187" y="176"/>
                  </a:lnTo>
                  <a:lnTo>
                    <a:pt x="1188" y="176"/>
                  </a:lnTo>
                  <a:lnTo>
                    <a:pt x="1189" y="177"/>
                  </a:lnTo>
                  <a:lnTo>
                    <a:pt x="1190" y="177"/>
                  </a:lnTo>
                  <a:lnTo>
                    <a:pt x="1191" y="177"/>
                  </a:lnTo>
                  <a:lnTo>
                    <a:pt x="1193" y="177"/>
                  </a:lnTo>
                  <a:lnTo>
                    <a:pt x="1194" y="178"/>
                  </a:lnTo>
                  <a:lnTo>
                    <a:pt x="1195" y="178"/>
                  </a:lnTo>
                  <a:lnTo>
                    <a:pt x="1196" y="178"/>
                  </a:lnTo>
                  <a:lnTo>
                    <a:pt x="1197" y="178"/>
                  </a:lnTo>
                  <a:lnTo>
                    <a:pt x="1198" y="178"/>
                  </a:lnTo>
                  <a:lnTo>
                    <a:pt x="1200" y="178"/>
                  </a:lnTo>
                  <a:lnTo>
                    <a:pt x="1201" y="178"/>
                  </a:lnTo>
                  <a:lnTo>
                    <a:pt x="1202" y="178"/>
                  </a:lnTo>
                  <a:lnTo>
                    <a:pt x="1203" y="178"/>
                  </a:lnTo>
                  <a:lnTo>
                    <a:pt x="1204" y="178"/>
                  </a:lnTo>
                  <a:lnTo>
                    <a:pt x="1205" y="178"/>
                  </a:lnTo>
                  <a:lnTo>
                    <a:pt x="1206" y="178"/>
                  </a:lnTo>
                  <a:lnTo>
                    <a:pt x="1207" y="178"/>
                  </a:lnTo>
                  <a:lnTo>
                    <a:pt x="1208" y="178"/>
                  </a:lnTo>
                  <a:lnTo>
                    <a:pt x="1209" y="178"/>
                  </a:lnTo>
                  <a:lnTo>
                    <a:pt x="1210" y="178"/>
                  </a:lnTo>
                  <a:lnTo>
                    <a:pt x="1211" y="178"/>
                  </a:lnTo>
                  <a:lnTo>
                    <a:pt x="1212" y="178"/>
                  </a:lnTo>
                  <a:lnTo>
                    <a:pt x="1214" y="177"/>
                  </a:lnTo>
                  <a:lnTo>
                    <a:pt x="1215" y="177"/>
                  </a:lnTo>
                  <a:lnTo>
                    <a:pt x="1216" y="177"/>
                  </a:lnTo>
                  <a:lnTo>
                    <a:pt x="1217" y="176"/>
                  </a:lnTo>
                  <a:lnTo>
                    <a:pt x="1218" y="176"/>
                  </a:lnTo>
                  <a:lnTo>
                    <a:pt x="1219" y="176"/>
                  </a:lnTo>
                  <a:lnTo>
                    <a:pt x="1221" y="176"/>
                  </a:lnTo>
                  <a:lnTo>
                    <a:pt x="1222" y="175"/>
                  </a:lnTo>
                  <a:lnTo>
                    <a:pt x="1223" y="175"/>
                  </a:lnTo>
                  <a:lnTo>
                    <a:pt x="1224" y="175"/>
                  </a:lnTo>
                  <a:lnTo>
                    <a:pt x="1225" y="174"/>
                  </a:lnTo>
                  <a:lnTo>
                    <a:pt x="1226" y="174"/>
                  </a:lnTo>
                  <a:lnTo>
                    <a:pt x="1228" y="173"/>
                  </a:lnTo>
                  <a:lnTo>
                    <a:pt x="1229" y="173"/>
                  </a:lnTo>
                  <a:lnTo>
                    <a:pt x="1230" y="172"/>
                  </a:lnTo>
                  <a:lnTo>
                    <a:pt x="1230" y="172"/>
                  </a:lnTo>
                  <a:lnTo>
                    <a:pt x="1231" y="171"/>
                  </a:lnTo>
                  <a:lnTo>
                    <a:pt x="1232" y="171"/>
                  </a:lnTo>
                  <a:lnTo>
                    <a:pt x="1233" y="170"/>
                  </a:lnTo>
                  <a:lnTo>
                    <a:pt x="1235" y="170"/>
                  </a:lnTo>
                  <a:lnTo>
                    <a:pt x="1236" y="170"/>
                  </a:lnTo>
                  <a:lnTo>
                    <a:pt x="1237" y="169"/>
                  </a:lnTo>
                  <a:lnTo>
                    <a:pt x="1238" y="169"/>
                  </a:lnTo>
                  <a:lnTo>
                    <a:pt x="1239" y="168"/>
                  </a:lnTo>
                  <a:lnTo>
                    <a:pt x="1240" y="167"/>
                  </a:lnTo>
                  <a:lnTo>
                    <a:pt x="1242" y="166"/>
                  </a:lnTo>
                  <a:lnTo>
                    <a:pt x="1243" y="166"/>
                  </a:lnTo>
                  <a:lnTo>
                    <a:pt x="1244" y="165"/>
                  </a:lnTo>
                  <a:lnTo>
                    <a:pt x="1245" y="164"/>
                  </a:lnTo>
                  <a:lnTo>
                    <a:pt x="1246" y="164"/>
                  </a:lnTo>
                  <a:lnTo>
                    <a:pt x="1247" y="163"/>
                  </a:lnTo>
                  <a:lnTo>
                    <a:pt x="1249" y="162"/>
                  </a:lnTo>
                  <a:lnTo>
                    <a:pt x="1250" y="161"/>
                  </a:lnTo>
                  <a:lnTo>
                    <a:pt x="1251" y="160"/>
                  </a:lnTo>
                  <a:lnTo>
                    <a:pt x="1252" y="159"/>
                  </a:lnTo>
                  <a:lnTo>
                    <a:pt x="1253" y="158"/>
                  </a:lnTo>
                  <a:lnTo>
                    <a:pt x="1254" y="158"/>
                  </a:lnTo>
                  <a:lnTo>
                    <a:pt x="1255" y="156"/>
                  </a:lnTo>
                  <a:lnTo>
                    <a:pt x="1256" y="156"/>
                  </a:lnTo>
                  <a:lnTo>
                    <a:pt x="1257" y="155"/>
                  </a:lnTo>
                  <a:lnTo>
                    <a:pt x="1258" y="154"/>
                  </a:lnTo>
                  <a:lnTo>
                    <a:pt x="1259" y="153"/>
                  </a:lnTo>
                  <a:lnTo>
                    <a:pt x="1260" y="152"/>
                  </a:lnTo>
                  <a:lnTo>
                    <a:pt x="1261" y="151"/>
                  </a:lnTo>
                  <a:lnTo>
                    <a:pt x="1263" y="150"/>
                  </a:lnTo>
                  <a:lnTo>
                    <a:pt x="1264" y="149"/>
                  </a:lnTo>
                  <a:lnTo>
                    <a:pt x="1265" y="148"/>
                  </a:lnTo>
                  <a:lnTo>
                    <a:pt x="1266" y="147"/>
                  </a:lnTo>
                  <a:lnTo>
                    <a:pt x="1267" y="146"/>
                  </a:lnTo>
                  <a:lnTo>
                    <a:pt x="1268" y="146"/>
                  </a:lnTo>
                  <a:lnTo>
                    <a:pt x="1270" y="144"/>
                  </a:lnTo>
                  <a:lnTo>
                    <a:pt x="1271" y="143"/>
                  </a:lnTo>
                  <a:lnTo>
                    <a:pt x="1272" y="142"/>
                  </a:lnTo>
                  <a:lnTo>
                    <a:pt x="1273" y="141"/>
                  </a:lnTo>
                  <a:lnTo>
                    <a:pt x="1274" y="140"/>
                  </a:lnTo>
                  <a:lnTo>
                    <a:pt x="1275" y="138"/>
                  </a:lnTo>
                  <a:lnTo>
                    <a:pt x="1277" y="138"/>
                  </a:lnTo>
                  <a:lnTo>
                    <a:pt x="1278" y="136"/>
                  </a:lnTo>
                  <a:lnTo>
                    <a:pt x="1278" y="135"/>
                  </a:lnTo>
                  <a:lnTo>
                    <a:pt x="1279" y="134"/>
                  </a:lnTo>
                  <a:lnTo>
                    <a:pt x="1280" y="133"/>
                  </a:lnTo>
                  <a:lnTo>
                    <a:pt x="1281" y="131"/>
                  </a:lnTo>
                  <a:lnTo>
                    <a:pt x="1282" y="130"/>
                  </a:lnTo>
                  <a:lnTo>
                    <a:pt x="1284" y="129"/>
                  </a:lnTo>
                  <a:lnTo>
                    <a:pt x="1285" y="128"/>
                  </a:lnTo>
                  <a:lnTo>
                    <a:pt x="1286" y="126"/>
                  </a:lnTo>
                  <a:lnTo>
                    <a:pt x="1287" y="125"/>
                  </a:lnTo>
                  <a:lnTo>
                    <a:pt x="1288" y="124"/>
                  </a:lnTo>
                  <a:lnTo>
                    <a:pt x="1289" y="123"/>
                  </a:lnTo>
                  <a:lnTo>
                    <a:pt x="1291" y="122"/>
                  </a:lnTo>
                  <a:lnTo>
                    <a:pt x="1292" y="121"/>
                  </a:lnTo>
                  <a:lnTo>
                    <a:pt x="1293" y="120"/>
                  </a:lnTo>
                  <a:lnTo>
                    <a:pt x="1294" y="118"/>
                  </a:lnTo>
                  <a:lnTo>
                    <a:pt x="1295" y="117"/>
                  </a:lnTo>
                  <a:lnTo>
                    <a:pt x="1296" y="116"/>
                  </a:lnTo>
                  <a:lnTo>
                    <a:pt x="1298" y="115"/>
                  </a:lnTo>
                  <a:lnTo>
                    <a:pt x="1299" y="113"/>
                  </a:lnTo>
                  <a:lnTo>
                    <a:pt x="1300" y="112"/>
                  </a:lnTo>
                  <a:lnTo>
                    <a:pt x="1301" y="110"/>
                  </a:lnTo>
                  <a:lnTo>
                    <a:pt x="1302" y="109"/>
                  </a:lnTo>
                  <a:lnTo>
                    <a:pt x="1302" y="108"/>
                  </a:lnTo>
                  <a:lnTo>
                    <a:pt x="1304" y="107"/>
                  </a:lnTo>
                  <a:lnTo>
                    <a:pt x="1305" y="105"/>
                  </a:lnTo>
                  <a:lnTo>
                    <a:pt x="1306" y="104"/>
                  </a:lnTo>
                  <a:lnTo>
                    <a:pt x="1307" y="103"/>
                  </a:lnTo>
                  <a:lnTo>
                    <a:pt x="1308" y="101"/>
                  </a:lnTo>
                  <a:lnTo>
                    <a:pt x="1309" y="100"/>
                  </a:lnTo>
                  <a:lnTo>
                    <a:pt x="1310" y="99"/>
                  </a:lnTo>
                  <a:lnTo>
                    <a:pt x="1312" y="98"/>
                  </a:lnTo>
                  <a:lnTo>
                    <a:pt x="1313" y="97"/>
                  </a:lnTo>
                  <a:lnTo>
                    <a:pt x="1314" y="96"/>
                  </a:lnTo>
                  <a:lnTo>
                    <a:pt x="1315" y="94"/>
                  </a:lnTo>
                  <a:lnTo>
                    <a:pt x="1316" y="93"/>
                  </a:lnTo>
                  <a:lnTo>
                    <a:pt x="1317" y="91"/>
                  </a:lnTo>
                  <a:lnTo>
                    <a:pt x="1319" y="90"/>
                  </a:lnTo>
                  <a:lnTo>
                    <a:pt x="1320" y="88"/>
                  </a:lnTo>
                  <a:lnTo>
                    <a:pt x="1321" y="87"/>
                  </a:lnTo>
                  <a:lnTo>
                    <a:pt x="1322" y="86"/>
                  </a:lnTo>
                  <a:lnTo>
                    <a:pt x="1323" y="85"/>
                  </a:lnTo>
                  <a:lnTo>
                    <a:pt x="1324" y="83"/>
                  </a:lnTo>
                  <a:lnTo>
                    <a:pt x="1325" y="82"/>
                  </a:lnTo>
                  <a:lnTo>
                    <a:pt x="1326" y="80"/>
                  </a:lnTo>
                  <a:lnTo>
                    <a:pt x="1327" y="79"/>
                  </a:lnTo>
                  <a:lnTo>
                    <a:pt x="1328" y="78"/>
                  </a:lnTo>
                  <a:lnTo>
                    <a:pt x="1329" y="77"/>
                  </a:lnTo>
                  <a:lnTo>
                    <a:pt x="1330" y="75"/>
                  </a:lnTo>
                  <a:lnTo>
                    <a:pt x="1331" y="75"/>
                  </a:lnTo>
                  <a:lnTo>
                    <a:pt x="1333" y="73"/>
                  </a:lnTo>
                  <a:lnTo>
                    <a:pt x="1334" y="72"/>
                  </a:lnTo>
                  <a:lnTo>
                    <a:pt x="1335" y="71"/>
                  </a:lnTo>
                  <a:lnTo>
                    <a:pt x="1336" y="70"/>
                  </a:lnTo>
                  <a:lnTo>
                    <a:pt x="1337" y="68"/>
                  </a:lnTo>
                  <a:lnTo>
                    <a:pt x="1338" y="67"/>
                  </a:lnTo>
                  <a:lnTo>
                    <a:pt x="1340" y="66"/>
                  </a:lnTo>
                  <a:lnTo>
                    <a:pt x="1341" y="65"/>
                  </a:lnTo>
                  <a:lnTo>
                    <a:pt x="1342" y="63"/>
                  </a:lnTo>
                  <a:lnTo>
                    <a:pt x="1343" y="62"/>
                  </a:lnTo>
                  <a:lnTo>
                    <a:pt x="1344" y="60"/>
                  </a:lnTo>
                  <a:lnTo>
                    <a:pt x="1345" y="59"/>
                  </a:lnTo>
                  <a:lnTo>
                    <a:pt x="1347" y="58"/>
                  </a:lnTo>
                  <a:lnTo>
                    <a:pt x="1348" y="57"/>
                  </a:lnTo>
                  <a:lnTo>
                    <a:pt x="1349" y="56"/>
                  </a:lnTo>
                  <a:lnTo>
                    <a:pt x="1349" y="55"/>
                  </a:lnTo>
                  <a:lnTo>
                    <a:pt x="1350" y="53"/>
                  </a:lnTo>
                  <a:lnTo>
                    <a:pt x="1351" y="52"/>
                  </a:lnTo>
                  <a:lnTo>
                    <a:pt x="1353" y="51"/>
                  </a:lnTo>
                  <a:lnTo>
                    <a:pt x="1354" y="51"/>
                  </a:lnTo>
                  <a:lnTo>
                    <a:pt x="1355" y="49"/>
                  </a:lnTo>
                  <a:lnTo>
                    <a:pt x="1356" y="48"/>
                  </a:lnTo>
                  <a:lnTo>
                    <a:pt x="1357" y="47"/>
                  </a:lnTo>
                  <a:lnTo>
                    <a:pt x="1358" y="46"/>
                  </a:lnTo>
                  <a:lnTo>
                    <a:pt x="1359" y="45"/>
                  </a:lnTo>
                  <a:lnTo>
                    <a:pt x="1361" y="44"/>
                  </a:lnTo>
                  <a:lnTo>
                    <a:pt x="1362" y="43"/>
                  </a:lnTo>
                  <a:lnTo>
                    <a:pt x="1363" y="41"/>
                  </a:lnTo>
                  <a:lnTo>
                    <a:pt x="1364" y="40"/>
                  </a:lnTo>
                  <a:lnTo>
                    <a:pt x="1365" y="39"/>
                  </a:lnTo>
                  <a:lnTo>
                    <a:pt x="1366" y="38"/>
                  </a:lnTo>
                  <a:lnTo>
                    <a:pt x="1368" y="37"/>
                  </a:lnTo>
                  <a:lnTo>
                    <a:pt x="1369" y="36"/>
                  </a:lnTo>
                  <a:lnTo>
                    <a:pt x="1370" y="35"/>
                  </a:lnTo>
                  <a:lnTo>
                    <a:pt x="1371" y="34"/>
                  </a:lnTo>
                  <a:lnTo>
                    <a:pt x="1372" y="33"/>
                  </a:lnTo>
                  <a:lnTo>
                    <a:pt x="1373" y="32"/>
                  </a:lnTo>
                  <a:lnTo>
                    <a:pt x="1374" y="31"/>
                  </a:lnTo>
                  <a:lnTo>
                    <a:pt x="1375" y="30"/>
                  </a:lnTo>
                  <a:lnTo>
                    <a:pt x="1376" y="29"/>
                  </a:lnTo>
                  <a:lnTo>
                    <a:pt x="1377" y="28"/>
                  </a:lnTo>
                  <a:lnTo>
                    <a:pt x="1378" y="28"/>
                  </a:lnTo>
                  <a:lnTo>
                    <a:pt x="1379" y="27"/>
                  </a:lnTo>
                  <a:lnTo>
                    <a:pt x="1380" y="26"/>
                  </a:lnTo>
                  <a:lnTo>
                    <a:pt x="1382" y="25"/>
                  </a:lnTo>
                  <a:lnTo>
                    <a:pt x="1383" y="24"/>
                  </a:lnTo>
                  <a:lnTo>
                    <a:pt x="1384" y="23"/>
                  </a:lnTo>
                  <a:lnTo>
                    <a:pt x="1385" y="23"/>
                  </a:lnTo>
                  <a:lnTo>
                    <a:pt x="1386" y="22"/>
                  </a:lnTo>
                  <a:lnTo>
                    <a:pt x="1387" y="21"/>
                  </a:lnTo>
                  <a:lnTo>
                    <a:pt x="1389" y="20"/>
                  </a:lnTo>
                  <a:lnTo>
                    <a:pt x="1390" y="19"/>
                  </a:lnTo>
                  <a:lnTo>
                    <a:pt x="1391" y="18"/>
                  </a:lnTo>
                  <a:lnTo>
                    <a:pt x="1392" y="17"/>
                  </a:lnTo>
                  <a:lnTo>
                    <a:pt x="1393" y="17"/>
                  </a:lnTo>
                  <a:lnTo>
                    <a:pt x="1394" y="16"/>
                  </a:lnTo>
                  <a:lnTo>
                    <a:pt x="1396" y="15"/>
                  </a:lnTo>
                  <a:lnTo>
                    <a:pt x="1397" y="15"/>
                  </a:lnTo>
                  <a:lnTo>
                    <a:pt x="1397" y="14"/>
                  </a:lnTo>
                  <a:lnTo>
                    <a:pt x="1398" y="13"/>
                  </a:lnTo>
                  <a:lnTo>
                    <a:pt x="1399" y="12"/>
                  </a:lnTo>
                  <a:lnTo>
                    <a:pt x="1400" y="12"/>
                  </a:lnTo>
                  <a:lnTo>
                    <a:pt x="1401" y="11"/>
                  </a:lnTo>
                  <a:lnTo>
                    <a:pt x="1403" y="11"/>
                  </a:lnTo>
                  <a:lnTo>
                    <a:pt x="1404" y="10"/>
                  </a:lnTo>
                  <a:lnTo>
                    <a:pt x="1405" y="9"/>
                  </a:lnTo>
                  <a:lnTo>
                    <a:pt x="1406" y="9"/>
                  </a:lnTo>
                  <a:lnTo>
                    <a:pt x="1407" y="8"/>
                  </a:lnTo>
                  <a:lnTo>
                    <a:pt x="1408" y="8"/>
                  </a:lnTo>
                  <a:lnTo>
                    <a:pt x="1410" y="7"/>
                  </a:lnTo>
                  <a:lnTo>
                    <a:pt x="1411" y="7"/>
                  </a:lnTo>
                  <a:lnTo>
                    <a:pt x="1412" y="6"/>
                  </a:lnTo>
                  <a:lnTo>
                    <a:pt x="1413" y="6"/>
                  </a:lnTo>
                  <a:lnTo>
                    <a:pt x="1414" y="5"/>
                  </a:lnTo>
                  <a:lnTo>
                    <a:pt x="1415" y="5"/>
                  </a:lnTo>
                  <a:lnTo>
                    <a:pt x="1417" y="4"/>
                  </a:lnTo>
                  <a:lnTo>
                    <a:pt x="1418" y="4"/>
                  </a:lnTo>
                  <a:lnTo>
                    <a:pt x="1419" y="4"/>
                  </a:lnTo>
                  <a:lnTo>
                    <a:pt x="1420" y="4"/>
                  </a:lnTo>
                  <a:lnTo>
                    <a:pt x="1420" y="4"/>
                  </a:lnTo>
                  <a:lnTo>
                    <a:pt x="1421" y="3"/>
                  </a:lnTo>
                  <a:lnTo>
                    <a:pt x="1423" y="3"/>
                  </a:lnTo>
                  <a:lnTo>
                    <a:pt x="1424" y="3"/>
                  </a:lnTo>
                  <a:lnTo>
                    <a:pt x="1425" y="3"/>
                  </a:lnTo>
                  <a:lnTo>
                    <a:pt x="1426" y="2"/>
                  </a:lnTo>
                  <a:lnTo>
                    <a:pt x="1427" y="2"/>
                  </a:lnTo>
                  <a:lnTo>
                    <a:pt x="1428" y="2"/>
                  </a:lnTo>
                  <a:lnTo>
                    <a:pt x="1429" y="1"/>
                  </a:lnTo>
                  <a:lnTo>
                    <a:pt x="1431" y="1"/>
                  </a:lnTo>
                  <a:lnTo>
                    <a:pt x="1432" y="1"/>
                  </a:lnTo>
                  <a:lnTo>
                    <a:pt x="1433" y="1"/>
                  </a:lnTo>
                  <a:lnTo>
                    <a:pt x="1434" y="1"/>
                  </a:lnTo>
                  <a:lnTo>
                    <a:pt x="1435" y="0"/>
                  </a:lnTo>
                  <a:lnTo>
                    <a:pt x="1436" y="0"/>
                  </a:lnTo>
                  <a:lnTo>
                    <a:pt x="1438" y="0"/>
                  </a:lnTo>
                  <a:lnTo>
                    <a:pt x="1439" y="0"/>
                  </a:lnTo>
                  <a:lnTo>
                    <a:pt x="1440" y="0"/>
                  </a:lnTo>
                  <a:lnTo>
                    <a:pt x="1441" y="0"/>
                  </a:lnTo>
                  <a:lnTo>
                    <a:pt x="1442" y="0"/>
                  </a:lnTo>
                  <a:lnTo>
                    <a:pt x="1443" y="0"/>
                  </a:lnTo>
                  <a:lnTo>
                    <a:pt x="1444" y="0"/>
                  </a:lnTo>
                  <a:lnTo>
                    <a:pt x="1445" y="0"/>
                  </a:lnTo>
                  <a:lnTo>
                    <a:pt x="1446" y="0"/>
                  </a:lnTo>
                  <a:lnTo>
                    <a:pt x="1447" y="0"/>
                  </a:lnTo>
                  <a:lnTo>
                    <a:pt x="1448" y="0"/>
                  </a:lnTo>
                  <a:lnTo>
                    <a:pt x="1449" y="0"/>
                  </a:lnTo>
                  <a:lnTo>
                    <a:pt x="1450" y="0"/>
                  </a:lnTo>
                  <a:lnTo>
                    <a:pt x="1452" y="0"/>
                  </a:lnTo>
                  <a:lnTo>
                    <a:pt x="1453" y="0"/>
                  </a:lnTo>
                  <a:lnTo>
                    <a:pt x="1454" y="1"/>
                  </a:lnTo>
                  <a:lnTo>
                    <a:pt x="1455" y="1"/>
                  </a:lnTo>
                  <a:lnTo>
                    <a:pt x="1456" y="1"/>
                  </a:lnTo>
                  <a:lnTo>
                    <a:pt x="1457" y="1"/>
                  </a:lnTo>
                  <a:lnTo>
                    <a:pt x="1459" y="2"/>
                  </a:lnTo>
                  <a:lnTo>
                    <a:pt x="1460" y="2"/>
                  </a:lnTo>
                  <a:lnTo>
                    <a:pt x="1461" y="2"/>
                  </a:lnTo>
                  <a:lnTo>
                    <a:pt x="1462" y="2"/>
                  </a:lnTo>
                  <a:lnTo>
                    <a:pt x="1463" y="3"/>
                  </a:lnTo>
                  <a:lnTo>
                    <a:pt x="1464" y="3"/>
                  </a:lnTo>
                  <a:lnTo>
                    <a:pt x="1466" y="3"/>
                  </a:lnTo>
                  <a:lnTo>
                    <a:pt x="1467" y="3"/>
                  </a:lnTo>
                  <a:lnTo>
                    <a:pt x="1468" y="4"/>
                  </a:lnTo>
                  <a:lnTo>
                    <a:pt x="1468" y="4"/>
                  </a:lnTo>
                  <a:lnTo>
                    <a:pt x="1469" y="4"/>
                  </a:lnTo>
                  <a:lnTo>
                    <a:pt x="1470" y="4"/>
                  </a:lnTo>
                  <a:lnTo>
                    <a:pt x="1472" y="4"/>
                  </a:lnTo>
                  <a:lnTo>
                    <a:pt x="1473" y="5"/>
                  </a:lnTo>
                  <a:lnTo>
                    <a:pt x="1474" y="5"/>
                  </a:lnTo>
                  <a:lnTo>
                    <a:pt x="1475" y="6"/>
                  </a:lnTo>
                  <a:lnTo>
                    <a:pt x="1476" y="6"/>
                  </a:lnTo>
                  <a:lnTo>
                    <a:pt x="1477" y="7"/>
                  </a:lnTo>
                  <a:lnTo>
                    <a:pt x="1478" y="7"/>
                  </a:lnTo>
                  <a:lnTo>
                    <a:pt x="1480" y="8"/>
                  </a:lnTo>
                  <a:lnTo>
                    <a:pt x="1481" y="8"/>
                  </a:lnTo>
                  <a:lnTo>
                    <a:pt x="1482" y="9"/>
                  </a:lnTo>
                  <a:lnTo>
                    <a:pt x="1483" y="9"/>
                  </a:lnTo>
                  <a:lnTo>
                    <a:pt x="1484" y="10"/>
                  </a:lnTo>
                  <a:lnTo>
                    <a:pt x="1485" y="11"/>
                  </a:lnTo>
                  <a:lnTo>
                    <a:pt x="1487" y="12"/>
                  </a:lnTo>
                  <a:lnTo>
                    <a:pt x="1488" y="12"/>
                  </a:lnTo>
                  <a:lnTo>
                    <a:pt x="1489" y="13"/>
                  </a:lnTo>
                  <a:lnTo>
                    <a:pt x="1490" y="13"/>
                  </a:lnTo>
                  <a:lnTo>
                    <a:pt x="1491" y="14"/>
                  </a:lnTo>
                  <a:lnTo>
                    <a:pt x="1492" y="15"/>
                  </a:lnTo>
                  <a:lnTo>
                    <a:pt x="1493" y="15"/>
                  </a:lnTo>
                  <a:lnTo>
                    <a:pt x="1494" y="16"/>
                  </a:lnTo>
                  <a:lnTo>
                    <a:pt x="1495" y="17"/>
                  </a:lnTo>
                  <a:lnTo>
                    <a:pt x="1496" y="18"/>
                  </a:lnTo>
                  <a:lnTo>
                    <a:pt x="1497" y="19"/>
                  </a:lnTo>
                  <a:lnTo>
                    <a:pt x="1498" y="20"/>
                  </a:lnTo>
                  <a:lnTo>
                    <a:pt x="1499" y="20"/>
                  </a:lnTo>
                  <a:lnTo>
                    <a:pt x="1501" y="21"/>
                  </a:lnTo>
                  <a:lnTo>
                    <a:pt x="1502" y="22"/>
                  </a:lnTo>
                  <a:lnTo>
                    <a:pt x="1503" y="23"/>
                  </a:lnTo>
                  <a:lnTo>
                    <a:pt x="1504" y="24"/>
                  </a:lnTo>
                  <a:lnTo>
                    <a:pt x="1505" y="25"/>
                  </a:lnTo>
                  <a:lnTo>
                    <a:pt x="1506" y="25"/>
                  </a:lnTo>
                  <a:lnTo>
                    <a:pt x="1508" y="26"/>
                  </a:lnTo>
                  <a:lnTo>
                    <a:pt x="1509" y="27"/>
                  </a:lnTo>
                  <a:lnTo>
                    <a:pt x="1510" y="28"/>
                  </a:lnTo>
                  <a:lnTo>
                    <a:pt x="1511" y="28"/>
                  </a:lnTo>
                  <a:lnTo>
                    <a:pt x="1512" y="29"/>
                  </a:lnTo>
                  <a:lnTo>
                    <a:pt x="1513" y="30"/>
                  </a:lnTo>
                  <a:lnTo>
                    <a:pt x="1515" y="31"/>
                  </a:lnTo>
                  <a:lnTo>
                    <a:pt x="1516" y="32"/>
                  </a:lnTo>
                  <a:lnTo>
                    <a:pt x="1516" y="33"/>
                  </a:lnTo>
                  <a:lnTo>
                    <a:pt x="1517" y="34"/>
                  </a:lnTo>
                  <a:lnTo>
                    <a:pt x="1518" y="35"/>
                  </a:lnTo>
                  <a:lnTo>
                    <a:pt x="1519" y="36"/>
                  </a:lnTo>
                  <a:lnTo>
                    <a:pt x="1521" y="37"/>
                  </a:lnTo>
                  <a:lnTo>
                    <a:pt x="1522" y="38"/>
                  </a:lnTo>
                  <a:lnTo>
                    <a:pt x="1523" y="40"/>
                  </a:lnTo>
                  <a:lnTo>
                    <a:pt x="1524" y="40"/>
                  </a:lnTo>
                  <a:lnTo>
                    <a:pt x="1525" y="42"/>
                  </a:lnTo>
                  <a:lnTo>
                    <a:pt x="1526" y="43"/>
                  </a:lnTo>
                  <a:lnTo>
                    <a:pt x="1527" y="44"/>
                  </a:lnTo>
                  <a:lnTo>
                    <a:pt x="1529" y="45"/>
                  </a:lnTo>
                  <a:lnTo>
                    <a:pt x="1530" y="46"/>
                  </a:lnTo>
                  <a:lnTo>
                    <a:pt x="1531" y="47"/>
                  </a:lnTo>
                  <a:lnTo>
                    <a:pt x="1532" y="48"/>
                  </a:lnTo>
                  <a:lnTo>
                    <a:pt x="1533" y="50"/>
                  </a:lnTo>
                  <a:lnTo>
                    <a:pt x="1534" y="51"/>
                  </a:lnTo>
                  <a:lnTo>
                    <a:pt x="1536" y="51"/>
                  </a:lnTo>
                  <a:lnTo>
                    <a:pt x="1537" y="52"/>
                  </a:lnTo>
                  <a:lnTo>
                    <a:pt x="1538" y="53"/>
                  </a:lnTo>
                  <a:lnTo>
                    <a:pt x="1539" y="55"/>
                  </a:lnTo>
                  <a:lnTo>
                    <a:pt x="1539" y="56"/>
                  </a:lnTo>
                  <a:lnTo>
                    <a:pt x="1540" y="57"/>
                  </a:lnTo>
                  <a:lnTo>
                    <a:pt x="1542" y="58"/>
                  </a:lnTo>
                  <a:lnTo>
                    <a:pt x="1543" y="60"/>
                  </a:lnTo>
                  <a:lnTo>
                    <a:pt x="1544" y="61"/>
                  </a:lnTo>
                  <a:lnTo>
                    <a:pt x="1545" y="62"/>
                  </a:lnTo>
                  <a:lnTo>
                    <a:pt x="1546" y="63"/>
                  </a:lnTo>
                  <a:lnTo>
                    <a:pt x="1547" y="65"/>
                  </a:lnTo>
                  <a:lnTo>
                    <a:pt x="1548" y="66"/>
                  </a:lnTo>
                  <a:lnTo>
                    <a:pt x="1550" y="67"/>
                  </a:lnTo>
                  <a:lnTo>
                    <a:pt x="1551" y="68"/>
                  </a:lnTo>
                  <a:lnTo>
                    <a:pt x="1552" y="70"/>
                  </a:lnTo>
                  <a:lnTo>
                    <a:pt x="1553" y="71"/>
                  </a:lnTo>
                  <a:lnTo>
                    <a:pt x="1554" y="73"/>
                  </a:lnTo>
                  <a:lnTo>
                    <a:pt x="1555" y="74"/>
                  </a:lnTo>
                  <a:lnTo>
                    <a:pt x="1557" y="75"/>
                  </a:lnTo>
                  <a:lnTo>
                    <a:pt x="1558" y="75"/>
                  </a:lnTo>
                  <a:lnTo>
                    <a:pt x="1559" y="77"/>
                  </a:lnTo>
                  <a:lnTo>
                    <a:pt x="1560" y="78"/>
                  </a:lnTo>
                  <a:lnTo>
                    <a:pt x="1561" y="80"/>
                  </a:lnTo>
                  <a:lnTo>
                    <a:pt x="1562" y="81"/>
                  </a:lnTo>
                  <a:lnTo>
                    <a:pt x="1563" y="82"/>
                  </a:lnTo>
                  <a:lnTo>
                    <a:pt x="1564" y="83"/>
                  </a:lnTo>
                  <a:lnTo>
                    <a:pt x="1565" y="85"/>
                  </a:lnTo>
                  <a:lnTo>
                    <a:pt x="1566" y="86"/>
                  </a:lnTo>
                  <a:lnTo>
                    <a:pt x="1567" y="88"/>
                  </a:lnTo>
                  <a:lnTo>
                    <a:pt x="1568" y="89"/>
                  </a:lnTo>
                  <a:lnTo>
                    <a:pt x="1570" y="90"/>
                  </a:lnTo>
                  <a:lnTo>
                    <a:pt x="1571" y="92"/>
                  </a:lnTo>
                  <a:lnTo>
                    <a:pt x="1572" y="93"/>
                  </a:lnTo>
                  <a:lnTo>
                    <a:pt x="1573" y="94"/>
                  </a:lnTo>
                  <a:lnTo>
                    <a:pt x="1574" y="96"/>
                  </a:lnTo>
                  <a:lnTo>
                    <a:pt x="1575" y="97"/>
                  </a:lnTo>
                  <a:lnTo>
                    <a:pt x="1576" y="98"/>
                  </a:lnTo>
                  <a:lnTo>
                    <a:pt x="1578" y="99"/>
                  </a:lnTo>
                  <a:lnTo>
                    <a:pt x="1579" y="100"/>
                  </a:lnTo>
                  <a:lnTo>
                    <a:pt x="1580" y="101"/>
                  </a:lnTo>
                  <a:lnTo>
                    <a:pt x="1581" y="103"/>
                  </a:lnTo>
                  <a:lnTo>
                    <a:pt x="1582" y="104"/>
                  </a:lnTo>
                  <a:lnTo>
                    <a:pt x="1583" y="105"/>
                  </a:lnTo>
                  <a:lnTo>
                    <a:pt x="1585" y="107"/>
                  </a:lnTo>
                  <a:lnTo>
                    <a:pt x="1586" y="108"/>
                  </a:lnTo>
                  <a:lnTo>
                    <a:pt x="1587" y="110"/>
                  </a:lnTo>
                  <a:lnTo>
                    <a:pt x="1587" y="111"/>
                  </a:lnTo>
                  <a:lnTo>
                    <a:pt x="1588" y="112"/>
                  </a:lnTo>
                  <a:lnTo>
                    <a:pt x="1589" y="113"/>
                  </a:lnTo>
                  <a:lnTo>
                    <a:pt x="1591" y="115"/>
                  </a:lnTo>
                  <a:lnTo>
                    <a:pt x="1592" y="116"/>
                  </a:lnTo>
                  <a:lnTo>
                    <a:pt x="1593" y="118"/>
                  </a:lnTo>
                  <a:lnTo>
                    <a:pt x="1594" y="119"/>
                  </a:lnTo>
                  <a:lnTo>
                    <a:pt x="1595" y="120"/>
                  </a:lnTo>
                  <a:lnTo>
                    <a:pt x="1596" y="121"/>
                  </a:lnTo>
                  <a:lnTo>
                    <a:pt x="1597" y="123"/>
                  </a:lnTo>
                  <a:lnTo>
                    <a:pt x="1599" y="123"/>
                  </a:lnTo>
                  <a:lnTo>
                    <a:pt x="1600" y="124"/>
                  </a:lnTo>
                  <a:lnTo>
                    <a:pt x="1601" y="125"/>
                  </a:lnTo>
                  <a:lnTo>
                    <a:pt x="1602" y="127"/>
                  </a:lnTo>
                  <a:lnTo>
                    <a:pt x="1603" y="128"/>
                  </a:lnTo>
                  <a:lnTo>
                    <a:pt x="1604" y="129"/>
                  </a:lnTo>
                  <a:lnTo>
                    <a:pt x="1606" y="130"/>
                  </a:lnTo>
                  <a:lnTo>
                    <a:pt x="1607" y="132"/>
                  </a:lnTo>
                  <a:lnTo>
                    <a:pt x="1608" y="133"/>
                  </a:lnTo>
                  <a:lnTo>
                    <a:pt x="1609" y="134"/>
                  </a:lnTo>
                  <a:lnTo>
                    <a:pt x="1610" y="136"/>
                  </a:lnTo>
                  <a:lnTo>
                    <a:pt x="1611" y="136"/>
                  </a:lnTo>
                  <a:lnTo>
                    <a:pt x="1612" y="138"/>
                  </a:lnTo>
                  <a:lnTo>
                    <a:pt x="1613" y="139"/>
                  </a:lnTo>
                  <a:lnTo>
                    <a:pt x="1614" y="140"/>
                  </a:lnTo>
                  <a:lnTo>
                    <a:pt x="1615" y="141"/>
                  </a:lnTo>
                  <a:lnTo>
                    <a:pt x="1616" y="142"/>
                  </a:lnTo>
                  <a:lnTo>
                    <a:pt x="1617" y="144"/>
                  </a:lnTo>
                  <a:lnTo>
                    <a:pt x="1619" y="144"/>
                  </a:lnTo>
                  <a:lnTo>
                    <a:pt x="1620" y="146"/>
                  </a:lnTo>
                  <a:lnTo>
                    <a:pt x="1621" y="146"/>
                  </a:lnTo>
                  <a:lnTo>
                    <a:pt x="1622" y="147"/>
                  </a:lnTo>
                  <a:lnTo>
                    <a:pt x="1623" y="148"/>
                  </a:lnTo>
                  <a:lnTo>
                    <a:pt x="1624" y="149"/>
                  </a:lnTo>
                  <a:lnTo>
                    <a:pt x="1625" y="150"/>
                  </a:lnTo>
                  <a:lnTo>
                    <a:pt x="1627" y="151"/>
                  </a:lnTo>
                  <a:lnTo>
                    <a:pt x="1628" y="152"/>
                  </a:lnTo>
                  <a:lnTo>
                    <a:pt x="1629" y="153"/>
                  </a:lnTo>
                  <a:lnTo>
                    <a:pt x="1630" y="154"/>
                  </a:lnTo>
                  <a:lnTo>
                    <a:pt x="1631" y="155"/>
                  </a:lnTo>
                  <a:lnTo>
                    <a:pt x="1632" y="156"/>
                  </a:lnTo>
                  <a:lnTo>
                    <a:pt x="1634" y="157"/>
                  </a:lnTo>
                  <a:lnTo>
                    <a:pt x="1634" y="158"/>
                  </a:lnTo>
                  <a:lnTo>
                    <a:pt x="1635" y="158"/>
                  </a:lnTo>
                  <a:lnTo>
                    <a:pt x="1636" y="159"/>
                  </a:lnTo>
                  <a:lnTo>
                    <a:pt x="1637" y="160"/>
                  </a:lnTo>
                  <a:lnTo>
                    <a:pt x="1638" y="161"/>
                  </a:lnTo>
                  <a:lnTo>
                    <a:pt x="1640" y="162"/>
                  </a:lnTo>
                  <a:lnTo>
                    <a:pt x="1641" y="163"/>
                  </a:lnTo>
                  <a:lnTo>
                    <a:pt x="1642" y="164"/>
                  </a:lnTo>
                  <a:lnTo>
                    <a:pt x="1643" y="164"/>
                  </a:lnTo>
                  <a:lnTo>
                    <a:pt x="1644" y="165"/>
                  </a:lnTo>
                  <a:lnTo>
                    <a:pt x="1645" y="166"/>
                  </a:lnTo>
                  <a:lnTo>
                    <a:pt x="1646" y="166"/>
                  </a:lnTo>
                  <a:lnTo>
                    <a:pt x="1648" y="167"/>
                  </a:lnTo>
                  <a:lnTo>
                    <a:pt x="1649" y="168"/>
                  </a:lnTo>
                  <a:lnTo>
                    <a:pt x="1650" y="169"/>
                  </a:lnTo>
                  <a:lnTo>
                    <a:pt x="1651" y="169"/>
                  </a:lnTo>
                  <a:lnTo>
                    <a:pt x="1652" y="170"/>
                  </a:lnTo>
                  <a:lnTo>
                    <a:pt x="1653" y="170"/>
                  </a:lnTo>
                  <a:lnTo>
                    <a:pt x="1655" y="170"/>
                  </a:lnTo>
                  <a:lnTo>
                    <a:pt x="1656" y="171"/>
                  </a:lnTo>
                  <a:lnTo>
                    <a:pt x="1657" y="171"/>
                  </a:lnTo>
                  <a:lnTo>
                    <a:pt x="1658" y="172"/>
                  </a:lnTo>
                  <a:lnTo>
                    <a:pt x="1658" y="172"/>
                  </a:lnTo>
                  <a:lnTo>
                    <a:pt x="1659" y="173"/>
                  </a:lnTo>
                  <a:lnTo>
                    <a:pt x="1661" y="173"/>
                  </a:lnTo>
                  <a:lnTo>
                    <a:pt x="1662" y="174"/>
                  </a:lnTo>
                  <a:lnTo>
                    <a:pt x="1663" y="174"/>
                  </a:lnTo>
                  <a:lnTo>
                    <a:pt x="1664" y="175"/>
                  </a:lnTo>
                  <a:lnTo>
                    <a:pt x="1665" y="175"/>
                  </a:lnTo>
                  <a:lnTo>
                    <a:pt x="1666" y="176"/>
                  </a:lnTo>
                  <a:lnTo>
                    <a:pt x="1668" y="176"/>
                  </a:lnTo>
                  <a:lnTo>
                    <a:pt x="1669" y="176"/>
                  </a:lnTo>
                  <a:lnTo>
                    <a:pt x="1670" y="176"/>
                  </a:lnTo>
                  <a:lnTo>
                    <a:pt x="1671" y="177"/>
                  </a:lnTo>
                  <a:lnTo>
                    <a:pt x="1672" y="177"/>
                  </a:lnTo>
                  <a:lnTo>
                    <a:pt x="1673" y="177"/>
                  </a:lnTo>
                  <a:lnTo>
                    <a:pt x="1674" y="177"/>
                  </a:lnTo>
                  <a:lnTo>
                    <a:pt x="1676" y="178"/>
                  </a:lnTo>
                  <a:lnTo>
                    <a:pt x="1677" y="178"/>
                  </a:lnTo>
                  <a:lnTo>
                    <a:pt x="1678" y="178"/>
                  </a:lnTo>
                  <a:lnTo>
                    <a:pt x="1679" y="178"/>
                  </a:lnTo>
                  <a:lnTo>
                    <a:pt x="1680" y="178"/>
                  </a:lnTo>
                  <a:lnTo>
                    <a:pt x="1681" y="178"/>
                  </a:lnTo>
                  <a:lnTo>
                    <a:pt x="1682" y="178"/>
                  </a:lnTo>
                  <a:lnTo>
                    <a:pt x="1683" y="178"/>
                  </a:lnTo>
                  <a:lnTo>
                    <a:pt x="1684" y="178"/>
                  </a:lnTo>
                  <a:lnTo>
                    <a:pt x="1685" y="178"/>
                  </a:lnTo>
                  <a:lnTo>
                    <a:pt x="1686" y="178"/>
                  </a:lnTo>
                  <a:lnTo>
                    <a:pt x="1687" y="178"/>
                  </a:lnTo>
                  <a:lnTo>
                    <a:pt x="1689" y="178"/>
                  </a:lnTo>
                  <a:lnTo>
                    <a:pt x="1690" y="178"/>
                  </a:lnTo>
                  <a:lnTo>
                    <a:pt x="1691" y="178"/>
                  </a:lnTo>
                  <a:lnTo>
                    <a:pt x="1692" y="178"/>
                  </a:lnTo>
                  <a:lnTo>
                    <a:pt x="1693" y="178"/>
                  </a:lnTo>
                  <a:lnTo>
                    <a:pt x="1694" y="178"/>
                  </a:lnTo>
                  <a:lnTo>
                    <a:pt x="1695" y="177"/>
                  </a:lnTo>
                  <a:lnTo>
                    <a:pt x="1697" y="177"/>
                  </a:lnTo>
                  <a:lnTo>
                    <a:pt x="1698" y="177"/>
                  </a:lnTo>
                  <a:lnTo>
                    <a:pt x="1699" y="177"/>
                  </a:lnTo>
                  <a:lnTo>
                    <a:pt x="1700" y="176"/>
                  </a:lnTo>
                  <a:lnTo>
                    <a:pt x="1701" y="176"/>
                  </a:lnTo>
                  <a:lnTo>
                    <a:pt x="1702" y="176"/>
                  </a:lnTo>
                  <a:lnTo>
                    <a:pt x="1704" y="176"/>
                  </a:lnTo>
                  <a:lnTo>
                    <a:pt x="1705" y="175"/>
                  </a:lnTo>
                  <a:lnTo>
                    <a:pt x="1706" y="175"/>
                  </a:lnTo>
                  <a:lnTo>
                    <a:pt x="1706" y="174"/>
                  </a:lnTo>
                  <a:lnTo>
                    <a:pt x="1707" y="174"/>
                  </a:lnTo>
                  <a:lnTo>
                    <a:pt x="1708" y="173"/>
                  </a:lnTo>
                  <a:lnTo>
                    <a:pt x="1710" y="173"/>
                  </a:lnTo>
                  <a:lnTo>
                    <a:pt x="1711" y="172"/>
                  </a:lnTo>
                  <a:lnTo>
                    <a:pt x="1712" y="172"/>
                  </a:lnTo>
                  <a:lnTo>
                    <a:pt x="1713" y="171"/>
                  </a:lnTo>
                  <a:lnTo>
                    <a:pt x="1714" y="171"/>
                  </a:lnTo>
                  <a:lnTo>
                    <a:pt x="1715" y="170"/>
                  </a:lnTo>
                  <a:lnTo>
                    <a:pt x="1716" y="170"/>
                  </a:lnTo>
                  <a:lnTo>
                    <a:pt x="1718" y="170"/>
                  </a:lnTo>
                  <a:lnTo>
                    <a:pt x="1719" y="169"/>
                  </a:lnTo>
                  <a:lnTo>
                    <a:pt x="1720" y="169"/>
                  </a:lnTo>
                  <a:lnTo>
                    <a:pt x="1721" y="168"/>
                  </a:lnTo>
                  <a:lnTo>
                    <a:pt x="1722" y="167"/>
                  </a:lnTo>
                  <a:lnTo>
                    <a:pt x="1723" y="166"/>
                  </a:lnTo>
                  <a:lnTo>
                    <a:pt x="1725" y="166"/>
                  </a:lnTo>
                  <a:lnTo>
                    <a:pt x="1726" y="165"/>
                  </a:lnTo>
                  <a:lnTo>
                    <a:pt x="1727" y="164"/>
                  </a:lnTo>
                  <a:lnTo>
                    <a:pt x="1728" y="164"/>
                  </a:lnTo>
                  <a:lnTo>
                    <a:pt x="1729" y="163"/>
                  </a:lnTo>
                  <a:lnTo>
                    <a:pt x="1730" y="162"/>
                  </a:lnTo>
                  <a:lnTo>
                    <a:pt x="1731" y="161"/>
                  </a:lnTo>
                  <a:lnTo>
                    <a:pt x="1732" y="160"/>
                  </a:lnTo>
                  <a:lnTo>
                    <a:pt x="1733" y="159"/>
                  </a:lnTo>
                  <a:lnTo>
                    <a:pt x="1734" y="158"/>
                  </a:lnTo>
                  <a:lnTo>
                    <a:pt x="1735" y="158"/>
                  </a:lnTo>
                  <a:lnTo>
                    <a:pt x="1736" y="157"/>
                  </a:lnTo>
                  <a:lnTo>
                    <a:pt x="1738" y="156"/>
                  </a:lnTo>
                  <a:lnTo>
                    <a:pt x="1739" y="155"/>
                  </a:lnTo>
                  <a:lnTo>
                    <a:pt x="1740" y="154"/>
                  </a:lnTo>
                  <a:lnTo>
                    <a:pt x="1741" y="153"/>
                  </a:lnTo>
                  <a:lnTo>
                    <a:pt x="1742" y="152"/>
                  </a:lnTo>
                  <a:lnTo>
                    <a:pt x="1743" y="151"/>
                  </a:lnTo>
                  <a:lnTo>
                    <a:pt x="1744" y="150"/>
                  </a:lnTo>
                  <a:lnTo>
                    <a:pt x="1746" y="149"/>
                  </a:lnTo>
                  <a:lnTo>
                    <a:pt x="1747" y="148"/>
                  </a:lnTo>
                  <a:lnTo>
                    <a:pt x="1748" y="147"/>
                  </a:lnTo>
                  <a:lnTo>
                    <a:pt x="1749" y="146"/>
                  </a:lnTo>
                  <a:lnTo>
                    <a:pt x="1750" y="146"/>
                  </a:lnTo>
                  <a:lnTo>
                    <a:pt x="1751" y="144"/>
                  </a:lnTo>
                  <a:lnTo>
                    <a:pt x="1753" y="144"/>
                  </a:lnTo>
                  <a:lnTo>
                    <a:pt x="1753" y="142"/>
                  </a:lnTo>
                  <a:lnTo>
                    <a:pt x="1754" y="141"/>
                  </a:lnTo>
                  <a:lnTo>
                    <a:pt x="1755" y="140"/>
                  </a:lnTo>
                  <a:lnTo>
                    <a:pt x="1756" y="139"/>
                  </a:lnTo>
                  <a:lnTo>
                    <a:pt x="1757" y="138"/>
                  </a:lnTo>
                  <a:lnTo>
                    <a:pt x="1759" y="136"/>
                  </a:lnTo>
                  <a:lnTo>
                    <a:pt x="1760" y="135"/>
                  </a:lnTo>
                  <a:lnTo>
                    <a:pt x="1761" y="134"/>
                  </a:lnTo>
                  <a:lnTo>
                    <a:pt x="1762" y="133"/>
                  </a:lnTo>
                  <a:lnTo>
                    <a:pt x="1763" y="132"/>
                  </a:lnTo>
                  <a:lnTo>
                    <a:pt x="1764" y="130"/>
                  </a:lnTo>
                  <a:lnTo>
                    <a:pt x="1765" y="129"/>
                  </a:lnTo>
                  <a:lnTo>
                    <a:pt x="1767" y="128"/>
                  </a:lnTo>
                  <a:lnTo>
                    <a:pt x="1768" y="127"/>
                  </a:lnTo>
                  <a:lnTo>
                    <a:pt x="1769" y="125"/>
                  </a:lnTo>
                  <a:lnTo>
                    <a:pt x="1770" y="124"/>
                  </a:lnTo>
                  <a:lnTo>
                    <a:pt x="1771" y="123"/>
                  </a:lnTo>
                  <a:lnTo>
                    <a:pt x="1772" y="123"/>
                  </a:lnTo>
                  <a:lnTo>
                    <a:pt x="1774" y="121"/>
                  </a:lnTo>
                  <a:lnTo>
                    <a:pt x="1775" y="120"/>
                  </a:lnTo>
                  <a:lnTo>
                    <a:pt x="1776" y="118"/>
                  </a:lnTo>
                  <a:lnTo>
                    <a:pt x="1777" y="117"/>
                  </a:lnTo>
                  <a:lnTo>
                    <a:pt x="1777" y="116"/>
                  </a:lnTo>
                  <a:lnTo>
                    <a:pt x="1778" y="115"/>
                  </a:lnTo>
                </a:path>
              </a:pathLst>
            </a:custGeom>
            <a:noFill/>
            <a:ln w="14288">
              <a:solidFill>
                <a:srgbClr val="FF0000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4126" eaLnBrk="0" hangingPunct="0"/>
              <a:endParaRPr lang="en-US" sz="12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5" name="Line 158"/>
            <p:cNvSpPr>
              <a:spLocks noChangeShapeType="1"/>
            </p:cNvSpPr>
            <p:nvPr/>
          </p:nvSpPr>
          <p:spPr bwMode="auto">
            <a:xfrm>
              <a:off x="6875934" y="4610510"/>
              <a:ext cx="420042" cy="1331"/>
            </a:xfrm>
            <a:prstGeom prst="line">
              <a:avLst/>
            </a:prstGeom>
            <a:noFill/>
            <a:ln w="14288">
              <a:solidFill>
                <a:srgbClr val="FF0000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defTabSz="914126" eaLnBrk="0" hangingPunct="0"/>
              <a:endParaRPr lang="en-US" sz="16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1" name="Freeform 184"/>
            <p:cNvSpPr>
              <a:spLocks/>
            </p:cNvSpPr>
            <p:nvPr/>
          </p:nvSpPr>
          <p:spPr bwMode="auto">
            <a:xfrm>
              <a:off x="5139369" y="3120354"/>
              <a:ext cx="2822575" cy="36916"/>
            </a:xfrm>
            <a:custGeom>
              <a:avLst/>
              <a:gdLst>
                <a:gd name="T0" fmla="*/ 28 w 1778"/>
                <a:gd name="T1" fmla="*/ 1 h 13"/>
                <a:gd name="T2" fmla="*/ 57 w 1778"/>
                <a:gd name="T3" fmla="*/ 2 h 13"/>
                <a:gd name="T4" fmla="*/ 86 w 1778"/>
                <a:gd name="T5" fmla="*/ 4 h 13"/>
                <a:gd name="T6" fmla="*/ 115 w 1778"/>
                <a:gd name="T7" fmla="*/ 6 h 13"/>
                <a:gd name="T8" fmla="*/ 144 w 1778"/>
                <a:gd name="T9" fmla="*/ 8 h 13"/>
                <a:gd name="T10" fmla="*/ 173 w 1778"/>
                <a:gd name="T11" fmla="*/ 11 h 13"/>
                <a:gd name="T12" fmla="*/ 202 w 1778"/>
                <a:gd name="T13" fmla="*/ 12 h 13"/>
                <a:gd name="T14" fmla="*/ 231 w 1778"/>
                <a:gd name="T15" fmla="*/ 13 h 13"/>
                <a:gd name="T16" fmla="*/ 259 w 1778"/>
                <a:gd name="T17" fmla="*/ 13 h 13"/>
                <a:gd name="T18" fmla="*/ 288 w 1778"/>
                <a:gd name="T19" fmla="*/ 12 h 13"/>
                <a:gd name="T20" fmla="*/ 317 w 1778"/>
                <a:gd name="T21" fmla="*/ 10 h 13"/>
                <a:gd name="T22" fmla="*/ 347 w 1778"/>
                <a:gd name="T23" fmla="*/ 7 h 13"/>
                <a:gd name="T24" fmla="*/ 375 w 1778"/>
                <a:gd name="T25" fmla="*/ 5 h 13"/>
                <a:gd name="T26" fmla="*/ 404 w 1778"/>
                <a:gd name="T27" fmla="*/ 3 h 13"/>
                <a:gd name="T28" fmla="*/ 433 w 1778"/>
                <a:gd name="T29" fmla="*/ 1 h 13"/>
                <a:gd name="T30" fmla="*/ 462 w 1778"/>
                <a:gd name="T31" fmla="*/ 0 h 13"/>
                <a:gd name="T32" fmla="*/ 491 w 1778"/>
                <a:gd name="T33" fmla="*/ 0 h 13"/>
                <a:gd name="T34" fmla="*/ 519 w 1778"/>
                <a:gd name="T35" fmla="*/ 1 h 13"/>
                <a:gd name="T36" fmla="*/ 549 w 1778"/>
                <a:gd name="T37" fmla="*/ 3 h 13"/>
                <a:gd name="T38" fmla="*/ 578 w 1778"/>
                <a:gd name="T39" fmla="*/ 5 h 13"/>
                <a:gd name="T40" fmla="*/ 607 w 1778"/>
                <a:gd name="T41" fmla="*/ 6 h 13"/>
                <a:gd name="T42" fmla="*/ 636 w 1778"/>
                <a:gd name="T43" fmla="*/ 9 h 13"/>
                <a:gd name="T44" fmla="*/ 664 w 1778"/>
                <a:gd name="T45" fmla="*/ 11 h 13"/>
                <a:gd name="T46" fmla="*/ 693 w 1778"/>
                <a:gd name="T47" fmla="*/ 13 h 13"/>
                <a:gd name="T48" fmla="*/ 722 w 1778"/>
                <a:gd name="T49" fmla="*/ 13 h 13"/>
                <a:gd name="T50" fmla="*/ 751 w 1778"/>
                <a:gd name="T51" fmla="*/ 13 h 13"/>
                <a:gd name="T52" fmla="*/ 780 w 1778"/>
                <a:gd name="T53" fmla="*/ 11 h 13"/>
                <a:gd name="T54" fmla="*/ 809 w 1778"/>
                <a:gd name="T55" fmla="*/ 9 h 13"/>
                <a:gd name="T56" fmla="*/ 838 w 1778"/>
                <a:gd name="T57" fmla="*/ 6 h 13"/>
                <a:gd name="T58" fmla="*/ 867 w 1778"/>
                <a:gd name="T59" fmla="*/ 5 h 13"/>
                <a:gd name="T60" fmla="*/ 896 w 1778"/>
                <a:gd name="T61" fmla="*/ 2 h 13"/>
                <a:gd name="T62" fmla="*/ 924 w 1778"/>
                <a:gd name="T63" fmla="*/ 1 h 13"/>
                <a:gd name="T64" fmla="*/ 953 w 1778"/>
                <a:gd name="T65" fmla="*/ 0 h 13"/>
                <a:gd name="T66" fmla="*/ 983 w 1778"/>
                <a:gd name="T67" fmla="*/ 0 h 13"/>
                <a:gd name="T68" fmla="*/ 1012 w 1778"/>
                <a:gd name="T69" fmla="*/ 1 h 13"/>
                <a:gd name="T70" fmla="*/ 1040 w 1778"/>
                <a:gd name="T71" fmla="*/ 3 h 13"/>
                <a:gd name="T72" fmla="*/ 1069 w 1778"/>
                <a:gd name="T73" fmla="*/ 6 h 13"/>
                <a:gd name="T74" fmla="*/ 1098 w 1778"/>
                <a:gd name="T75" fmla="*/ 7 h 13"/>
                <a:gd name="T76" fmla="*/ 1127 w 1778"/>
                <a:gd name="T77" fmla="*/ 10 h 13"/>
                <a:gd name="T78" fmla="*/ 1156 w 1778"/>
                <a:gd name="T79" fmla="*/ 12 h 13"/>
                <a:gd name="T80" fmla="*/ 1184 w 1778"/>
                <a:gd name="T81" fmla="*/ 13 h 13"/>
                <a:gd name="T82" fmla="*/ 1214 w 1778"/>
                <a:gd name="T83" fmla="*/ 13 h 13"/>
                <a:gd name="T84" fmla="*/ 1243 w 1778"/>
                <a:gd name="T85" fmla="*/ 12 h 13"/>
                <a:gd name="T86" fmla="*/ 1272 w 1778"/>
                <a:gd name="T87" fmla="*/ 10 h 13"/>
                <a:gd name="T88" fmla="*/ 1301 w 1778"/>
                <a:gd name="T89" fmla="*/ 8 h 13"/>
                <a:gd name="T90" fmla="*/ 1329 w 1778"/>
                <a:gd name="T91" fmla="*/ 6 h 13"/>
                <a:gd name="T92" fmla="*/ 1358 w 1778"/>
                <a:gd name="T93" fmla="*/ 4 h 13"/>
                <a:gd name="T94" fmla="*/ 1387 w 1778"/>
                <a:gd name="T95" fmla="*/ 2 h 13"/>
                <a:gd name="T96" fmla="*/ 1417 w 1778"/>
                <a:gd name="T97" fmla="*/ 1 h 13"/>
                <a:gd name="T98" fmla="*/ 1445 w 1778"/>
                <a:gd name="T99" fmla="*/ 0 h 13"/>
                <a:gd name="T100" fmla="*/ 1474 w 1778"/>
                <a:gd name="T101" fmla="*/ 1 h 13"/>
                <a:gd name="T102" fmla="*/ 1503 w 1778"/>
                <a:gd name="T103" fmla="*/ 2 h 13"/>
                <a:gd name="T104" fmla="*/ 1532 w 1778"/>
                <a:gd name="T105" fmla="*/ 4 h 13"/>
                <a:gd name="T106" fmla="*/ 1561 w 1778"/>
                <a:gd name="T107" fmla="*/ 6 h 13"/>
                <a:gd name="T108" fmla="*/ 1589 w 1778"/>
                <a:gd name="T109" fmla="*/ 8 h 13"/>
                <a:gd name="T110" fmla="*/ 1619 w 1778"/>
                <a:gd name="T111" fmla="*/ 11 h 13"/>
                <a:gd name="T112" fmla="*/ 1648 w 1778"/>
                <a:gd name="T113" fmla="*/ 12 h 13"/>
                <a:gd name="T114" fmla="*/ 1677 w 1778"/>
                <a:gd name="T115" fmla="*/ 13 h 13"/>
                <a:gd name="T116" fmla="*/ 1706 w 1778"/>
                <a:gd name="T117" fmla="*/ 13 h 13"/>
                <a:gd name="T118" fmla="*/ 1734 w 1778"/>
                <a:gd name="T119" fmla="*/ 12 h 13"/>
                <a:gd name="T120" fmla="*/ 1763 w 1778"/>
                <a:gd name="T121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78" h="13">
                  <a:moveTo>
                    <a:pt x="0" y="0"/>
                  </a:moveTo>
                  <a:lnTo>
                    <a:pt x="1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5" y="0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8" y="0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1" y="0"/>
                  </a:lnTo>
                  <a:lnTo>
                    <a:pt x="22" y="1"/>
                  </a:lnTo>
                  <a:lnTo>
                    <a:pt x="23" y="1"/>
                  </a:lnTo>
                  <a:lnTo>
                    <a:pt x="25" y="1"/>
                  </a:lnTo>
                  <a:lnTo>
                    <a:pt x="26" y="1"/>
                  </a:lnTo>
                  <a:lnTo>
                    <a:pt x="27" y="1"/>
                  </a:lnTo>
                  <a:lnTo>
                    <a:pt x="28" y="1"/>
                  </a:lnTo>
                  <a:lnTo>
                    <a:pt x="29" y="1"/>
                  </a:lnTo>
                  <a:lnTo>
                    <a:pt x="30" y="1"/>
                  </a:lnTo>
                  <a:lnTo>
                    <a:pt x="32" y="1"/>
                  </a:lnTo>
                  <a:lnTo>
                    <a:pt x="33" y="1"/>
                  </a:lnTo>
                  <a:lnTo>
                    <a:pt x="34" y="1"/>
                  </a:lnTo>
                  <a:lnTo>
                    <a:pt x="35" y="1"/>
                  </a:lnTo>
                  <a:lnTo>
                    <a:pt x="36" y="1"/>
                  </a:lnTo>
                  <a:lnTo>
                    <a:pt x="37" y="1"/>
                  </a:lnTo>
                  <a:lnTo>
                    <a:pt x="39" y="1"/>
                  </a:lnTo>
                  <a:lnTo>
                    <a:pt x="40" y="1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42" y="1"/>
                  </a:lnTo>
                  <a:lnTo>
                    <a:pt x="43" y="1"/>
                  </a:lnTo>
                  <a:lnTo>
                    <a:pt x="45" y="1"/>
                  </a:lnTo>
                  <a:lnTo>
                    <a:pt x="46" y="1"/>
                  </a:lnTo>
                  <a:lnTo>
                    <a:pt x="47" y="1"/>
                  </a:lnTo>
                  <a:lnTo>
                    <a:pt x="48" y="1"/>
                  </a:lnTo>
                  <a:lnTo>
                    <a:pt x="49" y="2"/>
                  </a:lnTo>
                  <a:lnTo>
                    <a:pt x="50" y="2"/>
                  </a:lnTo>
                  <a:lnTo>
                    <a:pt x="51" y="2"/>
                  </a:lnTo>
                  <a:lnTo>
                    <a:pt x="53" y="2"/>
                  </a:lnTo>
                  <a:lnTo>
                    <a:pt x="54" y="2"/>
                  </a:lnTo>
                  <a:lnTo>
                    <a:pt x="55" y="2"/>
                  </a:lnTo>
                  <a:lnTo>
                    <a:pt x="56" y="2"/>
                  </a:lnTo>
                  <a:lnTo>
                    <a:pt x="57" y="2"/>
                  </a:lnTo>
                  <a:lnTo>
                    <a:pt x="58" y="2"/>
                  </a:lnTo>
                  <a:lnTo>
                    <a:pt x="60" y="2"/>
                  </a:lnTo>
                  <a:lnTo>
                    <a:pt x="61" y="2"/>
                  </a:lnTo>
                  <a:lnTo>
                    <a:pt x="62" y="2"/>
                  </a:lnTo>
                  <a:lnTo>
                    <a:pt x="63" y="2"/>
                  </a:lnTo>
                  <a:lnTo>
                    <a:pt x="64" y="2"/>
                  </a:lnTo>
                  <a:lnTo>
                    <a:pt x="65" y="2"/>
                  </a:lnTo>
                  <a:lnTo>
                    <a:pt x="66" y="3"/>
                  </a:lnTo>
                  <a:lnTo>
                    <a:pt x="67" y="3"/>
                  </a:lnTo>
                  <a:lnTo>
                    <a:pt x="68" y="3"/>
                  </a:lnTo>
                  <a:lnTo>
                    <a:pt x="69" y="3"/>
                  </a:lnTo>
                  <a:lnTo>
                    <a:pt x="70" y="3"/>
                  </a:lnTo>
                  <a:lnTo>
                    <a:pt x="71" y="3"/>
                  </a:lnTo>
                  <a:lnTo>
                    <a:pt x="72" y="3"/>
                  </a:lnTo>
                  <a:lnTo>
                    <a:pt x="74" y="3"/>
                  </a:lnTo>
                  <a:lnTo>
                    <a:pt x="75" y="3"/>
                  </a:lnTo>
                  <a:lnTo>
                    <a:pt x="76" y="3"/>
                  </a:lnTo>
                  <a:lnTo>
                    <a:pt x="77" y="3"/>
                  </a:lnTo>
                  <a:lnTo>
                    <a:pt x="78" y="3"/>
                  </a:lnTo>
                  <a:lnTo>
                    <a:pt x="79" y="3"/>
                  </a:lnTo>
                  <a:lnTo>
                    <a:pt x="81" y="4"/>
                  </a:lnTo>
                  <a:lnTo>
                    <a:pt x="82" y="4"/>
                  </a:lnTo>
                  <a:lnTo>
                    <a:pt x="83" y="4"/>
                  </a:lnTo>
                  <a:lnTo>
                    <a:pt x="84" y="4"/>
                  </a:lnTo>
                  <a:lnTo>
                    <a:pt x="85" y="4"/>
                  </a:lnTo>
                  <a:lnTo>
                    <a:pt x="86" y="4"/>
                  </a:lnTo>
                  <a:lnTo>
                    <a:pt x="88" y="4"/>
                  </a:lnTo>
                  <a:lnTo>
                    <a:pt x="89" y="4"/>
                  </a:lnTo>
                  <a:lnTo>
                    <a:pt x="89" y="4"/>
                  </a:lnTo>
                  <a:lnTo>
                    <a:pt x="90" y="4"/>
                  </a:lnTo>
                  <a:lnTo>
                    <a:pt x="91" y="4"/>
                  </a:lnTo>
                  <a:lnTo>
                    <a:pt x="92" y="5"/>
                  </a:lnTo>
                  <a:lnTo>
                    <a:pt x="94" y="5"/>
                  </a:lnTo>
                  <a:lnTo>
                    <a:pt x="95" y="5"/>
                  </a:lnTo>
                  <a:lnTo>
                    <a:pt x="96" y="5"/>
                  </a:lnTo>
                  <a:lnTo>
                    <a:pt x="97" y="5"/>
                  </a:lnTo>
                  <a:lnTo>
                    <a:pt x="98" y="5"/>
                  </a:lnTo>
                  <a:lnTo>
                    <a:pt x="99" y="5"/>
                  </a:lnTo>
                  <a:lnTo>
                    <a:pt x="100" y="5"/>
                  </a:lnTo>
                  <a:lnTo>
                    <a:pt x="102" y="5"/>
                  </a:lnTo>
                  <a:lnTo>
                    <a:pt x="103" y="5"/>
                  </a:lnTo>
                  <a:lnTo>
                    <a:pt x="104" y="5"/>
                  </a:lnTo>
                  <a:lnTo>
                    <a:pt x="105" y="6"/>
                  </a:lnTo>
                  <a:lnTo>
                    <a:pt x="106" y="6"/>
                  </a:lnTo>
                  <a:lnTo>
                    <a:pt x="107" y="6"/>
                  </a:lnTo>
                  <a:lnTo>
                    <a:pt x="109" y="6"/>
                  </a:lnTo>
                  <a:lnTo>
                    <a:pt x="110" y="6"/>
                  </a:lnTo>
                  <a:lnTo>
                    <a:pt x="111" y="6"/>
                  </a:lnTo>
                  <a:lnTo>
                    <a:pt x="112" y="6"/>
                  </a:lnTo>
                  <a:lnTo>
                    <a:pt x="113" y="6"/>
                  </a:lnTo>
                  <a:lnTo>
                    <a:pt x="113" y="6"/>
                  </a:lnTo>
                  <a:lnTo>
                    <a:pt x="115" y="6"/>
                  </a:lnTo>
                  <a:lnTo>
                    <a:pt x="116" y="6"/>
                  </a:lnTo>
                  <a:lnTo>
                    <a:pt x="117" y="6"/>
                  </a:lnTo>
                  <a:lnTo>
                    <a:pt x="118" y="6"/>
                  </a:lnTo>
                  <a:lnTo>
                    <a:pt x="119" y="6"/>
                  </a:lnTo>
                  <a:lnTo>
                    <a:pt x="120" y="6"/>
                  </a:lnTo>
                  <a:lnTo>
                    <a:pt x="121" y="6"/>
                  </a:lnTo>
                  <a:lnTo>
                    <a:pt x="123" y="6"/>
                  </a:lnTo>
                  <a:lnTo>
                    <a:pt x="124" y="6"/>
                  </a:lnTo>
                  <a:lnTo>
                    <a:pt x="125" y="6"/>
                  </a:lnTo>
                  <a:lnTo>
                    <a:pt x="126" y="6"/>
                  </a:lnTo>
                  <a:lnTo>
                    <a:pt x="127" y="7"/>
                  </a:lnTo>
                  <a:lnTo>
                    <a:pt x="128" y="7"/>
                  </a:lnTo>
                  <a:lnTo>
                    <a:pt x="130" y="7"/>
                  </a:lnTo>
                  <a:lnTo>
                    <a:pt x="131" y="7"/>
                  </a:lnTo>
                  <a:lnTo>
                    <a:pt x="132" y="7"/>
                  </a:lnTo>
                  <a:lnTo>
                    <a:pt x="133" y="7"/>
                  </a:lnTo>
                  <a:lnTo>
                    <a:pt x="134" y="7"/>
                  </a:lnTo>
                  <a:lnTo>
                    <a:pt x="135" y="7"/>
                  </a:lnTo>
                  <a:lnTo>
                    <a:pt x="136" y="7"/>
                  </a:lnTo>
                  <a:lnTo>
                    <a:pt x="137" y="7"/>
                  </a:lnTo>
                  <a:lnTo>
                    <a:pt x="138" y="8"/>
                  </a:lnTo>
                  <a:lnTo>
                    <a:pt x="139" y="8"/>
                  </a:lnTo>
                  <a:lnTo>
                    <a:pt x="140" y="8"/>
                  </a:lnTo>
                  <a:lnTo>
                    <a:pt x="141" y="8"/>
                  </a:lnTo>
                  <a:lnTo>
                    <a:pt x="143" y="8"/>
                  </a:lnTo>
                  <a:lnTo>
                    <a:pt x="144" y="8"/>
                  </a:lnTo>
                  <a:lnTo>
                    <a:pt x="145" y="8"/>
                  </a:lnTo>
                  <a:lnTo>
                    <a:pt x="146" y="8"/>
                  </a:lnTo>
                  <a:lnTo>
                    <a:pt x="147" y="8"/>
                  </a:lnTo>
                  <a:lnTo>
                    <a:pt x="148" y="9"/>
                  </a:lnTo>
                  <a:lnTo>
                    <a:pt x="149" y="9"/>
                  </a:lnTo>
                  <a:lnTo>
                    <a:pt x="151" y="9"/>
                  </a:lnTo>
                  <a:lnTo>
                    <a:pt x="152" y="9"/>
                  </a:lnTo>
                  <a:lnTo>
                    <a:pt x="153" y="9"/>
                  </a:lnTo>
                  <a:lnTo>
                    <a:pt x="154" y="9"/>
                  </a:lnTo>
                  <a:lnTo>
                    <a:pt x="155" y="9"/>
                  </a:lnTo>
                  <a:lnTo>
                    <a:pt x="156" y="9"/>
                  </a:lnTo>
                  <a:lnTo>
                    <a:pt x="158" y="9"/>
                  </a:lnTo>
                  <a:lnTo>
                    <a:pt x="159" y="9"/>
                  </a:lnTo>
                  <a:lnTo>
                    <a:pt x="160" y="9"/>
                  </a:lnTo>
                  <a:lnTo>
                    <a:pt x="160" y="10"/>
                  </a:lnTo>
                  <a:lnTo>
                    <a:pt x="161" y="10"/>
                  </a:lnTo>
                  <a:lnTo>
                    <a:pt x="162" y="10"/>
                  </a:lnTo>
                  <a:lnTo>
                    <a:pt x="164" y="10"/>
                  </a:lnTo>
                  <a:lnTo>
                    <a:pt x="165" y="10"/>
                  </a:lnTo>
                  <a:lnTo>
                    <a:pt x="166" y="10"/>
                  </a:lnTo>
                  <a:lnTo>
                    <a:pt x="167" y="10"/>
                  </a:lnTo>
                  <a:lnTo>
                    <a:pt x="168" y="10"/>
                  </a:lnTo>
                  <a:lnTo>
                    <a:pt x="169" y="10"/>
                  </a:lnTo>
                  <a:lnTo>
                    <a:pt x="170" y="10"/>
                  </a:lnTo>
                  <a:lnTo>
                    <a:pt x="172" y="10"/>
                  </a:lnTo>
                  <a:lnTo>
                    <a:pt x="173" y="11"/>
                  </a:lnTo>
                  <a:lnTo>
                    <a:pt x="174" y="11"/>
                  </a:lnTo>
                  <a:lnTo>
                    <a:pt x="175" y="11"/>
                  </a:lnTo>
                  <a:lnTo>
                    <a:pt x="176" y="11"/>
                  </a:lnTo>
                  <a:lnTo>
                    <a:pt x="177" y="11"/>
                  </a:lnTo>
                  <a:lnTo>
                    <a:pt x="179" y="11"/>
                  </a:lnTo>
                  <a:lnTo>
                    <a:pt x="180" y="11"/>
                  </a:lnTo>
                  <a:lnTo>
                    <a:pt x="181" y="11"/>
                  </a:lnTo>
                  <a:lnTo>
                    <a:pt x="182" y="11"/>
                  </a:lnTo>
                  <a:lnTo>
                    <a:pt x="183" y="11"/>
                  </a:lnTo>
                  <a:lnTo>
                    <a:pt x="184" y="11"/>
                  </a:lnTo>
                  <a:lnTo>
                    <a:pt x="185" y="11"/>
                  </a:lnTo>
                  <a:lnTo>
                    <a:pt x="186" y="11"/>
                  </a:lnTo>
                  <a:lnTo>
                    <a:pt x="187" y="12"/>
                  </a:lnTo>
                  <a:lnTo>
                    <a:pt x="188" y="12"/>
                  </a:lnTo>
                  <a:lnTo>
                    <a:pt x="189" y="12"/>
                  </a:lnTo>
                  <a:lnTo>
                    <a:pt x="190" y="12"/>
                  </a:lnTo>
                  <a:lnTo>
                    <a:pt x="192" y="12"/>
                  </a:lnTo>
                  <a:lnTo>
                    <a:pt x="193" y="12"/>
                  </a:lnTo>
                  <a:lnTo>
                    <a:pt x="194" y="12"/>
                  </a:lnTo>
                  <a:lnTo>
                    <a:pt x="195" y="12"/>
                  </a:lnTo>
                  <a:lnTo>
                    <a:pt x="196" y="12"/>
                  </a:lnTo>
                  <a:lnTo>
                    <a:pt x="197" y="12"/>
                  </a:lnTo>
                  <a:lnTo>
                    <a:pt x="198" y="12"/>
                  </a:lnTo>
                  <a:lnTo>
                    <a:pt x="200" y="12"/>
                  </a:lnTo>
                  <a:lnTo>
                    <a:pt x="201" y="12"/>
                  </a:lnTo>
                  <a:lnTo>
                    <a:pt x="202" y="12"/>
                  </a:lnTo>
                  <a:lnTo>
                    <a:pt x="203" y="12"/>
                  </a:lnTo>
                  <a:lnTo>
                    <a:pt x="204" y="12"/>
                  </a:lnTo>
                  <a:lnTo>
                    <a:pt x="205" y="13"/>
                  </a:lnTo>
                  <a:lnTo>
                    <a:pt x="207" y="13"/>
                  </a:lnTo>
                  <a:lnTo>
                    <a:pt x="208" y="13"/>
                  </a:lnTo>
                  <a:lnTo>
                    <a:pt x="208" y="13"/>
                  </a:lnTo>
                  <a:lnTo>
                    <a:pt x="209" y="13"/>
                  </a:lnTo>
                  <a:lnTo>
                    <a:pt x="210" y="13"/>
                  </a:lnTo>
                  <a:lnTo>
                    <a:pt x="211" y="13"/>
                  </a:lnTo>
                  <a:lnTo>
                    <a:pt x="213" y="13"/>
                  </a:lnTo>
                  <a:lnTo>
                    <a:pt x="214" y="13"/>
                  </a:lnTo>
                  <a:lnTo>
                    <a:pt x="215" y="13"/>
                  </a:lnTo>
                  <a:lnTo>
                    <a:pt x="216" y="13"/>
                  </a:lnTo>
                  <a:lnTo>
                    <a:pt x="217" y="13"/>
                  </a:lnTo>
                  <a:lnTo>
                    <a:pt x="218" y="13"/>
                  </a:lnTo>
                  <a:lnTo>
                    <a:pt x="219" y="13"/>
                  </a:lnTo>
                  <a:lnTo>
                    <a:pt x="221" y="13"/>
                  </a:lnTo>
                  <a:lnTo>
                    <a:pt x="222" y="13"/>
                  </a:lnTo>
                  <a:lnTo>
                    <a:pt x="223" y="13"/>
                  </a:lnTo>
                  <a:lnTo>
                    <a:pt x="224" y="13"/>
                  </a:lnTo>
                  <a:lnTo>
                    <a:pt x="225" y="13"/>
                  </a:lnTo>
                  <a:lnTo>
                    <a:pt x="226" y="13"/>
                  </a:lnTo>
                  <a:lnTo>
                    <a:pt x="228" y="13"/>
                  </a:lnTo>
                  <a:lnTo>
                    <a:pt x="229" y="13"/>
                  </a:lnTo>
                  <a:lnTo>
                    <a:pt x="230" y="13"/>
                  </a:lnTo>
                  <a:lnTo>
                    <a:pt x="231" y="13"/>
                  </a:lnTo>
                  <a:lnTo>
                    <a:pt x="231" y="13"/>
                  </a:lnTo>
                  <a:lnTo>
                    <a:pt x="232" y="13"/>
                  </a:lnTo>
                  <a:lnTo>
                    <a:pt x="234" y="13"/>
                  </a:lnTo>
                  <a:lnTo>
                    <a:pt x="235" y="13"/>
                  </a:lnTo>
                  <a:lnTo>
                    <a:pt x="236" y="13"/>
                  </a:lnTo>
                  <a:lnTo>
                    <a:pt x="237" y="13"/>
                  </a:lnTo>
                  <a:lnTo>
                    <a:pt x="238" y="13"/>
                  </a:lnTo>
                  <a:lnTo>
                    <a:pt x="239" y="13"/>
                  </a:lnTo>
                  <a:lnTo>
                    <a:pt x="241" y="13"/>
                  </a:lnTo>
                  <a:lnTo>
                    <a:pt x="242" y="13"/>
                  </a:lnTo>
                  <a:lnTo>
                    <a:pt x="243" y="13"/>
                  </a:lnTo>
                  <a:lnTo>
                    <a:pt x="244" y="13"/>
                  </a:lnTo>
                  <a:lnTo>
                    <a:pt x="245" y="13"/>
                  </a:lnTo>
                  <a:lnTo>
                    <a:pt x="246" y="13"/>
                  </a:lnTo>
                  <a:lnTo>
                    <a:pt x="247" y="13"/>
                  </a:lnTo>
                  <a:lnTo>
                    <a:pt x="249" y="13"/>
                  </a:lnTo>
                  <a:lnTo>
                    <a:pt x="250" y="13"/>
                  </a:lnTo>
                  <a:lnTo>
                    <a:pt x="251" y="13"/>
                  </a:lnTo>
                  <a:lnTo>
                    <a:pt x="252" y="13"/>
                  </a:lnTo>
                  <a:lnTo>
                    <a:pt x="253" y="13"/>
                  </a:lnTo>
                  <a:lnTo>
                    <a:pt x="254" y="13"/>
                  </a:lnTo>
                  <a:lnTo>
                    <a:pt x="255" y="13"/>
                  </a:lnTo>
                  <a:lnTo>
                    <a:pt x="256" y="13"/>
                  </a:lnTo>
                  <a:lnTo>
                    <a:pt x="257" y="13"/>
                  </a:lnTo>
                  <a:lnTo>
                    <a:pt x="258" y="13"/>
                  </a:lnTo>
                  <a:lnTo>
                    <a:pt x="259" y="13"/>
                  </a:lnTo>
                  <a:lnTo>
                    <a:pt x="260" y="13"/>
                  </a:lnTo>
                  <a:lnTo>
                    <a:pt x="262" y="13"/>
                  </a:lnTo>
                  <a:lnTo>
                    <a:pt x="263" y="13"/>
                  </a:lnTo>
                  <a:lnTo>
                    <a:pt x="264" y="13"/>
                  </a:lnTo>
                  <a:lnTo>
                    <a:pt x="265" y="13"/>
                  </a:lnTo>
                  <a:lnTo>
                    <a:pt x="266" y="13"/>
                  </a:lnTo>
                  <a:lnTo>
                    <a:pt x="267" y="13"/>
                  </a:lnTo>
                  <a:lnTo>
                    <a:pt x="268" y="13"/>
                  </a:lnTo>
                  <a:lnTo>
                    <a:pt x="270" y="13"/>
                  </a:lnTo>
                  <a:lnTo>
                    <a:pt x="271" y="13"/>
                  </a:lnTo>
                  <a:lnTo>
                    <a:pt x="272" y="13"/>
                  </a:lnTo>
                  <a:lnTo>
                    <a:pt x="273" y="13"/>
                  </a:lnTo>
                  <a:lnTo>
                    <a:pt x="274" y="13"/>
                  </a:lnTo>
                  <a:lnTo>
                    <a:pt x="275" y="12"/>
                  </a:lnTo>
                  <a:lnTo>
                    <a:pt x="277" y="12"/>
                  </a:lnTo>
                  <a:lnTo>
                    <a:pt x="278" y="12"/>
                  </a:lnTo>
                  <a:lnTo>
                    <a:pt x="279" y="12"/>
                  </a:lnTo>
                  <a:lnTo>
                    <a:pt x="279" y="12"/>
                  </a:lnTo>
                  <a:lnTo>
                    <a:pt x="280" y="12"/>
                  </a:lnTo>
                  <a:lnTo>
                    <a:pt x="281" y="12"/>
                  </a:lnTo>
                  <a:lnTo>
                    <a:pt x="283" y="12"/>
                  </a:lnTo>
                  <a:lnTo>
                    <a:pt x="284" y="12"/>
                  </a:lnTo>
                  <a:lnTo>
                    <a:pt x="285" y="12"/>
                  </a:lnTo>
                  <a:lnTo>
                    <a:pt x="286" y="12"/>
                  </a:lnTo>
                  <a:lnTo>
                    <a:pt x="287" y="12"/>
                  </a:lnTo>
                  <a:lnTo>
                    <a:pt x="288" y="12"/>
                  </a:lnTo>
                  <a:lnTo>
                    <a:pt x="289" y="12"/>
                  </a:lnTo>
                  <a:lnTo>
                    <a:pt x="291" y="12"/>
                  </a:lnTo>
                  <a:lnTo>
                    <a:pt x="292" y="12"/>
                  </a:lnTo>
                  <a:lnTo>
                    <a:pt x="293" y="12"/>
                  </a:lnTo>
                  <a:lnTo>
                    <a:pt x="294" y="11"/>
                  </a:lnTo>
                  <a:lnTo>
                    <a:pt x="295" y="11"/>
                  </a:lnTo>
                  <a:lnTo>
                    <a:pt x="296" y="11"/>
                  </a:lnTo>
                  <a:lnTo>
                    <a:pt x="298" y="11"/>
                  </a:lnTo>
                  <a:lnTo>
                    <a:pt x="299" y="11"/>
                  </a:lnTo>
                  <a:lnTo>
                    <a:pt x="300" y="11"/>
                  </a:lnTo>
                  <a:lnTo>
                    <a:pt x="301" y="11"/>
                  </a:lnTo>
                  <a:lnTo>
                    <a:pt x="302" y="11"/>
                  </a:lnTo>
                  <a:lnTo>
                    <a:pt x="303" y="11"/>
                  </a:lnTo>
                  <a:lnTo>
                    <a:pt x="304" y="11"/>
                  </a:lnTo>
                  <a:lnTo>
                    <a:pt x="305" y="11"/>
                  </a:lnTo>
                  <a:lnTo>
                    <a:pt x="306" y="11"/>
                  </a:lnTo>
                  <a:lnTo>
                    <a:pt x="307" y="10"/>
                  </a:lnTo>
                  <a:lnTo>
                    <a:pt x="308" y="10"/>
                  </a:lnTo>
                  <a:lnTo>
                    <a:pt x="309" y="10"/>
                  </a:lnTo>
                  <a:lnTo>
                    <a:pt x="311" y="10"/>
                  </a:lnTo>
                  <a:lnTo>
                    <a:pt x="312" y="10"/>
                  </a:lnTo>
                  <a:lnTo>
                    <a:pt x="313" y="10"/>
                  </a:lnTo>
                  <a:lnTo>
                    <a:pt x="314" y="10"/>
                  </a:lnTo>
                  <a:lnTo>
                    <a:pt x="315" y="10"/>
                  </a:lnTo>
                  <a:lnTo>
                    <a:pt x="316" y="10"/>
                  </a:lnTo>
                  <a:lnTo>
                    <a:pt x="317" y="10"/>
                  </a:lnTo>
                  <a:lnTo>
                    <a:pt x="319" y="10"/>
                  </a:lnTo>
                  <a:lnTo>
                    <a:pt x="320" y="10"/>
                  </a:lnTo>
                  <a:lnTo>
                    <a:pt x="321" y="9"/>
                  </a:lnTo>
                  <a:lnTo>
                    <a:pt x="322" y="9"/>
                  </a:lnTo>
                  <a:lnTo>
                    <a:pt x="323" y="9"/>
                  </a:lnTo>
                  <a:lnTo>
                    <a:pt x="324" y="9"/>
                  </a:lnTo>
                  <a:lnTo>
                    <a:pt x="326" y="9"/>
                  </a:lnTo>
                  <a:lnTo>
                    <a:pt x="327" y="9"/>
                  </a:lnTo>
                  <a:lnTo>
                    <a:pt x="327" y="9"/>
                  </a:lnTo>
                  <a:lnTo>
                    <a:pt x="328" y="9"/>
                  </a:lnTo>
                  <a:lnTo>
                    <a:pt x="329" y="9"/>
                  </a:lnTo>
                  <a:lnTo>
                    <a:pt x="330" y="9"/>
                  </a:lnTo>
                  <a:lnTo>
                    <a:pt x="332" y="8"/>
                  </a:lnTo>
                  <a:lnTo>
                    <a:pt x="333" y="8"/>
                  </a:lnTo>
                  <a:lnTo>
                    <a:pt x="334" y="8"/>
                  </a:lnTo>
                  <a:lnTo>
                    <a:pt x="335" y="8"/>
                  </a:lnTo>
                  <a:lnTo>
                    <a:pt x="336" y="8"/>
                  </a:lnTo>
                  <a:lnTo>
                    <a:pt x="337" y="8"/>
                  </a:lnTo>
                  <a:lnTo>
                    <a:pt x="338" y="8"/>
                  </a:lnTo>
                  <a:lnTo>
                    <a:pt x="340" y="8"/>
                  </a:lnTo>
                  <a:lnTo>
                    <a:pt x="341" y="8"/>
                  </a:lnTo>
                  <a:lnTo>
                    <a:pt x="342" y="8"/>
                  </a:lnTo>
                  <a:lnTo>
                    <a:pt x="343" y="7"/>
                  </a:lnTo>
                  <a:lnTo>
                    <a:pt x="344" y="7"/>
                  </a:lnTo>
                  <a:lnTo>
                    <a:pt x="345" y="7"/>
                  </a:lnTo>
                  <a:lnTo>
                    <a:pt x="347" y="7"/>
                  </a:lnTo>
                  <a:lnTo>
                    <a:pt x="348" y="7"/>
                  </a:lnTo>
                  <a:lnTo>
                    <a:pt x="349" y="7"/>
                  </a:lnTo>
                  <a:lnTo>
                    <a:pt x="350" y="7"/>
                  </a:lnTo>
                  <a:lnTo>
                    <a:pt x="350" y="7"/>
                  </a:lnTo>
                  <a:lnTo>
                    <a:pt x="351" y="7"/>
                  </a:lnTo>
                  <a:lnTo>
                    <a:pt x="353" y="6"/>
                  </a:lnTo>
                  <a:lnTo>
                    <a:pt x="354" y="6"/>
                  </a:lnTo>
                  <a:lnTo>
                    <a:pt x="355" y="6"/>
                  </a:lnTo>
                  <a:lnTo>
                    <a:pt x="356" y="6"/>
                  </a:lnTo>
                  <a:lnTo>
                    <a:pt x="357" y="6"/>
                  </a:lnTo>
                  <a:lnTo>
                    <a:pt x="358" y="6"/>
                  </a:lnTo>
                  <a:lnTo>
                    <a:pt x="360" y="6"/>
                  </a:lnTo>
                  <a:lnTo>
                    <a:pt x="361" y="6"/>
                  </a:lnTo>
                  <a:lnTo>
                    <a:pt x="362" y="6"/>
                  </a:lnTo>
                  <a:lnTo>
                    <a:pt x="363" y="6"/>
                  </a:lnTo>
                  <a:lnTo>
                    <a:pt x="364" y="6"/>
                  </a:lnTo>
                  <a:lnTo>
                    <a:pt x="365" y="6"/>
                  </a:lnTo>
                  <a:lnTo>
                    <a:pt x="366" y="6"/>
                  </a:lnTo>
                  <a:lnTo>
                    <a:pt x="368" y="6"/>
                  </a:lnTo>
                  <a:lnTo>
                    <a:pt x="369" y="6"/>
                  </a:lnTo>
                  <a:lnTo>
                    <a:pt x="370" y="6"/>
                  </a:lnTo>
                  <a:lnTo>
                    <a:pt x="371" y="6"/>
                  </a:lnTo>
                  <a:lnTo>
                    <a:pt x="372" y="6"/>
                  </a:lnTo>
                  <a:lnTo>
                    <a:pt x="373" y="6"/>
                  </a:lnTo>
                  <a:lnTo>
                    <a:pt x="374" y="6"/>
                  </a:lnTo>
                  <a:lnTo>
                    <a:pt x="375" y="5"/>
                  </a:lnTo>
                  <a:lnTo>
                    <a:pt x="376" y="5"/>
                  </a:lnTo>
                  <a:lnTo>
                    <a:pt x="377" y="5"/>
                  </a:lnTo>
                  <a:lnTo>
                    <a:pt x="378" y="5"/>
                  </a:lnTo>
                  <a:lnTo>
                    <a:pt x="379" y="5"/>
                  </a:lnTo>
                  <a:lnTo>
                    <a:pt x="381" y="5"/>
                  </a:lnTo>
                  <a:lnTo>
                    <a:pt x="382" y="5"/>
                  </a:lnTo>
                  <a:lnTo>
                    <a:pt x="383" y="5"/>
                  </a:lnTo>
                  <a:lnTo>
                    <a:pt x="384" y="5"/>
                  </a:lnTo>
                  <a:lnTo>
                    <a:pt x="385" y="5"/>
                  </a:lnTo>
                  <a:lnTo>
                    <a:pt x="386" y="5"/>
                  </a:lnTo>
                  <a:lnTo>
                    <a:pt x="387" y="4"/>
                  </a:lnTo>
                  <a:lnTo>
                    <a:pt x="389" y="4"/>
                  </a:lnTo>
                  <a:lnTo>
                    <a:pt x="390" y="4"/>
                  </a:lnTo>
                  <a:lnTo>
                    <a:pt x="391" y="4"/>
                  </a:lnTo>
                  <a:lnTo>
                    <a:pt x="392" y="4"/>
                  </a:lnTo>
                  <a:lnTo>
                    <a:pt x="393" y="4"/>
                  </a:lnTo>
                  <a:lnTo>
                    <a:pt x="394" y="4"/>
                  </a:lnTo>
                  <a:lnTo>
                    <a:pt x="396" y="4"/>
                  </a:lnTo>
                  <a:lnTo>
                    <a:pt x="397" y="4"/>
                  </a:lnTo>
                  <a:lnTo>
                    <a:pt x="398" y="4"/>
                  </a:lnTo>
                  <a:lnTo>
                    <a:pt x="398" y="4"/>
                  </a:lnTo>
                  <a:lnTo>
                    <a:pt x="399" y="3"/>
                  </a:lnTo>
                  <a:lnTo>
                    <a:pt x="400" y="3"/>
                  </a:lnTo>
                  <a:lnTo>
                    <a:pt x="402" y="3"/>
                  </a:lnTo>
                  <a:lnTo>
                    <a:pt x="403" y="3"/>
                  </a:lnTo>
                  <a:lnTo>
                    <a:pt x="404" y="3"/>
                  </a:lnTo>
                  <a:lnTo>
                    <a:pt x="405" y="3"/>
                  </a:lnTo>
                  <a:lnTo>
                    <a:pt x="406" y="3"/>
                  </a:lnTo>
                  <a:lnTo>
                    <a:pt x="407" y="3"/>
                  </a:lnTo>
                  <a:lnTo>
                    <a:pt x="409" y="3"/>
                  </a:lnTo>
                  <a:lnTo>
                    <a:pt x="410" y="3"/>
                  </a:lnTo>
                  <a:lnTo>
                    <a:pt x="411" y="3"/>
                  </a:lnTo>
                  <a:lnTo>
                    <a:pt x="412" y="3"/>
                  </a:lnTo>
                  <a:lnTo>
                    <a:pt x="413" y="3"/>
                  </a:lnTo>
                  <a:lnTo>
                    <a:pt x="414" y="2"/>
                  </a:lnTo>
                  <a:lnTo>
                    <a:pt x="415" y="2"/>
                  </a:lnTo>
                  <a:lnTo>
                    <a:pt x="417" y="2"/>
                  </a:lnTo>
                  <a:lnTo>
                    <a:pt x="418" y="2"/>
                  </a:lnTo>
                  <a:lnTo>
                    <a:pt x="419" y="2"/>
                  </a:lnTo>
                  <a:lnTo>
                    <a:pt x="420" y="2"/>
                  </a:lnTo>
                  <a:lnTo>
                    <a:pt x="421" y="2"/>
                  </a:lnTo>
                  <a:lnTo>
                    <a:pt x="422" y="2"/>
                  </a:lnTo>
                  <a:lnTo>
                    <a:pt x="423" y="2"/>
                  </a:lnTo>
                  <a:lnTo>
                    <a:pt x="424" y="2"/>
                  </a:lnTo>
                  <a:lnTo>
                    <a:pt x="425" y="2"/>
                  </a:lnTo>
                  <a:lnTo>
                    <a:pt x="426" y="2"/>
                  </a:lnTo>
                  <a:lnTo>
                    <a:pt x="427" y="2"/>
                  </a:lnTo>
                  <a:lnTo>
                    <a:pt x="428" y="2"/>
                  </a:lnTo>
                  <a:lnTo>
                    <a:pt x="430" y="2"/>
                  </a:lnTo>
                  <a:lnTo>
                    <a:pt x="431" y="1"/>
                  </a:lnTo>
                  <a:lnTo>
                    <a:pt x="432" y="1"/>
                  </a:lnTo>
                  <a:lnTo>
                    <a:pt x="433" y="1"/>
                  </a:lnTo>
                  <a:lnTo>
                    <a:pt x="434" y="1"/>
                  </a:lnTo>
                  <a:lnTo>
                    <a:pt x="435" y="1"/>
                  </a:lnTo>
                  <a:lnTo>
                    <a:pt x="436" y="1"/>
                  </a:lnTo>
                  <a:lnTo>
                    <a:pt x="438" y="1"/>
                  </a:lnTo>
                  <a:lnTo>
                    <a:pt x="439" y="1"/>
                  </a:lnTo>
                  <a:lnTo>
                    <a:pt x="440" y="1"/>
                  </a:lnTo>
                  <a:lnTo>
                    <a:pt x="441" y="1"/>
                  </a:lnTo>
                  <a:lnTo>
                    <a:pt x="442" y="1"/>
                  </a:lnTo>
                  <a:lnTo>
                    <a:pt x="443" y="1"/>
                  </a:lnTo>
                  <a:lnTo>
                    <a:pt x="445" y="1"/>
                  </a:lnTo>
                  <a:lnTo>
                    <a:pt x="445" y="1"/>
                  </a:lnTo>
                  <a:lnTo>
                    <a:pt x="446" y="1"/>
                  </a:lnTo>
                  <a:lnTo>
                    <a:pt x="447" y="1"/>
                  </a:lnTo>
                  <a:lnTo>
                    <a:pt x="448" y="1"/>
                  </a:lnTo>
                  <a:lnTo>
                    <a:pt x="449" y="1"/>
                  </a:lnTo>
                  <a:lnTo>
                    <a:pt x="451" y="1"/>
                  </a:lnTo>
                  <a:lnTo>
                    <a:pt x="452" y="1"/>
                  </a:lnTo>
                  <a:lnTo>
                    <a:pt x="453" y="1"/>
                  </a:lnTo>
                  <a:lnTo>
                    <a:pt x="454" y="1"/>
                  </a:lnTo>
                  <a:lnTo>
                    <a:pt x="455" y="1"/>
                  </a:lnTo>
                  <a:lnTo>
                    <a:pt x="456" y="1"/>
                  </a:lnTo>
                  <a:lnTo>
                    <a:pt x="458" y="0"/>
                  </a:lnTo>
                  <a:lnTo>
                    <a:pt x="459" y="0"/>
                  </a:lnTo>
                  <a:lnTo>
                    <a:pt x="460" y="0"/>
                  </a:lnTo>
                  <a:lnTo>
                    <a:pt x="461" y="0"/>
                  </a:lnTo>
                  <a:lnTo>
                    <a:pt x="462" y="0"/>
                  </a:lnTo>
                  <a:lnTo>
                    <a:pt x="463" y="0"/>
                  </a:lnTo>
                  <a:lnTo>
                    <a:pt x="464" y="0"/>
                  </a:lnTo>
                  <a:lnTo>
                    <a:pt x="466" y="0"/>
                  </a:lnTo>
                  <a:lnTo>
                    <a:pt x="467" y="0"/>
                  </a:lnTo>
                  <a:lnTo>
                    <a:pt x="468" y="0"/>
                  </a:lnTo>
                  <a:lnTo>
                    <a:pt x="469" y="0"/>
                  </a:lnTo>
                  <a:lnTo>
                    <a:pt x="469" y="0"/>
                  </a:lnTo>
                  <a:lnTo>
                    <a:pt x="470" y="0"/>
                  </a:lnTo>
                  <a:lnTo>
                    <a:pt x="472" y="0"/>
                  </a:lnTo>
                  <a:lnTo>
                    <a:pt x="473" y="0"/>
                  </a:lnTo>
                  <a:lnTo>
                    <a:pt x="474" y="0"/>
                  </a:lnTo>
                  <a:lnTo>
                    <a:pt x="475" y="0"/>
                  </a:lnTo>
                  <a:lnTo>
                    <a:pt x="476" y="0"/>
                  </a:lnTo>
                  <a:lnTo>
                    <a:pt x="477" y="0"/>
                  </a:lnTo>
                  <a:lnTo>
                    <a:pt x="479" y="0"/>
                  </a:lnTo>
                  <a:lnTo>
                    <a:pt x="480" y="0"/>
                  </a:lnTo>
                  <a:lnTo>
                    <a:pt x="481" y="0"/>
                  </a:lnTo>
                  <a:lnTo>
                    <a:pt x="482" y="0"/>
                  </a:lnTo>
                  <a:lnTo>
                    <a:pt x="483" y="0"/>
                  </a:lnTo>
                  <a:lnTo>
                    <a:pt x="484" y="0"/>
                  </a:lnTo>
                  <a:lnTo>
                    <a:pt x="485" y="0"/>
                  </a:lnTo>
                  <a:lnTo>
                    <a:pt x="487" y="0"/>
                  </a:lnTo>
                  <a:lnTo>
                    <a:pt x="488" y="0"/>
                  </a:lnTo>
                  <a:lnTo>
                    <a:pt x="489" y="0"/>
                  </a:lnTo>
                  <a:lnTo>
                    <a:pt x="490" y="0"/>
                  </a:lnTo>
                  <a:lnTo>
                    <a:pt x="491" y="0"/>
                  </a:lnTo>
                  <a:lnTo>
                    <a:pt x="492" y="0"/>
                  </a:lnTo>
                  <a:lnTo>
                    <a:pt x="493" y="0"/>
                  </a:lnTo>
                  <a:lnTo>
                    <a:pt x="494" y="0"/>
                  </a:lnTo>
                  <a:lnTo>
                    <a:pt x="495" y="0"/>
                  </a:lnTo>
                  <a:lnTo>
                    <a:pt x="496" y="0"/>
                  </a:lnTo>
                  <a:lnTo>
                    <a:pt x="497" y="0"/>
                  </a:lnTo>
                  <a:lnTo>
                    <a:pt x="498" y="0"/>
                  </a:lnTo>
                  <a:lnTo>
                    <a:pt x="500" y="0"/>
                  </a:lnTo>
                  <a:lnTo>
                    <a:pt x="501" y="0"/>
                  </a:lnTo>
                  <a:lnTo>
                    <a:pt x="502" y="0"/>
                  </a:lnTo>
                  <a:lnTo>
                    <a:pt x="503" y="0"/>
                  </a:lnTo>
                  <a:lnTo>
                    <a:pt x="504" y="0"/>
                  </a:lnTo>
                  <a:lnTo>
                    <a:pt x="505" y="1"/>
                  </a:lnTo>
                  <a:lnTo>
                    <a:pt x="507" y="1"/>
                  </a:lnTo>
                  <a:lnTo>
                    <a:pt x="508" y="1"/>
                  </a:lnTo>
                  <a:lnTo>
                    <a:pt x="509" y="1"/>
                  </a:lnTo>
                  <a:lnTo>
                    <a:pt x="510" y="1"/>
                  </a:lnTo>
                  <a:lnTo>
                    <a:pt x="511" y="1"/>
                  </a:lnTo>
                  <a:lnTo>
                    <a:pt x="512" y="1"/>
                  </a:lnTo>
                  <a:lnTo>
                    <a:pt x="513" y="1"/>
                  </a:lnTo>
                  <a:lnTo>
                    <a:pt x="515" y="1"/>
                  </a:lnTo>
                  <a:lnTo>
                    <a:pt x="516" y="1"/>
                  </a:lnTo>
                  <a:lnTo>
                    <a:pt x="517" y="1"/>
                  </a:lnTo>
                  <a:lnTo>
                    <a:pt x="517" y="1"/>
                  </a:lnTo>
                  <a:lnTo>
                    <a:pt x="518" y="1"/>
                  </a:lnTo>
                  <a:lnTo>
                    <a:pt x="519" y="1"/>
                  </a:lnTo>
                  <a:lnTo>
                    <a:pt x="521" y="1"/>
                  </a:lnTo>
                  <a:lnTo>
                    <a:pt x="522" y="1"/>
                  </a:lnTo>
                  <a:lnTo>
                    <a:pt x="523" y="1"/>
                  </a:lnTo>
                  <a:lnTo>
                    <a:pt x="524" y="1"/>
                  </a:lnTo>
                  <a:lnTo>
                    <a:pt x="525" y="1"/>
                  </a:lnTo>
                  <a:lnTo>
                    <a:pt x="526" y="1"/>
                  </a:lnTo>
                  <a:lnTo>
                    <a:pt x="528" y="1"/>
                  </a:lnTo>
                  <a:lnTo>
                    <a:pt x="529" y="1"/>
                  </a:lnTo>
                  <a:lnTo>
                    <a:pt x="530" y="1"/>
                  </a:lnTo>
                  <a:lnTo>
                    <a:pt x="531" y="2"/>
                  </a:lnTo>
                  <a:lnTo>
                    <a:pt x="532" y="2"/>
                  </a:lnTo>
                  <a:lnTo>
                    <a:pt x="533" y="2"/>
                  </a:lnTo>
                  <a:lnTo>
                    <a:pt x="534" y="2"/>
                  </a:lnTo>
                  <a:lnTo>
                    <a:pt x="536" y="2"/>
                  </a:lnTo>
                  <a:lnTo>
                    <a:pt x="537" y="2"/>
                  </a:lnTo>
                  <a:lnTo>
                    <a:pt x="538" y="2"/>
                  </a:lnTo>
                  <a:lnTo>
                    <a:pt x="539" y="2"/>
                  </a:lnTo>
                  <a:lnTo>
                    <a:pt x="540" y="2"/>
                  </a:lnTo>
                  <a:lnTo>
                    <a:pt x="541" y="2"/>
                  </a:lnTo>
                  <a:lnTo>
                    <a:pt x="542" y="2"/>
                  </a:lnTo>
                  <a:lnTo>
                    <a:pt x="543" y="2"/>
                  </a:lnTo>
                  <a:lnTo>
                    <a:pt x="544" y="2"/>
                  </a:lnTo>
                  <a:lnTo>
                    <a:pt x="545" y="2"/>
                  </a:lnTo>
                  <a:lnTo>
                    <a:pt x="546" y="2"/>
                  </a:lnTo>
                  <a:lnTo>
                    <a:pt x="547" y="2"/>
                  </a:lnTo>
                  <a:lnTo>
                    <a:pt x="549" y="3"/>
                  </a:lnTo>
                  <a:lnTo>
                    <a:pt x="550" y="3"/>
                  </a:lnTo>
                  <a:lnTo>
                    <a:pt x="551" y="3"/>
                  </a:lnTo>
                  <a:lnTo>
                    <a:pt x="552" y="3"/>
                  </a:lnTo>
                  <a:lnTo>
                    <a:pt x="553" y="3"/>
                  </a:lnTo>
                  <a:lnTo>
                    <a:pt x="554" y="3"/>
                  </a:lnTo>
                  <a:lnTo>
                    <a:pt x="556" y="3"/>
                  </a:lnTo>
                  <a:lnTo>
                    <a:pt x="557" y="3"/>
                  </a:lnTo>
                  <a:lnTo>
                    <a:pt x="558" y="3"/>
                  </a:lnTo>
                  <a:lnTo>
                    <a:pt x="559" y="3"/>
                  </a:lnTo>
                  <a:lnTo>
                    <a:pt x="560" y="3"/>
                  </a:lnTo>
                  <a:lnTo>
                    <a:pt x="561" y="3"/>
                  </a:lnTo>
                  <a:lnTo>
                    <a:pt x="562" y="4"/>
                  </a:lnTo>
                  <a:lnTo>
                    <a:pt x="564" y="4"/>
                  </a:lnTo>
                  <a:lnTo>
                    <a:pt x="564" y="4"/>
                  </a:lnTo>
                  <a:lnTo>
                    <a:pt x="565" y="4"/>
                  </a:lnTo>
                  <a:lnTo>
                    <a:pt x="566" y="4"/>
                  </a:lnTo>
                  <a:lnTo>
                    <a:pt x="567" y="4"/>
                  </a:lnTo>
                  <a:lnTo>
                    <a:pt x="568" y="4"/>
                  </a:lnTo>
                  <a:lnTo>
                    <a:pt x="570" y="4"/>
                  </a:lnTo>
                  <a:lnTo>
                    <a:pt x="571" y="4"/>
                  </a:lnTo>
                  <a:lnTo>
                    <a:pt x="572" y="4"/>
                  </a:lnTo>
                  <a:lnTo>
                    <a:pt x="573" y="4"/>
                  </a:lnTo>
                  <a:lnTo>
                    <a:pt x="574" y="4"/>
                  </a:lnTo>
                  <a:lnTo>
                    <a:pt x="575" y="5"/>
                  </a:lnTo>
                  <a:lnTo>
                    <a:pt x="577" y="5"/>
                  </a:lnTo>
                  <a:lnTo>
                    <a:pt x="578" y="5"/>
                  </a:lnTo>
                  <a:lnTo>
                    <a:pt x="579" y="5"/>
                  </a:lnTo>
                  <a:lnTo>
                    <a:pt x="580" y="5"/>
                  </a:lnTo>
                  <a:lnTo>
                    <a:pt x="581" y="5"/>
                  </a:lnTo>
                  <a:lnTo>
                    <a:pt x="582" y="5"/>
                  </a:lnTo>
                  <a:lnTo>
                    <a:pt x="583" y="5"/>
                  </a:lnTo>
                  <a:lnTo>
                    <a:pt x="585" y="5"/>
                  </a:lnTo>
                  <a:lnTo>
                    <a:pt x="586" y="5"/>
                  </a:lnTo>
                  <a:lnTo>
                    <a:pt x="587" y="6"/>
                  </a:lnTo>
                  <a:lnTo>
                    <a:pt x="588" y="6"/>
                  </a:lnTo>
                  <a:lnTo>
                    <a:pt x="588" y="6"/>
                  </a:lnTo>
                  <a:lnTo>
                    <a:pt x="589" y="6"/>
                  </a:lnTo>
                  <a:lnTo>
                    <a:pt x="591" y="6"/>
                  </a:lnTo>
                  <a:lnTo>
                    <a:pt x="592" y="6"/>
                  </a:lnTo>
                  <a:lnTo>
                    <a:pt x="593" y="6"/>
                  </a:lnTo>
                  <a:lnTo>
                    <a:pt x="594" y="6"/>
                  </a:lnTo>
                  <a:lnTo>
                    <a:pt x="595" y="6"/>
                  </a:lnTo>
                  <a:lnTo>
                    <a:pt x="596" y="6"/>
                  </a:lnTo>
                  <a:lnTo>
                    <a:pt x="598" y="6"/>
                  </a:lnTo>
                  <a:lnTo>
                    <a:pt x="599" y="6"/>
                  </a:lnTo>
                  <a:lnTo>
                    <a:pt x="600" y="6"/>
                  </a:lnTo>
                  <a:lnTo>
                    <a:pt x="601" y="6"/>
                  </a:lnTo>
                  <a:lnTo>
                    <a:pt x="602" y="6"/>
                  </a:lnTo>
                  <a:lnTo>
                    <a:pt x="603" y="6"/>
                  </a:lnTo>
                  <a:lnTo>
                    <a:pt x="604" y="6"/>
                  </a:lnTo>
                  <a:lnTo>
                    <a:pt x="606" y="6"/>
                  </a:lnTo>
                  <a:lnTo>
                    <a:pt x="607" y="6"/>
                  </a:lnTo>
                  <a:lnTo>
                    <a:pt x="608" y="6"/>
                  </a:lnTo>
                  <a:lnTo>
                    <a:pt x="609" y="7"/>
                  </a:lnTo>
                  <a:lnTo>
                    <a:pt x="610" y="7"/>
                  </a:lnTo>
                  <a:lnTo>
                    <a:pt x="611" y="7"/>
                  </a:lnTo>
                  <a:lnTo>
                    <a:pt x="612" y="7"/>
                  </a:lnTo>
                  <a:lnTo>
                    <a:pt x="613" y="7"/>
                  </a:lnTo>
                  <a:lnTo>
                    <a:pt x="614" y="7"/>
                  </a:lnTo>
                  <a:lnTo>
                    <a:pt x="615" y="7"/>
                  </a:lnTo>
                  <a:lnTo>
                    <a:pt x="616" y="7"/>
                  </a:lnTo>
                  <a:lnTo>
                    <a:pt x="617" y="7"/>
                  </a:lnTo>
                  <a:lnTo>
                    <a:pt x="619" y="7"/>
                  </a:lnTo>
                  <a:lnTo>
                    <a:pt x="620" y="8"/>
                  </a:lnTo>
                  <a:lnTo>
                    <a:pt x="621" y="8"/>
                  </a:lnTo>
                  <a:lnTo>
                    <a:pt x="622" y="8"/>
                  </a:lnTo>
                  <a:lnTo>
                    <a:pt x="623" y="8"/>
                  </a:lnTo>
                  <a:lnTo>
                    <a:pt x="624" y="8"/>
                  </a:lnTo>
                  <a:lnTo>
                    <a:pt x="626" y="8"/>
                  </a:lnTo>
                  <a:lnTo>
                    <a:pt x="627" y="8"/>
                  </a:lnTo>
                  <a:lnTo>
                    <a:pt x="628" y="8"/>
                  </a:lnTo>
                  <a:lnTo>
                    <a:pt x="629" y="8"/>
                  </a:lnTo>
                  <a:lnTo>
                    <a:pt x="630" y="8"/>
                  </a:lnTo>
                  <a:lnTo>
                    <a:pt x="631" y="9"/>
                  </a:lnTo>
                  <a:lnTo>
                    <a:pt x="632" y="9"/>
                  </a:lnTo>
                  <a:lnTo>
                    <a:pt x="634" y="9"/>
                  </a:lnTo>
                  <a:lnTo>
                    <a:pt x="635" y="9"/>
                  </a:lnTo>
                  <a:lnTo>
                    <a:pt x="636" y="9"/>
                  </a:lnTo>
                  <a:lnTo>
                    <a:pt x="636" y="9"/>
                  </a:lnTo>
                  <a:lnTo>
                    <a:pt x="637" y="9"/>
                  </a:lnTo>
                  <a:lnTo>
                    <a:pt x="638" y="9"/>
                  </a:lnTo>
                  <a:lnTo>
                    <a:pt x="640" y="9"/>
                  </a:lnTo>
                  <a:lnTo>
                    <a:pt x="641" y="9"/>
                  </a:lnTo>
                  <a:lnTo>
                    <a:pt x="642" y="10"/>
                  </a:lnTo>
                  <a:lnTo>
                    <a:pt x="643" y="10"/>
                  </a:lnTo>
                  <a:lnTo>
                    <a:pt x="644" y="10"/>
                  </a:lnTo>
                  <a:lnTo>
                    <a:pt x="645" y="10"/>
                  </a:lnTo>
                  <a:lnTo>
                    <a:pt x="647" y="10"/>
                  </a:lnTo>
                  <a:lnTo>
                    <a:pt x="648" y="10"/>
                  </a:lnTo>
                  <a:lnTo>
                    <a:pt x="649" y="10"/>
                  </a:lnTo>
                  <a:lnTo>
                    <a:pt x="650" y="10"/>
                  </a:lnTo>
                  <a:lnTo>
                    <a:pt x="651" y="10"/>
                  </a:lnTo>
                  <a:lnTo>
                    <a:pt x="652" y="10"/>
                  </a:lnTo>
                  <a:lnTo>
                    <a:pt x="653" y="10"/>
                  </a:lnTo>
                  <a:lnTo>
                    <a:pt x="655" y="11"/>
                  </a:lnTo>
                  <a:lnTo>
                    <a:pt x="656" y="11"/>
                  </a:lnTo>
                  <a:lnTo>
                    <a:pt x="657" y="11"/>
                  </a:lnTo>
                  <a:lnTo>
                    <a:pt x="658" y="11"/>
                  </a:lnTo>
                  <a:lnTo>
                    <a:pt x="659" y="11"/>
                  </a:lnTo>
                  <a:lnTo>
                    <a:pt x="659" y="11"/>
                  </a:lnTo>
                  <a:lnTo>
                    <a:pt x="661" y="11"/>
                  </a:lnTo>
                  <a:lnTo>
                    <a:pt x="662" y="11"/>
                  </a:lnTo>
                  <a:lnTo>
                    <a:pt x="663" y="11"/>
                  </a:lnTo>
                  <a:lnTo>
                    <a:pt x="664" y="11"/>
                  </a:lnTo>
                  <a:lnTo>
                    <a:pt x="665" y="11"/>
                  </a:lnTo>
                  <a:lnTo>
                    <a:pt x="666" y="11"/>
                  </a:lnTo>
                  <a:lnTo>
                    <a:pt x="668" y="11"/>
                  </a:lnTo>
                  <a:lnTo>
                    <a:pt x="669" y="12"/>
                  </a:lnTo>
                  <a:lnTo>
                    <a:pt x="670" y="12"/>
                  </a:lnTo>
                  <a:lnTo>
                    <a:pt x="671" y="12"/>
                  </a:lnTo>
                  <a:lnTo>
                    <a:pt x="672" y="12"/>
                  </a:lnTo>
                  <a:lnTo>
                    <a:pt x="673" y="12"/>
                  </a:lnTo>
                  <a:lnTo>
                    <a:pt x="675" y="12"/>
                  </a:lnTo>
                  <a:lnTo>
                    <a:pt x="676" y="12"/>
                  </a:lnTo>
                  <a:lnTo>
                    <a:pt x="677" y="12"/>
                  </a:lnTo>
                  <a:lnTo>
                    <a:pt x="678" y="12"/>
                  </a:lnTo>
                  <a:lnTo>
                    <a:pt x="679" y="12"/>
                  </a:lnTo>
                  <a:lnTo>
                    <a:pt x="680" y="12"/>
                  </a:lnTo>
                  <a:lnTo>
                    <a:pt x="681" y="12"/>
                  </a:lnTo>
                  <a:lnTo>
                    <a:pt x="683" y="12"/>
                  </a:lnTo>
                  <a:lnTo>
                    <a:pt x="683" y="12"/>
                  </a:lnTo>
                  <a:lnTo>
                    <a:pt x="684" y="12"/>
                  </a:lnTo>
                  <a:lnTo>
                    <a:pt x="685" y="12"/>
                  </a:lnTo>
                  <a:lnTo>
                    <a:pt x="686" y="13"/>
                  </a:lnTo>
                  <a:lnTo>
                    <a:pt x="687" y="13"/>
                  </a:lnTo>
                  <a:lnTo>
                    <a:pt x="689" y="13"/>
                  </a:lnTo>
                  <a:lnTo>
                    <a:pt x="690" y="13"/>
                  </a:lnTo>
                  <a:lnTo>
                    <a:pt x="691" y="13"/>
                  </a:lnTo>
                  <a:lnTo>
                    <a:pt x="692" y="13"/>
                  </a:lnTo>
                  <a:lnTo>
                    <a:pt x="693" y="13"/>
                  </a:lnTo>
                  <a:lnTo>
                    <a:pt x="694" y="13"/>
                  </a:lnTo>
                  <a:lnTo>
                    <a:pt x="696" y="13"/>
                  </a:lnTo>
                  <a:lnTo>
                    <a:pt x="697" y="13"/>
                  </a:lnTo>
                  <a:lnTo>
                    <a:pt x="698" y="13"/>
                  </a:lnTo>
                  <a:lnTo>
                    <a:pt x="699" y="13"/>
                  </a:lnTo>
                  <a:lnTo>
                    <a:pt x="700" y="13"/>
                  </a:lnTo>
                  <a:lnTo>
                    <a:pt x="701" y="13"/>
                  </a:lnTo>
                  <a:lnTo>
                    <a:pt x="702" y="13"/>
                  </a:lnTo>
                  <a:lnTo>
                    <a:pt x="704" y="13"/>
                  </a:lnTo>
                  <a:lnTo>
                    <a:pt x="705" y="13"/>
                  </a:lnTo>
                  <a:lnTo>
                    <a:pt x="706" y="13"/>
                  </a:lnTo>
                  <a:lnTo>
                    <a:pt x="707" y="13"/>
                  </a:lnTo>
                  <a:lnTo>
                    <a:pt x="707" y="13"/>
                  </a:lnTo>
                  <a:lnTo>
                    <a:pt x="708" y="13"/>
                  </a:lnTo>
                  <a:lnTo>
                    <a:pt x="710" y="13"/>
                  </a:lnTo>
                  <a:lnTo>
                    <a:pt x="711" y="13"/>
                  </a:lnTo>
                  <a:lnTo>
                    <a:pt x="712" y="13"/>
                  </a:lnTo>
                  <a:lnTo>
                    <a:pt x="713" y="13"/>
                  </a:lnTo>
                  <a:lnTo>
                    <a:pt x="714" y="13"/>
                  </a:lnTo>
                  <a:lnTo>
                    <a:pt x="715" y="13"/>
                  </a:lnTo>
                  <a:lnTo>
                    <a:pt x="717" y="13"/>
                  </a:lnTo>
                  <a:lnTo>
                    <a:pt x="718" y="13"/>
                  </a:lnTo>
                  <a:lnTo>
                    <a:pt x="719" y="13"/>
                  </a:lnTo>
                  <a:lnTo>
                    <a:pt x="720" y="13"/>
                  </a:lnTo>
                  <a:lnTo>
                    <a:pt x="721" y="13"/>
                  </a:lnTo>
                  <a:lnTo>
                    <a:pt x="722" y="13"/>
                  </a:lnTo>
                  <a:lnTo>
                    <a:pt x="724" y="13"/>
                  </a:lnTo>
                  <a:lnTo>
                    <a:pt x="725" y="13"/>
                  </a:lnTo>
                  <a:lnTo>
                    <a:pt x="726" y="13"/>
                  </a:lnTo>
                  <a:lnTo>
                    <a:pt x="727" y="13"/>
                  </a:lnTo>
                  <a:lnTo>
                    <a:pt x="728" y="13"/>
                  </a:lnTo>
                  <a:lnTo>
                    <a:pt x="729" y="13"/>
                  </a:lnTo>
                  <a:lnTo>
                    <a:pt x="730" y="13"/>
                  </a:lnTo>
                  <a:lnTo>
                    <a:pt x="731" y="13"/>
                  </a:lnTo>
                  <a:lnTo>
                    <a:pt x="732" y="13"/>
                  </a:lnTo>
                  <a:lnTo>
                    <a:pt x="733" y="13"/>
                  </a:lnTo>
                  <a:lnTo>
                    <a:pt x="734" y="13"/>
                  </a:lnTo>
                  <a:lnTo>
                    <a:pt x="735" y="13"/>
                  </a:lnTo>
                  <a:lnTo>
                    <a:pt x="736" y="13"/>
                  </a:lnTo>
                  <a:lnTo>
                    <a:pt x="738" y="13"/>
                  </a:lnTo>
                  <a:lnTo>
                    <a:pt x="739" y="13"/>
                  </a:lnTo>
                  <a:lnTo>
                    <a:pt x="740" y="13"/>
                  </a:lnTo>
                  <a:lnTo>
                    <a:pt x="741" y="13"/>
                  </a:lnTo>
                  <a:lnTo>
                    <a:pt x="742" y="13"/>
                  </a:lnTo>
                  <a:lnTo>
                    <a:pt x="743" y="13"/>
                  </a:lnTo>
                  <a:lnTo>
                    <a:pt x="745" y="13"/>
                  </a:lnTo>
                  <a:lnTo>
                    <a:pt x="746" y="13"/>
                  </a:lnTo>
                  <a:lnTo>
                    <a:pt x="747" y="13"/>
                  </a:lnTo>
                  <a:lnTo>
                    <a:pt x="748" y="13"/>
                  </a:lnTo>
                  <a:lnTo>
                    <a:pt x="749" y="13"/>
                  </a:lnTo>
                  <a:lnTo>
                    <a:pt x="750" y="13"/>
                  </a:lnTo>
                  <a:lnTo>
                    <a:pt x="751" y="13"/>
                  </a:lnTo>
                  <a:lnTo>
                    <a:pt x="753" y="13"/>
                  </a:lnTo>
                  <a:lnTo>
                    <a:pt x="754" y="13"/>
                  </a:lnTo>
                  <a:lnTo>
                    <a:pt x="755" y="13"/>
                  </a:lnTo>
                  <a:lnTo>
                    <a:pt x="755" y="13"/>
                  </a:lnTo>
                  <a:lnTo>
                    <a:pt x="756" y="12"/>
                  </a:lnTo>
                  <a:lnTo>
                    <a:pt x="757" y="12"/>
                  </a:lnTo>
                  <a:lnTo>
                    <a:pt x="759" y="12"/>
                  </a:lnTo>
                  <a:lnTo>
                    <a:pt x="760" y="12"/>
                  </a:lnTo>
                  <a:lnTo>
                    <a:pt x="761" y="12"/>
                  </a:lnTo>
                  <a:lnTo>
                    <a:pt x="762" y="12"/>
                  </a:lnTo>
                  <a:lnTo>
                    <a:pt x="763" y="12"/>
                  </a:lnTo>
                  <a:lnTo>
                    <a:pt x="764" y="12"/>
                  </a:lnTo>
                  <a:lnTo>
                    <a:pt x="766" y="12"/>
                  </a:lnTo>
                  <a:lnTo>
                    <a:pt x="767" y="12"/>
                  </a:lnTo>
                  <a:lnTo>
                    <a:pt x="768" y="12"/>
                  </a:lnTo>
                  <a:lnTo>
                    <a:pt x="769" y="12"/>
                  </a:lnTo>
                  <a:lnTo>
                    <a:pt x="770" y="12"/>
                  </a:lnTo>
                  <a:lnTo>
                    <a:pt x="771" y="12"/>
                  </a:lnTo>
                  <a:lnTo>
                    <a:pt x="773" y="12"/>
                  </a:lnTo>
                  <a:lnTo>
                    <a:pt x="774" y="12"/>
                  </a:lnTo>
                  <a:lnTo>
                    <a:pt x="775" y="12"/>
                  </a:lnTo>
                  <a:lnTo>
                    <a:pt x="776" y="11"/>
                  </a:lnTo>
                  <a:lnTo>
                    <a:pt x="777" y="11"/>
                  </a:lnTo>
                  <a:lnTo>
                    <a:pt x="778" y="11"/>
                  </a:lnTo>
                  <a:lnTo>
                    <a:pt x="778" y="11"/>
                  </a:lnTo>
                  <a:lnTo>
                    <a:pt x="780" y="11"/>
                  </a:lnTo>
                  <a:lnTo>
                    <a:pt x="781" y="11"/>
                  </a:lnTo>
                  <a:lnTo>
                    <a:pt x="782" y="11"/>
                  </a:lnTo>
                  <a:lnTo>
                    <a:pt x="783" y="11"/>
                  </a:lnTo>
                  <a:lnTo>
                    <a:pt x="784" y="11"/>
                  </a:lnTo>
                  <a:lnTo>
                    <a:pt x="785" y="11"/>
                  </a:lnTo>
                  <a:lnTo>
                    <a:pt x="787" y="11"/>
                  </a:lnTo>
                  <a:lnTo>
                    <a:pt x="788" y="11"/>
                  </a:lnTo>
                  <a:lnTo>
                    <a:pt x="789" y="10"/>
                  </a:lnTo>
                  <a:lnTo>
                    <a:pt x="790" y="10"/>
                  </a:lnTo>
                  <a:lnTo>
                    <a:pt x="791" y="10"/>
                  </a:lnTo>
                  <a:lnTo>
                    <a:pt x="792" y="10"/>
                  </a:lnTo>
                  <a:lnTo>
                    <a:pt x="794" y="10"/>
                  </a:lnTo>
                  <a:lnTo>
                    <a:pt x="795" y="10"/>
                  </a:lnTo>
                  <a:lnTo>
                    <a:pt x="796" y="10"/>
                  </a:lnTo>
                  <a:lnTo>
                    <a:pt x="797" y="10"/>
                  </a:lnTo>
                  <a:lnTo>
                    <a:pt x="798" y="10"/>
                  </a:lnTo>
                  <a:lnTo>
                    <a:pt x="799" y="10"/>
                  </a:lnTo>
                  <a:lnTo>
                    <a:pt x="800" y="10"/>
                  </a:lnTo>
                  <a:lnTo>
                    <a:pt x="802" y="10"/>
                  </a:lnTo>
                  <a:lnTo>
                    <a:pt x="802" y="9"/>
                  </a:lnTo>
                  <a:lnTo>
                    <a:pt x="803" y="9"/>
                  </a:lnTo>
                  <a:lnTo>
                    <a:pt x="804" y="9"/>
                  </a:lnTo>
                  <a:lnTo>
                    <a:pt x="805" y="9"/>
                  </a:lnTo>
                  <a:lnTo>
                    <a:pt x="806" y="9"/>
                  </a:lnTo>
                  <a:lnTo>
                    <a:pt x="808" y="9"/>
                  </a:lnTo>
                  <a:lnTo>
                    <a:pt x="809" y="9"/>
                  </a:lnTo>
                  <a:lnTo>
                    <a:pt x="810" y="9"/>
                  </a:lnTo>
                  <a:lnTo>
                    <a:pt x="811" y="9"/>
                  </a:lnTo>
                  <a:lnTo>
                    <a:pt x="812" y="9"/>
                  </a:lnTo>
                  <a:lnTo>
                    <a:pt x="813" y="8"/>
                  </a:lnTo>
                  <a:lnTo>
                    <a:pt x="815" y="8"/>
                  </a:lnTo>
                  <a:lnTo>
                    <a:pt x="816" y="8"/>
                  </a:lnTo>
                  <a:lnTo>
                    <a:pt x="817" y="8"/>
                  </a:lnTo>
                  <a:lnTo>
                    <a:pt x="818" y="8"/>
                  </a:lnTo>
                  <a:lnTo>
                    <a:pt x="819" y="8"/>
                  </a:lnTo>
                  <a:lnTo>
                    <a:pt x="820" y="8"/>
                  </a:lnTo>
                  <a:lnTo>
                    <a:pt x="822" y="8"/>
                  </a:lnTo>
                  <a:lnTo>
                    <a:pt x="823" y="8"/>
                  </a:lnTo>
                  <a:lnTo>
                    <a:pt x="824" y="8"/>
                  </a:lnTo>
                  <a:lnTo>
                    <a:pt x="825" y="7"/>
                  </a:lnTo>
                  <a:lnTo>
                    <a:pt x="826" y="7"/>
                  </a:lnTo>
                  <a:lnTo>
                    <a:pt x="826" y="7"/>
                  </a:lnTo>
                  <a:lnTo>
                    <a:pt x="827" y="7"/>
                  </a:lnTo>
                  <a:lnTo>
                    <a:pt x="829" y="7"/>
                  </a:lnTo>
                  <a:lnTo>
                    <a:pt x="830" y="7"/>
                  </a:lnTo>
                  <a:lnTo>
                    <a:pt x="831" y="7"/>
                  </a:lnTo>
                  <a:lnTo>
                    <a:pt x="832" y="7"/>
                  </a:lnTo>
                  <a:lnTo>
                    <a:pt x="833" y="7"/>
                  </a:lnTo>
                  <a:lnTo>
                    <a:pt x="834" y="7"/>
                  </a:lnTo>
                  <a:lnTo>
                    <a:pt x="836" y="6"/>
                  </a:lnTo>
                  <a:lnTo>
                    <a:pt x="837" y="6"/>
                  </a:lnTo>
                  <a:lnTo>
                    <a:pt x="838" y="6"/>
                  </a:lnTo>
                  <a:lnTo>
                    <a:pt x="839" y="6"/>
                  </a:lnTo>
                  <a:lnTo>
                    <a:pt x="840" y="6"/>
                  </a:lnTo>
                  <a:lnTo>
                    <a:pt x="841" y="6"/>
                  </a:lnTo>
                  <a:lnTo>
                    <a:pt x="843" y="6"/>
                  </a:lnTo>
                  <a:lnTo>
                    <a:pt x="844" y="6"/>
                  </a:lnTo>
                  <a:lnTo>
                    <a:pt x="845" y="6"/>
                  </a:lnTo>
                  <a:lnTo>
                    <a:pt x="846" y="6"/>
                  </a:lnTo>
                  <a:lnTo>
                    <a:pt x="847" y="6"/>
                  </a:lnTo>
                  <a:lnTo>
                    <a:pt x="848" y="6"/>
                  </a:lnTo>
                  <a:lnTo>
                    <a:pt x="849" y="6"/>
                  </a:lnTo>
                  <a:lnTo>
                    <a:pt x="850" y="6"/>
                  </a:lnTo>
                  <a:lnTo>
                    <a:pt x="851" y="6"/>
                  </a:lnTo>
                  <a:lnTo>
                    <a:pt x="852" y="6"/>
                  </a:lnTo>
                  <a:lnTo>
                    <a:pt x="853" y="6"/>
                  </a:lnTo>
                  <a:lnTo>
                    <a:pt x="854" y="6"/>
                  </a:lnTo>
                  <a:lnTo>
                    <a:pt x="855" y="6"/>
                  </a:lnTo>
                  <a:lnTo>
                    <a:pt x="857" y="5"/>
                  </a:lnTo>
                  <a:lnTo>
                    <a:pt x="858" y="5"/>
                  </a:lnTo>
                  <a:lnTo>
                    <a:pt x="859" y="5"/>
                  </a:lnTo>
                  <a:lnTo>
                    <a:pt x="860" y="5"/>
                  </a:lnTo>
                  <a:lnTo>
                    <a:pt x="861" y="5"/>
                  </a:lnTo>
                  <a:lnTo>
                    <a:pt x="862" y="5"/>
                  </a:lnTo>
                  <a:lnTo>
                    <a:pt x="864" y="5"/>
                  </a:lnTo>
                  <a:lnTo>
                    <a:pt x="865" y="5"/>
                  </a:lnTo>
                  <a:lnTo>
                    <a:pt x="866" y="5"/>
                  </a:lnTo>
                  <a:lnTo>
                    <a:pt x="867" y="5"/>
                  </a:lnTo>
                  <a:lnTo>
                    <a:pt x="868" y="5"/>
                  </a:lnTo>
                  <a:lnTo>
                    <a:pt x="869" y="4"/>
                  </a:lnTo>
                  <a:lnTo>
                    <a:pt x="870" y="4"/>
                  </a:lnTo>
                  <a:lnTo>
                    <a:pt x="872" y="4"/>
                  </a:lnTo>
                  <a:lnTo>
                    <a:pt x="873" y="4"/>
                  </a:lnTo>
                  <a:lnTo>
                    <a:pt x="873" y="4"/>
                  </a:lnTo>
                  <a:lnTo>
                    <a:pt x="874" y="4"/>
                  </a:lnTo>
                  <a:lnTo>
                    <a:pt x="875" y="4"/>
                  </a:lnTo>
                  <a:lnTo>
                    <a:pt x="876" y="4"/>
                  </a:lnTo>
                  <a:lnTo>
                    <a:pt x="878" y="4"/>
                  </a:lnTo>
                  <a:lnTo>
                    <a:pt x="879" y="4"/>
                  </a:lnTo>
                  <a:lnTo>
                    <a:pt x="880" y="4"/>
                  </a:lnTo>
                  <a:lnTo>
                    <a:pt x="881" y="3"/>
                  </a:lnTo>
                  <a:lnTo>
                    <a:pt x="882" y="3"/>
                  </a:lnTo>
                  <a:lnTo>
                    <a:pt x="883" y="3"/>
                  </a:lnTo>
                  <a:lnTo>
                    <a:pt x="885" y="3"/>
                  </a:lnTo>
                  <a:lnTo>
                    <a:pt x="886" y="3"/>
                  </a:lnTo>
                  <a:lnTo>
                    <a:pt x="887" y="3"/>
                  </a:lnTo>
                  <a:lnTo>
                    <a:pt x="888" y="3"/>
                  </a:lnTo>
                  <a:lnTo>
                    <a:pt x="889" y="3"/>
                  </a:lnTo>
                  <a:lnTo>
                    <a:pt x="890" y="3"/>
                  </a:lnTo>
                  <a:lnTo>
                    <a:pt x="892" y="3"/>
                  </a:lnTo>
                  <a:lnTo>
                    <a:pt x="893" y="3"/>
                  </a:lnTo>
                  <a:lnTo>
                    <a:pt x="894" y="3"/>
                  </a:lnTo>
                  <a:lnTo>
                    <a:pt x="895" y="3"/>
                  </a:lnTo>
                  <a:lnTo>
                    <a:pt x="896" y="2"/>
                  </a:lnTo>
                  <a:lnTo>
                    <a:pt x="897" y="2"/>
                  </a:lnTo>
                  <a:lnTo>
                    <a:pt x="897" y="2"/>
                  </a:lnTo>
                  <a:lnTo>
                    <a:pt x="899" y="2"/>
                  </a:lnTo>
                  <a:lnTo>
                    <a:pt x="900" y="2"/>
                  </a:lnTo>
                  <a:lnTo>
                    <a:pt x="901" y="2"/>
                  </a:lnTo>
                  <a:lnTo>
                    <a:pt x="902" y="2"/>
                  </a:lnTo>
                  <a:lnTo>
                    <a:pt x="903" y="2"/>
                  </a:lnTo>
                  <a:lnTo>
                    <a:pt x="904" y="2"/>
                  </a:lnTo>
                  <a:lnTo>
                    <a:pt x="906" y="2"/>
                  </a:lnTo>
                  <a:lnTo>
                    <a:pt x="907" y="2"/>
                  </a:lnTo>
                  <a:lnTo>
                    <a:pt x="908" y="2"/>
                  </a:lnTo>
                  <a:lnTo>
                    <a:pt x="909" y="2"/>
                  </a:lnTo>
                  <a:lnTo>
                    <a:pt x="910" y="2"/>
                  </a:lnTo>
                  <a:lnTo>
                    <a:pt x="911" y="2"/>
                  </a:lnTo>
                  <a:lnTo>
                    <a:pt x="913" y="2"/>
                  </a:lnTo>
                  <a:lnTo>
                    <a:pt x="914" y="1"/>
                  </a:lnTo>
                  <a:lnTo>
                    <a:pt x="915" y="1"/>
                  </a:lnTo>
                  <a:lnTo>
                    <a:pt x="916" y="1"/>
                  </a:lnTo>
                  <a:lnTo>
                    <a:pt x="917" y="1"/>
                  </a:lnTo>
                  <a:lnTo>
                    <a:pt x="918" y="1"/>
                  </a:lnTo>
                  <a:lnTo>
                    <a:pt x="919" y="1"/>
                  </a:lnTo>
                  <a:lnTo>
                    <a:pt x="921" y="1"/>
                  </a:lnTo>
                  <a:lnTo>
                    <a:pt x="921" y="1"/>
                  </a:lnTo>
                  <a:lnTo>
                    <a:pt x="922" y="1"/>
                  </a:lnTo>
                  <a:lnTo>
                    <a:pt x="923" y="1"/>
                  </a:lnTo>
                  <a:lnTo>
                    <a:pt x="924" y="1"/>
                  </a:lnTo>
                  <a:lnTo>
                    <a:pt x="925" y="1"/>
                  </a:lnTo>
                  <a:lnTo>
                    <a:pt x="927" y="1"/>
                  </a:lnTo>
                  <a:lnTo>
                    <a:pt x="928" y="1"/>
                  </a:lnTo>
                  <a:lnTo>
                    <a:pt x="929" y="1"/>
                  </a:lnTo>
                  <a:lnTo>
                    <a:pt x="930" y="1"/>
                  </a:lnTo>
                  <a:lnTo>
                    <a:pt x="931" y="1"/>
                  </a:lnTo>
                  <a:lnTo>
                    <a:pt x="932" y="1"/>
                  </a:lnTo>
                  <a:lnTo>
                    <a:pt x="934" y="1"/>
                  </a:lnTo>
                  <a:lnTo>
                    <a:pt x="935" y="1"/>
                  </a:lnTo>
                  <a:lnTo>
                    <a:pt x="936" y="1"/>
                  </a:lnTo>
                  <a:lnTo>
                    <a:pt x="937" y="1"/>
                  </a:lnTo>
                  <a:lnTo>
                    <a:pt x="938" y="1"/>
                  </a:lnTo>
                  <a:lnTo>
                    <a:pt x="939" y="0"/>
                  </a:lnTo>
                  <a:lnTo>
                    <a:pt x="941" y="0"/>
                  </a:lnTo>
                  <a:lnTo>
                    <a:pt x="942" y="0"/>
                  </a:lnTo>
                  <a:lnTo>
                    <a:pt x="943" y="0"/>
                  </a:lnTo>
                  <a:lnTo>
                    <a:pt x="944" y="0"/>
                  </a:lnTo>
                  <a:lnTo>
                    <a:pt x="945" y="0"/>
                  </a:lnTo>
                  <a:lnTo>
                    <a:pt x="945" y="0"/>
                  </a:lnTo>
                  <a:lnTo>
                    <a:pt x="946" y="0"/>
                  </a:lnTo>
                  <a:lnTo>
                    <a:pt x="948" y="0"/>
                  </a:lnTo>
                  <a:lnTo>
                    <a:pt x="949" y="0"/>
                  </a:lnTo>
                  <a:lnTo>
                    <a:pt x="950" y="0"/>
                  </a:lnTo>
                  <a:lnTo>
                    <a:pt x="951" y="0"/>
                  </a:lnTo>
                  <a:lnTo>
                    <a:pt x="952" y="0"/>
                  </a:lnTo>
                  <a:lnTo>
                    <a:pt x="953" y="0"/>
                  </a:lnTo>
                  <a:lnTo>
                    <a:pt x="955" y="0"/>
                  </a:lnTo>
                  <a:lnTo>
                    <a:pt x="956" y="0"/>
                  </a:lnTo>
                  <a:lnTo>
                    <a:pt x="957" y="0"/>
                  </a:lnTo>
                  <a:lnTo>
                    <a:pt x="958" y="0"/>
                  </a:lnTo>
                  <a:lnTo>
                    <a:pt x="959" y="0"/>
                  </a:lnTo>
                  <a:lnTo>
                    <a:pt x="960" y="0"/>
                  </a:lnTo>
                  <a:lnTo>
                    <a:pt x="962" y="0"/>
                  </a:lnTo>
                  <a:lnTo>
                    <a:pt x="963" y="0"/>
                  </a:lnTo>
                  <a:lnTo>
                    <a:pt x="964" y="0"/>
                  </a:lnTo>
                  <a:lnTo>
                    <a:pt x="965" y="0"/>
                  </a:lnTo>
                  <a:lnTo>
                    <a:pt x="966" y="0"/>
                  </a:lnTo>
                  <a:lnTo>
                    <a:pt x="967" y="0"/>
                  </a:lnTo>
                  <a:lnTo>
                    <a:pt x="968" y="0"/>
                  </a:lnTo>
                  <a:lnTo>
                    <a:pt x="969" y="0"/>
                  </a:lnTo>
                  <a:lnTo>
                    <a:pt x="970" y="0"/>
                  </a:lnTo>
                  <a:lnTo>
                    <a:pt x="971" y="0"/>
                  </a:lnTo>
                  <a:lnTo>
                    <a:pt x="972" y="0"/>
                  </a:lnTo>
                  <a:lnTo>
                    <a:pt x="973" y="0"/>
                  </a:lnTo>
                  <a:lnTo>
                    <a:pt x="974" y="0"/>
                  </a:lnTo>
                  <a:lnTo>
                    <a:pt x="976" y="0"/>
                  </a:lnTo>
                  <a:lnTo>
                    <a:pt x="977" y="0"/>
                  </a:lnTo>
                  <a:lnTo>
                    <a:pt x="978" y="0"/>
                  </a:lnTo>
                  <a:lnTo>
                    <a:pt x="979" y="0"/>
                  </a:lnTo>
                  <a:lnTo>
                    <a:pt x="980" y="0"/>
                  </a:lnTo>
                  <a:lnTo>
                    <a:pt x="981" y="0"/>
                  </a:lnTo>
                  <a:lnTo>
                    <a:pt x="983" y="0"/>
                  </a:lnTo>
                  <a:lnTo>
                    <a:pt x="984" y="0"/>
                  </a:lnTo>
                  <a:lnTo>
                    <a:pt x="985" y="0"/>
                  </a:lnTo>
                  <a:lnTo>
                    <a:pt x="986" y="0"/>
                  </a:lnTo>
                  <a:lnTo>
                    <a:pt x="987" y="1"/>
                  </a:lnTo>
                  <a:lnTo>
                    <a:pt x="988" y="1"/>
                  </a:lnTo>
                  <a:lnTo>
                    <a:pt x="990" y="1"/>
                  </a:lnTo>
                  <a:lnTo>
                    <a:pt x="991" y="1"/>
                  </a:lnTo>
                  <a:lnTo>
                    <a:pt x="992" y="1"/>
                  </a:lnTo>
                  <a:lnTo>
                    <a:pt x="992" y="1"/>
                  </a:lnTo>
                  <a:lnTo>
                    <a:pt x="993" y="1"/>
                  </a:lnTo>
                  <a:lnTo>
                    <a:pt x="994" y="1"/>
                  </a:lnTo>
                  <a:lnTo>
                    <a:pt x="995" y="1"/>
                  </a:lnTo>
                  <a:lnTo>
                    <a:pt x="997" y="1"/>
                  </a:lnTo>
                  <a:lnTo>
                    <a:pt x="998" y="1"/>
                  </a:lnTo>
                  <a:lnTo>
                    <a:pt x="999" y="1"/>
                  </a:lnTo>
                  <a:lnTo>
                    <a:pt x="1000" y="1"/>
                  </a:lnTo>
                  <a:lnTo>
                    <a:pt x="1001" y="1"/>
                  </a:lnTo>
                  <a:lnTo>
                    <a:pt x="1002" y="1"/>
                  </a:lnTo>
                  <a:lnTo>
                    <a:pt x="1004" y="1"/>
                  </a:lnTo>
                  <a:lnTo>
                    <a:pt x="1005" y="1"/>
                  </a:lnTo>
                  <a:lnTo>
                    <a:pt x="1006" y="1"/>
                  </a:lnTo>
                  <a:lnTo>
                    <a:pt x="1007" y="1"/>
                  </a:lnTo>
                  <a:lnTo>
                    <a:pt x="1008" y="1"/>
                  </a:lnTo>
                  <a:lnTo>
                    <a:pt x="1009" y="1"/>
                  </a:lnTo>
                  <a:lnTo>
                    <a:pt x="1011" y="1"/>
                  </a:lnTo>
                  <a:lnTo>
                    <a:pt x="1012" y="1"/>
                  </a:lnTo>
                  <a:lnTo>
                    <a:pt x="1013" y="2"/>
                  </a:lnTo>
                  <a:lnTo>
                    <a:pt x="1014" y="2"/>
                  </a:lnTo>
                  <a:lnTo>
                    <a:pt x="1015" y="2"/>
                  </a:lnTo>
                  <a:lnTo>
                    <a:pt x="1016" y="2"/>
                  </a:lnTo>
                  <a:lnTo>
                    <a:pt x="1016" y="2"/>
                  </a:lnTo>
                  <a:lnTo>
                    <a:pt x="1018" y="2"/>
                  </a:lnTo>
                  <a:lnTo>
                    <a:pt x="1019" y="2"/>
                  </a:lnTo>
                  <a:lnTo>
                    <a:pt x="1020" y="2"/>
                  </a:lnTo>
                  <a:lnTo>
                    <a:pt x="1021" y="2"/>
                  </a:lnTo>
                  <a:lnTo>
                    <a:pt x="1022" y="2"/>
                  </a:lnTo>
                  <a:lnTo>
                    <a:pt x="1023" y="2"/>
                  </a:lnTo>
                  <a:lnTo>
                    <a:pt x="1025" y="2"/>
                  </a:lnTo>
                  <a:lnTo>
                    <a:pt x="1026" y="2"/>
                  </a:lnTo>
                  <a:lnTo>
                    <a:pt x="1027" y="2"/>
                  </a:lnTo>
                  <a:lnTo>
                    <a:pt x="1028" y="2"/>
                  </a:lnTo>
                  <a:lnTo>
                    <a:pt x="1029" y="2"/>
                  </a:lnTo>
                  <a:lnTo>
                    <a:pt x="1030" y="3"/>
                  </a:lnTo>
                  <a:lnTo>
                    <a:pt x="1032" y="3"/>
                  </a:lnTo>
                  <a:lnTo>
                    <a:pt x="1033" y="3"/>
                  </a:lnTo>
                  <a:lnTo>
                    <a:pt x="1034" y="3"/>
                  </a:lnTo>
                  <a:lnTo>
                    <a:pt x="1035" y="3"/>
                  </a:lnTo>
                  <a:lnTo>
                    <a:pt x="1036" y="3"/>
                  </a:lnTo>
                  <a:lnTo>
                    <a:pt x="1037" y="3"/>
                  </a:lnTo>
                  <a:lnTo>
                    <a:pt x="1039" y="3"/>
                  </a:lnTo>
                  <a:lnTo>
                    <a:pt x="1040" y="3"/>
                  </a:lnTo>
                  <a:lnTo>
                    <a:pt x="1040" y="3"/>
                  </a:lnTo>
                  <a:lnTo>
                    <a:pt x="1041" y="3"/>
                  </a:lnTo>
                  <a:lnTo>
                    <a:pt x="1042" y="3"/>
                  </a:lnTo>
                  <a:lnTo>
                    <a:pt x="1043" y="4"/>
                  </a:lnTo>
                  <a:lnTo>
                    <a:pt x="1044" y="4"/>
                  </a:lnTo>
                  <a:lnTo>
                    <a:pt x="1046" y="4"/>
                  </a:lnTo>
                  <a:lnTo>
                    <a:pt x="1047" y="4"/>
                  </a:lnTo>
                  <a:lnTo>
                    <a:pt x="1048" y="4"/>
                  </a:lnTo>
                  <a:lnTo>
                    <a:pt x="1049" y="4"/>
                  </a:lnTo>
                  <a:lnTo>
                    <a:pt x="1050" y="4"/>
                  </a:lnTo>
                  <a:lnTo>
                    <a:pt x="1051" y="4"/>
                  </a:lnTo>
                  <a:lnTo>
                    <a:pt x="1053" y="4"/>
                  </a:lnTo>
                  <a:lnTo>
                    <a:pt x="1054" y="4"/>
                  </a:lnTo>
                  <a:lnTo>
                    <a:pt x="1055" y="4"/>
                  </a:lnTo>
                  <a:lnTo>
                    <a:pt x="1056" y="4"/>
                  </a:lnTo>
                  <a:lnTo>
                    <a:pt x="1057" y="5"/>
                  </a:lnTo>
                  <a:lnTo>
                    <a:pt x="1058" y="5"/>
                  </a:lnTo>
                  <a:lnTo>
                    <a:pt x="1060" y="5"/>
                  </a:lnTo>
                  <a:lnTo>
                    <a:pt x="1061" y="5"/>
                  </a:lnTo>
                  <a:lnTo>
                    <a:pt x="1062" y="5"/>
                  </a:lnTo>
                  <a:lnTo>
                    <a:pt x="1063" y="5"/>
                  </a:lnTo>
                  <a:lnTo>
                    <a:pt x="1064" y="5"/>
                  </a:lnTo>
                  <a:lnTo>
                    <a:pt x="1064" y="5"/>
                  </a:lnTo>
                  <a:lnTo>
                    <a:pt x="1065" y="5"/>
                  </a:lnTo>
                  <a:lnTo>
                    <a:pt x="1067" y="5"/>
                  </a:lnTo>
                  <a:lnTo>
                    <a:pt x="1068" y="6"/>
                  </a:lnTo>
                  <a:lnTo>
                    <a:pt x="1069" y="6"/>
                  </a:lnTo>
                  <a:lnTo>
                    <a:pt x="1070" y="6"/>
                  </a:lnTo>
                  <a:lnTo>
                    <a:pt x="1071" y="6"/>
                  </a:lnTo>
                  <a:lnTo>
                    <a:pt x="1072" y="6"/>
                  </a:lnTo>
                  <a:lnTo>
                    <a:pt x="1074" y="6"/>
                  </a:lnTo>
                  <a:lnTo>
                    <a:pt x="1075" y="6"/>
                  </a:lnTo>
                  <a:lnTo>
                    <a:pt x="1076" y="6"/>
                  </a:lnTo>
                  <a:lnTo>
                    <a:pt x="1077" y="6"/>
                  </a:lnTo>
                  <a:lnTo>
                    <a:pt x="1078" y="6"/>
                  </a:lnTo>
                  <a:lnTo>
                    <a:pt x="1079" y="6"/>
                  </a:lnTo>
                  <a:lnTo>
                    <a:pt x="1081" y="6"/>
                  </a:lnTo>
                  <a:lnTo>
                    <a:pt x="1082" y="6"/>
                  </a:lnTo>
                  <a:lnTo>
                    <a:pt x="1083" y="6"/>
                  </a:lnTo>
                  <a:lnTo>
                    <a:pt x="1084" y="6"/>
                  </a:lnTo>
                  <a:lnTo>
                    <a:pt x="1085" y="6"/>
                  </a:lnTo>
                  <a:lnTo>
                    <a:pt x="1086" y="6"/>
                  </a:lnTo>
                  <a:lnTo>
                    <a:pt x="1088" y="6"/>
                  </a:lnTo>
                  <a:lnTo>
                    <a:pt x="1088" y="6"/>
                  </a:lnTo>
                  <a:lnTo>
                    <a:pt x="1089" y="6"/>
                  </a:lnTo>
                  <a:lnTo>
                    <a:pt x="1090" y="7"/>
                  </a:lnTo>
                  <a:lnTo>
                    <a:pt x="1091" y="7"/>
                  </a:lnTo>
                  <a:lnTo>
                    <a:pt x="1092" y="7"/>
                  </a:lnTo>
                  <a:lnTo>
                    <a:pt x="1093" y="7"/>
                  </a:lnTo>
                  <a:lnTo>
                    <a:pt x="1095" y="7"/>
                  </a:lnTo>
                  <a:lnTo>
                    <a:pt x="1096" y="7"/>
                  </a:lnTo>
                  <a:lnTo>
                    <a:pt x="1097" y="7"/>
                  </a:lnTo>
                  <a:lnTo>
                    <a:pt x="1098" y="7"/>
                  </a:lnTo>
                  <a:lnTo>
                    <a:pt x="1099" y="7"/>
                  </a:lnTo>
                  <a:lnTo>
                    <a:pt x="1100" y="7"/>
                  </a:lnTo>
                  <a:lnTo>
                    <a:pt x="1102" y="8"/>
                  </a:lnTo>
                  <a:lnTo>
                    <a:pt x="1103" y="8"/>
                  </a:lnTo>
                  <a:lnTo>
                    <a:pt x="1104" y="8"/>
                  </a:lnTo>
                  <a:lnTo>
                    <a:pt x="1105" y="8"/>
                  </a:lnTo>
                  <a:lnTo>
                    <a:pt x="1106" y="8"/>
                  </a:lnTo>
                  <a:lnTo>
                    <a:pt x="1107" y="8"/>
                  </a:lnTo>
                  <a:lnTo>
                    <a:pt x="1109" y="8"/>
                  </a:lnTo>
                  <a:lnTo>
                    <a:pt x="1110" y="8"/>
                  </a:lnTo>
                  <a:lnTo>
                    <a:pt x="1111" y="8"/>
                  </a:lnTo>
                  <a:lnTo>
                    <a:pt x="1111" y="8"/>
                  </a:lnTo>
                  <a:lnTo>
                    <a:pt x="1112" y="9"/>
                  </a:lnTo>
                  <a:lnTo>
                    <a:pt x="1113" y="9"/>
                  </a:lnTo>
                  <a:lnTo>
                    <a:pt x="1114" y="9"/>
                  </a:lnTo>
                  <a:lnTo>
                    <a:pt x="1116" y="9"/>
                  </a:lnTo>
                  <a:lnTo>
                    <a:pt x="1117" y="9"/>
                  </a:lnTo>
                  <a:lnTo>
                    <a:pt x="1118" y="9"/>
                  </a:lnTo>
                  <a:lnTo>
                    <a:pt x="1119" y="9"/>
                  </a:lnTo>
                  <a:lnTo>
                    <a:pt x="1120" y="9"/>
                  </a:lnTo>
                  <a:lnTo>
                    <a:pt x="1121" y="9"/>
                  </a:lnTo>
                  <a:lnTo>
                    <a:pt x="1123" y="9"/>
                  </a:lnTo>
                  <a:lnTo>
                    <a:pt x="1124" y="10"/>
                  </a:lnTo>
                  <a:lnTo>
                    <a:pt x="1125" y="10"/>
                  </a:lnTo>
                  <a:lnTo>
                    <a:pt x="1126" y="10"/>
                  </a:lnTo>
                  <a:lnTo>
                    <a:pt x="1127" y="10"/>
                  </a:lnTo>
                  <a:lnTo>
                    <a:pt x="1128" y="10"/>
                  </a:lnTo>
                  <a:lnTo>
                    <a:pt x="1130" y="10"/>
                  </a:lnTo>
                  <a:lnTo>
                    <a:pt x="1131" y="10"/>
                  </a:lnTo>
                  <a:lnTo>
                    <a:pt x="1132" y="10"/>
                  </a:lnTo>
                  <a:lnTo>
                    <a:pt x="1133" y="10"/>
                  </a:lnTo>
                  <a:lnTo>
                    <a:pt x="1134" y="10"/>
                  </a:lnTo>
                  <a:lnTo>
                    <a:pt x="1135" y="10"/>
                  </a:lnTo>
                  <a:lnTo>
                    <a:pt x="1135" y="11"/>
                  </a:lnTo>
                  <a:lnTo>
                    <a:pt x="1137" y="11"/>
                  </a:lnTo>
                  <a:lnTo>
                    <a:pt x="1138" y="11"/>
                  </a:lnTo>
                  <a:lnTo>
                    <a:pt x="1139" y="11"/>
                  </a:lnTo>
                  <a:lnTo>
                    <a:pt x="1140" y="11"/>
                  </a:lnTo>
                  <a:lnTo>
                    <a:pt x="1141" y="11"/>
                  </a:lnTo>
                  <a:lnTo>
                    <a:pt x="1142" y="11"/>
                  </a:lnTo>
                  <a:lnTo>
                    <a:pt x="1144" y="11"/>
                  </a:lnTo>
                  <a:lnTo>
                    <a:pt x="1145" y="11"/>
                  </a:lnTo>
                  <a:lnTo>
                    <a:pt x="1146" y="11"/>
                  </a:lnTo>
                  <a:lnTo>
                    <a:pt x="1147" y="11"/>
                  </a:lnTo>
                  <a:lnTo>
                    <a:pt x="1148" y="11"/>
                  </a:lnTo>
                  <a:lnTo>
                    <a:pt x="1149" y="11"/>
                  </a:lnTo>
                  <a:lnTo>
                    <a:pt x="1151" y="12"/>
                  </a:lnTo>
                  <a:lnTo>
                    <a:pt x="1152" y="12"/>
                  </a:lnTo>
                  <a:lnTo>
                    <a:pt x="1153" y="12"/>
                  </a:lnTo>
                  <a:lnTo>
                    <a:pt x="1154" y="12"/>
                  </a:lnTo>
                  <a:lnTo>
                    <a:pt x="1155" y="12"/>
                  </a:lnTo>
                  <a:lnTo>
                    <a:pt x="1156" y="12"/>
                  </a:lnTo>
                  <a:lnTo>
                    <a:pt x="1158" y="12"/>
                  </a:lnTo>
                  <a:lnTo>
                    <a:pt x="1159" y="12"/>
                  </a:lnTo>
                  <a:lnTo>
                    <a:pt x="1159" y="12"/>
                  </a:lnTo>
                  <a:lnTo>
                    <a:pt x="1160" y="12"/>
                  </a:lnTo>
                  <a:lnTo>
                    <a:pt x="1161" y="12"/>
                  </a:lnTo>
                  <a:lnTo>
                    <a:pt x="1162" y="12"/>
                  </a:lnTo>
                  <a:lnTo>
                    <a:pt x="1163" y="12"/>
                  </a:lnTo>
                  <a:lnTo>
                    <a:pt x="1165" y="12"/>
                  </a:lnTo>
                  <a:lnTo>
                    <a:pt x="1166" y="12"/>
                  </a:lnTo>
                  <a:lnTo>
                    <a:pt x="1167" y="12"/>
                  </a:lnTo>
                  <a:lnTo>
                    <a:pt x="1168" y="13"/>
                  </a:lnTo>
                  <a:lnTo>
                    <a:pt x="1169" y="13"/>
                  </a:lnTo>
                  <a:lnTo>
                    <a:pt x="1170" y="13"/>
                  </a:lnTo>
                  <a:lnTo>
                    <a:pt x="1172" y="13"/>
                  </a:lnTo>
                  <a:lnTo>
                    <a:pt x="1173" y="13"/>
                  </a:lnTo>
                  <a:lnTo>
                    <a:pt x="1174" y="13"/>
                  </a:lnTo>
                  <a:lnTo>
                    <a:pt x="1175" y="13"/>
                  </a:lnTo>
                  <a:lnTo>
                    <a:pt x="1176" y="13"/>
                  </a:lnTo>
                  <a:lnTo>
                    <a:pt x="1177" y="13"/>
                  </a:lnTo>
                  <a:lnTo>
                    <a:pt x="1179" y="13"/>
                  </a:lnTo>
                  <a:lnTo>
                    <a:pt x="1180" y="13"/>
                  </a:lnTo>
                  <a:lnTo>
                    <a:pt x="1181" y="13"/>
                  </a:lnTo>
                  <a:lnTo>
                    <a:pt x="1182" y="13"/>
                  </a:lnTo>
                  <a:lnTo>
                    <a:pt x="1183" y="13"/>
                  </a:lnTo>
                  <a:lnTo>
                    <a:pt x="1183" y="13"/>
                  </a:lnTo>
                  <a:lnTo>
                    <a:pt x="1184" y="13"/>
                  </a:lnTo>
                  <a:lnTo>
                    <a:pt x="1186" y="13"/>
                  </a:lnTo>
                  <a:lnTo>
                    <a:pt x="1187" y="13"/>
                  </a:lnTo>
                  <a:lnTo>
                    <a:pt x="1188" y="13"/>
                  </a:lnTo>
                  <a:lnTo>
                    <a:pt x="1189" y="13"/>
                  </a:lnTo>
                  <a:lnTo>
                    <a:pt x="1190" y="13"/>
                  </a:lnTo>
                  <a:lnTo>
                    <a:pt x="1191" y="13"/>
                  </a:lnTo>
                  <a:lnTo>
                    <a:pt x="1193" y="13"/>
                  </a:lnTo>
                  <a:lnTo>
                    <a:pt x="1194" y="13"/>
                  </a:lnTo>
                  <a:lnTo>
                    <a:pt x="1195" y="13"/>
                  </a:lnTo>
                  <a:lnTo>
                    <a:pt x="1196" y="13"/>
                  </a:lnTo>
                  <a:lnTo>
                    <a:pt x="1197" y="13"/>
                  </a:lnTo>
                  <a:lnTo>
                    <a:pt x="1198" y="13"/>
                  </a:lnTo>
                  <a:lnTo>
                    <a:pt x="1200" y="13"/>
                  </a:lnTo>
                  <a:lnTo>
                    <a:pt x="1201" y="13"/>
                  </a:lnTo>
                  <a:lnTo>
                    <a:pt x="1202" y="13"/>
                  </a:lnTo>
                  <a:lnTo>
                    <a:pt x="1203" y="13"/>
                  </a:lnTo>
                  <a:lnTo>
                    <a:pt x="1204" y="13"/>
                  </a:lnTo>
                  <a:lnTo>
                    <a:pt x="1205" y="13"/>
                  </a:lnTo>
                  <a:lnTo>
                    <a:pt x="1206" y="13"/>
                  </a:lnTo>
                  <a:lnTo>
                    <a:pt x="1207" y="13"/>
                  </a:lnTo>
                  <a:lnTo>
                    <a:pt x="1208" y="13"/>
                  </a:lnTo>
                  <a:lnTo>
                    <a:pt x="1209" y="13"/>
                  </a:lnTo>
                  <a:lnTo>
                    <a:pt x="1210" y="13"/>
                  </a:lnTo>
                  <a:lnTo>
                    <a:pt x="1211" y="13"/>
                  </a:lnTo>
                  <a:lnTo>
                    <a:pt x="1212" y="13"/>
                  </a:lnTo>
                  <a:lnTo>
                    <a:pt x="1214" y="13"/>
                  </a:lnTo>
                  <a:lnTo>
                    <a:pt x="1215" y="13"/>
                  </a:lnTo>
                  <a:lnTo>
                    <a:pt x="1216" y="13"/>
                  </a:lnTo>
                  <a:lnTo>
                    <a:pt x="1217" y="13"/>
                  </a:lnTo>
                  <a:lnTo>
                    <a:pt x="1218" y="13"/>
                  </a:lnTo>
                  <a:lnTo>
                    <a:pt x="1219" y="13"/>
                  </a:lnTo>
                  <a:lnTo>
                    <a:pt x="1221" y="13"/>
                  </a:lnTo>
                  <a:lnTo>
                    <a:pt x="1222" y="13"/>
                  </a:lnTo>
                  <a:lnTo>
                    <a:pt x="1223" y="13"/>
                  </a:lnTo>
                  <a:lnTo>
                    <a:pt x="1224" y="13"/>
                  </a:lnTo>
                  <a:lnTo>
                    <a:pt x="1225" y="13"/>
                  </a:lnTo>
                  <a:lnTo>
                    <a:pt x="1226" y="13"/>
                  </a:lnTo>
                  <a:lnTo>
                    <a:pt x="1228" y="13"/>
                  </a:lnTo>
                  <a:lnTo>
                    <a:pt x="1229" y="13"/>
                  </a:lnTo>
                  <a:lnTo>
                    <a:pt x="1230" y="13"/>
                  </a:lnTo>
                  <a:lnTo>
                    <a:pt x="1230" y="13"/>
                  </a:lnTo>
                  <a:lnTo>
                    <a:pt x="1231" y="13"/>
                  </a:lnTo>
                  <a:lnTo>
                    <a:pt x="1232" y="13"/>
                  </a:lnTo>
                  <a:lnTo>
                    <a:pt x="1233" y="13"/>
                  </a:lnTo>
                  <a:lnTo>
                    <a:pt x="1235" y="13"/>
                  </a:lnTo>
                  <a:lnTo>
                    <a:pt x="1236" y="13"/>
                  </a:lnTo>
                  <a:lnTo>
                    <a:pt x="1237" y="13"/>
                  </a:lnTo>
                  <a:lnTo>
                    <a:pt x="1238" y="12"/>
                  </a:lnTo>
                  <a:lnTo>
                    <a:pt x="1239" y="12"/>
                  </a:lnTo>
                  <a:lnTo>
                    <a:pt x="1240" y="12"/>
                  </a:lnTo>
                  <a:lnTo>
                    <a:pt x="1242" y="12"/>
                  </a:lnTo>
                  <a:lnTo>
                    <a:pt x="1243" y="12"/>
                  </a:lnTo>
                  <a:lnTo>
                    <a:pt x="1244" y="12"/>
                  </a:lnTo>
                  <a:lnTo>
                    <a:pt x="1245" y="12"/>
                  </a:lnTo>
                  <a:lnTo>
                    <a:pt x="1246" y="12"/>
                  </a:lnTo>
                  <a:lnTo>
                    <a:pt x="1247" y="12"/>
                  </a:lnTo>
                  <a:lnTo>
                    <a:pt x="1249" y="12"/>
                  </a:lnTo>
                  <a:lnTo>
                    <a:pt x="1250" y="12"/>
                  </a:lnTo>
                  <a:lnTo>
                    <a:pt x="1251" y="12"/>
                  </a:lnTo>
                  <a:lnTo>
                    <a:pt x="1252" y="12"/>
                  </a:lnTo>
                  <a:lnTo>
                    <a:pt x="1253" y="12"/>
                  </a:lnTo>
                  <a:lnTo>
                    <a:pt x="1254" y="12"/>
                  </a:lnTo>
                  <a:lnTo>
                    <a:pt x="1255" y="12"/>
                  </a:lnTo>
                  <a:lnTo>
                    <a:pt x="1256" y="12"/>
                  </a:lnTo>
                  <a:lnTo>
                    <a:pt x="1257" y="11"/>
                  </a:lnTo>
                  <a:lnTo>
                    <a:pt x="1258" y="11"/>
                  </a:lnTo>
                  <a:lnTo>
                    <a:pt x="1259" y="11"/>
                  </a:lnTo>
                  <a:lnTo>
                    <a:pt x="1260" y="11"/>
                  </a:lnTo>
                  <a:lnTo>
                    <a:pt x="1261" y="11"/>
                  </a:lnTo>
                  <a:lnTo>
                    <a:pt x="1263" y="11"/>
                  </a:lnTo>
                  <a:lnTo>
                    <a:pt x="1264" y="11"/>
                  </a:lnTo>
                  <a:lnTo>
                    <a:pt x="1265" y="11"/>
                  </a:lnTo>
                  <a:lnTo>
                    <a:pt x="1266" y="11"/>
                  </a:lnTo>
                  <a:lnTo>
                    <a:pt x="1267" y="11"/>
                  </a:lnTo>
                  <a:lnTo>
                    <a:pt x="1268" y="11"/>
                  </a:lnTo>
                  <a:lnTo>
                    <a:pt x="1270" y="11"/>
                  </a:lnTo>
                  <a:lnTo>
                    <a:pt x="1271" y="10"/>
                  </a:lnTo>
                  <a:lnTo>
                    <a:pt x="1272" y="10"/>
                  </a:lnTo>
                  <a:lnTo>
                    <a:pt x="1273" y="10"/>
                  </a:lnTo>
                  <a:lnTo>
                    <a:pt x="1274" y="10"/>
                  </a:lnTo>
                  <a:lnTo>
                    <a:pt x="1275" y="10"/>
                  </a:lnTo>
                  <a:lnTo>
                    <a:pt x="1277" y="10"/>
                  </a:lnTo>
                  <a:lnTo>
                    <a:pt x="1278" y="10"/>
                  </a:lnTo>
                  <a:lnTo>
                    <a:pt x="1278" y="10"/>
                  </a:lnTo>
                  <a:lnTo>
                    <a:pt x="1279" y="10"/>
                  </a:lnTo>
                  <a:lnTo>
                    <a:pt x="1280" y="10"/>
                  </a:lnTo>
                  <a:lnTo>
                    <a:pt x="1281" y="10"/>
                  </a:lnTo>
                  <a:lnTo>
                    <a:pt x="1282" y="10"/>
                  </a:lnTo>
                  <a:lnTo>
                    <a:pt x="1284" y="9"/>
                  </a:lnTo>
                  <a:lnTo>
                    <a:pt x="1285" y="9"/>
                  </a:lnTo>
                  <a:lnTo>
                    <a:pt x="1286" y="9"/>
                  </a:lnTo>
                  <a:lnTo>
                    <a:pt x="1287" y="9"/>
                  </a:lnTo>
                  <a:lnTo>
                    <a:pt x="1288" y="9"/>
                  </a:lnTo>
                  <a:lnTo>
                    <a:pt x="1289" y="9"/>
                  </a:lnTo>
                  <a:lnTo>
                    <a:pt x="1291" y="9"/>
                  </a:lnTo>
                  <a:lnTo>
                    <a:pt x="1292" y="9"/>
                  </a:lnTo>
                  <a:lnTo>
                    <a:pt x="1293" y="9"/>
                  </a:lnTo>
                  <a:lnTo>
                    <a:pt x="1294" y="9"/>
                  </a:lnTo>
                  <a:lnTo>
                    <a:pt x="1295" y="8"/>
                  </a:lnTo>
                  <a:lnTo>
                    <a:pt x="1296" y="8"/>
                  </a:lnTo>
                  <a:lnTo>
                    <a:pt x="1298" y="8"/>
                  </a:lnTo>
                  <a:lnTo>
                    <a:pt x="1299" y="8"/>
                  </a:lnTo>
                  <a:lnTo>
                    <a:pt x="1300" y="8"/>
                  </a:lnTo>
                  <a:lnTo>
                    <a:pt x="1301" y="8"/>
                  </a:lnTo>
                  <a:lnTo>
                    <a:pt x="1302" y="8"/>
                  </a:lnTo>
                  <a:lnTo>
                    <a:pt x="1302" y="8"/>
                  </a:lnTo>
                  <a:lnTo>
                    <a:pt x="1304" y="8"/>
                  </a:lnTo>
                  <a:lnTo>
                    <a:pt x="1305" y="8"/>
                  </a:lnTo>
                  <a:lnTo>
                    <a:pt x="1306" y="7"/>
                  </a:lnTo>
                  <a:lnTo>
                    <a:pt x="1307" y="7"/>
                  </a:lnTo>
                  <a:lnTo>
                    <a:pt x="1308" y="7"/>
                  </a:lnTo>
                  <a:lnTo>
                    <a:pt x="1309" y="7"/>
                  </a:lnTo>
                  <a:lnTo>
                    <a:pt x="1310" y="7"/>
                  </a:lnTo>
                  <a:lnTo>
                    <a:pt x="1312" y="7"/>
                  </a:lnTo>
                  <a:lnTo>
                    <a:pt x="1313" y="7"/>
                  </a:lnTo>
                  <a:lnTo>
                    <a:pt x="1314" y="7"/>
                  </a:lnTo>
                  <a:lnTo>
                    <a:pt x="1315" y="7"/>
                  </a:lnTo>
                  <a:lnTo>
                    <a:pt x="1316" y="7"/>
                  </a:lnTo>
                  <a:lnTo>
                    <a:pt x="1317" y="6"/>
                  </a:lnTo>
                  <a:lnTo>
                    <a:pt x="1319" y="6"/>
                  </a:lnTo>
                  <a:lnTo>
                    <a:pt x="1320" y="6"/>
                  </a:lnTo>
                  <a:lnTo>
                    <a:pt x="1321" y="6"/>
                  </a:lnTo>
                  <a:lnTo>
                    <a:pt x="1322" y="6"/>
                  </a:lnTo>
                  <a:lnTo>
                    <a:pt x="1323" y="6"/>
                  </a:lnTo>
                  <a:lnTo>
                    <a:pt x="1324" y="6"/>
                  </a:lnTo>
                  <a:lnTo>
                    <a:pt x="1325" y="6"/>
                  </a:lnTo>
                  <a:lnTo>
                    <a:pt x="1326" y="6"/>
                  </a:lnTo>
                  <a:lnTo>
                    <a:pt x="1327" y="6"/>
                  </a:lnTo>
                  <a:lnTo>
                    <a:pt x="1328" y="6"/>
                  </a:lnTo>
                  <a:lnTo>
                    <a:pt x="1329" y="6"/>
                  </a:lnTo>
                  <a:lnTo>
                    <a:pt x="1330" y="6"/>
                  </a:lnTo>
                  <a:lnTo>
                    <a:pt x="1331" y="6"/>
                  </a:lnTo>
                  <a:lnTo>
                    <a:pt x="1333" y="6"/>
                  </a:lnTo>
                  <a:lnTo>
                    <a:pt x="1334" y="6"/>
                  </a:lnTo>
                  <a:lnTo>
                    <a:pt x="1335" y="6"/>
                  </a:lnTo>
                  <a:lnTo>
                    <a:pt x="1336" y="6"/>
                  </a:lnTo>
                  <a:lnTo>
                    <a:pt x="1337" y="6"/>
                  </a:lnTo>
                  <a:lnTo>
                    <a:pt x="1338" y="6"/>
                  </a:lnTo>
                  <a:lnTo>
                    <a:pt x="1340" y="5"/>
                  </a:lnTo>
                  <a:lnTo>
                    <a:pt x="1341" y="5"/>
                  </a:lnTo>
                  <a:lnTo>
                    <a:pt x="1342" y="5"/>
                  </a:lnTo>
                  <a:lnTo>
                    <a:pt x="1343" y="5"/>
                  </a:lnTo>
                  <a:lnTo>
                    <a:pt x="1344" y="5"/>
                  </a:lnTo>
                  <a:lnTo>
                    <a:pt x="1345" y="5"/>
                  </a:lnTo>
                  <a:lnTo>
                    <a:pt x="1347" y="5"/>
                  </a:lnTo>
                  <a:lnTo>
                    <a:pt x="1348" y="5"/>
                  </a:lnTo>
                  <a:lnTo>
                    <a:pt x="1349" y="5"/>
                  </a:lnTo>
                  <a:lnTo>
                    <a:pt x="1349" y="5"/>
                  </a:lnTo>
                  <a:lnTo>
                    <a:pt x="1350" y="4"/>
                  </a:lnTo>
                  <a:lnTo>
                    <a:pt x="1351" y="4"/>
                  </a:lnTo>
                  <a:lnTo>
                    <a:pt x="1353" y="4"/>
                  </a:lnTo>
                  <a:lnTo>
                    <a:pt x="1354" y="4"/>
                  </a:lnTo>
                  <a:lnTo>
                    <a:pt x="1355" y="4"/>
                  </a:lnTo>
                  <a:lnTo>
                    <a:pt x="1356" y="4"/>
                  </a:lnTo>
                  <a:lnTo>
                    <a:pt x="1357" y="4"/>
                  </a:lnTo>
                  <a:lnTo>
                    <a:pt x="1358" y="4"/>
                  </a:lnTo>
                  <a:lnTo>
                    <a:pt x="1359" y="4"/>
                  </a:lnTo>
                  <a:lnTo>
                    <a:pt x="1361" y="4"/>
                  </a:lnTo>
                  <a:lnTo>
                    <a:pt x="1362" y="4"/>
                  </a:lnTo>
                  <a:lnTo>
                    <a:pt x="1363" y="3"/>
                  </a:lnTo>
                  <a:lnTo>
                    <a:pt x="1364" y="3"/>
                  </a:lnTo>
                  <a:lnTo>
                    <a:pt x="1365" y="3"/>
                  </a:lnTo>
                  <a:lnTo>
                    <a:pt x="1366" y="3"/>
                  </a:lnTo>
                  <a:lnTo>
                    <a:pt x="1368" y="3"/>
                  </a:lnTo>
                  <a:lnTo>
                    <a:pt x="1369" y="3"/>
                  </a:lnTo>
                  <a:lnTo>
                    <a:pt x="1370" y="3"/>
                  </a:lnTo>
                  <a:lnTo>
                    <a:pt x="1371" y="3"/>
                  </a:lnTo>
                  <a:lnTo>
                    <a:pt x="1372" y="3"/>
                  </a:lnTo>
                  <a:lnTo>
                    <a:pt x="1373" y="3"/>
                  </a:lnTo>
                  <a:lnTo>
                    <a:pt x="1374" y="3"/>
                  </a:lnTo>
                  <a:lnTo>
                    <a:pt x="1375" y="3"/>
                  </a:lnTo>
                  <a:lnTo>
                    <a:pt x="1376" y="3"/>
                  </a:lnTo>
                  <a:lnTo>
                    <a:pt x="1377" y="2"/>
                  </a:lnTo>
                  <a:lnTo>
                    <a:pt x="1378" y="2"/>
                  </a:lnTo>
                  <a:lnTo>
                    <a:pt x="1379" y="2"/>
                  </a:lnTo>
                  <a:lnTo>
                    <a:pt x="1380" y="2"/>
                  </a:lnTo>
                  <a:lnTo>
                    <a:pt x="1382" y="2"/>
                  </a:lnTo>
                  <a:lnTo>
                    <a:pt x="1383" y="2"/>
                  </a:lnTo>
                  <a:lnTo>
                    <a:pt x="1384" y="2"/>
                  </a:lnTo>
                  <a:lnTo>
                    <a:pt x="1385" y="2"/>
                  </a:lnTo>
                  <a:lnTo>
                    <a:pt x="1386" y="2"/>
                  </a:lnTo>
                  <a:lnTo>
                    <a:pt x="1387" y="2"/>
                  </a:lnTo>
                  <a:lnTo>
                    <a:pt x="1389" y="2"/>
                  </a:lnTo>
                  <a:lnTo>
                    <a:pt x="1390" y="2"/>
                  </a:lnTo>
                  <a:lnTo>
                    <a:pt x="1391" y="2"/>
                  </a:lnTo>
                  <a:lnTo>
                    <a:pt x="1392" y="2"/>
                  </a:lnTo>
                  <a:lnTo>
                    <a:pt x="1393" y="2"/>
                  </a:lnTo>
                  <a:lnTo>
                    <a:pt x="1394" y="2"/>
                  </a:lnTo>
                  <a:lnTo>
                    <a:pt x="1396" y="1"/>
                  </a:lnTo>
                  <a:lnTo>
                    <a:pt x="1397" y="1"/>
                  </a:lnTo>
                  <a:lnTo>
                    <a:pt x="1397" y="1"/>
                  </a:lnTo>
                  <a:lnTo>
                    <a:pt x="1398" y="1"/>
                  </a:lnTo>
                  <a:lnTo>
                    <a:pt x="1399" y="1"/>
                  </a:lnTo>
                  <a:lnTo>
                    <a:pt x="1400" y="1"/>
                  </a:lnTo>
                  <a:lnTo>
                    <a:pt x="1401" y="1"/>
                  </a:lnTo>
                  <a:lnTo>
                    <a:pt x="1403" y="1"/>
                  </a:lnTo>
                  <a:lnTo>
                    <a:pt x="1404" y="1"/>
                  </a:lnTo>
                  <a:lnTo>
                    <a:pt x="1405" y="1"/>
                  </a:lnTo>
                  <a:lnTo>
                    <a:pt x="1406" y="1"/>
                  </a:lnTo>
                  <a:lnTo>
                    <a:pt x="1407" y="1"/>
                  </a:lnTo>
                  <a:lnTo>
                    <a:pt x="1408" y="1"/>
                  </a:lnTo>
                  <a:lnTo>
                    <a:pt x="1410" y="1"/>
                  </a:lnTo>
                  <a:lnTo>
                    <a:pt x="1411" y="1"/>
                  </a:lnTo>
                  <a:lnTo>
                    <a:pt x="1412" y="1"/>
                  </a:lnTo>
                  <a:lnTo>
                    <a:pt x="1413" y="1"/>
                  </a:lnTo>
                  <a:lnTo>
                    <a:pt x="1414" y="1"/>
                  </a:lnTo>
                  <a:lnTo>
                    <a:pt x="1415" y="1"/>
                  </a:lnTo>
                  <a:lnTo>
                    <a:pt x="1417" y="1"/>
                  </a:lnTo>
                  <a:lnTo>
                    <a:pt x="1418" y="1"/>
                  </a:lnTo>
                  <a:lnTo>
                    <a:pt x="1419" y="1"/>
                  </a:lnTo>
                  <a:lnTo>
                    <a:pt x="1420" y="1"/>
                  </a:lnTo>
                  <a:lnTo>
                    <a:pt x="1420" y="0"/>
                  </a:lnTo>
                  <a:lnTo>
                    <a:pt x="1421" y="0"/>
                  </a:lnTo>
                  <a:lnTo>
                    <a:pt x="1423" y="0"/>
                  </a:lnTo>
                  <a:lnTo>
                    <a:pt x="1424" y="0"/>
                  </a:lnTo>
                  <a:lnTo>
                    <a:pt x="1425" y="0"/>
                  </a:lnTo>
                  <a:lnTo>
                    <a:pt x="1426" y="0"/>
                  </a:lnTo>
                  <a:lnTo>
                    <a:pt x="1427" y="0"/>
                  </a:lnTo>
                  <a:lnTo>
                    <a:pt x="1428" y="0"/>
                  </a:lnTo>
                  <a:lnTo>
                    <a:pt x="1429" y="0"/>
                  </a:lnTo>
                  <a:lnTo>
                    <a:pt x="1431" y="0"/>
                  </a:lnTo>
                  <a:lnTo>
                    <a:pt x="1432" y="0"/>
                  </a:lnTo>
                  <a:lnTo>
                    <a:pt x="1433" y="0"/>
                  </a:lnTo>
                  <a:lnTo>
                    <a:pt x="1434" y="0"/>
                  </a:lnTo>
                  <a:lnTo>
                    <a:pt x="1435" y="0"/>
                  </a:lnTo>
                  <a:lnTo>
                    <a:pt x="1436" y="0"/>
                  </a:lnTo>
                  <a:lnTo>
                    <a:pt x="1438" y="0"/>
                  </a:lnTo>
                  <a:lnTo>
                    <a:pt x="1439" y="0"/>
                  </a:lnTo>
                  <a:lnTo>
                    <a:pt x="1440" y="0"/>
                  </a:lnTo>
                  <a:lnTo>
                    <a:pt x="1441" y="0"/>
                  </a:lnTo>
                  <a:lnTo>
                    <a:pt x="1442" y="0"/>
                  </a:lnTo>
                  <a:lnTo>
                    <a:pt x="1443" y="0"/>
                  </a:lnTo>
                  <a:lnTo>
                    <a:pt x="1444" y="0"/>
                  </a:lnTo>
                  <a:lnTo>
                    <a:pt x="1445" y="0"/>
                  </a:lnTo>
                  <a:lnTo>
                    <a:pt x="1446" y="0"/>
                  </a:lnTo>
                  <a:lnTo>
                    <a:pt x="1447" y="0"/>
                  </a:lnTo>
                  <a:lnTo>
                    <a:pt x="1448" y="0"/>
                  </a:lnTo>
                  <a:lnTo>
                    <a:pt x="1449" y="0"/>
                  </a:lnTo>
                  <a:lnTo>
                    <a:pt x="1450" y="0"/>
                  </a:lnTo>
                  <a:lnTo>
                    <a:pt x="1452" y="0"/>
                  </a:lnTo>
                  <a:lnTo>
                    <a:pt x="1453" y="0"/>
                  </a:lnTo>
                  <a:lnTo>
                    <a:pt x="1454" y="0"/>
                  </a:lnTo>
                  <a:lnTo>
                    <a:pt x="1455" y="0"/>
                  </a:lnTo>
                  <a:lnTo>
                    <a:pt x="1456" y="0"/>
                  </a:lnTo>
                  <a:lnTo>
                    <a:pt x="1457" y="0"/>
                  </a:lnTo>
                  <a:lnTo>
                    <a:pt x="1459" y="0"/>
                  </a:lnTo>
                  <a:lnTo>
                    <a:pt x="1460" y="0"/>
                  </a:lnTo>
                  <a:lnTo>
                    <a:pt x="1461" y="0"/>
                  </a:lnTo>
                  <a:lnTo>
                    <a:pt x="1462" y="0"/>
                  </a:lnTo>
                  <a:lnTo>
                    <a:pt x="1463" y="0"/>
                  </a:lnTo>
                  <a:lnTo>
                    <a:pt x="1464" y="0"/>
                  </a:lnTo>
                  <a:lnTo>
                    <a:pt x="1466" y="0"/>
                  </a:lnTo>
                  <a:lnTo>
                    <a:pt x="1467" y="0"/>
                  </a:lnTo>
                  <a:lnTo>
                    <a:pt x="1468" y="0"/>
                  </a:lnTo>
                  <a:lnTo>
                    <a:pt x="1468" y="1"/>
                  </a:lnTo>
                  <a:lnTo>
                    <a:pt x="1469" y="1"/>
                  </a:lnTo>
                  <a:lnTo>
                    <a:pt x="1470" y="1"/>
                  </a:lnTo>
                  <a:lnTo>
                    <a:pt x="1472" y="1"/>
                  </a:lnTo>
                  <a:lnTo>
                    <a:pt x="1473" y="1"/>
                  </a:lnTo>
                  <a:lnTo>
                    <a:pt x="1474" y="1"/>
                  </a:lnTo>
                  <a:lnTo>
                    <a:pt x="1475" y="1"/>
                  </a:lnTo>
                  <a:lnTo>
                    <a:pt x="1476" y="1"/>
                  </a:lnTo>
                  <a:lnTo>
                    <a:pt x="1477" y="1"/>
                  </a:lnTo>
                  <a:lnTo>
                    <a:pt x="1478" y="1"/>
                  </a:lnTo>
                  <a:lnTo>
                    <a:pt x="1480" y="1"/>
                  </a:lnTo>
                  <a:lnTo>
                    <a:pt x="1481" y="1"/>
                  </a:lnTo>
                  <a:lnTo>
                    <a:pt x="1482" y="1"/>
                  </a:lnTo>
                  <a:lnTo>
                    <a:pt x="1483" y="1"/>
                  </a:lnTo>
                  <a:lnTo>
                    <a:pt x="1484" y="1"/>
                  </a:lnTo>
                  <a:lnTo>
                    <a:pt x="1485" y="1"/>
                  </a:lnTo>
                  <a:lnTo>
                    <a:pt x="1487" y="1"/>
                  </a:lnTo>
                  <a:lnTo>
                    <a:pt x="1488" y="1"/>
                  </a:lnTo>
                  <a:lnTo>
                    <a:pt x="1489" y="1"/>
                  </a:lnTo>
                  <a:lnTo>
                    <a:pt x="1490" y="1"/>
                  </a:lnTo>
                  <a:lnTo>
                    <a:pt x="1491" y="1"/>
                  </a:lnTo>
                  <a:lnTo>
                    <a:pt x="1492" y="1"/>
                  </a:lnTo>
                  <a:lnTo>
                    <a:pt x="1493" y="1"/>
                  </a:lnTo>
                  <a:lnTo>
                    <a:pt x="1494" y="2"/>
                  </a:lnTo>
                  <a:lnTo>
                    <a:pt x="1495" y="2"/>
                  </a:lnTo>
                  <a:lnTo>
                    <a:pt x="1496" y="2"/>
                  </a:lnTo>
                  <a:lnTo>
                    <a:pt x="1497" y="2"/>
                  </a:lnTo>
                  <a:lnTo>
                    <a:pt x="1498" y="2"/>
                  </a:lnTo>
                  <a:lnTo>
                    <a:pt x="1499" y="2"/>
                  </a:lnTo>
                  <a:lnTo>
                    <a:pt x="1501" y="2"/>
                  </a:lnTo>
                  <a:lnTo>
                    <a:pt x="1502" y="2"/>
                  </a:lnTo>
                  <a:lnTo>
                    <a:pt x="1503" y="2"/>
                  </a:lnTo>
                  <a:lnTo>
                    <a:pt x="1504" y="2"/>
                  </a:lnTo>
                  <a:lnTo>
                    <a:pt x="1505" y="2"/>
                  </a:lnTo>
                  <a:lnTo>
                    <a:pt x="1506" y="2"/>
                  </a:lnTo>
                  <a:lnTo>
                    <a:pt x="1508" y="2"/>
                  </a:lnTo>
                  <a:lnTo>
                    <a:pt x="1509" y="2"/>
                  </a:lnTo>
                  <a:lnTo>
                    <a:pt x="1510" y="2"/>
                  </a:lnTo>
                  <a:lnTo>
                    <a:pt x="1511" y="2"/>
                  </a:lnTo>
                  <a:lnTo>
                    <a:pt x="1512" y="3"/>
                  </a:lnTo>
                  <a:lnTo>
                    <a:pt x="1513" y="3"/>
                  </a:lnTo>
                  <a:lnTo>
                    <a:pt x="1515" y="3"/>
                  </a:lnTo>
                  <a:lnTo>
                    <a:pt x="1516" y="3"/>
                  </a:lnTo>
                  <a:lnTo>
                    <a:pt x="1516" y="3"/>
                  </a:lnTo>
                  <a:lnTo>
                    <a:pt x="1517" y="3"/>
                  </a:lnTo>
                  <a:lnTo>
                    <a:pt x="1518" y="3"/>
                  </a:lnTo>
                  <a:lnTo>
                    <a:pt x="1519" y="3"/>
                  </a:lnTo>
                  <a:lnTo>
                    <a:pt x="1521" y="3"/>
                  </a:lnTo>
                  <a:lnTo>
                    <a:pt x="1522" y="3"/>
                  </a:lnTo>
                  <a:lnTo>
                    <a:pt x="1523" y="3"/>
                  </a:lnTo>
                  <a:lnTo>
                    <a:pt x="1524" y="3"/>
                  </a:lnTo>
                  <a:lnTo>
                    <a:pt x="1525" y="4"/>
                  </a:lnTo>
                  <a:lnTo>
                    <a:pt x="1526" y="4"/>
                  </a:lnTo>
                  <a:lnTo>
                    <a:pt x="1527" y="4"/>
                  </a:lnTo>
                  <a:lnTo>
                    <a:pt x="1529" y="4"/>
                  </a:lnTo>
                  <a:lnTo>
                    <a:pt x="1530" y="4"/>
                  </a:lnTo>
                  <a:lnTo>
                    <a:pt x="1531" y="4"/>
                  </a:lnTo>
                  <a:lnTo>
                    <a:pt x="1532" y="4"/>
                  </a:lnTo>
                  <a:lnTo>
                    <a:pt x="1533" y="4"/>
                  </a:lnTo>
                  <a:lnTo>
                    <a:pt x="1534" y="4"/>
                  </a:lnTo>
                  <a:lnTo>
                    <a:pt x="1536" y="4"/>
                  </a:lnTo>
                  <a:lnTo>
                    <a:pt x="1537" y="4"/>
                  </a:lnTo>
                  <a:lnTo>
                    <a:pt x="1538" y="4"/>
                  </a:lnTo>
                  <a:lnTo>
                    <a:pt x="1539" y="5"/>
                  </a:lnTo>
                  <a:lnTo>
                    <a:pt x="1539" y="5"/>
                  </a:lnTo>
                  <a:lnTo>
                    <a:pt x="1540" y="5"/>
                  </a:lnTo>
                  <a:lnTo>
                    <a:pt x="1542" y="5"/>
                  </a:lnTo>
                  <a:lnTo>
                    <a:pt x="1543" y="5"/>
                  </a:lnTo>
                  <a:lnTo>
                    <a:pt x="1544" y="5"/>
                  </a:lnTo>
                  <a:lnTo>
                    <a:pt x="1545" y="5"/>
                  </a:lnTo>
                  <a:lnTo>
                    <a:pt x="1546" y="5"/>
                  </a:lnTo>
                  <a:lnTo>
                    <a:pt x="1547" y="5"/>
                  </a:lnTo>
                  <a:lnTo>
                    <a:pt x="1548" y="5"/>
                  </a:lnTo>
                  <a:lnTo>
                    <a:pt x="1550" y="6"/>
                  </a:lnTo>
                  <a:lnTo>
                    <a:pt x="1551" y="6"/>
                  </a:lnTo>
                  <a:lnTo>
                    <a:pt x="1552" y="6"/>
                  </a:lnTo>
                  <a:lnTo>
                    <a:pt x="1553" y="6"/>
                  </a:lnTo>
                  <a:lnTo>
                    <a:pt x="1554" y="6"/>
                  </a:lnTo>
                  <a:lnTo>
                    <a:pt x="1555" y="6"/>
                  </a:lnTo>
                  <a:lnTo>
                    <a:pt x="1557" y="6"/>
                  </a:lnTo>
                  <a:lnTo>
                    <a:pt x="1558" y="6"/>
                  </a:lnTo>
                  <a:lnTo>
                    <a:pt x="1559" y="6"/>
                  </a:lnTo>
                  <a:lnTo>
                    <a:pt x="1560" y="6"/>
                  </a:lnTo>
                  <a:lnTo>
                    <a:pt x="1561" y="6"/>
                  </a:lnTo>
                  <a:lnTo>
                    <a:pt x="1562" y="6"/>
                  </a:lnTo>
                  <a:lnTo>
                    <a:pt x="1563" y="6"/>
                  </a:lnTo>
                  <a:lnTo>
                    <a:pt x="1564" y="6"/>
                  </a:lnTo>
                  <a:lnTo>
                    <a:pt x="1565" y="6"/>
                  </a:lnTo>
                  <a:lnTo>
                    <a:pt x="1566" y="6"/>
                  </a:lnTo>
                  <a:lnTo>
                    <a:pt x="1567" y="6"/>
                  </a:lnTo>
                  <a:lnTo>
                    <a:pt x="1568" y="6"/>
                  </a:lnTo>
                  <a:lnTo>
                    <a:pt x="1570" y="6"/>
                  </a:lnTo>
                  <a:lnTo>
                    <a:pt x="1571" y="6"/>
                  </a:lnTo>
                  <a:lnTo>
                    <a:pt x="1572" y="7"/>
                  </a:lnTo>
                  <a:lnTo>
                    <a:pt x="1573" y="7"/>
                  </a:lnTo>
                  <a:lnTo>
                    <a:pt x="1574" y="7"/>
                  </a:lnTo>
                  <a:lnTo>
                    <a:pt x="1575" y="7"/>
                  </a:lnTo>
                  <a:lnTo>
                    <a:pt x="1576" y="7"/>
                  </a:lnTo>
                  <a:lnTo>
                    <a:pt x="1578" y="7"/>
                  </a:lnTo>
                  <a:lnTo>
                    <a:pt x="1579" y="7"/>
                  </a:lnTo>
                  <a:lnTo>
                    <a:pt x="1580" y="7"/>
                  </a:lnTo>
                  <a:lnTo>
                    <a:pt x="1581" y="7"/>
                  </a:lnTo>
                  <a:lnTo>
                    <a:pt x="1582" y="7"/>
                  </a:lnTo>
                  <a:lnTo>
                    <a:pt x="1583" y="8"/>
                  </a:lnTo>
                  <a:lnTo>
                    <a:pt x="1585" y="8"/>
                  </a:lnTo>
                  <a:lnTo>
                    <a:pt x="1586" y="8"/>
                  </a:lnTo>
                  <a:lnTo>
                    <a:pt x="1587" y="8"/>
                  </a:lnTo>
                  <a:lnTo>
                    <a:pt x="1587" y="8"/>
                  </a:lnTo>
                  <a:lnTo>
                    <a:pt x="1588" y="8"/>
                  </a:lnTo>
                  <a:lnTo>
                    <a:pt x="1589" y="8"/>
                  </a:lnTo>
                  <a:lnTo>
                    <a:pt x="1591" y="8"/>
                  </a:lnTo>
                  <a:lnTo>
                    <a:pt x="1592" y="8"/>
                  </a:lnTo>
                  <a:lnTo>
                    <a:pt x="1593" y="8"/>
                  </a:lnTo>
                  <a:lnTo>
                    <a:pt x="1594" y="9"/>
                  </a:lnTo>
                  <a:lnTo>
                    <a:pt x="1595" y="9"/>
                  </a:lnTo>
                  <a:lnTo>
                    <a:pt x="1596" y="9"/>
                  </a:lnTo>
                  <a:lnTo>
                    <a:pt x="1597" y="9"/>
                  </a:lnTo>
                  <a:lnTo>
                    <a:pt x="1599" y="9"/>
                  </a:lnTo>
                  <a:lnTo>
                    <a:pt x="1600" y="9"/>
                  </a:lnTo>
                  <a:lnTo>
                    <a:pt x="1601" y="9"/>
                  </a:lnTo>
                  <a:lnTo>
                    <a:pt x="1602" y="9"/>
                  </a:lnTo>
                  <a:lnTo>
                    <a:pt x="1603" y="9"/>
                  </a:lnTo>
                  <a:lnTo>
                    <a:pt x="1604" y="9"/>
                  </a:lnTo>
                  <a:lnTo>
                    <a:pt x="1606" y="10"/>
                  </a:lnTo>
                  <a:lnTo>
                    <a:pt x="1607" y="10"/>
                  </a:lnTo>
                  <a:lnTo>
                    <a:pt x="1608" y="10"/>
                  </a:lnTo>
                  <a:lnTo>
                    <a:pt x="1609" y="10"/>
                  </a:lnTo>
                  <a:lnTo>
                    <a:pt x="1610" y="10"/>
                  </a:lnTo>
                  <a:lnTo>
                    <a:pt x="1611" y="10"/>
                  </a:lnTo>
                  <a:lnTo>
                    <a:pt x="1612" y="10"/>
                  </a:lnTo>
                  <a:lnTo>
                    <a:pt x="1613" y="10"/>
                  </a:lnTo>
                  <a:lnTo>
                    <a:pt x="1614" y="10"/>
                  </a:lnTo>
                  <a:lnTo>
                    <a:pt x="1615" y="10"/>
                  </a:lnTo>
                  <a:lnTo>
                    <a:pt x="1616" y="10"/>
                  </a:lnTo>
                  <a:lnTo>
                    <a:pt x="1617" y="11"/>
                  </a:lnTo>
                  <a:lnTo>
                    <a:pt x="1619" y="11"/>
                  </a:lnTo>
                  <a:lnTo>
                    <a:pt x="1620" y="11"/>
                  </a:lnTo>
                  <a:lnTo>
                    <a:pt x="1621" y="11"/>
                  </a:lnTo>
                  <a:lnTo>
                    <a:pt x="1622" y="11"/>
                  </a:lnTo>
                  <a:lnTo>
                    <a:pt x="1623" y="11"/>
                  </a:lnTo>
                  <a:lnTo>
                    <a:pt x="1624" y="11"/>
                  </a:lnTo>
                  <a:lnTo>
                    <a:pt x="1625" y="11"/>
                  </a:lnTo>
                  <a:lnTo>
                    <a:pt x="1627" y="11"/>
                  </a:lnTo>
                  <a:lnTo>
                    <a:pt x="1628" y="11"/>
                  </a:lnTo>
                  <a:lnTo>
                    <a:pt x="1629" y="11"/>
                  </a:lnTo>
                  <a:lnTo>
                    <a:pt x="1630" y="11"/>
                  </a:lnTo>
                  <a:lnTo>
                    <a:pt x="1631" y="11"/>
                  </a:lnTo>
                  <a:lnTo>
                    <a:pt x="1632" y="12"/>
                  </a:lnTo>
                  <a:lnTo>
                    <a:pt x="1634" y="12"/>
                  </a:lnTo>
                  <a:lnTo>
                    <a:pt x="1634" y="12"/>
                  </a:lnTo>
                  <a:lnTo>
                    <a:pt x="1635" y="12"/>
                  </a:lnTo>
                  <a:lnTo>
                    <a:pt x="1636" y="12"/>
                  </a:lnTo>
                  <a:lnTo>
                    <a:pt x="1637" y="12"/>
                  </a:lnTo>
                  <a:lnTo>
                    <a:pt x="1638" y="12"/>
                  </a:lnTo>
                  <a:lnTo>
                    <a:pt x="1640" y="12"/>
                  </a:lnTo>
                  <a:lnTo>
                    <a:pt x="1641" y="12"/>
                  </a:lnTo>
                  <a:lnTo>
                    <a:pt x="1642" y="12"/>
                  </a:lnTo>
                  <a:lnTo>
                    <a:pt x="1643" y="12"/>
                  </a:lnTo>
                  <a:lnTo>
                    <a:pt x="1644" y="12"/>
                  </a:lnTo>
                  <a:lnTo>
                    <a:pt x="1645" y="12"/>
                  </a:lnTo>
                  <a:lnTo>
                    <a:pt x="1646" y="12"/>
                  </a:lnTo>
                  <a:lnTo>
                    <a:pt x="1648" y="12"/>
                  </a:lnTo>
                  <a:lnTo>
                    <a:pt x="1649" y="12"/>
                  </a:lnTo>
                  <a:lnTo>
                    <a:pt x="1650" y="12"/>
                  </a:lnTo>
                  <a:lnTo>
                    <a:pt x="1651" y="13"/>
                  </a:lnTo>
                  <a:lnTo>
                    <a:pt x="1652" y="13"/>
                  </a:lnTo>
                  <a:lnTo>
                    <a:pt x="1653" y="13"/>
                  </a:lnTo>
                  <a:lnTo>
                    <a:pt x="1655" y="13"/>
                  </a:lnTo>
                  <a:lnTo>
                    <a:pt x="1656" y="13"/>
                  </a:lnTo>
                  <a:lnTo>
                    <a:pt x="1657" y="13"/>
                  </a:lnTo>
                  <a:lnTo>
                    <a:pt x="1658" y="13"/>
                  </a:lnTo>
                  <a:lnTo>
                    <a:pt x="1658" y="13"/>
                  </a:lnTo>
                  <a:lnTo>
                    <a:pt x="1659" y="13"/>
                  </a:lnTo>
                  <a:lnTo>
                    <a:pt x="1661" y="13"/>
                  </a:lnTo>
                  <a:lnTo>
                    <a:pt x="1662" y="13"/>
                  </a:lnTo>
                  <a:lnTo>
                    <a:pt x="1663" y="13"/>
                  </a:lnTo>
                  <a:lnTo>
                    <a:pt x="1664" y="13"/>
                  </a:lnTo>
                  <a:lnTo>
                    <a:pt x="1665" y="13"/>
                  </a:lnTo>
                  <a:lnTo>
                    <a:pt x="1666" y="13"/>
                  </a:lnTo>
                  <a:lnTo>
                    <a:pt x="1668" y="13"/>
                  </a:lnTo>
                  <a:lnTo>
                    <a:pt x="1669" y="13"/>
                  </a:lnTo>
                  <a:lnTo>
                    <a:pt x="1670" y="13"/>
                  </a:lnTo>
                  <a:lnTo>
                    <a:pt x="1671" y="13"/>
                  </a:lnTo>
                  <a:lnTo>
                    <a:pt x="1672" y="13"/>
                  </a:lnTo>
                  <a:lnTo>
                    <a:pt x="1673" y="13"/>
                  </a:lnTo>
                  <a:lnTo>
                    <a:pt x="1674" y="13"/>
                  </a:lnTo>
                  <a:lnTo>
                    <a:pt x="1676" y="13"/>
                  </a:lnTo>
                  <a:lnTo>
                    <a:pt x="1677" y="13"/>
                  </a:lnTo>
                  <a:lnTo>
                    <a:pt x="1678" y="13"/>
                  </a:lnTo>
                  <a:lnTo>
                    <a:pt x="1679" y="13"/>
                  </a:lnTo>
                  <a:lnTo>
                    <a:pt x="1680" y="13"/>
                  </a:lnTo>
                  <a:lnTo>
                    <a:pt x="1681" y="13"/>
                  </a:lnTo>
                  <a:lnTo>
                    <a:pt x="1682" y="13"/>
                  </a:lnTo>
                  <a:lnTo>
                    <a:pt x="1683" y="13"/>
                  </a:lnTo>
                  <a:lnTo>
                    <a:pt x="1684" y="13"/>
                  </a:lnTo>
                  <a:lnTo>
                    <a:pt x="1685" y="13"/>
                  </a:lnTo>
                  <a:lnTo>
                    <a:pt x="1686" y="13"/>
                  </a:lnTo>
                  <a:lnTo>
                    <a:pt x="1687" y="13"/>
                  </a:lnTo>
                  <a:lnTo>
                    <a:pt x="1689" y="13"/>
                  </a:lnTo>
                  <a:lnTo>
                    <a:pt x="1690" y="13"/>
                  </a:lnTo>
                  <a:lnTo>
                    <a:pt x="1691" y="13"/>
                  </a:lnTo>
                  <a:lnTo>
                    <a:pt x="1692" y="13"/>
                  </a:lnTo>
                  <a:lnTo>
                    <a:pt x="1693" y="13"/>
                  </a:lnTo>
                  <a:lnTo>
                    <a:pt x="1694" y="13"/>
                  </a:lnTo>
                  <a:lnTo>
                    <a:pt x="1695" y="13"/>
                  </a:lnTo>
                  <a:lnTo>
                    <a:pt x="1697" y="13"/>
                  </a:lnTo>
                  <a:lnTo>
                    <a:pt x="1698" y="13"/>
                  </a:lnTo>
                  <a:lnTo>
                    <a:pt x="1699" y="13"/>
                  </a:lnTo>
                  <a:lnTo>
                    <a:pt x="1700" y="13"/>
                  </a:lnTo>
                  <a:lnTo>
                    <a:pt x="1701" y="13"/>
                  </a:lnTo>
                  <a:lnTo>
                    <a:pt x="1702" y="13"/>
                  </a:lnTo>
                  <a:lnTo>
                    <a:pt x="1704" y="13"/>
                  </a:lnTo>
                  <a:lnTo>
                    <a:pt x="1705" y="13"/>
                  </a:lnTo>
                  <a:lnTo>
                    <a:pt x="1706" y="13"/>
                  </a:lnTo>
                  <a:lnTo>
                    <a:pt x="1706" y="13"/>
                  </a:lnTo>
                  <a:lnTo>
                    <a:pt x="1707" y="13"/>
                  </a:lnTo>
                  <a:lnTo>
                    <a:pt x="1708" y="13"/>
                  </a:lnTo>
                  <a:lnTo>
                    <a:pt x="1710" y="13"/>
                  </a:lnTo>
                  <a:lnTo>
                    <a:pt x="1711" y="13"/>
                  </a:lnTo>
                  <a:lnTo>
                    <a:pt x="1712" y="13"/>
                  </a:lnTo>
                  <a:lnTo>
                    <a:pt x="1713" y="13"/>
                  </a:lnTo>
                  <a:lnTo>
                    <a:pt x="1714" y="13"/>
                  </a:lnTo>
                  <a:lnTo>
                    <a:pt x="1715" y="13"/>
                  </a:lnTo>
                  <a:lnTo>
                    <a:pt x="1716" y="13"/>
                  </a:lnTo>
                  <a:lnTo>
                    <a:pt x="1718" y="13"/>
                  </a:lnTo>
                  <a:lnTo>
                    <a:pt x="1719" y="13"/>
                  </a:lnTo>
                  <a:lnTo>
                    <a:pt x="1720" y="12"/>
                  </a:lnTo>
                  <a:lnTo>
                    <a:pt x="1721" y="12"/>
                  </a:lnTo>
                  <a:lnTo>
                    <a:pt x="1722" y="12"/>
                  </a:lnTo>
                  <a:lnTo>
                    <a:pt x="1723" y="12"/>
                  </a:lnTo>
                  <a:lnTo>
                    <a:pt x="1725" y="12"/>
                  </a:lnTo>
                  <a:lnTo>
                    <a:pt x="1726" y="12"/>
                  </a:lnTo>
                  <a:lnTo>
                    <a:pt x="1727" y="12"/>
                  </a:lnTo>
                  <a:lnTo>
                    <a:pt x="1728" y="12"/>
                  </a:lnTo>
                  <a:lnTo>
                    <a:pt x="1729" y="12"/>
                  </a:lnTo>
                  <a:lnTo>
                    <a:pt x="1730" y="12"/>
                  </a:lnTo>
                  <a:lnTo>
                    <a:pt x="1731" y="12"/>
                  </a:lnTo>
                  <a:lnTo>
                    <a:pt x="1732" y="12"/>
                  </a:lnTo>
                  <a:lnTo>
                    <a:pt x="1733" y="12"/>
                  </a:lnTo>
                  <a:lnTo>
                    <a:pt x="1734" y="12"/>
                  </a:lnTo>
                  <a:lnTo>
                    <a:pt x="1735" y="12"/>
                  </a:lnTo>
                  <a:lnTo>
                    <a:pt x="1736" y="12"/>
                  </a:lnTo>
                  <a:lnTo>
                    <a:pt x="1738" y="12"/>
                  </a:lnTo>
                  <a:lnTo>
                    <a:pt x="1739" y="11"/>
                  </a:lnTo>
                  <a:lnTo>
                    <a:pt x="1740" y="11"/>
                  </a:lnTo>
                  <a:lnTo>
                    <a:pt x="1741" y="11"/>
                  </a:lnTo>
                  <a:lnTo>
                    <a:pt x="1742" y="11"/>
                  </a:lnTo>
                  <a:lnTo>
                    <a:pt x="1743" y="11"/>
                  </a:lnTo>
                  <a:lnTo>
                    <a:pt x="1744" y="11"/>
                  </a:lnTo>
                  <a:lnTo>
                    <a:pt x="1746" y="11"/>
                  </a:lnTo>
                  <a:lnTo>
                    <a:pt x="1747" y="11"/>
                  </a:lnTo>
                  <a:lnTo>
                    <a:pt x="1748" y="11"/>
                  </a:lnTo>
                  <a:lnTo>
                    <a:pt x="1749" y="11"/>
                  </a:lnTo>
                  <a:lnTo>
                    <a:pt x="1750" y="11"/>
                  </a:lnTo>
                  <a:lnTo>
                    <a:pt x="1751" y="11"/>
                  </a:lnTo>
                  <a:lnTo>
                    <a:pt x="1753" y="11"/>
                  </a:lnTo>
                  <a:lnTo>
                    <a:pt x="1753" y="10"/>
                  </a:lnTo>
                  <a:lnTo>
                    <a:pt x="1754" y="10"/>
                  </a:lnTo>
                  <a:lnTo>
                    <a:pt x="1755" y="10"/>
                  </a:lnTo>
                  <a:lnTo>
                    <a:pt x="1756" y="10"/>
                  </a:lnTo>
                  <a:lnTo>
                    <a:pt x="1757" y="10"/>
                  </a:lnTo>
                  <a:lnTo>
                    <a:pt x="1759" y="10"/>
                  </a:lnTo>
                  <a:lnTo>
                    <a:pt x="1760" y="10"/>
                  </a:lnTo>
                  <a:lnTo>
                    <a:pt x="1761" y="10"/>
                  </a:lnTo>
                  <a:lnTo>
                    <a:pt x="1762" y="10"/>
                  </a:lnTo>
                  <a:lnTo>
                    <a:pt x="1763" y="10"/>
                  </a:lnTo>
                  <a:lnTo>
                    <a:pt x="1764" y="10"/>
                  </a:lnTo>
                  <a:lnTo>
                    <a:pt x="1765" y="9"/>
                  </a:lnTo>
                  <a:lnTo>
                    <a:pt x="1767" y="9"/>
                  </a:lnTo>
                  <a:lnTo>
                    <a:pt x="1768" y="9"/>
                  </a:lnTo>
                  <a:lnTo>
                    <a:pt x="1769" y="9"/>
                  </a:lnTo>
                  <a:lnTo>
                    <a:pt x="1770" y="9"/>
                  </a:lnTo>
                  <a:lnTo>
                    <a:pt x="1771" y="9"/>
                  </a:lnTo>
                  <a:lnTo>
                    <a:pt x="1772" y="9"/>
                  </a:lnTo>
                  <a:lnTo>
                    <a:pt x="1774" y="9"/>
                  </a:lnTo>
                  <a:lnTo>
                    <a:pt x="1775" y="9"/>
                  </a:lnTo>
                  <a:lnTo>
                    <a:pt x="1776" y="9"/>
                  </a:lnTo>
                  <a:lnTo>
                    <a:pt x="1777" y="8"/>
                  </a:lnTo>
                  <a:lnTo>
                    <a:pt x="1777" y="8"/>
                  </a:lnTo>
                  <a:lnTo>
                    <a:pt x="1778" y="8"/>
                  </a:lnTo>
                </a:path>
              </a:pathLst>
            </a:custGeom>
            <a:noFill/>
            <a:ln w="14288">
              <a:solidFill>
                <a:srgbClr val="FF0000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4126" eaLnBrk="0" hangingPunct="0"/>
              <a:endParaRPr lang="en-US" sz="16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7314778" y="4443669"/>
              <a:ext cx="14183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126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  <a:ea typeface="ＭＳ Ｐゴシック" charset="0"/>
                  <a:cs typeface="Calibri"/>
                </a:rPr>
                <a:t>MR quad. interp.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119B0FA-0FCC-6C4A-B52A-2124739E2941}"/>
              </a:ext>
            </a:extLst>
          </p:cNvPr>
          <p:cNvGrpSpPr/>
          <p:nvPr/>
        </p:nvGrpSpPr>
        <p:grpSpPr>
          <a:xfrm>
            <a:off x="1911096" y="2029968"/>
            <a:ext cx="3278921" cy="3161476"/>
            <a:chOff x="1942595" y="2649741"/>
            <a:chExt cx="3278921" cy="3161476"/>
          </a:xfrm>
        </p:grpSpPr>
        <p:grpSp>
          <p:nvGrpSpPr>
            <p:cNvPr id="141" name="Group 4"/>
            <p:cNvGrpSpPr>
              <a:grpSpLocks/>
            </p:cNvGrpSpPr>
            <p:nvPr/>
          </p:nvGrpSpPr>
          <p:grpSpPr bwMode="auto">
            <a:xfrm>
              <a:off x="1942595" y="2649741"/>
              <a:ext cx="3278921" cy="3161476"/>
              <a:chOff x="3410" y="1452"/>
              <a:chExt cx="2126" cy="2120"/>
            </a:xfrm>
          </p:grpSpPr>
          <p:grpSp>
            <p:nvGrpSpPr>
              <p:cNvPr id="142" name="Group 5"/>
              <p:cNvGrpSpPr>
                <a:grpSpLocks/>
              </p:cNvGrpSpPr>
              <p:nvPr/>
            </p:nvGrpSpPr>
            <p:grpSpPr bwMode="auto">
              <a:xfrm>
                <a:off x="3410" y="1456"/>
                <a:ext cx="2124" cy="2116"/>
                <a:chOff x="1488" y="720"/>
                <a:chExt cx="2112" cy="2112"/>
              </a:xfrm>
            </p:grpSpPr>
            <p:grpSp>
              <p:nvGrpSpPr>
                <p:cNvPr id="161" name="Group 6"/>
                <p:cNvGrpSpPr>
                  <a:grpSpLocks/>
                </p:cNvGrpSpPr>
                <p:nvPr/>
              </p:nvGrpSpPr>
              <p:grpSpPr bwMode="auto">
                <a:xfrm>
                  <a:off x="1488" y="720"/>
                  <a:ext cx="2112" cy="2112"/>
                  <a:chOff x="1488" y="720"/>
                  <a:chExt cx="1536" cy="2112"/>
                </a:xfrm>
              </p:grpSpPr>
              <p:sp>
                <p:nvSpPr>
                  <p:cNvPr id="180" name="Line 7"/>
                  <p:cNvSpPr>
                    <a:spLocks noChangeShapeType="1"/>
                  </p:cNvSpPr>
                  <p:nvPr/>
                </p:nvSpPr>
                <p:spPr bwMode="auto">
                  <a:xfrm>
                    <a:off x="1488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81" name="Line 8"/>
                  <p:cNvSpPr>
                    <a:spLocks noChangeShapeType="1"/>
                  </p:cNvSpPr>
                  <p:nvPr/>
                </p:nvSpPr>
                <p:spPr bwMode="auto">
                  <a:xfrm>
                    <a:off x="1584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82" name="Line 9"/>
                  <p:cNvSpPr>
                    <a:spLocks noChangeShapeType="1"/>
                  </p:cNvSpPr>
                  <p:nvPr/>
                </p:nvSpPr>
                <p:spPr bwMode="auto">
                  <a:xfrm>
                    <a:off x="1680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83" name="Line 10"/>
                  <p:cNvSpPr>
                    <a:spLocks noChangeShapeType="1"/>
                  </p:cNvSpPr>
                  <p:nvPr/>
                </p:nvSpPr>
                <p:spPr bwMode="auto">
                  <a:xfrm>
                    <a:off x="1776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84" name="Line 11"/>
                  <p:cNvSpPr>
                    <a:spLocks noChangeShapeType="1"/>
                  </p:cNvSpPr>
                  <p:nvPr/>
                </p:nvSpPr>
                <p:spPr bwMode="auto">
                  <a:xfrm>
                    <a:off x="1872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85" name="Line 12"/>
                  <p:cNvSpPr>
                    <a:spLocks noChangeShapeType="1"/>
                  </p:cNvSpPr>
                  <p:nvPr/>
                </p:nvSpPr>
                <p:spPr bwMode="auto">
                  <a:xfrm>
                    <a:off x="1968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86" name="Line 13"/>
                  <p:cNvSpPr>
                    <a:spLocks noChangeShapeType="1"/>
                  </p:cNvSpPr>
                  <p:nvPr/>
                </p:nvSpPr>
                <p:spPr bwMode="auto">
                  <a:xfrm>
                    <a:off x="2064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87" name="Line 14"/>
                  <p:cNvSpPr>
                    <a:spLocks noChangeShapeType="1"/>
                  </p:cNvSpPr>
                  <p:nvPr/>
                </p:nvSpPr>
                <p:spPr bwMode="auto">
                  <a:xfrm>
                    <a:off x="2160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88" name="Line 15"/>
                  <p:cNvSpPr>
                    <a:spLocks noChangeShapeType="1"/>
                  </p:cNvSpPr>
                  <p:nvPr/>
                </p:nvSpPr>
                <p:spPr bwMode="auto">
                  <a:xfrm>
                    <a:off x="2256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89" name="Line 16"/>
                  <p:cNvSpPr>
                    <a:spLocks noChangeShapeType="1"/>
                  </p:cNvSpPr>
                  <p:nvPr/>
                </p:nvSpPr>
                <p:spPr bwMode="auto">
                  <a:xfrm>
                    <a:off x="2352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90" name="Line 17"/>
                  <p:cNvSpPr>
                    <a:spLocks noChangeShapeType="1"/>
                  </p:cNvSpPr>
                  <p:nvPr/>
                </p:nvSpPr>
                <p:spPr bwMode="auto">
                  <a:xfrm>
                    <a:off x="2448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91" name="Line 18"/>
                  <p:cNvSpPr>
                    <a:spLocks noChangeShapeType="1"/>
                  </p:cNvSpPr>
                  <p:nvPr/>
                </p:nvSpPr>
                <p:spPr bwMode="auto">
                  <a:xfrm>
                    <a:off x="2544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92" name="Line 19"/>
                  <p:cNvSpPr>
                    <a:spLocks noChangeShapeType="1"/>
                  </p:cNvSpPr>
                  <p:nvPr/>
                </p:nvSpPr>
                <p:spPr bwMode="auto">
                  <a:xfrm>
                    <a:off x="2640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93" name="Line 20"/>
                  <p:cNvSpPr>
                    <a:spLocks noChangeShapeType="1"/>
                  </p:cNvSpPr>
                  <p:nvPr/>
                </p:nvSpPr>
                <p:spPr bwMode="auto">
                  <a:xfrm>
                    <a:off x="2736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94" name="Line 21"/>
                  <p:cNvSpPr>
                    <a:spLocks noChangeShapeType="1"/>
                  </p:cNvSpPr>
                  <p:nvPr/>
                </p:nvSpPr>
                <p:spPr bwMode="auto">
                  <a:xfrm>
                    <a:off x="2832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95" name="Line 22"/>
                  <p:cNvSpPr>
                    <a:spLocks noChangeShapeType="1"/>
                  </p:cNvSpPr>
                  <p:nvPr/>
                </p:nvSpPr>
                <p:spPr bwMode="auto">
                  <a:xfrm>
                    <a:off x="2928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96" name="Line 23"/>
                  <p:cNvSpPr>
                    <a:spLocks noChangeShapeType="1"/>
                  </p:cNvSpPr>
                  <p:nvPr/>
                </p:nvSpPr>
                <p:spPr bwMode="auto">
                  <a:xfrm>
                    <a:off x="3024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</p:grpSp>
            <p:grpSp>
              <p:nvGrpSpPr>
                <p:cNvPr id="162" name="Group 24"/>
                <p:cNvGrpSpPr>
                  <a:grpSpLocks/>
                </p:cNvGrpSpPr>
                <p:nvPr/>
              </p:nvGrpSpPr>
              <p:grpSpPr bwMode="auto">
                <a:xfrm rot="-5400000">
                  <a:off x="1488" y="720"/>
                  <a:ext cx="2112" cy="2112"/>
                  <a:chOff x="1488" y="720"/>
                  <a:chExt cx="1536" cy="2112"/>
                </a:xfrm>
              </p:grpSpPr>
              <p:sp>
                <p:nvSpPr>
                  <p:cNvPr id="163" name="Line 25"/>
                  <p:cNvSpPr>
                    <a:spLocks noChangeShapeType="1"/>
                  </p:cNvSpPr>
                  <p:nvPr/>
                </p:nvSpPr>
                <p:spPr bwMode="auto">
                  <a:xfrm>
                    <a:off x="1488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64" name="Line 26"/>
                  <p:cNvSpPr>
                    <a:spLocks noChangeShapeType="1"/>
                  </p:cNvSpPr>
                  <p:nvPr/>
                </p:nvSpPr>
                <p:spPr bwMode="auto">
                  <a:xfrm>
                    <a:off x="1584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65" name="Line 27"/>
                  <p:cNvSpPr>
                    <a:spLocks noChangeShapeType="1"/>
                  </p:cNvSpPr>
                  <p:nvPr/>
                </p:nvSpPr>
                <p:spPr bwMode="auto">
                  <a:xfrm>
                    <a:off x="1680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66" name="Line 28"/>
                  <p:cNvSpPr>
                    <a:spLocks noChangeShapeType="1"/>
                  </p:cNvSpPr>
                  <p:nvPr/>
                </p:nvSpPr>
                <p:spPr bwMode="auto">
                  <a:xfrm>
                    <a:off x="1776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67" name="Line 29"/>
                  <p:cNvSpPr>
                    <a:spLocks noChangeShapeType="1"/>
                  </p:cNvSpPr>
                  <p:nvPr/>
                </p:nvSpPr>
                <p:spPr bwMode="auto">
                  <a:xfrm>
                    <a:off x="1872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68" name="Line 30"/>
                  <p:cNvSpPr>
                    <a:spLocks noChangeShapeType="1"/>
                  </p:cNvSpPr>
                  <p:nvPr/>
                </p:nvSpPr>
                <p:spPr bwMode="auto">
                  <a:xfrm>
                    <a:off x="1968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69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2064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70" name="Line 32"/>
                  <p:cNvSpPr>
                    <a:spLocks noChangeShapeType="1"/>
                  </p:cNvSpPr>
                  <p:nvPr/>
                </p:nvSpPr>
                <p:spPr bwMode="auto">
                  <a:xfrm>
                    <a:off x="2160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71" name="Line 33"/>
                  <p:cNvSpPr>
                    <a:spLocks noChangeShapeType="1"/>
                  </p:cNvSpPr>
                  <p:nvPr/>
                </p:nvSpPr>
                <p:spPr bwMode="auto">
                  <a:xfrm>
                    <a:off x="2256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72" name="Line 34"/>
                  <p:cNvSpPr>
                    <a:spLocks noChangeShapeType="1"/>
                  </p:cNvSpPr>
                  <p:nvPr/>
                </p:nvSpPr>
                <p:spPr bwMode="auto">
                  <a:xfrm>
                    <a:off x="2352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73" name="Line 35"/>
                  <p:cNvSpPr>
                    <a:spLocks noChangeShapeType="1"/>
                  </p:cNvSpPr>
                  <p:nvPr/>
                </p:nvSpPr>
                <p:spPr bwMode="auto">
                  <a:xfrm>
                    <a:off x="2448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74" name="Line 36"/>
                  <p:cNvSpPr>
                    <a:spLocks noChangeShapeType="1"/>
                  </p:cNvSpPr>
                  <p:nvPr/>
                </p:nvSpPr>
                <p:spPr bwMode="auto">
                  <a:xfrm>
                    <a:off x="2544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75" name="Line 37"/>
                  <p:cNvSpPr>
                    <a:spLocks noChangeShapeType="1"/>
                  </p:cNvSpPr>
                  <p:nvPr/>
                </p:nvSpPr>
                <p:spPr bwMode="auto">
                  <a:xfrm>
                    <a:off x="2640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76" name="Line 38"/>
                  <p:cNvSpPr>
                    <a:spLocks noChangeShapeType="1"/>
                  </p:cNvSpPr>
                  <p:nvPr/>
                </p:nvSpPr>
                <p:spPr bwMode="auto">
                  <a:xfrm>
                    <a:off x="2736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77" name="Line 39"/>
                  <p:cNvSpPr>
                    <a:spLocks noChangeShapeType="1"/>
                  </p:cNvSpPr>
                  <p:nvPr/>
                </p:nvSpPr>
                <p:spPr bwMode="auto">
                  <a:xfrm>
                    <a:off x="2832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78" name="Line 40"/>
                  <p:cNvSpPr>
                    <a:spLocks noChangeShapeType="1"/>
                  </p:cNvSpPr>
                  <p:nvPr/>
                </p:nvSpPr>
                <p:spPr bwMode="auto">
                  <a:xfrm>
                    <a:off x="2928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79" name="Line 41"/>
                  <p:cNvSpPr>
                    <a:spLocks noChangeShapeType="1"/>
                  </p:cNvSpPr>
                  <p:nvPr/>
                </p:nvSpPr>
                <p:spPr bwMode="auto">
                  <a:xfrm>
                    <a:off x="3024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</p:grpSp>
          </p:grpSp>
          <p:sp>
            <p:nvSpPr>
              <p:cNvPr id="159" name="Rectangle 58"/>
              <p:cNvSpPr>
                <a:spLocks noChangeArrowheads="1"/>
              </p:cNvSpPr>
              <p:nvPr/>
            </p:nvSpPr>
            <p:spPr bwMode="auto">
              <a:xfrm>
                <a:off x="3411" y="1452"/>
                <a:ext cx="2125" cy="2118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126" eaLnBrk="0" hangingPunct="0"/>
                <a:endParaRPr lang="en-US" sz="1600">
                  <a:solidFill>
                    <a:srgbClr val="000000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38" name="Group 137"/>
            <p:cNvGrpSpPr/>
            <p:nvPr/>
          </p:nvGrpSpPr>
          <p:grpSpPr>
            <a:xfrm>
              <a:off x="2752300" y="3443092"/>
              <a:ext cx="1648714" cy="1580738"/>
              <a:chOff x="1229016" y="3443096"/>
              <a:chExt cx="1649143" cy="1581150"/>
            </a:xfrm>
          </p:grpSpPr>
          <p:sp>
            <p:nvSpPr>
              <p:cNvPr id="139" name="Line 42"/>
              <p:cNvSpPr>
                <a:spLocks noChangeAspect="1" noChangeShapeType="1"/>
              </p:cNvSpPr>
              <p:nvPr/>
            </p:nvSpPr>
            <p:spPr bwMode="auto">
              <a:xfrm>
                <a:off x="1346261" y="3443096"/>
                <a:ext cx="0" cy="15811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126" eaLnBrk="0" hangingPunct="0"/>
                <a:endParaRPr lang="en-US" sz="1600">
                  <a:solidFill>
                    <a:srgbClr val="000000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0" name="Line 43"/>
              <p:cNvSpPr>
                <a:spLocks noChangeAspect="1" noChangeShapeType="1"/>
              </p:cNvSpPr>
              <p:nvPr/>
            </p:nvSpPr>
            <p:spPr bwMode="auto">
              <a:xfrm>
                <a:off x="1551440" y="3443096"/>
                <a:ext cx="0" cy="15811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126" eaLnBrk="0" hangingPunct="0"/>
                <a:endParaRPr lang="en-US" sz="1600">
                  <a:solidFill>
                    <a:srgbClr val="000000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3" name="Line 44"/>
              <p:cNvSpPr>
                <a:spLocks noChangeAspect="1" noChangeShapeType="1"/>
              </p:cNvSpPr>
              <p:nvPr/>
            </p:nvSpPr>
            <p:spPr bwMode="auto">
              <a:xfrm>
                <a:off x="1755076" y="3443096"/>
                <a:ext cx="0" cy="15811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126" eaLnBrk="0" hangingPunct="0"/>
                <a:endParaRPr lang="en-US" sz="1600">
                  <a:solidFill>
                    <a:srgbClr val="000000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4" name="Line 45"/>
              <p:cNvSpPr>
                <a:spLocks noChangeAspect="1" noChangeShapeType="1"/>
              </p:cNvSpPr>
              <p:nvPr/>
            </p:nvSpPr>
            <p:spPr bwMode="auto">
              <a:xfrm>
                <a:off x="1960255" y="3443096"/>
                <a:ext cx="0" cy="15811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126" eaLnBrk="0" hangingPunct="0"/>
                <a:endParaRPr lang="en-US" sz="1600">
                  <a:solidFill>
                    <a:srgbClr val="000000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5" name="Line 46"/>
              <p:cNvSpPr>
                <a:spLocks noChangeAspect="1" noChangeShapeType="1"/>
              </p:cNvSpPr>
              <p:nvPr/>
            </p:nvSpPr>
            <p:spPr bwMode="auto">
              <a:xfrm>
                <a:off x="2163891" y="3443096"/>
                <a:ext cx="0" cy="15811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126" eaLnBrk="0" hangingPunct="0"/>
                <a:endParaRPr lang="en-US" sz="1600">
                  <a:solidFill>
                    <a:srgbClr val="000000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6" name="Line 47"/>
              <p:cNvSpPr>
                <a:spLocks noChangeAspect="1" noChangeShapeType="1"/>
              </p:cNvSpPr>
              <p:nvPr/>
            </p:nvSpPr>
            <p:spPr bwMode="auto">
              <a:xfrm>
                <a:off x="2369070" y="3443096"/>
                <a:ext cx="0" cy="15811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126" eaLnBrk="0" hangingPunct="0"/>
                <a:endParaRPr lang="en-US" sz="1600">
                  <a:solidFill>
                    <a:srgbClr val="000000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7" name="Line 48"/>
              <p:cNvSpPr>
                <a:spLocks noChangeAspect="1" noChangeShapeType="1"/>
              </p:cNvSpPr>
              <p:nvPr/>
            </p:nvSpPr>
            <p:spPr bwMode="auto">
              <a:xfrm>
                <a:off x="2572706" y="3443096"/>
                <a:ext cx="0" cy="15811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126" eaLnBrk="0" hangingPunct="0"/>
                <a:endParaRPr lang="en-US" sz="1600">
                  <a:solidFill>
                    <a:srgbClr val="000000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8" name="Line 49"/>
              <p:cNvSpPr>
                <a:spLocks noChangeAspect="1" noChangeShapeType="1"/>
              </p:cNvSpPr>
              <p:nvPr/>
            </p:nvSpPr>
            <p:spPr bwMode="auto">
              <a:xfrm>
                <a:off x="2777885" y="3443096"/>
                <a:ext cx="0" cy="15811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126" eaLnBrk="0" hangingPunct="0"/>
                <a:endParaRPr lang="en-US" sz="1600">
                  <a:solidFill>
                    <a:srgbClr val="000000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9" name="Line 50"/>
              <p:cNvSpPr>
                <a:spLocks noChangeAspect="1" noChangeShapeType="1"/>
              </p:cNvSpPr>
              <p:nvPr/>
            </p:nvSpPr>
            <p:spPr bwMode="auto">
              <a:xfrm rot="16200000">
                <a:off x="2060530" y="4106676"/>
                <a:ext cx="0" cy="163525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126" eaLnBrk="0" hangingPunct="0"/>
                <a:endParaRPr lang="en-US" sz="1600">
                  <a:solidFill>
                    <a:srgbClr val="000000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50" name="Line 51"/>
              <p:cNvSpPr>
                <a:spLocks noChangeAspect="1" noChangeShapeType="1"/>
              </p:cNvSpPr>
              <p:nvPr/>
            </p:nvSpPr>
            <p:spPr bwMode="auto">
              <a:xfrm rot="16200000">
                <a:off x="2060530" y="3908286"/>
                <a:ext cx="0" cy="163525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126" eaLnBrk="0" hangingPunct="0"/>
                <a:endParaRPr lang="en-US" sz="1600">
                  <a:solidFill>
                    <a:srgbClr val="000000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51" name="Line 52"/>
              <p:cNvSpPr>
                <a:spLocks noChangeAspect="1" noChangeShapeType="1"/>
              </p:cNvSpPr>
              <p:nvPr/>
            </p:nvSpPr>
            <p:spPr bwMode="auto">
              <a:xfrm rot="16200000">
                <a:off x="2060530" y="3711388"/>
                <a:ext cx="0" cy="163525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126" eaLnBrk="0" hangingPunct="0"/>
                <a:endParaRPr lang="en-US" sz="1600">
                  <a:solidFill>
                    <a:srgbClr val="000000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52" name="Line 53"/>
              <p:cNvSpPr>
                <a:spLocks noChangeAspect="1" noChangeShapeType="1"/>
              </p:cNvSpPr>
              <p:nvPr/>
            </p:nvSpPr>
            <p:spPr bwMode="auto">
              <a:xfrm rot="16200000">
                <a:off x="2060530" y="3512999"/>
                <a:ext cx="0" cy="163525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126" eaLnBrk="0" hangingPunct="0"/>
                <a:endParaRPr lang="en-US" sz="1600">
                  <a:solidFill>
                    <a:srgbClr val="000000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53" name="Line 54"/>
              <p:cNvSpPr>
                <a:spLocks noChangeAspect="1" noChangeShapeType="1"/>
              </p:cNvSpPr>
              <p:nvPr/>
            </p:nvSpPr>
            <p:spPr bwMode="auto">
              <a:xfrm rot="16200000">
                <a:off x="2060530" y="3316101"/>
                <a:ext cx="0" cy="163525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126" eaLnBrk="0" hangingPunct="0"/>
                <a:endParaRPr lang="en-US" sz="1600">
                  <a:solidFill>
                    <a:srgbClr val="000000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54" name="Line 55"/>
              <p:cNvSpPr>
                <a:spLocks noChangeAspect="1" noChangeShapeType="1"/>
              </p:cNvSpPr>
              <p:nvPr/>
            </p:nvSpPr>
            <p:spPr bwMode="auto">
              <a:xfrm rot="16200000">
                <a:off x="2060530" y="3117711"/>
                <a:ext cx="0" cy="163525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126" eaLnBrk="0" hangingPunct="0"/>
                <a:endParaRPr lang="en-US" sz="1600">
                  <a:solidFill>
                    <a:srgbClr val="000000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55" name="Line 56"/>
              <p:cNvSpPr>
                <a:spLocks noChangeAspect="1" noChangeShapeType="1"/>
              </p:cNvSpPr>
              <p:nvPr/>
            </p:nvSpPr>
            <p:spPr bwMode="auto">
              <a:xfrm rot="16200000">
                <a:off x="2060530" y="2920813"/>
                <a:ext cx="0" cy="163525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126" eaLnBrk="0" hangingPunct="0"/>
                <a:endParaRPr lang="en-US" sz="1600">
                  <a:solidFill>
                    <a:srgbClr val="000000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56" name="Line 57"/>
              <p:cNvSpPr>
                <a:spLocks noChangeAspect="1" noChangeShapeType="1"/>
              </p:cNvSpPr>
              <p:nvPr/>
            </p:nvSpPr>
            <p:spPr bwMode="auto">
              <a:xfrm rot="16200000">
                <a:off x="2060530" y="2722424"/>
                <a:ext cx="0" cy="163525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126" eaLnBrk="0" hangingPunct="0"/>
                <a:endParaRPr lang="en-US" sz="1600">
                  <a:solidFill>
                    <a:srgbClr val="000000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57" name="Rectangle 59"/>
              <p:cNvSpPr>
                <a:spLocks noChangeArrowheads="1"/>
              </p:cNvSpPr>
              <p:nvPr/>
            </p:nvSpPr>
            <p:spPr bwMode="auto">
              <a:xfrm>
                <a:off x="1229016" y="3446080"/>
                <a:ext cx="1639888" cy="1575183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126" eaLnBrk="0" hangingPunct="0"/>
                <a:endParaRPr lang="en-US" sz="1600">
                  <a:solidFill>
                    <a:srgbClr val="000000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55" name="Oval 54"/>
            <p:cNvSpPr/>
            <p:nvPr/>
          </p:nvSpPr>
          <p:spPr bwMode="auto">
            <a:xfrm>
              <a:off x="3483075" y="4348208"/>
              <a:ext cx="196161" cy="190397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16" tIns="45708" rIns="91416" bIns="45708" numCol="1" rtlCol="0" anchor="t" anchorCtr="0" compatLnSpc="1">
              <a:prstTxWarp prst="textNoShape">
                <a:avLst/>
              </a:prstTxWarp>
            </a:bodyPr>
            <a:lstStyle/>
            <a:p>
              <a:pPr defTabSz="914126" eaLnBrk="0" hangingPunct="0"/>
              <a:endParaRPr lang="en-US" sz="40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7730A12-ABDF-EF43-B61D-3ABFC5BDCAB6}"/>
              </a:ext>
            </a:extLst>
          </p:cNvPr>
          <p:cNvGrpSpPr/>
          <p:nvPr/>
        </p:nvGrpSpPr>
        <p:grpSpPr>
          <a:xfrm>
            <a:off x="3451575" y="2032900"/>
            <a:ext cx="6803248" cy="2515809"/>
            <a:chOff x="3451575" y="2032900"/>
            <a:chExt cx="6803248" cy="2515809"/>
          </a:xfrm>
        </p:grpSpPr>
        <p:grpSp>
          <p:nvGrpSpPr>
            <p:cNvPr id="4" name="Group 3"/>
            <p:cNvGrpSpPr/>
            <p:nvPr/>
          </p:nvGrpSpPr>
          <p:grpSpPr>
            <a:xfrm>
              <a:off x="3451575" y="3821613"/>
              <a:ext cx="203858" cy="488312"/>
              <a:chOff x="1959980" y="4443669"/>
              <a:chExt cx="203911" cy="488439"/>
            </a:xfrm>
          </p:grpSpPr>
          <p:sp>
            <p:nvSpPr>
              <p:cNvPr id="56" name="Oval 55"/>
              <p:cNvSpPr/>
              <p:nvPr/>
            </p:nvSpPr>
            <p:spPr bwMode="auto">
              <a:xfrm>
                <a:off x="1959983" y="4640940"/>
                <a:ext cx="196212" cy="190447"/>
              </a:xfrm>
              <a:prstGeom prst="ellipse">
                <a:avLst/>
              </a:prstGeom>
              <a:solidFill>
                <a:schemeClr val="accent1">
                  <a:alpha val="38000"/>
                </a:schemeClr>
              </a:solidFill>
              <a:ln w="952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16" tIns="45708" rIns="91416" bIns="45708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126" eaLnBrk="0" hangingPunct="0"/>
                <a:endParaRPr lang="en-US" sz="400">
                  <a:solidFill>
                    <a:srgbClr val="000000"/>
                  </a:solidFill>
                  <a:latin typeface="Calibri"/>
                  <a:ea typeface="ＭＳ Ｐゴシック" charset="0"/>
                  <a:cs typeface="Calibri"/>
                </a:endParaRPr>
              </a:p>
            </p:txBody>
          </p:sp>
          <p:sp>
            <p:nvSpPr>
              <p:cNvPr id="57" name="Oval 56"/>
              <p:cNvSpPr/>
              <p:nvPr/>
            </p:nvSpPr>
            <p:spPr bwMode="auto">
              <a:xfrm>
                <a:off x="1959980" y="4544280"/>
                <a:ext cx="196212" cy="190447"/>
              </a:xfrm>
              <a:prstGeom prst="ellipse">
                <a:avLst/>
              </a:prstGeom>
              <a:solidFill>
                <a:schemeClr val="accent1">
                  <a:alpha val="38000"/>
                </a:schemeClr>
              </a:solidFill>
              <a:ln w="952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16" tIns="45708" rIns="91416" bIns="45708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126" eaLnBrk="0" hangingPunct="0"/>
                <a:endParaRPr lang="en-US" sz="400">
                  <a:solidFill>
                    <a:srgbClr val="000000"/>
                  </a:solidFill>
                  <a:latin typeface="Calibri"/>
                  <a:ea typeface="ＭＳ Ｐゴシック" charset="0"/>
                  <a:cs typeface="Calibri"/>
                </a:endParaRPr>
              </a:p>
            </p:txBody>
          </p:sp>
          <p:sp>
            <p:nvSpPr>
              <p:cNvPr id="58" name="Oval 57"/>
              <p:cNvSpPr/>
              <p:nvPr/>
            </p:nvSpPr>
            <p:spPr bwMode="auto">
              <a:xfrm>
                <a:off x="1960621" y="4443669"/>
                <a:ext cx="196212" cy="190447"/>
              </a:xfrm>
              <a:prstGeom prst="ellipse">
                <a:avLst/>
              </a:prstGeom>
              <a:solidFill>
                <a:schemeClr val="accent1">
                  <a:alpha val="38000"/>
                </a:schemeClr>
              </a:solidFill>
              <a:ln w="952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16" tIns="45708" rIns="91416" bIns="45708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126" eaLnBrk="0" hangingPunct="0"/>
                <a:endParaRPr lang="en-US" sz="400">
                  <a:solidFill>
                    <a:srgbClr val="000000"/>
                  </a:solidFill>
                  <a:latin typeface="Calibri"/>
                  <a:ea typeface="ＭＳ Ｐゴシック" charset="0"/>
                  <a:cs typeface="Calibri"/>
                </a:endParaRPr>
              </a:p>
            </p:txBody>
          </p:sp>
          <p:sp>
            <p:nvSpPr>
              <p:cNvPr id="158" name="Oval 157"/>
              <p:cNvSpPr/>
              <p:nvPr/>
            </p:nvSpPr>
            <p:spPr bwMode="auto">
              <a:xfrm flipV="1">
                <a:off x="1967679" y="4741661"/>
                <a:ext cx="196212" cy="190447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vert="horz" wrap="square" lIns="91416" tIns="45708" rIns="91416" bIns="45708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126" eaLnBrk="0" hangingPunct="0"/>
                <a:endParaRPr lang="en-US" sz="400">
                  <a:solidFill>
                    <a:srgbClr val="000000"/>
                  </a:solidFill>
                  <a:latin typeface="Calibri"/>
                  <a:ea typeface="ＭＳ Ｐゴシック" charset="0"/>
                  <a:cs typeface="Calibri"/>
                </a:endParaRPr>
              </a:p>
            </p:txBody>
          </p:sp>
        </p:grpSp>
        <p:grpSp>
          <p:nvGrpSpPr>
            <p:cNvPr id="200" name="Group 199"/>
            <p:cNvGrpSpPr/>
            <p:nvPr/>
          </p:nvGrpSpPr>
          <p:grpSpPr>
            <a:xfrm>
              <a:off x="6661635" y="2032900"/>
              <a:ext cx="3593188" cy="2515809"/>
              <a:chOff x="5139369" y="2032536"/>
              <a:chExt cx="3594124" cy="2516464"/>
            </a:xfrm>
          </p:grpSpPr>
          <p:sp>
            <p:nvSpPr>
              <p:cNvPr id="202" name="Freeform 113"/>
              <p:cNvSpPr>
                <a:spLocks/>
              </p:cNvSpPr>
              <p:nvPr/>
            </p:nvSpPr>
            <p:spPr bwMode="auto">
              <a:xfrm>
                <a:off x="5146140" y="2032536"/>
                <a:ext cx="2856813" cy="512823"/>
              </a:xfrm>
              <a:custGeom>
                <a:avLst/>
                <a:gdLst>
                  <a:gd name="T0" fmla="*/ 28 w 1778"/>
                  <a:gd name="T1" fmla="*/ 8 h 472"/>
                  <a:gd name="T2" fmla="*/ 57 w 1778"/>
                  <a:gd name="T3" fmla="*/ 31 h 472"/>
                  <a:gd name="T4" fmla="*/ 86 w 1778"/>
                  <a:gd name="T5" fmla="*/ 69 h 472"/>
                  <a:gd name="T6" fmla="*/ 115 w 1778"/>
                  <a:gd name="T7" fmla="*/ 116 h 472"/>
                  <a:gd name="T8" fmla="*/ 144 w 1778"/>
                  <a:gd name="T9" fmla="*/ 167 h 472"/>
                  <a:gd name="T10" fmla="*/ 173 w 1778"/>
                  <a:gd name="T11" fmla="*/ 215 h 472"/>
                  <a:gd name="T12" fmla="*/ 202 w 1778"/>
                  <a:gd name="T13" fmla="*/ 256 h 472"/>
                  <a:gd name="T14" fmla="*/ 231 w 1778"/>
                  <a:gd name="T15" fmla="*/ 289 h 472"/>
                  <a:gd name="T16" fmla="*/ 259 w 1778"/>
                  <a:gd name="T17" fmla="*/ 319 h 472"/>
                  <a:gd name="T18" fmla="*/ 288 w 1778"/>
                  <a:gd name="T19" fmla="*/ 349 h 472"/>
                  <a:gd name="T20" fmla="*/ 317 w 1778"/>
                  <a:gd name="T21" fmla="*/ 382 h 472"/>
                  <a:gd name="T22" fmla="*/ 347 w 1778"/>
                  <a:gd name="T23" fmla="*/ 425 h 472"/>
                  <a:gd name="T24" fmla="*/ 375 w 1778"/>
                  <a:gd name="T25" fmla="*/ 464 h 472"/>
                  <a:gd name="T26" fmla="*/ 404 w 1778"/>
                  <a:gd name="T27" fmla="*/ 469 h 472"/>
                  <a:gd name="T28" fmla="*/ 433 w 1778"/>
                  <a:gd name="T29" fmla="*/ 435 h 472"/>
                  <a:gd name="T30" fmla="*/ 462 w 1778"/>
                  <a:gd name="T31" fmla="*/ 391 h 472"/>
                  <a:gd name="T32" fmla="*/ 491 w 1778"/>
                  <a:gd name="T33" fmla="*/ 356 h 472"/>
                  <a:gd name="T34" fmla="*/ 519 w 1778"/>
                  <a:gd name="T35" fmla="*/ 327 h 472"/>
                  <a:gd name="T36" fmla="*/ 549 w 1778"/>
                  <a:gd name="T37" fmla="*/ 297 h 472"/>
                  <a:gd name="T38" fmla="*/ 578 w 1778"/>
                  <a:gd name="T39" fmla="*/ 265 h 472"/>
                  <a:gd name="T40" fmla="*/ 607 w 1778"/>
                  <a:gd name="T41" fmla="*/ 225 h 472"/>
                  <a:gd name="T42" fmla="*/ 636 w 1778"/>
                  <a:gd name="T43" fmla="*/ 179 h 472"/>
                  <a:gd name="T44" fmla="*/ 664 w 1778"/>
                  <a:gd name="T45" fmla="*/ 128 h 472"/>
                  <a:gd name="T46" fmla="*/ 693 w 1778"/>
                  <a:gd name="T47" fmla="*/ 79 h 472"/>
                  <a:gd name="T48" fmla="*/ 722 w 1778"/>
                  <a:gd name="T49" fmla="*/ 40 h 472"/>
                  <a:gd name="T50" fmla="*/ 751 w 1778"/>
                  <a:gd name="T51" fmla="*/ 12 h 472"/>
                  <a:gd name="T52" fmla="*/ 780 w 1778"/>
                  <a:gd name="T53" fmla="*/ 0 h 472"/>
                  <a:gd name="T54" fmla="*/ 809 w 1778"/>
                  <a:gd name="T55" fmla="*/ 4 h 472"/>
                  <a:gd name="T56" fmla="*/ 838 w 1778"/>
                  <a:gd name="T57" fmla="*/ 24 h 472"/>
                  <a:gd name="T58" fmla="*/ 867 w 1778"/>
                  <a:gd name="T59" fmla="*/ 57 h 472"/>
                  <a:gd name="T60" fmla="*/ 896 w 1778"/>
                  <a:gd name="T61" fmla="*/ 101 h 472"/>
                  <a:gd name="T62" fmla="*/ 924 w 1778"/>
                  <a:gd name="T63" fmla="*/ 152 h 472"/>
                  <a:gd name="T64" fmla="*/ 953 w 1778"/>
                  <a:gd name="T65" fmla="*/ 202 h 472"/>
                  <a:gd name="T66" fmla="*/ 983 w 1778"/>
                  <a:gd name="T67" fmla="*/ 245 h 472"/>
                  <a:gd name="T68" fmla="*/ 1012 w 1778"/>
                  <a:gd name="T69" fmla="*/ 281 h 472"/>
                  <a:gd name="T70" fmla="*/ 1040 w 1778"/>
                  <a:gd name="T71" fmla="*/ 312 h 472"/>
                  <a:gd name="T72" fmla="*/ 1069 w 1778"/>
                  <a:gd name="T73" fmla="*/ 340 h 472"/>
                  <a:gd name="T74" fmla="*/ 1098 w 1778"/>
                  <a:gd name="T75" fmla="*/ 372 h 472"/>
                  <a:gd name="T76" fmla="*/ 1127 w 1778"/>
                  <a:gd name="T77" fmla="*/ 411 h 472"/>
                  <a:gd name="T78" fmla="*/ 1156 w 1778"/>
                  <a:gd name="T79" fmla="*/ 455 h 472"/>
                  <a:gd name="T80" fmla="*/ 1184 w 1778"/>
                  <a:gd name="T81" fmla="*/ 472 h 472"/>
                  <a:gd name="T82" fmla="*/ 1214 w 1778"/>
                  <a:gd name="T83" fmla="*/ 448 h 472"/>
                  <a:gd name="T84" fmla="*/ 1243 w 1778"/>
                  <a:gd name="T85" fmla="*/ 403 h 472"/>
                  <a:gd name="T86" fmla="*/ 1272 w 1778"/>
                  <a:gd name="T87" fmla="*/ 365 h 472"/>
                  <a:gd name="T88" fmla="*/ 1301 w 1778"/>
                  <a:gd name="T89" fmla="*/ 335 h 472"/>
                  <a:gd name="T90" fmla="*/ 1329 w 1778"/>
                  <a:gd name="T91" fmla="*/ 306 h 472"/>
                  <a:gd name="T92" fmla="*/ 1358 w 1778"/>
                  <a:gd name="T93" fmla="*/ 274 h 472"/>
                  <a:gd name="T94" fmla="*/ 1387 w 1778"/>
                  <a:gd name="T95" fmla="*/ 237 h 472"/>
                  <a:gd name="T96" fmla="*/ 1417 w 1778"/>
                  <a:gd name="T97" fmla="*/ 193 h 472"/>
                  <a:gd name="T98" fmla="*/ 1445 w 1778"/>
                  <a:gd name="T99" fmla="*/ 143 h 472"/>
                  <a:gd name="T100" fmla="*/ 1474 w 1778"/>
                  <a:gd name="T101" fmla="*/ 93 h 472"/>
                  <a:gd name="T102" fmla="*/ 1503 w 1778"/>
                  <a:gd name="T103" fmla="*/ 50 h 472"/>
                  <a:gd name="T104" fmla="*/ 1532 w 1778"/>
                  <a:gd name="T105" fmla="*/ 19 h 472"/>
                  <a:gd name="T106" fmla="*/ 1561 w 1778"/>
                  <a:gd name="T107" fmla="*/ 3 h 472"/>
                  <a:gd name="T108" fmla="*/ 1589 w 1778"/>
                  <a:gd name="T109" fmla="*/ 2 h 472"/>
                  <a:gd name="T110" fmla="*/ 1619 w 1778"/>
                  <a:gd name="T111" fmla="*/ 17 h 472"/>
                  <a:gd name="T112" fmla="*/ 1648 w 1778"/>
                  <a:gd name="T113" fmla="*/ 47 h 472"/>
                  <a:gd name="T114" fmla="*/ 1677 w 1778"/>
                  <a:gd name="T115" fmla="*/ 88 h 472"/>
                  <a:gd name="T116" fmla="*/ 1706 w 1778"/>
                  <a:gd name="T117" fmla="*/ 138 h 472"/>
                  <a:gd name="T118" fmla="*/ 1734 w 1778"/>
                  <a:gd name="T119" fmla="*/ 189 h 472"/>
                  <a:gd name="T120" fmla="*/ 1763 w 1778"/>
                  <a:gd name="T121" fmla="*/ 234 h 4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778" h="472">
                    <a:moveTo>
                      <a:pt x="0" y="0"/>
                    </a:moveTo>
                    <a:lnTo>
                      <a:pt x="1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11" y="1"/>
                    </a:lnTo>
                    <a:lnTo>
                      <a:pt x="12" y="2"/>
                    </a:lnTo>
                    <a:lnTo>
                      <a:pt x="13" y="2"/>
                    </a:lnTo>
                    <a:lnTo>
                      <a:pt x="14" y="2"/>
                    </a:lnTo>
                    <a:lnTo>
                      <a:pt x="15" y="3"/>
                    </a:lnTo>
                    <a:lnTo>
                      <a:pt x="16" y="3"/>
                    </a:lnTo>
                    <a:lnTo>
                      <a:pt x="17" y="3"/>
                    </a:lnTo>
                    <a:lnTo>
                      <a:pt x="18" y="4"/>
                    </a:lnTo>
                    <a:lnTo>
                      <a:pt x="19" y="4"/>
                    </a:lnTo>
                    <a:lnTo>
                      <a:pt x="20" y="4"/>
                    </a:lnTo>
                    <a:lnTo>
                      <a:pt x="21" y="4"/>
                    </a:lnTo>
                    <a:lnTo>
                      <a:pt x="22" y="5"/>
                    </a:lnTo>
                    <a:lnTo>
                      <a:pt x="23" y="5"/>
                    </a:lnTo>
                    <a:lnTo>
                      <a:pt x="25" y="6"/>
                    </a:lnTo>
                    <a:lnTo>
                      <a:pt x="26" y="7"/>
                    </a:lnTo>
                    <a:lnTo>
                      <a:pt x="27" y="7"/>
                    </a:lnTo>
                    <a:lnTo>
                      <a:pt x="28" y="8"/>
                    </a:lnTo>
                    <a:lnTo>
                      <a:pt x="29" y="8"/>
                    </a:lnTo>
                    <a:lnTo>
                      <a:pt x="30" y="9"/>
                    </a:lnTo>
                    <a:lnTo>
                      <a:pt x="32" y="9"/>
                    </a:lnTo>
                    <a:lnTo>
                      <a:pt x="33" y="10"/>
                    </a:lnTo>
                    <a:lnTo>
                      <a:pt x="34" y="11"/>
                    </a:lnTo>
                    <a:lnTo>
                      <a:pt x="35" y="12"/>
                    </a:lnTo>
                    <a:lnTo>
                      <a:pt x="36" y="13"/>
                    </a:lnTo>
                    <a:lnTo>
                      <a:pt x="37" y="14"/>
                    </a:lnTo>
                    <a:lnTo>
                      <a:pt x="39" y="15"/>
                    </a:lnTo>
                    <a:lnTo>
                      <a:pt x="40" y="15"/>
                    </a:lnTo>
                    <a:lnTo>
                      <a:pt x="41" y="16"/>
                    </a:lnTo>
                    <a:lnTo>
                      <a:pt x="41" y="17"/>
                    </a:lnTo>
                    <a:lnTo>
                      <a:pt x="42" y="18"/>
                    </a:lnTo>
                    <a:lnTo>
                      <a:pt x="43" y="19"/>
                    </a:lnTo>
                    <a:lnTo>
                      <a:pt x="45" y="20"/>
                    </a:lnTo>
                    <a:lnTo>
                      <a:pt x="46" y="21"/>
                    </a:lnTo>
                    <a:lnTo>
                      <a:pt x="47" y="22"/>
                    </a:lnTo>
                    <a:lnTo>
                      <a:pt x="48" y="23"/>
                    </a:lnTo>
                    <a:lnTo>
                      <a:pt x="49" y="24"/>
                    </a:lnTo>
                    <a:lnTo>
                      <a:pt x="50" y="25"/>
                    </a:lnTo>
                    <a:lnTo>
                      <a:pt x="51" y="26"/>
                    </a:lnTo>
                    <a:lnTo>
                      <a:pt x="53" y="28"/>
                    </a:lnTo>
                    <a:lnTo>
                      <a:pt x="54" y="28"/>
                    </a:lnTo>
                    <a:lnTo>
                      <a:pt x="55" y="29"/>
                    </a:lnTo>
                    <a:lnTo>
                      <a:pt x="56" y="30"/>
                    </a:lnTo>
                    <a:lnTo>
                      <a:pt x="57" y="31"/>
                    </a:lnTo>
                    <a:lnTo>
                      <a:pt x="58" y="32"/>
                    </a:lnTo>
                    <a:lnTo>
                      <a:pt x="60" y="34"/>
                    </a:lnTo>
                    <a:lnTo>
                      <a:pt x="61" y="35"/>
                    </a:lnTo>
                    <a:lnTo>
                      <a:pt x="62" y="36"/>
                    </a:lnTo>
                    <a:lnTo>
                      <a:pt x="63" y="38"/>
                    </a:lnTo>
                    <a:lnTo>
                      <a:pt x="64" y="39"/>
                    </a:lnTo>
                    <a:lnTo>
                      <a:pt x="65" y="40"/>
                    </a:lnTo>
                    <a:lnTo>
                      <a:pt x="66" y="42"/>
                    </a:lnTo>
                    <a:lnTo>
                      <a:pt x="67" y="43"/>
                    </a:lnTo>
                    <a:lnTo>
                      <a:pt x="68" y="45"/>
                    </a:lnTo>
                    <a:lnTo>
                      <a:pt x="69" y="46"/>
                    </a:lnTo>
                    <a:lnTo>
                      <a:pt x="70" y="48"/>
                    </a:lnTo>
                    <a:lnTo>
                      <a:pt x="71" y="49"/>
                    </a:lnTo>
                    <a:lnTo>
                      <a:pt x="72" y="51"/>
                    </a:lnTo>
                    <a:lnTo>
                      <a:pt x="74" y="51"/>
                    </a:lnTo>
                    <a:lnTo>
                      <a:pt x="75" y="52"/>
                    </a:lnTo>
                    <a:lnTo>
                      <a:pt x="76" y="54"/>
                    </a:lnTo>
                    <a:lnTo>
                      <a:pt x="77" y="56"/>
                    </a:lnTo>
                    <a:lnTo>
                      <a:pt x="78" y="57"/>
                    </a:lnTo>
                    <a:lnTo>
                      <a:pt x="79" y="59"/>
                    </a:lnTo>
                    <a:lnTo>
                      <a:pt x="81" y="60"/>
                    </a:lnTo>
                    <a:lnTo>
                      <a:pt x="82" y="62"/>
                    </a:lnTo>
                    <a:lnTo>
                      <a:pt x="83" y="64"/>
                    </a:lnTo>
                    <a:lnTo>
                      <a:pt x="84" y="65"/>
                    </a:lnTo>
                    <a:lnTo>
                      <a:pt x="85" y="67"/>
                    </a:lnTo>
                    <a:lnTo>
                      <a:pt x="86" y="69"/>
                    </a:lnTo>
                    <a:lnTo>
                      <a:pt x="88" y="71"/>
                    </a:lnTo>
                    <a:lnTo>
                      <a:pt x="89" y="72"/>
                    </a:lnTo>
                    <a:lnTo>
                      <a:pt x="89" y="74"/>
                    </a:lnTo>
                    <a:lnTo>
                      <a:pt x="90" y="75"/>
                    </a:lnTo>
                    <a:lnTo>
                      <a:pt x="91" y="77"/>
                    </a:lnTo>
                    <a:lnTo>
                      <a:pt x="92" y="78"/>
                    </a:lnTo>
                    <a:lnTo>
                      <a:pt x="94" y="80"/>
                    </a:lnTo>
                    <a:lnTo>
                      <a:pt x="95" y="82"/>
                    </a:lnTo>
                    <a:lnTo>
                      <a:pt x="96" y="84"/>
                    </a:lnTo>
                    <a:lnTo>
                      <a:pt x="97" y="86"/>
                    </a:lnTo>
                    <a:lnTo>
                      <a:pt x="98" y="88"/>
                    </a:lnTo>
                    <a:lnTo>
                      <a:pt x="99" y="90"/>
                    </a:lnTo>
                    <a:lnTo>
                      <a:pt x="100" y="91"/>
                    </a:lnTo>
                    <a:lnTo>
                      <a:pt x="102" y="93"/>
                    </a:lnTo>
                    <a:lnTo>
                      <a:pt x="103" y="95"/>
                    </a:lnTo>
                    <a:lnTo>
                      <a:pt x="104" y="97"/>
                    </a:lnTo>
                    <a:lnTo>
                      <a:pt x="105" y="99"/>
                    </a:lnTo>
                    <a:lnTo>
                      <a:pt x="106" y="100"/>
                    </a:lnTo>
                    <a:lnTo>
                      <a:pt x="107" y="102"/>
                    </a:lnTo>
                    <a:lnTo>
                      <a:pt x="109" y="104"/>
                    </a:lnTo>
                    <a:lnTo>
                      <a:pt x="110" y="106"/>
                    </a:lnTo>
                    <a:lnTo>
                      <a:pt x="111" y="108"/>
                    </a:lnTo>
                    <a:lnTo>
                      <a:pt x="112" y="110"/>
                    </a:lnTo>
                    <a:lnTo>
                      <a:pt x="113" y="112"/>
                    </a:lnTo>
                    <a:lnTo>
                      <a:pt x="113" y="114"/>
                    </a:lnTo>
                    <a:lnTo>
                      <a:pt x="115" y="116"/>
                    </a:lnTo>
                    <a:lnTo>
                      <a:pt x="116" y="118"/>
                    </a:lnTo>
                    <a:lnTo>
                      <a:pt x="117" y="120"/>
                    </a:lnTo>
                    <a:lnTo>
                      <a:pt x="118" y="122"/>
                    </a:lnTo>
                    <a:lnTo>
                      <a:pt x="119" y="123"/>
                    </a:lnTo>
                    <a:lnTo>
                      <a:pt x="120" y="125"/>
                    </a:lnTo>
                    <a:lnTo>
                      <a:pt x="121" y="127"/>
                    </a:lnTo>
                    <a:lnTo>
                      <a:pt x="123" y="129"/>
                    </a:lnTo>
                    <a:lnTo>
                      <a:pt x="124" y="131"/>
                    </a:lnTo>
                    <a:lnTo>
                      <a:pt x="125" y="133"/>
                    </a:lnTo>
                    <a:lnTo>
                      <a:pt x="126" y="135"/>
                    </a:lnTo>
                    <a:lnTo>
                      <a:pt x="127" y="137"/>
                    </a:lnTo>
                    <a:lnTo>
                      <a:pt x="128" y="139"/>
                    </a:lnTo>
                    <a:lnTo>
                      <a:pt x="130" y="141"/>
                    </a:lnTo>
                    <a:lnTo>
                      <a:pt x="131" y="143"/>
                    </a:lnTo>
                    <a:lnTo>
                      <a:pt x="132" y="145"/>
                    </a:lnTo>
                    <a:lnTo>
                      <a:pt x="133" y="146"/>
                    </a:lnTo>
                    <a:lnTo>
                      <a:pt x="134" y="148"/>
                    </a:lnTo>
                    <a:lnTo>
                      <a:pt x="135" y="151"/>
                    </a:lnTo>
                    <a:lnTo>
                      <a:pt x="136" y="153"/>
                    </a:lnTo>
                    <a:lnTo>
                      <a:pt x="137" y="155"/>
                    </a:lnTo>
                    <a:lnTo>
                      <a:pt x="138" y="157"/>
                    </a:lnTo>
                    <a:lnTo>
                      <a:pt x="139" y="159"/>
                    </a:lnTo>
                    <a:lnTo>
                      <a:pt x="140" y="161"/>
                    </a:lnTo>
                    <a:lnTo>
                      <a:pt x="141" y="163"/>
                    </a:lnTo>
                    <a:lnTo>
                      <a:pt x="143" y="165"/>
                    </a:lnTo>
                    <a:lnTo>
                      <a:pt x="144" y="167"/>
                    </a:lnTo>
                    <a:lnTo>
                      <a:pt x="145" y="169"/>
                    </a:lnTo>
                    <a:lnTo>
                      <a:pt x="146" y="170"/>
                    </a:lnTo>
                    <a:lnTo>
                      <a:pt x="147" y="172"/>
                    </a:lnTo>
                    <a:lnTo>
                      <a:pt x="148" y="174"/>
                    </a:lnTo>
                    <a:lnTo>
                      <a:pt x="149" y="176"/>
                    </a:lnTo>
                    <a:lnTo>
                      <a:pt x="151" y="178"/>
                    </a:lnTo>
                    <a:lnTo>
                      <a:pt x="152" y="180"/>
                    </a:lnTo>
                    <a:lnTo>
                      <a:pt x="153" y="182"/>
                    </a:lnTo>
                    <a:lnTo>
                      <a:pt x="154" y="184"/>
                    </a:lnTo>
                    <a:lnTo>
                      <a:pt x="155" y="186"/>
                    </a:lnTo>
                    <a:lnTo>
                      <a:pt x="156" y="188"/>
                    </a:lnTo>
                    <a:lnTo>
                      <a:pt x="158" y="190"/>
                    </a:lnTo>
                    <a:lnTo>
                      <a:pt x="159" y="192"/>
                    </a:lnTo>
                    <a:lnTo>
                      <a:pt x="160" y="194"/>
                    </a:lnTo>
                    <a:lnTo>
                      <a:pt x="160" y="195"/>
                    </a:lnTo>
                    <a:lnTo>
                      <a:pt x="161" y="197"/>
                    </a:lnTo>
                    <a:lnTo>
                      <a:pt x="162" y="199"/>
                    </a:lnTo>
                    <a:lnTo>
                      <a:pt x="164" y="201"/>
                    </a:lnTo>
                    <a:lnTo>
                      <a:pt x="165" y="203"/>
                    </a:lnTo>
                    <a:lnTo>
                      <a:pt x="166" y="204"/>
                    </a:lnTo>
                    <a:lnTo>
                      <a:pt x="167" y="206"/>
                    </a:lnTo>
                    <a:lnTo>
                      <a:pt x="168" y="208"/>
                    </a:lnTo>
                    <a:lnTo>
                      <a:pt x="169" y="210"/>
                    </a:lnTo>
                    <a:lnTo>
                      <a:pt x="170" y="212"/>
                    </a:lnTo>
                    <a:lnTo>
                      <a:pt x="172" y="214"/>
                    </a:lnTo>
                    <a:lnTo>
                      <a:pt x="173" y="215"/>
                    </a:lnTo>
                    <a:lnTo>
                      <a:pt x="174" y="217"/>
                    </a:lnTo>
                    <a:lnTo>
                      <a:pt x="175" y="218"/>
                    </a:lnTo>
                    <a:lnTo>
                      <a:pt x="176" y="220"/>
                    </a:lnTo>
                    <a:lnTo>
                      <a:pt x="177" y="221"/>
                    </a:lnTo>
                    <a:lnTo>
                      <a:pt x="179" y="223"/>
                    </a:lnTo>
                    <a:lnTo>
                      <a:pt x="180" y="225"/>
                    </a:lnTo>
                    <a:lnTo>
                      <a:pt x="181" y="226"/>
                    </a:lnTo>
                    <a:lnTo>
                      <a:pt x="182" y="228"/>
                    </a:lnTo>
                    <a:lnTo>
                      <a:pt x="183" y="230"/>
                    </a:lnTo>
                    <a:lnTo>
                      <a:pt x="184" y="231"/>
                    </a:lnTo>
                    <a:lnTo>
                      <a:pt x="185" y="233"/>
                    </a:lnTo>
                    <a:lnTo>
                      <a:pt x="186" y="235"/>
                    </a:lnTo>
                    <a:lnTo>
                      <a:pt x="187" y="237"/>
                    </a:lnTo>
                    <a:lnTo>
                      <a:pt x="188" y="238"/>
                    </a:lnTo>
                    <a:lnTo>
                      <a:pt x="189" y="240"/>
                    </a:lnTo>
                    <a:lnTo>
                      <a:pt x="190" y="241"/>
                    </a:lnTo>
                    <a:lnTo>
                      <a:pt x="192" y="242"/>
                    </a:lnTo>
                    <a:lnTo>
                      <a:pt x="193" y="244"/>
                    </a:lnTo>
                    <a:lnTo>
                      <a:pt x="194" y="245"/>
                    </a:lnTo>
                    <a:lnTo>
                      <a:pt x="195" y="246"/>
                    </a:lnTo>
                    <a:lnTo>
                      <a:pt x="196" y="248"/>
                    </a:lnTo>
                    <a:lnTo>
                      <a:pt x="197" y="250"/>
                    </a:lnTo>
                    <a:lnTo>
                      <a:pt x="198" y="251"/>
                    </a:lnTo>
                    <a:lnTo>
                      <a:pt x="200" y="253"/>
                    </a:lnTo>
                    <a:lnTo>
                      <a:pt x="201" y="254"/>
                    </a:lnTo>
                    <a:lnTo>
                      <a:pt x="202" y="256"/>
                    </a:lnTo>
                    <a:lnTo>
                      <a:pt x="203" y="257"/>
                    </a:lnTo>
                    <a:lnTo>
                      <a:pt x="204" y="259"/>
                    </a:lnTo>
                    <a:lnTo>
                      <a:pt x="205" y="260"/>
                    </a:lnTo>
                    <a:lnTo>
                      <a:pt x="207" y="262"/>
                    </a:lnTo>
                    <a:lnTo>
                      <a:pt x="208" y="263"/>
                    </a:lnTo>
                    <a:lnTo>
                      <a:pt x="208" y="265"/>
                    </a:lnTo>
                    <a:lnTo>
                      <a:pt x="209" y="265"/>
                    </a:lnTo>
                    <a:lnTo>
                      <a:pt x="210" y="266"/>
                    </a:lnTo>
                    <a:lnTo>
                      <a:pt x="211" y="268"/>
                    </a:lnTo>
                    <a:lnTo>
                      <a:pt x="213" y="269"/>
                    </a:lnTo>
                    <a:lnTo>
                      <a:pt x="214" y="270"/>
                    </a:lnTo>
                    <a:lnTo>
                      <a:pt x="215" y="272"/>
                    </a:lnTo>
                    <a:lnTo>
                      <a:pt x="216" y="273"/>
                    </a:lnTo>
                    <a:lnTo>
                      <a:pt x="217" y="274"/>
                    </a:lnTo>
                    <a:lnTo>
                      <a:pt x="218" y="276"/>
                    </a:lnTo>
                    <a:lnTo>
                      <a:pt x="219" y="277"/>
                    </a:lnTo>
                    <a:lnTo>
                      <a:pt x="221" y="279"/>
                    </a:lnTo>
                    <a:lnTo>
                      <a:pt x="222" y="280"/>
                    </a:lnTo>
                    <a:lnTo>
                      <a:pt x="223" y="281"/>
                    </a:lnTo>
                    <a:lnTo>
                      <a:pt x="224" y="282"/>
                    </a:lnTo>
                    <a:lnTo>
                      <a:pt x="225" y="284"/>
                    </a:lnTo>
                    <a:lnTo>
                      <a:pt x="226" y="285"/>
                    </a:lnTo>
                    <a:lnTo>
                      <a:pt x="228" y="286"/>
                    </a:lnTo>
                    <a:lnTo>
                      <a:pt x="229" y="287"/>
                    </a:lnTo>
                    <a:lnTo>
                      <a:pt x="230" y="289"/>
                    </a:lnTo>
                    <a:lnTo>
                      <a:pt x="231" y="289"/>
                    </a:lnTo>
                    <a:lnTo>
                      <a:pt x="231" y="290"/>
                    </a:lnTo>
                    <a:lnTo>
                      <a:pt x="232" y="292"/>
                    </a:lnTo>
                    <a:lnTo>
                      <a:pt x="234" y="293"/>
                    </a:lnTo>
                    <a:lnTo>
                      <a:pt x="235" y="294"/>
                    </a:lnTo>
                    <a:lnTo>
                      <a:pt x="236" y="295"/>
                    </a:lnTo>
                    <a:lnTo>
                      <a:pt x="237" y="297"/>
                    </a:lnTo>
                    <a:lnTo>
                      <a:pt x="238" y="298"/>
                    </a:lnTo>
                    <a:lnTo>
                      <a:pt x="239" y="299"/>
                    </a:lnTo>
                    <a:lnTo>
                      <a:pt x="241" y="300"/>
                    </a:lnTo>
                    <a:lnTo>
                      <a:pt x="242" y="301"/>
                    </a:lnTo>
                    <a:lnTo>
                      <a:pt x="243" y="302"/>
                    </a:lnTo>
                    <a:lnTo>
                      <a:pt x="244" y="304"/>
                    </a:lnTo>
                    <a:lnTo>
                      <a:pt x="245" y="305"/>
                    </a:lnTo>
                    <a:lnTo>
                      <a:pt x="246" y="306"/>
                    </a:lnTo>
                    <a:lnTo>
                      <a:pt x="247" y="307"/>
                    </a:lnTo>
                    <a:lnTo>
                      <a:pt x="249" y="308"/>
                    </a:lnTo>
                    <a:lnTo>
                      <a:pt x="250" y="310"/>
                    </a:lnTo>
                    <a:lnTo>
                      <a:pt x="251" y="311"/>
                    </a:lnTo>
                    <a:lnTo>
                      <a:pt x="252" y="312"/>
                    </a:lnTo>
                    <a:lnTo>
                      <a:pt x="253" y="313"/>
                    </a:lnTo>
                    <a:lnTo>
                      <a:pt x="254" y="313"/>
                    </a:lnTo>
                    <a:lnTo>
                      <a:pt x="255" y="314"/>
                    </a:lnTo>
                    <a:lnTo>
                      <a:pt x="256" y="316"/>
                    </a:lnTo>
                    <a:lnTo>
                      <a:pt x="257" y="317"/>
                    </a:lnTo>
                    <a:lnTo>
                      <a:pt x="258" y="318"/>
                    </a:lnTo>
                    <a:lnTo>
                      <a:pt x="259" y="319"/>
                    </a:lnTo>
                    <a:lnTo>
                      <a:pt x="260" y="320"/>
                    </a:lnTo>
                    <a:lnTo>
                      <a:pt x="262" y="322"/>
                    </a:lnTo>
                    <a:lnTo>
                      <a:pt x="263" y="322"/>
                    </a:lnTo>
                    <a:lnTo>
                      <a:pt x="264" y="324"/>
                    </a:lnTo>
                    <a:lnTo>
                      <a:pt x="265" y="325"/>
                    </a:lnTo>
                    <a:lnTo>
                      <a:pt x="266" y="326"/>
                    </a:lnTo>
                    <a:lnTo>
                      <a:pt x="267" y="327"/>
                    </a:lnTo>
                    <a:lnTo>
                      <a:pt x="268" y="328"/>
                    </a:lnTo>
                    <a:lnTo>
                      <a:pt x="270" y="330"/>
                    </a:lnTo>
                    <a:lnTo>
                      <a:pt x="271" y="331"/>
                    </a:lnTo>
                    <a:lnTo>
                      <a:pt x="272" y="332"/>
                    </a:lnTo>
                    <a:lnTo>
                      <a:pt x="273" y="333"/>
                    </a:lnTo>
                    <a:lnTo>
                      <a:pt x="274" y="334"/>
                    </a:lnTo>
                    <a:lnTo>
                      <a:pt x="275" y="335"/>
                    </a:lnTo>
                    <a:lnTo>
                      <a:pt x="277" y="337"/>
                    </a:lnTo>
                    <a:lnTo>
                      <a:pt x="278" y="337"/>
                    </a:lnTo>
                    <a:lnTo>
                      <a:pt x="279" y="338"/>
                    </a:lnTo>
                    <a:lnTo>
                      <a:pt x="279" y="339"/>
                    </a:lnTo>
                    <a:lnTo>
                      <a:pt x="280" y="340"/>
                    </a:lnTo>
                    <a:lnTo>
                      <a:pt x="281" y="342"/>
                    </a:lnTo>
                    <a:lnTo>
                      <a:pt x="283" y="343"/>
                    </a:lnTo>
                    <a:lnTo>
                      <a:pt x="284" y="344"/>
                    </a:lnTo>
                    <a:lnTo>
                      <a:pt x="285" y="345"/>
                    </a:lnTo>
                    <a:lnTo>
                      <a:pt x="286" y="346"/>
                    </a:lnTo>
                    <a:lnTo>
                      <a:pt x="287" y="347"/>
                    </a:lnTo>
                    <a:lnTo>
                      <a:pt x="288" y="349"/>
                    </a:lnTo>
                    <a:lnTo>
                      <a:pt x="289" y="350"/>
                    </a:lnTo>
                    <a:lnTo>
                      <a:pt x="291" y="351"/>
                    </a:lnTo>
                    <a:lnTo>
                      <a:pt x="292" y="353"/>
                    </a:lnTo>
                    <a:lnTo>
                      <a:pt x="293" y="354"/>
                    </a:lnTo>
                    <a:lnTo>
                      <a:pt x="294" y="355"/>
                    </a:lnTo>
                    <a:lnTo>
                      <a:pt x="295" y="356"/>
                    </a:lnTo>
                    <a:lnTo>
                      <a:pt x="296" y="358"/>
                    </a:lnTo>
                    <a:lnTo>
                      <a:pt x="298" y="359"/>
                    </a:lnTo>
                    <a:lnTo>
                      <a:pt x="299" y="360"/>
                    </a:lnTo>
                    <a:lnTo>
                      <a:pt x="300" y="360"/>
                    </a:lnTo>
                    <a:lnTo>
                      <a:pt x="301" y="362"/>
                    </a:lnTo>
                    <a:lnTo>
                      <a:pt x="302" y="363"/>
                    </a:lnTo>
                    <a:lnTo>
                      <a:pt x="303" y="364"/>
                    </a:lnTo>
                    <a:lnTo>
                      <a:pt x="304" y="365"/>
                    </a:lnTo>
                    <a:lnTo>
                      <a:pt x="305" y="367"/>
                    </a:lnTo>
                    <a:lnTo>
                      <a:pt x="306" y="368"/>
                    </a:lnTo>
                    <a:lnTo>
                      <a:pt x="307" y="370"/>
                    </a:lnTo>
                    <a:lnTo>
                      <a:pt x="308" y="371"/>
                    </a:lnTo>
                    <a:lnTo>
                      <a:pt x="309" y="372"/>
                    </a:lnTo>
                    <a:lnTo>
                      <a:pt x="311" y="374"/>
                    </a:lnTo>
                    <a:lnTo>
                      <a:pt x="312" y="375"/>
                    </a:lnTo>
                    <a:lnTo>
                      <a:pt x="313" y="377"/>
                    </a:lnTo>
                    <a:lnTo>
                      <a:pt x="314" y="378"/>
                    </a:lnTo>
                    <a:lnTo>
                      <a:pt x="315" y="379"/>
                    </a:lnTo>
                    <a:lnTo>
                      <a:pt x="316" y="381"/>
                    </a:lnTo>
                    <a:lnTo>
                      <a:pt x="317" y="382"/>
                    </a:lnTo>
                    <a:lnTo>
                      <a:pt x="319" y="384"/>
                    </a:lnTo>
                    <a:lnTo>
                      <a:pt x="320" y="385"/>
                    </a:lnTo>
                    <a:lnTo>
                      <a:pt x="321" y="386"/>
                    </a:lnTo>
                    <a:lnTo>
                      <a:pt x="322" y="387"/>
                    </a:lnTo>
                    <a:lnTo>
                      <a:pt x="323" y="389"/>
                    </a:lnTo>
                    <a:lnTo>
                      <a:pt x="324" y="390"/>
                    </a:lnTo>
                    <a:lnTo>
                      <a:pt x="326" y="392"/>
                    </a:lnTo>
                    <a:lnTo>
                      <a:pt x="327" y="394"/>
                    </a:lnTo>
                    <a:lnTo>
                      <a:pt x="327" y="395"/>
                    </a:lnTo>
                    <a:lnTo>
                      <a:pt x="328" y="397"/>
                    </a:lnTo>
                    <a:lnTo>
                      <a:pt x="329" y="399"/>
                    </a:lnTo>
                    <a:lnTo>
                      <a:pt x="330" y="400"/>
                    </a:lnTo>
                    <a:lnTo>
                      <a:pt x="332" y="402"/>
                    </a:lnTo>
                    <a:lnTo>
                      <a:pt x="333" y="404"/>
                    </a:lnTo>
                    <a:lnTo>
                      <a:pt x="334" y="406"/>
                    </a:lnTo>
                    <a:lnTo>
                      <a:pt x="335" y="408"/>
                    </a:lnTo>
                    <a:lnTo>
                      <a:pt x="336" y="408"/>
                    </a:lnTo>
                    <a:lnTo>
                      <a:pt x="337" y="410"/>
                    </a:lnTo>
                    <a:lnTo>
                      <a:pt x="338" y="412"/>
                    </a:lnTo>
                    <a:lnTo>
                      <a:pt x="340" y="414"/>
                    </a:lnTo>
                    <a:lnTo>
                      <a:pt x="341" y="416"/>
                    </a:lnTo>
                    <a:lnTo>
                      <a:pt x="342" y="418"/>
                    </a:lnTo>
                    <a:lnTo>
                      <a:pt x="343" y="419"/>
                    </a:lnTo>
                    <a:lnTo>
                      <a:pt x="344" y="421"/>
                    </a:lnTo>
                    <a:lnTo>
                      <a:pt x="345" y="423"/>
                    </a:lnTo>
                    <a:lnTo>
                      <a:pt x="347" y="425"/>
                    </a:lnTo>
                    <a:lnTo>
                      <a:pt x="348" y="427"/>
                    </a:lnTo>
                    <a:lnTo>
                      <a:pt x="349" y="429"/>
                    </a:lnTo>
                    <a:lnTo>
                      <a:pt x="350" y="431"/>
                    </a:lnTo>
                    <a:lnTo>
                      <a:pt x="350" y="432"/>
                    </a:lnTo>
                    <a:lnTo>
                      <a:pt x="351" y="433"/>
                    </a:lnTo>
                    <a:lnTo>
                      <a:pt x="353" y="435"/>
                    </a:lnTo>
                    <a:lnTo>
                      <a:pt x="354" y="437"/>
                    </a:lnTo>
                    <a:lnTo>
                      <a:pt x="355" y="439"/>
                    </a:lnTo>
                    <a:lnTo>
                      <a:pt x="356" y="440"/>
                    </a:lnTo>
                    <a:lnTo>
                      <a:pt x="357" y="442"/>
                    </a:lnTo>
                    <a:lnTo>
                      <a:pt x="358" y="444"/>
                    </a:lnTo>
                    <a:lnTo>
                      <a:pt x="360" y="446"/>
                    </a:lnTo>
                    <a:lnTo>
                      <a:pt x="361" y="447"/>
                    </a:lnTo>
                    <a:lnTo>
                      <a:pt x="362" y="449"/>
                    </a:lnTo>
                    <a:lnTo>
                      <a:pt x="363" y="450"/>
                    </a:lnTo>
                    <a:lnTo>
                      <a:pt x="364" y="452"/>
                    </a:lnTo>
                    <a:lnTo>
                      <a:pt x="365" y="454"/>
                    </a:lnTo>
                    <a:lnTo>
                      <a:pt x="366" y="455"/>
                    </a:lnTo>
                    <a:lnTo>
                      <a:pt x="368" y="455"/>
                    </a:lnTo>
                    <a:lnTo>
                      <a:pt x="369" y="457"/>
                    </a:lnTo>
                    <a:lnTo>
                      <a:pt x="370" y="458"/>
                    </a:lnTo>
                    <a:lnTo>
                      <a:pt x="371" y="459"/>
                    </a:lnTo>
                    <a:lnTo>
                      <a:pt x="372" y="460"/>
                    </a:lnTo>
                    <a:lnTo>
                      <a:pt x="373" y="462"/>
                    </a:lnTo>
                    <a:lnTo>
                      <a:pt x="374" y="463"/>
                    </a:lnTo>
                    <a:lnTo>
                      <a:pt x="375" y="464"/>
                    </a:lnTo>
                    <a:lnTo>
                      <a:pt x="376" y="465"/>
                    </a:lnTo>
                    <a:lnTo>
                      <a:pt x="377" y="466"/>
                    </a:lnTo>
                    <a:lnTo>
                      <a:pt x="378" y="467"/>
                    </a:lnTo>
                    <a:lnTo>
                      <a:pt x="379" y="467"/>
                    </a:lnTo>
                    <a:lnTo>
                      <a:pt x="381" y="468"/>
                    </a:lnTo>
                    <a:lnTo>
                      <a:pt x="382" y="469"/>
                    </a:lnTo>
                    <a:lnTo>
                      <a:pt x="383" y="470"/>
                    </a:lnTo>
                    <a:lnTo>
                      <a:pt x="384" y="470"/>
                    </a:lnTo>
                    <a:lnTo>
                      <a:pt x="385" y="471"/>
                    </a:lnTo>
                    <a:lnTo>
                      <a:pt x="386" y="471"/>
                    </a:lnTo>
                    <a:lnTo>
                      <a:pt x="387" y="471"/>
                    </a:lnTo>
                    <a:lnTo>
                      <a:pt x="389" y="472"/>
                    </a:lnTo>
                    <a:lnTo>
                      <a:pt x="390" y="472"/>
                    </a:lnTo>
                    <a:lnTo>
                      <a:pt x="391" y="472"/>
                    </a:lnTo>
                    <a:lnTo>
                      <a:pt x="392" y="472"/>
                    </a:lnTo>
                    <a:lnTo>
                      <a:pt x="393" y="472"/>
                    </a:lnTo>
                    <a:lnTo>
                      <a:pt x="394" y="472"/>
                    </a:lnTo>
                    <a:lnTo>
                      <a:pt x="396" y="472"/>
                    </a:lnTo>
                    <a:lnTo>
                      <a:pt x="397" y="472"/>
                    </a:lnTo>
                    <a:lnTo>
                      <a:pt x="398" y="472"/>
                    </a:lnTo>
                    <a:lnTo>
                      <a:pt x="398" y="471"/>
                    </a:lnTo>
                    <a:lnTo>
                      <a:pt x="399" y="471"/>
                    </a:lnTo>
                    <a:lnTo>
                      <a:pt x="400" y="471"/>
                    </a:lnTo>
                    <a:lnTo>
                      <a:pt x="402" y="470"/>
                    </a:lnTo>
                    <a:lnTo>
                      <a:pt x="403" y="470"/>
                    </a:lnTo>
                    <a:lnTo>
                      <a:pt x="404" y="469"/>
                    </a:lnTo>
                    <a:lnTo>
                      <a:pt x="405" y="468"/>
                    </a:lnTo>
                    <a:lnTo>
                      <a:pt x="406" y="468"/>
                    </a:lnTo>
                    <a:lnTo>
                      <a:pt x="407" y="467"/>
                    </a:lnTo>
                    <a:lnTo>
                      <a:pt x="409" y="466"/>
                    </a:lnTo>
                    <a:lnTo>
                      <a:pt x="410" y="465"/>
                    </a:lnTo>
                    <a:lnTo>
                      <a:pt x="411" y="464"/>
                    </a:lnTo>
                    <a:lnTo>
                      <a:pt x="412" y="463"/>
                    </a:lnTo>
                    <a:lnTo>
                      <a:pt x="413" y="462"/>
                    </a:lnTo>
                    <a:lnTo>
                      <a:pt x="414" y="461"/>
                    </a:lnTo>
                    <a:lnTo>
                      <a:pt x="415" y="460"/>
                    </a:lnTo>
                    <a:lnTo>
                      <a:pt x="417" y="458"/>
                    </a:lnTo>
                    <a:lnTo>
                      <a:pt x="418" y="457"/>
                    </a:lnTo>
                    <a:lnTo>
                      <a:pt x="419" y="455"/>
                    </a:lnTo>
                    <a:lnTo>
                      <a:pt x="420" y="455"/>
                    </a:lnTo>
                    <a:lnTo>
                      <a:pt x="421" y="454"/>
                    </a:lnTo>
                    <a:lnTo>
                      <a:pt x="422" y="452"/>
                    </a:lnTo>
                    <a:lnTo>
                      <a:pt x="423" y="451"/>
                    </a:lnTo>
                    <a:lnTo>
                      <a:pt x="424" y="449"/>
                    </a:lnTo>
                    <a:lnTo>
                      <a:pt x="425" y="448"/>
                    </a:lnTo>
                    <a:lnTo>
                      <a:pt x="426" y="446"/>
                    </a:lnTo>
                    <a:lnTo>
                      <a:pt x="427" y="444"/>
                    </a:lnTo>
                    <a:lnTo>
                      <a:pt x="428" y="443"/>
                    </a:lnTo>
                    <a:lnTo>
                      <a:pt x="430" y="441"/>
                    </a:lnTo>
                    <a:lnTo>
                      <a:pt x="431" y="439"/>
                    </a:lnTo>
                    <a:lnTo>
                      <a:pt x="432" y="438"/>
                    </a:lnTo>
                    <a:lnTo>
                      <a:pt x="433" y="435"/>
                    </a:lnTo>
                    <a:lnTo>
                      <a:pt x="434" y="434"/>
                    </a:lnTo>
                    <a:lnTo>
                      <a:pt x="435" y="432"/>
                    </a:lnTo>
                    <a:lnTo>
                      <a:pt x="436" y="431"/>
                    </a:lnTo>
                    <a:lnTo>
                      <a:pt x="438" y="429"/>
                    </a:lnTo>
                    <a:lnTo>
                      <a:pt x="439" y="427"/>
                    </a:lnTo>
                    <a:lnTo>
                      <a:pt x="440" y="426"/>
                    </a:lnTo>
                    <a:lnTo>
                      <a:pt x="441" y="424"/>
                    </a:lnTo>
                    <a:lnTo>
                      <a:pt x="442" y="422"/>
                    </a:lnTo>
                    <a:lnTo>
                      <a:pt x="443" y="420"/>
                    </a:lnTo>
                    <a:lnTo>
                      <a:pt x="445" y="418"/>
                    </a:lnTo>
                    <a:lnTo>
                      <a:pt x="445" y="416"/>
                    </a:lnTo>
                    <a:lnTo>
                      <a:pt x="446" y="414"/>
                    </a:lnTo>
                    <a:lnTo>
                      <a:pt x="447" y="412"/>
                    </a:lnTo>
                    <a:lnTo>
                      <a:pt x="448" y="411"/>
                    </a:lnTo>
                    <a:lnTo>
                      <a:pt x="449" y="409"/>
                    </a:lnTo>
                    <a:lnTo>
                      <a:pt x="451" y="408"/>
                    </a:lnTo>
                    <a:lnTo>
                      <a:pt x="452" y="406"/>
                    </a:lnTo>
                    <a:lnTo>
                      <a:pt x="453" y="404"/>
                    </a:lnTo>
                    <a:lnTo>
                      <a:pt x="454" y="403"/>
                    </a:lnTo>
                    <a:lnTo>
                      <a:pt x="455" y="401"/>
                    </a:lnTo>
                    <a:lnTo>
                      <a:pt x="456" y="399"/>
                    </a:lnTo>
                    <a:lnTo>
                      <a:pt x="458" y="398"/>
                    </a:lnTo>
                    <a:lnTo>
                      <a:pt x="459" y="396"/>
                    </a:lnTo>
                    <a:lnTo>
                      <a:pt x="460" y="394"/>
                    </a:lnTo>
                    <a:lnTo>
                      <a:pt x="461" y="393"/>
                    </a:lnTo>
                    <a:lnTo>
                      <a:pt x="462" y="391"/>
                    </a:lnTo>
                    <a:lnTo>
                      <a:pt x="463" y="390"/>
                    </a:lnTo>
                    <a:lnTo>
                      <a:pt x="464" y="388"/>
                    </a:lnTo>
                    <a:lnTo>
                      <a:pt x="466" y="386"/>
                    </a:lnTo>
                    <a:lnTo>
                      <a:pt x="467" y="385"/>
                    </a:lnTo>
                    <a:lnTo>
                      <a:pt x="468" y="384"/>
                    </a:lnTo>
                    <a:lnTo>
                      <a:pt x="469" y="383"/>
                    </a:lnTo>
                    <a:lnTo>
                      <a:pt x="469" y="381"/>
                    </a:lnTo>
                    <a:lnTo>
                      <a:pt x="470" y="380"/>
                    </a:lnTo>
                    <a:lnTo>
                      <a:pt x="472" y="378"/>
                    </a:lnTo>
                    <a:lnTo>
                      <a:pt x="473" y="377"/>
                    </a:lnTo>
                    <a:lnTo>
                      <a:pt x="474" y="375"/>
                    </a:lnTo>
                    <a:lnTo>
                      <a:pt x="475" y="374"/>
                    </a:lnTo>
                    <a:lnTo>
                      <a:pt x="476" y="373"/>
                    </a:lnTo>
                    <a:lnTo>
                      <a:pt x="477" y="371"/>
                    </a:lnTo>
                    <a:lnTo>
                      <a:pt x="479" y="370"/>
                    </a:lnTo>
                    <a:lnTo>
                      <a:pt x="480" y="369"/>
                    </a:lnTo>
                    <a:lnTo>
                      <a:pt x="481" y="367"/>
                    </a:lnTo>
                    <a:lnTo>
                      <a:pt x="482" y="366"/>
                    </a:lnTo>
                    <a:lnTo>
                      <a:pt x="483" y="365"/>
                    </a:lnTo>
                    <a:lnTo>
                      <a:pt x="484" y="363"/>
                    </a:lnTo>
                    <a:lnTo>
                      <a:pt x="485" y="362"/>
                    </a:lnTo>
                    <a:lnTo>
                      <a:pt x="487" y="361"/>
                    </a:lnTo>
                    <a:lnTo>
                      <a:pt x="488" y="360"/>
                    </a:lnTo>
                    <a:lnTo>
                      <a:pt x="489" y="359"/>
                    </a:lnTo>
                    <a:lnTo>
                      <a:pt x="490" y="358"/>
                    </a:lnTo>
                    <a:lnTo>
                      <a:pt x="491" y="356"/>
                    </a:lnTo>
                    <a:lnTo>
                      <a:pt x="492" y="355"/>
                    </a:lnTo>
                    <a:lnTo>
                      <a:pt x="493" y="354"/>
                    </a:lnTo>
                    <a:lnTo>
                      <a:pt x="494" y="353"/>
                    </a:lnTo>
                    <a:lnTo>
                      <a:pt x="495" y="352"/>
                    </a:lnTo>
                    <a:lnTo>
                      <a:pt x="496" y="350"/>
                    </a:lnTo>
                    <a:lnTo>
                      <a:pt x="497" y="349"/>
                    </a:lnTo>
                    <a:lnTo>
                      <a:pt x="498" y="348"/>
                    </a:lnTo>
                    <a:lnTo>
                      <a:pt x="500" y="347"/>
                    </a:lnTo>
                    <a:lnTo>
                      <a:pt x="501" y="345"/>
                    </a:lnTo>
                    <a:lnTo>
                      <a:pt x="502" y="344"/>
                    </a:lnTo>
                    <a:lnTo>
                      <a:pt x="503" y="343"/>
                    </a:lnTo>
                    <a:lnTo>
                      <a:pt x="504" y="342"/>
                    </a:lnTo>
                    <a:lnTo>
                      <a:pt x="505" y="341"/>
                    </a:lnTo>
                    <a:lnTo>
                      <a:pt x="507" y="339"/>
                    </a:lnTo>
                    <a:lnTo>
                      <a:pt x="508" y="338"/>
                    </a:lnTo>
                    <a:lnTo>
                      <a:pt x="509" y="337"/>
                    </a:lnTo>
                    <a:lnTo>
                      <a:pt x="510" y="337"/>
                    </a:lnTo>
                    <a:lnTo>
                      <a:pt x="511" y="336"/>
                    </a:lnTo>
                    <a:lnTo>
                      <a:pt x="512" y="335"/>
                    </a:lnTo>
                    <a:lnTo>
                      <a:pt x="513" y="333"/>
                    </a:lnTo>
                    <a:lnTo>
                      <a:pt x="515" y="332"/>
                    </a:lnTo>
                    <a:lnTo>
                      <a:pt x="516" y="331"/>
                    </a:lnTo>
                    <a:lnTo>
                      <a:pt x="517" y="330"/>
                    </a:lnTo>
                    <a:lnTo>
                      <a:pt x="517" y="329"/>
                    </a:lnTo>
                    <a:lnTo>
                      <a:pt x="518" y="327"/>
                    </a:lnTo>
                    <a:lnTo>
                      <a:pt x="519" y="327"/>
                    </a:lnTo>
                    <a:lnTo>
                      <a:pt x="521" y="325"/>
                    </a:lnTo>
                    <a:lnTo>
                      <a:pt x="522" y="324"/>
                    </a:lnTo>
                    <a:lnTo>
                      <a:pt x="523" y="323"/>
                    </a:lnTo>
                    <a:lnTo>
                      <a:pt x="524" y="322"/>
                    </a:lnTo>
                    <a:lnTo>
                      <a:pt x="525" y="321"/>
                    </a:lnTo>
                    <a:lnTo>
                      <a:pt x="526" y="319"/>
                    </a:lnTo>
                    <a:lnTo>
                      <a:pt x="528" y="318"/>
                    </a:lnTo>
                    <a:lnTo>
                      <a:pt x="529" y="317"/>
                    </a:lnTo>
                    <a:lnTo>
                      <a:pt x="530" y="316"/>
                    </a:lnTo>
                    <a:lnTo>
                      <a:pt x="531" y="315"/>
                    </a:lnTo>
                    <a:lnTo>
                      <a:pt x="532" y="314"/>
                    </a:lnTo>
                    <a:lnTo>
                      <a:pt x="533" y="313"/>
                    </a:lnTo>
                    <a:lnTo>
                      <a:pt x="534" y="312"/>
                    </a:lnTo>
                    <a:lnTo>
                      <a:pt x="536" y="311"/>
                    </a:lnTo>
                    <a:lnTo>
                      <a:pt x="537" y="310"/>
                    </a:lnTo>
                    <a:lnTo>
                      <a:pt x="538" y="309"/>
                    </a:lnTo>
                    <a:lnTo>
                      <a:pt x="539" y="307"/>
                    </a:lnTo>
                    <a:lnTo>
                      <a:pt x="540" y="307"/>
                    </a:lnTo>
                    <a:lnTo>
                      <a:pt x="541" y="305"/>
                    </a:lnTo>
                    <a:lnTo>
                      <a:pt x="542" y="304"/>
                    </a:lnTo>
                    <a:lnTo>
                      <a:pt x="543" y="303"/>
                    </a:lnTo>
                    <a:lnTo>
                      <a:pt x="544" y="302"/>
                    </a:lnTo>
                    <a:lnTo>
                      <a:pt x="545" y="300"/>
                    </a:lnTo>
                    <a:lnTo>
                      <a:pt x="546" y="299"/>
                    </a:lnTo>
                    <a:lnTo>
                      <a:pt x="547" y="298"/>
                    </a:lnTo>
                    <a:lnTo>
                      <a:pt x="549" y="297"/>
                    </a:lnTo>
                    <a:lnTo>
                      <a:pt x="550" y="296"/>
                    </a:lnTo>
                    <a:lnTo>
                      <a:pt x="551" y="294"/>
                    </a:lnTo>
                    <a:lnTo>
                      <a:pt x="552" y="293"/>
                    </a:lnTo>
                    <a:lnTo>
                      <a:pt x="553" y="292"/>
                    </a:lnTo>
                    <a:lnTo>
                      <a:pt x="554" y="291"/>
                    </a:lnTo>
                    <a:lnTo>
                      <a:pt x="556" y="289"/>
                    </a:lnTo>
                    <a:lnTo>
                      <a:pt x="557" y="289"/>
                    </a:lnTo>
                    <a:lnTo>
                      <a:pt x="558" y="288"/>
                    </a:lnTo>
                    <a:lnTo>
                      <a:pt x="559" y="287"/>
                    </a:lnTo>
                    <a:lnTo>
                      <a:pt x="560" y="285"/>
                    </a:lnTo>
                    <a:lnTo>
                      <a:pt x="561" y="284"/>
                    </a:lnTo>
                    <a:lnTo>
                      <a:pt x="562" y="283"/>
                    </a:lnTo>
                    <a:lnTo>
                      <a:pt x="564" y="282"/>
                    </a:lnTo>
                    <a:lnTo>
                      <a:pt x="564" y="280"/>
                    </a:lnTo>
                    <a:lnTo>
                      <a:pt x="565" y="279"/>
                    </a:lnTo>
                    <a:lnTo>
                      <a:pt x="566" y="277"/>
                    </a:lnTo>
                    <a:lnTo>
                      <a:pt x="567" y="276"/>
                    </a:lnTo>
                    <a:lnTo>
                      <a:pt x="568" y="275"/>
                    </a:lnTo>
                    <a:lnTo>
                      <a:pt x="570" y="274"/>
                    </a:lnTo>
                    <a:lnTo>
                      <a:pt x="571" y="272"/>
                    </a:lnTo>
                    <a:lnTo>
                      <a:pt x="572" y="271"/>
                    </a:lnTo>
                    <a:lnTo>
                      <a:pt x="573" y="269"/>
                    </a:lnTo>
                    <a:lnTo>
                      <a:pt x="574" y="268"/>
                    </a:lnTo>
                    <a:lnTo>
                      <a:pt x="575" y="266"/>
                    </a:lnTo>
                    <a:lnTo>
                      <a:pt x="577" y="265"/>
                    </a:lnTo>
                    <a:lnTo>
                      <a:pt x="578" y="265"/>
                    </a:lnTo>
                    <a:lnTo>
                      <a:pt x="579" y="263"/>
                    </a:lnTo>
                    <a:lnTo>
                      <a:pt x="580" y="262"/>
                    </a:lnTo>
                    <a:lnTo>
                      <a:pt x="581" y="261"/>
                    </a:lnTo>
                    <a:lnTo>
                      <a:pt x="582" y="259"/>
                    </a:lnTo>
                    <a:lnTo>
                      <a:pt x="583" y="258"/>
                    </a:lnTo>
                    <a:lnTo>
                      <a:pt x="585" y="256"/>
                    </a:lnTo>
                    <a:lnTo>
                      <a:pt x="586" y="255"/>
                    </a:lnTo>
                    <a:lnTo>
                      <a:pt x="587" y="253"/>
                    </a:lnTo>
                    <a:lnTo>
                      <a:pt x="588" y="252"/>
                    </a:lnTo>
                    <a:lnTo>
                      <a:pt x="588" y="250"/>
                    </a:lnTo>
                    <a:lnTo>
                      <a:pt x="589" y="249"/>
                    </a:lnTo>
                    <a:lnTo>
                      <a:pt x="591" y="247"/>
                    </a:lnTo>
                    <a:lnTo>
                      <a:pt x="592" y="246"/>
                    </a:lnTo>
                    <a:lnTo>
                      <a:pt x="593" y="244"/>
                    </a:lnTo>
                    <a:lnTo>
                      <a:pt x="594" y="242"/>
                    </a:lnTo>
                    <a:lnTo>
                      <a:pt x="595" y="241"/>
                    </a:lnTo>
                    <a:lnTo>
                      <a:pt x="596" y="240"/>
                    </a:lnTo>
                    <a:lnTo>
                      <a:pt x="598" y="239"/>
                    </a:lnTo>
                    <a:lnTo>
                      <a:pt x="599" y="237"/>
                    </a:lnTo>
                    <a:lnTo>
                      <a:pt x="600" y="235"/>
                    </a:lnTo>
                    <a:lnTo>
                      <a:pt x="601" y="234"/>
                    </a:lnTo>
                    <a:lnTo>
                      <a:pt x="602" y="232"/>
                    </a:lnTo>
                    <a:lnTo>
                      <a:pt x="603" y="231"/>
                    </a:lnTo>
                    <a:lnTo>
                      <a:pt x="604" y="229"/>
                    </a:lnTo>
                    <a:lnTo>
                      <a:pt x="606" y="227"/>
                    </a:lnTo>
                    <a:lnTo>
                      <a:pt x="607" y="225"/>
                    </a:lnTo>
                    <a:lnTo>
                      <a:pt x="608" y="224"/>
                    </a:lnTo>
                    <a:lnTo>
                      <a:pt x="609" y="222"/>
                    </a:lnTo>
                    <a:lnTo>
                      <a:pt x="610" y="220"/>
                    </a:lnTo>
                    <a:lnTo>
                      <a:pt x="611" y="218"/>
                    </a:lnTo>
                    <a:lnTo>
                      <a:pt x="612" y="218"/>
                    </a:lnTo>
                    <a:lnTo>
                      <a:pt x="613" y="216"/>
                    </a:lnTo>
                    <a:lnTo>
                      <a:pt x="614" y="214"/>
                    </a:lnTo>
                    <a:lnTo>
                      <a:pt x="615" y="212"/>
                    </a:lnTo>
                    <a:lnTo>
                      <a:pt x="616" y="211"/>
                    </a:lnTo>
                    <a:lnTo>
                      <a:pt x="617" y="209"/>
                    </a:lnTo>
                    <a:lnTo>
                      <a:pt x="619" y="207"/>
                    </a:lnTo>
                    <a:lnTo>
                      <a:pt x="620" y="205"/>
                    </a:lnTo>
                    <a:lnTo>
                      <a:pt x="621" y="203"/>
                    </a:lnTo>
                    <a:lnTo>
                      <a:pt x="622" y="201"/>
                    </a:lnTo>
                    <a:lnTo>
                      <a:pt x="623" y="199"/>
                    </a:lnTo>
                    <a:lnTo>
                      <a:pt x="624" y="197"/>
                    </a:lnTo>
                    <a:lnTo>
                      <a:pt x="626" y="196"/>
                    </a:lnTo>
                    <a:lnTo>
                      <a:pt x="627" y="194"/>
                    </a:lnTo>
                    <a:lnTo>
                      <a:pt x="628" y="193"/>
                    </a:lnTo>
                    <a:lnTo>
                      <a:pt x="629" y="191"/>
                    </a:lnTo>
                    <a:lnTo>
                      <a:pt x="630" y="189"/>
                    </a:lnTo>
                    <a:lnTo>
                      <a:pt x="631" y="187"/>
                    </a:lnTo>
                    <a:lnTo>
                      <a:pt x="632" y="185"/>
                    </a:lnTo>
                    <a:lnTo>
                      <a:pt x="634" y="183"/>
                    </a:lnTo>
                    <a:lnTo>
                      <a:pt x="635" y="181"/>
                    </a:lnTo>
                    <a:lnTo>
                      <a:pt x="636" y="179"/>
                    </a:lnTo>
                    <a:lnTo>
                      <a:pt x="636" y="177"/>
                    </a:lnTo>
                    <a:lnTo>
                      <a:pt x="637" y="175"/>
                    </a:lnTo>
                    <a:lnTo>
                      <a:pt x="638" y="173"/>
                    </a:lnTo>
                    <a:lnTo>
                      <a:pt x="640" y="171"/>
                    </a:lnTo>
                    <a:lnTo>
                      <a:pt x="641" y="170"/>
                    </a:lnTo>
                    <a:lnTo>
                      <a:pt x="642" y="168"/>
                    </a:lnTo>
                    <a:lnTo>
                      <a:pt x="643" y="166"/>
                    </a:lnTo>
                    <a:lnTo>
                      <a:pt x="644" y="164"/>
                    </a:lnTo>
                    <a:lnTo>
                      <a:pt x="645" y="161"/>
                    </a:lnTo>
                    <a:lnTo>
                      <a:pt x="647" y="159"/>
                    </a:lnTo>
                    <a:lnTo>
                      <a:pt x="648" y="157"/>
                    </a:lnTo>
                    <a:lnTo>
                      <a:pt x="649" y="155"/>
                    </a:lnTo>
                    <a:lnTo>
                      <a:pt x="650" y="153"/>
                    </a:lnTo>
                    <a:lnTo>
                      <a:pt x="651" y="151"/>
                    </a:lnTo>
                    <a:lnTo>
                      <a:pt x="652" y="149"/>
                    </a:lnTo>
                    <a:lnTo>
                      <a:pt x="653" y="147"/>
                    </a:lnTo>
                    <a:lnTo>
                      <a:pt x="655" y="146"/>
                    </a:lnTo>
                    <a:lnTo>
                      <a:pt x="656" y="144"/>
                    </a:lnTo>
                    <a:lnTo>
                      <a:pt x="657" y="142"/>
                    </a:lnTo>
                    <a:lnTo>
                      <a:pt x="658" y="140"/>
                    </a:lnTo>
                    <a:lnTo>
                      <a:pt x="659" y="138"/>
                    </a:lnTo>
                    <a:lnTo>
                      <a:pt x="659" y="136"/>
                    </a:lnTo>
                    <a:lnTo>
                      <a:pt x="661" y="133"/>
                    </a:lnTo>
                    <a:lnTo>
                      <a:pt x="662" y="132"/>
                    </a:lnTo>
                    <a:lnTo>
                      <a:pt x="663" y="130"/>
                    </a:lnTo>
                    <a:lnTo>
                      <a:pt x="664" y="128"/>
                    </a:lnTo>
                    <a:lnTo>
                      <a:pt x="665" y="125"/>
                    </a:lnTo>
                    <a:lnTo>
                      <a:pt x="666" y="123"/>
                    </a:lnTo>
                    <a:lnTo>
                      <a:pt x="668" y="122"/>
                    </a:lnTo>
                    <a:lnTo>
                      <a:pt x="669" y="120"/>
                    </a:lnTo>
                    <a:lnTo>
                      <a:pt x="670" y="118"/>
                    </a:lnTo>
                    <a:lnTo>
                      <a:pt x="671" y="116"/>
                    </a:lnTo>
                    <a:lnTo>
                      <a:pt x="672" y="114"/>
                    </a:lnTo>
                    <a:lnTo>
                      <a:pt x="673" y="112"/>
                    </a:lnTo>
                    <a:lnTo>
                      <a:pt x="675" y="110"/>
                    </a:lnTo>
                    <a:lnTo>
                      <a:pt x="676" y="108"/>
                    </a:lnTo>
                    <a:lnTo>
                      <a:pt x="677" y="106"/>
                    </a:lnTo>
                    <a:lnTo>
                      <a:pt x="678" y="104"/>
                    </a:lnTo>
                    <a:lnTo>
                      <a:pt x="679" y="103"/>
                    </a:lnTo>
                    <a:lnTo>
                      <a:pt x="680" y="100"/>
                    </a:lnTo>
                    <a:lnTo>
                      <a:pt x="681" y="99"/>
                    </a:lnTo>
                    <a:lnTo>
                      <a:pt x="683" y="98"/>
                    </a:lnTo>
                    <a:lnTo>
                      <a:pt x="683" y="96"/>
                    </a:lnTo>
                    <a:lnTo>
                      <a:pt x="684" y="94"/>
                    </a:lnTo>
                    <a:lnTo>
                      <a:pt x="685" y="92"/>
                    </a:lnTo>
                    <a:lnTo>
                      <a:pt x="686" y="90"/>
                    </a:lnTo>
                    <a:lnTo>
                      <a:pt x="687" y="88"/>
                    </a:lnTo>
                    <a:lnTo>
                      <a:pt x="689" y="86"/>
                    </a:lnTo>
                    <a:lnTo>
                      <a:pt x="690" y="85"/>
                    </a:lnTo>
                    <a:lnTo>
                      <a:pt x="691" y="83"/>
                    </a:lnTo>
                    <a:lnTo>
                      <a:pt x="692" y="81"/>
                    </a:lnTo>
                    <a:lnTo>
                      <a:pt x="693" y="79"/>
                    </a:lnTo>
                    <a:lnTo>
                      <a:pt x="694" y="77"/>
                    </a:lnTo>
                    <a:lnTo>
                      <a:pt x="696" y="75"/>
                    </a:lnTo>
                    <a:lnTo>
                      <a:pt x="697" y="75"/>
                    </a:lnTo>
                    <a:lnTo>
                      <a:pt x="698" y="73"/>
                    </a:lnTo>
                    <a:lnTo>
                      <a:pt x="699" y="71"/>
                    </a:lnTo>
                    <a:lnTo>
                      <a:pt x="700" y="69"/>
                    </a:lnTo>
                    <a:lnTo>
                      <a:pt x="701" y="68"/>
                    </a:lnTo>
                    <a:lnTo>
                      <a:pt x="702" y="66"/>
                    </a:lnTo>
                    <a:lnTo>
                      <a:pt x="704" y="64"/>
                    </a:lnTo>
                    <a:lnTo>
                      <a:pt x="705" y="63"/>
                    </a:lnTo>
                    <a:lnTo>
                      <a:pt x="706" y="61"/>
                    </a:lnTo>
                    <a:lnTo>
                      <a:pt x="707" y="60"/>
                    </a:lnTo>
                    <a:lnTo>
                      <a:pt x="707" y="58"/>
                    </a:lnTo>
                    <a:lnTo>
                      <a:pt x="708" y="56"/>
                    </a:lnTo>
                    <a:lnTo>
                      <a:pt x="710" y="55"/>
                    </a:lnTo>
                    <a:lnTo>
                      <a:pt x="711" y="53"/>
                    </a:lnTo>
                    <a:lnTo>
                      <a:pt x="712" y="52"/>
                    </a:lnTo>
                    <a:lnTo>
                      <a:pt x="713" y="51"/>
                    </a:lnTo>
                    <a:lnTo>
                      <a:pt x="714" y="50"/>
                    </a:lnTo>
                    <a:lnTo>
                      <a:pt x="715" y="48"/>
                    </a:lnTo>
                    <a:lnTo>
                      <a:pt x="717" y="47"/>
                    </a:lnTo>
                    <a:lnTo>
                      <a:pt x="718" y="45"/>
                    </a:lnTo>
                    <a:lnTo>
                      <a:pt x="719" y="44"/>
                    </a:lnTo>
                    <a:lnTo>
                      <a:pt x="720" y="42"/>
                    </a:lnTo>
                    <a:lnTo>
                      <a:pt x="721" y="41"/>
                    </a:lnTo>
                    <a:lnTo>
                      <a:pt x="722" y="40"/>
                    </a:lnTo>
                    <a:lnTo>
                      <a:pt x="724" y="38"/>
                    </a:lnTo>
                    <a:lnTo>
                      <a:pt x="725" y="37"/>
                    </a:lnTo>
                    <a:lnTo>
                      <a:pt x="726" y="35"/>
                    </a:lnTo>
                    <a:lnTo>
                      <a:pt x="727" y="34"/>
                    </a:lnTo>
                    <a:lnTo>
                      <a:pt x="728" y="33"/>
                    </a:lnTo>
                    <a:lnTo>
                      <a:pt x="729" y="32"/>
                    </a:lnTo>
                    <a:lnTo>
                      <a:pt x="730" y="30"/>
                    </a:lnTo>
                    <a:lnTo>
                      <a:pt x="731" y="29"/>
                    </a:lnTo>
                    <a:lnTo>
                      <a:pt x="732" y="28"/>
                    </a:lnTo>
                    <a:lnTo>
                      <a:pt x="733" y="28"/>
                    </a:lnTo>
                    <a:lnTo>
                      <a:pt x="734" y="27"/>
                    </a:lnTo>
                    <a:lnTo>
                      <a:pt x="735" y="25"/>
                    </a:lnTo>
                    <a:lnTo>
                      <a:pt x="736" y="25"/>
                    </a:lnTo>
                    <a:lnTo>
                      <a:pt x="738" y="23"/>
                    </a:lnTo>
                    <a:lnTo>
                      <a:pt x="739" y="23"/>
                    </a:lnTo>
                    <a:lnTo>
                      <a:pt x="740" y="21"/>
                    </a:lnTo>
                    <a:lnTo>
                      <a:pt x="741" y="20"/>
                    </a:lnTo>
                    <a:lnTo>
                      <a:pt x="742" y="19"/>
                    </a:lnTo>
                    <a:lnTo>
                      <a:pt x="743" y="18"/>
                    </a:lnTo>
                    <a:lnTo>
                      <a:pt x="745" y="17"/>
                    </a:lnTo>
                    <a:lnTo>
                      <a:pt x="746" y="17"/>
                    </a:lnTo>
                    <a:lnTo>
                      <a:pt x="747" y="15"/>
                    </a:lnTo>
                    <a:lnTo>
                      <a:pt x="748" y="15"/>
                    </a:lnTo>
                    <a:lnTo>
                      <a:pt x="749" y="14"/>
                    </a:lnTo>
                    <a:lnTo>
                      <a:pt x="750" y="13"/>
                    </a:lnTo>
                    <a:lnTo>
                      <a:pt x="751" y="12"/>
                    </a:lnTo>
                    <a:lnTo>
                      <a:pt x="753" y="12"/>
                    </a:lnTo>
                    <a:lnTo>
                      <a:pt x="754" y="11"/>
                    </a:lnTo>
                    <a:lnTo>
                      <a:pt x="755" y="10"/>
                    </a:lnTo>
                    <a:lnTo>
                      <a:pt x="755" y="9"/>
                    </a:lnTo>
                    <a:lnTo>
                      <a:pt x="756" y="9"/>
                    </a:lnTo>
                    <a:lnTo>
                      <a:pt x="757" y="8"/>
                    </a:lnTo>
                    <a:lnTo>
                      <a:pt x="759" y="7"/>
                    </a:lnTo>
                    <a:lnTo>
                      <a:pt x="760" y="7"/>
                    </a:lnTo>
                    <a:lnTo>
                      <a:pt x="761" y="6"/>
                    </a:lnTo>
                    <a:lnTo>
                      <a:pt x="762" y="5"/>
                    </a:lnTo>
                    <a:lnTo>
                      <a:pt x="763" y="5"/>
                    </a:lnTo>
                    <a:lnTo>
                      <a:pt x="764" y="4"/>
                    </a:lnTo>
                    <a:lnTo>
                      <a:pt x="766" y="4"/>
                    </a:lnTo>
                    <a:lnTo>
                      <a:pt x="767" y="4"/>
                    </a:lnTo>
                    <a:lnTo>
                      <a:pt x="768" y="4"/>
                    </a:lnTo>
                    <a:lnTo>
                      <a:pt x="769" y="3"/>
                    </a:lnTo>
                    <a:lnTo>
                      <a:pt x="770" y="3"/>
                    </a:lnTo>
                    <a:lnTo>
                      <a:pt x="771" y="3"/>
                    </a:lnTo>
                    <a:lnTo>
                      <a:pt x="773" y="3"/>
                    </a:lnTo>
                    <a:lnTo>
                      <a:pt x="774" y="2"/>
                    </a:lnTo>
                    <a:lnTo>
                      <a:pt x="775" y="2"/>
                    </a:lnTo>
                    <a:lnTo>
                      <a:pt x="776" y="1"/>
                    </a:lnTo>
                    <a:lnTo>
                      <a:pt x="777" y="1"/>
                    </a:lnTo>
                    <a:lnTo>
                      <a:pt x="778" y="1"/>
                    </a:lnTo>
                    <a:lnTo>
                      <a:pt x="778" y="1"/>
                    </a:lnTo>
                    <a:lnTo>
                      <a:pt x="780" y="0"/>
                    </a:lnTo>
                    <a:lnTo>
                      <a:pt x="781" y="0"/>
                    </a:lnTo>
                    <a:lnTo>
                      <a:pt x="782" y="0"/>
                    </a:lnTo>
                    <a:lnTo>
                      <a:pt x="783" y="0"/>
                    </a:lnTo>
                    <a:lnTo>
                      <a:pt x="784" y="0"/>
                    </a:lnTo>
                    <a:lnTo>
                      <a:pt x="785" y="0"/>
                    </a:lnTo>
                    <a:lnTo>
                      <a:pt x="787" y="0"/>
                    </a:lnTo>
                    <a:lnTo>
                      <a:pt x="788" y="0"/>
                    </a:lnTo>
                    <a:lnTo>
                      <a:pt x="789" y="0"/>
                    </a:lnTo>
                    <a:lnTo>
                      <a:pt x="790" y="0"/>
                    </a:lnTo>
                    <a:lnTo>
                      <a:pt x="791" y="0"/>
                    </a:lnTo>
                    <a:lnTo>
                      <a:pt x="792" y="0"/>
                    </a:lnTo>
                    <a:lnTo>
                      <a:pt x="794" y="0"/>
                    </a:lnTo>
                    <a:lnTo>
                      <a:pt x="795" y="0"/>
                    </a:lnTo>
                    <a:lnTo>
                      <a:pt x="796" y="1"/>
                    </a:lnTo>
                    <a:lnTo>
                      <a:pt x="797" y="1"/>
                    </a:lnTo>
                    <a:lnTo>
                      <a:pt x="798" y="1"/>
                    </a:lnTo>
                    <a:lnTo>
                      <a:pt x="799" y="1"/>
                    </a:lnTo>
                    <a:lnTo>
                      <a:pt x="800" y="2"/>
                    </a:lnTo>
                    <a:lnTo>
                      <a:pt x="802" y="2"/>
                    </a:lnTo>
                    <a:lnTo>
                      <a:pt x="802" y="2"/>
                    </a:lnTo>
                    <a:lnTo>
                      <a:pt x="803" y="3"/>
                    </a:lnTo>
                    <a:lnTo>
                      <a:pt x="804" y="3"/>
                    </a:lnTo>
                    <a:lnTo>
                      <a:pt x="805" y="3"/>
                    </a:lnTo>
                    <a:lnTo>
                      <a:pt x="806" y="4"/>
                    </a:lnTo>
                    <a:lnTo>
                      <a:pt x="808" y="4"/>
                    </a:lnTo>
                    <a:lnTo>
                      <a:pt x="809" y="4"/>
                    </a:lnTo>
                    <a:lnTo>
                      <a:pt x="810" y="4"/>
                    </a:lnTo>
                    <a:lnTo>
                      <a:pt x="811" y="4"/>
                    </a:lnTo>
                    <a:lnTo>
                      <a:pt x="812" y="5"/>
                    </a:lnTo>
                    <a:lnTo>
                      <a:pt x="813" y="6"/>
                    </a:lnTo>
                    <a:lnTo>
                      <a:pt x="815" y="6"/>
                    </a:lnTo>
                    <a:lnTo>
                      <a:pt x="816" y="7"/>
                    </a:lnTo>
                    <a:lnTo>
                      <a:pt x="817" y="7"/>
                    </a:lnTo>
                    <a:lnTo>
                      <a:pt x="818" y="8"/>
                    </a:lnTo>
                    <a:lnTo>
                      <a:pt x="819" y="9"/>
                    </a:lnTo>
                    <a:lnTo>
                      <a:pt x="820" y="9"/>
                    </a:lnTo>
                    <a:lnTo>
                      <a:pt x="822" y="10"/>
                    </a:lnTo>
                    <a:lnTo>
                      <a:pt x="823" y="11"/>
                    </a:lnTo>
                    <a:lnTo>
                      <a:pt x="824" y="12"/>
                    </a:lnTo>
                    <a:lnTo>
                      <a:pt x="825" y="12"/>
                    </a:lnTo>
                    <a:lnTo>
                      <a:pt x="826" y="13"/>
                    </a:lnTo>
                    <a:lnTo>
                      <a:pt x="826" y="14"/>
                    </a:lnTo>
                    <a:lnTo>
                      <a:pt x="827" y="15"/>
                    </a:lnTo>
                    <a:lnTo>
                      <a:pt x="829" y="16"/>
                    </a:lnTo>
                    <a:lnTo>
                      <a:pt x="830" y="17"/>
                    </a:lnTo>
                    <a:lnTo>
                      <a:pt x="831" y="18"/>
                    </a:lnTo>
                    <a:lnTo>
                      <a:pt x="832" y="19"/>
                    </a:lnTo>
                    <a:lnTo>
                      <a:pt x="833" y="20"/>
                    </a:lnTo>
                    <a:lnTo>
                      <a:pt x="834" y="21"/>
                    </a:lnTo>
                    <a:lnTo>
                      <a:pt x="836" y="22"/>
                    </a:lnTo>
                    <a:lnTo>
                      <a:pt x="837" y="23"/>
                    </a:lnTo>
                    <a:lnTo>
                      <a:pt x="838" y="24"/>
                    </a:lnTo>
                    <a:lnTo>
                      <a:pt x="839" y="25"/>
                    </a:lnTo>
                    <a:lnTo>
                      <a:pt x="840" y="26"/>
                    </a:lnTo>
                    <a:lnTo>
                      <a:pt x="841" y="27"/>
                    </a:lnTo>
                    <a:lnTo>
                      <a:pt x="843" y="28"/>
                    </a:lnTo>
                    <a:lnTo>
                      <a:pt x="844" y="29"/>
                    </a:lnTo>
                    <a:lnTo>
                      <a:pt x="845" y="30"/>
                    </a:lnTo>
                    <a:lnTo>
                      <a:pt x="846" y="31"/>
                    </a:lnTo>
                    <a:lnTo>
                      <a:pt x="847" y="32"/>
                    </a:lnTo>
                    <a:lnTo>
                      <a:pt x="848" y="33"/>
                    </a:lnTo>
                    <a:lnTo>
                      <a:pt x="849" y="35"/>
                    </a:lnTo>
                    <a:lnTo>
                      <a:pt x="850" y="36"/>
                    </a:lnTo>
                    <a:lnTo>
                      <a:pt x="851" y="37"/>
                    </a:lnTo>
                    <a:lnTo>
                      <a:pt x="852" y="39"/>
                    </a:lnTo>
                    <a:lnTo>
                      <a:pt x="853" y="40"/>
                    </a:lnTo>
                    <a:lnTo>
                      <a:pt x="854" y="41"/>
                    </a:lnTo>
                    <a:lnTo>
                      <a:pt x="855" y="43"/>
                    </a:lnTo>
                    <a:lnTo>
                      <a:pt x="857" y="44"/>
                    </a:lnTo>
                    <a:lnTo>
                      <a:pt x="858" y="45"/>
                    </a:lnTo>
                    <a:lnTo>
                      <a:pt x="859" y="47"/>
                    </a:lnTo>
                    <a:lnTo>
                      <a:pt x="860" y="48"/>
                    </a:lnTo>
                    <a:lnTo>
                      <a:pt x="861" y="50"/>
                    </a:lnTo>
                    <a:lnTo>
                      <a:pt x="862" y="51"/>
                    </a:lnTo>
                    <a:lnTo>
                      <a:pt x="864" y="52"/>
                    </a:lnTo>
                    <a:lnTo>
                      <a:pt x="865" y="54"/>
                    </a:lnTo>
                    <a:lnTo>
                      <a:pt x="866" y="55"/>
                    </a:lnTo>
                    <a:lnTo>
                      <a:pt x="867" y="57"/>
                    </a:lnTo>
                    <a:lnTo>
                      <a:pt x="868" y="58"/>
                    </a:lnTo>
                    <a:lnTo>
                      <a:pt x="869" y="60"/>
                    </a:lnTo>
                    <a:lnTo>
                      <a:pt x="870" y="62"/>
                    </a:lnTo>
                    <a:lnTo>
                      <a:pt x="872" y="63"/>
                    </a:lnTo>
                    <a:lnTo>
                      <a:pt x="873" y="65"/>
                    </a:lnTo>
                    <a:lnTo>
                      <a:pt x="873" y="67"/>
                    </a:lnTo>
                    <a:lnTo>
                      <a:pt x="874" y="68"/>
                    </a:lnTo>
                    <a:lnTo>
                      <a:pt x="875" y="70"/>
                    </a:lnTo>
                    <a:lnTo>
                      <a:pt x="876" y="72"/>
                    </a:lnTo>
                    <a:lnTo>
                      <a:pt x="878" y="73"/>
                    </a:lnTo>
                    <a:lnTo>
                      <a:pt x="879" y="75"/>
                    </a:lnTo>
                    <a:lnTo>
                      <a:pt x="880" y="76"/>
                    </a:lnTo>
                    <a:lnTo>
                      <a:pt x="881" y="78"/>
                    </a:lnTo>
                    <a:lnTo>
                      <a:pt x="882" y="80"/>
                    </a:lnTo>
                    <a:lnTo>
                      <a:pt x="883" y="82"/>
                    </a:lnTo>
                    <a:lnTo>
                      <a:pt x="885" y="83"/>
                    </a:lnTo>
                    <a:lnTo>
                      <a:pt x="886" y="85"/>
                    </a:lnTo>
                    <a:lnTo>
                      <a:pt x="887" y="87"/>
                    </a:lnTo>
                    <a:lnTo>
                      <a:pt x="888" y="89"/>
                    </a:lnTo>
                    <a:lnTo>
                      <a:pt x="889" y="91"/>
                    </a:lnTo>
                    <a:lnTo>
                      <a:pt x="890" y="93"/>
                    </a:lnTo>
                    <a:lnTo>
                      <a:pt x="892" y="95"/>
                    </a:lnTo>
                    <a:lnTo>
                      <a:pt x="893" y="96"/>
                    </a:lnTo>
                    <a:lnTo>
                      <a:pt x="894" y="98"/>
                    </a:lnTo>
                    <a:lnTo>
                      <a:pt x="895" y="99"/>
                    </a:lnTo>
                    <a:lnTo>
                      <a:pt x="896" y="101"/>
                    </a:lnTo>
                    <a:lnTo>
                      <a:pt x="897" y="103"/>
                    </a:lnTo>
                    <a:lnTo>
                      <a:pt x="897" y="105"/>
                    </a:lnTo>
                    <a:lnTo>
                      <a:pt x="899" y="107"/>
                    </a:lnTo>
                    <a:lnTo>
                      <a:pt x="900" y="109"/>
                    </a:lnTo>
                    <a:lnTo>
                      <a:pt x="901" y="111"/>
                    </a:lnTo>
                    <a:lnTo>
                      <a:pt x="902" y="113"/>
                    </a:lnTo>
                    <a:lnTo>
                      <a:pt x="903" y="115"/>
                    </a:lnTo>
                    <a:lnTo>
                      <a:pt x="904" y="117"/>
                    </a:lnTo>
                    <a:lnTo>
                      <a:pt x="906" y="119"/>
                    </a:lnTo>
                    <a:lnTo>
                      <a:pt x="907" y="121"/>
                    </a:lnTo>
                    <a:lnTo>
                      <a:pt x="908" y="123"/>
                    </a:lnTo>
                    <a:lnTo>
                      <a:pt x="909" y="124"/>
                    </a:lnTo>
                    <a:lnTo>
                      <a:pt x="910" y="126"/>
                    </a:lnTo>
                    <a:lnTo>
                      <a:pt x="911" y="128"/>
                    </a:lnTo>
                    <a:lnTo>
                      <a:pt x="913" y="130"/>
                    </a:lnTo>
                    <a:lnTo>
                      <a:pt x="914" y="132"/>
                    </a:lnTo>
                    <a:lnTo>
                      <a:pt x="915" y="134"/>
                    </a:lnTo>
                    <a:lnTo>
                      <a:pt x="916" y="136"/>
                    </a:lnTo>
                    <a:lnTo>
                      <a:pt x="917" y="138"/>
                    </a:lnTo>
                    <a:lnTo>
                      <a:pt x="918" y="141"/>
                    </a:lnTo>
                    <a:lnTo>
                      <a:pt x="919" y="143"/>
                    </a:lnTo>
                    <a:lnTo>
                      <a:pt x="921" y="145"/>
                    </a:lnTo>
                    <a:lnTo>
                      <a:pt x="921" y="146"/>
                    </a:lnTo>
                    <a:lnTo>
                      <a:pt x="922" y="148"/>
                    </a:lnTo>
                    <a:lnTo>
                      <a:pt x="923" y="150"/>
                    </a:lnTo>
                    <a:lnTo>
                      <a:pt x="924" y="152"/>
                    </a:lnTo>
                    <a:lnTo>
                      <a:pt x="925" y="154"/>
                    </a:lnTo>
                    <a:lnTo>
                      <a:pt x="927" y="156"/>
                    </a:lnTo>
                    <a:lnTo>
                      <a:pt x="928" y="158"/>
                    </a:lnTo>
                    <a:lnTo>
                      <a:pt x="929" y="160"/>
                    </a:lnTo>
                    <a:lnTo>
                      <a:pt x="930" y="162"/>
                    </a:lnTo>
                    <a:lnTo>
                      <a:pt x="931" y="164"/>
                    </a:lnTo>
                    <a:lnTo>
                      <a:pt x="932" y="166"/>
                    </a:lnTo>
                    <a:lnTo>
                      <a:pt x="934" y="169"/>
                    </a:lnTo>
                    <a:lnTo>
                      <a:pt x="935" y="170"/>
                    </a:lnTo>
                    <a:lnTo>
                      <a:pt x="936" y="171"/>
                    </a:lnTo>
                    <a:lnTo>
                      <a:pt x="937" y="173"/>
                    </a:lnTo>
                    <a:lnTo>
                      <a:pt x="938" y="176"/>
                    </a:lnTo>
                    <a:lnTo>
                      <a:pt x="939" y="178"/>
                    </a:lnTo>
                    <a:lnTo>
                      <a:pt x="941" y="180"/>
                    </a:lnTo>
                    <a:lnTo>
                      <a:pt x="942" y="181"/>
                    </a:lnTo>
                    <a:lnTo>
                      <a:pt x="943" y="184"/>
                    </a:lnTo>
                    <a:lnTo>
                      <a:pt x="944" y="186"/>
                    </a:lnTo>
                    <a:lnTo>
                      <a:pt x="945" y="188"/>
                    </a:lnTo>
                    <a:lnTo>
                      <a:pt x="945" y="189"/>
                    </a:lnTo>
                    <a:lnTo>
                      <a:pt x="946" y="192"/>
                    </a:lnTo>
                    <a:lnTo>
                      <a:pt x="948" y="194"/>
                    </a:lnTo>
                    <a:lnTo>
                      <a:pt x="949" y="194"/>
                    </a:lnTo>
                    <a:lnTo>
                      <a:pt x="950" y="196"/>
                    </a:lnTo>
                    <a:lnTo>
                      <a:pt x="951" y="198"/>
                    </a:lnTo>
                    <a:lnTo>
                      <a:pt x="952" y="200"/>
                    </a:lnTo>
                    <a:lnTo>
                      <a:pt x="953" y="202"/>
                    </a:lnTo>
                    <a:lnTo>
                      <a:pt x="955" y="204"/>
                    </a:lnTo>
                    <a:lnTo>
                      <a:pt x="956" y="206"/>
                    </a:lnTo>
                    <a:lnTo>
                      <a:pt x="957" y="208"/>
                    </a:lnTo>
                    <a:lnTo>
                      <a:pt x="958" y="209"/>
                    </a:lnTo>
                    <a:lnTo>
                      <a:pt x="959" y="211"/>
                    </a:lnTo>
                    <a:lnTo>
                      <a:pt x="960" y="213"/>
                    </a:lnTo>
                    <a:lnTo>
                      <a:pt x="962" y="215"/>
                    </a:lnTo>
                    <a:lnTo>
                      <a:pt x="963" y="217"/>
                    </a:lnTo>
                    <a:lnTo>
                      <a:pt x="964" y="218"/>
                    </a:lnTo>
                    <a:lnTo>
                      <a:pt x="965" y="219"/>
                    </a:lnTo>
                    <a:lnTo>
                      <a:pt x="966" y="221"/>
                    </a:lnTo>
                    <a:lnTo>
                      <a:pt x="967" y="223"/>
                    </a:lnTo>
                    <a:lnTo>
                      <a:pt x="968" y="224"/>
                    </a:lnTo>
                    <a:lnTo>
                      <a:pt x="969" y="226"/>
                    </a:lnTo>
                    <a:lnTo>
                      <a:pt x="970" y="228"/>
                    </a:lnTo>
                    <a:lnTo>
                      <a:pt x="971" y="229"/>
                    </a:lnTo>
                    <a:lnTo>
                      <a:pt x="972" y="231"/>
                    </a:lnTo>
                    <a:lnTo>
                      <a:pt x="973" y="233"/>
                    </a:lnTo>
                    <a:lnTo>
                      <a:pt x="974" y="234"/>
                    </a:lnTo>
                    <a:lnTo>
                      <a:pt x="976" y="236"/>
                    </a:lnTo>
                    <a:lnTo>
                      <a:pt x="977" y="238"/>
                    </a:lnTo>
                    <a:lnTo>
                      <a:pt x="978" y="239"/>
                    </a:lnTo>
                    <a:lnTo>
                      <a:pt x="979" y="241"/>
                    </a:lnTo>
                    <a:lnTo>
                      <a:pt x="980" y="241"/>
                    </a:lnTo>
                    <a:lnTo>
                      <a:pt x="981" y="243"/>
                    </a:lnTo>
                    <a:lnTo>
                      <a:pt x="983" y="245"/>
                    </a:lnTo>
                    <a:lnTo>
                      <a:pt x="984" y="246"/>
                    </a:lnTo>
                    <a:lnTo>
                      <a:pt x="985" y="248"/>
                    </a:lnTo>
                    <a:lnTo>
                      <a:pt x="986" y="249"/>
                    </a:lnTo>
                    <a:lnTo>
                      <a:pt x="987" y="251"/>
                    </a:lnTo>
                    <a:lnTo>
                      <a:pt x="988" y="252"/>
                    </a:lnTo>
                    <a:lnTo>
                      <a:pt x="990" y="254"/>
                    </a:lnTo>
                    <a:lnTo>
                      <a:pt x="991" y="255"/>
                    </a:lnTo>
                    <a:lnTo>
                      <a:pt x="992" y="257"/>
                    </a:lnTo>
                    <a:lnTo>
                      <a:pt x="992" y="258"/>
                    </a:lnTo>
                    <a:lnTo>
                      <a:pt x="993" y="259"/>
                    </a:lnTo>
                    <a:lnTo>
                      <a:pt x="994" y="261"/>
                    </a:lnTo>
                    <a:lnTo>
                      <a:pt x="995" y="262"/>
                    </a:lnTo>
                    <a:lnTo>
                      <a:pt x="997" y="264"/>
                    </a:lnTo>
                    <a:lnTo>
                      <a:pt x="998" y="265"/>
                    </a:lnTo>
                    <a:lnTo>
                      <a:pt x="999" y="266"/>
                    </a:lnTo>
                    <a:lnTo>
                      <a:pt x="1000" y="267"/>
                    </a:lnTo>
                    <a:lnTo>
                      <a:pt x="1001" y="269"/>
                    </a:lnTo>
                    <a:lnTo>
                      <a:pt x="1002" y="270"/>
                    </a:lnTo>
                    <a:lnTo>
                      <a:pt x="1004" y="272"/>
                    </a:lnTo>
                    <a:lnTo>
                      <a:pt x="1005" y="273"/>
                    </a:lnTo>
                    <a:lnTo>
                      <a:pt x="1006" y="274"/>
                    </a:lnTo>
                    <a:lnTo>
                      <a:pt x="1007" y="275"/>
                    </a:lnTo>
                    <a:lnTo>
                      <a:pt x="1008" y="277"/>
                    </a:lnTo>
                    <a:lnTo>
                      <a:pt x="1009" y="278"/>
                    </a:lnTo>
                    <a:lnTo>
                      <a:pt x="1011" y="279"/>
                    </a:lnTo>
                    <a:lnTo>
                      <a:pt x="1012" y="281"/>
                    </a:lnTo>
                    <a:lnTo>
                      <a:pt x="1013" y="282"/>
                    </a:lnTo>
                    <a:lnTo>
                      <a:pt x="1014" y="283"/>
                    </a:lnTo>
                    <a:lnTo>
                      <a:pt x="1015" y="285"/>
                    </a:lnTo>
                    <a:lnTo>
                      <a:pt x="1016" y="286"/>
                    </a:lnTo>
                    <a:lnTo>
                      <a:pt x="1016" y="287"/>
                    </a:lnTo>
                    <a:lnTo>
                      <a:pt x="1018" y="288"/>
                    </a:lnTo>
                    <a:lnTo>
                      <a:pt x="1019" y="289"/>
                    </a:lnTo>
                    <a:lnTo>
                      <a:pt x="1020" y="290"/>
                    </a:lnTo>
                    <a:lnTo>
                      <a:pt x="1021" y="291"/>
                    </a:lnTo>
                    <a:lnTo>
                      <a:pt x="1022" y="292"/>
                    </a:lnTo>
                    <a:lnTo>
                      <a:pt x="1023" y="294"/>
                    </a:lnTo>
                    <a:lnTo>
                      <a:pt x="1025" y="295"/>
                    </a:lnTo>
                    <a:lnTo>
                      <a:pt x="1026" y="296"/>
                    </a:lnTo>
                    <a:lnTo>
                      <a:pt x="1027" y="297"/>
                    </a:lnTo>
                    <a:lnTo>
                      <a:pt x="1028" y="299"/>
                    </a:lnTo>
                    <a:lnTo>
                      <a:pt x="1029" y="300"/>
                    </a:lnTo>
                    <a:lnTo>
                      <a:pt x="1030" y="301"/>
                    </a:lnTo>
                    <a:lnTo>
                      <a:pt x="1032" y="302"/>
                    </a:lnTo>
                    <a:lnTo>
                      <a:pt x="1033" y="303"/>
                    </a:lnTo>
                    <a:lnTo>
                      <a:pt x="1034" y="305"/>
                    </a:lnTo>
                    <a:lnTo>
                      <a:pt x="1035" y="306"/>
                    </a:lnTo>
                    <a:lnTo>
                      <a:pt x="1036" y="307"/>
                    </a:lnTo>
                    <a:lnTo>
                      <a:pt x="1037" y="308"/>
                    </a:lnTo>
                    <a:lnTo>
                      <a:pt x="1039" y="309"/>
                    </a:lnTo>
                    <a:lnTo>
                      <a:pt x="1040" y="310"/>
                    </a:lnTo>
                    <a:lnTo>
                      <a:pt x="1040" y="312"/>
                    </a:lnTo>
                    <a:lnTo>
                      <a:pt x="1041" y="313"/>
                    </a:lnTo>
                    <a:lnTo>
                      <a:pt x="1042" y="313"/>
                    </a:lnTo>
                    <a:lnTo>
                      <a:pt x="1043" y="314"/>
                    </a:lnTo>
                    <a:lnTo>
                      <a:pt x="1044" y="315"/>
                    </a:lnTo>
                    <a:lnTo>
                      <a:pt x="1046" y="317"/>
                    </a:lnTo>
                    <a:lnTo>
                      <a:pt x="1047" y="318"/>
                    </a:lnTo>
                    <a:lnTo>
                      <a:pt x="1048" y="319"/>
                    </a:lnTo>
                    <a:lnTo>
                      <a:pt x="1049" y="320"/>
                    </a:lnTo>
                    <a:lnTo>
                      <a:pt x="1050" y="321"/>
                    </a:lnTo>
                    <a:lnTo>
                      <a:pt x="1051" y="322"/>
                    </a:lnTo>
                    <a:lnTo>
                      <a:pt x="1053" y="323"/>
                    </a:lnTo>
                    <a:lnTo>
                      <a:pt x="1054" y="325"/>
                    </a:lnTo>
                    <a:lnTo>
                      <a:pt x="1055" y="326"/>
                    </a:lnTo>
                    <a:lnTo>
                      <a:pt x="1056" y="327"/>
                    </a:lnTo>
                    <a:lnTo>
                      <a:pt x="1057" y="328"/>
                    </a:lnTo>
                    <a:lnTo>
                      <a:pt x="1058" y="329"/>
                    </a:lnTo>
                    <a:lnTo>
                      <a:pt x="1060" y="330"/>
                    </a:lnTo>
                    <a:lnTo>
                      <a:pt x="1061" y="332"/>
                    </a:lnTo>
                    <a:lnTo>
                      <a:pt x="1062" y="332"/>
                    </a:lnTo>
                    <a:lnTo>
                      <a:pt x="1063" y="334"/>
                    </a:lnTo>
                    <a:lnTo>
                      <a:pt x="1064" y="335"/>
                    </a:lnTo>
                    <a:lnTo>
                      <a:pt x="1064" y="336"/>
                    </a:lnTo>
                    <a:lnTo>
                      <a:pt x="1065" y="337"/>
                    </a:lnTo>
                    <a:lnTo>
                      <a:pt x="1067" y="337"/>
                    </a:lnTo>
                    <a:lnTo>
                      <a:pt x="1068" y="339"/>
                    </a:lnTo>
                    <a:lnTo>
                      <a:pt x="1069" y="340"/>
                    </a:lnTo>
                    <a:lnTo>
                      <a:pt x="1070" y="341"/>
                    </a:lnTo>
                    <a:lnTo>
                      <a:pt x="1071" y="342"/>
                    </a:lnTo>
                    <a:lnTo>
                      <a:pt x="1072" y="344"/>
                    </a:lnTo>
                    <a:lnTo>
                      <a:pt x="1074" y="345"/>
                    </a:lnTo>
                    <a:lnTo>
                      <a:pt x="1075" y="346"/>
                    </a:lnTo>
                    <a:lnTo>
                      <a:pt x="1076" y="347"/>
                    </a:lnTo>
                    <a:lnTo>
                      <a:pt x="1077" y="348"/>
                    </a:lnTo>
                    <a:lnTo>
                      <a:pt x="1078" y="350"/>
                    </a:lnTo>
                    <a:lnTo>
                      <a:pt x="1079" y="351"/>
                    </a:lnTo>
                    <a:lnTo>
                      <a:pt x="1081" y="352"/>
                    </a:lnTo>
                    <a:lnTo>
                      <a:pt x="1082" y="353"/>
                    </a:lnTo>
                    <a:lnTo>
                      <a:pt x="1083" y="355"/>
                    </a:lnTo>
                    <a:lnTo>
                      <a:pt x="1084" y="356"/>
                    </a:lnTo>
                    <a:lnTo>
                      <a:pt x="1085" y="357"/>
                    </a:lnTo>
                    <a:lnTo>
                      <a:pt x="1086" y="358"/>
                    </a:lnTo>
                    <a:lnTo>
                      <a:pt x="1088" y="360"/>
                    </a:lnTo>
                    <a:lnTo>
                      <a:pt x="1088" y="360"/>
                    </a:lnTo>
                    <a:lnTo>
                      <a:pt x="1089" y="361"/>
                    </a:lnTo>
                    <a:lnTo>
                      <a:pt x="1090" y="362"/>
                    </a:lnTo>
                    <a:lnTo>
                      <a:pt x="1091" y="364"/>
                    </a:lnTo>
                    <a:lnTo>
                      <a:pt x="1092" y="365"/>
                    </a:lnTo>
                    <a:lnTo>
                      <a:pt x="1093" y="366"/>
                    </a:lnTo>
                    <a:lnTo>
                      <a:pt x="1095" y="368"/>
                    </a:lnTo>
                    <a:lnTo>
                      <a:pt x="1096" y="369"/>
                    </a:lnTo>
                    <a:lnTo>
                      <a:pt x="1097" y="370"/>
                    </a:lnTo>
                    <a:lnTo>
                      <a:pt x="1098" y="372"/>
                    </a:lnTo>
                    <a:lnTo>
                      <a:pt x="1099" y="373"/>
                    </a:lnTo>
                    <a:lnTo>
                      <a:pt x="1100" y="375"/>
                    </a:lnTo>
                    <a:lnTo>
                      <a:pt x="1102" y="376"/>
                    </a:lnTo>
                    <a:lnTo>
                      <a:pt x="1103" y="378"/>
                    </a:lnTo>
                    <a:lnTo>
                      <a:pt x="1104" y="379"/>
                    </a:lnTo>
                    <a:lnTo>
                      <a:pt x="1105" y="380"/>
                    </a:lnTo>
                    <a:lnTo>
                      <a:pt x="1106" y="382"/>
                    </a:lnTo>
                    <a:lnTo>
                      <a:pt x="1107" y="383"/>
                    </a:lnTo>
                    <a:lnTo>
                      <a:pt x="1109" y="384"/>
                    </a:lnTo>
                    <a:lnTo>
                      <a:pt x="1110" y="385"/>
                    </a:lnTo>
                    <a:lnTo>
                      <a:pt x="1111" y="387"/>
                    </a:lnTo>
                    <a:lnTo>
                      <a:pt x="1111" y="388"/>
                    </a:lnTo>
                    <a:lnTo>
                      <a:pt x="1112" y="390"/>
                    </a:lnTo>
                    <a:lnTo>
                      <a:pt x="1113" y="392"/>
                    </a:lnTo>
                    <a:lnTo>
                      <a:pt x="1114" y="393"/>
                    </a:lnTo>
                    <a:lnTo>
                      <a:pt x="1116" y="395"/>
                    </a:lnTo>
                    <a:lnTo>
                      <a:pt x="1117" y="397"/>
                    </a:lnTo>
                    <a:lnTo>
                      <a:pt x="1118" y="398"/>
                    </a:lnTo>
                    <a:lnTo>
                      <a:pt x="1119" y="400"/>
                    </a:lnTo>
                    <a:lnTo>
                      <a:pt x="1120" y="402"/>
                    </a:lnTo>
                    <a:lnTo>
                      <a:pt x="1121" y="403"/>
                    </a:lnTo>
                    <a:lnTo>
                      <a:pt x="1123" y="405"/>
                    </a:lnTo>
                    <a:lnTo>
                      <a:pt x="1124" y="407"/>
                    </a:lnTo>
                    <a:lnTo>
                      <a:pt x="1125" y="408"/>
                    </a:lnTo>
                    <a:lnTo>
                      <a:pt x="1126" y="410"/>
                    </a:lnTo>
                    <a:lnTo>
                      <a:pt x="1127" y="411"/>
                    </a:lnTo>
                    <a:lnTo>
                      <a:pt x="1128" y="413"/>
                    </a:lnTo>
                    <a:lnTo>
                      <a:pt x="1130" y="415"/>
                    </a:lnTo>
                    <a:lnTo>
                      <a:pt x="1131" y="417"/>
                    </a:lnTo>
                    <a:lnTo>
                      <a:pt x="1132" y="419"/>
                    </a:lnTo>
                    <a:lnTo>
                      <a:pt x="1133" y="420"/>
                    </a:lnTo>
                    <a:lnTo>
                      <a:pt x="1134" y="423"/>
                    </a:lnTo>
                    <a:lnTo>
                      <a:pt x="1135" y="424"/>
                    </a:lnTo>
                    <a:lnTo>
                      <a:pt x="1135" y="426"/>
                    </a:lnTo>
                    <a:lnTo>
                      <a:pt x="1137" y="428"/>
                    </a:lnTo>
                    <a:lnTo>
                      <a:pt x="1138" y="430"/>
                    </a:lnTo>
                    <a:lnTo>
                      <a:pt x="1139" y="432"/>
                    </a:lnTo>
                    <a:lnTo>
                      <a:pt x="1140" y="432"/>
                    </a:lnTo>
                    <a:lnTo>
                      <a:pt x="1141" y="435"/>
                    </a:lnTo>
                    <a:lnTo>
                      <a:pt x="1142" y="436"/>
                    </a:lnTo>
                    <a:lnTo>
                      <a:pt x="1144" y="438"/>
                    </a:lnTo>
                    <a:lnTo>
                      <a:pt x="1145" y="440"/>
                    </a:lnTo>
                    <a:lnTo>
                      <a:pt x="1146" y="442"/>
                    </a:lnTo>
                    <a:lnTo>
                      <a:pt x="1147" y="443"/>
                    </a:lnTo>
                    <a:lnTo>
                      <a:pt x="1148" y="445"/>
                    </a:lnTo>
                    <a:lnTo>
                      <a:pt x="1149" y="447"/>
                    </a:lnTo>
                    <a:lnTo>
                      <a:pt x="1151" y="448"/>
                    </a:lnTo>
                    <a:lnTo>
                      <a:pt x="1152" y="450"/>
                    </a:lnTo>
                    <a:lnTo>
                      <a:pt x="1153" y="451"/>
                    </a:lnTo>
                    <a:lnTo>
                      <a:pt x="1154" y="453"/>
                    </a:lnTo>
                    <a:lnTo>
                      <a:pt x="1155" y="454"/>
                    </a:lnTo>
                    <a:lnTo>
                      <a:pt x="1156" y="455"/>
                    </a:lnTo>
                    <a:lnTo>
                      <a:pt x="1158" y="456"/>
                    </a:lnTo>
                    <a:lnTo>
                      <a:pt x="1159" y="458"/>
                    </a:lnTo>
                    <a:lnTo>
                      <a:pt x="1159" y="459"/>
                    </a:lnTo>
                    <a:lnTo>
                      <a:pt x="1160" y="460"/>
                    </a:lnTo>
                    <a:lnTo>
                      <a:pt x="1161" y="461"/>
                    </a:lnTo>
                    <a:lnTo>
                      <a:pt x="1162" y="462"/>
                    </a:lnTo>
                    <a:lnTo>
                      <a:pt x="1163" y="463"/>
                    </a:lnTo>
                    <a:lnTo>
                      <a:pt x="1165" y="464"/>
                    </a:lnTo>
                    <a:lnTo>
                      <a:pt x="1166" y="466"/>
                    </a:lnTo>
                    <a:lnTo>
                      <a:pt x="1167" y="466"/>
                    </a:lnTo>
                    <a:lnTo>
                      <a:pt x="1168" y="467"/>
                    </a:lnTo>
                    <a:lnTo>
                      <a:pt x="1169" y="468"/>
                    </a:lnTo>
                    <a:lnTo>
                      <a:pt x="1170" y="468"/>
                    </a:lnTo>
                    <a:lnTo>
                      <a:pt x="1172" y="469"/>
                    </a:lnTo>
                    <a:lnTo>
                      <a:pt x="1173" y="470"/>
                    </a:lnTo>
                    <a:lnTo>
                      <a:pt x="1174" y="471"/>
                    </a:lnTo>
                    <a:lnTo>
                      <a:pt x="1175" y="471"/>
                    </a:lnTo>
                    <a:lnTo>
                      <a:pt x="1176" y="471"/>
                    </a:lnTo>
                    <a:lnTo>
                      <a:pt x="1177" y="472"/>
                    </a:lnTo>
                    <a:lnTo>
                      <a:pt x="1179" y="472"/>
                    </a:lnTo>
                    <a:lnTo>
                      <a:pt x="1180" y="472"/>
                    </a:lnTo>
                    <a:lnTo>
                      <a:pt x="1181" y="472"/>
                    </a:lnTo>
                    <a:lnTo>
                      <a:pt x="1182" y="472"/>
                    </a:lnTo>
                    <a:lnTo>
                      <a:pt x="1183" y="472"/>
                    </a:lnTo>
                    <a:lnTo>
                      <a:pt x="1183" y="472"/>
                    </a:lnTo>
                    <a:lnTo>
                      <a:pt x="1184" y="472"/>
                    </a:lnTo>
                    <a:lnTo>
                      <a:pt x="1186" y="472"/>
                    </a:lnTo>
                    <a:lnTo>
                      <a:pt x="1187" y="472"/>
                    </a:lnTo>
                    <a:lnTo>
                      <a:pt x="1188" y="471"/>
                    </a:lnTo>
                    <a:lnTo>
                      <a:pt x="1189" y="471"/>
                    </a:lnTo>
                    <a:lnTo>
                      <a:pt x="1190" y="471"/>
                    </a:lnTo>
                    <a:lnTo>
                      <a:pt x="1191" y="470"/>
                    </a:lnTo>
                    <a:lnTo>
                      <a:pt x="1193" y="469"/>
                    </a:lnTo>
                    <a:lnTo>
                      <a:pt x="1194" y="468"/>
                    </a:lnTo>
                    <a:lnTo>
                      <a:pt x="1195" y="468"/>
                    </a:lnTo>
                    <a:lnTo>
                      <a:pt x="1196" y="467"/>
                    </a:lnTo>
                    <a:lnTo>
                      <a:pt x="1197" y="466"/>
                    </a:lnTo>
                    <a:lnTo>
                      <a:pt x="1198" y="466"/>
                    </a:lnTo>
                    <a:lnTo>
                      <a:pt x="1200" y="464"/>
                    </a:lnTo>
                    <a:lnTo>
                      <a:pt x="1201" y="463"/>
                    </a:lnTo>
                    <a:lnTo>
                      <a:pt x="1202" y="462"/>
                    </a:lnTo>
                    <a:lnTo>
                      <a:pt x="1203" y="461"/>
                    </a:lnTo>
                    <a:lnTo>
                      <a:pt x="1204" y="460"/>
                    </a:lnTo>
                    <a:lnTo>
                      <a:pt x="1205" y="459"/>
                    </a:lnTo>
                    <a:lnTo>
                      <a:pt x="1206" y="458"/>
                    </a:lnTo>
                    <a:lnTo>
                      <a:pt x="1207" y="456"/>
                    </a:lnTo>
                    <a:lnTo>
                      <a:pt x="1208" y="455"/>
                    </a:lnTo>
                    <a:lnTo>
                      <a:pt x="1209" y="454"/>
                    </a:lnTo>
                    <a:lnTo>
                      <a:pt x="1210" y="453"/>
                    </a:lnTo>
                    <a:lnTo>
                      <a:pt x="1211" y="451"/>
                    </a:lnTo>
                    <a:lnTo>
                      <a:pt x="1212" y="450"/>
                    </a:lnTo>
                    <a:lnTo>
                      <a:pt x="1214" y="448"/>
                    </a:lnTo>
                    <a:lnTo>
                      <a:pt x="1215" y="446"/>
                    </a:lnTo>
                    <a:lnTo>
                      <a:pt x="1216" y="445"/>
                    </a:lnTo>
                    <a:lnTo>
                      <a:pt x="1217" y="443"/>
                    </a:lnTo>
                    <a:lnTo>
                      <a:pt x="1218" y="441"/>
                    </a:lnTo>
                    <a:lnTo>
                      <a:pt x="1219" y="440"/>
                    </a:lnTo>
                    <a:lnTo>
                      <a:pt x="1221" y="438"/>
                    </a:lnTo>
                    <a:lnTo>
                      <a:pt x="1222" y="436"/>
                    </a:lnTo>
                    <a:lnTo>
                      <a:pt x="1223" y="434"/>
                    </a:lnTo>
                    <a:lnTo>
                      <a:pt x="1224" y="432"/>
                    </a:lnTo>
                    <a:lnTo>
                      <a:pt x="1225" y="432"/>
                    </a:lnTo>
                    <a:lnTo>
                      <a:pt x="1226" y="430"/>
                    </a:lnTo>
                    <a:lnTo>
                      <a:pt x="1228" y="428"/>
                    </a:lnTo>
                    <a:lnTo>
                      <a:pt x="1229" y="426"/>
                    </a:lnTo>
                    <a:lnTo>
                      <a:pt x="1230" y="424"/>
                    </a:lnTo>
                    <a:lnTo>
                      <a:pt x="1230" y="423"/>
                    </a:lnTo>
                    <a:lnTo>
                      <a:pt x="1231" y="420"/>
                    </a:lnTo>
                    <a:lnTo>
                      <a:pt x="1232" y="419"/>
                    </a:lnTo>
                    <a:lnTo>
                      <a:pt x="1233" y="417"/>
                    </a:lnTo>
                    <a:lnTo>
                      <a:pt x="1235" y="415"/>
                    </a:lnTo>
                    <a:lnTo>
                      <a:pt x="1236" y="413"/>
                    </a:lnTo>
                    <a:lnTo>
                      <a:pt x="1237" y="411"/>
                    </a:lnTo>
                    <a:lnTo>
                      <a:pt x="1238" y="410"/>
                    </a:lnTo>
                    <a:lnTo>
                      <a:pt x="1239" y="408"/>
                    </a:lnTo>
                    <a:lnTo>
                      <a:pt x="1240" y="407"/>
                    </a:lnTo>
                    <a:lnTo>
                      <a:pt x="1242" y="405"/>
                    </a:lnTo>
                    <a:lnTo>
                      <a:pt x="1243" y="403"/>
                    </a:lnTo>
                    <a:lnTo>
                      <a:pt x="1244" y="401"/>
                    </a:lnTo>
                    <a:lnTo>
                      <a:pt x="1245" y="400"/>
                    </a:lnTo>
                    <a:lnTo>
                      <a:pt x="1246" y="398"/>
                    </a:lnTo>
                    <a:lnTo>
                      <a:pt x="1247" y="396"/>
                    </a:lnTo>
                    <a:lnTo>
                      <a:pt x="1249" y="395"/>
                    </a:lnTo>
                    <a:lnTo>
                      <a:pt x="1250" y="393"/>
                    </a:lnTo>
                    <a:lnTo>
                      <a:pt x="1251" y="392"/>
                    </a:lnTo>
                    <a:lnTo>
                      <a:pt x="1252" y="390"/>
                    </a:lnTo>
                    <a:lnTo>
                      <a:pt x="1253" y="388"/>
                    </a:lnTo>
                    <a:lnTo>
                      <a:pt x="1254" y="387"/>
                    </a:lnTo>
                    <a:lnTo>
                      <a:pt x="1255" y="385"/>
                    </a:lnTo>
                    <a:lnTo>
                      <a:pt x="1256" y="384"/>
                    </a:lnTo>
                    <a:lnTo>
                      <a:pt x="1257" y="383"/>
                    </a:lnTo>
                    <a:lnTo>
                      <a:pt x="1258" y="382"/>
                    </a:lnTo>
                    <a:lnTo>
                      <a:pt x="1259" y="380"/>
                    </a:lnTo>
                    <a:lnTo>
                      <a:pt x="1260" y="379"/>
                    </a:lnTo>
                    <a:lnTo>
                      <a:pt x="1261" y="378"/>
                    </a:lnTo>
                    <a:lnTo>
                      <a:pt x="1263" y="376"/>
                    </a:lnTo>
                    <a:lnTo>
                      <a:pt x="1264" y="375"/>
                    </a:lnTo>
                    <a:lnTo>
                      <a:pt x="1265" y="373"/>
                    </a:lnTo>
                    <a:lnTo>
                      <a:pt x="1266" y="372"/>
                    </a:lnTo>
                    <a:lnTo>
                      <a:pt x="1267" y="370"/>
                    </a:lnTo>
                    <a:lnTo>
                      <a:pt x="1268" y="369"/>
                    </a:lnTo>
                    <a:lnTo>
                      <a:pt x="1270" y="367"/>
                    </a:lnTo>
                    <a:lnTo>
                      <a:pt x="1271" y="366"/>
                    </a:lnTo>
                    <a:lnTo>
                      <a:pt x="1272" y="365"/>
                    </a:lnTo>
                    <a:lnTo>
                      <a:pt x="1273" y="364"/>
                    </a:lnTo>
                    <a:lnTo>
                      <a:pt x="1274" y="362"/>
                    </a:lnTo>
                    <a:lnTo>
                      <a:pt x="1275" y="361"/>
                    </a:lnTo>
                    <a:lnTo>
                      <a:pt x="1277" y="360"/>
                    </a:lnTo>
                    <a:lnTo>
                      <a:pt x="1278" y="359"/>
                    </a:lnTo>
                    <a:lnTo>
                      <a:pt x="1278" y="358"/>
                    </a:lnTo>
                    <a:lnTo>
                      <a:pt x="1279" y="357"/>
                    </a:lnTo>
                    <a:lnTo>
                      <a:pt x="1280" y="355"/>
                    </a:lnTo>
                    <a:lnTo>
                      <a:pt x="1281" y="354"/>
                    </a:lnTo>
                    <a:lnTo>
                      <a:pt x="1282" y="353"/>
                    </a:lnTo>
                    <a:lnTo>
                      <a:pt x="1284" y="352"/>
                    </a:lnTo>
                    <a:lnTo>
                      <a:pt x="1285" y="351"/>
                    </a:lnTo>
                    <a:lnTo>
                      <a:pt x="1286" y="350"/>
                    </a:lnTo>
                    <a:lnTo>
                      <a:pt x="1287" y="348"/>
                    </a:lnTo>
                    <a:lnTo>
                      <a:pt x="1288" y="347"/>
                    </a:lnTo>
                    <a:lnTo>
                      <a:pt x="1289" y="346"/>
                    </a:lnTo>
                    <a:lnTo>
                      <a:pt x="1291" y="345"/>
                    </a:lnTo>
                    <a:lnTo>
                      <a:pt x="1292" y="343"/>
                    </a:lnTo>
                    <a:lnTo>
                      <a:pt x="1293" y="342"/>
                    </a:lnTo>
                    <a:lnTo>
                      <a:pt x="1294" y="341"/>
                    </a:lnTo>
                    <a:lnTo>
                      <a:pt x="1295" y="340"/>
                    </a:lnTo>
                    <a:lnTo>
                      <a:pt x="1296" y="339"/>
                    </a:lnTo>
                    <a:lnTo>
                      <a:pt x="1298" y="337"/>
                    </a:lnTo>
                    <a:lnTo>
                      <a:pt x="1299" y="337"/>
                    </a:lnTo>
                    <a:lnTo>
                      <a:pt x="1300" y="336"/>
                    </a:lnTo>
                    <a:lnTo>
                      <a:pt x="1301" y="335"/>
                    </a:lnTo>
                    <a:lnTo>
                      <a:pt x="1302" y="334"/>
                    </a:lnTo>
                    <a:lnTo>
                      <a:pt x="1302" y="332"/>
                    </a:lnTo>
                    <a:lnTo>
                      <a:pt x="1304" y="331"/>
                    </a:lnTo>
                    <a:lnTo>
                      <a:pt x="1305" y="330"/>
                    </a:lnTo>
                    <a:lnTo>
                      <a:pt x="1306" y="329"/>
                    </a:lnTo>
                    <a:lnTo>
                      <a:pt x="1307" y="328"/>
                    </a:lnTo>
                    <a:lnTo>
                      <a:pt x="1308" y="327"/>
                    </a:lnTo>
                    <a:lnTo>
                      <a:pt x="1309" y="326"/>
                    </a:lnTo>
                    <a:lnTo>
                      <a:pt x="1310" y="325"/>
                    </a:lnTo>
                    <a:lnTo>
                      <a:pt x="1312" y="323"/>
                    </a:lnTo>
                    <a:lnTo>
                      <a:pt x="1313" y="322"/>
                    </a:lnTo>
                    <a:lnTo>
                      <a:pt x="1314" y="321"/>
                    </a:lnTo>
                    <a:lnTo>
                      <a:pt x="1315" y="320"/>
                    </a:lnTo>
                    <a:lnTo>
                      <a:pt x="1316" y="319"/>
                    </a:lnTo>
                    <a:lnTo>
                      <a:pt x="1317" y="317"/>
                    </a:lnTo>
                    <a:lnTo>
                      <a:pt x="1319" y="317"/>
                    </a:lnTo>
                    <a:lnTo>
                      <a:pt x="1320" y="315"/>
                    </a:lnTo>
                    <a:lnTo>
                      <a:pt x="1321" y="314"/>
                    </a:lnTo>
                    <a:lnTo>
                      <a:pt x="1322" y="313"/>
                    </a:lnTo>
                    <a:lnTo>
                      <a:pt x="1323" y="313"/>
                    </a:lnTo>
                    <a:lnTo>
                      <a:pt x="1324" y="312"/>
                    </a:lnTo>
                    <a:lnTo>
                      <a:pt x="1325" y="310"/>
                    </a:lnTo>
                    <a:lnTo>
                      <a:pt x="1326" y="309"/>
                    </a:lnTo>
                    <a:lnTo>
                      <a:pt x="1327" y="308"/>
                    </a:lnTo>
                    <a:lnTo>
                      <a:pt x="1328" y="307"/>
                    </a:lnTo>
                    <a:lnTo>
                      <a:pt x="1329" y="306"/>
                    </a:lnTo>
                    <a:lnTo>
                      <a:pt x="1330" y="305"/>
                    </a:lnTo>
                    <a:lnTo>
                      <a:pt x="1331" y="303"/>
                    </a:lnTo>
                    <a:lnTo>
                      <a:pt x="1333" y="302"/>
                    </a:lnTo>
                    <a:lnTo>
                      <a:pt x="1334" y="301"/>
                    </a:lnTo>
                    <a:lnTo>
                      <a:pt x="1335" y="299"/>
                    </a:lnTo>
                    <a:lnTo>
                      <a:pt x="1336" y="299"/>
                    </a:lnTo>
                    <a:lnTo>
                      <a:pt x="1337" y="297"/>
                    </a:lnTo>
                    <a:lnTo>
                      <a:pt x="1338" y="296"/>
                    </a:lnTo>
                    <a:lnTo>
                      <a:pt x="1340" y="295"/>
                    </a:lnTo>
                    <a:lnTo>
                      <a:pt x="1341" y="294"/>
                    </a:lnTo>
                    <a:lnTo>
                      <a:pt x="1342" y="292"/>
                    </a:lnTo>
                    <a:lnTo>
                      <a:pt x="1343" y="291"/>
                    </a:lnTo>
                    <a:lnTo>
                      <a:pt x="1344" y="290"/>
                    </a:lnTo>
                    <a:lnTo>
                      <a:pt x="1345" y="289"/>
                    </a:lnTo>
                    <a:lnTo>
                      <a:pt x="1347" y="288"/>
                    </a:lnTo>
                    <a:lnTo>
                      <a:pt x="1348" y="287"/>
                    </a:lnTo>
                    <a:lnTo>
                      <a:pt x="1349" y="286"/>
                    </a:lnTo>
                    <a:lnTo>
                      <a:pt x="1349" y="285"/>
                    </a:lnTo>
                    <a:lnTo>
                      <a:pt x="1350" y="283"/>
                    </a:lnTo>
                    <a:lnTo>
                      <a:pt x="1351" y="282"/>
                    </a:lnTo>
                    <a:lnTo>
                      <a:pt x="1353" y="281"/>
                    </a:lnTo>
                    <a:lnTo>
                      <a:pt x="1354" y="279"/>
                    </a:lnTo>
                    <a:lnTo>
                      <a:pt x="1355" y="278"/>
                    </a:lnTo>
                    <a:lnTo>
                      <a:pt x="1356" y="277"/>
                    </a:lnTo>
                    <a:lnTo>
                      <a:pt x="1357" y="275"/>
                    </a:lnTo>
                    <a:lnTo>
                      <a:pt x="1358" y="274"/>
                    </a:lnTo>
                    <a:lnTo>
                      <a:pt x="1359" y="273"/>
                    </a:lnTo>
                    <a:lnTo>
                      <a:pt x="1361" y="271"/>
                    </a:lnTo>
                    <a:lnTo>
                      <a:pt x="1362" y="270"/>
                    </a:lnTo>
                    <a:lnTo>
                      <a:pt x="1363" y="269"/>
                    </a:lnTo>
                    <a:lnTo>
                      <a:pt x="1364" y="267"/>
                    </a:lnTo>
                    <a:lnTo>
                      <a:pt x="1365" y="266"/>
                    </a:lnTo>
                    <a:lnTo>
                      <a:pt x="1366" y="265"/>
                    </a:lnTo>
                    <a:lnTo>
                      <a:pt x="1368" y="264"/>
                    </a:lnTo>
                    <a:lnTo>
                      <a:pt x="1369" y="262"/>
                    </a:lnTo>
                    <a:lnTo>
                      <a:pt x="1370" y="261"/>
                    </a:lnTo>
                    <a:lnTo>
                      <a:pt x="1371" y="259"/>
                    </a:lnTo>
                    <a:lnTo>
                      <a:pt x="1372" y="258"/>
                    </a:lnTo>
                    <a:lnTo>
                      <a:pt x="1373" y="257"/>
                    </a:lnTo>
                    <a:lnTo>
                      <a:pt x="1374" y="255"/>
                    </a:lnTo>
                    <a:lnTo>
                      <a:pt x="1375" y="254"/>
                    </a:lnTo>
                    <a:lnTo>
                      <a:pt x="1376" y="252"/>
                    </a:lnTo>
                    <a:lnTo>
                      <a:pt x="1377" y="251"/>
                    </a:lnTo>
                    <a:lnTo>
                      <a:pt x="1378" y="249"/>
                    </a:lnTo>
                    <a:lnTo>
                      <a:pt x="1379" y="248"/>
                    </a:lnTo>
                    <a:lnTo>
                      <a:pt x="1380" y="246"/>
                    </a:lnTo>
                    <a:lnTo>
                      <a:pt x="1382" y="244"/>
                    </a:lnTo>
                    <a:lnTo>
                      <a:pt x="1383" y="243"/>
                    </a:lnTo>
                    <a:lnTo>
                      <a:pt x="1384" y="241"/>
                    </a:lnTo>
                    <a:lnTo>
                      <a:pt x="1385" y="241"/>
                    </a:lnTo>
                    <a:lnTo>
                      <a:pt x="1386" y="239"/>
                    </a:lnTo>
                    <a:lnTo>
                      <a:pt x="1387" y="237"/>
                    </a:lnTo>
                    <a:lnTo>
                      <a:pt x="1389" y="236"/>
                    </a:lnTo>
                    <a:lnTo>
                      <a:pt x="1390" y="234"/>
                    </a:lnTo>
                    <a:lnTo>
                      <a:pt x="1391" y="233"/>
                    </a:lnTo>
                    <a:lnTo>
                      <a:pt x="1392" y="231"/>
                    </a:lnTo>
                    <a:lnTo>
                      <a:pt x="1393" y="229"/>
                    </a:lnTo>
                    <a:lnTo>
                      <a:pt x="1394" y="228"/>
                    </a:lnTo>
                    <a:lnTo>
                      <a:pt x="1396" y="226"/>
                    </a:lnTo>
                    <a:lnTo>
                      <a:pt x="1397" y="224"/>
                    </a:lnTo>
                    <a:lnTo>
                      <a:pt x="1397" y="223"/>
                    </a:lnTo>
                    <a:lnTo>
                      <a:pt x="1398" y="221"/>
                    </a:lnTo>
                    <a:lnTo>
                      <a:pt x="1399" y="219"/>
                    </a:lnTo>
                    <a:lnTo>
                      <a:pt x="1400" y="218"/>
                    </a:lnTo>
                    <a:lnTo>
                      <a:pt x="1401" y="217"/>
                    </a:lnTo>
                    <a:lnTo>
                      <a:pt x="1403" y="215"/>
                    </a:lnTo>
                    <a:lnTo>
                      <a:pt x="1404" y="213"/>
                    </a:lnTo>
                    <a:lnTo>
                      <a:pt x="1405" y="211"/>
                    </a:lnTo>
                    <a:lnTo>
                      <a:pt x="1406" y="209"/>
                    </a:lnTo>
                    <a:lnTo>
                      <a:pt x="1407" y="207"/>
                    </a:lnTo>
                    <a:lnTo>
                      <a:pt x="1408" y="206"/>
                    </a:lnTo>
                    <a:lnTo>
                      <a:pt x="1410" y="204"/>
                    </a:lnTo>
                    <a:lnTo>
                      <a:pt x="1411" y="202"/>
                    </a:lnTo>
                    <a:lnTo>
                      <a:pt x="1412" y="200"/>
                    </a:lnTo>
                    <a:lnTo>
                      <a:pt x="1413" y="198"/>
                    </a:lnTo>
                    <a:lnTo>
                      <a:pt x="1414" y="196"/>
                    </a:lnTo>
                    <a:lnTo>
                      <a:pt x="1415" y="194"/>
                    </a:lnTo>
                    <a:lnTo>
                      <a:pt x="1417" y="193"/>
                    </a:lnTo>
                    <a:lnTo>
                      <a:pt x="1418" y="192"/>
                    </a:lnTo>
                    <a:lnTo>
                      <a:pt x="1419" y="189"/>
                    </a:lnTo>
                    <a:lnTo>
                      <a:pt x="1420" y="187"/>
                    </a:lnTo>
                    <a:lnTo>
                      <a:pt x="1420" y="186"/>
                    </a:lnTo>
                    <a:lnTo>
                      <a:pt x="1421" y="184"/>
                    </a:lnTo>
                    <a:lnTo>
                      <a:pt x="1423" y="181"/>
                    </a:lnTo>
                    <a:lnTo>
                      <a:pt x="1424" y="179"/>
                    </a:lnTo>
                    <a:lnTo>
                      <a:pt x="1425" y="177"/>
                    </a:lnTo>
                    <a:lnTo>
                      <a:pt x="1426" y="176"/>
                    </a:lnTo>
                    <a:lnTo>
                      <a:pt x="1427" y="173"/>
                    </a:lnTo>
                    <a:lnTo>
                      <a:pt x="1428" y="171"/>
                    </a:lnTo>
                    <a:lnTo>
                      <a:pt x="1429" y="170"/>
                    </a:lnTo>
                    <a:lnTo>
                      <a:pt x="1431" y="168"/>
                    </a:lnTo>
                    <a:lnTo>
                      <a:pt x="1432" y="166"/>
                    </a:lnTo>
                    <a:lnTo>
                      <a:pt x="1433" y="164"/>
                    </a:lnTo>
                    <a:lnTo>
                      <a:pt x="1434" y="162"/>
                    </a:lnTo>
                    <a:lnTo>
                      <a:pt x="1435" y="160"/>
                    </a:lnTo>
                    <a:lnTo>
                      <a:pt x="1436" y="158"/>
                    </a:lnTo>
                    <a:lnTo>
                      <a:pt x="1438" y="156"/>
                    </a:lnTo>
                    <a:lnTo>
                      <a:pt x="1439" y="154"/>
                    </a:lnTo>
                    <a:lnTo>
                      <a:pt x="1440" y="152"/>
                    </a:lnTo>
                    <a:lnTo>
                      <a:pt x="1441" y="150"/>
                    </a:lnTo>
                    <a:lnTo>
                      <a:pt x="1442" y="148"/>
                    </a:lnTo>
                    <a:lnTo>
                      <a:pt x="1443" y="146"/>
                    </a:lnTo>
                    <a:lnTo>
                      <a:pt x="1444" y="145"/>
                    </a:lnTo>
                    <a:lnTo>
                      <a:pt x="1445" y="143"/>
                    </a:lnTo>
                    <a:lnTo>
                      <a:pt x="1446" y="141"/>
                    </a:lnTo>
                    <a:lnTo>
                      <a:pt x="1447" y="138"/>
                    </a:lnTo>
                    <a:lnTo>
                      <a:pt x="1448" y="136"/>
                    </a:lnTo>
                    <a:lnTo>
                      <a:pt x="1449" y="134"/>
                    </a:lnTo>
                    <a:lnTo>
                      <a:pt x="1450" y="132"/>
                    </a:lnTo>
                    <a:lnTo>
                      <a:pt x="1452" y="130"/>
                    </a:lnTo>
                    <a:lnTo>
                      <a:pt x="1453" y="128"/>
                    </a:lnTo>
                    <a:lnTo>
                      <a:pt x="1454" y="126"/>
                    </a:lnTo>
                    <a:lnTo>
                      <a:pt x="1455" y="124"/>
                    </a:lnTo>
                    <a:lnTo>
                      <a:pt x="1456" y="123"/>
                    </a:lnTo>
                    <a:lnTo>
                      <a:pt x="1457" y="121"/>
                    </a:lnTo>
                    <a:lnTo>
                      <a:pt x="1459" y="119"/>
                    </a:lnTo>
                    <a:lnTo>
                      <a:pt x="1460" y="117"/>
                    </a:lnTo>
                    <a:lnTo>
                      <a:pt x="1461" y="115"/>
                    </a:lnTo>
                    <a:lnTo>
                      <a:pt x="1462" y="113"/>
                    </a:lnTo>
                    <a:lnTo>
                      <a:pt x="1463" y="111"/>
                    </a:lnTo>
                    <a:lnTo>
                      <a:pt x="1464" y="109"/>
                    </a:lnTo>
                    <a:lnTo>
                      <a:pt x="1466" y="107"/>
                    </a:lnTo>
                    <a:lnTo>
                      <a:pt x="1467" y="105"/>
                    </a:lnTo>
                    <a:lnTo>
                      <a:pt x="1468" y="103"/>
                    </a:lnTo>
                    <a:lnTo>
                      <a:pt x="1468" y="101"/>
                    </a:lnTo>
                    <a:lnTo>
                      <a:pt x="1469" y="99"/>
                    </a:lnTo>
                    <a:lnTo>
                      <a:pt x="1470" y="98"/>
                    </a:lnTo>
                    <a:lnTo>
                      <a:pt x="1472" y="96"/>
                    </a:lnTo>
                    <a:lnTo>
                      <a:pt x="1473" y="94"/>
                    </a:lnTo>
                    <a:lnTo>
                      <a:pt x="1474" y="93"/>
                    </a:lnTo>
                    <a:lnTo>
                      <a:pt x="1475" y="91"/>
                    </a:lnTo>
                    <a:lnTo>
                      <a:pt x="1476" y="89"/>
                    </a:lnTo>
                    <a:lnTo>
                      <a:pt x="1477" y="87"/>
                    </a:lnTo>
                    <a:lnTo>
                      <a:pt x="1478" y="85"/>
                    </a:lnTo>
                    <a:lnTo>
                      <a:pt x="1480" y="83"/>
                    </a:lnTo>
                    <a:lnTo>
                      <a:pt x="1481" y="81"/>
                    </a:lnTo>
                    <a:lnTo>
                      <a:pt x="1482" y="80"/>
                    </a:lnTo>
                    <a:lnTo>
                      <a:pt x="1483" y="78"/>
                    </a:lnTo>
                    <a:lnTo>
                      <a:pt x="1484" y="76"/>
                    </a:lnTo>
                    <a:lnTo>
                      <a:pt x="1485" y="75"/>
                    </a:lnTo>
                    <a:lnTo>
                      <a:pt x="1487" y="73"/>
                    </a:lnTo>
                    <a:lnTo>
                      <a:pt x="1488" y="72"/>
                    </a:lnTo>
                    <a:lnTo>
                      <a:pt x="1489" y="70"/>
                    </a:lnTo>
                    <a:lnTo>
                      <a:pt x="1490" y="68"/>
                    </a:lnTo>
                    <a:lnTo>
                      <a:pt x="1491" y="67"/>
                    </a:lnTo>
                    <a:lnTo>
                      <a:pt x="1492" y="65"/>
                    </a:lnTo>
                    <a:lnTo>
                      <a:pt x="1493" y="63"/>
                    </a:lnTo>
                    <a:lnTo>
                      <a:pt x="1494" y="62"/>
                    </a:lnTo>
                    <a:lnTo>
                      <a:pt x="1495" y="60"/>
                    </a:lnTo>
                    <a:lnTo>
                      <a:pt x="1496" y="58"/>
                    </a:lnTo>
                    <a:lnTo>
                      <a:pt x="1497" y="57"/>
                    </a:lnTo>
                    <a:lnTo>
                      <a:pt x="1498" y="55"/>
                    </a:lnTo>
                    <a:lnTo>
                      <a:pt x="1499" y="54"/>
                    </a:lnTo>
                    <a:lnTo>
                      <a:pt x="1501" y="52"/>
                    </a:lnTo>
                    <a:lnTo>
                      <a:pt x="1502" y="51"/>
                    </a:lnTo>
                    <a:lnTo>
                      <a:pt x="1503" y="50"/>
                    </a:lnTo>
                    <a:lnTo>
                      <a:pt x="1504" y="48"/>
                    </a:lnTo>
                    <a:lnTo>
                      <a:pt x="1505" y="47"/>
                    </a:lnTo>
                    <a:lnTo>
                      <a:pt x="1506" y="45"/>
                    </a:lnTo>
                    <a:lnTo>
                      <a:pt x="1508" y="44"/>
                    </a:lnTo>
                    <a:lnTo>
                      <a:pt x="1509" y="43"/>
                    </a:lnTo>
                    <a:lnTo>
                      <a:pt x="1510" y="41"/>
                    </a:lnTo>
                    <a:lnTo>
                      <a:pt x="1511" y="40"/>
                    </a:lnTo>
                    <a:lnTo>
                      <a:pt x="1512" y="39"/>
                    </a:lnTo>
                    <a:lnTo>
                      <a:pt x="1513" y="37"/>
                    </a:lnTo>
                    <a:lnTo>
                      <a:pt x="1515" y="36"/>
                    </a:lnTo>
                    <a:lnTo>
                      <a:pt x="1516" y="35"/>
                    </a:lnTo>
                    <a:lnTo>
                      <a:pt x="1516" y="33"/>
                    </a:lnTo>
                    <a:lnTo>
                      <a:pt x="1517" y="32"/>
                    </a:lnTo>
                    <a:lnTo>
                      <a:pt x="1518" y="31"/>
                    </a:lnTo>
                    <a:lnTo>
                      <a:pt x="1519" y="29"/>
                    </a:lnTo>
                    <a:lnTo>
                      <a:pt x="1521" y="28"/>
                    </a:lnTo>
                    <a:lnTo>
                      <a:pt x="1522" y="28"/>
                    </a:lnTo>
                    <a:lnTo>
                      <a:pt x="1523" y="27"/>
                    </a:lnTo>
                    <a:lnTo>
                      <a:pt x="1524" y="26"/>
                    </a:lnTo>
                    <a:lnTo>
                      <a:pt x="1525" y="25"/>
                    </a:lnTo>
                    <a:lnTo>
                      <a:pt x="1526" y="24"/>
                    </a:lnTo>
                    <a:lnTo>
                      <a:pt x="1527" y="23"/>
                    </a:lnTo>
                    <a:lnTo>
                      <a:pt x="1529" y="22"/>
                    </a:lnTo>
                    <a:lnTo>
                      <a:pt x="1530" y="21"/>
                    </a:lnTo>
                    <a:lnTo>
                      <a:pt x="1531" y="20"/>
                    </a:lnTo>
                    <a:lnTo>
                      <a:pt x="1532" y="19"/>
                    </a:lnTo>
                    <a:lnTo>
                      <a:pt x="1533" y="18"/>
                    </a:lnTo>
                    <a:lnTo>
                      <a:pt x="1534" y="17"/>
                    </a:lnTo>
                    <a:lnTo>
                      <a:pt x="1536" y="16"/>
                    </a:lnTo>
                    <a:lnTo>
                      <a:pt x="1537" y="15"/>
                    </a:lnTo>
                    <a:lnTo>
                      <a:pt x="1538" y="14"/>
                    </a:lnTo>
                    <a:lnTo>
                      <a:pt x="1539" y="13"/>
                    </a:lnTo>
                    <a:lnTo>
                      <a:pt x="1539" y="12"/>
                    </a:lnTo>
                    <a:lnTo>
                      <a:pt x="1540" y="12"/>
                    </a:lnTo>
                    <a:lnTo>
                      <a:pt x="1542" y="11"/>
                    </a:lnTo>
                    <a:lnTo>
                      <a:pt x="1543" y="10"/>
                    </a:lnTo>
                    <a:lnTo>
                      <a:pt x="1544" y="9"/>
                    </a:lnTo>
                    <a:lnTo>
                      <a:pt x="1545" y="9"/>
                    </a:lnTo>
                    <a:lnTo>
                      <a:pt x="1546" y="8"/>
                    </a:lnTo>
                    <a:lnTo>
                      <a:pt x="1547" y="7"/>
                    </a:lnTo>
                    <a:lnTo>
                      <a:pt x="1548" y="7"/>
                    </a:lnTo>
                    <a:lnTo>
                      <a:pt x="1550" y="6"/>
                    </a:lnTo>
                    <a:lnTo>
                      <a:pt x="1551" y="6"/>
                    </a:lnTo>
                    <a:lnTo>
                      <a:pt x="1552" y="5"/>
                    </a:lnTo>
                    <a:lnTo>
                      <a:pt x="1553" y="4"/>
                    </a:lnTo>
                    <a:lnTo>
                      <a:pt x="1554" y="4"/>
                    </a:lnTo>
                    <a:lnTo>
                      <a:pt x="1555" y="4"/>
                    </a:lnTo>
                    <a:lnTo>
                      <a:pt x="1557" y="4"/>
                    </a:lnTo>
                    <a:lnTo>
                      <a:pt x="1558" y="4"/>
                    </a:lnTo>
                    <a:lnTo>
                      <a:pt x="1559" y="3"/>
                    </a:lnTo>
                    <a:lnTo>
                      <a:pt x="1560" y="3"/>
                    </a:lnTo>
                    <a:lnTo>
                      <a:pt x="1561" y="3"/>
                    </a:lnTo>
                    <a:lnTo>
                      <a:pt x="1562" y="2"/>
                    </a:lnTo>
                    <a:lnTo>
                      <a:pt x="1563" y="2"/>
                    </a:lnTo>
                    <a:lnTo>
                      <a:pt x="1564" y="2"/>
                    </a:lnTo>
                    <a:lnTo>
                      <a:pt x="1565" y="1"/>
                    </a:lnTo>
                    <a:lnTo>
                      <a:pt x="1566" y="1"/>
                    </a:lnTo>
                    <a:lnTo>
                      <a:pt x="1567" y="1"/>
                    </a:lnTo>
                    <a:lnTo>
                      <a:pt x="1568" y="1"/>
                    </a:lnTo>
                    <a:lnTo>
                      <a:pt x="1570" y="0"/>
                    </a:lnTo>
                    <a:lnTo>
                      <a:pt x="1571" y="0"/>
                    </a:lnTo>
                    <a:lnTo>
                      <a:pt x="1572" y="0"/>
                    </a:lnTo>
                    <a:lnTo>
                      <a:pt x="1573" y="0"/>
                    </a:lnTo>
                    <a:lnTo>
                      <a:pt x="1574" y="0"/>
                    </a:lnTo>
                    <a:lnTo>
                      <a:pt x="1575" y="0"/>
                    </a:lnTo>
                    <a:lnTo>
                      <a:pt x="1576" y="0"/>
                    </a:lnTo>
                    <a:lnTo>
                      <a:pt x="1578" y="0"/>
                    </a:lnTo>
                    <a:lnTo>
                      <a:pt x="1579" y="0"/>
                    </a:lnTo>
                    <a:lnTo>
                      <a:pt x="1580" y="0"/>
                    </a:lnTo>
                    <a:lnTo>
                      <a:pt x="1581" y="0"/>
                    </a:lnTo>
                    <a:lnTo>
                      <a:pt x="1582" y="0"/>
                    </a:lnTo>
                    <a:lnTo>
                      <a:pt x="1583" y="0"/>
                    </a:lnTo>
                    <a:lnTo>
                      <a:pt x="1585" y="0"/>
                    </a:lnTo>
                    <a:lnTo>
                      <a:pt x="1586" y="1"/>
                    </a:lnTo>
                    <a:lnTo>
                      <a:pt x="1587" y="1"/>
                    </a:lnTo>
                    <a:lnTo>
                      <a:pt x="1587" y="1"/>
                    </a:lnTo>
                    <a:lnTo>
                      <a:pt x="1588" y="2"/>
                    </a:lnTo>
                    <a:lnTo>
                      <a:pt x="1589" y="2"/>
                    </a:lnTo>
                    <a:lnTo>
                      <a:pt x="1591" y="2"/>
                    </a:lnTo>
                    <a:lnTo>
                      <a:pt x="1592" y="3"/>
                    </a:lnTo>
                    <a:lnTo>
                      <a:pt x="1593" y="3"/>
                    </a:lnTo>
                    <a:lnTo>
                      <a:pt x="1594" y="3"/>
                    </a:lnTo>
                    <a:lnTo>
                      <a:pt x="1595" y="3"/>
                    </a:lnTo>
                    <a:lnTo>
                      <a:pt x="1596" y="4"/>
                    </a:lnTo>
                    <a:lnTo>
                      <a:pt x="1597" y="4"/>
                    </a:lnTo>
                    <a:lnTo>
                      <a:pt x="1599" y="4"/>
                    </a:lnTo>
                    <a:lnTo>
                      <a:pt x="1600" y="4"/>
                    </a:lnTo>
                    <a:lnTo>
                      <a:pt x="1601" y="5"/>
                    </a:lnTo>
                    <a:lnTo>
                      <a:pt x="1602" y="5"/>
                    </a:lnTo>
                    <a:lnTo>
                      <a:pt x="1603" y="6"/>
                    </a:lnTo>
                    <a:lnTo>
                      <a:pt x="1604" y="7"/>
                    </a:lnTo>
                    <a:lnTo>
                      <a:pt x="1606" y="7"/>
                    </a:lnTo>
                    <a:lnTo>
                      <a:pt x="1607" y="8"/>
                    </a:lnTo>
                    <a:lnTo>
                      <a:pt x="1608" y="9"/>
                    </a:lnTo>
                    <a:lnTo>
                      <a:pt x="1609" y="9"/>
                    </a:lnTo>
                    <a:lnTo>
                      <a:pt x="1610" y="10"/>
                    </a:lnTo>
                    <a:lnTo>
                      <a:pt x="1611" y="11"/>
                    </a:lnTo>
                    <a:lnTo>
                      <a:pt x="1612" y="12"/>
                    </a:lnTo>
                    <a:lnTo>
                      <a:pt x="1613" y="12"/>
                    </a:lnTo>
                    <a:lnTo>
                      <a:pt x="1614" y="13"/>
                    </a:lnTo>
                    <a:lnTo>
                      <a:pt x="1615" y="14"/>
                    </a:lnTo>
                    <a:lnTo>
                      <a:pt x="1616" y="15"/>
                    </a:lnTo>
                    <a:lnTo>
                      <a:pt x="1617" y="16"/>
                    </a:lnTo>
                    <a:lnTo>
                      <a:pt x="1619" y="17"/>
                    </a:lnTo>
                    <a:lnTo>
                      <a:pt x="1620" y="17"/>
                    </a:lnTo>
                    <a:lnTo>
                      <a:pt x="1621" y="18"/>
                    </a:lnTo>
                    <a:lnTo>
                      <a:pt x="1622" y="20"/>
                    </a:lnTo>
                    <a:lnTo>
                      <a:pt x="1623" y="20"/>
                    </a:lnTo>
                    <a:lnTo>
                      <a:pt x="1624" y="21"/>
                    </a:lnTo>
                    <a:lnTo>
                      <a:pt x="1625" y="23"/>
                    </a:lnTo>
                    <a:lnTo>
                      <a:pt x="1627" y="23"/>
                    </a:lnTo>
                    <a:lnTo>
                      <a:pt x="1628" y="25"/>
                    </a:lnTo>
                    <a:lnTo>
                      <a:pt x="1629" y="26"/>
                    </a:lnTo>
                    <a:lnTo>
                      <a:pt x="1630" y="27"/>
                    </a:lnTo>
                    <a:lnTo>
                      <a:pt x="1631" y="28"/>
                    </a:lnTo>
                    <a:lnTo>
                      <a:pt x="1632" y="28"/>
                    </a:lnTo>
                    <a:lnTo>
                      <a:pt x="1634" y="29"/>
                    </a:lnTo>
                    <a:lnTo>
                      <a:pt x="1634" y="30"/>
                    </a:lnTo>
                    <a:lnTo>
                      <a:pt x="1635" y="32"/>
                    </a:lnTo>
                    <a:lnTo>
                      <a:pt x="1636" y="33"/>
                    </a:lnTo>
                    <a:lnTo>
                      <a:pt x="1637" y="34"/>
                    </a:lnTo>
                    <a:lnTo>
                      <a:pt x="1638" y="35"/>
                    </a:lnTo>
                    <a:lnTo>
                      <a:pt x="1640" y="37"/>
                    </a:lnTo>
                    <a:lnTo>
                      <a:pt x="1641" y="38"/>
                    </a:lnTo>
                    <a:lnTo>
                      <a:pt x="1642" y="40"/>
                    </a:lnTo>
                    <a:lnTo>
                      <a:pt x="1643" y="41"/>
                    </a:lnTo>
                    <a:lnTo>
                      <a:pt x="1644" y="43"/>
                    </a:lnTo>
                    <a:lnTo>
                      <a:pt x="1645" y="44"/>
                    </a:lnTo>
                    <a:lnTo>
                      <a:pt x="1646" y="45"/>
                    </a:lnTo>
                    <a:lnTo>
                      <a:pt x="1648" y="47"/>
                    </a:lnTo>
                    <a:lnTo>
                      <a:pt x="1649" y="48"/>
                    </a:lnTo>
                    <a:lnTo>
                      <a:pt x="1650" y="50"/>
                    </a:lnTo>
                    <a:lnTo>
                      <a:pt x="1651" y="51"/>
                    </a:lnTo>
                    <a:lnTo>
                      <a:pt x="1652" y="52"/>
                    </a:lnTo>
                    <a:lnTo>
                      <a:pt x="1653" y="53"/>
                    </a:lnTo>
                    <a:lnTo>
                      <a:pt x="1655" y="55"/>
                    </a:lnTo>
                    <a:lnTo>
                      <a:pt x="1656" y="56"/>
                    </a:lnTo>
                    <a:lnTo>
                      <a:pt x="1657" y="58"/>
                    </a:lnTo>
                    <a:lnTo>
                      <a:pt x="1658" y="60"/>
                    </a:lnTo>
                    <a:lnTo>
                      <a:pt x="1658" y="61"/>
                    </a:lnTo>
                    <a:lnTo>
                      <a:pt x="1659" y="63"/>
                    </a:lnTo>
                    <a:lnTo>
                      <a:pt x="1661" y="65"/>
                    </a:lnTo>
                    <a:lnTo>
                      <a:pt x="1662" y="66"/>
                    </a:lnTo>
                    <a:lnTo>
                      <a:pt x="1663" y="68"/>
                    </a:lnTo>
                    <a:lnTo>
                      <a:pt x="1664" y="70"/>
                    </a:lnTo>
                    <a:lnTo>
                      <a:pt x="1665" y="71"/>
                    </a:lnTo>
                    <a:lnTo>
                      <a:pt x="1666" y="73"/>
                    </a:lnTo>
                    <a:lnTo>
                      <a:pt x="1668" y="75"/>
                    </a:lnTo>
                    <a:lnTo>
                      <a:pt x="1669" y="75"/>
                    </a:lnTo>
                    <a:lnTo>
                      <a:pt x="1670" y="77"/>
                    </a:lnTo>
                    <a:lnTo>
                      <a:pt x="1671" y="79"/>
                    </a:lnTo>
                    <a:lnTo>
                      <a:pt x="1672" y="81"/>
                    </a:lnTo>
                    <a:lnTo>
                      <a:pt x="1673" y="83"/>
                    </a:lnTo>
                    <a:lnTo>
                      <a:pt x="1674" y="85"/>
                    </a:lnTo>
                    <a:lnTo>
                      <a:pt x="1676" y="86"/>
                    </a:lnTo>
                    <a:lnTo>
                      <a:pt x="1677" y="88"/>
                    </a:lnTo>
                    <a:lnTo>
                      <a:pt x="1678" y="90"/>
                    </a:lnTo>
                    <a:lnTo>
                      <a:pt x="1679" y="92"/>
                    </a:lnTo>
                    <a:lnTo>
                      <a:pt x="1680" y="94"/>
                    </a:lnTo>
                    <a:lnTo>
                      <a:pt x="1681" y="96"/>
                    </a:lnTo>
                    <a:lnTo>
                      <a:pt x="1682" y="98"/>
                    </a:lnTo>
                    <a:lnTo>
                      <a:pt x="1683" y="99"/>
                    </a:lnTo>
                    <a:lnTo>
                      <a:pt x="1684" y="101"/>
                    </a:lnTo>
                    <a:lnTo>
                      <a:pt x="1685" y="103"/>
                    </a:lnTo>
                    <a:lnTo>
                      <a:pt x="1686" y="105"/>
                    </a:lnTo>
                    <a:lnTo>
                      <a:pt x="1687" y="106"/>
                    </a:lnTo>
                    <a:lnTo>
                      <a:pt x="1689" y="108"/>
                    </a:lnTo>
                    <a:lnTo>
                      <a:pt x="1690" y="110"/>
                    </a:lnTo>
                    <a:lnTo>
                      <a:pt x="1691" y="113"/>
                    </a:lnTo>
                    <a:lnTo>
                      <a:pt x="1692" y="114"/>
                    </a:lnTo>
                    <a:lnTo>
                      <a:pt x="1693" y="116"/>
                    </a:lnTo>
                    <a:lnTo>
                      <a:pt x="1694" y="118"/>
                    </a:lnTo>
                    <a:lnTo>
                      <a:pt x="1695" y="121"/>
                    </a:lnTo>
                    <a:lnTo>
                      <a:pt x="1697" y="123"/>
                    </a:lnTo>
                    <a:lnTo>
                      <a:pt x="1698" y="123"/>
                    </a:lnTo>
                    <a:lnTo>
                      <a:pt x="1699" y="125"/>
                    </a:lnTo>
                    <a:lnTo>
                      <a:pt x="1700" y="128"/>
                    </a:lnTo>
                    <a:lnTo>
                      <a:pt x="1701" y="130"/>
                    </a:lnTo>
                    <a:lnTo>
                      <a:pt x="1702" y="132"/>
                    </a:lnTo>
                    <a:lnTo>
                      <a:pt x="1704" y="134"/>
                    </a:lnTo>
                    <a:lnTo>
                      <a:pt x="1705" y="136"/>
                    </a:lnTo>
                    <a:lnTo>
                      <a:pt x="1706" y="138"/>
                    </a:lnTo>
                    <a:lnTo>
                      <a:pt x="1706" y="140"/>
                    </a:lnTo>
                    <a:lnTo>
                      <a:pt x="1707" y="142"/>
                    </a:lnTo>
                    <a:lnTo>
                      <a:pt x="1708" y="144"/>
                    </a:lnTo>
                    <a:lnTo>
                      <a:pt x="1710" y="146"/>
                    </a:lnTo>
                    <a:lnTo>
                      <a:pt x="1711" y="147"/>
                    </a:lnTo>
                    <a:lnTo>
                      <a:pt x="1712" y="149"/>
                    </a:lnTo>
                    <a:lnTo>
                      <a:pt x="1713" y="151"/>
                    </a:lnTo>
                    <a:lnTo>
                      <a:pt x="1714" y="153"/>
                    </a:lnTo>
                    <a:lnTo>
                      <a:pt x="1715" y="156"/>
                    </a:lnTo>
                    <a:lnTo>
                      <a:pt x="1716" y="158"/>
                    </a:lnTo>
                    <a:lnTo>
                      <a:pt x="1718" y="160"/>
                    </a:lnTo>
                    <a:lnTo>
                      <a:pt x="1719" y="161"/>
                    </a:lnTo>
                    <a:lnTo>
                      <a:pt x="1720" y="164"/>
                    </a:lnTo>
                    <a:lnTo>
                      <a:pt x="1721" y="166"/>
                    </a:lnTo>
                    <a:lnTo>
                      <a:pt x="1722" y="168"/>
                    </a:lnTo>
                    <a:lnTo>
                      <a:pt x="1723" y="170"/>
                    </a:lnTo>
                    <a:lnTo>
                      <a:pt x="1725" y="171"/>
                    </a:lnTo>
                    <a:lnTo>
                      <a:pt x="1726" y="173"/>
                    </a:lnTo>
                    <a:lnTo>
                      <a:pt x="1727" y="175"/>
                    </a:lnTo>
                    <a:lnTo>
                      <a:pt x="1728" y="177"/>
                    </a:lnTo>
                    <a:lnTo>
                      <a:pt x="1729" y="179"/>
                    </a:lnTo>
                    <a:lnTo>
                      <a:pt x="1730" y="181"/>
                    </a:lnTo>
                    <a:lnTo>
                      <a:pt x="1731" y="183"/>
                    </a:lnTo>
                    <a:lnTo>
                      <a:pt x="1732" y="185"/>
                    </a:lnTo>
                    <a:lnTo>
                      <a:pt x="1733" y="187"/>
                    </a:lnTo>
                    <a:lnTo>
                      <a:pt x="1734" y="189"/>
                    </a:lnTo>
                    <a:lnTo>
                      <a:pt x="1735" y="191"/>
                    </a:lnTo>
                    <a:lnTo>
                      <a:pt x="1736" y="193"/>
                    </a:lnTo>
                    <a:lnTo>
                      <a:pt x="1738" y="194"/>
                    </a:lnTo>
                    <a:lnTo>
                      <a:pt x="1739" y="196"/>
                    </a:lnTo>
                    <a:lnTo>
                      <a:pt x="1740" y="198"/>
                    </a:lnTo>
                    <a:lnTo>
                      <a:pt x="1741" y="199"/>
                    </a:lnTo>
                    <a:lnTo>
                      <a:pt x="1742" y="201"/>
                    </a:lnTo>
                    <a:lnTo>
                      <a:pt x="1743" y="203"/>
                    </a:lnTo>
                    <a:lnTo>
                      <a:pt x="1744" y="205"/>
                    </a:lnTo>
                    <a:lnTo>
                      <a:pt x="1746" y="207"/>
                    </a:lnTo>
                    <a:lnTo>
                      <a:pt x="1747" y="209"/>
                    </a:lnTo>
                    <a:lnTo>
                      <a:pt x="1748" y="211"/>
                    </a:lnTo>
                    <a:lnTo>
                      <a:pt x="1749" y="212"/>
                    </a:lnTo>
                    <a:lnTo>
                      <a:pt x="1750" y="214"/>
                    </a:lnTo>
                    <a:lnTo>
                      <a:pt x="1751" y="216"/>
                    </a:lnTo>
                    <a:lnTo>
                      <a:pt x="1753" y="218"/>
                    </a:lnTo>
                    <a:lnTo>
                      <a:pt x="1753" y="218"/>
                    </a:lnTo>
                    <a:lnTo>
                      <a:pt x="1754" y="220"/>
                    </a:lnTo>
                    <a:lnTo>
                      <a:pt x="1755" y="222"/>
                    </a:lnTo>
                    <a:lnTo>
                      <a:pt x="1756" y="224"/>
                    </a:lnTo>
                    <a:lnTo>
                      <a:pt x="1757" y="226"/>
                    </a:lnTo>
                    <a:lnTo>
                      <a:pt x="1759" y="227"/>
                    </a:lnTo>
                    <a:lnTo>
                      <a:pt x="1760" y="229"/>
                    </a:lnTo>
                    <a:lnTo>
                      <a:pt x="1761" y="231"/>
                    </a:lnTo>
                    <a:lnTo>
                      <a:pt x="1762" y="232"/>
                    </a:lnTo>
                    <a:lnTo>
                      <a:pt x="1763" y="234"/>
                    </a:lnTo>
                    <a:lnTo>
                      <a:pt x="1764" y="236"/>
                    </a:lnTo>
                    <a:lnTo>
                      <a:pt x="1765" y="237"/>
                    </a:lnTo>
                    <a:lnTo>
                      <a:pt x="1767" y="239"/>
                    </a:lnTo>
                    <a:lnTo>
                      <a:pt x="1768" y="240"/>
                    </a:lnTo>
                    <a:lnTo>
                      <a:pt x="1769" y="241"/>
                    </a:lnTo>
                    <a:lnTo>
                      <a:pt x="1770" y="243"/>
                    </a:lnTo>
                    <a:lnTo>
                      <a:pt x="1771" y="244"/>
                    </a:lnTo>
                    <a:lnTo>
                      <a:pt x="1772" y="246"/>
                    </a:lnTo>
                    <a:lnTo>
                      <a:pt x="1774" y="247"/>
                    </a:lnTo>
                    <a:lnTo>
                      <a:pt x="1775" y="249"/>
                    </a:lnTo>
                    <a:lnTo>
                      <a:pt x="1776" y="250"/>
                    </a:lnTo>
                    <a:lnTo>
                      <a:pt x="1777" y="252"/>
                    </a:lnTo>
                    <a:lnTo>
                      <a:pt x="1777" y="253"/>
                    </a:lnTo>
                    <a:lnTo>
                      <a:pt x="1778" y="255"/>
                    </a:lnTo>
                  </a:path>
                </a:pathLst>
              </a:custGeom>
              <a:noFill/>
              <a:ln w="14288">
                <a:solidFill>
                  <a:srgbClr val="0000FF"/>
                </a:solidFill>
                <a:prstDash val="lg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126" eaLnBrk="0" hangingPunct="0"/>
                <a:endParaRPr lang="en-US" sz="1200">
                  <a:solidFill>
                    <a:srgbClr val="000000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06" name="Line 132"/>
              <p:cNvSpPr>
                <a:spLocks noChangeShapeType="1"/>
              </p:cNvSpPr>
              <p:nvPr/>
            </p:nvSpPr>
            <p:spPr bwMode="auto">
              <a:xfrm>
                <a:off x="6875934" y="4402491"/>
                <a:ext cx="420042" cy="1331"/>
              </a:xfrm>
              <a:prstGeom prst="line">
                <a:avLst/>
              </a:prstGeom>
              <a:noFill/>
              <a:ln w="14288">
                <a:solidFill>
                  <a:srgbClr val="0000FF"/>
                </a:solidFill>
                <a:prstDash val="lg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defTabSz="914126" eaLnBrk="0" hangingPunct="0"/>
                <a:endParaRPr lang="en-US" sz="1600">
                  <a:solidFill>
                    <a:srgbClr val="000000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07" name="Freeform 187"/>
              <p:cNvSpPr>
                <a:spLocks/>
              </p:cNvSpPr>
              <p:nvPr/>
            </p:nvSpPr>
            <p:spPr bwMode="auto">
              <a:xfrm>
                <a:off x="5139369" y="3120354"/>
                <a:ext cx="2822575" cy="99387"/>
              </a:xfrm>
              <a:custGeom>
                <a:avLst/>
                <a:gdLst>
                  <a:gd name="T0" fmla="*/ 28 w 1778"/>
                  <a:gd name="T1" fmla="*/ 1 h 35"/>
                  <a:gd name="T2" fmla="*/ 57 w 1778"/>
                  <a:gd name="T3" fmla="*/ 3 h 35"/>
                  <a:gd name="T4" fmla="*/ 86 w 1778"/>
                  <a:gd name="T5" fmla="*/ 6 h 35"/>
                  <a:gd name="T6" fmla="*/ 115 w 1778"/>
                  <a:gd name="T7" fmla="*/ 8 h 35"/>
                  <a:gd name="T8" fmla="*/ 144 w 1778"/>
                  <a:gd name="T9" fmla="*/ 12 h 35"/>
                  <a:gd name="T10" fmla="*/ 173 w 1778"/>
                  <a:gd name="T11" fmla="*/ 16 h 35"/>
                  <a:gd name="T12" fmla="*/ 202 w 1778"/>
                  <a:gd name="T13" fmla="*/ 19 h 35"/>
                  <a:gd name="T14" fmla="*/ 231 w 1778"/>
                  <a:gd name="T15" fmla="*/ 22 h 35"/>
                  <a:gd name="T16" fmla="*/ 259 w 1778"/>
                  <a:gd name="T17" fmla="*/ 24 h 35"/>
                  <a:gd name="T18" fmla="*/ 288 w 1778"/>
                  <a:gd name="T19" fmla="*/ 27 h 35"/>
                  <a:gd name="T20" fmla="*/ 317 w 1778"/>
                  <a:gd name="T21" fmla="*/ 29 h 35"/>
                  <a:gd name="T22" fmla="*/ 347 w 1778"/>
                  <a:gd name="T23" fmla="*/ 32 h 35"/>
                  <a:gd name="T24" fmla="*/ 375 w 1778"/>
                  <a:gd name="T25" fmla="*/ 35 h 35"/>
                  <a:gd name="T26" fmla="*/ 404 w 1778"/>
                  <a:gd name="T27" fmla="*/ 35 h 35"/>
                  <a:gd name="T28" fmla="*/ 433 w 1778"/>
                  <a:gd name="T29" fmla="*/ 33 h 35"/>
                  <a:gd name="T30" fmla="*/ 462 w 1778"/>
                  <a:gd name="T31" fmla="*/ 30 h 35"/>
                  <a:gd name="T32" fmla="*/ 491 w 1778"/>
                  <a:gd name="T33" fmla="*/ 27 h 35"/>
                  <a:gd name="T34" fmla="*/ 519 w 1778"/>
                  <a:gd name="T35" fmla="*/ 25 h 35"/>
                  <a:gd name="T36" fmla="*/ 549 w 1778"/>
                  <a:gd name="T37" fmla="*/ 23 h 35"/>
                  <a:gd name="T38" fmla="*/ 578 w 1778"/>
                  <a:gd name="T39" fmla="*/ 20 h 35"/>
                  <a:gd name="T40" fmla="*/ 607 w 1778"/>
                  <a:gd name="T41" fmla="*/ 17 h 35"/>
                  <a:gd name="T42" fmla="*/ 636 w 1778"/>
                  <a:gd name="T43" fmla="*/ 13 h 35"/>
                  <a:gd name="T44" fmla="*/ 664 w 1778"/>
                  <a:gd name="T45" fmla="*/ 9 h 35"/>
                  <a:gd name="T46" fmla="*/ 693 w 1778"/>
                  <a:gd name="T47" fmla="*/ 6 h 35"/>
                  <a:gd name="T48" fmla="*/ 722 w 1778"/>
                  <a:gd name="T49" fmla="*/ 3 h 35"/>
                  <a:gd name="T50" fmla="*/ 751 w 1778"/>
                  <a:gd name="T51" fmla="*/ 1 h 35"/>
                  <a:gd name="T52" fmla="*/ 780 w 1778"/>
                  <a:gd name="T53" fmla="*/ 0 h 35"/>
                  <a:gd name="T54" fmla="*/ 809 w 1778"/>
                  <a:gd name="T55" fmla="*/ 1 h 35"/>
                  <a:gd name="T56" fmla="*/ 838 w 1778"/>
                  <a:gd name="T57" fmla="*/ 2 h 35"/>
                  <a:gd name="T58" fmla="*/ 867 w 1778"/>
                  <a:gd name="T59" fmla="*/ 5 h 35"/>
                  <a:gd name="T60" fmla="*/ 896 w 1778"/>
                  <a:gd name="T61" fmla="*/ 7 h 35"/>
                  <a:gd name="T62" fmla="*/ 924 w 1778"/>
                  <a:gd name="T63" fmla="*/ 11 h 35"/>
                  <a:gd name="T64" fmla="*/ 953 w 1778"/>
                  <a:gd name="T65" fmla="*/ 15 h 35"/>
                  <a:gd name="T66" fmla="*/ 983 w 1778"/>
                  <a:gd name="T67" fmla="*/ 19 h 35"/>
                  <a:gd name="T68" fmla="*/ 1012 w 1778"/>
                  <a:gd name="T69" fmla="*/ 21 h 35"/>
                  <a:gd name="T70" fmla="*/ 1040 w 1778"/>
                  <a:gd name="T71" fmla="*/ 24 h 35"/>
                  <a:gd name="T72" fmla="*/ 1069 w 1778"/>
                  <a:gd name="T73" fmla="*/ 26 h 35"/>
                  <a:gd name="T74" fmla="*/ 1098 w 1778"/>
                  <a:gd name="T75" fmla="*/ 29 h 35"/>
                  <a:gd name="T76" fmla="*/ 1127 w 1778"/>
                  <a:gd name="T77" fmla="*/ 31 h 35"/>
                  <a:gd name="T78" fmla="*/ 1156 w 1778"/>
                  <a:gd name="T79" fmla="*/ 34 h 35"/>
                  <a:gd name="T80" fmla="*/ 1184 w 1778"/>
                  <a:gd name="T81" fmla="*/ 35 h 35"/>
                  <a:gd name="T82" fmla="*/ 1214 w 1778"/>
                  <a:gd name="T83" fmla="*/ 34 h 35"/>
                  <a:gd name="T84" fmla="*/ 1243 w 1778"/>
                  <a:gd name="T85" fmla="*/ 30 h 35"/>
                  <a:gd name="T86" fmla="*/ 1272 w 1778"/>
                  <a:gd name="T87" fmla="*/ 28 h 35"/>
                  <a:gd name="T88" fmla="*/ 1301 w 1778"/>
                  <a:gd name="T89" fmla="*/ 26 h 35"/>
                  <a:gd name="T90" fmla="*/ 1329 w 1778"/>
                  <a:gd name="T91" fmla="*/ 23 h 35"/>
                  <a:gd name="T92" fmla="*/ 1358 w 1778"/>
                  <a:gd name="T93" fmla="*/ 21 h 35"/>
                  <a:gd name="T94" fmla="*/ 1387 w 1778"/>
                  <a:gd name="T95" fmla="*/ 18 h 35"/>
                  <a:gd name="T96" fmla="*/ 1417 w 1778"/>
                  <a:gd name="T97" fmla="*/ 14 h 35"/>
                  <a:gd name="T98" fmla="*/ 1445 w 1778"/>
                  <a:gd name="T99" fmla="*/ 10 h 35"/>
                  <a:gd name="T100" fmla="*/ 1474 w 1778"/>
                  <a:gd name="T101" fmla="*/ 7 h 35"/>
                  <a:gd name="T102" fmla="*/ 1503 w 1778"/>
                  <a:gd name="T103" fmla="*/ 4 h 35"/>
                  <a:gd name="T104" fmla="*/ 1532 w 1778"/>
                  <a:gd name="T105" fmla="*/ 2 h 35"/>
                  <a:gd name="T106" fmla="*/ 1561 w 1778"/>
                  <a:gd name="T107" fmla="*/ 0 h 35"/>
                  <a:gd name="T108" fmla="*/ 1589 w 1778"/>
                  <a:gd name="T109" fmla="*/ 0 h 35"/>
                  <a:gd name="T110" fmla="*/ 1619 w 1778"/>
                  <a:gd name="T111" fmla="*/ 2 h 35"/>
                  <a:gd name="T112" fmla="*/ 1648 w 1778"/>
                  <a:gd name="T113" fmla="*/ 4 h 35"/>
                  <a:gd name="T114" fmla="*/ 1677 w 1778"/>
                  <a:gd name="T115" fmla="*/ 6 h 35"/>
                  <a:gd name="T116" fmla="*/ 1706 w 1778"/>
                  <a:gd name="T117" fmla="*/ 10 h 35"/>
                  <a:gd name="T118" fmla="*/ 1734 w 1778"/>
                  <a:gd name="T119" fmla="*/ 14 h 35"/>
                  <a:gd name="T120" fmla="*/ 1763 w 1778"/>
                  <a:gd name="T121" fmla="*/ 18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778" h="35">
                    <a:moveTo>
                      <a:pt x="0" y="0"/>
                    </a:moveTo>
                    <a:lnTo>
                      <a:pt x="1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5" y="0"/>
                    </a:lnTo>
                    <a:lnTo>
                      <a:pt x="16" y="0"/>
                    </a:lnTo>
                    <a:lnTo>
                      <a:pt x="17" y="0"/>
                    </a:lnTo>
                    <a:lnTo>
                      <a:pt x="18" y="0"/>
                    </a:lnTo>
                    <a:lnTo>
                      <a:pt x="19" y="1"/>
                    </a:lnTo>
                    <a:lnTo>
                      <a:pt x="20" y="1"/>
                    </a:lnTo>
                    <a:lnTo>
                      <a:pt x="21" y="1"/>
                    </a:lnTo>
                    <a:lnTo>
                      <a:pt x="22" y="1"/>
                    </a:lnTo>
                    <a:lnTo>
                      <a:pt x="23" y="1"/>
                    </a:lnTo>
                    <a:lnTo>
                      <a:pt x="25" y="1"/>
                    </a:lnTo>
                    <a:lnTo>
                      <a:pt x="26" y="1"/>
                    </a:lnTo>
                    <a:lnTo>
                      <a:pt x="27" y="1"/>
                    </a:lnTo>
                    <a:lnTo>
                      <a:pt x="28" y="1"/>
                    </a:lnTo>
                    <a:lnTo>
                      <a:pt x="29" y="1"/>
                    </a:lnTo>
                    <a:lnTo>
                      <a:pt x="30" y="1"/>
                    </a:lnTo>
                    <a:lnTo>
                      <a:pt x="32" y="1"/>
                    </a:lnTo>
                    <a:lnTo>
                      <a:pt x="33" y="1"/>
                    </a:lnTo>
                    <a:lnTo>
                      <a:pt x="34" y="1"/>
                    </a:lnTo>
                    <a:lnTo>
                      <a:pt x="35" y="1"/>
                    </a:lnTo>
                    <a:lnTo>
                      <a:pt x="36" y="1"/>
                    </a:lnTo>
                    <a:lnTo>
                      <a:pt x="37" y="1"/>
                    </a:lnTo>
                    <a:lnTo>
                      <a:pt x="39" y="1"/>
                    </a:lnTo>
                    <a:lnTo>
                      <a:pt x="40" y="1"/>
                    </a:lnTo>
                    <a:lnTo>
                      <a:pt x="41" y="2"/>
                    </a:lnTo>
                    <a:lnTo>
                      <a:pt x="41" y="2"/>
                    </a:lnTo>
                    <a:lnTo>
                      <a:pt x="42" y="2"/>
                    </a:lnTo>
                    <a:lnTo>
                      <a:pt x="43" y="2"/>
                    </a:lnTo>
                    <a:lnTo>
                      <a:pt x="45" y="2"/>
                    </a:lnTo>
                    <a:lnTo>
                      <a:pt x="46" y="2"/>
                    </a:lnTo>
                    <a:lnTo>
                      <a:pt x="47" y="2"/>
                    </a:lnTo>
                    <a:lnTo>
                      <a:pt x="48" y="2"/>
                    </a:lnTo>
                    <a:lnTo>
                      <a:pt x="49" y="2"/>
                    </a:lnTo>
                    <a:lnTo>
                      <a:pt x="50" y="2"/>
                    </a:lnTo>
                    <a:lnTo>
                      <a:pt x="51" y="2"/>
                    </a:lnTo>
                    <a:lnTo>
                      <a:pt x="53" y="2"/>
                    </a:lnTo>
                    <a:lnTo>
                      <a:pt x="54" y="2"/>
                    </a:lnTo>
                    <a:lnTo>
                      <a:pt x="55" y="3"/>
                    </a:lnTo>
                    <a:lnTo>
                      <a:pt x="56" y="3"/>
                    </a:lnTo>
                    <a:lnTo>
                      <a:pt x="57" y="3"/>
                    </a:lnTo>
                    <a:lnTo>
                      <a:pt x="58" y="3"/>
                    </a:lnTo>
                    <a:lnTo>
                      <a:pt x="60" y="3"/>
                    </a:lnTo>
                    <a:lnTo>
                      <a:pt x="61" y="3"/>
                    </a:lnTo>
                    <a:lnTo>
                      <a:pt x="62" y="3"/>
                    </a:lnTo>
                    <a:lnTo>
                      <a:pt x="63" y="3"/>
                    </a:lnTo>
                    <a:lnTo>
                      <a:pt x="64" y="3"/>
                    </a:lnTo>
                    <a:lnTo>
                      <a:pt x="65" y="3"/>
                    </a:lnTo>
                    <a:lnTo>
                      <a:pt x="66" y="4"/>
                    </a:lnTo>
                    <a:lnTo>
                      <a:pt x="67" y="4"/>
                    </a:lnTo>
                    <a:lnTo>
                      <a:pt x="68" y="4"/>
                    </a:lnTo>
                    <a:lnTo>
                      <a:pt x="69" y="4"/>
                    </a:lnTo>
                    <a:lnTo>
                      <a:pt x="70" y="4"/>
                    </a:lnTo>
                    <a:lnTo>
                      <a:pt x="71" y="4"/>
                    </a:lnTo>
                    <a:lnTo>
                      <a:pt x="72" y="4"/>
                    </a:lnTo>
                    <a:lnTo>
                      <a:pt x="74" y="4"/>
                    </a:lnTo>
                    <a:lnTo>
                      <a:pt x="75" y="4"/>
                    </a:lnTo>
                    <a:lnTo>
                      <a:pt x="76" y="5"/>
                    </a:lnTo>
                    <a:lnTo>
                      <a:pt x="77" y="5"/>
                    </a:lnTo>
                    <a:lnTo>
                      <a:pt x="78" y="5"/>
                    </a:lnTo>
                    <a:lnTo>
                      <a:pt x="79" y="5"/>
                    </a:lnTo>
                    <a:lnTo>
                      <a:pt x="81" y="5"/>
                    </a:lnTo>
                    <a:lnTo>
                      <a:pt x="82" y="5"/>
                    </a:lnTo>
                    <a:lnTo>
                      <a:pt x="83" y="5"/>
                    </a:lnTo>
                    <a:lnTo>
                      <a:pt x="84" y="5"/>
                    </a:lnTo>
                    <a:lnTo>
                      <a:pt x="85" y="6"/>
                    </a:lnTo>
                    <a:lnTo>
                      <a:pt x="86" y="6"/>
                    </a:lnTo>
                    <a:lnTo>
                      <a:pt x="88" y="6"/>
                    </a:lnTo>
                    <a:lnTo>
                      <a:pt x="89" y="6"/>
                    </a:lnTo>
                    <a:lnTo>
                      <a:pt x="89" y="6"/>
                    </a:lnTo>
                    <a:lnTo>
                      <a:pt x="90" y="6"/>
                    </a:lnTo>
                    <a:lnTo>
                      <a:pt x="91" y="6"/>
                    </a:lnTo>
                    <a:lnTo>
                      <a:pt x="92" y="6"/>
                    </a:lnTo>
                    <a:lnTo>
                      <a:pt x="94" y="6"/>
                    </a:lnTo>
                    <a:lnTo>
                      <a:pt x="95" y="6"/>
                    </a:lnTo>
                    <a:lnTo>
                      <a:pt x="96" y="6"/>
                    </a:lnTo>
                    <a:lnTo>
                      <a:pt x="97" y="6"/>
                    </a:lnTo>
                    <a:lnTo>
                      <a:pt x="98" y="6"/>
                    </a:lnTo>
                    <a:lnTo>
                      <a:pt x="99" y="6"/>
                    </a:lnTo>
                    <a:lnTo>
                      <a:pt x="100" y="6"/>
                    </a:lnTo>
                    <a:lnTo>
                      <a:pt x="102" y="7"/>
                    </a:lnTo>
                    <a:lnTo>
                      <a:pt x="103" y="7"/>
                    </a:lnTo>
                    <a:lnTo>
                      <a:pt x="104" y="7"/>
                    </a:lnTo>
                    <a:lnTo>
                      <a:pt x="105" y="7"/>
                    </a:lnTo>
                    <a:lnTo>
                      <a:pt x="106" y="7"/>
                    </a:lnTo>
                    <a:lnTo>
                      <a:pt x="107" y="7"/>
                    </a:lnTo>
                    <a:lnTo>
                      <a:pt x="109" y="7"/>
                    </a:lnTo>
                    <a:lnTo>
                      <a:pt x="110" y="8"/>
                    </a:lnTo>
                    <a:lnTo>
                      <a:pt x="111" y="8"/>
                    </a:lnTo>
                    <a:lnTo>
                      <a:pt x="112" y="8"/>
                    </a:lnTo>
                    <a:lnTo>
                      <a:pt x="113" y="8"/>
                    </a:lnTo>
                    <a:lnTo>
                      <a:pt x="113" y="8"/>
                    </a:lnTo>
                    <a:lnTo>
                      <a:pt x="115" y="8"/>
                    </a:lnTo>
                    <a:lnTo>
                      <a:pt x="116" y="8"/>
                    </a:lnTo>
                    <a:lnTo>
                      <a:pt x="117" y="9"/>
                    </a:lnTo>
                    <a:lnTo>
                      <a:pt x="118" y="9"/>
                    </a:lnTo>
                    <a:lnTo>
                      <a:pt x="119" y="9"/>
                    </a:lnTo>
                    <a:lnTo>
                      <a:pt x="120" y="9"/>
                    </a:lnTo>
                    <a:lnTo>
                      <a:pt x="121" y="9"/>
                    </a:lnTo>
                    <a:lnTo>
                      <a:pt x="123" y="9"/>
                    </a:lnTo>
                    <a:lnTo>
                      <a:pt x="124" y="10"/>
                    </a:lnTo>
                    <a:lnTo>
                      <a:pt x="125" y="10"/>
                    </a:lnTo>
                    <a:lnTo>
                      <a:pt x="126" y="10"/>
                    </a:lnTo>
                    <a:lnTo>
                      <a:pt x="127" y="10"/>
                    </a:lnTo>
                    <a:lnTo>
                      <a:pt x="128" y="10"/>
                    </a:lnTo>
                    <a:lnTo>
                      <a:pt x="130" y="10"/>
                    </a:lnTo>
                    <a:lnTo>
                      <a:pt x="131" y="10"/>
                    </a:lnTo>
                    <a:lnTo>
                      <a:pt x="132" y="11"/>
                    </a:lnTo>
                    <a:lnTo>
                      <a:pt x="133" y="11"/>
                    </a:lnTo>
                    <a:lnTo>
                      <a:pt x="134" y="11"/>
                    </a:lnTo>
                    <a:lnTo>
                      <a:pt x="135" y="11"/>
                    </a:lnTo>
                    <a:lnTo>
                      <a:pt x="136" y="11"/>
                    </a:lnTo>
                    <a:lnTo>
                      <a:pt x="137" y="11"/>
                    </a:lnTo>
                    <a:lnTo>
                      <a:pt x="138" y="12"/>
                    </a:lnTo>
                    <a:lnTo>
                      <a:pt x="139" y="12"/>
                    </a:lnTo>
                    <a:lnTo>
                      <a:pt x="140" y="12"/>
                    </a:lnTo>
                    <a:lnTo>
                      <a:pt x="141" y="12"/>
                    </a:lnTo>
                    <a:lnTo>
                      <a:pt x="143" y="12"/>
                    </a:lnTo>
                    <a:lnTo>
                      <a:pt x="144" y="12"/>
                    </a:lnTo>
                    <a:lnTo>
                      <a:pt x="145" y="13"/>
                    </a:lnTo>
                    <a:lnTo>
                      <a:pt x="146" y="13"/>
                    </a:lnTo>
                    <a:lnTo>
                      <a:pt x="147" y="13"/>
                    </a:lnTo>
                    <a:lnTo>
                      <a:pt x="148" y="13"/>
                    </a:lnTo>
                    <a:lnTo>
                      <a:pt x="149" y="13"/>
                    </a:lnTo>
                    <a:lnTo>
                      <a:pt x="151" y="13"/>
                    </a:lnTo>
                    <a:lnTo>
                      <a:pt x="152" y="13"/>
                    </a:lnTo>
                    <a:lnTo>
                      <a:pt x="153" y="14"/>
                    </a:lnTo>
                    <a:lnTo>
                      <a:pt x="154" y="14"/>
                    </a:lnTo>
                    <a:lnTo>
                      <a:pt x="155" y="14"/>
                    </a:lnTo>
                    <a:lnTo>
                      <a:pt x="156" y="14"/>
                    </a:lnTo>
                    <a:lnTo>
                      <a:pt x="158" y="14"/>
                    </a:lnTo>
                    <a:lnTo>
                      <a:pt x="159" y="14"/>
                    </a:lnTo>
                    <a:lnTo>
                      <a:pt x="160" y="14"/>
                    </a:lnTo>
                    <a:lnTo>
                      <a:pt x="160" y="15"/>
                    </a:lnTo>
                    <a:lnTo>
                      <a:pt x="161" y="15"/>
                    </a:lnTo>
                    <a:lnTo>
                      <a:pt x="162" y="15"/>
                    </a:lnTo>
                    <a:lnTo>
                      <a:pt x="164" y="15"/>
                    </a:lnTo>
                    <a:lnTo>
                      <a:pt x="165" y="15"/>
                    </a:lnTo>
                    <a:lnTo>
                      <a:pt x="166" y="15"/>
                    </a:lnTo>
                    <a:lnTo>
                      <a:pt x="167" y="16"/>
                    </a:lnTo>
                    <a:lnTo>
                      <a:pt x="168" y="16"/>
                    </a:lnTo>
                    <a:lnTo>
                      <a:pt x="169" y="16"/>
                    </a:lnTo>
                    <a:lnTo>
                      <a:pt x="170" y="16"/>
                    </a:lnTo>
                    <a:lnTo>
                      <a:pt x="172" y="16"/>
                    </a:lnTo>
                    <a:lnTo>
                      <a:pt x="173" y="16"/>
                    </a:lnTo>
                    <a:lnTo>
                      <a:pt x="174" y="16"/>
                    </a:lnTo>
                    <a:lnTo>
                      <a:pt x="175" y="16"/>
                    </a:lnTo>
                    <a:lnTo>
                      <a:pt x="176" y="17"/>
                    </a:lnTo>
                    <a:lnTo>
                      <a:pt x="177" y="17"/>
                    </a:lnTo>
                    <a:lnTo>
                      <a:pt x="179" y="17"/>
                    </a:lnTo>
                    <a:lnTo>
                      <a:pt x="180" y="17"/>
                    </a:lnTo>
                    <a:lnTo>
                      <a:pt x="181" y="17"/>
                    </a:lnTo>
                    <a:lnTo>
                      <a:pt x="182" y="17"/>
                    </a:lnTo>
                    <a:lnTo>
                      <a:pt x="183" y="17"/>
                    </a:lnTo>
                    <a:lnTo>
                      <a:pt x="184" y="17"/>
                    </a:lnTo>
                    <a:lnTo>
                      <a:pt x="185" y="18"/>
                    </a:lnTo>
                    <a:lnTo>
                      <a:pt x="186" y="18"/>
                    </a:lnTo>
                    <a:lnTo>
                      <a:pt x="187" y="18"/>
                    </a:lnTo>
                    <a:lnTo>
                      <a:pt x="188" y="18"/>
                    </a:lnTo>
                    <a:lnTo>
                      <a:pt x="189" y="18"/>
                    </a:lnTo>
                    <a:lnTo>
                      <a:pt x="190" y="18"/>
                    </a:lnTo>
                    <a:lnTo>
                      <a:pt x="192" y="18"/>
                    </a:lnTo>
                    <a:lnTo>
                      <a:pt x="193" y="18"/>
                    </a:lnTo>
                    <a:lnTo>
                      <a:pt x="194" y="19"/>
                    </a:lnTo>
                    <a:lnTo>
                      <a:pt x="195" y="19"/>
                    </a:lnTo>
                    <a:lnTo>
                      <a:pt x="196" y="19"/>
                    </a:lnTo>
                    <a:lnTo>
                      <a:pt x="197" y="19"/>
                    </a:lnTo>
                    <a:lnTo>
                      <a:pt x="198" y="19"/>
                    </a:lnTo>
                    <a:lnTo>
                      <a:pt x="200" y="19"/>
                    </a:lnTo>
                    <a:lnTo>
                      <a:pt x="201" y="19"/>
                    </a:lnTo>
                    <a:lnTo>
                      <a:pt x="202" y="19"/>
                    </a:lnTo>
                    <a:lnTo>
                      <a:pt x="203" y="20"/>
                    </a:lnTo>
                    <a:lnTo>
                      <a:pt x="204" y="20"/>
                    </a:lnTo>
                    <a:lnTo>
                      <a:pt x="205" y="20"/>
                    </a:lnTo>
                    <a:lnTo>
                      <a:pt x="207" y="20"/>
                    </a:lnTo>
                    <a:lnTo>
                      <a:pt x="208" y="20"/>
                    </a:lnTo>
                    <a:lnTo>
                      <a:pt x="208" y="20"/>
                    </a:lnTo>
                    <a:lnTo>
                      <a:pt x="209" y="20"/>
                    </a:lnTo>
                    <a:lnTo>
                      <a:pt x="210" y="20"/>
                    </a:lnTo>
                    <a:lnTo>
                      <a:pt x="211" y="20"/>
                    </a:lnTo>
                    <a:lnTo>
                      <a:pt x="213" y="20"/>
                    </a:lnTo>
                    <a:lnTo>
                      <a:pt x="214" y="21"/>
                    </a:lnTo>
                    <a:lnTo>
                      <a:pt x="215" y="21"/>
                    </a:lnTo>
                    <a:lnTo>
                      <a:pt x="216" y="21"/>
                    </a:lnTo>
                    <a:lnTo>
                      <a:pt x="217" y="21"/>
                    </a:lnTo>
                    <a:lnTo>
                      <a:pt x="218" y="21"/>
                    </a:lnTo>
                    <a:lnTo>
                      <a:pt x="219" y="21"/>
                    </a:lnTo>
                    <a:lnTo>
                      <a:pt x="221" y="21"/>
                    </a:lnTo>
                    <a:lnTo>
                      <a:pt x="222" y="21"/>
                    </a:lnTo>
                    <a:lnTo>
                      <a:pt x="223" y="21"/>
                    </a:lnTo>
                    <a:lnTo>
                      <a:pt x="224" y="21"/>
                    </a:lnTo>
                    <a:lnTo>
                      <a:pt x="225" y="22"/>
                    </a:lnTo>
                    <a:lnTo>
                      <a:pt x="226" y="22"/>
                    </a:lnTo>
                    <a:lnTo>
                      <a:pt x="228" y="22"/>
                    </a:lnTo>
                    <a:lnTo>
                      <a:pt x="229" y="22"/>
                    </a:lnTo>
                    <a:lnTo>
                      <a:pt x="230" y="22"/>
                    </a:lnTo>
                    <a:lnTo>
                      <a:pt x="231" y="22"/>
                    </a:lnTo>
                    <a:lnTo>
                      <a:pt x="231" y="22"/>
                    </a:lnTo>
                    <a:lnTo>
                      <a:pt x="232" y="22"/>
                    </a:lnTo>
                    <a:lnTo>
                      <a:pt x="234" y="22"/>
                    </a:lnTo>
                    <a:lnTo>
                      <a:pt x="235" y="22"/>
                    </a:lnTo>
                    <a:lnTo>
                      <a:pt x="236" y="23"/>
                    </a:lnTo>
                    <a:lnTo>
                      <a:pt x="237" y="23"/>
                    </a:lnTo>
                    <a:lnTo>
                      <a:pt x="238" y="23"/>
                    </a:lnTo>
                    <a:lnTo>
                      <a:pt x="239" y="23"/>
                    </a:lnTo>
                    <a:lnTo>
                      <a:pt x="241" y="23"/>
                    </a:lnTo>
                    <a:lnTo>
                      <a:pt x="242" y="23"/>
                    </a:lnTo>
                    <a:lnTo>
                      <a:pt x="243" y="23"/>
                    </a:lnTo>
                    <a:lnTo>
                      <a:pt x="244" y="23"/>
                    </a:lnTo>
                    <a:lnTo>
                      <a:pt x="245" y="23"/>
                    </a:lnTo>
                    <a:lnTo>
                      <a:pt x="246" y="23"/>
                    </a:lnTo>
                    <a:lnTo>
                      <a:pt x="247" y="23"/>
                    </a:lnTo>
                    <a:lnTo>
                      <a:pt x="249" y="24"/>
                    </a:lnTo>
                    <a:lnTo>
                      <a:pt x="250" y="24"/>
                    </a:lnTo>
                    <a:lnTo>
                      <a:pt x="251" y="24"/>
                    </a:lnTo>
                    <a:lnTo>
                      <a:pt x="252" y="24"/>
                    </a:lnTo>
                    <a:lnTo>
                      <a:pt x="253" y="24"/>
                    </a:lnTo>
                    <a:lnTo>
                      <a:pt x="254" y="24"/>
                    </a:lnTo>
                    <a:lnTo>
                      <a:pt x="255" y="24"/>
                    </a:lnTo>
                    <a:lnTo>
                      <a:pt x="256" y="24"/>
                    </a:lnTo>
                    <a:lnTo>
                      <a:pt x="257" y="24"/>
                    </a:lnTo>
                    <a:lnTo>
                      <a:pt x="258" y="24"/>
                    </a:lnTo>
                    <a:lnTo>
                      <a:pt x="259" y="24"/>
                    </a:lnTo>
                    <a:lnTo>
                      <a:pt x="260" y="25"/>
                    </a:lnTo>
                    <a:lnTo>
                      <a:pt x="262" y="25"/>
                    </a:lnTo>
                    <a:lnTo>
                      <a:pt x="263" y="25"/>
                    </a:lnTo>
                    <a:lnTo>
                      <a:pt x="264" y="25"/>
                    </a:lnTo>
                    <a:lnTo>
                      <a:pt x="265" y="25"/>
                    </a:lnTo>
                    <a:lnTo>
                      <a:pt x="266" y="25"/>
                    </a:lnTo>
                    <a:lnTo>
                      <a:pt x="267" y="25"/>
                    </a:lnTo>
                    <a:lnTo>
                      <a:pt x="268" y="25"/>
                    </a:lnTo>
                    <a:lnTo>
                      <a:pt x="270" y="25"/>
                    </a:lnTo>
                    <a:lnTo>
                      <a:pt x="271" y="25"/>
                    </a:lnTo>
                    <a:lnTo>
                      <a:pt x="272" y="25"/>
                    </a:lnTo>
                    <a:lnTo>
                      <a:pt x="273" y="25"/>
                    </a:lnTo>
                    <a:lnTo>
                      <a:pt x="274" y="26"/>
                    </a:lnTo>
                    <a:lnTo>
                      <a:pt x="275" y="26"/>
                    </a:lnTo>
                    <a:lnTo>
                      <a:pt x="277" y="26"/>
                    </a:lnTo>
                    <a:lnTo>
                      <a:pt x="278" y="26"/>
                    </a:lnTo>
                    <a:lnTo>
                      <a:pt x="279" y="26"/>
                    </a:lnTo>
                    <a:lnTo>
                      <a:pt x="279" y="26"/>
                    </a:lnTo>
                    <a:lnTo>
                      <a:pt x="280" y="26"/>
                    </a:lnTo>
                    <a:lnTo>
                      <a:pt x="281" y="26"/>
                    </a:lnTo>
                    <a:lnTo>
                      <a:pt x="283" y="26"/>
                    </a:lnTo>
                    <a:lnTo>
                      <a:pt x="284" y="26"/>
                    </a:lnTo>
                    <a:lnTo>
                      <a:pt x="285" y="26"/>
                    </a:lnTo>
                    <a:lnTo>
                      <a:pt x="286" y="27"/>
                    </a:lnTo>
                    <a:lnTo>
                      <a:pt x="287" y="27"/>
                    </a:lnTo>
                    <a:lnTo>
                      <a:pt x="288" y="27"/>
                    </a:lnTo>
                    <a:lnTo>
                      <a:pt x="289" y="27"/>
                    </a:lnTo>
                    <a:lnTo>
                      <a:pt x="291" y="27"/>
                    </a:lnTo>
                    <a:lnTo>
                      <a:pt x="292" y="27"/>
                    </a:lnTo>
                    <a:lnTo>
                      <a:pt x="293" y="27"/>
                    </a:lnTo>
                    <a:lnTo>
                      <a:pt x="294" y="27"/>
                    </a:lnTo>
                    <a:lnTo>
                      <a:pt x="295" y="27"/>
                    </a:lnTo>
                    <a:lnTo>
                      <a:pt x="296" y="27"/>
                    </a:lnTo>
                    <a:lnTo>
                      <a:pt x="298" y="28"/>
                    </a:lnTo>
                    <a:lnTo>
                      <a:pt x="299" y="28"/>
                    </a:lnTo>
                    <a:lnTo>
                      <a:pt x="300" y="28"/>
                    </a:lnTo>
                    <a:lnTo>
                      <a:pt x="301" y="28"/>
                    </a:lnTo>
                    <a:lnTo>
                      <a:pt x="302" y="28"/>
                    </a:lnTo>
                    <a:lnTo>
                      <a:pt x="303" y="28"/>
                    </a:lnTo>
                    <a:lnTo>
                      <a:pt x="304" y="28"/>
                    </a:lnTo>
                    <a:lnTo>
                      <a:pt x="305" y="28"/>
                    </a:lnTo>
                    <a:lnTo>
                      <a:pt x="306" y="28"/>
                    </a:lnTo>
                    <a:lnTo>
                      <a:pt x="307" y="28"/>
                    </a:lnTo>
                    <a:lnTo>
                      <a:pt x="308" y="28"/>
                    </a:lnTo>
                    <a:lnTo>
                      <a:pt x="309" y="29"/>
                    </a:lnTo>
                    <a:lnTo>
                      <a:pt x="311" y="29"/>
                    </a:lnTo>
                    <a:lnTo>
                      <a:pt x="312" y="29"/>
                    </a:lnTo>
                    <a:lnTo>
                      <a:pt x="313" y="29"/>
                    </a:lnTo>
                    <a:lnTo>
                      <a:pt x="314" y="29"/>
                    </a:lnTo>
                    <a:lnTo>
                      <a:pt x="315" y="29"/>
                    </a:lnTo>
                    <a:lnTo>
                      <a:pt x="316" y="29"/>
                    </a:lnTo>
                    <a:lnTo>
                      <a:pt x="317" y="29"/>
                    </a:lnTo>
                    <a:lnTo>
                      <a:pt x="319" y="29"/>
                    </a:lnTo>
                    <a:lnTo>
                      <a:pt x="320" y="30"/>
                    </a:lnTo>
                    <a:lnTo>
                      <a:pt x="321" y="30"/>
                    </a:lnTo>
                    <a:lnTo>
                      <a:pt x="322" y="30"/>
                    </a:lnTo>
                    <a:lnTo>
                      <a:pt x="323" y="30"/>
                    </a:lnTo>
                    <a:lnTo>
                      <a:pt x="324" y="30"/>
                    </a:lnTo>
                    <a:lnTo>
                      <a:pt x="326" y="30"/>
                    </a:lnTo>
                    <a:lnTo>
                      <a:pt x="327" y="30"/>
                    </a:lnTo>
                    <a:lnTo>
                      <a:pt x="327" y="30"/>
                    </a:lnTo>
                    <a:lnTo>
                      <a:pt x="328" y="30"/>
                    </a:lnTo>
                    <a:lnTo>
                      <a:pt x="329" y="30"/>
                    </a:lnTo>
                    <a:lnTo>
                      <a:pt x="330" y="30"/>
                    </a:lnTo>
                    <a:lnTo>
                      <a:pt x="332" y="30"/>
                    </a:lnTo>
                    <a:lnTo>
                      <a:pt x="333" y="30"/>
                    </a:lnTo>
                    <a:lnTo>
                      <a:pt x="334" y="30"/>
                    </a:lnTo>
                    <a:lnTo>
                      <a:pt x="335" y="30"/>
                    </a:lnTo>
                    <a:lnTo>
                      <a:pt x="336" y="30"/>
                    </a:lnTo>
                    <a:lnTo>
                      <a:pt x="337" y="31"/>
                    </a:lnTo>
                    <a:lnTo>
                      <a:pt x="338" y="31"/>
                    </a:lnTo>
                    <a:lnTo>
                      <a:pt x="340" y="31"/>
                    </a:lnTo>
                    <a:lnTo>
                      <a:pt x="341" y="31"/>
                    </a:lnTo>
                    <a:lnTo>
                      <a:pt x="342" y="31"/>
                    </a:lnTo>
                    <a:lnTo>
                      <a:pt x="343" y="31"/>
                    </a:lnTo>
                    <a:lnTo>
                      <a:pt x="344" y="31"/>
                    </a:lnTo>
                    <a:lnTo>
                      <a:pt x="345" y="32"/>
                    </a:lnTo>
                    <a:lnTo>
                      <a:pt x="347" y="32"/>
                    </a:lnTo>
                    <a:lnTo>
                      <a:pt x="348" y="32"/>
                    </a:lnTo>
                    <a:lnTo>
                      <a:pt x="349" y="32"/>
                    </a:lnTo>
                    <a:lnTo>
                      <a:pt x="350" y="32"/>
                    </a:lnTo>
                    <a:lnTo>
                      <a:pt x="350" y="32"/>
                    </a:lnTo>
                    <a:lnTo>
                      <a:pt x="351" y="32"/>
                    </a:lnTo>
                    <a:lnTo>
                      <a:pt x="353" y="33"/>
                    </a:lnTo>
                    <a:lnTo>
                      <a:pt x="354" y="33"/>
                    </a:lnTo>
                    <a:lnTo>
                      <a:pt x="355" y="33"/>
                    </a:lnTo>
                    <a:lnTo>
                      <a:pt x="356" y="33"/>
                    </a:lnTo>
                    <a:lnTo>
                      <a:pt x="357" y="33"/>
                    </a:lnTo>
                    <a:lnTo>
                      <a:pt x="358" y="33"/>
                    </a:lnTo>
                    <a:lnTo>
                      <a:pt x="360" y="33"/>
                    </a:lnTo>
                    <a:lnTo>
                      <a:pt x="361" y="33"/>
                    </a:lnTo>
                    <a:lnTo>
                      <a:pt x="362" y="34"/>
                    </a:lnTo>
                    <a:lnTo>
                      <a:pt x="363" y="34"/>
                    </a:lnTo>
                    <a:lnTo>
                      <a:pt x="364" y="34"/>
                    </a:lnTo>
                    <a:lnTo>
                      <a:pt x="365" y="34"/>
                    </a:lnTo>
                    <a:lnTo>
                      <a:pt x="366" y="34"/>
                    </a:lnTo>
                    <a:lnTo>
                      <a:pt x="368" y="34"/>
                    </a:lnTo>
                    <a:lnTo>
                      <a:pt x="369" y="34"/>
                    </a:lnTo>
                    <a:lnTo>
                      <a:pt x="370" y="34"/>
                    </a:lnTo>
                    <a:lnTo>
                      <a:pt x="371" y="34"/>
                    </a:lnTo>
                    <a:lnTo>
                      <a:pt x="372" y="35"/>
                    </a:lnTo>
                    <a:lnTo>
                      <a:pt x="373" y="35"/>
                    </a:lnTo>
                    <a:lnTo>
                      <a:pt x="374" y="35"/>
                    </a:lnTo>
                    <a:lnTo>
                      <a:pt x="375" y="35"/>
                    </a:lnTo>
                    <a:lnTo>
                      <a:pt x="376" y="35"/>
                    </a:lnTo>
                    <a:lnTo>
                      <a:pt x="377" y="35"/>
                    </a:lnTo>
                    <a:lnTo>
                      <a:pt x="378" y="35"/>
                    </a:lnTo>
                    <a:lnTo>
                      <a:pt x="379" y="35"/>
                    </a:lnTo>
                    <a:lnTo>
                      <a:pt x="381" y="35"/>
                    </a:lnTo>
                    <a:lnTo>
                      <a:pt x="382" y="35"/>
                    </a:lnTo>
                    <a:lnTo>
                      <a:pt x="383" y="35"/>
                    </a:lnTo>
                    <a:lnTo>
                      <a:pt x="384" y="35"/>
                    </a:lnTo>
                    <a:lnTo>
                      <a:pt x="385" y="35"/>
                    </a:lnTo>
                    <a:lnTo>
                      <a:pt x="386" y="35"/>
                    </a:lnTo>
                    <a:lnTo>
                      <a:pt x="387" y="35"/>
                    </a:lnTo>
                    <a:lnTo>
                      <a:pt x="389" y="35"/>
                    </a:lnTo>
                    <a:lnTo>
                      <a:pt x="390" y="35"/>
                    </a:lnTo>
                    <a:lnTo>
                      <a:pt x="391" y="35"/>
                    </a:lnTo>
                    <a:lnTo>
                      <a:pt x="392" y="35"/>
                    </a:lnTo>
                    <a:lnTo>
                      <a:pt x="393" y="35"/>
                    </a:lnTo>
                    <a:lnTo>
                      <a:pt x="394" y="35"/>
                    </a:lnTo>
                    <a:lnTo>
                      <a:pt x="396" y="35"/>
                    </a:lnTo>
                    <a:lnTo>
                      <a:pt x="397" y="35"/>
                    </a:lnTo>
                    <a:lnTo>
                      <a:pt x="398" y="35"/>
                    </a:lnTo>
                    <a:lnTo>
                      <a:pt x="398" y="35"/>
                    </a:lnTo>
                    <a:lnTo>
                      <a:pt x="399" y="35"/>
                    </a:lnTo>
                    <a:lnTo>
                      <a:pt x="400" y="35"/>
                    </a:lnTo>
                    <a:lnTo>
                      <a:pt x="402" y="35"/>
                    </a:lnTo>
                    <a:lnTo>
                      <a:pt x="403" y="35"/>
                    </a:lnTo>
                    <a:lnTo>
                      <a:pt x="404" y="35"/>
                    </a:lnTo>
                    <a:lnTo>
                      <a:pt x="405" y="35"/>
                    </a:lnTo>
                    <a:lnTo>
                      <a:pt x="406" y="35"/>
                    </a:lnTo>
                    <a:lnTo>
                      <a:pt x="407" y="35"/>
                    </a:lnTo>
                    <a:lnTo>
                      <a:pt x="409" y="35"/>
                    </a:lnTo>
                    <a:lnTo>
                      <a:pt x="410" y="35"/>
                    </a:lnTo>
                    <a:lnTo>
                      <a:pt x="411" y="35"/>
                    </a:lnTo>
                    <a:lnTo>
                      <a:pt x="412" y="35"/>
                    </a:lnTo>
                    <a:lnTo>
                      <a:pt x="413" y="35"/>
                    </a:lnTo>
                    <a:lnTo>
                      <a:pt x="414" y="35"/>
                    </a:lnTo>
                    <a:lnTo>
                      <a:pt x="415" y="35"/>
                    </a:lnTo>
                    <a:lnTo>
                      <a:pt x="417" y="34"/>
                    </a:lnTo>
                    <a:lnTo>
                      <a:pt x="418" y="34"/>
                    </a:lnTo>
                    <a:lnTo>
                      <a:pt x="419" y="34"/>
                    </a:lnTo>
                    <a:lnTo>
                      <a:pt x="420" y="34"/>
                    </a:lnTo>
                    <a:lnTo>
                      <a:pt x="421" y="34"/>
                    </a:lnTo>
                    <a:lnTo>
                      <a:pt x="422" y="34"/>
                    </a:lnTo>
                    <a:lnTo>
                      <a:pt x="423" y="34"/>
                    </a:lnTo>
                    <a:lnTo>
                      <a:pt x="424" y="34"/>
                    </a:lnTo>
                    <a:lnTo>
                      <a:pt x="425" y="34"/>
                    </a:lnTo>
                    <a:lnTo>
                      <a:pt x="426" y="33"/>
                    </a:lnTo>
                    <a:lnTo>
                      <a:pt x="427" y="33"/>
                    </a:lnTo>
                    <a:lnTo>
                      <a:pt x="428" y="33"/>
                    </a:lnTo>
                    <a:lnTo>
                      <a:pt x="430" y="33"/>
                    </a:lnTo>
                    <a:lnTo>
                      <a:pt x="431" y="33"/>
                    </a:lnTo>
                    <a:lnTo>
                      <a:pt x="432" y="33"/>
                    </a:lnTo>
                    <a:lnTo>
                      <a:pt x="433" y="33"/>
                    </a:lnTo>
                    <a:lnTo>
                      <a:pt x="434" y="32"/>
                    </a:lnTo>
                    <a:lnTo>
                      <a:pt x="435" y="32"/>
                    </a:lnTo>
                    <a:lnTo>
                      <a:pt x="436" y="32"/>
                    </a:lnTo>
                    <a:lnTo>
                      <a:pt x="438" y="32"/>
                    </a:lnTo>
                    <a:lnTo>
                      <a:pt x="439" y="32"/>
                    </a:lnTo>
                    <a:lnTo>
                      <a:pt x="440" y="32"/>
                    </a:lnTo>
                    <a:lnTo>
                      <a:pt x="441" y="32"/>
                    </a:lnTo>
                    <a:lnTo>
                      <a:pt x="442" y="31"/>
                    </a:lnTo>
                    <a:lnTo>
                      <a:pt x="443" y="31"/>
                    </a:lnTo>
                    <a:lnTo>
                      <a:pt x="445" y="31"/>
                    </a:lnTo>
                    <a:lnTo>
                      <a:pt x="445" y="31"/>
                    </a:lnTo>
                    <a:lnTo>
                      <a:pt x="446" y="31"/>
                    </a:lnTo>
                    <a:lnTo>
                      <a:pt x="447" y="31"/>
                    </a:lnTo>
                    <a:lnTo>
                      <a:pt x="448" y="31"/>
                    </a:lnTo>
                    <a:lnTo>
                      <a:pt x="449" y="31"/>
                    </a:lnTo>
                    <a:lnTo>
                      <a:pt x="451" y="30"/>
                    </a:lnTo>
                    <a:lnTo>
                      <a:pt x="452" y="30"/>
                    </a:lnTo>
                    <a:lnTo>
                      <a:pt x="453" y="30"/>
                    </a:lnTo>
                    <a:lnTo>
                      <a:pt x="454" y="30"/>
                    </a:lnTo>
                    <a:lnTo>
                      <a:pt x="455" y="30"/>
                    </a:lnTo>
                    <a:lnTo>
                      <a:pt x="456" y="30"/>
                    </a:lnTo>
                    <a:lnTo>
                      <a:pt x="458" y="30"/>
                    </a:lnTo>
                    <a:lnTo>
                      <a:pt x="459" y="30"/>
                    </a:lnTo>
                    <a:lnTo>
                      <a:pt x="460" y="30"/>
                    </a:lnTo>
                    <a:lnTo>
                      <a:pt x="461" y="30"/>
                    </a:lnTo>
                    <a:lnTo>
                      <a:pt x="462" y="30"/>
                    </a:lnTo>
                    <a:lnTo>
                      <a:pt x="463" y="30"/>
                    </a:lnTo>
                    <a:lnTo>
                      <a:pt x="464" y="30"/>
                    </a:lnTo>
                    <a:lnTo>
                      <a:pt x="466" y="30"/>
                    </a:lnTo>
                    <a:lnTo>
                      <a:pt x="467" y="30"/>
                    </a:lnTo>
                    <a:lnTo>
                      <a:pt x="468" y="30"/>
                    </a:lnTo>
                    <a:lnTo>
                      <a:pt x="469" y="29"/>
                    </a:lnTo>
                    <a:lnTo>
                      <a:pt x="469" y="29"/>
                    </a:lnTo>
                    <a:lnTo>
                      <a:pt x="470" y="29"/>
                    </a:lnTo>
                    <a:lnTo>
                      <a:pt x="472" y="29"/>
                    </a:lnTo>
                    <a:lnTo>
                      <a:pt x="473" y="29"/>
                    </a:lnTo>
                    <a:lnTo>
                      <a:pt x="474" y="29"/>
                    </a:lnTo>
                    <a:lnTo>
                      <a:pt x="475" y="29"/>
                    </a:lnTo>
                    <a:lnTo>
                      <a:pt x="476" y="29"/>
                    </a:lnTo>
                    <a:lnTo>
                      <a:pt x="477" y="29"/>
                    </a:lnTo>
                    <a:lnTo>
                      <a:pt x="479" y="28"/>
                    </a:lnTo>
                    <a:lnTo>
                      <a:pt x="480" y="28"/>
                    </a:lnTo>
                    <a:lnTo>
                      <a:pt x="481" y="28"/>
                    </a:lnTo>
                    <a:lnTo>
                      <a:pt x="482" y="28"/>
                    </a:lnTo>
                    <a:lnTo>
                      <a:pt x="483" y="28"/>
                    </a:lnTo>
                    <a:lnTo>
                      <a:pt x="484" y="28"/>
                    </a:lnTo>
                    <a:lnTo>
                      <a:pt x="485" y="28"/>
                    </a:lnTo>
                    <a:lnTo>
                      <a:pt x="487" y="28"/>
                    </a:lnTo>
                    <a:lnTo>
                      <a:pt x="488" y="28"/>
                    </a:lnTo>
                    <a:lnTo>
                      <a:pt x="489" y="28"/>
                    </a:lnTo>
                    <a:lnTo>
                      <a:pt x="490" y="27"/>
                    </a:lnTo>
                    <a:lnTo>
                      <a:pt x="491" y="27"/>
                    </a:lnTo>
                    <a:lnTo>
                      <a:pt x="492" y="27"/>
                    </a:lnTo>
                    <a:lnTo>
                      <a:pt x="493" y="27"/>
                    </a:lnTo>
                    <a:lnTo>
                      <a:pt x="494" y="27"/>
                    </a:lnTo>
                    <a:lnTo>
                      <a:pt x="495" y="27"/>
                    </a:lnTo>
                    <a:lnTo>
                      <a:pt x="496" y="27"/>
                    </a:lnTo>
                    <a:lnTo>
                      <a:pt x="497" y="27"/>
                    </a:lnTo>
                    <a:lnTo>
                      <a:pt x="498" y="27"/>
                    </a:lnTo>
                    <a:lnTo>
                      <a:pt x="500" y="27"/>
                    </a:lnTo>
                    <a:lnTo>
                      <a:pt x="501" y="26"/>
                    </a:lnTo>
                    <a:lnTo>
                      <a:pt x="502" y="26"/>
                    </a:lnTo>
                    <a:lnTo>
                      <a:pt x="503" y="26"/>
                    </a:lnTo>
                    <a:lnTo>
                      <a:pt x="504" y="26"/>
                    </a:lnTo>
                    <a:lnTo>
                      <a:pt x="505" y="26"/>
                    </a:lnTo>
                    <a:lnTo>
                      <a:pt x="507" y="26"/>
                    </a:lnTo>
                    <a:lnTo>
                      <a:pt x="508" y="26"/>
                    </a:lnTo>
                    <a:lnTo>
                      <a:pt x="509" y="26"/>
                    </a:lnTo>
                    <a:lnTo>
                      <a:pt x="510" y="26"/>
                    </a:lnTo>
                    <a:lnTo>
                      <a:pt x="511" y="26"/>
                    </a:lnTo>
                    <a:lnTo>
                      <a:pt x="512" y="26"/>
                    </a:lnTo>
                    <a:lnTo>
                      <a:pt x="513" y="25"/>
                    </a:lnTo>
                    <a:lnTo>
                      <a:pt x="515" y="25"/>
                    </a:lnTo>
                    <a:lnTo>
                      <a:pt x="516" y="25"/>
                    </a:lnTo>
                    <a:lnTo>
                      <a:pt x="517" y="25"/>
                    </a:lnTo>
                    <a:lnTo>
                      <a:pt x="517" y="25"/>
                    </a:lnTo>
                    <a:lnTo>
                      <a:pt x="518" y="25"/>
                    </a:lnTo>
                    <a:lnTo>
                      <a:pt x="519" y="25"/>
                    </a:lnTo>
                    <a:lnTo>
                      <a:pt x="521" y="25"/>
                    </a:lnTo>
                    <a:lnTo>
                      <a:pt x="522" y="25"/>
                    </a:lnTo>
                    <a:lnTo>
                      <a:pt x="523" y="25"/>
                    </a:lnTo>
                    <a:lnTo>
                      <a:pt x="524" y="25"/>
                    </a:lnTo>
                    <a:lnTo>
                      <a:pt x="525" y="25"/>
                    </a:lnTo>
                    <a:lnTo>
                      <a:pt x="526" y="24"/>
                    </a:lnTo>
                    <a:lnTo>
                      <a:pt x="528" y="24"/>
                    </a:lnTo>
                    <a:lnTo>
                      <a:pt x="529" y="24"/>
                    </a:lnTo>
                    <a:lnTo>
                      <a:pt x="530" y="24"/>
                    </a:lnTo>
                    <a:lnTo>
                      <a:pt x="531" y="24"/>
                    </a:lnTo>
                    <a:lnTo>
                      <a:pt x="532" y="24"/>
                    </a:lnTo>
                    <a:lnTo>
                      <a:pt x="533" y="24"/>
                    </a:lnTo>
                    <a:lnTo>
                      <a:pt x="534" y="24"/>
                    </a:lnTo>
                    <a:lnTo>
                      <a:pt x="536" y="24"/>
                    </a:lnTo>
                    <a:lnTo>
                      <a:pt x="537" y="24"/>
                    </a:lnTo>
                    <a:lnTo>
                      <a:pt x="538" y="24"/>
                    </a:lnTo>
                    <a:lnTo>
                      <a:pt x="539" y="23"/>
                    </a:lnTo>
                    <a:lnTo>
                      <a:pt x="540" y="23"/>
                    </a:lnTo>
                    <a:lnTo>
                      <a:pt x="541" y="23"/>
                    </a:lnTo>
                    <a:lnTo>
                      <a:pt x="542" y="23"/>
                    </a:lnTo>
                    <a:lnTo>
                      <a:pt x="543" y="23"/>
                    </a:lnTo>
                    <a:lnTo>
                      <a:pt x="544" y="23"/>
                    </a:lnTo>
                    <a:lnTo>
                      <a:pt x="545" y="23"/>
                    </a:lnTo>
                    <a:lnTo>
                      <a:pt x="546" y="23"/>
                    </a:lnTo>
                    <a:lnTo>
                      <a:pt x="547" y="23"/>
                    </a:lnTo>
                    <a:lnTo>
                      <a:pt x="549" y="23"/>
                    </a:lnTo>
                    <a:lnTo>
                      <a:pt x="550" y="23"/>
                    </a:lnTo>
                    <a:lnTo>
                      <a:pt x="551" y="22"/>
                    </a:lnTo>
                    <a:lnTo>
                      <a:pt x="552" y="22"/>
                    </a:lnTo>
                    <a:lnTo>
                      <a:pt x="553" y="22"/>
                    </a:lnTo>
                    <a:lnTo>
                      <a:pt x="554" y="22"/>
                    </a:lnTo>
                    <a:lnTo>
                      <a:pt x="556" y="22"/>
                    </a:lnTo>
                    <a:lnTo>
                      <a:pt x="557" y="22"/>
                    </a:lnTo>
                    <a:lnTo>
                      <a:pt x="558" y="22"/>
                    </a:lnTo>
                    <a:lnTo>
                      <a:pt x="559" y="22"/>
                    </a:lnTo>
                    <a:lnTo>
                      <a:pt x="560" y="22"/>
                    </a:lnTo>
                    <a:lnTo>
                      <a:pt x="561" y="22"/>
                    </a:lnTo>
                    <a:lnTo>
                      <a:pt x="562" y="22"/>
                    </a:lnTo>
                    <a:lnTo>
                      <a:pt x="564" y="21"/>
                    </a:lnTo>
                    <a:lnTo>
                      <a:pt x="564" y="21"/>
                    </a:lnTo>
                    <a:lnTo>
                      <a:pt x="565" y="21"/>
                    </a:lnTo>
                    <a:lnTo>
                      <a:pt x="566" y="21"/>
                    </a:lnTo>
                    <a:lnTo>
                      <a:pt x="567" y="21"/>
                    </a:lnTo>
                    <a:lnTo>
                      <a:pt x="568" y="21"/>
                    </a:lnTo>
                    <a:lnTo>
                      <a:pt x="570" y="21"/>
                    </a:lnTo>
                    <a:lnTo>
                      <a:pt x="571" y="21"/>
                    </a:lnTo>
                    <a:lnTo>
                      <a:pt x="572" y="21"/>
                    </a:lnTo>
                    <a:lnTo>
                      <a:pt x="573" y="21"/>
                    </a:lnTo>
                    <a:lnTo>
                      <a:pt x="574" y="20"/>
                    </a:lnTo>
                    <a:lnTo>
                      <a:pt x="575" y="20"/>
                    </a:lnTo>
                    <a:lnTo>
                      <a:pt x="577" y="20"/>
                    </a:lnTo>
                    <a:lnTo>
                      <a:pt x="578" y="20"/>
                    </a:lnTo>
                    <a:lnTo>
                      <a:pt x="579" y="20"/>
                    </a:lnTo>
                    <a:lnTo>
                      <a:pt x="580" y="20"/>
                    </a:lnTo>
                    <a:lnTo>
                      <a:pt x="581" y="20"/>
                    </a:lnTo>
                    <a:lnTo>
                      <a:pt x="582" y="20"/>
                    </a:lnTo>
                    <a:lnTo>
                      <a:pt x="583" y="20"/>
                    </a:lnTo>
                    <a:lnTo>
                      <a:pt x="585" y="19"/>
                    </a:lnTo>
                    <a:lnTo>
                      <a:pt x="586" y="19"/>
                    </a:lnTo>
                    <a:lnTo>
                      <a:pt x="587" y="19"/>
                    </a:lnTo>
                    <a:lnTo>
                      <a:pt x="588" y="19"/>
                    </a:lnTo>
                    <a:lnTo>
                      <a:pt x="588" y="19"/>
                    </a:lnTo>
                    <a:lnTo>
                      <a:pt x="589" y="19"/>
                    </a:lnTo>
                    <a:lnTo>
                      <a:pt x="591" y="19"/>
                    </a:lnTo>
                    <a:lnTo>
                      <a:pt x="592" y="19"/>
                    </a:lnTo>
                    <a:lnTo>
                      <a:pt x="593" y="19"/>
                    </a:lnTo>
                    <a:lnTo>
                      <a:pt x="594" y="18"/>
                    </a:lnTo>
                    <a:lnTo>
                      <a:pt x="595" y="18"/>
                    </a:lnTo>
                    <a:lnTo>
                      <a:pt x="596" y="18"/>
                    </a:lnTo>
                    <a:lnTo>
                      <a:pt x="598" y="18"/>
                    </a:lnTo>
                    <a:lnTo>
                      <a:pt x="599" y="18"/>
                    </a:lnTo>
                    <a:lnTo>
                      <a:pt x="600" y="18"/>
                    </a:lnTo>
                    <a:lnTo>
                      <a:pt x="601" y="18"/>
                    </a:lnTo>
                    <a:lnTo>
                      <a:pt x="602" y="18"/>
                    </a:lnTo>
                    <a:lnTo>
                      <a:pt x="603" y="17"/>
                    </a:lnTo>
                    <a:lnTo>
                      <a:pt x="604" y="17"/>
                    </a:lnTo>
                    <a:lnTo>
                      <a:pt x="606" y="17"/>
                    </a:lnTo>
                    <a:lnTo>
                      <a:pt x="607" y="17"/>
                    </a:lnTo>
                    <a:lnTo>
                      <a:pt x="608" y="17"/>
                    </a:lnTo>
                    <a:lnTo>
                      <a:pt x="609" y="17"/>
                    </a:lnTo>
                    <a:lnTo>
                      <a:pt x="610" y="17"/>
                    </a:lnTo>
                    <a:lnTo>
                      <a:pt x="611" y="16"/>
                    </a:lnTo>
                    <a:lnTo>
                      <a:pt x="612" y="16"/>
                    </a:lnTo>
                    <a:lnTo>
                      <a:pt x="613" y="16"/>
                    </a:lnTo>
                    <a:lnTo>
                      <a:pt x="614" y="16"/>
                    </a:lnTo>
                    <a:lnTo>
                      <a:pt x="615" y="16"/>
                    </a:lnTo>
                    <a:lnTo>
                      <a:pt x="616" y="16"/>
                    </a:lnTo>
                    <a:lnTo>
                      <a:pt x="617" y="16"/>
                    </a:lnTo>
                    <a:lnTo>
                      <a:pt x="619" y="16"/>
                    </a:lnTo>
                    <a:lnTo>
                      <a:pt x="620" y="15"/>
                    </a:lnTo>
                    <a:lnTo>
                      <a:pt x="621" y="15"/>
                    </a:lnTo>
                    <a:lnTo>
                      <a:pt x="622" y="15"/>
                    </a:lnTo>
                    <a:lnTo>
                      <a:pt x="623" y="15"/>
                    </a:lnTo>
                    <a:lnTo>
                      <a:pt x="624" y="15"/>
                    </a:lnTo>
                    <a:lnTo>
                      <a:pt x="626" y="15"/>
                    </a:lnTo>
                    <a:lnTo>
                      <a:pt x="627" y="15"/>
                    </a:lnTo>
                    <a:lnTo>
                      <a:pt x="628" y="14"/>
                    </a:lnTo>
                    <a:lnTo>
                      <a:pt x="629" y="14"/>
                    </a:lnTo>
                    <a:lnTo>
                      <a:pt x="630" y="14"/>
                    </a:lnTo>
                    <a:lnTo>
                      <a:pt x="631" y="14"/>
                    </a:lnTo>
                    <a:lnTo>
                      <a:pt x="632" y="14"/>
                    </a:lnTo>
                    <a:lnTo>
                      <a:pt x="634" y="14"/>
                    </a:lnTo>
                    <a:lnTo>
                      <a:pt x="635" y="13"/>
                    </a:lnTo>
                    <a:lnTo>
                      <a:pt x="636" y="13"/>
                    </a:lnTo>
                    <a:lnTo>
                      <a:pt x="636" y="13"/>
                    </a:lnTo>
                    <a:lnTo>
                      <a:pt x="637" y="13"/>
                    </a:lnTo>
                    <a:lnTo>
                      <a:pt x="638" y="13"/>
                    </a:lnTo>
                    <a:lnTo>
                      <a:pt x="640" y="13"/>
                    </a:lnTo>
                    <a:lnTo>
                      <a:pt x="641" y="13"/>
                    </a:lnTo>
                    <a:lnTo>
                      <a:pt x="642" y="12"/>
                    </a:lnTo>
                    <a:lnTo>
                      <a:pt x="643" y="12"/>
                    </a:lnTo>
                    <a:lnTo>
                      <a:pt x="644" y="12"/>
                    </a:lnTo>
                    <a:lnTo>
                      <a:pt x="645" y="12"/>
                    </a:lnTo>
                    <a:lnTo>
                      <a:pt x="647" y="12"/>
                    </a:lnTo>
                    <a:lnTo>
                      <a:pt x="648" y="12"/>
                    </a:lnTo>
                    <a:lnTo>
                      <a:pt x="649" y="11"/>
                    </a:lnTo>
                    <a:lnTo>
                      <a:pt x="650" y="11"/>
                    </a:lnTo>
                    <a:lnTo>
                      <a:pt x="651" y="11"/>
                    </a:lnTo>
                    <a:lnTo>
                      <a:pt x="652" y="11"/>
                    </a:lnTo>
                    <a:lnTo>
                      <a:pt x="653" y="11"/>
                    </a:lnTo>
                    <a:lnTo>
                      <a:pt x="655" y="11"/>
                    </a:lnTo>
                    <a:lnTo>
                      <a:pt x="656" y="11"/>
                    </a:lnTo>
                    <a:lnTo>
                      <a:pt x="657" y="10"/>
                    </a:lnTo>
                    <a:lnTo>
                      <a:pt x="658" y="10"/>
                    </a:lnTo>
                    <a:lnTo>
                      <a:pt x="659" y="10"/>
                    </a:lnTo>
                    <a:lnTo>
                      <a:pt x="659" y="10"/>
                    </a:lnTo>
                    <a:lnTo>
                      <a:pt x="661" y="10"/>
                    </a:lnTo>
                    <a:lnTo>
                      <a:pt x="662" y="10"/>
                    </a:lnTo>
                    <a:lnTo>
                      <a:pt x="663" y="9"/>
                    </a:lnTo>
                    <a:lnTo>
                      <a:pt x="664" y="9"/>
                    </a:lnTo>
                    <a:lnTo>
                      <a:pt x="665" y="9"/>
                    </a:lnTo>
                    <a:lnTo>
                      <a:pt x="666" y="9"/>
                    </a:lnTo>
                    <a:lnTo>
                      <a:pt x="668" y="9"/>
                    </a:lnTo>
                    <a:lnTo>
                      <a:pt x="669" y="9"/>
                    </a:lnTo>
                    <a:lnTo>
                      <a:pt x="670" y="9"/>
                    </a:lnTo>
                    <a:lnTo>
                      <a:pt x="671" y="8"/>
                    </a:lnTo>
                    <a:lnTo>
                      <a:pt x="672" y="8"/>
                    </a:lnTo>
                    <a:lnTo>
                      <a:pt x="673" y="8"/>
                    </a:lnTo>
                    <a:lnTo>
                      <a:pt x="675" y="8"/>
                    </a:lnTo>
                    <a:lnTo>
                      <a:pt x="676" y="8"/>
                    </a:lnTo>
                    <a:lnTo>
                      <a:pt x="677" y="8"/>
                    </a:lnTo>
                    <a:lnTo>
                      <a:pt x="678" y="7"/>
                    </a:lnTo>
                    <a:lnTo>
                      <a:pt x="679" y="7"/>
                    </a:lnTo>
                    <a:lnTo>
                      <a:pt x="680" y="7"/>
                    </a:lnTo>
                    <a:lnTo>
                      <a:pt x="681" y="7"/>
                    </a:lnTo>
                    <a:lnTo>
                      <a:pt x="683" y="7"/>
                    </a:lnTo>
                    <a:lnTo>
                      <a:pt x="683" y="7"/>
                    </a:lnTo>
                    <a:lnTo>
                      <a:pt x="684" y="7"/>
                    </a:lnTo>
                    <a:lnTo>
                      <a:pt x="685" y="6"/>
                    </a:lnTo>
                    <a:lnTo>
                      <a:pt x="686" y="6"/>
                    </a:lnTo>
                    <a:lnTo>
                      <a:pt x="687" y="6"/>
                    </a:lnTo>
                    <a:lnTo>
                      <a:pt x="689" y="6"/>
                    </a:lnTo>
                    <a:lnTo>
                      <a:pt x="690" y="6"/>
                    </a:lnTo>
                    <a:lnTo>
                      <a:pt x="691" y="6"/>
                    </a:lnTo>
                    <a:lnTo>
                      <a:pt x="692" y="6"/>
                    </a:lnTo>
                    <a:lnTo>
                      <a:pt x="693" y="6"/>
                    </a:lnTo>
                    <a:lnTo>
                      <a:pt x="694" y="6"/>
                    </a:lnTo>
                    <a:lnTo>
                      <a:pt x="696" y="6"/>
                    </a:lnTo>
                    <a:lnTo>
                      <a:pt x="697" y="6"/>
                    </a:lnTo>
                    <a:lnTo>
                      <a:pt x="698" y="6"/>
                    </a:lnTo>
                    <a:lnTo>
                      <a:pt x="699" y="6"/>
                    </a:lnTo>
                    <a:lnTo>
                      <a:pt x="700" y="6"/>
                    </a:lnTo>
                    <a:lnTo>
                      <a:pt x="701" y="6"/>
                    </a:lnTo>
                    <a:lnTo>
                      <a:pt x="702" y="5"/>
                    </a:lnTo>
                    <a:lnTo>
                      <a:pt x="704" y="5"/>
                    </a:lnTo>
                    <a:lnTo>
                      <a:pt x="705" y="5"/>
                    </a:lnTo>
                    <a:lnTo>
                      <a:pt x="706" y="5"/>
                    </a:lnTo>
                    <a:lnTo>
                      <a:pt x="707" y="5"/>
                    </a:lnTo>
                    <a:lnTo>
                      <a:pt x="707" y="5"/>
                    </a:lnTo>
                    <a:lnTo>
                      <a:pt x="708" y="5"/>
                    </a:lnTo>
                    <a:lnTo>
                      <a:pt x="710" y="5"/>
                    </a:lnTo>
                    <a:lnTo>
                      <a:pt x="711" y="4"/>
                    </a:lnTo>
                    <a:lnTo>
                      <a:pt x="712" y="4"/>
                    </a:lnTo>
                    <a:lnTo>
                      <a:pt x="713" y="4"/>
                    </a:lnTo>
                    <a:lnTo>
                      <a:pt x="714" y="4"/>
                    </a:lnTo>
                    <a:lnTo>
                      <a:pt x="715" y="4"/>
                    </a:lnTo>
                    <a:lnTo>
                      <a:pt x="717" y="4"/>
                    </a:lnTo>
                    <a:lnTo>
                      <a:pt x="718" y="4"/>
                    </a:lnTo>
                    <a:lnTo>
                      <a:pt x="719" y="4"/>
                    </a:lnTo>
                    <a:lnTo>
                      <a:pt x="720" y="4"/>
                    </a:lnTo>
                    <a:lnTo>
                      <a:pt x="721" y="3"/>
                    </a:lnTo>
                    <a:lnTo>
                      <a:pt x="722" y="3"/>
                    </a:lnTo>
                    <a:lnTo>
                      <a:pt x="724" y="3"/>
                    </a:lnTo>
                    <a:lnTo>
                      <a:pt x="725" y="3"/>
                    </a:lnTo>
                    <a:lnTo>
                      <a:pt x="726" y="3"/>
                    </a:lnTo>
                    <a:lnTo>
                      <a:pt x="727" y="3"/>
                    </a:lnTo>
                    <a:lnTo>
                      <a:pt x="728" y="3"/>
                    </a:lnTo>
                    <a:lnTo>
                      <a:pt x="729" y="3"/>
                    </a:lnTo>
                    <a:lnTo>
                      <a:pt x="730" y="3"/>
                    </a:lnTo>
                    <a:lnTo>
                      <a:pt x="731" y="3"/>
                    </a:lnTo>
                    <a:lnTo>
                      <a:pt x="732" y="2"/>
                    </a:lnTo>
                    <a:lnTo>
                      <a:pt x="733" y="2"/>
                    </a:lnTo>
                    <a:lnTo>
                      <a:pt x="734" y="2"/>
                    </a:lnTo>
                    <a:lnTo>
                      <a:pt x="735" y="2"/>
                    </a:lnTo>
                    <a:lnTo>
                      <a:pt x="736" y="2"/>
                    </a:lnTo>
                    <a:lnTo>
                      <a:pt x="738" y="2"/>
                    </a:lnTo>
                    <a:lnTo>
                      <a:pt x="739" y="2"/>
                    </a:lnTo>
                    <a:lnTo>
                      <a:pt x="740" y="2"/>
                    </a:lnTo>
                    <a:lnTo>
                      <a:pt x="741" y="2"/>
                    </a:lnTo>
                    <a:lnTo>
                      <a:pt x="742" y="2"/>
                    </a:lnTo>
                    <a:lnTo>
                      <a:pt x="743" y="2"/>
                    </a:lnTo>
                    <a:lnTo>
                      <a:pt x="745" y="2"/>
                    </a:lnTo>
                    <a:lnTo>
                      <a:pt x="746" y="2"/>
                    </a:lnTo>
                    <a:lnTo>
                      <a:pt x="747" y="1"/>
                    </a:lnTo>
                    <a:lnTo>
                      <a:pt x="748" y="1"/>
                    </a:lnTo>
                    <a:lnTo>
                      <a:pt x="749" y="1"/>
                    </a:lnTo>
                    <a:lnTo>
                      <a:pt x="750" y="1"/>
                    </a:lnTo>
                    <a:lnTo>
                      <a:pt x="751" y="1"/>
                    </a:lnTo>
                    <a:lnTo>
                      <a:pt x="753" y="1"/>
                    </a:lnTo>
                    <a:lnTo>
                      <a:pt x="754" y="1"/>
                    </a:lnTo>
                    <a:lnTo>
                      <a:pt x="755" y="1"/>
                    </a:lnTo>
                    <a:lnTo>
                      <a:pt x="755" y="1"/>
                    </a:lnTo>
                    <a:lnTo>
                      <a:pt x="756" y="1"/>
                    </a:lnTo>
                    <a:lnTo>
                      <a:pt x="757" y="1"/>
                    </a:lnTo>
                    <a:lnTo>
                      <a:pt x="759" y="1"/>
                    </a:lnTo>
                    <a:lnTo>
                      <a:pt x="760" y="1"/>
                    </a:lnTo>
                    <a:lnTo>
                      <a:pt x="761" y="1"/>
                    </a:lnTo>
                    <a:lnTo>
                      <a:pt x="762" y="1"/>
                    </a:lnTo>
                    <a:lnTo>
                      <a:pt x="763" y="1"/>
                    </a:lnTo>
                    <a:lnTo>
                      <a:pt x="764" y="1"/>
                    </a:lnTo>
                    <a:lnTo>
                      <a:pt x="766" y="1"/>
                    </a:lnTo>
                    <a:lnTo>
                      <a:pt x="767" y="1"/>
                    </a:lnTo>
                    <a:lnTo>
                      <a:pt x="768" y="0"/>
                    </a:lnTo>
                    <a:lnTo>
                      <a:pt x="769" y="0"/>
                    </a:lnTo>
                    <a:lnTo>
                      <a:pt x="770" y="0"/>
                    </a:lnTo>
                    <a:lnTo>
                      <a:pt x="771" y="0"/>
                    </a:lnTo>
                    <a:lnTo>
                      <a:pt x="773" y="0"/>
                    </a:lnTo>
                    <a:lnTo>
                      <a:pt x="774" y="0"/>
                    </a:lnTo>
                    <a:lnTo>
                      <a:pt x="775" y="0"/>
                    </a:lnTo>
                    <a:lnTo>
                      <a:pt x="776" y="0"/>
                    </a:lnTo>
                    <a:lnTo>
                      <a:pt x="777" y="0"/>
                    </a:lnTo>
                    <a:lnTo>
                      <a:pt x="778" y="0"/>
                    </a:lnTo>
                    <a:lnTo>
                      <a:pt x="778" y="0"/>
                    </a:lnTo>
                    <a:lnTo>
                      <a:pt x="780" y="0"/>
                    </a:lnTo>
                    <a:lnTo>
                      <a:pt x="781" y="0"/>
                    </a:lnTo>
                    <a:lnTo>
                      <a:pt x="782" y="0"/>
                    </a:lnTo>
                    <a:lnTo>
                      <a:pt x="783" y="0"/>
                    </a:lnTo>
                    <a:lnTo>
                      <a:pt x="784" y="0"/>
                    </a:lnTo>
                    <a:lnTo>
                      <a:pt x="785" y="0"/>
                    </a:lnTo>
                    <a:lnTo>
                      <a:pt x="787" y="0"/>
                    </a:lnTo>
                    <a:lnTo>
                      <a:pt x="788" y="0"/>
                    </a:lnTo>
                    <a:lnTo>
                      <a:pt x="789" y="0"/>
                    </a:lnTo>
                    <a:lnTo>
                      <a:pt x="790" y="0"/>
                    </a:lnTo>
                    <a:lnTo>
                      <a:pt x="791" y="0"/>
                    </a:lnTo>
                    <a:lnTo>
                      <a:pt x="792" y="0"/>
                    </a:lnTo>
                    <a:lnTo>
                      <a:pt x="794" y="0"/>
                    </a:lnTo>
                    <a:lnTo>
                      <a:pt x="795" y="0"/>
                    </a:lnTo>
                    <a:lnTo>
                      <a:pt x="796" y="0"/>
                    </a:lnTo>
                    <a:lnTo>
                      <a:pt x="797" y="0"/>
                    </a:lnTo>
                    <a:lnTo>
                      <a:pt x="798" y="0"/>
                    </a:lnTo>
                    <a:lnTo>
                      <a:pt x="799" y="0"/>
                    </a:lnTo>
                    <a:lnTo>
                      <a:pt x="800" y="0"/>
                    </a:lnTo>
                    <a:lnTo>
                      <a:pt x="802" y="0"/>
                    </a:lnTo>
                    <a:lnTo>
                      <a:pt x="802" y="0"/>
                    </a:lnTo>
                    <a:lnTo>
                      <a:pt x="803" y="0"/>
                    </a:lnTo>
                    <a:lnTo>
                      <a:pt x="804" y="0"/>
                    </a:lnTo>
                    <a:lnTo>
                      <a:pt x="805" y="0"/>
                    </a:lnTo>
                    <a:lnTo>
                      <a:pt x="806" y="0"/>
                    </a:lnTo>
                    <a:lnTo>
                      <a:pt x="808" y="1"/>
                    </a:lnTo>
                    <a:lnTo>
                      <a:pt x="809" y="1"/>
                    </a:lnTo>
                    <a:lnTo>
                      <a:pt x="810" y="1"/>
                    </a:lnTo>
                    <a:lnTo>
                      <a:pt x="811" y="1"/>
                    </a:lnTo>
                    <a:lnTo>
                      <a:pt x="812" y="1"/>
                    </a:lnTo>
                    <a:lnTo>
                      <a:pt x="813" y="1"/>
                    </a:lnTo>
                    <a:lnTo>
                      <a:pt x="815" y="1"/>
                    </a:lnTo>
                    <a:lnTo>
                      <a:pt x="816" y="1"/>
                    </a:lnTo>
                    <a:lnTo>
                      <a:pt x="817" y="1"/>
                    </a:lnTo>
                    <a:lnTo>
                      <a:pt x="818" y="1"/>
                    </a:lnTo>
                    <a:lnTo>
                      <a:pt x="819" y="1"/>
                    </a:lnTo>
                    <a:lnTo>
                      <a:pt x="820" y="1"/>
                    </a:lnTo>
                    <a:lnTo>
                      <a:pt x="822" y="1"/>
                    </a:lnTo>
                    <a:lnTo>
                      <a:pt x="823" y="1"/>
                    </a:lnTo>
                    <a:lnTo>
                      <a:pt x="824" y="1"/>
                    </a:lnTo>
                    <a:lnTo>
                      <a:pt x="825" y="1"/>
                    </a:lnTo>
                    <a:lnTo>
                      <a:pt x="826" y="1"/>
                    </a:lnTo>
                    <a:lnTo>
                      <a:pt x="826" y="1"/>
                    </a:lnTo>
                    <a:lnTo>
                      <a:pt x="827" y="1"/>
                    </a:lnTo>
                    <a:lnTo>
                      <a:pt x="829" y="1"/>
                    </a:lnTo>
                    <a:lnTo>
                      <a:pt x="830" y="2"/>
                    </a:lnTo>
                    <a:lnTo>
                      <a:pt x="831" y="2"/>
                    </a:lnTo>
                    <a:lnTo>
                      <a:pt x="832" y="2"/>
                    </a:lnTo>
                    <a:lnTo>
                      <a:pt x="833" y="2"/>
                    </a:lnTo>
                    <a:lnTo>
                      <a:pt x="834" y="2"/>
                    </a:lnTo>
                    <a:lnTo>
                      <a:pt x="836" y="2"/>
                    </a:lnTo>
                    <a:lnTo>
                      <a:pt x="837" y="2"/>
                    </a:lnTo>
                    <a:lnTo>
                      <a:pt x="838" y="2"/>
                    </a:lnTo>
                    <a:lnTo>
                      <a:pt x="839" y="2"/>
                    </a:lnTo>
                    <a:lnTo>
                      <a:pt x="840" y="2"/>
                    </a:lnTo>
                    <a:lnTo>
                      <a:pt x="841" y="2"/>
                    </a:lnTo>
                    <a:lnTo>
                      <a:pt x="843" y="2"/>
                    </a:lnTo>
                    <a:lnTo>
                      <a:pt x="844" y="3"/>
                    </a:lnTo>
                    <a:lnTo>
                      <a:pt x="845" y="3"/>
                    </a:lnTo>
                    <a:lnTo>
                      <a:pt x="846" y="3"/>
                    </a:lnTo>
                    <a:lnTo>
                      <a:pt x="847" y="3"/>
                    </a:lnTo>
                    <a:lnTo>
                      <a:pt x="848" y="3"/>
                    </a:lnTo>
                    <a:lnTo>
                      <a:pt x="849" y="3"/>
                    </a:lnTo>
                    <a:lnTo>
                      <a:pt x="850" y="3"/>
                    </a:lnTo>
                    <a:lnTo>
                      <a:pt x="851" y="3"/>
                    </a:lnTo>
                    <a:lnTo>
                      <a:pt x="852" y="3"/>
                    </a:lnTo>
                    <a:lnTo>
                      <a:pt x="853" y="3"/>
                    </a:lnTo>
                    <a:lnTo>
                      <a:pt x="854" y="3"/>
                    </a:lnTo>
                    <a:lnTo>
                      <a:pt x="855" y="4"/>
                    </a:lnTo>
                    <a:lnTo>
                      <a:pt x="857" y="4"/>
                    </a:lnTo>
                    <a:lnTo>
                      <a:pt x="858" y="4"/>
                    </a:lnTo>
                    <a:lnTo>
                      <a:pt x="859" y="4"/>
                    </a:lnTo>
                    <a:lnTo>
                      <a:pt x="860" y="4"/>
                    </a:lnTo>
                    <a:lnTo>
                      <a:pt x="861" y="4"/>
                    </a:lnTo>
                    <a:lnTo>
                      <a:pt x="862" y="4"/>
                    </a:lnTo>
                    <a:lnTo>
                      <a:pt x="864" y="4"/>
                    </a:lnTo>
                    <a:lnTo>
                      <a:pt x="865" y="4"/>
                    </a:lnTo>
                    <a:lnTo>
                      <a:pt x="866" y="5"/>
                    </a:lnTo>
                    <a:lnTo>
                      <a:pt x="867" y="5"/>
                    </a:lnTo>
                    <a:lnTo>
                      <a:pt x="868" y="5"/>
                    </a:lnTo>
                    <a:lnTo>
                      <a:pt x="869" y="5"/>
                    </a:lnTo>
                    <a:lnTo>
                      <a:pt x="870" y="5"/>
                    </a:lnTo>
                    <a:lnTo>
                      <a:pt x="872" y="5"/>
                    </a:lnTo>
                    <a:lnTo>
                      <a:pt x="873" y="5"/>
                    </a:lnTo>
                    <a:lnTo>
                      <a:pt x="873" y="5"/>
                    </a:lnTo>
                    <a:lnTo>
                      <a:pt x="874" y="6"/>
                    </a:lnTo>
                    <a:lnTo>
                      <a:pt x="875" y="6"/>
                    </a:lnTo>
                    <a:lnTo>
                      <a:pt x="876" y="6"/>
                    </a:lnTo>
                    <a:lnTo>
                      <a:pt x="878" y="6"/>
                    </a:lnTo>
                    <a:lnTo>
                      <a:pt x="879" y="6"/>
                    </a:lnTo>
                    <a:lnTo>
                      <a:pt x="880" y="6"/>
                    </a:lnTo>
                    <a:lnTo>
                      <a:pt x="881" y="6"/>
                    </a:lnTo>
                    <a:lnTo>
                      <a:pt x="882" y="6"/>
                    </a:lnTo>
                    <a:lnTo>
                      <a:pt x="883" y="6"/>
                    </a:lnTo>
                    <a:lnTo>
                      <a:pt x="885" y="6"/>
                    </a:lnTo>
                    <a:lnTo>
                      <a:pt x="886" y="6"/>
                    </a:lnTo>
                    <a:lnTo>
                      <a:pt x="887" y="6"/>
                    </a:lnTo>
                    <a:lnTo>
                      <a:pt x="888" y="6"/>
                    </a:lnTo>
                    <a:lnTo>
                      <a:pt x="889" y="6"/>
                    </a:lnTo>
                    <a:lnTo>
                      <a:pt x="890" y="7"/>
                    </a:lnTo>
                    <a:lnTo>
                      <a:pt x="892" y="7"/>
                    </a:lnTo>
                    <a:lnTo>
                      <a:pt x="893" y="7"/>
                    </a:lnTo>
                    <a:lnTo>
                      <a:pt x="894" y="7"/>
                    </a:lnTo>
                    <a:lnTo>
                      <a:pt x="895" y="7"/>
                    </a:lnTo>
                    <a:lnTo>
                      <a:pt x="896" y="7"/>
                    </a:lnTo>
                    <a:lnTo>
                      <a:pt x="897" y="7"/>
                    </a:lnTo>
                    <a:lnTo>
                      <a:pt x="897" y="8"/>
                    </a:lnTo>
                    <a:lnTo>
                      <a:pt x="899" y="8"/>
                    </a:lnTo>
                    <a:lnTo>
                      <a:pt x="900" y="8"/>
                    </a:lnTo>
                    <a:lnTo>
                      <a:pt x="901" y="8"/>
                    </a:lnTo>
                    <a:lnTo>
                      <a:pt x="902" y="8"/>
                    </a:lnTo>
                    <a:lnTo>
                      <a:pt x="903" y="8"/>
                    </a:lnTo>
                    <a:lnTo>
                      <a:pt x="904" y="8"/>
                    </a:lnTo>
                    <a:lnTo>
                      <a:pt x="906" y="9"/>
                    </a:lnTo>
                    <a:lnTo>
                      <a:pt x="907" y="9"/>
                    </a:lnTo>
                    <a:lnTo>
                      <a:pt x="908" y="9"/>
                    </a:lnTo>
                    <a:lnTo>
                      <a:pt x="909" y="9"/>
                    </a:lnTo>
                    <a:lnTo>
                      <a:pt x="910" y="9"/>
                    </a:lnTo>
                    <a:lnTo>
                      <a:pt x="911" y="9"/>
                    </a:lnTo>
                    <a:lnTo>
                      <a:pt x="913" y="10"/>
                    </a:lnTo>
                    <a:lnTo>
                      <a:pt x="914" y="10"/>
                    </a:lnTo>
                    <a:lnTo>
                      <a:pt x="915" y="10"/>
                    </a:lnTo>
                    <a:lnTo>
                      <a:pt x="916" y="10"/>
                    </a:lnTo>
                    <a:lnTo>
                      <a:pt x="917" y="10"/>
                    </a:lnTo>
                    <a:lnTo>
                      <a:pt x="918" y="10"/>
                    </a:lnTo>
                    <a:lnTo>
                      <a:pt x="919" y="10"/>
                    </a:lnTo>
                    <a:lnTo>
                      <a:pt x="921" y="11"/>
                    </a:lnTo>
                    <a:lnTo>
                      <a:pt x="921" y="11"/>
                    </a:lnTo>
                    <a:lnTo>
                      <a:pt x="922" y="11"/>
                    </a:lnTo>
                    <a:lnTo>
                      <a:pt x="923" y="11"/>
                    </a:lnTo>
                    <a:lnTo>
                      <a:pt x="924" y="11"/>
                    </a:lnTo>
                    <a:lnTo>
                      <a:pt x="925" y="11"/>
                    </a:lnTo>
                    <a:lnTo>
                      <a:pt x="927" y="12"/>
                    </a:lnTo>
                    <a:lnTo>
                      <a:pt x="928" y="12"/>
                    </a:lnTo>
                    <a:lnTo>
                      <a:pt x="929" y="12"/>
                    </a:lnTo>
                    <a:lnTo>
                      <a:pt x="930" y="12"/>
                    </a:lnTo>
                    <a:lnTo>
                      <a:pt x="931" y="12"/>
                    </a:lnTo>
                    <a:lnTo>
                      <a:pt x="932" y="12"/>
                    </a:lnTo>
                    <a:lnTo>
                      <a:pt x="934" y="12"/>
                    </a:lnTo>
                    <a:lnTo>
                      <a:pt x="935" y="13"/>
                    </a:lnTo>
                    <a:lnTo>
                      <a:pt x="936" y="13"/>
                    </a:lnTo>
                    <a:lnTo>
                      <a:pt x="937" y="13"/>
                    </a:lnTo>
                    <a:lnTo>
                      <a:pt x="938" y="13"/>
                    </a:lnTo>
                    <a:lnTo>
                      <a:pt x="939" y="13"/>
                    </a:lnTo>
                    <a:lnTo>
                      <a:pt x="941" y="13"/>
                    </a:lnTo>
                    <a:lnTo>
                      <a:pt x="942" y="14"/>
                    </a:lnTo>
                    <a:lnTo>
                      <a:pt x="943" y="14"/>
                    </a:lnTo>
                    <a:lnTo>
                      <a:pt x="944" y="14"/>
                    </a:lnTo>
                    <a:lnTo>
                      <a:pt x="945" y="14"/>
                    </a:lnTo>
                    <a:lnTo>
                      <a:pt x="945" y="14"/>
                    </a:lnTo>
                    <a:lnTo>
                      <a:pt x="946" y="14"/>
                    </a:lnTo>
                    <a:lnTo>
                      <a:pt x="948" y="14"/>
                    </a:lnTo>
                    <a:lnTo>
                      <a:pt x="949" y="15"/>
                    </a:lnTo>
                    <a:lnTo>
                      <a:pt x="950" y="15"/>
                    </a:lnTo>
                    <a:lnTo>
                      <a:pt x="951" y="15"/>
                    </a:lnTo>
                    <a:lnTo>
                      <a:pt x="952" y="15"/>
                    </a:lnTo>
                    <a:lnTo>
                      <a:pt x="953" y="15"/>
                    </a:lnTo>
                    <a:lnTo>
                      <a:pt x="955" y="15"/>
                    </a:lnTo>
                    <a:lnTo>
                      <a:pt x="956" y="15"/>
                    </a:lnTo>
                    <a:lnTo>
                      <a:pt x="957" y="16"/>
                    </a:lnTo>
                    <a:lnTo>
                      <a:pt x="958" y="16"/>
                    </a:lnTo>
                    <a:lnTo>
                      <a:pt x="959" y="16"/>
                    </a:lnTo>
                    <a:lnTo>
                      <a:pt x="960" y="16"/>
                    </a:lnTo>
                    <a:lnTo>
                      <a:pt x="962" y="16"/>
                    </a:lnTo>
                    <a:lnTo>
                      <a:pt x="963" y="16"/>
                    </a:lnTo>
                    <a:lnTo>
                      <a:pt x="964" y="16"/>
                    </a:lnTo>
                    <a:lnTo>
                      <a:pt x="965" y="17"/>
                    </a:lnTo>
                    <a:lnTo>
                      <a:pt x="966" y="17"/>
                    </a:lnTo>
                    <a:lnTo>
                      <a:pt x="967" y="17"/>
                    </a:lnTo>
                    <a:lnTo>
                      <a:pt x="968" y="17"/>
                    </a:lnTo>
                    <a:lnTo>
                      <a:pt x="969" y="17"/>
                    </a:lnTo>
                    <a:lnTo>
                      <a:pt x="970" y="17"/>
                    </a:lnTo>
                    <a:lnTo>
                      <a:pt x="971" y="17"/>
                    </a:lnTo>
                    <a:lnTo>
                      <a:pt x="972" y="17"/>
                    </a:lnTo>
                    <a:lnTo>
                      <a:pt x="973" y="18"/>
                    </a:lnTo>
                    <a:lnTo>
                      <a:pt x="974" y="18"/>
                    </a:lnTo>
                    <a:lnTo>
                      <a:pt x="976" y="18"/>
                    </a:lnTo>
                    <a:lnTo>
                      <a:pt x="977" y="18"/>
                    </a:lnTo>
                    <a:lnTo>
                      <a:pt x="978" y="18"/>
                    </a:lnTo>
                    <a:lnTo>
                      <a:pt x="979" y="18"/>
                    </a:lnTo>
                    <a:lnTo>
                      <a:pt x="980" y="18"/>
                    </a:lnTo>
                    <a:lnTo>
                      <a:pt x="981" y="18"/>
                    </a:lnTo>
                    <a:lnTo>
                      <a:pt x="983" y="19"/>
                    </a:lnTo>
                    <a:lnTo>
                      <a:pt x="984" y="19"/>
                    </a:lnTo>
                    <a:lnTo>
                      <a:pt x="985" y="19"/>
                    </a:lnTo>
                    <a:lnTo>
                      <a:pt x="986" y="19"/>
                    </a:lnTo>
                    <a:lnTo>
                      <a:pt x="987" y="19"/>
                    </a:lnTo>
                    <a:lnTo>
                      <a:pt x="988" y="19"/>
                    </a:lnTo>
                    <a:lnTo>
                      <a:pt x="990" y="19"/>
                    </a:lnTo>
                    <a:lnTo>
                      <a:pt x="991" y="19"/>
                    </a:lnTo>
                    <a:lnTo>
                      <a:pt x="992" y="19"/>
                    </a:lnTo>
                    <a:lnTo>
                      <a:pt x="992" y="20"/>
                    </a:lnTo>
                    <a:lnTo>
                      <a:pt x="993" y="20"/>
                    </a:lnTo>
                    <a:lnTo>
                      <a:pt x="994" y="20"/>
                    </a:lnTo>
                    <a:lnTo>
                      <a:pt x="995" y="20"/>
                    </a:lnTo>
                    <a:lnTo>
                      <a:pt x="997" y="20"/>
                    </a:lnTo>
                    <a:lnTo>
                      <a:pt x="998" y="20"/>
                    </a:lnTo>
                    <a:lnTo>
                      <a:pt x="999" y="20"/>
                    </a:lnTo>
                    <a:lnTo>
                      <a:pt x="1000" y="20"/>
                    </a:lnTo>
                    <a:lnTo>
                      <a:pt x="1001" y="20"/>
                    </a:lnTo>
                    <a:lnTo>
                      <a:pt x="1002" y="21"/>
                    </a:lnTo>
                    <a:lnTo>
                      <a:pt x="1004" y="21"/>
                    </a:lnTo>
                    <a:lnTo>
                      <a:pt x="1005" y="21"/>
                    </a:lnTo>
                    <a:lnTo>
                      <a:pt x="1006" y="21"/>
                    </a:lnTo>
                    <a:lnTo>
                      <a:pt x="1007" y="21"/>
                    </a:lnTo>
                    <a:lnTo>
                      <a:pt x="1008" y="21"/>
                    </a:lnTo>
                    <a:lnTo>
                      <a:pt x="1009" y="21"/>
                    </a:lnTo>
                    <a:lnTo>
                      <a:pt x="1011" y="21"/>
                    </a:lnTo>
                    <a:lnTo>
                      <a:pt x="1012" y="21"/>
                    </a:lnTo>
                    <a:lnTo>
                      <a:pt x="1013" y="21"/>
                    </a:lnTo>
                    <a:lnTo>
                      <a:pt x="1014" y="22"/>
                    </a:lnTo>
                    <a:lnTo>
                      <a:pt x="1015" y="22"/>
                    </a:lnTo>
                    <a:lnTo>
                      <a:pt x="1016" y="22"/>
                    </a:lnTo>
                    <a:lnTo>
                      <a:pt x="1016" y="22"/>
                    </a:lnTo>
                    <a:lnTo>
                      <a:pt x="1018" y="22"/>
                    </a:lnTo>
                    <a:lnTo>
                      <a:pt x="1019" y="22"/>
                    </a:lnTo>
                    <a:lnTo>
                      <a:pt x="1020" y="22"/>
                    </a:lnTo>
                    <a:lnTo>
                      <a:pt x="1021" y="22"/>
                    </a:lnTo>
                    <a:lnTo>
                      <a:pt x="1022" y="22"/>
                    </a:lnTo>
                    <a:lnTo>
                      <a:pt x="1023" y="22"/>
                    </a:lnTo>
                    <a:lnTo>
                      <a:pt x="1025" y="23"/>
                    </a:lnTo>
                    <a:lnTo>
                      <a:pt x="1026" y="23"/>
                    </a:lnTo>
                    <a:lnTo>
                      <a:pt x="1027" y="23"/>
                    </a:lnTo>
                    <a:lnTo>
                      <a:pt x="1028" y="23"/>
                    </a:lnTo>
                    <a:lnTo>
                      <a:pt x="1029" y="23"/>
                    </a:lnTo>
                    <a:lnTo>
                      <a:pt x="1030" y="23"/>
                    </a:lnTo>
                    <a:lnTo>
                      <a:pt x="1032" y="23"/>
                    </a:lnTo>
                    <a:lnTo>
                      <a:pt x="1033" y="23"/>
                    </a:lnTo>
                    <a:lnTo>
                      <a:pt x="1034" y="23"/>
                    </a:lnTo>
                    <a:lnTo>
                      <a:pt x="1035" y="23"/>
                    </a:lnTo>
                    <a:lnTo>
                      <a:pt x="1036" y="23"/>
                    </a:lnTo>
                    <a:lnTo>
                      <a:pt x="1037" y="24"/>
                    </a:lnTo>
                    <a:lnTo>
                      <a:pt x="1039" y="24"/>
                    </a:lnTo>
                    <a:lnTo>
                      <a:pt x="1040" y="24"/>
                    </a:lnTo>
                    <a:lnTo>
                      <a:pt x="1040" y="24"/>
                    </a:lnTo>
                    <a:lnTo>
                      <a:pt x="1041" y="24"/>
                    </a:lnTo>
                    <a:lnTo>
                      <a:pt x="1042" y="24"/>
                    </a:lnTo>
                    <a:lnTo>
                      <a:pt x="1043" y="24"/>
                    </a:lnTo>
                    <a:lnTo>
                      <a:pt x="1044" y="24"/>
                    </a:lnTo>
                    <a:lnTo>
                      <a:pt x="1046" y="24"/>
                    </a:lnTo>
                    <a:lnTo>
                      <a:pt x="1047" y="24"/>
                    </a:lnTo>
                    <a:lnTo>
                      <a:pt x="1048" y="24"/>
                    </a:lnTo>
                    <a:lnTo>
                      <a:pt x="1049" y="24"/>
                    </a:lnTo>
                    <a:lnTo>
                      <a:pt x="1050" y="25"/>
                    </a:lnTo>
                    <a:lnTo>
                      <a:pt x="1051" y="25"/>
                    </a:lnTo>
                    <a:lnTo>
                      <a:pt x="1053" y="25"/>
                    </a:lnTo>
                    <a:lnTo>
                      <a:pt x="1054" y="25"/>
                    </a:lnTo>
                    <a:lnTo>
                      <a:pt x="1055" y="25"/>
                    </a:lnTo>
                    <a:lnTo>
                      <a:pt x="1056" y="25"/>
                    </a:lnTo>
                    <a:lnTo>
                      <a:pt x="1057" y="25"/>
                    </a:lnTo>
                    <a:lnTo>
                      <a:pt x="1058" y="25"/>
                    </a:lnTo>
                    <a:lnTo>
                      <a:pt x="1060" y="25"/>
                    </a:lnTo>
                    <a:lnTo>
                      <a:pt x="1061" y="25"/>
                    </a:lnTo>
                    <a:lnTo>
                      <a:pt x="1062" y="25"/>
                    </a:lnTo>
                    <a:lnTo>
                      <a:pt x="1063" y="26"/>
                    </a:lnTo>
                    <a:lnTo>
                      <a:pt x="1064" y="26"/>
                    </a:lnTo>
                    <a:lnTo>
                      <a:pt x="1064" y="26"/>
                    </a:lnTo>
                    <a:lnTo>
                      <a:pt x="1065" y="26"/>
                    </a:lnTo>
                    <a:lnTo>
                      <a:pt x="1067" y="26"/>
                    </a:lnTo>
                    <a:lnTo>
                      <a:pt x="1068" y="26"/>
                    </a:lnTo>
                    <a:lnTo>
                      <a:pt x="1069" y="26"/>
                    </a:lnTo>
                    <a:lnTo>
                      <a:pt x="1070" y="26"/>
                    </a:lnTo>
                    <a:lnTo>
                      <a:pt x="1071" y="26"/>
                    </a:lnTo>
                    <a:lnTo>
                      <a:pt x="1072" y="26"/>
                    </a:lnTo>
                    <a:lnTo>
                      <a:pt x="1074" y="26"/>
                    </a:lnTo>
                    <a:lnTo>
                      <a:pt x="1075" y="27"/>
                    </a:lnTo>
                    <a:lnTo>
                      <a:pt x="1076" y="27"/>
                    </a:lnTo>
                    <a:lnTo>
                      <a:pt x="1077" y="27"/>
                    </a:lnTo>
                    <a:lnTo>
                      <a:pt x="1078" y="27"/>
                    </a:lnTo>
                    <a:lnTo>
                      <a:pt x="1079" y="27"/>
                    </a:lnTo>
                    <a:lnTo>
                      <a:pt x="1081" y="27"/>
                    </a:lnTo>
                    <a:lnTo>
                      <a:pt x="1082" y="27"/>
                    </a:lnTo>
                    <a:lnTo>
                      <a:pt x="1083" y="27"/>
                    </a:lnTo>
                    <a:lnTo>
                      <a:pt x="1084" y="27"/>
                    </a:lnTo>
                    <a:lnTo>
                      <a:pt x="1085" y="27"/>
                    </a:lnTo>
                    <a:lnTo>
                      <a:pt x="1086" y="27"/>
                    </a:lnTo>
                    <a:lnTo>
                      <a:pt x="1088" y="28"/>
                    </a:lnTo>
                    <a:lnTo>
                      <a:pt x="1088" y="28"/>
                    </a:lnTo>
                    <a:lnTo>
                      <a:pt x="1089" y="28"/>
                    </a:lnTo>
                    <a:lnTo>
                      <a:pt x="1090" y="28"/>
                    </a:lnTo>
                    <a:lnTo>
                      <a:pt x="1091" y="28"/>
                    </a:lnTo>
                    <a:lnTo>
                      <a:pt x="1092" y="28"/>
                    </a:lnTo>
                    <a:lnTo>
                      <a:pt x="1093" y="28"/>
                    </a:lnTo>
                    <a:lnTo>
                      <a:pt x="1095" y="28"/>
                    </a:lnTo>
                    <a:lnTo>
                      <a:pt x="1096" y="28"/>
                    </a:lnTo>
                    <a:lnTo>
                      <a:pt x="1097" y="28"/>
                    </a:lnTo>
                    <a:lnTo>
                      <a:pt x="1098" y="29"/>
                    </a:lnTo>
                    <a:lnTo>
                      <a:pt x="1099" y="29"/>
                    </a:lnTo>
                    <a:lnTo>
                      <a:pt x="1100" y="29"/>
                    </a:lnTo>
                    <a:lnTo>
                      <a:pt x="1102" y="29"/>
                    </a:lnTo>
                    <a:lnTo>
                      <a:pt x="1103" y="29"/>
                    </a:lnTo>
                    <a:lnTo>
                      <a:pt x="1104" y="29"/>
                    </a:lnTo>
                    <a:lnTo>
                      <a:pt x="1105" y="29"/>
                    </a:lnTo>
                    <a:lnTo>
                      <a:pt x="1106" y="29"/>
                    </a:lnTo>
                    <a:lnTo>
                      <a:pt x="1107" y="29"/>
                    </a:lnTo>
                    <a:lnTo>
                      <a:pt x="1109" y="30"/>
                    </a:lnTo>
                    <a:lnTo>
                      <a:pt x="1110" y="30"/>
                    </a:lnTo>
                    <a:lnTo>
                      <a:pt x="1111" y="30"/>
                    </a:lnTo>
                    <a:lnTo>
                      <a:pt x="1111" y="30"/>
                    </a:lnTo>
                    <a:lnTo>
                      <a:pt x="1112" y="30"/>
                    </a:lnTo>
                    <a:lnTo>
                      <a:pt x="1113" y="30"/>
                    </a:lnTo>
                    <a:lnTo>
                      <a:pt x="1114" y="30"/>
                    </a:lnTo>
                    <a:lnTo>
                      <a:pt x="1116" y="30"/>
                    </a:lnTo>
                    <a:lnTo>
                      <a:pt x="1117" y="30"/>
                    </a:lnTo>
                    <a:lnTo>
                      <a:pt x="1118" y="30"/>
                    </a:lnTo>
                    <a:lnTo>
                      <a:pt x="1119" y="30"/>
                    </a:lnTo>
                    <a:lnTo>
                      <a:pt x="1120" y="30"/>
                    </a:lnTo>
                    <a:lnTo>
                      <a:pt x="1121" y="30"/>
                    </a:lnTo>
                    <a:lnTo>
                      <a:pt x="1123" y="30"/>
                    </a:lnTo>
                    <a:lnTo>
                      <a:pt x="1124" y="30"/>
                    </a:lnTo>
                    <a:lnTo>
                      <a:pt x="1125" y="30"/>
                    </a:lnTo>
                    <a:lnTo>
                      <a:pt x="1126" y="31"/>
                    </a:lnTo>
                    <a:lnTo>
                      <a:pt x="1127" y="31"/>
                    </a:lnTo>
                    <a:lnTo>
                      <a:pt x="1128" y="31"/>
                    </a:lnTo>
                    <a:lnTo>
                      <a:pt x="1130" y="31"/>
                    </a:lnTo>
                    <a:lnTo>
                      <a:pt x="1131" y="31"/>
                    </a:lnTo>
                    <a:lnTo>
                      <a:pt x="1132" y="31"/>
                    </a:lnTo>
                    <a:lnTo>
                      <a:pt x="1133" y="31"/>
                    </a:lnTo>
                    <a:lnTo>
                      <a:pt x="1134" y="32"/>
                    </a:lnTo>
                    <a:lnTo>
                      <a:pt x="1135" y="32"/>
                    </a:lnTo>
                    <a:lnTo>
                      <a:pt x="1135" y="32"/>
                    </a:lnTo>
                    <a:lnTo>
                      <a:pt x="1137" y="32"/>
                    </a:lnTo>
                    <a:lnTo>
                      <a:pt x="1138" y="32"/>
                    </a:lnTo>
                    <a:lnTo>
                      <a:pt x="1139" y="32"/>
                    </a:lnTo>
                    <a:lnTo>
                      <a:pt x="1140" y="32"/>
                    </a:lnTo>
                    <a:lnTo>
                      <a:pt x="1141" y="33"/>
                    </a:lnTo>
                    <a:lnTo>
                      <a:pt x="1142" y="33"/>
                    </a:lnTo>
                    <a:lnTo>
                      <a:pt x="1144" y="33"/>
                    </a:lnTo>
                    <a:lnTo>
                      <a:pt x="1145" y="33"/>
                    </a:lnTo>
                    <a:lnTo>
                      <a:pt x="1146" y="33"/>
                    </a:lnTo>
                    <a:lnTo>
                      <a:pt x="1147" y="33"/>
                    </a:lnTo>
                    <a:lnTo>
                      <a:pt x="1148" y="33"/>
                    </a:lnTo>
                    <a:lnTo>
                      <a:pt x="1149" y="33"/>
                    </a:lnTo>
                    <a:lnTo>
                      <a:pt x="1151" y="34"/>
                    </a:lnTo>
                    <a:lnTo>
                      <a:pt x="1152" y="34"/>
                    </a:lnTo>
                    <a:lnTo>
                      <a:pt x="1153" y="34"/>
                    </a:lnTo>
                    <a:lnTo>
                      <a:pt x="1154" y="34"/>
                    </a:lnTo>
                    <a:lnTo>
                      <a:pt x="1155" y="34"/>
                    </a:lnTo>
                    <a:lnTo>
                      <a:pt x="1156" y="34"/>
                    </a:lnTo>
                    <a:lnTo>
                      <a:pt x="1158" y="34"/>
                    </a:lnTo>
                    <a:lnTo>
                      <a:pt x="1159" y="34"/>
                    </a:lnTo>
                    <a:lnTo>
                      <a:pt x="1159" y="34"/>
                    </a:lnTo>
                    <a:lnTo>
                      <a:pt x="1160" y="35"/>
                    </a:lnTo>
                    <a:lnTo>
                      <a:pt x="1161" y="35"/>
                    </a:lnTo>
                    <a:lnTo>
                      <a:pt x="1162" y="35"/>
                    </a:lnTo>
                    <a:lnTo>
                      <a:pt x="1163" y="35"/>
                    </a:lnTo>
                    <a:lnTo>
                      <a:pt x="1165" y="35"/>
                    </a:lnTo>
                    <a:lnTo>
                      <a:pt x="1166" y="35"/>
                    </a:lnTo>
                    <a:lnTo>
                      <a:pt x="1167" y="35"/>
                    </a:lnTo>
                    <a:lnTo>
                      <a:pt x="1168" y="35"/>
                    </a:lnTo>
                    <a:lnTo>
                      <a:pt x="1169" y="35"/>
                    </a:lnTo>
                    <a:lnTo>
                      <a:pt x="1170" y="35"/>
                    </a:lnTo>
                    <a:lnTo>
                      <a:pt x="1172" y="35"/>
                    </a:lnTo>
                    <a:lnTo>
                      <a:pt x="1173" y="35"/>
                    </a:lnTo>
                    <a:lnTo>
                      <a:pt x="1174" y="35"/>
                    </a:lnTo>
                    <a:lnTo>
                      <a:pt x="1175" y="35"/>
                    </a:lnTo>
                    <a:lnTo>
                      <a:pt x="1176" y="35"/>
                    </a:lnTo>
                    <a:lnTo>
                      <a:pt x="1177" y="35"/>
                    </a:lnTo>
                    <a:lnTo>
                      <a:pt x="1179" y="35"/>
                    </a:lnTo>
                    <a:lnTo>
                      <a:pt x="1180" y="35"/>
                    </a:lnTo>
                    <a:lnTo>
                      <a:pt x="1181" y="35"/>
                    </a:lnTo>
                    <a:lnTo>
                      <a:pt x="1182" y="35"/>
                    </a:lnTo>
                    <a:lnTo>
                      <a:pt x="1183" y="35"/>
                    </a:lnTo>
                    <a:lnTo>
                      <a:pt x="1183" y="35"/>
                    </a:lnTo>
                    <a:lnTo>
                      <a:pt x="1184" y="35"/>
                    </a:lnTo>
                    <a:lnTo>
                      <a:pt x="1186" y="35"/>
                    </a:lnTo>
                    <a:lnTo>
                      <a:pt x="1187" y="35"/>
                    </a:lnTo>
                    <a:lnTo>
                      <a:pt x="1188" y="35"/>
                    </a:lnTo>
                    <a:lnTo>
                      <a:pt x="1189" y="35"/>
                    </a:lnTo>
                    <a:lnTo>
                      <a:pt x="1190" y="35"/>
                    </a:lnTo>
                    <a:lnTo>
                      <a:pt x="1191" y="35"/>
                    </a:lnTo>
                    <a:lnTo>
                      <a:pt x="1193" y="35"/>
                    </a:lnTo>
                    <a:lnTo>
                      <a:pt x="1194" y="35"/>
                    </a:lnTo>
                    <a:lnTo>
                      <a:pt x="1195" y="35"/>
                    </a:lnTo>
                    <a:lnTo>
                      <a:pt x="1196" y="35"/>
                    </a:lnTo>
                    <a:lnTo>
                      <a:pt x="1197" y="35"/>
                    </a:lnTo>
                    <a:lnTo>
                      <a:pt x="1198" y="35"/>
                    </a:lnTo>
                    <a:lnTo>
                      <a:pt x="1200" y="35"/>
                    </a:lnTo>
                    <a:lnTo>
                      <a:pt x="1201" y="35"/>
                    </a:lnTo>
                    <a:lnTo>
                      <a:pt x="1202" y="35"/>
                    </a:lnTo>
                    <a:lnTo>
                      <a:pt x="1203" y="35"/>
                    </a:lnTo>
                    <a:lnTo>
                      <a:pt x="1204" y="35"/>
                    </a:lnTo>
                    <a:lnTo>
                      <a:pt x="1205" y="34"/>
                    </a:lnTo>
                    <a:lnTo>
                      <a:pt x="1206" y="34"/>
                    </a:lnTo>
                    <a:lnTo>
                      <a:pt x="1207" y="34"/>
                    </a:lnTo>
                    <a:lnTo>
                      <a:pt x="1208" y="34"/>
                    </a:lnTo>
                    <a:lnTo>
                      <a:pt x="1209" y="34"/>
                    </a:lnTo>
                    <a:lnTo>
                      <a:pt x="1210" y="34"/>
                    </a:lnTo>
                    <a:lnTo>
                      <a:pt x="1211" y="34"/>
                    </a:lnTo>
                    <a:lnTo>
                      <a:pt x="1212" y="34"/>
                    </a:lnTo>
                    <a:lnTo>
                      <a:pt x="1214" y="34"/>
                    </a:lnTo>
                    <a:lnTo>
                      <a:pt x="1215" y="33"/>
                    </a:lnTo>
                    <a:lnTo>
                      <a:pt x="1216" y="33"/>
                    </a:lnTo>
                    <a:lnTo>
                      <a:pt x="1217" y="33"/>
                    </a:lnTo>
                    <a:lnTo>
                      <a:pt x="1218" y="33"/>
                    </a:lnTo>
                    <a:lnTo>
                      <a:pt x="1219" y="33"/>
                    </a:lnTo>
                    <a:lnTo>
                      <a:pt x="1221" y="33"/>
                    </a:lnTo>
                    <a:lnTo>
                      <a:pt x="1222" y="33"/>
                    </a:lnTo>
                    <a:lnTo>
                      <a:pt x="1223" y="33"/>
                    </a:lnTo>
                    <a:lnTo>
                      <a:pt x="1224" y="32"/>
                    </a:lnTo>
                    <a:lnTo>
                      <a:pt x="1225" y="32"/>
                    </a:lnTo>
                    <a:lnTo>
                      <a:pt x="1226" y="32"/>
                    </a:lnTo>
                    <a:lnTo>
                      <a:pt x="1228" y="32"/>
                    </a:lnTo>
                    <a:lnTo>
                      <a:pt x="1229" y="32"/>
                    </a:lnTo>
                    <a:lnTo>
                      <a:pt x="1230" y="32"/>
                    </a:lnTo>
                    <a:lnTo>
                      <a:pt x="1230" y="32"/>
                    </a:lnTo>
                    <a:lnTo>
                      <a:pt x="1231" y="31"/>
                    </a:lnTo>
                    <a:lnTo>
                      <a:pt x="1232" y="31"/>
                    </a:lnTo>
                    <a:lnTo>
                      <a:pt x="1233" y="31"/>
                    </a:lnTo>
                    <a:lnTo>
                      <a:pt x="1235" y="31"/>
                    </a:lnTo>
                    <a:lnTo>
                      <a:pt x="1236" y="31"/>
                    </a:lnTo>
                    <a:lnTo>
                      <a:pt x="1237" y="31"/>
                    </a:lnTo>
                    <a:lnTo>
                      <a:pt x="1238" y="31"/>
                    </a:lnTo>
                    <a:lnTo>
                      <a:pt x="1239" y="30"/>
                    </a:lnTo>
                    <a:lnTo>
                      <a:pt x="1240" y="30"/>
                    </a:lnTo>
                    <a:lnTo>
                      <a:pt x="1242" y="30"/>
                    </a:lnTo>
                    <a:lnTo>
                      <a:pt x="1243" y="30"/>
                    </a:lnTo>
                    <a:lnTo>
                      <a:pt x="1244" y="30"/>
                    </a:lnTo>
                    <a:lnTo>
                      <a:pt x="1245" y="30"/>
                    </a:lnTo>
                    <a:lnTo>
                      <a:pt x="1246" y="30"/>
                    </a:lnTo>
                    <a:lnTo>
                      <a:pt x="1247" y="30"/>
                    </a:lnTo>
                    <a:lnTo>
                      <a:pt x="1249" y="30"/>
                    </a:lnTo>
                    <a:lnTo>
                      <a:pt x="1250" y="30"/>
                    </a:lnTo>
                    <a:lnTo>
                      <a:pt x="1251" y="30"/>
                    </a:lnTo>
                    <a:lnTo>
                      <a:pt x="1252" y="30"/>
                    </a:lnTo>
                    <a:lnTo>
                      <a:pt x="1253" y="30"/>
                    </a:lnTo>
                    <a:lnTo>
                      <a:pt x="1254" y="30"/>
                    </a:lnTo>
                    <a:lnTo>
                      <a:pt x="1255" y="30"/>
                    </a:lnTo>
                    <a:lnTo>
                      <a:pt x="1256" y="30"/>
                    </a:lnTo>
                    <a:lnTo>
                      <a:pt x="1257" y="29"/>
                    </a:lnTo>
                    <a:lnTo>
                      <a:pt x="1258" y="29"/>
                    </a:lnTo>
                    <a:lnTo>
                      <a:pt x="1259" y="29"/>
                    </a:lnTo>
                    <a:lnTo>
                      <a:pt x="1260" y="29"/>
                    </a:lnTo>
                    <a:lnTo>
                      <a:pt x="1261" y="29"/>
                    </a:lnTo>
                    <a:lnTo>
                      <a:pt x="1263" y="29"/>
                    </a:lnTo>
                    <a:lnTo>
                      <a:pt x="1264" y="29"/>
                    </a:lnTo>
                    <a:lnTo>
                      <a:pt x="1265" y="29"/>
                    </a:lnTo>
                    <a:lnTo>
                      <a:pt x="1266" y="29"/>
                    </a:lnTo>
                    <a:lnTo>
                      <a:pt x="1267" y="28"/>
                    </a:lnTo>
                    <a:lnTo>
                      <a:pt x="1268" y="28"/>
                    </a:lnTo>
                    <a:lnTo>
                      <a:pt x="1270" y="28"/>
                    </a:lnTo>
                    <a:lnTo>
                      <a:pt x="1271" y="28"/>
                    </a:lnTo>
                    <a:lnTo>
                      <a:pt x="1272" y="28"/>
                    </a:lnTo>
                    <a:lnTo>
                      <a:pt x="1273" y="28"/>
                    </a:lnTo>
                    <a:lnTo>
                      <a:pt x="1274" y="28"/>
                    </a:lnTo>
                    <a:lnTo>
                      <a:pt x="1275" y="28"/>
                    </a:lnTo>
                    <a:lnTo>
                      <a:pt x="1277" y="28"/>
                    </a:lnTo>
                    <a:lnTo>
                      <a:pt x="1278" y="28"/>
                    </a:lnTo>
                    <a:lnTo>
                      <a:pt x="1278" y="27"/>
                    </a:lnTo>
                    <a:lnTo>
                      <a:pt x="1279" y="27"/>
                    </a:lnTo>
                    <a:lnTo>
                      <a:pt x="1280" y="27"/>
                    </a:lnTo>
                    <a:lnTo>
                      <a:pt x="1281" y="27"/>
                    </a:lnTo>
                    <a:lnTo>
                      <a:pt x="1282" y="27"/>
                    </a:lnTo>
                    <a:lnTo>
                      <a:pt x="1284" y="27"/>
                    </a:lnTo>
                    <a:lnTo>
                      <a:pt x="1285" y="27"/>
                    </a:lnTo>
                    <a:lnTo>
                      <a:pt x="1286" y="27"/>
                    </a:lnTo>
                    <a:lnTo>
                      <a:pt x="1287" y="27"/>
                    </a:lnTo>
                    <a:lnTo>
                      <a:pt x="1288" y="27"/>
                    </a:lnTo>
                    <a:lnTo>
                      <a:pt x="1289" y="27"/>
                    </a:lnTo>
                    <a:lnTo>
                      <a:pt x="1291" y="26"/>
                    </a:lnTo>
                    <a:lnTo>
                      <a:pt x="1292" y="26"/>
                    </a:lnTo>
                    <a:lnTo>
                      <a:pt x="1293" y="26"/>
                    </a:lnTo>
                    <a:lnTo>
                      <a:pt x="1294" y="26"/>
                    </a:lnTo>
                    <a:lnTo>
                      <a:pt x="1295" y="26"/>
                    </a:lnTo>
                    <a:lnTo>
                      <a:pt x="1296" y="26"/>
                    </a:lnTo>
                    <a:lnTo>
                      <a:pt x="1298" y="26"/>
                    </a:lnTo>
                    <a:lnTo>
                      <a:pt x="1299" y="26"/>
                    </a:lnTo>
                    <a:lnTo>
                      <a:pt x="1300" y="26"/>
                    </a:lnTo>
                    <a:lnTo>
                      <a:pt x="1301" y="26"/>
                    </a:lnTo>
                    <a:lnTo>
                      <a:pt x="1302" y="26"/>
                    </a:lnTo>
                    <a:lnTo>
                      <a:pt x="1302" y="25"/>
                    </a:lnTo>
                    <a:lnTo>
                      <a:pt x="1304" y="25"/>
                    </a:lnTo>
                    <a:lnTo>
                      <a:pt x="1305" y="25"/>
                    </a:lnTo>
                    <a:lnTo>
                      <a:pt x="1306" y="25"/>
                    </a:lnTo>
                    <a:lnTo>
                      <a:pt x="1307" y="25"/>
                    </a:lnTo>
                    <a:lnTo>
                      <a:pt x="1308" y="25"/>
                    </a:lnTo>
                    <a:lnTo>
                      <a:pt x="1309" y="25"/>
                    </a:lnTo>
                    <a:lnTo>
                      <a:pt x="1310" y="25"/>
                    </a:lnTo>
                    <a:lnTo>
                      <a:pt x="1312" y="25"/>
                    </a:lnTo>
                    <a:lnTo>
                      <a:pt x="1313" y="25"/>
                    </a:lnTo>
                    <a:lnTo>
                      <a:pt x="1314" y="25"/>
                    </a:lnTo>
                    <a:lnTo>
                      <a:pt x="1315" y="24"/>
                    </a:lnTo>
                    <a:lnTo>
                      <a:pt x="1316" y="24"/>
                    </a:lnTo>
                    <a:lnTo>
                      <a:pt x="1317" y="24"/>
                    </a:lnTo>
                    <a:lnTo>
                      <a:pt x="1319" y="24"/>
                    </a:lnTo>
                    <a:lnTo>
                      <a:pt x="1320" y="24"/>
                    </a:lnTo>
                    <a:lnTo>
                      <a:pt x="1321" y="24"/>
                    </a:lnTo>
                    <a:lnTo>
                      <a:pt x="1322" y="24"/>
                    </a:lnTo>
                    <a:lnTo>
                      <a:pt x="1323" y="24"/>
                    </a:lnTo>
                    <a:lnTo>
                      <a:pt x="1324" y="24"/>
                    </a:lnTo>
                    <a:lnTo>
                      <a:pt x="1325" y="24"/>
                    </a:lnTo>
                    <a:lnTo>
                      <a:pt x="1326" y="24"/>
                    </a:lnTo>
                    <a:lnTo>
                      <a:pt x="1327" y="23"/>
                    </a:lnTo>
                    <a:lnTo>
                      <a:pt x="1328" y="23"/>
                    </a:lnTo>
                    <a:lnTo>
                      <a:pt x="1329" y="23"/>
                    </a:lnTo>
                    <a:lnTo>
                      <a:pt x="1330" y="23"/>
                    </a:lnTo>
                    <a:lnTo>
                      <a:pt x="1331" y="23"/>
                    </a:lnTo>
                    <a:lnTo>
                      <a:pt x="1333" y="23"/>
                    </a:lnTo>
                    <a:lnTo>
                      <a:pt x="1334" y="23"/>
                    </a:lnTo>
                    <a:lnTo>
                      <a:pt x="1335" y="23"/>
                    </a:lnTo>
                    <a:lnTo>
                      <a:pt x="1336" y="23"/>
                    </a:lnTo>
                    <a:lnTo>
                      <a:pt x="1337" y="23"/>
                    </a:lnTo>
                    <a:lnTo>
                      <a:pt x="1338" y="23"/>
                    </a:lnTo>
                    <a:lnTo>
                      <a:pt x="1340" y="23"/>
                    </a:lnTo>
                    <a:lnTo>
                      <a:pt x="1341" y="22"/>
                    </a:lnTo>
                    <a:lnTo>
                      <a:pt x="1342" y="22"/>
                    </a:lnTo>
                    <a:lnTo>
                      <a:pt x="1343" y="22"/>
                    </a:lnTo>
                    <a:lnTo>
                      <a:pt x="1344" y="22"/>
                    </a:lnTo>
                    <a:lnTo>
                      <a:pt x="1345" y="22"/>
                    </a:lnTo>
                    <a:lnTo>
                      <a:pt x="1347" y="22"/>
                    </a:lnTo>
                    <a:lnTo>
                      <a:pt x="1348" y="22"/>
                    </a:lnTo>
                    <a:lnTo>
                      <a:pt x="1349" y="22"/>
                    </a:lnTo>
                    <a:lnTo>
                      <a:pt x="1349" y="22"/>
                    </a:lnTo>
                    <a:lnTo>
                      <a:pt x="1350" y="22"/>
                    </a:lnTo>
                    <a:lnTo>
                      <a:pt x="1351" y="21"/>
                    </a:lnTo>
                    <a:lnTo>
                      <a:pt x="1353" y="21"/>
                    </a:lnTo>
                    <a:lnTo>
                      <a:pt x="1354" y="21"/>
                    </a:lnTo>
                    <a:lnTo>
                      <a:pt x="1355" y="21"/>
                    </a:lnTo>
                    <a:lnTo>
                      <a:pt x="1356" y="21"/>
                    </a:lnTo>
                    <a:lnTo>
                      <a:pt x="1357" y="21"/>
                    </a:lnTo>
                    <a:lnTo>
                      <a:pt x="1358" y="21"/>
                    </a:lnTo>
                    <a:lnTo>
                      <a:pt x="1359" y="21"/>
                    </a:lnTo>
                    <a:lnTo>
                      <a:pt x="1361" y="21"/>
                    </a:lnTo>
                    <a:lnTo>
                      <a:pt x="1362" y="21"/>
                    </a:lnTo>
                    <a:lnTo>
                      <a:pt x="1363" y="20"/>
                    </a:lnTo>
                    <a:lnTo>
                      <a:pt x="1364" y="20"/>
                    </a:lnTo>
                    <a:lnTo>
                      <a:pt x="1365" y="20"/>
                    </a:lnTo>
                    <a:lnTo>
                      <a:pt x="1366" y="20"/>
                    </a:lnTo>
                    <a:lnTo>
                      <a:pt x="1368" y="20"/>
                    </a:lnTo>
                    <a:lnTo>
                      <a:pt x="1369" y="20"/>
                    </a:lnTo>
                    <a:lnTo>
                      <a:pt x="1370" y="20"/>
                    </a:lnTo>
                    <a:lnTo>
                      <a:pt x="1371" y="20"/>
                    </a:lnTo>
                    <a:lnTo>
                      <a:pt x="1372" y="20"/>
                    </a:lnTo>
                    <a:lnTo>
                      <a:pt x="1373" y="19"/>
                    </a:lnTo>
                    <a:lnTo>
                      <a:pt x="1374" y="19"/>
                    </a:lnTo>
                    <a:lnTo>
                      <a:pt x="1375" y="19"/>
                    </a:lnTo>
                    <a:lnTo>
                      <a:pt x="1376" y="19"/>
                    </a:lnTo>
                    <a:lnTo>
                      <a:pt x="1377" y="19"/>
                    </a:lnTo>
                    <a:lnTo>
                      <a:pt x="1378" y="19"/>
                    </a:lnTo>
                    <a:lnTo>
                      <a:pt x="1379" y="19"/>
                    </a:lnTo>
                    <a:lnTo>
                      <a:pt x="1380" y="19"/>
                    </a:lnTo>
                    <a:lnTo>
                      <a:pt x="1382" y="19"/>
                    </a:lnTo>
                    <a:lnTo>
                      <a:pt x="1383" y="18"/>
                    </a:lnTo>
                    <a:lnTo>
                      <a:pt x="1384" y="18"/>
                    </a:lnTo>
                    <a:lnTo>
                      <a:pt x="1385" y="18"/>
                    </a:lnTo>
                    <a:lnTo>
                      <a:pt x="1386" y="18"/>
                    </a:lnTo>
                    <a:lnTo>
                      <a:pt x="1387" y="18"/>
                    </a:lnTo>
                    <a:lnTo>
                      <a:pt x="1389" y="18"/>
                    </a:lnTo>
                    <a:lnTo>
                      <a:pt x="1390" y="18"/>
                    </a:lnTo>
                    <a:lnTo>
                      <a:pt x="1391" y="18"/>
                    </a:lnTo>
                    <a:lnTo>
                      <a:pt x="1392" y="17"/>
                    </a:lnTo>
                    <a:lnTo>
                      <a:pt x="1393" y="17"/>
                    </a:lnTo>
                    <a:lnTo>
                      <a:pt x="1394" y="17"/>
                    </a:lnTo>
                    <a:lnTo>
                      <a:pt x="1396" y="17"/>
                    </a:lnTo>
                    <a:lnTo>
                      <a:pt x="1397" y="17"/>
                    </a:lnTo>
                    <a:lnTo>
                      <a:pt x="1397" y="17"/>
                    </a:lnTo>
                    <a:lnTo>
                      <a:pt x="1398" y="17"/>
                    </a:lnTo>
                    <a:lnTo>
                      <a:pt x="1399" y="17"/>
                    </a:lnTo>
                    <a:lnTo>
                      <a:pt x="1400" y="16"/>
                    </a:lnTo>
                    <a:lnTo>
                      <a:pt x="1401" y="16"/>
                    </a:lnTo>
                    <a:lnTo>
                      <a:pt x="1403" y="16"/>
                    </a:lnTo>
                    <a:lnTo>
                      <a:pt x="1404" y="16"/>
                    </a:lnTo>
                    <a:lnTo>
                      <a:pt x="1405" y="16"/>
                    </a:lnTo>
                    <a:lnTo>
                      <a:pt x="1406" y="16"/>
                    </a:lnTo>
                    <a:lnTo>
                      <a:pt x="1407" y="16"/>
                    </a:lnTo>
                    <a:lnTo>
                      <a:pt x="1408" y="15"/>
                    </a:lnTo>
                    <a:lnTo>
                      <a:pt x="1410" y="15"/>
                    </a:lnTo>
                    <a:lnTo>
                      <a:pt x="1411" y="15"/>
                    </a:lnTo>
                    <a:lnTo>
                      <a:pt x="1412" y="15"/>
                    </a:lnTo>
                    <a:lnTo>
                      <a:pt x="1413" y="15"/>
                    </a:lnTo>
                    <a:lnTo>
                      <a:pt x="1414" y="15"/>
                    </a:lnTo>
                    <a:lnTo>
                      <a:pt x="1415" y="15"/>
                    </a:lnTo>
                    <a:lnTo>
                      <a:pt x="1417" y="14"/>
                    </a:lnTo>
                    <a:lnTo>
                      <a:pt x="1418" y="14"/>
                    </a:lnTo>
                    <a:lnTo>
                      <a:pt x="1419" y="14"/>
                    </a:lnTo>
                    <a:lnTo>
                      <a:pt x="1420" y="14"/>
                    </a:lnTo>
                    <a:lnTo>
                      <a:pt x="1420" y="14"/>
                    </a:lnTo>
                    <a:lnTo>
                      <a:pt x="1421" y="14"/>
                    </a:lnTo>
                    <a:lnTo>
                      <a:pt x="1423" y="14"/>
                    </a:lnTo>
                    <a:lnTo>
                      <a:pt x="1424" y="13"/>
                    </a:lnTo>
                    <a:lnTo>
                      <a:pt x="1425" y="13"/>
                    </a:lnTo>
                    <a:lnTo>
                      <a:pt x="1426" y="13"/>
                    </a:lnTo>
                    <a:lnTo>
                      <a:pt x="1427" y="13"/>
                    </a:lnTo>
                    <a:lnTo>
                      <a:pt x="1428" y="13"/>
                    </a:lnTo>
                    <a:lnTo>
                      <a:pt x="1429" y="13"/>
                    </a:lnTo>
                    <a:lnTo>
                      <a:pt x="1431" y="12"/>
                    </a:lnTo>
                    <a:lnTo>
                      <a:pt x="1432" y="12"/>
                    </a:lnTo>
                    <a:lnTo>
                      <a:pt x="1433" y="12"/>
                    </a:lnTo>
                    <a:lnTo>
                      <a:pt x="1434" y="12"/>
                    </a:lnTo>
                    <a:lnTo>
                      <a:pt x="1435" y="12"/>
                    </a:lnTo>
                    <a:lnTo>
                      <a:pt x="1436" y="12"/>
                    </a:lnTo>
                    <a:lnTo>
                      <a:pt x="1438" y="12"/>
                    </a:lnTo>
                    <a:lnTo>
                      <a:pt x="1439" y="11"/>
                    </a:lnTo>
                    <a:lnTo>
                      <a:pt x="1440" y="11"/>
                    </a:lnTo>
                    <a:lnTo>
                      <a:pt x="1441" y="11"/>
                    </a:lnTo>
                    <a:lnTo>
                      <a:pt x="1442" y="11"/>
                    </a:lnTo>
                    <a:lnTo>
                      <a:pt x="1443" y="11"/>
                    </a:lnTo>
                    <a:lnTo>
                      <a:pt x="1444" y="11"/>
                    </a:lnTo>
                    <a:lnTo>
                      <a:pt x="1445" y="10"/>
                    </a:lnTo>
                    <a:lnTo>
                      <a:pt x="1446" y="10"/>
                    </a:lnTo>
                    <a:lnTo>
                      <a:pt x="1447" y="10"/>
                    </a:lnTo>
                    <a:lnTo>
                      <a:pt x="1448" y="10"/>
                    </a:lnTo>
                    <a:lnTo>
                      <a:pt x="1449" y="10"/>
                    </a:lnTo>
                    <a:lnTo>
                      <a:pt x="1450" y="10"/>
                    </a:lnTo>
                    <a:lnTo>
                      <a:pt x="1452" y="10"/>
                    </a:lnTo>
                    <a:lnTo>
                      <a:pt x="1453" y="9"/>
                    </a:lnTo>
                    <a:lnTo>
                      <a:pt x="1454" y="9"/>
                    </a:lnTo>
                    <a:lnTo>
                      <a:pt x="1455" y="9"/>
                    </a:lnTo>
                    <a:lnTo>
                      <a:pt x="1456" y="9"/>
                    </a:lnTo>
                    <a:lnTo>
                      <a:pt x="1457" y="9"/>
                    </a:lnTo>
                    <a:lnTo>
                      <a:pt x="1459" y="9"/>
                    </a:lnTo>
                    <a:lnTo>
                      <a:pt x="1460" y="8"/>
                    </a:lnTo>
                    <a:lnTo>
                      <a:pt x="1461" y="8"/>
                    </a:lnTo>
                    <a:lnTo>
                      <a:pt x="1462" y="8"/>
                    </a:lnTo>
                    <a:lnTo>
                      <a:pt x="1463" y="8"/>
                    </a:lnTo>
                    <a:lnTo>
                      <a:pt x="1464" y="8"/>
                    </a:lnTo>
                    <a:lnTo>
                      <a:pt x="1466" y="8"/>
                    </a:lnTo>
                    <a:lnTo>
                      <a:pt x="1467" y="8"/>
                    </a:lnTo>
                    <a:lnTo>
                      <a:pt x="1468" y="7"/>
                    </a:lnTo>
                    <a:lnTo>
                      <a:pt x="1468" y="7"/>
                    </a:lnTo>
                    <a:lnTo>
                      <a:pt x="1469" y="7"/>
                    </a:lnTo>
                    <a:lnTo>
                      <a:pt x="1470" y="7"/>
                    </a:lnTo>
                    <a:lnTo>
                      <a:pt x="1472" y="7"/>
                    </a:lnTo>
                    <a:lnTo>
                      <a:pt x="1473" y="7"/>
                    </a:lnTo>
                    <a:lnTo>
                      <a:pt x="1474" y="7"/>
                    </a:lnTo>
                    <a:lnTo>
                      <a:pt x="1475" y="6"/>
                    </a:lnTo>
                    <a:lnTo>
                      <a:pt x="1476" y="6"/>
                    </a:lnTo>
                    <a:lnTo>
                      <a:pt x="1477" y="6"/>
                    </a:lnTo>
                    <a:lnTo>
                      <a:pt x="1478" y="6"/>
                    </a:lnTo>
                    <a:lnTo>
                      <a:pt x="1480" y="6"/>
                    </a:lnTo>
                    <a:lnTo>
                      <a:pt x="1481" y="6"/>
                    </a:lnTo>
                    <a:lnTo>
                      <a:pt x="1482" y="6"/>
                    </a:lnTo>
                    <a:lnTo>
                      <a:pt x="1483" y="6"/>
                    </a:lnTo>
                    <a:lnTo>
                      <a:pt x="1484" y="6"/>
                    </a:lnTo>
                    <a:lnTo>
                      <a:pt x="1485" y="6"/>
                    </a:lnTo>
                    <a:lnTo>
                      <a:pt x="1487" y="6"/>
                    </a:lnTo>
                    <a:lnTo>
                      <a:pt x="1488" y="6"/>
                    </a:lnTo>
                    <a:lnTo>
                      <a:pt x="1489" y="6"/>
                    </a:lnTo>
                    <a:lnTo>
                      <a:pt x="1490" y="6"/>
                    </a:lnTo>
                    <a:lnTo>
                      <a:pt x="1491" y="5"/>
                    </a:lnTo>
                    <a:lnTo>
                      <a:pt x="1492" y="5"/>
                    </a:lnTo>
                    <a:lnTo>
                      <a:pt x="1493" y="5"/>
                    </a:lnTo>
                    <a:lnTo>
                      <a:pt x="1494" y="5"/>
                    </a:lnTo>
                    <a:lnTo>
                      <a:pt x="1495" y="5"/>
                    </a:lnTo>
                    <a:lnTo>
                      <a:pt x="1496" y="5"/>
                    </a:lnTo>
                    <a:lnTo>
                      <a:pt x="1497" y="5"/>
                    </a:lnTo>
                    <a:lnTo>
                      <a:pt x="1498" y="5"/>
                    </a:lnTo>
                    <a:lnTo>
                      <a:pt x="1499" y="4"/>
                    </a:lnTo>
                    <a:lnTo>
                      <a:pt x="1501" y="4"/>
                    </a:lnTo>
                    <a:lnTo>
                      <a:pt x="1502" y="4"/>
                    </a:lnTo>
                    <a:lnTo>
                      <a:pt x="1503" y="4"/>
                    </a:lnTo>
                    <a:lnTo>
                      <a:pt x="1504" y="4"/>
                    </a:lnTo>
                    <a:lnTo>
                      <a:pt x="1505" y="4"/>
                    </a:lnTo>
                    <a:lnTo>
                      <a:pt x="1506" y="4"/>
                    </a:lnTo>
                    <a:lnTo>
                      <a:pt x="1508" y="4"/>
                    </a:lnTo>
                    <a:lnTo>
                      <a:pt x="1509" y="4"/>
                    </a:lnTo>
                    <a:lnTo>
                      <a:pt x="1510" y="3"/>
                    </a:lnTo>
                    <a:lnTo>
                      <a:pt x="1511" y="3"/>
                    </a:lnTo>
                    <a:lnTo>
                      <a:pt x="1512" y="3"/>
                    </a:lnTo>
                    <a:lnTo>
                      <a:pt x="1513" y="3"/>
                    </a:lnTo>
                    <a:lnTo>
                      <a:pt x="1515" y="3"/>
                    </a:lnTo>
                    <a:lnTo>
                      <a:pt x="1516" y="3"/>
                    </a:lnTo>
                    <a:lnTo>
                      <a:pt x="1516" y="3"/>
                    </a:lnTo>
                    <a:lnTo>
                      <a:pt x="1517" y="3"/>
                    </a:lnTo>
                    <a:lnTo>
                      <a:pt x="1518" y="3"/>
                    </a:lnTo>
                    <a:lnTo>
                      <a:pt x="1519" y="3"/>
                    </a:lnTo>
                    <a:lnTo>
                      <a:pt x="1521" y="2"/>
                    </a:lnTo>
                    <a:lnTo>
                      <a:pt x="1522" y="2"/>
                    </a:lnTo>
                    <a:lnTo>
                      <a:pt x="1523" y="2"/>
                    </a:lnTo>
                    <a:lnTo>
                      <a:pt x="1524" y="2"/>
                    </a:lnTo>
                    <a:lnTo>
                      <a:pt x="1525" y="2"/>
                    </a:lnTo>
                    <a:lnTo>
                      <a:pt x="1526" y="2"/>
                    </a:lnTo>
                    <a:lnTo>
                      <a:pt x="1527" y="2"/>
                    </a:lnTo>
                    <a:lnTo>
                      <a:pt x="1529" y="2"/>
                    </a:lnTo>
                    <a:lnTo>
                      <a:pt x="1530" y="2"/>
                    </a:lnTo>
                    <a:lnTo>
                      <a:pt x="1531" y="2"/>
                    </a:lnTo>
                    <a:lnTo>
                      <a:pt x="1532" y="2"/>
                    </a:lnTo>
                    <a:lnTo>
                      <a:pt x="1533" y="2"/>
                    </a:lnTo>
                    <a:lnTo>
                      <a:pt x="1534" y="2"/>
                    </a:lnTo>
                    <a:lnTo>
                      <a:pt x="1536" y="1"/>
                    </a:lnTo>
                    <a:lnTo>
                      <a:pt x="1537" y="1"/>
                    </a:lnTo>
                    <a:lnTo>
                      <a:pt x="1538" y="1"/>
                    </a:lnTo>
                    <a:lnTo>
                      <a:pt x="1539" y="1"/>
                    </a:lnTo>
                    <a:lnTo>
                      <a:pt x="1539" y="1"/>
                    </a:lnTo>
                    <a:lnTo>
                      <a:pt x="1540" y="1"/>
                    </a:lnTo>
                    <a:lnTo>
                      <a:pt x="1542" y="1"/>
                    </a:lnTo>
                    <a:lnTo>
                      <a:pt x="1543" y="1"/>
                    </a:lnTo>
                    <a:lnTo>
                      <a:pt x="1544" y="1"/>
                    </a:lnTo>
                    <a:lnTo>
                      <a:pt x="1545" y="1"/>
                    </a:lnTo>
                    <a:lnTo>
                      <a:pt x="1546" y="1"/>
                    </a:lnTo>
                    <a:lnTo>
                      <a:pt x="1547" y="1"/>
                    </a:lnTo>
                    <a:lnTo>
                      <a:pt x="1548" y="1"/>
                    </a:lnTo>
                    <a:lnTo>
                      <a:pt x="1550" y="1"/>
                    </a:lnTo>
                    <a:lnTo>
                      <a:pt x="1551" y="1"/>
                    </a:lnTo>
                    <a:lnTo>
                      <a:pt x="1552" y="1"/>
                    </a:lnTo>
                    <a:lnTo>
                      <a:pt x="1553" y="1"/>
                    </a:lnTo>
                    <a:lnTo>
                      <a:pt x="1554" y="1"/>
                    </a:lnTo>
                    <a:lnTo>
                      <a:pt x="1555" y="1"/>
                    </a:lnTo>
                    <a:lnTo>
                      <a:pt x="1557" y="1"/>
                    </a:lnTo>
                    <a:lnTo>
                      <a:pt x="1558" y="0"/>
                    </a:lnTo>
                    <a:lnTo>
                      <a:pt x="1559" y="0"/>
                    </a:lnTo>
                    <a:lnTo>
                      <a:pt x="1560" y="0"/>
                    </a:lnTo>
                    <a:lnTo>
                      <a:pt x="1561" y="0"/>
                    </a:lnTo>
                    <a:lnTo>
                      <a:pt x="1562" y="0"/>
                    </a:lnTo>
                    <a:lnTo>
                      <a:pt x="1563" y="0"/>
                    </a:lnTo>
                    <a:lnTo>
                      <a:pt x="1564" y="0"/>
                    </a:lnTo>
                    <a:lnTo>
                      <a:pt x="1565" y="0"/>
                    </a:lnTo>
                    <a:lnTo>
                      <a:pt x="1566" y="0"/>
                    </a:lnTo>
                    <a:lnTo>
                      <a:pt x="1567" y="0"/>
                    </a:lnTo>
                    <a:lnTo>
                      <a:pt x="1568" y="0"/>
                    </a:lnTo>
                    <a:lnTo>
                      <a:pt x="1570" y="0"/>
                    </a:lnTo>
                    <a:lnTo>
                      <a:pt x="1571" y="0"/>
                    </a:lnTo>
                    <a:lnTo>
                      <a:pt x="1572" y="0"/>
                    </a:lnTo>
                    <a:lnTo>
                      <a:pt x="1573" y="0"/>
                    </a:lnTo>
                    <a:lnTo>
                      <a:pt x="1574" y="0"/>
                    </a:lnTo>
                    <a:lnTo>
                      <a:pt x="1575" y="0"/>
                    </a:lnTo>
                    <a:lnTo>
                      <a:pt x="1576" y="0"/>
                    </a:lnTo>
                    <a:lnTo>
                      <a:pt x="1578" y="0"/>
                    </a:lnTo>
                    <a:lnTo>
                      <a:pt x="1579" y="0"/>
                    </a:lnTo>
                    <a:lnTo>
                      <a:pt x="1580" y="0"/>
                    </a:lnTo>
                    <a:lnTo>
                      <a:pt x="1581" y="0"/>
                    </a:lnTo>
                    <a:lnTo>
                      <a:pt x="1582" y="0"/>
                    </a:lnTo>
                    <a:lnTo>
                      <a:pt x="1583" y="0"/>
                    </a:lnTo>
                    <a:lnTo>
                      <a:pt x="1585" y="0"/>
                    </a:lnTo>
                    <a:lnTo>
                      <a:pt x="1586" y="0"/>
                    </a:lnTo>
                    <a:lnTo>
                      <a:pt x="1587" y="0"/>
                    </a:lnTo>
                    <a:lnTo>
                      <a:pt x="1587" y="0"/>
                    </a:lnTo>
                    <a:lnTo>
                      <a:pt x="1588" y="0"/>
                    </a:lnTo>
                    <a:lnTo>
                      <a:pt x="1589" y="0"/>
                    </a:lnTo>
                    <a:lnTo>
                      <a:pt x="1591" y="0"/>
                    </a:lnTo>
                    <a:lnTo>
                      <a:pt x="1592" y="0"/>
                    </a:lnTo>
                    <a:lnTo>
                      <a:pt x="1593" y="0"/>
                    </a:lnTo>
                    <a:lnTo>
                      <a:pt x="1594" y="0"/>
                    </a:lnTo>
                    <a:lnTo>
                      <a:pt x="1595" y="0"/>
                    </a:lnTo>
                    <a:lnTo>
                      <a:pt x="1596" y="0"/>
                    </a:lnTo>
                    <a:lnTo>
                      <a:pt x="1597" y="1"/>
                    </a:lnTo>
                    <a:lnTo>
                      <a:pt x="1599" y="1"/>
                    </a:lnTo>
                    <a:lnTo>
                      <a:pt x="1600" y="1"/>
                    </a:lnTo>
                    <a:lnTo>
                      <a:pt x="1601" y="1"/>
                    </a:lnTo>
                    <a:lnTo>
                      <a:pt x="1602" y="1"/>
                    </a:lnTo>
                    <a:lnTo>
                      <a:pt x="1603" y="1"/>
                    </a:lnTo>
                    <a:lnTo>
                      <a:pt x="1604" y="1"/>
                    </a:lnTo>
                    <a:lnTo>
                      <a:pt x="1606" y="1"/>
                    </a:lnTo>
                    <a:lnTo>
                      <a:pt x="1607" y="1"/>
                    </a:lnTo>
                    <a:lnTo>
                      <a:pt x="1608" y="1"/>
                    </a:lnTo>
                    <a:lnTo>
                      <a:pt x="1609" y="1"/>
                    </a:lnTo>
                    <a:lnTo>
                      <a:pt x="1610" y="1"/>
                    </a:lnTo>
                    <a:lnTo>
                      <a:pt x="1611" y="1"/>
                    </a:lnTo>
                    <a:lnTo>
                      <a:pt x="1612" y="1"/>
                    </a:lnTo>
                    <a:lnTo>
                      <a:pt x="1613" y="1"/>
                    </a:lnTo>
                    <a:lnTo>
                      <a:pt x="1614" y="1"/>
                    </a:lnTo>
                    <a:lnTo>
                      <a:pt x="1615" y="1"/>
                    </a:lnTo>
                    <a:lnTo>
                      <a:pt x="1616" y="1"/>
                    </a:lnTo>
                    <a:lnTo>
                      <a:pt x="1617" y="1"/>
                    </a:lnTo>
                    <a:lnTo>
                      <a:pt x="1619" y="2"/>
                    </a:lnTo>
                    <a:lnTo>
                      <a:pt x="1620" y="2"/>
                    </a:lnTo>
                    <a:lnTo>
                      <a:pt x="1621" y="2"/>
                    </a:lnTo>
                    <a:lnTo>
                      <a:pt x="1622" y="2"/>
                    </a:lnTo>
                    <a:lnTo>
                      <a:pt x="1623" y="2"/>
                    </a:lnTo>
                    <a:lnTo>
                      <a:pt x="1624" y="2"/>
                    </a:lnTo>
                    <a:lnTo>
                      <a:pt x="1625" y="2"/>
                    </a:lnTo>
                    <a:lnTo>
                      <a:pt x="1627" y="2"/>
                    </a:lnTo>
                    <a:lnTo>
                      <a:pt x="1628" y="2"/>
                    </a:lnTo>
                    <a:lnTo>
                      <a:pt x="1629" y="2"/>
                    </a:lnTo>
                    <a:lnTo>
                      <a:pt x="1630" y="2"/>
                    </a:lnTo>
                    <a:lnTo>
                      <a:pt x="1631" y="2"/>
                    </a:lnTo>
                    <a:lnTo>
                      <a:pt x="1632" y="2"/>
                    </a:lnTo>
                    <a:lnTo>
                      <a:pt x="1634" y="3"/>
                    </a:lnTo>
                    <a:lnTo>
                      <a:pt x="1634" y="3"/>
                    </a:lnTo>
                    <a:lnTo>
                      <a:pt x="1635" y="3"/>
                    </a:lnTo>
                    <a:lnTo>
                      <a:pt x="1636" y="3"/>
                    </a:lnTo>
                    <a:lnTo>
                      <a:pt x="1637" y="3"/>
                    </a:lnTo>
                    <a:lnTo>
                      <a:pt x="1638" y="3"/>
                    </a:lnTo>
                    <a:lnTo>
                      <a:pt x="1640" y="3"/>
                    </a:lnTo>
                    <a:lnTo>
                      <a:pt x="1641" y="3"/>
                    </a:lnTo>
                    <a:lnTo>
                      <a:pt x="1642" y="3"/>
                    </a:lnTo>
                    <a:lnTo>
                      <a:pt x="1643" y="3"/>
                    </a:lnTo>
                    <a:lnTo>
                      <a:pt x="1644" y="4"/>
                    </a:lnTo>
                    <a:lnTo>
                      <a:pt x="1645" y="4"/>
                    </a:lnTo>
                    <a:lnTo>
                      <a:pt x="1646" y="4"/>
                    </a:lnTo>
                    <a:lnTo>
                      <a:pt x="1648" y="4"/>
                    </a:lnTo>
                    <a:lnTo>
                      <a:pt x="1649" y="4"/>
                    </a:lnTo>
                    <a:lnTo>
                      <a:pt x="1650" y="4"/>
                    </a:lnTo>
                    <a:lnTo>
                      <a:pt x="1651" y="4"/>
                    </a:lnTo>
                    <a:lnTo>
                      <a:pt x="1652" y="4"/>
                    </a:lnTo>
                    <a:lnTo>
                      <a:pt x="1653" y="4"/>
                    </a:lnTo>
                    <a:lnTo>
                      <a:pt x="1655" y="5"/>
                    </a:lnTo>
                    <a:lnTo>
                      <a:pt x="1656" y="5"/>
                    </a:lnTo>
                    <a:lnTo>
                      <a:pt x="1657" y="5"/>
                    </a:lnTo>
                    <a:lnTo>
                      <a:pt x="1658" y="5"/>
                    </a:lnTo>
                    <a:lnTo>
                      <a:pt x="1658" y="5"/>
                    </a:lnTo>
                    <a:lnTo>
                      <a:pt x="1659" y="5"/>
                    </a:lnTo>
                    <a:lnTo>
                      <a:pt x="1661" y="5"/>
                    </a:lnTo>
                    <a:lnTo>
                      <a:pt x="1662" y="5"/>
                    </a:lnTo>
                    <a:lnTo>
                      <a:pt x="1663" y="6"/>
                    </a:lnTo>
                    <a:lnTo>
                      <a:pt x="1664" y="6"/>
                    </a:lnTo>
                    <a:lnTo>
                      <a:pt x="1665" y="6"/>
                    </a:lnTo>
                    <a:lnTo>
                      <a:pt x="1666" y="6"/>
                    </a:lnTo>
                    <a:lnTo>
                      <a:pt x="1668" y="6"/>
                    </a:lnTo>
                    <a:lnTo>
                      <a:pt x="1669" y="6"/>
                    </a:lnTo>
                    <a:lnTo>
                      <a:pt x="1670" y="6"/>
                    </a:lnTo>
                    <a:lnTo>
                      <a:pt x="1671" y="6"/>
                    </a:lnTo>
                    <a:lnTo>
                      <a:pt x="1672" y="6"/>
                    </a:lnTo>
                    <a:lnTo>
                      <a:pt x="1673" y="6"/>
                    </a:lnTo>
                    <a:lnTo>
                      <a:pt x="1674" y="6"/>
                    </a:lnTo>
                    <a:lnTo>
                      <a:pt x="1676" y="6"/>
                    </a:lnTo>
                    <a:lnTo>
                      <a:pt x="1677" y="6"/>
                    </a:lnTo>
                    <a:lnTo>
                      <a:pt x="1678" y="6"/>
                    </a:lnTo>
                    <a:lnTo>
                      <a:pt x="1679" y="6"/>
                    </a:lnTo>
                    <a:lnTo>
                      <a:pt x="1680" y="7"/>
                    </a:lnTo>
                    <a:lnTo>
                      <a:pt x="1681" y="7"/>
                    </a:lnTo>
                    <a:lnTo>
                      <a:pt x="1682" y="7"/>
                    </a:lnTo>
                    <a:lnTo>
                      <a:pt x="1683" y="7"/>
                    </a:lnTo>
                    <a:lnTo>
                      <a:pt x="1684" y="7"/>
                    </a:lnTo>
                    <a:lnTo>
                      <a:pt x="1685" y="7"/>
                    </a:lnTo>
                    <a:lnTo>
                      <a:pt x="1686" y="7"/>
                    </a:lnTo>
                    <a:lnTo>
                      <a:pt x="1687" y="8"/>
                    </a:lnTo>
                    <a:lnTo>
                      <a:pt x="1689" y="8"/>
                    </a:lnTo>
                    <a:lnTo>
                      <a:pt x="1690" y="8"/>
                    </a:lnTo>
                    <a:lnTo>
                      <a:pt x="1691" y="8"/>
                    </a:lnTo>
                    <a:lnTo>
                      <a:pt x="1692" y="8"/>
                    </a:lnTo>
                    <a:lnTo>
                      <a:pt x="1693" y="8"/>
                    </a:lnTo>
                    <a:lnTo>
                      <a:pt x="1694" y="9"/>
                    </a:lnTo>
                    <a:lnTo>
                      <a:pt x="1695" y="9"/>
                    </a:lnTo>
                    <a:lnTo>
                      <a:pt x="1697" y="9"/>
                    </a:lnTo>
                    <a:lnTo>
                      <a:pt x="1698" y="9"/>
                    </a:lnTo>
                    <a:lnTo>
                      <a:pt x="1699" y="9"/>
                    </a:lnTo>
                    <a:lnTo>
                      <a:pt x="1700" y="9"/>
                    </a:lnTo>
                    <a:lnTo>
                      <a:pt x="1701" y="9"/>
                    </a:lnTo>
                    <a:lnTo>
                      <a:pt x="1702" y="10"/>
                    </a:lnTo>
                    <a:lnTo>
                      <a:pt x="1704" y="10"/>
                    </a:lnTo>
                    <a:lnTo>
                      <a:pt x="1705" y="10"/>
                    </a:lnTo>
                    <a:lnTo>
                      <a:pt x="1706" y="10"/>
                    </a:lnTo>
                    <a:lnTo>
                      <a:pt x="1706" y="10"/>
                    </a:lnTo>
                    <a:lnTo>
                      <a:pt x="1707" y="10"/>
                    </a:lnTo>
                    <a:lnTo>
                      <a:pt x="1708" y="11"/>
                    </a:lnTo>
                    <a:lnTo>
                      <a:pt x="1710" y="11"/>
                    </a:lnTo>
                    <a:lnTo>
                      <a:pt x="1711" y="11"/>
                    </a:lnTo>
                    <a:lnTo>
                      <a:pt x="1712" y="11"/>
                    </a:lnTo>
                    <a:lnTo>
                      <a:pt x="1713" y="11"/>
                    </a:lnTo>
                    <a:lnTo>
                      <a:pt x="1714" y="11"/>
                    </a:lnTo>
                    <a:lnTo>
                      <a:pt x="1715" y="12"/>
                    </a:lnTo>
                    <a:lnTo>
                      <a:pt x="1716" y="12"/>
                    </a:lnTo>
                    <a:lnTo>
                      <a:pt x="1718" y="12"/>
                    </a:lnTo>
                    <a:lnTo>
                      <a:pt x="1719" y="12"/>
                    </a:lnTo>
                    <a:lnTo>
                      <a:pt x="1720" y="12"/>
                    </a:lnTo>
                    <a:lnTo>
                      <a:pt x="1721" y="12"/>
                    </a:lnTo>
                    <a:lnTo>
                      <a:pt x="1722" y="12"/>
                    </a:lnTo>
                    <a:lnTo>
                      <a:pt x="1723" y="13"/>
                    </a:lnTo>
                    <a:lnTo>
                      <a:pt x="1725" y="13"/>
                    </a:lnTo>
                    <a:lnTo>
                      <a:pt x="1726" y="13"/>
                    </a:lnTo>
                    <a:lnTo>
                      <a:pt x="1727" y="13"/>
                    </a:lnTo>
                    <a:lnTo>
                      <a:pt x="1728" y="13"/>
                    </a:lnTo>
                    <a:lnTo>
                      <a:pt x="1729" y="13"/>
                    </a:lnTo>
                    <a:lnTo>
                      <a:pt x="1730" y="14"/>
                    </a:lnTo>
                    <a:lnTo>
                      <a:pt x="1731" y="14"/>
                    </a:lnTo>
                    <a:lnTo>
                      <a:pt x="1732" y="14"/>
                    </a:lnTo>
                    <a:lnTo>
                      <a:pt x="1733" y="14"/>
                    </a:lnTo>
                    <a:lnTo>
                      <a:pt x="1734" y="14"/>
                    </a:lnTo>
                    <a:lnTo>
                      <a:pt x="1735" y="14"/>
                    </a:lnTo>
                    <a:lnTo>
                      <a:pt x="1736" y="14"/>
                    </a:lnTo>
                    <a:lnTo>
                      <a:pt x="1738" y="15"/>
                    </a:lnTo>
                    <a:lnTo>
                      <a:pt x="1739" y="15"/>
                    </a:lnTo>
                    <a:lnTo>
                      <a:pt x="1740" y="15"/>
                    </a:lnTo>
                    <a:lnTo>
                      <a:pt x="1741" y="15"/>
                    </a:lnTo>
                    <a:lnTo>
                      <a:pt x="1742" y="15"/>
                    </a:lnTo>
                    <a:lnTo>
                      <a:pt x="1743" y="15"/>
                    </a:lnTo>
                    <a:lnTo>
                      <a:pt x="1744" y="15"/>
                    </a:lnTo>
                    <a:lnTo>
                      <a:pt x="1746" y="16"/>
                    </a:lnTo>
                    <a:lnTo>
                      <a:pt x="1747" y="16"/>
                    </a:lnTo>
                    <a:lnTo>
                      <a:pt x="1748" y="16"/>
                    </a:lnTo>
                    <a:lnTo>
                      <a:pt x="1749" y="16"/>
                    </a:lnTo>
                    <a:lnTo>
                      <a:pt x="1750" y="16"/>
                    </a:lnTo>
                    <a:lnTo>
                      <a:pt x="1751" y="16"/>
                    </a:lnTo>
                    <a:lnTo>
                      <a:pt x="1753" y="16"/>
                    </a:lnTo>
                    <a:lnTo>
                      <a:pt x="1753" y="16"/>
                    </a:lnTo>
                    <a:lnTo>
                      <a:pt x="1754" y="17"/>
                    </a:lnTo>
                    <a:lnTo>
                      <a:pt x="1755" y="17"/>
                    </a:lnTo>
                    <a:lnTo>
                      <a:pt x="1756" y="17"/>
                    </a:lnTo>
                    <a:lnTo>
                      <a:pt x="1757" y="17"/>
                    </a:lnTo>
                    <a:lnTo>
                      <a:pt x="1759" y="17"/>
                    </a:lnTo>
                    <a:lnTo>
                      <a:pt x="1760" y="17"/>
                    </a:lnTo>
                    <a:lnTo>
                      <a:pt x="1761" y="17"/>
                    </a:lnTo>
                    <a:lnTo>
                      <a:pt x="1762" y="18"/>
                    </a:lnTo>
                    <a:lnTo>
                      <a:pt x="1763" y="18"/>
                    </a:lnTo>
                    <a:lnTo>
                      <a:pt x="1764" y="18"/>
                    </a:lnTo>
                    <a:lnTo>
                      <a:pt x="1765" y="18"/>
                    </a:lnTo>
                    <a:lnTo>
                      <a:pt x="1767" y="18"/>
                    </a:lnTo>
                    <a:lnTo>
                      <a:pt x="1768" y="18"/>
                    </a:lnTo>
                    <a:lnTo>
                      <a:pt x="1769" y="18"/>
                    </a:lnTo>
                    <a:lnTo>
                      <a:pt x="1770" y="18"/>
                    </a:lnTo>
                    <a:lnTo>
                      <a:pt x="1771" y="19"/>
                    </a:lnTo>
                    <a:lnTo>
                      <a:pt x="1772" y="19"/>
                    </a:lnTo>
                    <a:lnTo>
                      <a:pt x="1774" y="19"/>
                    </a:lnTo>
                    <a:lnTo>
                      <a:pt x="1775" y="19"/>
                    </a:lnTo>
                    <a:lnTo>
                      <a:pt x="1776" y="19"/>
                    </a:lnTo>
                    <a:lnTo>
                      <a:pt x="1777" y="19"/>
                    </a:lnTo>
                    <a:lnTo>
                      <a:pt x="1777" y="19"/>
                    </a:lnTo>
                    <a:lnTo>
                      <a:pt x="1778" y="19"/>
                    </a:lnTo>
                  </a:path>
                </a:pathLst>
              </a:custGeom>
              <a:noFill/>
              <a:ln w="14288">
                <a:solidFill>
                  <a:srgbClr val="0000FF"/>
                </a:solidFill>
                <a:prstDash val="lg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126" eaLnBrk="0" hangingPunct="0"/>
                <a:endParaRPr lang="en-US" sz="1600">
                  <a:solidFill>
                    <a:srgbClr val="000000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08" name="TextBox 207"/>
              <p:cNvSpPr txBox="1"/>
              <p:nvPr/>
            </p:nvSpPr>
            <p:spPr>
              <a:xfrm>
                <a:off x="7314778" y="4241223"/>
                <a:ext cx="141871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126" eaLnBrk="0" hangingPunct="0"/>
                <a:r>
                  <a:rPr lang="en-US" sz="1400" dirty="0">
                    <a:solidFill>
                      <a:srgbClr val="000000"/>
                    </a:solidFill>
                    <a:latin typeface="Calibri"/>
                    <a:ea typeface="ＭＳ Ｐゴシック" charset="0"/>
                    <a:cs typeface="Calibri"/>
                  </a:rPr>
                  <a:t>MR linear interp.</a:t>
                </a:r>
              </a:p>
            </p:txBody>
          </p:sp>
        </p:grpSp>
      </p:grpSp>
      <p:sp>
        <p:nvSpPr>
          <p:cNvPr id="197" name="Text Box 218"/>
          <p:cNvSpPr txBox="1">
            <a:spLocks noChangeArrowheads="1"/>
          </p:cNvSpPr>
          <p:nvPr/>
        </p:nvSpPr>
        <p:spPr bwMode="auto">
          <a:xfrm>
            <a:off x="1801091" y="1328013"/>
            <a:ext cx="358832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914126" eaLnBrk="0" hangingPunct="0">
              <a:defRPr/>
            </a:pPr>
            <a:r>
              <a:rPr lang="en-US" sz="2000" dirty="0">
                <a:solidFill>
                  <a:srgbClr val="800000"/>
                </a:solidFill>
                <a:latin typeface="+mj-lt"/>
                <a:ea typeface="ＭＳ Ｐゴシック" charset="0"/>
                <a:cs typeface="Calibri"/>
                <a:sym typeface="Wingdings"/>
              </a:rPr>
              <a:t> </a:t>
            </a:r>
            <a:r>
              <a:rPr lang="en-US" sz="2000" dirty="0">
                <a:solidFill>
                  <a:srgbClr val="800000"/>
                </a:solidFill>
                <a:latin typeface="+mj-lt"/>
                <a:ea typeface="ＭＳ Ｐゴシック" charset="0"/>
                <a:cs typeface="Calibri"/>
              </a:rPr>
              <a:t>Particle is trapped in patch by “spurious self-force”</a:t>
            </a:r>
          </a:p>
        </p:txBody>
      </p:sp>
      <p:sp>
        <p:nvSpPr>
          <p:cNvPr id="204" name="Title 1">
            <a:extLst>
              <a:ext uri="{FF2B5EF4-FFF2-40B4-BE49-F238E27FC236}">
                <a16:creationId xmlns:a16="http://schemas.microsoft.com/office/drawing/2014/main" id="{317762C9-F3B2-1D40-9F26-794946895288}"/>
              </a:ext>
            </a:extLst>
          </p:cNvPr>
          <p:cNvSpPr txBox="1">
            <a:spLocks/>
          </p:cNvSpPr>
          <p:nvPr/>
        </p:nvSpPr>
        <p:spPr bwMode="auto">
          <a:xfrm>
            <a:off x="157562" y="194388"/>
            <a:ext cx="11909747" cy="914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sz="3199" dirty="0">
                <a:cs typeface="Calibri"/>
              </a:rPr>
              <a:t>Illustration of spurious “self-force” issue with one particle</a:t>
            </a:r>
            <a:endParaRPr lang="en-US" dirty="0"/>
          </a:p>
        </p:txBody>
      </p:sp>
      <p:grpSp>
        <p:nvGrpSpPr>
          <p:cNvPr id="205" name="Group 204">
            <a:extLst>
              <a:ext uri="{FF2B5EF4-FFF2-40B4-BE49-F238E27FC236}">
                <a16:creationId xmlns:a16="http://schemas.microsoft.com/office/drawing/2014/main" id="{76708549-D3B1-214A-A4FE-D7520B6F61FD}"/>
              </a:ext>
            </a:extLst>
          </p:cNvPr>
          <p:cNvGrpSpPr/>
          <p:nvPr/>
        </p:nvGrpSpPr>
        <p:grpSpPr>
          <a:xfrm>
            <a:off x="174172" y="827315"/>
            <a:ext cx="10994571" cy="54427"/>
            <a:chOff x="195943" y="1001487"/>
            <a:chExt cx="10994571" cy="54427"/>
          </a:xfrm>
        </p:grpSpPr>
        <p:cxnSp>
          <p:nvCxnSpPr>
            <p:cNvPr id="209" name="Straight Connector 208">
              <a:extLst>
                <a:ext uri="{FF2B5EF4-FFF2-40B4-BE49-F238E27FC236}">
                  <a16:creationId xmlns:a16="http://schemas.microsoft.com/office/drawing/2014/main" id="{36DC60F1-C188-E142-B7D8-92C44082FEA5}"/>
                </a:ext>
              </a:extLst>
            </p:cNvPr>
            <p:cNvCxnSpPr/>
            <p:nvPr/>
          </p:nvCxnSpPr>
          <p:spPr>
            <a:xfrm>
              <a:off x="195943" y="1001487"/>
              <a:ext cx="9818914" cy="0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>
              <a:extLst>
                <a:ext uri="{FF2B5EF4-FFF2-40B4-BE49-F238E27FC236}">
                  <a16:creationId xmlns:a16="http://schemas.microsoft.com/office/drawing/2014/main" id="{52E336FE-9D10-7E4C-B682-8618CFC4BAA5}"/>
                </a:ext>
              </a:extLst>
            </p:cNvPr>
            <p:cNvCxnSpPr>
              <a:cxnSpLocks/>
            </p:cNvCxnSpPr>
            <p:nvPr/>
          </p:nvCxnSpPr>
          <p:spPr>
            <a:xfrm>
              <a:off x="511628" y="1055914"/>
              <a:ext cx="10678886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8" name="Slide Number Placeholder 3">
            <a:extLst>
              <a:ext uri="{FF2B5EF4-FFF2-40B4-BE49-F238E27FC236}">
                <a16:creationId xmlns:a16="http://schemas.microsoft.com/office/drawing/2014/main" id="{BB1BBEEC-F3CC-8A46-9B21-158E5D90F6FE}"/>
              </a:ext>
            </a:extLst>
          </p:cNvPr>
          <p:cNvSpPr txBox="1">
            <a:spLocks/>
          </p:cNvSpPr>
          <p:nvPr/>
        </p:nvSpPr>
        <p:spPr>
          <a:xfrm>
            <a:off x="11455401" y="6393363"/>
            <a:ext cx="544259" cy="3016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929A8685-9CBD-5D48-90F4-6955DC9A7A72}" type="slidenum">
              <a:rPr lang="en-US" altLang="x-none" smtClean="0"/>
              <a:pPr/>
              <a:t>37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2275427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697" name="Text Box 73"/>
          <p:cNvSpPr txBox="1">
            <a:spLocks noChangeArrowheads="1"/>
          </p:cNvSpPr>
          <p:nvPr/>
        </p:nvSpPr>
        <p:spPr bwMode="auto">
          <a:xfrm>
            <a:off x="7525755" y="3990893"/>
            <a:ext cx="2360610" cy="1015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126" eaLnBrk="0" hangingPunct="0">
              <a:defRPr/>
            </a:pPr>
            <a:r>
              <a:rPr lang="en-US" sz="1999" b="1" dirty="0">
                <a:solidFill>
                  <a:srgbClr val="800000"/>
                </a:solidFill>
                <a:latin typeface="Calibri"/>
                <a:ea typeface="ＭＳ Ｐゴシック" charset="0"/>
                <a:cs typeface="Calibri"/>
              </a:rPr>
              <a:t>Spurious self-force decreases rapidly </a:t>
            </a:r>
          </a:p>
          <a:p>
            <a:pPr defTabSz="914126" eaLnBrk="0" hangingPunct="0">
              <a:defRPr/>
            </a:pPr>
            <a:r>
              <a:rPr lang="en-US" sz="1999" b="1" dirty="0">
                <a:solidFill>
                  <a:srgbClr val="800000"/>
                </a:solidFill>
                <a:latin typeface="Calibri"/>
                <a:ea typeface="ＭＳ Ｐゴシック" charset="0"/>
                <a:cs typeface="Calibri"/>
              </a:rPr>
              <a:t>in patch</a:t>
            </a:r>
          </a:p>
        </p:txBody>
      </p:sp>
      <p:pic>
        <p:nvPicPr>
          <p:cNvPr id="298" name="Picture 14" descr="D:\jlvay\programs\warpChombo\AMRNodeElliptic\orig\execF2\dex_log_2d_l_bf.epsi.tif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6788" y="2116307"/>
            <a:ext cx="316088" cy="2889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9" name="Text Box 15"/>
          <p:cNvSpPr txBox="1">
            <a:spLocks noChangeArrowheads="1"/>
          </p:cNvSpPr>
          <p:nvPr/>
        </p:nvSpPr>
        <p:spPr bwMode="auto">
          <a:xfrm>
            <a:off x="6230899" y="1656517"/>
            <a:ext cx="1311686" cy="461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126" eaLnBrk="0" hangingPunct="0"/>
            <a:r>
              <a:rPr lang="en-US" sz="16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Log(</a:t>
            </a:r>
            <a:r>
              <a:rPr lang="en-US" sz="2399" dirty="0">
                <a:solidFill>
                  <a:srgbClr val="000000"/>
                </a:solidFill>
                <a:latin typeface="Symbol" charset="2"/>
                <a:ea typeface="ＭＳ Ｐゴシック" charset="0"/>
                <a:cs typeface="Symbol" charset="2"/>
              </a:rPr>
              <a:t>e</a:t>
            </a:r>
            <a:r>
              <a:rPr lang="en-US" sz="16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) [</a:t>
            </a:r>
            <a:r>
              <a:rPr lang="en-US" sz="1600" dirty="0" err="1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a.u</a:t>
            </a:r>
            <a:r>
              <a:rPr lang="en-US" sz="16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.]</a:t>
            </a:r>
          </a:p>
        </p:txBody>
      </p:sp>
      <p:sp>
        <p:nvSpPr>
          <p:cNvPr id="300" name="Rectangle 299"/>
          <p:cNvSpPr/>
          <p:nvPr/>
        </p:nvSpPr>
        <p:spPr>
          <a:xfrm>
            <a:off x="3256207" y="4036295"/>
            <a:ext cx="179611" cy="106528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 eaLnBrk="0" hangingPunct="0"/>
            <a:endParaRPr lang="en-US" sz="1600">
              <a:solidFill>
                <a:srgbClr val="FFFFFF"/>
              </a:solidFill>
              <a:latin typeface="Helvetica"/>
              <a:ea typeface="ＭＳ Ｐゴシック"/>
            </a:endParaRPr>
          </a:p>
        </p:txBody>
      </p:sp>
      <p:sp>
        <p:nvSpPr>
          <p:cNvPr id="301" name="Rectangle 300"/>
          <p:cNvSpPr/>
          <p:nvPr/>
        </p:nvSpPr>
        <p:spPr>
          <a:xfrm>
            <a:off x="3250014" y="5014868"/>
            <a:ext cx="3146302" cy="1610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 eaLnBrk="0" hangingPunct="0"/>
            <a:endParaRPr lang="en-US" sz="1600">
              <a:solidFill>
                <a:srgbClr val="FFFFFF"/>
              </a:solidFill>
              <a:latin typeface="Helvetica"/>
              <a:ea typeface="ＭＳ Ｐゴシック"/>
            </a:endParaRPr>
          </a:p>
        </p:txBody>
      </p:sp>
      <p:sp>
        <p:nvSpPr>
          <p:cNvPr id="309" name="Rectangle 308"/>
          <p:cNvSpPr/>
          <p:nvPr/>
        </p:nvSpPr>
        <p:spPr>
          <a:xfrm>
            <a:off x="3253729" y="2014735"/>
            <a:ext cx="179611" cy="123498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 eaLnBrk="0" hangingPunct="0"/>
            <a:endParaRPr lang="en-US" sz="1600">
              <a:solidFill>
                <a:srgbClr val="FFFFFF"/>
              </a:solidFill>
              <a:latin typeface="Helvetica"/>
              <a:ea typeface="ＭＳ Ｐゴシック"/>
            </a:endParaRPr>
          </a:p>
        </p:txBody>
      </p:sp>
      <p:sp>
        <p:nvSpPr>
          <p:cNvPr id="312" name="Rectangle 311"/>
          <p:cNvSpPr/>
          <p:nvPr/>
        </p:nvSpPr>
        <p:spPr>
          <a:xfrm>
            <a:off x="6668834" y="2103923"/>
            <a:ext cx="185805" cy="287997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 eaLnBrk="0" hangingPunct="0"/>
            <a:endParaRPr lang="en-US" sz="1600">
              <a:solidFill>
                <a:srgbClr val="FFFFFF"/>
              </a:solidFill>
              <a:latin typeface="Helvetica"/>
              <a:ea typeface="ＭＳ Ｐゴシック"/>
            </a:endParaRPr>
          </a:p>
        </p:txBody>
      </p:sp>
      <p:sp>
        <p:nvSpPr>
          <p:cNvPr id="314" name="Text Box 10"/>
          <p:cNvSpPr txBox="1">
            <a:spLocks noChangeArrowheads="1"/>
          </p:cNvSpPr>
          <p:nvPr/>
        </p:nvSpPr>
        <p:spPr bwMode="auto">
          <a:xfrm>
            <a:off x="6583920" y="1716220"/>
            <a:ext cx="320838" cy="3415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126" eaLnBrk="0" hangingPunct="0">
              <a:lnSpc>
                <a:spcPct val="300000"/>
              </a:lnSpc>
            </a:pPr>
            <a:r>
              <a:rPr lang="en-US" sz="12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-1</a:t>
            </a:r>
          </a:p>
          <a:p>
            <a:pPr algn="ctr" defTabSz="914126" eaLnBrk="0" hangingPunct="0">
              <a:lnSpc>
                <a:spcPct val="300000"/>
              </a:lnSpc>
            </a:pPr>
            <a:r>
              <a:rPr lang="en-US" sz="12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-2</a:t>
            </a:r>
          </a:p>
          <a:p>
            <a:pPr algn="ctr" defTabSz="914126" eaLnBrk="0" hangingPunct="0">
              <a:lnSpc>
                <a:spcPct val="300000"/>
              </a:lnSpc>
            </a:pPr>
            <a:r>
              <a:rPr lang="en-US" sz="12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-3</a:t>
            </a:r>
          </a:p>
          <a:p>
            <a:pPr algn="ctr" defTabSz="914126" eaLnBrk="0" hangingPunct="0">
              <a:lnSpc>
                <a:spcPct val="300000"/>
              </a:lnSpc>
            </a:pPr>
            <a:r>
              <a:rPr lang="en-US" sz="12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-4</a:t>
            </a:r>
          </a:p>
          <a:p>
            <a:pPr algn="ctr" defTabSz="914126" eaLnBrk="0" hangingPunct="0">
              <a:lnSpc>
                <a:spcPct val="300000"/>
              </a:lnSpc>
            </a:pPr>
            <a:r>
              <a:rPr lang="en-US" sz="12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-5</a:t>
            </a:r>
          </a:p>
          <a:p>
            <a:pPr algn="ctr" defTabSz="914126" eaLnBrk="0" hangingPunct="0">
              <a:lnSpc>
                <a:spcPct val="300000"/>
              </a:lnSpc>
            </a:pPr>
            <a:r>
              <a:rPr lang="en-US" sz="12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-6</a:t>
            </a:r>
          </a:p>
        </p:txBody>
      </p:sp>
      <p:pic>
        <p:nvPicPr>
          <p:cNvPr id="203" name="Picture 2" descr="D:\jlvay\programs\warpChombo\AMRNodeElliptic\orig\execF2\dex_log_2d_l_1p.epsi.tiff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08186" y="2036761"/>
            <a:ext cx="2888131" cy="290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" name="Text Box 3"/>
          <p:cNvSpPr txBox="1">
            <a:spLocks noChangeArrowheads="1"/>
          </p:cNvSpPr>
          <p:nvPr/>
        </p:nvSpPr>
        <p:spPr bwMode="auto">
          <a:xfrm>
            <a:off x="3054166" y="3198220"/>
            <a:ext cx="325645" cy="43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126" eaLnBrk="0" hangingPunct="0"/>
            <a:r>
              <a:rPr lang="en-US" sz="2199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y</a:t>
            </a:r>
          </a:p>
        </p:txBody>
      </p:sp>
      <p:sp>
        <p:nvSpPr>
          <p:cNvPr id="294" name="Text Box 10"/>
          <p:cNvSpPr txBox="1">
            <a:spLocks noChangeArrowheads="1"/>
          </p:cNvSpPr>
          <p:nvPr/>
        </p:nvSpPr>
        <p:spPr bwMode="auto">
          <a:xfrm>
            <a:off x="4771995" y="4934946"/>
            <a:ext cx="325645" cy="43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126" eaLnBrk="0" hangingPunct="0"/>
            <a:r>
              <a:rPr lang="en-US" sz="2199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x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4593211" y="3522255"/>
          <a:ext cx="114270" cy="1396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4" name="Equation" r:id="rId6" imgW="114300" imgH="139700" progId="Equation.3">
                  <p:embed/>
                </p:oleObj>
              </mc:Choice>
              <mc:Fallback>
                <p:oleObj name="Equation" r:id="rId6" imgW="114300" imgH="139700" progId="Equation.3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593211" y="3522255"/>
                        <a:ext cx="114270" cy="1396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Group 3"/>
          <p:cNvGrpSpPr/>
          <p:nvPr/>
        </p:nvGrpSpPr>
        <p:grpSpPr>
          <a:xfrm>
            <a:off x="7418942" y="2342421"/>
            <a:ext cx="3063031" cy="499228"/>
            <a:chOff x="5717214" y="5235260"/>
            <a:chExt cx="3063829" cy="499358"/>
          </a:xfrm>
        </p:grpSpPr>
        <p:pic>
          <p:nvPicPr>
            <p:cNvPr id="2" name="Picture 1" descr="Screen Shot 2016-05-24 at 8.58.19 AM.png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50251" y="5312976"/>
              <a:ext cx="2830792" cy="421642"/>
            </a:xfrm>
            <a:prstGeom prst="rect">
              <a:avLst/>
            </a:prstGeom>
          </p:spPr>
        </p:pic>
        <p:sp>
          <p:nvSpPr>
            <p:cNvPr id="21" name="Text Box 15"/>
            <p:cNvSpPr txBox="1">
              <a:spLocks noChangeArrowheads="1"/>
            </p:cNvSpPr>
            <p:nvPr/>
          </p:nvSpPr>
          <p:spPr bwMode="auto">
            <a:xfrm>
              <a:off x="5717214" y="5235260"/>
              <a:ext cx="319769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126" eaLnBrk="0" hangingPunct="0"/>
              <a:r>
                <a:rPr lang="en-US" sz="2399" dirty="0">
                  <a:solidFill>
                    <a:srgbClr val="000000"/>
                  </a:solidFill>
                  <a:latin typeface="Symbol" charset="2"/>
                  <a:ea typeface="ＭＳ Ｐゴシック" charset="0"/>
                  <a:cs typeface="Symbol" charset="2"/>
                </a:rPr>
                <a:t>e</a:t>
              </a:r>
              <a:endParaRPr lang="en-US" sz="1600" dirty="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23" name="Text Box 73"/>
          <p:cNvSpPr txBox="1">
            <a:spLocks noChangeArrowheads="1"/>
          </p:cNvSpPr>
          <p:nvPr/>
        </p:nvSpPr>
        <p:spPr bwMode="auto">
          <a:xfrm>
            <a:off x="1344703" y="1075430"/>
            <a:ext cx="1006423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126" eaLnBrk="0" hangingPunct="0">
              <a:defRPr/>
            </a:pPr>
            <a:r>
              <a:rPr lang="en-US" sz="2400" dirty="0">
                <a:solidFill>
                  <a:srgbClr val="000080"/>
                </a:solidFill>
                <a:latin typeface="Calibri"/>
                <a:ea typeface="ＭＳ Ｐゴシック" charset="0"/>
                <a:cs typeface="Calibri"/>
              </a:rPr>
              <a:t>Map of spurious self-force as a function of particle position in refinement patch</a:t>
            </a:r>
          </a:p>
        </p:txBody>
      </p:sp>
      <p:sp>
        <p:nvSpPr>
          <p:cNvPr id="19" name="Text Box 73"/>
          <p:cNvSpPr txBox="1">
            <a:spLocks noChangeArrowheads="1"/>
          </p:cNvSpPr>
          <p:nvPr/>
        </p:nvSpPr>
        <p:spPr bwMode="auto">
          <a:xfrm>
            <a:off x="7107501" y="3198219"/>
            <a:ext cx="2010495" cy="646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126" eaLnBrk="0" hangingPunct="0">
              <a:defRPr/>
            </a:pPr>
            <a:r>
              <a:rPr lang="en-US" dirty="0">
                <a:latin typeface="Calibri"/>
                <a:ea typeface="ＭＳ Ｐゴシック" charset="0"/>
                <a:cs typeface="Calibri"/>
              </a:rPr>
              <a:t>Mesh refinement field</a:t>
            </a:r>
          </a:p>
        </p:txBody>
      </p:sp>
      <p:sp>
        <p:nvSpPr>
          <p:cNvPr id="20" name="Text Box 73"/>
          <p:cNvSpPr txBox="1">
            <a:spLocks noChangeArrowheads="1"/>
          </p:cNvSpPr>
          <p:nvPr/>
        </p:nvSpPr>
        <p:spPr bwMode="auto">
          <a:xfrm>
            <a:off x="9117996" y="3198218"/>
            <a:ext cx="1536737" cy="369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126" eaLnBrk="0" hangingPunct="0">
              <a:defRPr/>
            </a:pPr>
            <a:r>
              <a:rPr lang="en-US" dirty="0">
                <a:latin typeface="Calibri"/>
                <a:ea typeface="ＭＳ Ｐゴシック" charset="0"/>
                <a:cs typeface="Calibri"/>
              </a:rPr>
              <a:t>Physical field</a:t>
            </a:r>
          </a:p>
        </p:txBody>
      </p:sp>
      <p:cxnSp>
        <p:nvCxnSpPr>
          <p:cNvPr id="6" name="Straight Connector 5"/>
          <p:cNvCxnSpPr>
            <a:stCxn id="19" idx="0"/>
          </p:cNvCxnSpPr>
          <p:nvPr/>
        </p:nvCxnSpPr>
        <p:spPr bwMode="auto">
          <a:xfrm flipV="1">
            <a:off x="8112747" y="2803967"/>
            <a:ext cx="190706" cy="39425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24" name="Straight Connector 23"/>
          <p:cNvCxnSpPr>
            <a:stCxn id="20" idx="0"/>
          </p:cNvCxnSpPr>
          <p:nvPr/>
        </p:nvCxnSpPr>
        <p:spPr bwMode="auto">
          <a:xfrm flipH="1" flipV="1">
            <a:off x="8855101" y="2803967"/>
            <a:ext cx="1031264" cy="39425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25" name="Text Box 73"/>
          <p:cNvSpPr txBox="1">
            <a:spLocks noChangeArrowheads="1"/>
          </p:cNvSpPr>
          <p:nvPr/>
        </p:nvSpPr>
        <p:spPr bwMode="auto">
          <a:xfrm>
            <a:off x="1610287" y="1918559"/>
            <a:ext cx="1270883" cy="923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126" eaLnBrk="0" hangingPunct="0">
              <a:defRPr/>
            </a:pPr>
            <a:r>
              <a:rPr lang="en-US" dirty="0">
                <a:latin typeface="Calibri"/>
                <a:ea typeface="ＭＳ Ｐゴシック" charset="0"/>
                <a:cs typeface="Calibri"/>
              </a:rPr>
              <a:t>32x32 refinement patch</a:t>
            </a:r>
          </a:p>
        </p:txBody>
      </p:sp>
      <p:cxnSp>
        <p:nvCxnSpPr>
          <p:cNvPr id="26" name="Straight Connector 25"/>
          <p:cNvCxnSpPr>
            <a:stCxn id="25" idx="3"/>
          </p:cNvCxnSpPr>
          <p:nvPr/>
        </p:nvCxnSpPr>
        <p:spPr bwMode="auto">
          <a:xfrm>
            <a:off x="2881170" y="2380104"/>
            <a:ext cx="655293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30" name="Title 1">
            <a:extLst>
              <a:ext uri="{FF2B5EF4-FFF2-40B4-BE49-F238E27FC236}">
                <a16:creationId xmlns:a16="http://schemas.microsoft.com/office/drawing/2014/main" id="{FBF5E97E-4748-5F4D-A205-B3480F6E174E}"/>
              </a:ext>
            </a:extLst>
          </p:cNvPr>
          <p:cNvSpPr txBox="1">
            <a:spLocks/>
          </p:cNvSpPr>
          <p:nvPr/>
        </p:nvSpPr>
        <p:spPr bwMode="auto">
          <a:xfrm>
            <a:off x="157562" y="194388"/>
            <a:ext cx="11909747" cy="914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sz="3199" dirty="0">
                <a:cs typeface="Calibri"/>
              </a:rPr>
              <a:t>Magnitude of “self-force” decreases fast with distance</a:t>
            </a:r>
            <a:endParaRPr lang="en-US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D84C5DB-A58B-EA48-A416-731C6EBB05F0}"/>
              </a:ext>
            </a:extLst>
          </p:cNvPr>
          <p:cNvGrpSpPr/>
          <p:nvPr/>
        </p:nvGrpSpPr>
        <p:grpSpPr>
          <a:xfrm>
            <a:off x="174172" y="827315"/>
            <a:ext cx="10994571" cy="54427"/>
            <a:chOff x="195943" y="1001487"/>
            <a:chExt cx="10994571" cy="54427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EF98079-E7A7-EA48-8A2A-A691572B6EB6}"/>
                </a:ext>
              </a:extLst>
            </p:cNvPr>
            <p:cNvCxnSpPr/>
            <p:nvPr/>
          </p:nvCxnSpPr>
          <p:spPr>
            <a:xfrm>
              <a:off x="195943" y="1001487"/>
              <a:ext cx="9818914" cy="0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872B4C4E-0441-FE48-B75E-3F68CEA1197B}"/>
                </a:ext>
              </a:extLst>
            </p:cNvPr>
            <p:cNvCxnSpPr>
              <a:cxnSpLocks/>
            </p:cNvCxnSpPr>
            <p:nvPr/>
          </p:nvCxnSpPr>
          <p:spPr>
            <a:xfrm>
              <a:off x="511628" y="1055914"/>
              <a:ext cx="10678886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Slide Number Placeholder 3">
            <a:extLst>
              <a:ext uri="{FF2B5EF4-FFF2-40B4-BE49-F238E27FC236}">
                <a16:creationId xmlns:a16="http://schemas.microsoft.com/office/drawing/2014/main" id="{8C59F240-F6E5-A843-B543-1A1A317731A1}"/>
              </a:ext>
            </a:extLst>
          </p:cNvPr>
          <p:cNvSpPr txBox="1">
            <a:spLocks/>
          </p:cNvSpPr>
          <p:nvPr/>
        </p:nvSpPr>
        <p:spPr>
          <a:xfrm>
            <a:off x="11455401" y="6393363"/>
            <a:ext cx="544259" cy="3016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929A8685-9CBD-5D48-90F4-6955DC9A7A72}" type="slidenum">
              <a:rPr lang="en-US" altLang="x-none" smtClean="0"/>
              <a:pPr/>
              <a:t>38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31465030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717" name="Text Box 93"/>
          <p:cNvSpPr txBox="1">
            <a:spLocks noChangeArrowheads="1"/>
          </p:cNvSpPr>
          <p:nvPr/>
        </p:nvSpPr>
        <p:spPr bwMode="auto">
          <a:xfrm>
            <a:off x="249383" y="4370593"/>
            <a:ext cx="11665526" cy="2108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126" eaLnBrk="0" hangingPunct="0">
              <a:defRPr/>
            </a:pPr>
            <a:r>
              <a:rPr lang="en-US" sz="2300" dirty="0">
                <a:solidFill>
                  <a:srgbClr val="000080"/>
                </a:solidFill>
                <a:latin typeface="+mj-lt"/>
                <a:ea typeface="ＭＳ Ｐゴシック" charset="0"/>
                <a:cs typeface="Calibri"/>
              </a:rPr>
              <a:t>1 – solve on coarse grid,</a:t>
            </a:r>
          </a:p>
          <a:p>
            <a:pPr defTabSz="914126" eaLnBrk="0" hangingPunct="0">
              <a:defRPr/>
            </a:pPr>
            <a:r>
              <a:rPr lang="en-US" sz="2300" dirty="0">
                <a:solidFill>
                  <a:srgbClr val="000080"/>
                </a:solidFill>
                <a:latin typeface="+mj-lt"/>
                <a:ea typeface="ＭＳ Ｐゴシック" charset="0"/>
                <a:cs typeface="Calibri"/>
              </a:rPr>
              <a:t>2 – interpolate on fine grid boundaries,</a:t>
            </a:r>
          </a:p>
          <a:p>
            <a:pPr defTabSz="914126" eaLnBrk="0" hangingPunct="0">
              <a:defRPr/>
            </a:pPr>
            <a:r>
              <a:rPr lang="en-US" sz="2300" dirty="0">
                <a:solidFill>
                  <a:srgbClr val="000080"/>
                </a:solidFill>
                <a:latin typeface="+mj-lt"/>
                <a:ea typeface="ＭＳ Ｐゴシック" charset="0"/>
                <a:cs typeface="Calibri"/>
              </a:rPr>
              <a:t>3 – solve on fine grid,</a:t>
            </a:r>
          </a:p>
          <a:p>
            <a:pPr defTabSz="914126" eaLnBrk="0" hangingPunct="0">
              <a:defRPr/>
            </a:pPr>
            <a:r>
              <a:rPr lang="en-US" sz="2300" b="1" dirty="0">
                <a:solidFill>
                  <a:srgbClr val="C00000"/>
                </a:solidFill>
                <a:latin typeface="+mj-lt"/>
                <a:ea typeface="ＭＳ Ｐゴシック" charset="0"/>
                <a:cs typeface="Calibri"/>
              </a:rPr>
              <a:t>4 – disregard fine grid solution close to edge when gathering force onto particles.</a:t>
            </a:r>
          </a:p>
          <a:p>
            <a:pPr defTabSz="914126" eaLnBrk="0" hangingPunct="0">
              <a:defRPr/>
            </a:pPr>
            <a:endParaRPr lang="en-US" sz="1600" dirty="0">
              <a:solidFill>
                <a:srgbClr val="000080"/>
              </a:solidFill>
              <a:latin typeface="Calibri"/>
              <a:ea typeface="ＭＳ Ｐゴシック" charset="0"/>
              <a:cs typeface="Calibri"/>
            </a:endParaRPr>
          </a:p>
          <a:p>
            <a:pPr defTabSz="914126" eaLnBrk="0" hangingPunct="0">
              <a:defRPr/>
            </a:pPr>
            <a:r>
              <a:rPr lang="en-US" sz="2300" dirty="0">
                <a:solidFill>
                  <a:srgbClr val="000080"/>
                </a:solidFill>
                <a:latin typeface="+mj-lt"/>
                <a:ea typeface="ＭＳ Ｐゴシック" charset="0"/>
                <a:cs typeface="Calibri"/>
              </a:rPr>
              <a:t>Thickness of buffer region provides user control of relative magnitude of spurious force.</a:t>
            </a:r>
          </a:p>
        </p:txBody>
      </p:sp>
      <p:sp>
        <p:nvSpPr>
          <p:cNvPr id="442" name="Text Box 73"/>
          <p:cNvSpPr txBox="1">
            <a:spLocks noChangeArrowheads="1"/>
          </p:cNvSpPr>
          <p:nvPr/>
        </p:nvSpPr>
        <p:spPr bwMode="auto">
          <a:xfrm>
            <a:off x="1698148" y="1054250"/>
            <a:ext cx="555632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126" eaLnBrk="0" hangingPunct="0">
              <a:defRPr/>
            </a:pPr>
            <a:r>
              <a:rPr lang="en-US" sz="2400" dirty="0">
                <a:solidFill>
                  <a:srgbClr val="000080"/>
                </a:solidFill>
                <a:latin typeface="Calibri"/>
                <a:ea typeface="ＭＳ Ｐゴシック" charset="0"/>
                <a:cs typeface="Calibri"/>
              </a:rPr>
              <a:t>Add buffer region surrounding refined area</a:t>
            </a:r>
            <a:endParaRPr lang="en-US" sz="2400" baseline="30000" dirty="0">
              <a:solidFill>
                <a:srgbClr val="000080"/>
              </a:solidFill>
              <a:latin typeface="Calibri"/>
              <a:ea typeface="ＭＳ Ｐゴシック" charset="0"/>
              <a:cs typeface="Calibri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757000" y="1744566"/>
            <a:ext cx="4679997" cy="2107242"/>
            <a:chOff x="4441054" y="1763315"/>
            <a:chExt cx="4681216" cy="2107791"/>
          </a:xfrm>
        </p:grpSpPr>
        <p:sp>
          <p:nvSpPr>
            <p:cNvPr id="136" name="Parallelogram 135"/>
            <p:cNvSpPr/>
            <p:nvPr/>
          </p:nvSpPr>
          <p:spPr>
            <a:xfrm>
              <a:off x="4443597" y="2638580"/>
              <a:ext cx="4672400" cy="1232526"/>
            </a:xfrm>
            <a:prstGeom prst="parallelogram">
              <a:avLst>
                <a:gd name="adj" fmla="val 160201"/>
              </a:avLst>
            </a:prstGeom>
            <a:solidFill>
              <a:srgbClr val="FFFFFF"/>
            </a:solidFill>
            <a:ln w="28575" cmpd="sng">
              <a:noFill/>
            </a:ln>
            <a:effectLst>
              <a:outerShdw blurRad="136525" dist="330200" dir="5400000" algn="tl" rotWithShape="0">
                <a:schemeClr val="accent1">
                  <a:alpha val="23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eaLnBrk="0" hangingPunct="0"/>
              <a:endParaRPr lang="en-US" sz="1600">
                <a:solidFill>
                  <a:srgbClr val="FFFFFF"/>
                </a:solidFill>
                <a:latin typeface="Helvetica"/>
                <a:ea typeface="ＭＳ Ｐゴシック"/>
              </a:endParaRPr>
            </a:p>
          </p:txBody>
        </p:sp>
        <p:grpSp>
          <p:nvGrpSpPr>
            <p:cNvPr id="137" name="Group 136"/>
            <p:cNvGrpSpPr/>
            <p:nvPr/>
          </p:nvGrpSpPr>
          <p:grpSpPr>
            <a:xfrm>
              <a:off x="4448323" y="2638063"/>
              <a:ext cx="4673947" cy="1232526"/>
              <a:chOff x="2422525" y="1927795"/>
              <a:chExt cx="4673947" cy="1232526"/>
            </a:xfrm>
          </p:grpSpPr>
          <p:cxnSp>
            <p:nvCxnSpPr>
              <p:cNvPr id="138" name="Straight Connector 137"/>
              <p:cNvCxnSpPr/>
              <p:nvPr/>
            </p:nvCxnSpPr>
            <p:spPr>
              <a:xfrm flipV="1">
                <a:off x="5111750" y="1927795"/>
                <a:ext cx="1984721" cy="1232526"/>
              </a:xfrm>
              <a:prstGeom prst="line">
                <a:avLst/>
              </a:prstGeom>
              <a:ln w="9525" cmpd="sng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/>
              <p:cNvCxnSpPr/>
              <p:nvPr/>
            </p:nvCxnSpPr>
            <p:spPr>
              <a:xfrm flipH="1">
                <a:off x="4401817" y="1929098"/>
                <a:ext cx="2694655" cy="0"/>
              </a:xfrm>
              <a:prstGeom prst="line">
                <a:avLst/>
              </a:prstGeom>
              <a:ln w="9525" cmpd="sng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/>
              <p:cNvCxnSpPr/>
              <p:nvPr/>
            </p:nvCxnSpPr>
            <p:spPr>
              <a:xfrm flipH="1">
                <a:off x="4246357" y="2031700"/>
                <a:ext cx="2681493" cy="0"/>
              </a:xfrm>
              <a:prstGeom prst="line">
                <a:avLst/>
              </a:prstGeom>
              <a:ln w="9525" cmpd="sng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/>
              <p:cNvCxnSpPr/>
              <p:nvPr/>
            </p:nvCxnSpPr>
            <p:spPr>
              <a:xfrm flipH="1">
                <a:off x="4066919" y="2138179"/>
                <a:ext cx="2689481" cy="0"/>
              </a:xfrm>
              <a:prstGeom prst="line">
                <a:avLst/>
              </a:prstGeom>
              <a:ln w="9525" cmpd="sng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/>
              <p:cNvCxnSpPr/>
              <p:nvPr/>
            </p:nvCxnSpPr>
            <p:spPr>
              <a:xfrm flipH="1">
                <a:off x="3914414" y="2236904"/>
                <a:ext cx="2689586" cy="0"/>
              </a:xfrm>
              <a:prstGeom prst="line">
                <a:avLst/>
              </a:prstGeom>
              <a:ln w="9525" cmpd="sng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/>
              <p:cNvCxnSpPr/>
              <p:nvPr/>
            </p:nvCxnSpPr>
            <p:spPr>
              <a:xfrm flipH="1">
                <a:off x="3743709" y="2339506"/>
                <a:ext cx="2680939" cy="0"/>
              </a:xfrm>
              <a:prstGeom prst="line">
                <a:avLst/>
              </a:prstGeom>
              <a:ln w="9525" cmpd="sng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/>
              <p:cNvCxnSpPr/>
              <p:nvPr/>
            </p:nvCxnSpPr>
            <p:spPr>
              <a:xfrm flipH="1">
                <a:off x="3577762" y="2442108"/>
                <a:ext cx="2699213" cy="0"/>
              </a:xfrm>
              <a:prstGeom prst="line">
                <a:avLst/>
              </a:prstGeom>
              <a:ln w="9525" cmpd="sng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/>
              <p:cNvCxnSpPr>
                <a:stCxn id="164" idx="2"/>
              </p:cNvCxnSpPr>
              <p:nvPr/>
            </p:nvCxnSpPr>
            <p:spPr>
              <a:xfrm flipH="1" flipV="1">
                <a:off x="3420559" y="2543070"/>
                <a:ext cx="2688654" cy="988"/>
              </a:xfrm>
              <a:prstGeom prst="line">
                <a:avLst/>
              </a:prstGeom>
              <a:ln w="9525" cmpd="sng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/>
              <p:cNvCxnSpPr/>
              <p:nvPr/>
            </p:nvCxnSpPr>
            <p:spPr>
              <a:xfrm flipH="1">
                <a:off x="3252747" y="2647311"/>
                <a:ext cx="2690853" cy="0"/>
              </a:xfrm>
              <a:prstGeom prst="line">
                <a:avLst/>
              </a:prstGeom>
              <a:ln w="9525" cmpd="sng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/>
              <p:cNvCxnSpPr/>
              <p:nvPr/>
            </p:nvCxnSpPr>
            <p:spPr>
              <a:xfrm flipH="1">
                <a:off x="3084473" y="2749913"/>
                <a:ext cx="2694027" cy="0"/>
              </a:xfrm>
              <a:prstGeom prst="line">
                <a:avLst/>
              </a:prstGeom>
              <a:ln w="9525" cmpd="sng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/>
              <p:cNvCxnSpPr/>
              <p:nvPr/>
            </p:nvCxnSpPr>
            <p:spPr>
              <a:xfrm flipH="1">
                <a:off x="2919372" y="2852515"/>
                <a:ext cx="2694028" cy="0"/>
              </a:xfrm>
              <a:prstGeom prst="line">
                <a:avLst/>
              </a:prstGeom>
              <a:ln w="9525" cmpd="sng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/>
              <p:cNvCxnSpPr/>
              <p:nvPr/>
            </p:nvCxnSpPr>
            <p:spPr>
              <a:xfrm flipH="1">
                <a:off x="2754272" y="2955117"/>
                <a:ext cx="2697203" cy="0"/>
              </a:xfrm>
              <a:prstGeom prst="line">
                <a:avLst/>
              </a:prstGeom>
              <a:ln w="9525" cmpd="sng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/>
              <p:cNvCxnSpPr/>
              <p:nvPr/>
            </p:nvCxnSpPr>
            <p:spPr>
              <a:xfrm flipH="1">
                <a:off x="2592347" y="3054350"/>
                <a:ext cx="2697203" cy="3369"/>
              </a:xfrm>
              <a:prstGeom prst="line">
                <a:avLst/>
              </a:prstGeom>
              <a:ln w="9525" cmpd="sng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/>
              <p:cNvCxnSpPr/>
              <p:nvPr/>
            </p:nvCxnSpPr>
            <p:spPr>
              <a:xfrm flipH="1">
                <a:off x="2424072" y="3160321"/>
                <a:ext cx="2687678" cy="0"/>
              </a:xfrm>
              <a:prstGeom prst="line">
                <a:avLst/>
              </a:prstGeom>
              <a:ln w="9525" cmpd="sng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/>
              <p:cNvCxnSpPr/>
              <p:nvPr/>
            </p:nvCxnSpPr>
            <p:spPr>
              <a:xfrm flipV="1">
                <a:off x="4887647" y="1927795"/>
                <a:ext cx="1984721" cy="1232526"/>
              </a:xfrm>
              <a:prstGeom prst="line">
                <a:avLst/>
              </a:prstGeom>
              <a:ln w="9525" cmpd="sng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/>
              <p:cNvCxnSpPr/>
              <p:nvPr/>
            </p:nvCxnSpPr>
            <p:spPr>
              <a:xfrm flipV="1">
                <a:off x="4663545" y="1927795"/>
                <a:ext cx="1984721" cy="1232526"/>
              </a:xfrm>
              <a:prstGeom prst="line">
                <a:avLst/>
              </a:prstGeom>
              <a:ln w="9525" cmpd="sng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/>
              <p:cNvCxnSpPr/>
              <p:nvPr/>
            </p:nvCxnSpPr>
            <p:spPr>
              <a:xfrm flipV="1">
                <a:off x="4439443" y="1927795"/>
                <a:ext cx="1984721" cy="1232526"/>
              </a:xfrm>
              <a:prstGeom prst="line">
                <a:avLst/>
              </a:prstGeom>
              <a:ln w="9525" cmpd="sng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/>
              <p:cNvCxnSpPr/>
              <p:nvPr/>
            </p:nvCxnSpPr>
            <p:spPr>
              <a:xfrm flipV="1">
                <a:off x="4215341" y="1927795"/>
                <a:ext cx="1984721" cy="1232526"/>
              </a:xfrm>
              <a:prstGeom prst="line">
                <a:avLst/>
              </a:prstGeom>
              <a:ln w="9525" cmpd="sng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/>
              <p:cNvCxnSpPr/>
              <p:nvPr/>
            </p:nvCxnSpPr>
            <p:spPr>
              <a:xfrm flipV="1">
                <a:off x="3991239" y="1927795"/>
                <a:ext cx="1984721" cy="1232526"/>
              </a:xfrm>
              <a:prstGeom prst="line">
                <a:avLst/>
              </a:prstGeom>
              <a:ln w="9525" cmpd="sng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/>
              <p:cNvCxnSpPr/>
              <p:nvPr/>
            </p:nvCxnSpPr>
            <p:spPr>
              <a:xfrm flipV="1">
                <a:off x="3767137" y="1927795"/>
                <a:ext cx="1984721" cy="1232526"/>
              </a:xfrm>
              <a:prstGeom prst="line">
                <a:avLst/>
              </a:prstGeom>
              <a:ln w="9525" cmpd="sng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/>
              <p:cNvCxnSpPr/>
              <p:nvPr/>
            </p:nvCxnSpPr>
            <p:spPr>
              <a:xfrm flipV="1">
                <a:off x="3543035" y="1927795"/>
                <a:ext cx="1984721" cy="1232526"/>
              </a:xfrm>
              <a:prstGeom prst="line">
                <a:avLst/>
              </a:prstGeom>
              <a:ln w="9525" cmpd="sng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/>
              <p:cNvCxnSpPr/>
              <p:nvPr/>
            </p:nvCxnSpPr>
            <p:spPr>
              <a:xfrm flipV="1">
                <a:off x="3318933" y="1927795"/>
                <a:ext cx="1984721" cy="1232526"/>
              </a:xfrm>
              <a:prstGeom prst="line">
                <a:avLst/>
              </a:prstGeom>
              <a:ln w="9525" cmpd="sng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/>
              <p:cNvCxnSpPr/>
              <p:nvPr/>
            </p:nvCxnSpPr>
            <p:spPr>
              <a:xfrm flipV="1">
                <a:off x="3094831" y="1927795"/>
                <a:ext cx="1984721" cy="1232526"/>
              </a:xfrm>
              <a:prstGeom prst="line">
                <a:avLst/>
              </a:prstGeom>
              <a:ln w="9525" cmpd="sng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/>
              <p:cNvCxnSpPr/>
              <p:nvPr/>
            </p:nvCxnSpPr>
            <p:spPr>
              <a:xfrm flipV="1">
                <a:off x="2870729" y="1927795"/>
                <a:ext cx="1984721" cy="1232526"/>
              </a:xfrm>
              <a:prstGeom prst="line">
                <a:avLst/>
              </a:prstGeom>
              <a:ln w="9525" cmpd="sng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/>
              <p:cNvCxnSpPr/>
              <p:nvPr/>
            </p:nvCxnSpPr>
            <p:spPr>
              <a:xfrm flipV="1">
                <a:off x="2646627" y="1927795"/>
                <a:ext cx="1984721" cy="1232526"/>
              </a:xfrm>
              <a:prstGeom prst="line">
                <a:avLst/>
              </a:prstGeom>
              <a:ln w="9525" cmpd="sng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/>
              <p:cNvCxnSpPr/>
              <p:nvPr/>
            </p:nvCxnSpPr>
            <p:spPr>
              <a:xfrm flipV="1">
                <a:off x="2422525" y="1927795"/>
                <a:ext cx="1984721" cy="1232526"/>
              </a:xfrm>
              <a:prstGeom prst="line">
                <a:avLst/>
              </a:prstGeom>
              <a:ln w="9525" cmpd="sng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4" name="Parallelogram 163"/>
              <p:cNvSpPr/>
              <p:nvPr/>
            </p:nvSpPr>
            <p:spPr>
              <a:xfrm>
                <a:off x="2424072" y="1927795"/>
                <a:ext cx="4672400" cy="1232526"/>
              </a:xfrm>
              <a:prstGeom prst="parallelogram">
                <a:avLst>
                  <a:gd name="adj" fmla="val 160201"/>
                </a:avLst>
              </a:prstGeom>
              <a:noFill/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26" eaLnBrk="0" hangingPunct="0"/>
                <a:endParaRPr lang="en-US" sz="1600">
                  <a:solidFill>
                    <a:srgbClr val="FFFFFF"/>
                  </a:solidFill>
                  <a:latin typeface="Helvetica"/>
                  <a:ea typeface="ＭＳ Ｐゴシック"/>
                </a:endParaRPr>
              </a:p>
            </p:txBody>
          </p:sp>
        </p:grpSp>
        <p:cxnSp>
          <p:nvCxnSpPr>
            <p:cNvPr id="165" name="Straight Connector 164"/>
            <p:cNvCxnSpPr/>
            <p:nvPr/>
          </p:nvCxnSpPr>
          <p:spPr>
            <a:xfrm flipV="1">
              <a:off x="5613955" y="2382122"/>
              <a:ext cx="7408" cy="1178983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flipH="1" flipV="1">
              <a:off x="7949697" y="1772522"/>
              <a:ext cx="1058" cy="1178983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/>
            <p:cNvCxnSpPr/>
            <p:nvPr/>
          </p:nvCxnSpPr>
          <p:spPr>
            <a:xfrm flipV="1">
              <a:off x="6607730" y="1887880"/>
              <a:ext cx="0" cy="1054100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/>
            <p:cNvCxnSpPr/>
            <p:nvPr/>
          </p:nvCxnSpPr>
          <p:spPr>
            <a:xfrm flipH="1" flipV="1">
              <a:off x="6954863" y="2390588"/>
              <a:ext cx="2117" cy="1173693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9" name="Parallelogram 168"/>
            <p:cNvSpPr>
              <a:spLocks noChangeAspect="1"/>
            </p:cNvSpPr>
            <p:nvPr/>
          </p:nvSpPr>
          <p:spPr>
            <a:xfrm>
              <a:off x="5618483" y="2945349"/>
              <a:ext cx="2336200" cy="616264"/>
            </a:xfrm>
            <a:prstGeom prst="parallelogram">
              <a:avLst>
                <a:gd name="adj" fmla="val 160201"/>
              </a:avLst>
            </a:prstGeom>
            <a:noFill/>
            <a:ln w="12700" cmpd="sng">
              <a:solidFill>
                <a:schemeClr val="tx1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eaLnBrk="0" hangingPunct="0"/>
              <a:endParaRPr lang="en-US" sz="1600">
                <a:solidFill>
                  <a:srgbClr val="FFFFFF"/>
                </a:solidFill>
                <a:latin typeface="Helvetica"/>
                <a:ea typeface="ＭＳ Ｐゴシック"/>
              </a:endParaRP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4441054" y="3165003"/>
              <a:ext cx="4700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126" eaLnBrk="0" hangingPunct="0"/>
              <a:r>
                <a:rPr lang="en-US" sz="2399">
                  <a:solidFill>
                    <a:srgbClr val="000000"/>
                  </a:solidFill>
                  <a:ea typeface="ＭＳ Ｐゴシック" charset="0"/>
                  <a:cs typeface="ＭＳ Ｐゴシック" charset="0"/>
                </a:rPr>
                <a:t>L</a:t>
              </a:r>
              <a:r>
                <a:rPr lang="en-US" sz="2399" baseline="-25000">
                  <a:solidFill>
                    <a:srgbClr val="000000"/>
                  </a:solidFill>
                  <a:ea typeface="ＭＳ Ｐゴシック" charset="0"/>
                  <a:cs typeface="ＭＳ Ｐゴシック" charset="0"/>
                </a:rPr>
                <a:t>n</a:t>
              </a:r>
            </a:p>
          </p:txBody>
        </p:sp>
        <p:sp>
          <p:nvSpPr>
            <p:cNvPr id="171" name="Parallelogram 170"/>
            <p:cNvSpPr>
              <a:spLocks noChangeAspect="1"/>
            </p:cNvSpPr>
            <p:nvPr/>
          </p:nvSpPr>
          <p:spPr>
            <a:xfrm>
              <a:off x="6007655" y="3052620"/>
              <a:ext cx="1552576" cy="403710"/>
            </a:xfrm>
            <a:prstGeom prst="parallelogram">
              <a:avLst>
                <a:gd name="adj" fmla="val 160201"/>
              </a:avLst>
            </a:prstGeom>
            <a:noFill/>
            <a:ln w="12700" cmpd="sng">
              <a:solidFill>
                <a:srgbClr val="FF0000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eaLnBrk="0" hangingPunct="0"/>
              <a:endParaRPr lang="en-US" sz="1600">
                <a:solidFill>
                  <a:srgbClr val="FFFFFF"/>
                </a:solidFill>
                <a:latin typeface="Helvetica"/>
                <a:ea typeface="ＭＳ Ｐゴシック"/>
              </a:endParaRPr>
            </a:p>
          </p:txBody>
        </p:sp>
        <p:cxnSp>
          <p:nvCxnSpPr>
            <p:cNvPr id="172" name="Straight Connector 171"/>
            <p:cNvCxnSpPr/>
            <p:nvPr/>
          </p:nvCxnSpPr>
          <p:spPr>
            <a:xfrm flipV="1">
              <a:off x="6007655" y="2277347"/>
              <a:ext cx="7408" cy="1178983"/>
            </a:xfrm>
            <a:prstGeom prst="line">
              <a:avLst/>
            </a:prstGeom>
            <a:ln w="12700" cmpd="sng">
              <a:solidFill>
                <a:srgbClr val="FF0000"/>
              </a:solidFill>
              <a:prstDash val="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flipV="1">
              <a:off x="6915705" y="2280522"/>
              <a:ext cx="7408" cy="1178983"/>
            </a:xfrm>
            <a:prstGeom prst="line">
              <a:avLst/>
            </a:prstGeom>
            <a:ln w="12700" cmpd="sng">
              <a:solidFill>
                <a:srgbClr val="FF0000"/>
              </a:solidFill>
              <a:prstDash val="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/>
            <p:cNvCxnSpPr/>
            <p:nvPr/>
          </p:nvCxnSpPr>
          <p:spPr>
            <a:xfrm flipV="1">
              <a:off x="7550705" y="1883647"/>
              <a:ext cx="7408" cy="1178983"/>
            </a:xfrm>
            <a:prstGeom prst="line">
              <a:avLst/>
            </a:prstGeom>
            <a:ln w="12700" cmpd="sng">
              <a:solidFill>
                <a:srgbClr val="FF0000"/>
              </a:solidFill>
              <a:prstDash val="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/>
            <p:cNvCxnSpPr/>
            <p:nvPr/>
          </p:nvCxnSpPr>
          <p:spPr>
            <a:xfrm flipV="1">
              <a:off x="6661705" y="1877297"/>
              <a:ext cx="7408" cy="1178983"/>
            </a:xfrm>
            <a:prstGeom prst="line">
              <a:avLst/>
            </a:prstGeom>
            <a:ln w="12700" cmpd="sng">
              <a:solidFill>
                <a:srgbClr val="FF0000"/>
              </a:solidFill>
              <a:prstDash val="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6" name="TextBox 175"/>
            <p:cNvSpPr txBox="1"/>
            <p:nvPr/>
          </p:nvSpPr>
          <p:spPr>
            <a:xfrm>
              <a:off x="5018030" y="2035275"/>
              <a:ext cx="7040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126" eaLnBrk="0" hangingPunct="0"/>
              <a:r>
                <a:rPr lang="en-US" sz="2399">
                  <a:solidFill>
                    <a:srgbClr val="000000"/>
                  </a:solidFill>
                  <a:ea typeface="ＭＳ Ｐゴシック" charset="0"/>
                  <a:cs typeface="ＭＳ Ｐゴシック" charset="0"/>
                </a:rPr>
                <a:t>L</a:t>
              </a:r>
              <a:r>
                <a:rPr lang="en-US" sz="2399" baseline="-25000">
                  <a:solidFill>
                    <a:srgbClr val="000000"/>
                  </a:solidFill>
                  <a:ea typeface="ＭＳ Ｐゴシック" charset="0"/>
                  <a:cs typeface="ＭＳ Ｐゴシック" charset="0"/>
                </a:rPr>
                <a:t>n+1</a:t>
              </a:r>
            </a:p>
          </p:txBody>
        </p:sp>
        <p:grpSp>
          <p:nvGrpSpPr>
            <p:cNvPr id="177" name="Group 176"/>
            <p:cNvGrpSpPr/>
            <p:nvPr/>
          </p:nvGrpSpPr>
          <p:grpSpPr>
            <a:xfrm>
              <a:off x="5609931" y="1763315"/>
              <a:ext cx="2340149" cy="622613"/>
              <a:chOff x="2216150" y="3686746"/>
              <a:chExt cx="2340149" cy="622613"/>
            </a:xfrm>
          </p:grpSpPr>
          <p:sp>
            <p:nvSpPr>
              <p:cNvPr id="178" name="Parallelogram 177"/>
              <p:cNvSpPr/>
              <p:nvPr/>
            </p:nvSpPr>
            <p:spPr>
              <a:xfrm>
                <a:off x="2220099" y="3686746"/>
                <a:ext cx="2336200" cy="616263"/>
              </a:xfrm>
              <a:prstGeom prst="parallelogram">
                <a:avLst>
                  <a:gd name="adj" fmla="val 160201"/>
                </a:avLst>
              </a:prstGeom>
              <a:solidFill>
                <a:srgbClr val="FFFFFF"/>
              </a:solidFill>
              <a:ln w="28575" cmpd="sng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26" eaLnBrk="0" hangingPunct="0"/>
                <a:endParaRPr lang="en-US" sz="1600">
                  <a:solidFill>
                    <a:srgbClr val="FFFFFF"/>
                  </a:solidFill>
                  <a:latin typeface="Helvetica"/>
                  <a:ea typeface="ＭＳ Ｐゴシック"/>
                </a:endParaRPr>
              </a:p>
            </p:txBody>
          </p:sp>
          <p:grpSp>
            <p:nvGrpSpPr>
              <p:cNvPr id="179" name="Group 178"/>
              <p:cNvGrpSpPr>
                <a:grpSpLocks noChangeAspect="1"/>
              </p:cNvGrpSpPr>
              <p:nvPr/>
            </p:nvGrpSpPr>
            <p:grpSpPr>
              <a:xfrm>
                <a:off x="2216150" y="3693096"/>
                <a:ext cx="2336974" cy="616263"/>
                <a:chOff x="2422525" y="1927795"/>
                <a:chExt cx="4673947" cy="1232526"/>
              </a:xfrm>
            </p:grpSpPr>
            <p:cxnSp>
              <p:nvCxnSpPr>
                <p:cNvPr id="180" name="Straight Connector 179"/>
                <p:cNvCxnSpPr/>
                <p:nvPr/>
              </p:nvCxnSpPr>
              <p:spPr>
                <a:xfrm flipV="1">
                  <a:off x="5111750" y="1927795"/>
                  <a:ext cx="1984721" cy="1232526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1" name="Straight Connector 180"/>
                <p:cNvCxnSpPr/>
                <p:nvPr/>
              </p:nvCxnSpPr>
              <p:spPr>
                <a:xfrm flipH="1">
                  <a:off x="4401817" y="1929098"/>
                  <a:ext cx="2694655" cy="0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2" name="Straight Connector 181"/>
                <p:cNvCxnSpPr/>
                <p:nvPr/>
              </p:nvCxnSpPr>
              <p:spPr>
                <a:xfrm flipH="1">
                  <a:off x="4246357" y="2031700"/>
                  <a:ext cx="2681493" cy="0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3" name="Straight Connector 182"/>
                <p:cNvCxnSpPr/>
                <p:nvPr/>
              </p:nvCxnSpPr>
              <p:spPr>
                <a:xfrm flipH="1">
                  <a:off x="4066919" y="2138179"/>
                  <a:ext cx="2689481" cy="0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4" name="Straight Connector 183"/>
                <p:cNvCxnSpPr/>
                <p:nvPr/>
              </p:nvCxnSpPr>
              <p:spPr>
                <a:xfrm flipH="1">
                  <a:off x="3914414" y="2236904"/>
                  <a:ext cx="2689586" cy="0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5" name="Straight Connector 184"/>
                <p:cNvCxnSpPr/>
                <p:nvPr/>
              </p:nvCxnSpPr>
              <p:spPr>
                <a:xfrm flipH="1">
                  <a:off x="3743709" y="2339506"/>
                  <a:ext cx="2680939" cy="0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6" name="Straight Connector 185"/>
                <p:cNvCxnSpPr/>
                <p:nvPr/>
              </p:nvCxnSpPr>
              <p:spPr>
                <a:xfrm flipH="1">
                  <a:off x="3577762" y="2442108"/>
                  <a:ext cx="2699213" cy="0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7" name="Straight Connector 186"/>
                <p:cNvCxnSpPr>
                  <a:stCxn id="206" idx="2"/>
                </p:cNvCxnSpPr>
                <p:nvPr/>
              </p:nvCxnSpPr>
              <p:spPr>
                <a:xfrm flipH="1" flipV="1">
                  <a:off x="3420559" y="2543070"/>
                  <a:ext cx="2688654" cy="988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8" name="Straight Connector 187"/>
                <p:cNvCxnSpPr/>
                <p:nvPr/>
              </p:nvCxnSpPr>
              <p:spPr>
                <a:xfrm flipH="1">
                  <a:off x="3252747" y="2647311"/>
                  <a:ext cx="2690853" cy="0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9" name="Straight Connector 188"/>
                <p:cNvCxnSpPr/>
                <p:nvPr/>
              </p:nvCxnSpPr>
              <p:spPr>
                <a:xfrm flipH="1">
                  <a:off x="3084473" y="2749913"/>
                  <a:ext cx="2694027" cy="0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0" name="Straight Connector 189"/>
                <p:cNvCxnSpPr/>
                <p:nvPr/>
              </p:nvCxnSpPr>
              <p:spPr>
                <a:xfrm flipH="1">
                  <a:off x="2919372" y="2852515"/>
                  <a:ext cx="2694028" cy="0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1" name="Straight Connector 190"/>
                <p:cNvCxnSpPr/>
                <p:nvPr/>
              </p:nvCxnSpPr>
              <p:spPr>
                <a:xfrm flipH="1">
                  <a:off x="2754272" y="2955117"/>
                  <a:ext cx="2697203" cy="0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Straight Connector 191"/>
                <p:cNvCxnSpPr/>
                <p:nvPr/>
              </p:nvCxnSpPr>
              <p:spPr>
                <a:xfrm flipH="1">
                  <a:off x="2592347" y="3054350"/>
                  <a:ext cx="2697203" cy="3369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3" name="Straight Connector 192"/>
                <p:cNvCxnSpPr/>
                <p:nvPr/>
              </p:nvCxnSpPr>
              <p:spPr>
                <a:xfrm flipH="1">
                  <a:off x="2424072" y="3160321"/>
                  <a:ext cx="2687678" cy="0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Straight Connector 193"/>
                <p:cNvCxnSpPr/>
                <p:nvPr/>
              </p:nvCxnSpPr>
              <p:spPr>
                <a:xfrm flipV="1">
                  <a:off x="4887647" y="1927795"/>
                  <a:ext cx="1984721" cy="1232526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5" name="Straight Connector 194"/>
                <p:cNvCxnSpPr/>
                <p:nvPr/>
              </p:nvCxnSpPr>
              <p:spPr>
                <a:xfrm flipV="1">
                  <a:off x="4663545" y="1927795"/>
                  <a:ext cx="1984721" cy="1232526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6" name="Straight Connector 195"/>
                <p:cNvCxnSpPr/>
                <p:nvPr/>
              </p:nvCxnSpPr>
              <p:spPr>
                <a:xfrm flipV="1">
                  <a:off x="4439443" y="1927795"/>
                  <a:ext cx="1984721" cy="1232526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7" name="Straight Connector 196"/>
                <p:cNvCxnSpPr/>
                <p:nvPr/>
              </p:nvCxnSpPr>
              <p:spPr>
                <a:xfrm flipV="1">
                  <a:off x="4215341" y="1927795"/>
                  <a:ext cx="1984721" cy="1232526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8" name="Straight Connector 197"/>
                <p:cNvCxnSpPr/>
                <p:nvPr/>
              </p:nvCxnSpPr>
              <p:spPr>
                <a:xfrm flipV="1">
                  <a:off x="3991239" y="1927795"/>
                  <a:ext cx="1984721" cy="1232526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9" name="Straight Connector 198"/>
                <p:cNvCxnSpPr/>
                <p:nvPr/>
              </p:nvCxnSpPr>
              <p:spPr>
                <a:xfrm flipV="1">
                  <a:off x="3767137" y="1927795"/>
                  <a:ext cx="1984721" cy="1232526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0" name="Straight Connector 199"/>
                <p:cNvCxnSpPr/>
                <p:nvPr/>
              </p:nvCxnSpPr>
              <p:spPr>
                <a:xfrm flipV="1">
                  <a:off x="3543035" y="1927795"/>
                  <a:ext cx="1984721" cy="1232526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1" name="Straight Connector 200"/>
                <p:cNvCxnSpPr/>
                <p:nvPr/>
              </p:nvCxnSpPr>
              <p:spPr>
                <a:xfrm flipV="1">
                  <a:off x="3318933" y="1927795"/>
                  <a:ext cx="1984721" cy="1232526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2" name="Straight Connector 201"/>
                <p:cNvCxnSpPr/>
                <p:nvPr/>
              </p:nvCxnSpPr>
              <p:spPr>
                <a:xfrm flipV="1">
                  <a:off x="3094831" y="1927795"/>
                  <a:ext cx="1984721" cy="1232526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3" name="Straight Connector 202"/>
                <p:cNvCxnSpPr/>
                <p:nvPr/>
              </p:nvCxnSpPr>
              <p:spPr>
                <a:xfrm flipV="1">
                  <a:off x="2870729" y="1927795"/>
                  <a:ext cx="1984721" cy="1232526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4" name="Straight Connector 203"/>
                <p:cNvCxnSpPr/>
                <p:nvPr/>
              </p:nvCxnSpPr>
              <p:spPr>
                <a:xfrm flipV="1">
                  <a:off x="2646627" y="1927795"/>
                  <a:ext cx="1984721" cy="1232526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5" name="Straight Connector 204"/>
                <p:cNvCxnSpPr/>
                <p:nvPr/>
              </p:nvCxnSpPr>
              <p:spPr>
                <a:xfrm flipV="1">
                  <a:off x="2422525" y="1927795"/>
                  <a:ext cx="1984721" cy="1232526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6" name="Parallelogram 205"/>
                <p:cNvSpPr/>
                <p:nvPr/>
              </p:nvSpPr>
              <p:spPr>
                <a:xfrm>
                  <a:off x="2424072" y="1927795"/>
                  <a:ext cx="4672400" cy="1232526"/>
                </a:xfrm>
                <a:prstGeom prst="parallelogram">
                  <a:avLst>
                    <a:gd name="adj" fmla="val 160201"/>
                  </a:avLst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126" eaLnBrk="0" hangingPunct="0"/>
                  <a:endParaRPr lang="en-US" sz="1600">
                    <a:solidFill>
                      <a:srgbClr val="FFFFFF"/>
                    </a:solidFill>
                    <a:latin typeface="Helvetica"/>
                    <a:ea typeface="ＭＳ Ｐゴシック"/>
                  </a:endParaRPr>
                </a:p>
              </p:txBody>
            </p:sp>
          </p:grpSp>
        </p:grpSp>
        <p:sp>
          <p:nvSpPr>
            <p:cNvPr id="207" name="Parallelogram 206"/>
            <p:cNvSpPr>
              <a:spLocks noChangeAspect="1"/>
            </p:cNvSpPr>
            <p:nvPr/>
          </p:nvSpPr>
          <p:spPr>
            <a:xfrm>
              <a:off x="6020355" y="1871520"/>
              <a:ext cx="1552576" cy="403710"/>
            </a:xfrm>
            <a:prstGeom prst="parallelogram">
              <a:avLst>
                <a:gd name="adj" fmla="val 160201"/>
              </a:avLst>
            </a:prstGeom>
            <a:noFill/>
            <a:ln w="12700" cmpd="sng">
              <a:solidFill>
                <a:srgbClr val="FF0000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eaLnBrk="0" hangingPunct="0"/>
              <a:endParaRPr lang="en-US" sz="1600">
                <a:solidFill>
                  <a:srgbClr val="FFFFFF"/>
                </a:solidFill>
                <a:latin typeface="Helvetica"/>
                <a:ea typeface="ＭＳ Ｐゴシック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941598" y="2926099"/>
            <a:ext cx="2330990" cy="612421"/>
            <a:chOff x="3418884" y="2925966"/>
            <a:chExt cx="2331597" cy="612581"/>
          </a:xfrm>
        </p:grpSpPr>
        <p:sp>
          <p:nvSpPr>
            <p:cNvPr id="3" name="Parallelogram 2"/>
            <p:cNvSpPr/>
            <p:nvPr/>
          </p:nvSpPr>
          <p:spPr bwMode="auto">
            <a:xfrm>
              <a:off x="3418884" y="3437623"/>
              <a:ext cx="1505924" cy="100924"/>
            </a:xfrm>
            <a:prstGeom prst="parallelogram">
              <a:avLst>
                <a:gd name="adj" fmla="val 169713"/>
              </a:avLst>
            </a:prstGeom>
            <a:solidFill>
              <a:srgbClr val="FF6600">
                <a:alpha val="57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16" tIns="45708" rIns="91416" bIns="45708" numCol="1" rtlCol="0" anchor="t" anchorCtr="0" compatLnSpc="1">
              <a:prstTxWarp prst="textNoShape">
                <a:avLst/>
              </a:prstTxWarp>
            </a:bodyPr>
            <a:lstStyle/>
            <a:p>
              <a:pPr defTabSz="914126" eaLnBrk="0" hangingPunct="0"/>
              <a:endParaRPr lang="en-US" sz="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09" name="Parallelogram 208"/>
            <p:cNvSpPr/>
            <p:nvPr/>
          </p:nvSpPr>
          <p:spPr bwMode="auto">
            <a:xfrm>
              <a:off x="4244557" y="2925966"/>
              <a:ext cx="1505924" cy="100924"/>
            </a:xfrm>
            <a:prstGeom prst="parallelogram">
              <a:avLst>
                <a:gd name="adj" fmla="val 169713"/>
              </a:avLst>
            </a:prstGeom>
            <a:solidFill>
              <a:srgbClr val="FF6600">
                <a:alpha val="57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16" tIns="45708" rIns="91416" bIns="45708" numCol="1" rtlCol="0" anchor="t" anchorCtr="0" compatLnSpc="1">
              <a:prstTxWarp prst="textNoShape">
                <a:avLst/>
              </a:prstTxWarp>
            </a:bodyPr>
            <a:lstStyle/>
            <a:p>
              <a:pPr defTabSz="914126" eaLnBrk="0" hangingPunct="0"/>
              <a:endParaRPr lang="en-US" sz="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0" name="Parallelogram 209"/>
            <p:cNvSpPr/>
            <p:nvPr/>
          </p:nvSpPr>
          <p:spPr bwMode="auto">
            <a:xfrm>
              <a:off x="3592784" y="3023715"/>
              <a:ext cx="870380" cy="413908"/>
            </a:xfrm>
            <a:prstGeom prst="parallelogram">
              <a:avLst>
                <a:gd name="adj" fmla="val 159396"/>
              </a:avLst>
            </a:prstGeom>
            <a:solidFill>
              <a:srgbClr val="FF6600">
                <a:alpha val="57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16" tIns="45708" rIns="91416" bIns="45708" numCol="1" rtlCol="0" anchor="t" anchorCtr="0" compatLnSpc="1">
              <a:prstTxWarp prst="textNoShape">
                <a:avLst/>
              </a:prstTxWarp>
            </a:bodyPr>
            <a:lstStyle/>
            <a:p>
              <a:pPr defTabSz="914126" eaLnBrk="0" hangingPunct="0"/>
              <a:endParaRPr lang="en-US" sz="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7" name="Parallelogram 216"/>
            <p:cNvSpPr/>
            <p:nvPr/>
          </p:nvSpPr>
          <p:spPr bwMode="auto">
            <a:xfrm>
              <a:off x="4711070" y="3023715"/>
              <a:ext cx="870380" cy="413908"/>
            </a:xfrm>
            <a:prstGeom prst="parallelogram">
              <a:avLst>
                <a:gd name="adj" fmla="val 159396"/>
              </a:avLst>
            </a:prstGeom>
            <a:solidFill>
              <a:srgbClr val="FF6600">
                <a:alpha val="57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16" tIns="45708" rIns="91416" bIns="45708" numCol="1" rtlCol="0" anchor="t" anchorCtr="0" compatLnSpc="1">
              <a:prstTxWarp prst="textNoShape">
                <a:avLst/>
              </a:prstTxWarp>
            </a:bodyPr>
            <a:lstStyle/>
            <a:p>
              <a:pPr defTabSz="914126" eaLnBrk="0" hangingPunct="0"/>
              <a:endParaRPr lang="en-US" sz="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18" name="Group 217"/>
          <p:cNvGrpSpPr/>
          <p:nvPr/>
        </p:nvGrpSpPr>
        <p:grpSpPr>
          <a:xfrm>
            <a:off x="4933143" y="1747741"/>
            <a:ext cx="2330990" cy="612421"/>
            <a:chOff x="3418884" y="2925966"/>
            <a:chExt cx="2331597" cy="612581"/>
          </a:xfrm>
        </p:grpSpPr>
        <p:sp>
          <p:nvSpPr>
            <p:cNvPr id="219" name="Parallelogram 218"/>
            <p:cNvSpPr/>
            <p:nvPr/>
          </p:nvSpPr>
          <p:spPr bwMode="auto">
            <a:xfrm>
              <a:off x="3418884" y="3437623"/>
              <a:ext cx="1505924" cy="100924"/>
            </a:xfrm>
            <a:prstGeom prst="parallelogram">
              <a:avLst>
                <a:gd name="adj" fmla="val 169713"/>
              </a:avLst>
            </a:prstGeom>
            <a:solidFill>
              <a:srgbClr val="FF6600">
                <a:alpha val="57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16" tIns="45708" rIns="91416" bIns="45708" numCol="1" rtlCol="0" anchor="t" anchorCtr="0" compatLnSpc="1">
              <a:prstTxWarp prst="textNoShape">
                <a:avLst/>
              </a:prstTxWarp>
            </a:bodyPr>
            <a:lstStyle/>
            <a:p>
              <a:pPr defTabSz="914126" eaLnBrk="0" hangingPunct="0"/>
              <a:endParaRPr lang="en-US" sz="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0" name="Parallelogram 219"/>
            <p:cNvSpPr/>
            <p:nvPr/>
          </p:nvSpPr>
          <p:spPr bwMode="auto">
            <a:xfrm>
              <a:off x="4244557" y="2925966"/>
              <a:ext cx="1505924" cy="100924"/>
            </a:xfrm>
            <a:prstGeom prst="parallelogram">
              <a:avLst>
                <a:gd name="adj" fmla="val 169713"/>
              </a:avLst>
            </a:prstGeom>
            <a:solidFill>
              <a:srgbClr val="FF6600">
                <a:alpha val="57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16" tIns="45708" rIns="91416" bIns="45708" numCol="1" rtlCol="0" anchor="t" anchorCtr="0" compatLnSpc="1">
              <a:prstTxWarp prst="textNoShape">
                <a:avLst/>
              </a:prstTxWarp>
            </a:bodyPr>
            <a:lstStyle/>
            <a:p>
              <a:pPr defTabSz="914126" eaLnBrk="0" hangingPunct="0"/>
              <a:endParaRPr lang="en-US" sz="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1" name="Parallelogram 220"/>
            <p:cNvSpPr/>
            <p:nvPr/>
          </p:nvSpPr>
          <p:spPr bwMode="auto">
            <a:xfrm>
              <a:off x="3592784" y="3023715"/>
              <a:ext cx="870380" cy="413908"/>
            </a:xfrm>
            <a:prstGeom prst="parallelogram">
              <a:avLst>
                <a:gd name="adj" fmla="val 159396"/>
              </a:avLst>
            </a:prstGeom>
            <a:solidFill>
              <a:srgbClr val="FF6600">
                <a:alpha val="57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16" tIns="45708" rIns="91416" bIns="45708" numCol="1" rtlCol="0" anchor="t" anchorCtr="0" compatLnSpc="1">
              <a:prstTxWarp prst="textNoShape">
                <a:avLst/>
              </a:prstTxWarp>
            </a:bodyPr>
            <a:lstStyle/>
            <a:p>
              <a:pPr defTabSz="914126" eaLnBrk="0" hangingPunct="0"/>
              <a:endParaRPr lang="en-US" sz="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2" name="Parallelogram 221"/>
            <p:cNvSpPr/>
            <p:nvPr/>
          </p:nvSpPr>
          <p:spPr bwMode="auto">
            <a:xfrm>
              <a:off x="4711070" y="3023715"/>
              <a:ext cx="870380" cy="413908"/>
            </a:xfrm>
            <a:prstGeom prst="parallelogram">
              <a:avLst>
                <a:gd name="adj" fmla="val 159396"/>
              </a:avLst>
            </a:prstGeom>
            <a:solidFill>
              <a:srgbClr val="FF6600">
                <a:alpha val="57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16" tIns="45708" rIns="91416" bIns="45708" numCol="1" rtlCol="0" anchor="t" anchorCtr="0" compatLnSpc="1">
              <a:prstTxWarp prst="textNoShape">
                <a:avLst/>
              </a:prstTxWarp>
            </a:bodyPr>
            <a:lstStyle/>
            <a:p>
              <a:pPr defTabSz="914126" eaLnBrk="0" hangingPunct="0"/>
              <a:endParaRPr lang="en-US" sz="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</p:grpSp>
      <p:pic>
        <p:nvPicPr>
          <p:cNvPr id="223" name="Picture 2" descr="D:\jlvay\programs\warpChombo\AMRNodeElliptic\orig\execF2\dex_log_2d_l_1p.epsi.tiff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793774" y="1145429"/>
            <a:ext cx="1676092" cy="1683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4" name="Parallelogram 223"/>
          <p:cNvSpPr/>
          <p:nvPr/>
        </p:nvSpPr>
        <p:spPr bwMode="auto">
          <a:xfrm>
            <a:off x="9037828" y="2568637"/>
            <a:ext cx="1170314" cy="203310"/>
          </a:xfrm>
          <a:prstGeom prst="parallelogram">
            <a:avLst>
              <a:gd name="adj" fmla="val 0"/>
            </a:avLst>
          </a:prstGeom>
          <a:solidFill>
            <a:srgbClr val="FF6600">
              <a:alpha val="57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defTabSz="914126" eaLnBrk="0" hangingPunct="0"/>
            <a:endParaRPr lang="en-US" sz="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25" name="Parallelogram 224"/>
          <p:cNvSpPr/>
          <p:nvPr/>
        </p:nvSpPr>
        <p:spPr bwMode="auto">
          <a:xfrm>
            <a:off x="9041002" y="1200202"/>
            <a:ext cx="1170314" cy="203310"/>
          </a:xfrm>
          <a:prstGeom prst="parallelogram">
            <a:avLst>
              <a:gd name="adj" fmla="val 0"/>
            </a:avLst>
          </a:prstGeom>
          <a:solidFill>
            <a:srgbClr val="FF6600">
              <a:alpha val="57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defTabSz="914126" eaLnBrk="0" hangingPunct="0"/>
            <a:endParaRPr lang="en-US" sz="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26" name="Parallelogram 225"/>
          <p:cNvSpPr/>
          <p:nvPr/>
        </p:nvSpPr>
        <p:spPr bwMode="auto">
          <a:xfrm rot="5400000">
            <a:off x="8148549" y="1882669"/>
            <a:ext cx="1575244" cy="203310"/>
          </a:xfrm>
          <a:prstGeom prst="parallelogram">
            <a:avLst>
              <a:gd name="adj" fmla="val 0"/>
            </a:avLst>
          </a:prstGeom>
          <a:solidFill>
            <a:srgbClr val="FF6600">
              <a:alpha val="57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defTabSz="914126" eaLnBrk="0" hangingPunct="0"/>
            <a:endParaRPr lang="en-US" sz="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27" name="Parallelogram 226"/>
          <p:cNvSpPr/>
          <p:nvPr/>
        </p:nvSpPr>
        <p:spPr bwMode="auto">
          <a:xfrm rot="5400000">
            <a:off x="9525347" y="1882669"/>
            <a:ext cx="1575244" cy="203310"/>
          </a:xfrm>
          <a:prstGeom prst="parallelogram">
            <a:avLst>
              <a:gd name="adj" fmla="val 0"/>
            </a:avLst>
          </a:prstGeom>
          <a:solidFill>
            <a:srgbClr val="FF6600">
              <a:alpha val="57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defTabSz="914126" eaLnBrk="0" hangingPunct="0"/>
            <a:endParaRPr lang="en-US" sz="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93" name="Text Box 93"/>
          <p:cNvSpPr txBox="1">
            <a:spLocks noChangeArrowheads="1"/>
          </p:cNvSpPr>
          <p:nvPr/>
        </p:nvSpPr>
        <p:spPr bwMode="auto">
          <a:xfrm>
            <a:off x="7952641" y="3520326"/>
            <a:ext cx="1492284" cy="338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126" eaLnBrk="0" hangingPunct="0">
              <a:defRPr/>
            </a:pPr>
            <a:r>
              <a:rPr lang="en-US" sz="1600" dirty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Buffer region</a:t>
            </a:r>
          </a:p>
        </p:txBody>
      </p:sp>
      <p:cxnSp>
        <p:nvCxnSpPr>
          <p:cNvPr id="6" name="Straight Connector 5"/>
          <p:cNvCxnSpPr>
            <a:stCxn id="93" idx="1"/>
          </p:cNvCxnSpPr>
          <p:nvPr/>
        </p:nvCxnSpPr>
        <p:spPr bwMode="auto">
          <a:xfrm flipH="1" flipV="1">
            <a:off x="6814376" y="3030807"/>
            <a:ext cx="1138264" cy="65875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96" name="Straight Connector 95"/>
          <p:cNvCxnSpPr>
            <a:stCxn id="93" idx="1"/>
          </p:cNvCxnSpPr>
          <p:nvPr/>
        </p:nvCxnSpPr>
        <p:spPr bwMode="auto">
          <a:xfrm flipH="1" flipV="1">
            <a:off x="6814376" y="1855845"/>
            <a:ext cx="1138264" cy="183371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98" name="Straight Connector 97"/>
          <p:cNvCxnSpPr>
            <a:stCxn id="93" idx="0"/>
          </p:cNvCxnSpPr>
          <p:nvPr/>
        </p:nvCxnSpPr>
        <p:spPr bwMode="auto">
          <a:xfrm flipV="1">
            <a:off x="8698782" y="2686648"/>
            <a:ext cx="369308" cy="83368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101" name="Text Box 93"/>
          <p:cNvSpPr txBox="1">
            <a:spLocks noChangeArrowheads="1"/>
          </p:cNvSpPr>
          <p:nvPr/>
        </p:nvSpPr>
        <p:spPr bwMode="auto">
          <a:xfrm>
            <a:off x="7988907" y="3752751"/>
            <a:ext cx="2318954" cy="73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126" eaLnBrk="0" hangingPunct="0">
              <a:defRPr/>
            </a:pPr>
            <a:r>
              <a:rPr lang="en-US" sz="1400" dirty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(Solve field in buffer but gather force from underlying coarse parent grid)</a:t>
            </a:r>
          </a:p>
        </p:txBody>
      </p:sp>
      <p:sp>
        <p:nvSpPr>
          <p:cNvPr id="107" name="Title 1">
            <a:extLst>
              <a:ext uri="{FF2B5EF4-FFF2-40B4-BE49-F238E27FC236}">
                <a16:creationId xmlns:a16="http://schemas.microsoft.com/office/drawing/2014/main" id="{6986CE00-F6F4-994D-B5F6-7394282479B4}"/>
              </a:ext>
            </a:extLst>
          </p:cNvPr>
          <p:cNvSpPr txBox="1">
            <a:spLocks/>
          </p:cNvSpPr>
          <p:nvPr/>
        </p:nvSpPr>
        <p:spPr bwMode="auto">
          <a:xfrm>
            <a:off x="157562" y="194388"/>
            <a:ext cx="11909747" cy="914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sz="3199" dirty="0">
                <a:cs typeface="Calibri"/>
              </a:rPr>
              <a:t>Enabling a simple mitigation strategy</a:t>
            </a:r>
            <a:endParaRPr lang="en-US" dirty="0"/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4B3322E6-AA8E-3B41-A349-BF6EB05548C7}"/>
              </a:ext>
            </a:extLst>
          </p:cNvPr>
          <p:cNvGrpSpPr/>
          <p:nvPr/>
        </p:nvGrpSpPr>
        <p:grpSpPr>
          <a:xfrm>
            <a:off x="174172" y="827315"/>
            <a:ext cx="10994571" cy="54427"/>
            <a:chOff x="195943" y="1001487"/>
            <a:chExt cx="10994571" cy="54427"/>
          </a:xfrm>
        </p:grpSpPr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BDCF3FB3-3EC2-4745-BA96-BF253710C7E8}"/>
                </a:ext>
              </a:extLst>
            </p:cNvPr>
            <p:cNvCxnSpPr/>
            <p:nvPr/>
          </p:nvCxnSpPr>
          <p:spPr>
            <a:xfrm>
              <a:off x="195943" y="1001487"/>
              <a:ext cx="9818914" cy="0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8896ECE9-CE06-6B49-BEEF-07DDF4E6C730}"/>
                </a:ext>
              </a:extLst>
            </p:cNvPr>
            <p:cNvCxnSpPr>
              <a:cxnSpLocks/>
            </p:cNvCxnSpPr>
            <p:nvPr/>
          </p:nvCxnSpPr>
          <p:spPr>
            <a:xfrm>
              <a:off x="511628" y="1055914"/>
              <a:ext cx="10678886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" name="Slide Number Placeholder 3">
            <a:extLst>
              <a:ext uri="{FF2B5EF4-FFF2-40B4-BE49-F238E27FC236}">
                <a16:creationId xmlns:a16="http://schemas.microsoft.com/office/drawing/2014/main" id="{A1E9A8F4-6EF4-2246-BCE5-58B2D9DB12DE}"/>
              </a:ext>
            </a:extLst>
          </p:cNvPr>
          <p:cNvSpPr txBox="1">
            <a:spLocks/>
          </p:cNvSpPr>
          <p:nvPr/>
        </p:nvSpPr>
        <p:spPr>
          <a:xfrm>
            <a:off x="11455401" y="6393363"/>
            <a:ext cx="544259" cy="3016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929A8685-9CBD-5D48-90F4-6955DC9A7A72}" type="slidenum">
              <a:rPr lang="en-US" altLang="x-none" smtClean="0"/>
              <a:pPr/>
              <a:t>39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26459387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" y="81065"/>
            <a:ext cx="11372473" cy="510909"/>
          </a:xfrm>
        </p:spPr>
        <p:txBody>
          <a:bodyPr/>
          <a:lstStyle/>
          <a:p>
            <a:r>
              <a:rPr lang="en-US" dirty="0"/>
              <a:t>Plasma accelerators are challenging to model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686" y="763416"/>
            <a:ext cx="3401060" cy="2590069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4905972" y="1480971"/>
            <a:ext cx="5436240" cy="23297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351506" y="789212"/>
            <a:ext cx="7837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4294C"/>
                </a:solidFill>
                <a:latin typeface="+mj-lt"/>
              </a:rPr>
              <a:t>Short </a:t>
            </a:r>
            <a:r>
              <a:rPr lang="en-US" sz="2400" b="1" dirty="0" err="1">
                <a:solidFill>
                  <a:srgbClr val="14294C"/>
                </a:solidFill>
                <a:latin typeface="+mj-lt"/>
              </a:rPr>
              <a:t>driver+wake</a:t>
            </a:r>
            <a:r>
              <a:rPr lang="en-US" sz="2400" b="1" dirty="0">
                <a:solidFill>
                  <a:srgbClr val="14294C"/>
                </a:solidFill>
                <a:latin typeface="+mj-lt"/>
              </a:rPr>
              <a:t> propagates through long plasma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900594" y="1625640"/>
            <a:ext cx="4854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  <a:latin typeface="+mj-lt"/>
                <a:sym typeface="Wingdings"/>
              </a:rPr>
              <a:t> Many time steps</a:t>
            </a:r>
            <a:r>
              <a:rPr lang="en-US" sz="2400" dirty="0">
                <a:solidFill>
                  <a:srgbClr val="800000"/>
                </a:solidFill>
                <a:latin typeface="+mj-lt"/>
                <a:sym typeface="Wingdings"/>
              </a:rPr>
              <a:t>.</a:t>
            </a:r>
            <a:endParaRPr lang="en-US" sz="2400" dirty="0">
              <a:solidFill>
                <a:srgbClr val="800000"/>
              </a:solidFill>
              <a:latin typeface="+mj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676718" y="2231637"/>
            <a:ext cx="73931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14294C"/>
                </a:solidFill>
                <a:latin typeface="Calibri"/>
                <a:cs typeface="Calibri"/>
              </a:rPr>
              <a:t>E.g., for a 10 GeV LPA scale stage:     </a:t>
            </a:r>
          </a:p>
          <a:p>
            <a:r>
              <a:rPr lang="en-US" dirty="0">
                <a:solidFill>
                  <a:srgbClr val="14294C"/>
                </a:solidFill>
                <a:cs typeface="Calibri"/>
              </a:rPr>
              <a:t>	~</a:t>
            </a:r>
            <a:r>
              <a:rPr lang="en-US" b="1" dirty="0">
                <a:solidFill>
                  <a:srgbClr val="800000"/>
                </a:solidFill>
                <a:latin typeface="Calibri"/>
                <a:cs typeface="Calibri"/>
              </a:rPr>
              <a:t>1</a:t>
            </a:r>
            <a:r>
              <a:rPr lang="en-US" b="1" dirty="0">
                <a:solidFill>
                  <a:srgbClr val="800000"/>
                </a:solidFill>
                <a:latin typeface="Symbol" charset="2"/>
                <a:cs typeface="Symbol" charset="2"/>
              </a:rPr>
              <a:t>m</a:t>
            </a:r>
            <a:r>
              <a:rPr lang="en-US" b="1" dirty="0">
                <a:solidFill>
                  <a:srgbClr val="800000"/>
                </a:solidFill>
                <a:latin typeface="Calibri"/>
                <a:cs typeface="Calibri"/>
              </a:rPr>
              <a:t>m</a:t>
            </a:r>
            <a:r>
              <a:rPr lang="en-US" dirty="0">
                <a:solidFill>
                  <a:srgbClr val="14294C"/>
                </a:solidFill>
                <a:latin typeface="Calibri"/>
                <a:cs typeface="Calibri"/>
              </a:rPr>
              <a:t> wavelength laser propagates into </a:t>
            </a:r>
            <a:r>
              <a:rPr lang="en-US" dirty="0">
                <a:solidFill>
                  <a:srgbClr val="14294C"/>
                </a:solidFill>
                <a:cs typeface="Calibri"/>
              </a:rPr>
              <a:t>~</a:t>
            </a:r>
            <a:r>
              <a:rPr lang="en-US" b="1" dirty="0">
                <a:solidFill>
                  <a:srgbClr val="800000"/>
                </a:solidFill>
                <a:latin typeface="Calibri"/>
                <a:cs typeface="Calibri"/>
              </a:rPr>
              <a:t>1m</a:t>
            </a:r>
            <a:r>
              <a:rPr lang="en-US" dirty="0">
                <a:solidFill>
                  <a:srgbClr val="00116A"/>
                </a:solidFill>
                <a:latin typeface="Calibri"/>
                <a:cs typeface="Calibri"/>
              </a:rPr>
              <a:t> </a:t>
            </a:r>
            <a:r>
              <a:rPr lang="en-US" dirty="0">
                <a:solidFill>
                  <a:srgbClr val="14294C"/>
                </a:solidFill>
                <a:latin typeface="Calibri"/>
                <a:cs typeface="Calibri"/>
              </a:rPr>
              <a:t>plasma	</a:t>
            </a:r>
            <a:r>
              <a:rPr lang="en-US" dirty="0">
                <a:solidFill>
                  <a:srgbClr val="14294C"/>
                </a:solidFill>
                <a:latin typeface="Calibri"/>
                <a:cs typeface="Calibri"/>
                <a:sym typeface="Wingdings"/>
              </a:rPr>
              <a:t>	 millions of time steps needed (even with moving window)</a:t>
            </a:r>
          </a:p>
        </p:txBody>
      </p:sp>
      <p:sp>
        <p:nvSpPr>
          <p:cNvPr id="26" name="TextBox 21">
            <a:extLst>
              <a:ext uri="{FF2B5EF4-FFF2-40B4-BE49-F238E27FC236}">
                <a16:creationId xmlns:a16="http://schemas.microsoft.com/office/drawing/2014/main" id="{64C9425D-9F2A-384F-88DA-CAF1E80067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00" y="4812119"/>
            <a:ext cx="12023030" cy="1569660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273652"/>
                </a:solidFill>
                <a:latin typeface="Franklin Gothic Medium"/>
                <a:cs typeface=""/>
              </a:rPr>
              <a:t>Simulations (in 2D) can take days for 1 stage (at insufficient resolution for collider beam quality). 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srgbClr val="273652"/>
              </a:solidFill>
              <a:latin typeface="Franklin Gothic Medium"/>
              <a:cs typeface="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273652"/>
                </a:solidFill>
                <a:latin typeface="Franklin Gothic Medium"/>
                <a:cs typeface=""/>
              </a:rPr>
              <a:t>For multi-</a:t>
            </a:r>
            <a:r>
              <a:rPr lang="en-US" sz="2000" dirty="0" err="1">
                <a:solidFill>
                  <a:srgbClr val="273652"/>
                </a:solidFill>
                <a:latin typeface="Franklin Gothic Medium"/>
                <a:cs typeface=""/>
              </a:rPr>
              <a:t>TeV</a:t>
            </a:r>
            <a:r>
              <a:rPr lang="en-US" sz="2000" dirty="0">
                <a:solidFill>
                  <a:srgbClr val="273652"/>
                </a:solidFill>
                <a:latin typeface="Franklin Gothic Medium"/>
                <a:cs typeface=""/>
              </a:rPr>
              <a:t> collider, need for ×10s-1000s stages ×10s-1000s (high res. 3D) ×10s (ensembles)!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600" b="1" i="1" dirty="0">
              <a:solidFill>
                <a:srgbClr val="C00000"/>
              </a:solidFill>
              <a:latin typeface="Franklin Gothic Medium"/>
              <a:cs typeface="Calibri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i="1" dirty="0">
                <a:solidFill>
                  <a:srgbClr val="800000"/>
                </a:solidFill>
                <a:latin typeface="Franklin Gothic Medium"/>
                <a:cs typeface="Calibri"/>
                <a:sym typeface="Wingdings"/>
              </a:rPr>
              <a:t>Need for </a:t>
            </a:r>
            <a:r>
              <a:rPr lang="en-US" sz="2400" b="1" i="1" dirty="0">
                <a:solidFill>
                  <a:srgbClr val="800000"/>
                </a:solidFill>
                <a:latin typeface="Franklin Gothic Medium"/>
                <a:cs typeface="Calibri"/>
              </a:rPr>
              <a:t>advanced in algorithms, reduced models, supercomputing!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F4E3F84-4E06-FD41-99F4-FB5593265828}"/>
              </a:ext>
            </a:extLst>
          </p:cNvPr>
          <p:cNvGrpSpPr/>
          <p:nvPr/>
        </p:nvGrpSpPr>
        <p:grpSpPr>
          <a:xfrm>
            <a:off x="511686" y="3407069"/>
            <a:ext cx="11200701" cy="1221900"/>
            <a:chOff x="511686" y="3764888"/>
            <a:chExt cx="11200701" cy="1221900"/>
          </a:xfrm>
        </p:grpSpPr>
        <p:pic>
          <p:nvPicPr>
            <p:cNvPr id="28" name="Picture 27" descr="Screen Shot 2015-06-02 at 5.46.28 PM.png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50999" y="3874599"/>
              <a:ext cx="2317787" cy="1112189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</p:pic>
        <p:sp>
          <p:nvSpPr>
            <p:cNvPr id="29" name="TextBox 28"/>
            <p:cNvSpPr txBox="1"/>
            <p:nvPr/>
          </p:nvSpPr>
          <p:spPr>
            <a:xfrm>
              <a:off x="511686" y="3764888"/>
              <a:ext cx="11200701" cy="8948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2666" b="1" dirty="0">
                  <a:solidFill>
                    <a:srgbClr val="14294C"/>
                  </a:solidFill>
                  <a:latin typeface="Calibri"/>
                  <a:cs typeface="Calibri"/>
                </a:rPr>
                <a:t>Very small features: 				</a:t>
              </a:r>
              <a:r>
                <a:rPr lang="en-US" sz="2400" b="1" dirty="0">
                  <a:solidFill>
                    <a:srgbClr val="800000"/>
                  </a:solidFill>
                  <a:sym typeface="Wingdings"/>
                </a:rPr>
                <a:t> Many grid cells.</a:t>
              </a:r>
              <a:endParaRPr lang="en-US" sz="2400" b="1" dirty="0">
                <a:solidFill>
                  <a:srgbClr val="800000"/>
                </a:solidFill>
              </a:endParaRPr>
            </a:p>
            <a:p>
              <a:pPr>
                <a:lnSpc>
                  <a:spcPct val="120000"/>
                </a:lnSpc>
              </a:pPr>
              <a:endParaRPr lang="en-US" dirty="0">
                <a:solidFill>
                  <a:srgbClr val="14294C"/>
                </a:solidFill>
                <a:latin typeface="Calibri"/>
                <a:cs typeface="Calibri"/>
                <a:sym typeface="Wingdings"/>
              </a:endParaRPr>
            </a:p>
          </p:txBody>
        </p:sp>
        <p:cxnSp>
          <p:nvCxnSpPr>
            <p:cNvPr id="30" name="Straight Arrow Connector 29"/>
            <p:cNvCxnSpPr>
              <a:cxnSpLocks/>
            </p:cNvCxnSpPr>
            <p:nvPr/>
          </p:nvCxnSpPr>
          <p:spPr>
            <a:xfrm>
              <a:off x="3412273" y="4215161"/>
              <a:ext cx="1119386" cy="21877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FCE21626-182F-3F4B-B454-C5700250F904}"/>
                </a:ext>
              </a:extLst>
            </p:cNvPr>
            <p:cNvCxnSpPr>
              <a:cxnSpLocks/>
            </p:cNvCxnSpPr>
            <p:nvPr/>
          </p:nvCxnSpPr>
          <p:spPr>
            <a:xfrm>
              <a:off x="3415216" y="4157229"/>
              <a:ext cx="2523005" cy="272543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9EBF13A-E423-E54B-8B1F-44EBDC920089}"/>
              </a:ext>
            </a:extLst>
          </p:cNvPr>
          <p:cNvGrpSpPr/>
          <p:nvPr/>
        </p:nvGrpSpPr>
        <p:grpSpPr>
          <a:xfrm>
            <a:off x="121920" y="572145"/>
            <a:ext cx="10994571" cy="54427"/>
            <a:chOff x="195943" y="1001487"/>
            <a:chExt cx="10994571" cy="54427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8664F826-DCBC-634B-8F6A-71C9ACC38DCB}"/>
                </a:ext>
              </a:extLst>
            </p:cNvPr>
            <p:cNvCxnSpPr/>
            <p:nvPr/>
          </p:nvCxnSpPr>
          <p:spPr>
            <a:xfrm>
              <a:off x="195943" y="1001487"/>
              <a:ext cx="9818914" cy="0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369F914F-F90D-6648-853C-10382FC24E75}"/>
                </a:ext>
              </a:extLst>
            </p:cNvPr>
            <p:cNvCxnSpPr>
              <a:cxnSpLocks/>
            </p:cNvCxnSpPr>
            <p:nvPr/>
          </p:nvCxnSpPr>
          <p:spPr>
            <a:xfrm>
              <a:off x="511628" y="1055914"/>
              <a:ext cx="10678886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DA5737B-E4AE-CA4B-AC32-E36EEC3EA9EA}"/>
              </a:ext>
            </a:extLst>
          </p:cNvPr>
          <p:cNvGrpSpPr/>
          <p:nvPr/>
        </p:nvGrpSpPr>
        <p:grpSpPr>
          <a:xfrm>
            <a:off x="4848396" y="1172648"/>
            <a:ext cx="1136105" cy="378565"/>
            <a:chOff x="4848396" y="1172648"/>
            <a:chExt cx="1136105" cy="378565"/>
          </a:xfrm>
        </p:grpSpPr>
        <p:grpSp>
          <p:nvGrpSpPr>
            <p:cNvPr id="24" name="Group 23"/>
            <p:cNvGrpSpPr/>
            <p:nvPr/>
          </p:nvGrpSpPr>
          <p:grpSpPr>
            <a:xfrm>
              <a:off x="4995644" y="1502503"/>
              <a:ext cx="425977" cy="1"/>
              <a:chOff x="4720332" y="1969909"/>
              <a:chExt cx="319567" cy="1"/>
            </a:xfrm>
          </p:grpSpPr>
          <p:grpSp>
            <p:nvGrpSpPr>
              <p:cNvPr id="17" name="Group 16"/>
              <p:cNvGrpSpPr/>
              <p:nvPr/>
            </p:nvGrpSpPr>
            <p:grpSpPr>
              <a:xfrm>
                <a:off x="4903374" y="1969909"/>
                <a:ext cx="91518" cy="1"/>
                <a:chOff x="4903363" y="1969909"/>
                <a:chExt cx="91518" cy="1"/>
              </a:xfrm>
            </p:grpSpPr>
            <p:cxnSp>
              <p:nvCxnSpPr>
                <p:cNvPr id="8" name="Straight Connector 7"/>
                <p:cNvCxnSpPr/>
                <p:nvPr/>
              </p:nvCxnSpPr>
              <p:spPr>
                <a:xfrm flipV="1">
                  <a:off x="4903363" y="1969909"/>
                  <a:ext cx="46512" cy="1"/>
                </a:xfrm>
                <a:prstGeom prst="line">
                  <a:avLst/>
                </a:prstGeom>
                <a:ln w="38100" cmpd="sng">
                  <a:solidFill>
                    <a:srgbClr val="FFEA4C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/>
                <p:cNvCxnSpPr/>
                <p:nvPr/>
              </p:nvCxnSpPr>
              <p:spPr>
                <a:xfrm flipV="1">
                  <a:off x="4948369" y="1969909"/>
                  <a:ext cx="46512" cy="1"/>
                </a:xfrm>
                <a:prstGeom prst="line">
                  <a:avLst/>
                </a:prstGeom>
                <a:ln w="38100" cmpd="sng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5" name="Straight Connector 14"/>
              <p:cNvCxnSpPr/>
              <p:nvPr/>
            </p:nvCxnSpPr>
            <p:spPr>
              <a:xfrm flipV="1">
                <a:off x="4993387" y="1969909"/>
                <a:ext cx="46512" cy="1"/>
              </a:xfrm>
              <a:prstGeom prst="line">
                <a:avLst/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" name="Group 17"/>
              <p:cNvGrpSpPr/>
              <p:nvPr/>
            </p:nvGrpSpPr>
            <p:grpSpPr>
              <a:xfrm>
                <a:off x="4720332" y="1969909"/>
                <a:ext cx="91518" cy="1"/>
                <a:chOff x="4903363" y="1969909"/>
                <a:chExt cx="91518" cy="1"/>
              </a:xfrm>
            </p:grpSpPr>
            <p:cxnSp>
              <p:nvCxnSpPr>
                <p:cNvPr id="19" name="Straight Connector 18"/>
                <p:cNvCxnSpPr/>
                <p:nvPr/>
              </p:nvCxnSpPr>
              <p:spPr>
                <a:xfrm flipV="1">
                  <a:off x="4903363" y="1969909"/>
                  <a:ext cx="46512" cy="1"/>
                </a:xfrm>
                <a:prstGeom prst="line">
                  <a:avLst/>
                </a:prstGeom>
                <a:ln w="38100" cmpd="sng">
                  <a:solidFill>
                    <a:srgbClr val="FFEA4C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/>
                <p:cNvCxnSpPr/>
                <p:nvPr/>
              </p:nvCxnSpPr>
              <p:spPr>
                <a:xfrm flipV="1">
                  <a:off x="4948369" y="1969909"/>
                  <a:ext cx="46512" cy="1"/>
                </a:xfrm>
                <a:prstGeom prst="line">
                  <a:avLst/>
                </a:prstGeom>
                <a:ln w="38100" cmpd="sng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/>
              <p:cNvGrpSpPr/>
              <p:nvPr/>
            </p:nvGrpSpPr>
            <p:grpSpPr>
              <a:xfrm>
                <a:off x="4811845" y="1969909"/>
                <a:ext cx="91518" cy="1"/>
                <a:chOff x="4903363" y="1969909"/>
                <a:chExt cx="91518" cy="1"/>
              </a:xfrm>
            </p:grpSpPr>
            <p:cxnSp>
              <p:nvCxnSpPr>
                <p:cNvPr id="22" name="Straight Connector 21"/>
                <p:cNvCxnSpPr/>
                <p:nvPr/>
              </p:nvCxnSpPr>
              <p:spPr>
                <a:xfrm flipV="1">
                  <a:off x="4903363" y="1969909"/>
                  <a:ext cx="46512" cy="1"/>
                </a:xfrm>
                <a:prstGeom prst="line">
                  <a:avLst/>
                </a:prstGeom>
                <a:ln w="38100" cmpd="sng">
                  <a:solidFill>
                    <a:srgbClr val="FFEA4C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/>
                <p:cNvCxnSpPr/>
                <p:nvPr/>
              </p:nvCxnSpPr>
              <p:spPr>
                <a:xfrm flipV="1">
                  <a:off x="4948369" y="1969909"/>
                  <a:ext cx="46512" cy="1"/>
                </a:xfrm>
                <a:prstGeom prst="line">
                  <a:avLst/>
                </a:prstGeom>
                <a:ln w="38100" cmpd="sng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FC10DE5-A5D2-4942-BA2C-BB686A21C9CE}"/>
                </a:ext>
              </a:extLst>
            </p:cNvPr>
            <p:cNvSpPr txBox="1"/>
            <p:nvPr/>
          </p:nvSpPr>
          <p:spPr>
            <a:xfrm>
              <a:off x="4848396" y="1172648"/>
              <a:ext cx="658450" cy="378565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400" dirty="0">
                  <a:solidFill>
                    <a:srgbClr val="FFC000"/>
                  </a:solidFill>
                </a:rPr>
                <a:t>w</a:t>
              </a:r>
              <a:r>
                <a:rPr lang="en-US" sz="1400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a</a:t>
              </a:r>
              <a:r>
                <a:rPr lang="en-US" sz="1400" dirty="0">
                  <a:solidFill>
                    <a:srgbClr val="FFC000"/>
                  </a:solidFill>
                </a:rPr>
                <a:t>k</a:t>
              </a:r>
              <a:r>
                <a:rPr lang="en-US" sz="1400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e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25F0099-300F-0F43-8C4C-CF40473C1909}"/>
                </a:ext>
              </a:extLst>
            </p:cNvPr>
            <p:cNvSpPr txBox="1"/>
            <p:nvPr/>
          </p:nvSpPr>
          <p:spPr>
            <a:xfrm>
              <a:off x="5297197" y="1172648"/>
              <a:ext cx="687304" cy="378565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400" dirty="0">
                  <a:solidFill>
                    <a:srgbClr val="FF0000"/>
                  </a:solidFill>
                </a:rPr>
                <a:t>driver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B7A424E-2D5A-234E-A42C-A386B316B0DF}"/>
              </a:ext>
            </a:extLst>
          </p:cNvPr>
          <p:cNvSpPr txBox="1"/>
          <p:nvPr/>
        </p:nvSpPr>
        <p:spPr>
          <a:xfrm>
            <a:off x="9686496" y="1436357"/>
            <a:ext cx="817147" cy="3785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/>
              <a:t>plasma</a:t>
            </a:r>
          </a:p>
        </p:txBody>
      </p:sp>
      <p:sp>
        <p:nvSpPr>
          <p:cNvPr id="36" name="Slide Number Placeholder 3">
            <a:extLst>
              <a:ext uri="{FF2B5EF4-FFF2-40B4-BE49-F238E27FC236}">
                <a16:creationId xmlns:a16="http://schemas.microsoft.com/office/drawing/2014/main" id="{082AEF86-CD53-3F40-B154-F71064F40914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11455401" y="6393363"/>
            <a:ext cx="544259" cy="301625"/>
          </a:xfrm>
        </p:spPr>
        <p:txBody>
          <a:bodyPr/>
          <a:lstStyle/>
          <a:p>
            <a:fld id="{929A8685-9CBD-5D48-90F4-6955DC9A7A72}" type="slidenum">
              <a:rPr lang="en-US" altLang="x-none" smtClean="0"/>
              <a:pPr/>
              <a:t>4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3017704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71425E-6 1.85185E-6 L 0.40414 -0.00278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88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697" name="Text Box 73"/>
          <p:cNvSpPr txBox="1">
            <a:spLocks noChangeArrowheads="1"/>
          </p:cNvSpPr>
          <p:nvPr/>
        </p:nvSpPr>
        <p:spPr bwMode="auto">
          <a:xfrm>
            <a:off x="6862308" y="1100035"/>
            <a:ext cx="2769697" cy="707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126" eaLnBrk="0" hangingPunct="0">
              <a:defRPr/>
            </a:pPr>
            <a:r>
              <a:rPr lang="en-US" sz="1999" dirty="0">
                <a:solidFill>
                  <a:srgbClr val="000080"/>
                </a:solidFill>
                <a:latin typeface="Calibri"/>
                <a:ea typeface="ＭＳ Ｐゴシック" charset="0"/>
                <a:cs typeface="Calibri"/>
              </a:rPr>
              <a:t>Example with 2 and 4 guard cells buffer region</a:t>
            </a:r>
          </a:p>
        </p:txBody>
      </p:sp>
      <p:sp>
        <p:nvSpPr>
          <p:cNvPr id="385" name="Rectangle 70"/>
          <p:cNvSpPr>
            <a:spLocks noChangeArrowheads="1"/>
          </p:cNvSpPr>
          <p:nvPr/>
        </p:nvSpPr>
        <p:spPr bwMode="auto">
          <a:xfrm>
            <a:off x="6483182" y="4885548"/>
            <a:ext cx="136221" cy="32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126" eaLnBrk="0" hangingPunct="0"/>
            <a:r>
              <a:rPr lang="en-US" sz="2099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0</a:t>
            </a:r>
            <a:endParaRPr lang="en-US" sz="2399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443" name="Rectangle 71"/>
          <p:cNvSpPr>
            <a:spLocks noChangeArrowheads="1"/>
          </p:cNvSpPr>
          <p:nvPr/>
        </p:nvSpPr>
        <p:spPr bwMode="auto">
          <a:xfrm>
            <a:off x="7060882" y="4885548"/>
            <a:ext cx="136221" cy="32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126" eaLnBrk="0" hangingPunct="0"/>
            <a:r>
              <a:rPr lang="en-US" sz="2099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1</a:t>
            </a:r>
            <a:endParaRPr lang="en-US" sz="2399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444" name="Rectangle 72"/>
          <p:cNvSpPr>
            <a:spLocks noChangeArrowheads="1"/>
          </p:cNvSpPr>
          <p:nvPr/>
        </p:nvSpPr>
        <p:spPr bwMode="auto">
          <a:xfrm>
            <a:off x="7189437" y="4885548"/>
            <a:ext cx="136221" cy="32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126" eaLnBrk="0" hangingPunct="0"/>
            <a:r>
              <a:rPr lang="en-US" sz="2099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0</a:t>
            </a:r>
            <a:endParaRPr lang="en-US" sz="2399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445" name="Rectangle 73"/>
          <p:cNvSpPr>
            <a:spLocks noChangeArrowheads="1"/>
          </p:cNvSpPr>
          <p:nvPr/>
        </p:nvSpPr>
        <p:spPr bwMode="auto">
          <a:xfrm>
            <a:off x="7319578" y="4885548"/>
            <a:ext cx="136221" cy="32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126" eaLnBrk="0" hangingPunct="0"/>
            <a:r>
              <a:rPr lang="en-US" sz="2099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0</a:t>
            </a:r>
            <a:endParaRPr lang="en-US" sz="2399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446" name="Rectangle 74"/>
          <p:cNvSpPr>
            <a:spLocks noChangeArrowheads="1"/>
          </p:cNvSpPr>
          <p:nvPr/>
        </p:nvSpPr>
        <p:spPr bwMode="auto">
          <a:xfrm>
            <a:off x="7765548" y="4885548"/>
            <a:ext cx="136221" cy="32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126" eaLnBrk="0" hangingPunct="0"/>
            <a:r>
              <a:rPr lang="en-US" sz="2099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2</a:t>
            </a:r>
            <a:endParaRPr lang="en-US" sz="2399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447" name="Rectangle 75"/>
          <p:cNvSpPr>
            <a:spLocks noChangeArrowheads="1"/>
          </p:cNvSpPr>
          <p:nvPr/>
        </p:nvSpPr>
        <p:spPr bwMode="auto">
          <a:xfrm>
            <a:off x="7894103" y="4885548"/>
            <a:ext cx="136221" cy="32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126" eaLnBrk="0" hangingPunct="0"/>
            <a:r>
              <a:rPr lang="en-US" sz="2099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0</a:t>
            </a:r>
            <a:endParaRPr lang="en-US" sz="2399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448" name="Rectangle 76"/>
          <p:cNvSpPr>
            <a:spLocks noChangeArrowheads="1"/>
          </p:cNvSpPr>
          <p:nvPr/>
        </p:nvSpPr>
        <p:spPr bwMode="auto">
          <a:xfrm>
            <a:off x="8024244" y="4885548"/>
            <a:ext cx="136221" cy="32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126" eaLnBrk="0" hangingPunct="0"/>
            <a:r>
              <a:rPr lang="en-US" sz="2099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0</a:t>
            </a:r>
            <a:endParaRPr lang="en-US" sz="2399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449" name="Rectangle 77"/>
          <p:cNvSpPr>
            <a:spLocks noChangeArrowheads="1"/>
          </p:cNvSpPr>
          <p:nvPr/>
        </p:nvSpPr>
        <p:spPr bwMode="auto">
          <a:xfrm>
            <a:off x="8471802" y="4885548"/>
            <a:ext cx="136221" cy="32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126" eaLnBrk="0" hangingPunct="0"/>
            <a:r>
              <a:rPr lang="en-US" sz="2099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3</a:t>
            </a:r>
            <a:endParaRPr lang="en-US" sz="2399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450" name="Rectangle 78"/>
          <p:cNvSpPr>
            <a:spLocks noChangeArrowheads="1"/>
          </p:cNvSpPr>
          <p:nvPr/>
        </p:nvSpPr>
        <p:spPr bwMode="auto">
          <a:xfrm>
            <a:off x="8601944" y="4885548"/>
            <a:ext cx="136221" cy="32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126" eaLnBrk="0" hangingPunct="0"/>
            <a:r>
              <a:rPr lang="en-US" sz="2099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0</a:t>
            </a:r>
            <a:endParaRPr lang="en-US" sz="2399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451" name="Rectangle 79"/>
          <p:cNvSpPr>
            <a:spLocks noChangeArrowheads="1"/>
          </p:cNvSpPr>
          <p:nvPr/>
        </p:nvSpPr>
        <p:spPr bwMode="auto">
          <a:xfrm>
            <a:off x="8730497" y="4885548"/>
            <a:ext cx="136221" cy="32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126" eaLnBrk="0" hangingPunct="0"/>
            <a:r>
              <a:rPr lang="en-US" sz="2099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0</a:t>
            </a:r>
            <a:endParaRPr lang="en-US" sz="2399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452" name="Rectangle 80"/>
          <p:cNvSpPr>
            <a:spLocks noChangeArrowheads="1"/>
          </p:cNvSpPr>
          <p:nvPr/>
        </p:nvSpPr>
        <p:spPr bwMode="auto">
          <a:xfrm>
            <a:off x="9176469" y="4885548"/>
            <a:ext cx="136221" cy="32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126" eaLnBrk="0" hangingPunct="0"/>
            <a:r>
              <a:rPr lang="en-US" sz="2099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4</a:t>
            </a:r>
            <a:endParaRPr lang="en-US" sz="2399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453" name="Rectangle 81"/>
          <p:cNvSpPr>
            <a:spLocks noChangeArrowheads="1"/>
          </p:cNvSpPr>
          <p:nvPr/>
        </p:nvSpPr>
        <p:spPr bwMode="auto">
          <a:xfrm>
            <a:off x="9306610" y="4885548"/>
            <a:ext cx="136221" cy="32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126" eaLnBrk="0" hangingPunct="0"/>
            <a:r>
              <a:rPr lang="en-US" sz="2099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0</a:t>
            </a:r>
            <a:endParaRPr lang="en-US" sz="2399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454" name="Rectangle 82"/>
          <p:cNvSpPr>
            <a:spLocks noChangeArrowheads="1"/>
          </p:cNvSpPr>
          <p:nvPr/>
        </p:nvSpPr>
        <p:spPr bwMode="auto">
          <a:xfrm>
            <a:off x="9436751" y="4885548"/>
            <a:ext cx="136221" cy="32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126" eaLnBrk="0" hangingPunct="0"/>
            <a:r>
              <a:rPr lang="en-US" sz="2099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0</a:t>
            </a:r>
            <a:endParaRPr lang="en-US" sz="2399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455" name="Rectangle 83"/>
          <p:cNvSpPr>
            <a:spLocks noChangeArrowheads="1"/>
          </p:cNvSpPr>
          <p:nvPr/>
        </p:nvSpPr>
        <p:spPr bwMode="auto">
          <a:xfrm>
            <a:off x="9884310" y="4885548"/>
            <a:ext cx="136221" cy="32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126" eaLnBrk="0" hangingPunct="0"/>
            <a:r>
              <a:rPr lang="en-US" sz="2099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5</a:t>
            </a:r>
            <a:endParaRPr lang="en-US" sz="2399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456" name="Rectangle 84"/>
          <p:cNvSpPr>
            <a:spLocks noChangeArrowheads="1"/>
          </p:cNvSpPr>
          <p:nvPr/>
        </p:nvSpPr>
        <p:spPr bwMode="auto">
          <a:xfrm>
            <a:off x="10012863" y="4885548"/>
            <a:ext cx="136221" cy="32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126" eaLnBrk="0" hangingPunct="0"/>
            <a:r>
              <a:rPr lang="en-US" sz="2099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0</a:t>
            </a:r>
            <a:endParaRPr lang="en-US" sz="2399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457" name="Rectangle 85"/>
          <p:cNvSpPr>
            <a:spLocks noChangeArrowheads="1"/>
          </p:cNvSpPr>
          <p:nvPr/>
        </p:nvSpPr>
        <p:spPr bwMode="auto">
          <a:xfrm>
            <a:off x="10143004" y="4885548"/>
            <a:ext cx="136221" cy="32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126" eaLnBrk="0" hangingPunct="0"/>
            <a:r>
              <a:rPr lang="en-US" sz="2099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0</a:t>
            </a:r>
            <a:endParaRPr lang="en-US" sz="2399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458" name="Line 90"/>
          <p:cNvSpPr>
            <a:spLocks noChangeShapeType="1"/>
          </p:cNvSpPr>
          <p:nvPr/>
        </p:nvSpPr>
        <p:spPr bwMode="auto">
          <a:xfrm flipV="1">
            <a:off x="6543492" y="4828723"/>
            <a:ext cx="1588" cy="49143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914126" eaLnBrk="0" hangingPunct="0"/>
            <a:endParaRPr lang="en-US" sz="1600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459" name="Line 92"/>
          <p:cNvSpPr>
            <a:spLocks noChangeShapeType="1"/>
          </p:cNvSpPr>
          <p:nvPr/>
        </p:nvSpPr>
        <p:spPr bwMode="auto">
          <a:xfrm flipV="1">
            <a:off x="7249747" y="4828723"/>
            <a:ext cx="1587" cy="49143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914126" eaLnBrk="0" hangingPunct="0"/>
            <a:endParaRPr lang="en-US" sz="1600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460" name="Line 94"/>
          <p:cNvSpPr>
            <a:spLocks noChangeShapeType="1"/>
          </p:cNvSpPr>
          <p:nvPr/>
        </p:nvSpPr>
        <p:spPr bwMode="auto">
          <a:xfrm flipV="1">
            <a:off x="7955999" y="4828723"/>
            <a:ext cx="1588" cy="49143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914126" eaLnBrk="0" hangingPunct="0"/>
            <a:endParaRPr lang="en-US" sz="1600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461" name="Line 96"/>
          <p:cNvSpPr>
            <a:spLocks noChangeShapeType="1"/>
          </p:cNvSpPr>
          <p:nvPr/>
        </p:nvSpPr>
        <p:spPr bwMode="auto">
          <a:xfrm flipV="1">
            <a:off x="8662254" y="4828723"/>
            <a:ext cx="1587" cy="49143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914126" eaLnBrk="0" hangingPunct="0"/>
            <a:endParaRPr lang="en-US" sz="1600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462" name="Line 98"/>
          <p:cNvSpPr>
            <a:spLocks noChangeShapeType="1"/>
          </p:cNvSpPr>
          <p:nvPr/>
        </p:nvSpPr>
        <p:spPr bwMode="auto">
          <a:xfrm flipV="1">
            <a:off x="9366921" y="4828723"/>
            <a:ext cx="1587" cy="49143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914126" eaLnBrk="0" hangingPunct="0"/>
            <a:endParaRPr lang="en-US" sz="1600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463" name="Line 100"/>
          <p:cNvSpPr>
            <a:spLocks noChangeShapeType="1"/>
          </p:cNvSpPr>
          <p:nvPr/>
        </p:nvSpPr>
        <p:spPr bwMode="auto">
          <a:xfrm flipV="1">
            <a:off x="10074761" y="4828723"/>
            <a:ext cx="1587" cy="49143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914126" eaLnBrk="0" hangingPunct="0"/>
            <a:endParaRPr lang="en-US" sz="1600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464" name="Line 102"/>
          <p:cNvSpPr>
            <a:spLocks noChangeShapeType="1"/>
          </p:cNvSpPr>
          <p:nvPr/>
        </p:nvSpPr>
        <p:spPr bwMode="auto">
          <a:xfrm>
            <a:off x="6543492" y="4877868"/>
            <a:ext cx="26981" cy="153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914126" eaLnBrk="0" hangingPunct="0"/>
            <a:endParaRPr lang="en-US" sz="1600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465" name="Rectangle 182"/>
          <p:cNvSpPr>
            <a:spLocks noChangeArrowheads="1"/>
          </p:cNvSpPr>
          <p:nvPr/>
        </p:nvSpPr>
        <p:spPr bwMode="auto">
          <a:xfrm>
            <a:off x="7982172" y="5138944"/>
            <a:ext cx="962320" cy="307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126" eaLnBrk="0" hangingPunct="0"/>
            <a:r>
              <a:rPr lang="en-US" sz="1999" dirty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Timestep</a:t>
            </a:r>
          </a:p>
        </p:txBody>
      </p:sp>
      <p:sp>
        <p:nvSpPr>
          <p:cNvPr id="466" name="Freeform 185"/>
          <p:cNvSpPr>
            <a:spLocks/>
          </p:cNvSpPr>
          <p:nvPr/>
        </p:nvSpPr>
        <p:spPr bwMode="auto">
          <a:xfrm>
            <a:off x="6543493" y="2403793"/>
            <a:ext cx="2821840" cy="2476187"/>
          </a:xfrm>
          <a:custGeom>
            <a:avLst/>
            <a:gdLst>
              <a:gd name="T0" fmla="*/ 2147483647 w 1778"/>
              <a:gd name="T1" fmla="*/ 2147483647 h 796"/>
              <a:gd name="T2" fmla="*/ 2147483647 w 1778"/>
              <a:gd name="T3" fmla="*/ 2147483647 h 796"/>
              <a:gd name="T4" fmla="*/ 2147483647 w 1778"/>
              <a:gd name="T5" fmla="*/ 2147483647 h 796"/>
              <a:gd name="T6" fmla="*/ 2147483647 w 1778"/>
              <a:gd name="T7" fmla="*/ 2147483647 h 796"/>
              <a:gd name="T8" fmla="*/ 2147483647 w 1778"/>
              <a:gd name="T9" fmla="*/ 2147483647 h 796"/>
              <a:gd name="T10" fmla="*/ 2147483647 w 1778"/>
              <a:gd name="T11" fmla="*/ 2147483647 h 796"/>
              <a:gd name="T12" fmla="*/ 2147483647 w 1778"/>
              <a:gd name="T13" fmla="*/ 2147483647 h 796"/>
              <a:gd name="T14" fmla="*/ 2147483647 w 1778"/>
              <a:gd name="T15" fmla="*/ 2147483647 h 796"/>
              <a:gd name="T16" fmla="*/ 2147483647 w 1778"/>
              <a:gd name="T17" fmla="*/ 2147483647 h 796"/>
              <a:gd name="T18" fmla="*/ 2147483647 w 1778"/>
              <a:gd name="T19" fmla="*/ 2147483647 h 796"/>
              <a:gd name="T20" fmla="*/ 2147483647 w 1778"/>
              <a:gd name="T21" fmla="*/ 2147483647 h 796"/>
              <a:gd name="T22" fmla="*/ 2147483647 w 1778"/>
              <a:gd name="T23" fmla="*/ 2147483647 h 796"/>
              <a:gd name="T24" fmla="*/ 2147483647 w 1778"/>
              <a:gd name="T25" fmla="*/ 2147483647 h 796"/>
              <a:gd name="T26" fmla="*/ 2147483647 w 1778"/>
              <a:gd name="T27" fmla="*/ 2147483647 h 796"/>
              <a:gd name="T28" fmla="*/ 2147483647 w 1778"/>
              <a:gd name="T29" fmla="*/ 2147483647 h 796"/>
              <a:gd name="T30" fmla="*/ 2147483647 w 1778"/>
              <a:gd name="T31" fmla="*/ 2147483647 h 796"/>
              <a:gd name="T32" fmla="*/ 2147483647 w 1778"/>
              <a:gd name="T33" fmla="*/ 2147483647 h 796"/>
              <a:gd name="T34" fmla="*/ 2147483647 w 1778"/>
              <a:gd name="T35" fmla="*/ 2147483647 h 796"/>
              <a:gd name="T36" fmla="*/ 2147483647 w 1778"/>
              <a:gd name="T37" fmla="*/ 2147483647 h 796"/>
              <a:gd name="T38" fmla="*/ 2147483647 w 1778"/>
              <a:gd name="T39" fmla="*/ 2147483647 h 796"/>
              <a:gd name="T40" fmla="*/ 2147483647 w 1778"/>
              <a:gd name="T41" fmla="*/ 2147483647 h 796"/>
              <a:gd name="T42" fmla="*/ 2147483647 w 1778"/>
              <a:gd name="T43" fmla="*/ 2147483647 h 796"/>
              <a:gd name="T44" fmla="*/ 2147483647 w 1778"/>
              <a:gd name="T45" fmla="*/ 2147483647 h 796"/>
              <a:gd name="T46" fmla="*/ 2147483647 w 1778"/>
              <a:gd name="T47" fmla="*/ 2147483647 h 796"/>
              <a:gd name="T48" fmla="*/ 2147483647 w 1778"/>
              <a:gd name="T49" fmla="*/ 2147483647 h 796"/>
              <a:gd name="T50" fmla="*/ 2147483647 w 1778"/>
              <a:gd name="T51" fmla="*/ 2147483647 h 796"/>
              <a:gd name="T52" fmla="*/ 2147483647 w 1778"/>
              <a:gd name="T53" fmla="*/ 2147483647 h 796"/>
              <a:gd name="T54" fmla="*/ 2147483647 w 1778"/>
              <a:gd name="T55" fmla="*/ 2147483647 h 796"/>
              <a:gd name="T56" fmla="*/ 2147483647 w 1778"/>
              <a:gd name="T57" fmla="*/ 2147483647 h 796"/>
              <a:gd name="T58" fmla="*/ 2147483647 w 1778"/>
              <a:gd name="T59" fmla="*/ 2147483647 h 796"/>
              <a:gd name="T60" fmla="*/ 2147483647 w 1778"/>
              <a:gd name="T61" fmla="*/ 2147483647 h 796"/>
              <a:gd name="T62" fmla="*/ 2147483647 w 1778"/>
              <a:gd name="T63" fmla="*/ 2147483647 h 796"/>
              <a:gd name="T64" fmla="*/ 2147483647 w 1778"/>
              <a:gd name="T65" fmla="*/ 2147483647 h 796"/>
              <a:gd name="T66" fmla="*/ 2147483647 w 1778"/>
              <a:gd name="T67" fmla="*/ 2147483647 h 796"/>
              <a:gd name="T68" fmla="*/ 2147483647 w 1778"/>
              <a:gd name="T69" fmla="*/ 2147483647 h 796"/>
              <a:gd name="T70" fmla="*/ 2147483647 w 1778"/>
              <a:gd name="T71" fmla="*/ 2147483647 h 796"/>
              <a:gd name="T72" fmla="*/ 2147483647 w 1778"/>
              <a:gd name="T73" fmla="*/ 2147483647 h 796"/>
              <a:gd name="T74" fmla="*/ 2147483647 w 1778"/>
              <a:gd name="T75" fmla="*/ 2147483647 h 796"/>
              <a:gd name="T76" fmla="*/ 2147483647 w 1778"/>
              <a:gd name="T77" fmla="*/ 2147483647 h 796"/>
              <a:gd name="T78" fmla="*/ 2147483647 w 1778"/>
              <a:gd name="T79" fmla="*/ 2147483647 h 796"/>
              <a:gd name="T80" fmla="*/ 2147483647 w 1778"/>
              <a:gd name="T81" fmla="*/ 2147483647 h 796"/>
              <a:gd name="T82" fmla="*/ 2147483647 w 1778"/>
              <a:gd name="T83" fmla="*/ 2147483647 h 796"/>
              <a:gd name="T84" fmla="*/ 2147483647 w 1778"/>
              <a:gd name="T85" fmla="*/ 2147483647 h 796"/>
              <a:gd name="T86" fmla="*/ 2147483647 w 1778"/>
              <a:gd name="T87" fmla="*/ 2147483647 h 796"/>
              <a:gd name="T88" fmla="*/ 2147483647 w 1778"/>
              <a:gd name="T89" fmla="*/ 2147483647 h 796"/>
              <a:gd name="T90" fmla="*/ 2147483647 w 1778"/>
              <a:gd name="T91" fmla="*/ 2147483647 h 796"/>
              <a:gd name="T92" fmla="*/ 2147483647 w 1778"/>
              <a:gd name="T93" fmla="*/ 2147483647 h 796"/>
              <a:gd name="T94" fmla="*/ 2147483647 w 1778"/>
              <a:gd name="T95" fmla="*/ 2147483647 h 796"/>
              <a:gd name="T96" fmla="*/ 2147483647 w 1778"/>
              <a:gd name="T97" fmla="*/ 2147483647 h 796"/>
              <a:gd name="T98" fmla="*/ 2147483647 w 1778"/>
              <a:gd name="T99" fmla="*/ 2147483647 h 796"/>
              <a:gd name="T100" fmla="*/ 2147483647 w 1778"/>
              <a:gd name="T101" fmla="*/ 2147483647 h 796"/>
              <a:gd name="T102" fmla="*/ 2147483647 w 1778"/>
              <a:gd name="T103" fmla="*/ 2147483647 h 796"/>
              <a:gd name="T104" fmla="*/ 2147483647 w 1778"/>
              <a:gd name="T105" fmla="*/ 2147483647 h 796"/>
              <a:gd name="T106" fmla="*/ 2147483647 w 1778"/>
              <a:gd name="T107" fmla="*/ 2147483647 h 796"/>
              <a:gd name="T108" fmla="*/ 2147483647 w 1778"/>
              <a:gd name="T109" fmla="*/ 2147483647 h 796"/>
              <a:gd name="T110" fmla="*/ 2147483647 w 1778"/>
              <a:gd name="T111" fmla="*/ 0 h 796"/>
              <a:gd name="T112" fmla="*/ 2147483647 w 1778"/>
              <a:gd name="T113" fmla="*/ 0 h 796"/>
              <a:gd name="T114" fmla="*/ 2147483647 w 1778"/>
              <a:gd name="T115" fmla="*/ 2147483647 h 796"/>
              <a:gd name="T116" fmla="*/ 2147483647 w 1778"/>
              <a:gd name="T117" fmla="*/ 2147483647 h 796"/>
              <a:gd name="T118" fmla="*/ 2147483647 w 1778"/>
              <a:gd name="T119" fmla="*/ 2147483647 h 796"/>
              <a:gd name="T120" fmla="*/ 2147483647 w 1778"/>
              <a:gd name="T121" fmla="*/ 2147483647 h 79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1778" h="796">
                <a:moveTo>
                  <a:pt x="0" y="5"/>
                </a:moveTo>
                <a:lnTo>
                  <a:pt x="1" y="5"/>
                </a:lnTo>
                <a:lnTo>
                  <a:pt x="2" y="5"/>
                </a:lnTo>
                <a:lnTo>
                  <a:pt x="4" y="5"/>
                </a:lnTo>
                <a:lnTo>
                  <a:pt x="5" y="5"/>
                </a:lnTo>
                <a:lnTo>
                  <a:pt x="6" y="5"/>
                </a:lnTo>
                <a:lnTo>
                  <a:pt x="7" y="5"/>
                </a:lnTo>
                <a:lnTo>
                  <a:pt x="8" y="5"/>
                </a:lnTo>
                <a:lnTo>
                  <a:pt x="9" y="5"/>
                </a:lnTo>
                <a:lnTo>
                  <a:pt x="11" y="5"/>
                </a:lnTo>
                <a:lnTo>
                  <a:pt x="12" y="5"/>
                </a:lnTo>
                <a:lnTo>
                  <a:pt x="13" y="5"/>
                </a:lnTo>
                <a:lnTo>
                  <a:pt x="14" y="5"/>
                </a:lnTo>
                <a:lnTo>
                  <a:pt x="15" y="5"/>
                </a:lnTo>
                <a:lnTo>
                  <a:pt x="16" y="5"/>
                </a:lnTo>
                <a:lnTo>
                  <a:pt x="17" y="5"/>
                </a:lnTo>
                <a:lnTo>
                  <a:pt x="18" y="5"/>
                </a:lnTo>
                <a:lnTo>
                  <a:pt x="19" y="5"/>
                </a:lnTo>
                <a:lnTo>
                  <a:pt x="20" y="6"/>
                </a:lnTo>
                <a:lnTo>
                  <a:pt x="21" y="6"/>
                </a:lnTo>
                <a:lnTo>
                  <a:pt x="22" y="6"/>
                </a:lnTo>
                <a:lnTo>
                  <a:pt x="23" y="6"/>
                </a:lnTo>
                <a:lnTo>
                  <a:pt x="25" y="6"/>
                </a:lnTo>
                <a:lnTo>
                  <a:pt x="26" y="6"/>
                </a:lnTo>
                <a:lnTo>
                  <a:pt x="27" y="6"/>
                </a:lnTo>
                <a:lnTo>
                  <a:pt x="28" y="6"/>
                </a:lnTo>
                <a:lnTo>
                  <a:pt x="29" y="6"/>
                </a:lnTo>
                <a:lnTo>
                  <a:pt x="30" y="6"/>
                </a:lnTo>
                <a:lnTo>
                  <a:pt x="32" y="6"/>
                </a:lnTo>
                <a:lnTo>
                  <a:pt x="33" y="6"/>
                </a:lnTo>
                <a:lnTo>
                  <a:pt x="34" y="6"/>
                </a:lnTo>
                <a:lnTo>
                  <a:pt x="35" y="6"/>
                </a:lnTo>
                <a:lnTo>
                  <a:pt x="36" y="6"/>
                </a:lnTo>
                <a:lnTo>
                  <a:pt x="37" y="6"/>
                </a:lnTo>
                <a:lnTo>
                  <a:pt x="39" y="6"/>
                </a:lnTo>
                <a:lnTo>
                  <a:pt x="40" y="6"/>
                </a:lnTo>
                <a:lnTo>
                  <a:pt x="41" y="6"/>
                </a:lnTo>
                <a:lnTo>
                  <a:pt x="42" y="7"/>
                </a:lnTo>
                <a:lnTo>
                  <a:pt x="43" y="7"/>
                </a:lnTo>
                <a:lnTo>
                  <a:pt x="45" y="7"/>
                </a:lnTo>
                <a:lnTo>
                  <a:pt x="46" y="7"/>
                </a:lnTo>
                <a:lnTo>
                  <a:pt x="47" y="7"/>
                </a:lnTo>
                <a:lnTo>
                  <a:pt x="48" y="7"/>
                </a:lnTo>
                <a:lnTo>
                  <a:pt x="49" y="7"/>
                </a:lnTo>
                <a:lnTo>
                  <a:pt x="50" y="7"/>
                </a:lnTo>
                <a:lnTo>
                  <a:pt x="51" y="7"/>
                </a:lnTo>
                <a:lnTo>
                  <a:pt x="53" y="7"/>
                </a:lnTo>
                <a:lnTo>
                  <a:pt x="54" y="7"/>
                </a:lnTo>
                <a:lnTo>
                  <a:pt x="55" y="7"/>
                </a:lnTo>
                <a:lnTo>
                  <a:pt x="56" y="7"/>
                </a:lnTo>
                <a:lnTo>
                  <a:pt x="57" y="8"/>
                </a:lnTo>
                <a:lnTo>
                  <a:pt x="58" y="8"/>
                </a:lnTo>
                <a:lnTo>
                  <a:pt x="60" y="8"/>
                </a:lnTo>
                <a:lnTo>
                  <a:pt x="61" y="8"/>
                </a:lnTo>
                <a:lnTo>
                  <a:pt x="62" y="8"/>
                </a:lnTo>
                <a:lnTo>
                  <a:pt x="63" y="8"/>
                </a:lnTo>
                <a:lnTo>
                  <a:pt x="64" y="8"/>
                </a:lnTo>
                <a:lnTo>
                  <a:pt x="65" y="8"/>
                </a:lnTo>
                <a:lnTo>
                  <a:pt x="66" y="8"/>
                </a:lnTo>
                <a:lnTo>
                  <a:pt x="67" y="8"/>
                </a:lnTo>
                <a:lnTo>
                  <a:pt x="68" y="9"/>
                </a:lnTo>
                <a:lnTo>
                  <a:pt x="69" y="9"/>
                </a:lnTo>
                <a:lnTo>
                  <a:pt x="70" y="9"/>
                </a:lnTo>
                <a:lnTo>
                  <a:pt x="71" y="9"/>
                </a:lnTo>
                <a:lnTo>
                  <a:pt x="72" y="9"/>
                </a:lnTo>
                <a:lnTo>
                  <a:pt x="74" y="9"/>
                </a:lnTo>
                <a:lnTo>
                  <a:pt x="75" y="9"/>
                </a:lnTo>
                <a:lnTo>
                  <a:pt x="76" y="9"/>
                </a:lnTo>
                <a:lnTo>
                  <a:pt x="77" y="9"/>
                </a:lnTo>
                <a:lnTo>
                  <a:pt x="78" y="10"/>
                </a:lnTo>
                <a:lnTo>
                  <a:pt x="79" y="10"/>
                </a:lnTo>
                <a:lnTo>
                  <a:pt x="81" y="10"/>
                </a:lnTo>
                <a:lnTo>
                  <a:pt x="82" y="10"/>
                </a:lnTo>
                <a:lnTo>
                  <a:pt x="83" y="10"/>
                </a:lnTo>
                <a:lnTo>
                  <a:pt x="84" y="10"/>
                </a:lnTo>
                <a:lnTo>
                  <a:pt x="85" y="10"/>
                </a:lnTo>
                <a:lnTo>
                  <a:pt x="86" y="10"/>
                </a:lnTo>
                <a:lnTo>
                  <a:pt x="88" y="11"/>
                </a:lnTo>
                <a:lnTo>
                  <a:pt x="89" y="11"/>
                </a:lnTo>
                <a:lnTo>
                  <a:pt x="90" y="11"/>
                </a:lnTo>
                <a:lnTo>
                  <a:pt x="91" y="11"/>
                </a:lnTo>
                <a:lnTo>
                  <a:pt x="92" y="11"/>
                </a:lnTo>
                <a:lnTo>
                  <a:pt x="94" y="11"/>
                </a:lnTo>
                <a:lnTo>
                  <a:pt x="95" y="11"/>
                </a:lnTo>
                <a:lnTo>
                  <a:pt x="96" y="11"/>
                </a:lnTo>
                <a:lnTo>
                  <a:pt x="97" y="11"/>
                </a:lnTo>
                <a:lnTo>
                  <a:pt x="98" y="11"/>
                </a:lnTo>
                <a:lnTo>
                  <a:pt x="99" y="11"/>
                </a:lnTo>
                <a:lnTo>
                  <a:pt x="100" y="11"/>
                </a:lnTo>
                <a:lnTo>
                  <a:pt x="102" y="11"/>
                </a:lnTo>
                <a:lnTo>
                  <a:pt x="103" y="12"/>
                </a:lnTo>
                <a:lnTo>
                  <a:pt x="104" y="12"/>
                </a:lnTo>
                <a:lnTo>
                  <a:pt x="105" y="12"/>
                </a:lnTo>
                <a:lnTo>
                  <a:pt x="106" y="12"/>
                </a:lnTo>
                <a:lnTo>
                  <a:pt x="107" y="12"/>
                </a:lnTo>
                <a:lnTo>
                  <a:pt x="109" y="12"/>
                </a:lnTo>
                <a:lnTo>
                  <a:pt x="110" y="13"/>
                </a:lnTo>
                <a:lnTo>
                  <a:pt x="111" y="13"/>
                </a:lnTo>
                <a:lnTo>
                  <a:pt x="112" y="13"/>
                </a:lnTo>
                <a:lnTo>
                  <a:pt x="113" y="13"/>
                </a:lnTo>
                <a:lnTo>
                  <a:pt x="115" y="14"/>
                </a:lnTo>
                <a:lnTo>
                  <a:pt x="116" y="14"/>
                </a:lnTo>
                <a:lnTo>
                  <a:pt x="117" y="14"/>
                </a:lnTo>
                <a:lnTo>
                  <a:pt x="118" y="14"/>
                </a:lnTo>
                <a:lnTo>
                  <a:pt x="119" y="14"/>
                </a:lnTo>
                <a:lnTo>
                  <a:pt x="120" y="14"/>
                </a:lnTo>
                <a:lnTo>
                  <a:pt x="121" y="15"/>
                </a:lnTo>
                <a:lnTo>
                  <a:pt x="123" y="15"/>
                </a:lnTo>
                <a:lnTo>
                  <a:pt x="124" y="15"/>
                </a:lnTo>
                <a:lnTo>
                  <a:pt x="125" y="15"/>
                </a:lnTo>
                <a:lnTo>
                  <a:pt x="126" y="15"/>
                </a:lnTo>
                <a:lnTo>
                  <a:pt x="127" y="16"/>
                </a:lnTo>
                <a:lnTo>
                  <a:pt x="128" y="16"/>
                </a:lnTo>
                <a:lnTo>
                  <a:pt x="130" y="16"/>
                </a:lnTo>
                <a:lnTo>
                  <a:pt x="131" y="16"/>
                </a:lnTo>
                <a:lnTo>
                  <a:pt x="132" y="16"/>
                </a:lnTo>
                <a:lnTo>
                  <a:pt x="133" y="17"/>
                </a:lnTo>
                <a:lnTo>
                  <a:pt x="134" y="17"/>
                </a:lnTo>
                <a:lnTo>
                  <a:pt x="135" y="17"/>
                </a:lnTo>
                <a:lnTo>
                  <a:pt x="136" y="17"/>
                </a:lnTo>
                <a:lnTo>
                  <a:pt x="137" y="17"/>
                </a:lnTo>
                <a:lnTo>
                  <a:pt x="138" y="18"/>
                </a:lnTo>
                <a:lnTo>
                  <a:pt x="139" y="18"/>
                </a:lnTo>
                <a:lnTo>
                  <a:pt x="140" y="18"/>
                </a:lnTo>
                <a:lnTo>
                  <a:pt x="141" y="18"/>
                </a:lnTo>
                <a:lnTo>
                  <a:pt x="143" y="19"/>
                </a:lnTo>
                <a:lnTo>
                  <a:pt x="144" y="19"/>
                </a:lnTo>
                <a:lnTo>
                  <a:pt x="145" y="19"/>
                </a:lnTo>
                <a:lnTo>
                  <a:pt x="146" y="19"/>
                </a:lnTo>
                <a:lnTo>
                  <a:pt x="147" y="19"/>
                </a:lnTo>
                <a:lnTo>
                  <a:pt x="148" y="20"/>
                </a:lnTo>
                <a:lnTo>
                  <a:pt x="149" y="20"/>
                </a:lnTo>
                <a:lnTo>
                  <a:pt x="151" y="20"/>
                </a:lnTo>
                <a:lnTo>
                  <a:pt x="152" y="20"/>
                </a:lnTo>
                <a:lnTo>
                  <a:pt x="153" y="21"/>
                </a:lnTo>
                <a:lnTo>
                  <a:pt x="154" y="21"/>
                </a:lnTo>
                <a:lnTo>
                  <a:pt x="155" y="21"/>
                </a:lnTo>
                <a:lnTo>
                  <a:pt x="156" y="21"/>
                </a:lnTo>
                <a:lnTo>
                  <a:pt x="158" y="22"/>
                </a:lnTo>
                <a:lnTo>
                  <a:pt x="159" y="22"/>
                </a:lnTo>
                <a:lnTo>
                  <a:pt x="160" y="22"/>
                </a:lnTo>
                <a:lnTo>
                  <a:pt x="161" y="23"/>
                </a:lnTo>
                <a:lnTo>
                  <a:pt x="162" y="23"/>
                </a:lnTo>
                <a:lnTo>
                  <a:pt x="164" y="23"/>
                </a:lnTo>
                <a:lnTo>
                  <a:pt x="165" y="23"/>
                </a:lnTo>
                <a:lnTo>
                  <a:pt x="166" y="24"/>
                </a:lnTo>
                <a:lnTo>
                  <a:pt x="167" y="24"/>
                </a:lnTo>
                <a:lnTo>
                  <a:pt x="168" y="24"/>
                </a:lnTo>
                <a:lnTo>
                  <a:pt x="169" y="25"/>
                </a:lnTo>
                <a:lnTo>
                  <a:pt x="170" y="25"/>
                </a:lnTo>
                <a:lnTo>
                  <a:pt x="172" y="25"/>
                </a:lnTo>
                <a:lnTo>
                  <a:pt x="173" y="25"/>
                </a:lnTo>
                <a:lnTo>
                  <a:pt x="174" y="26"/>
                </a:lnTo>
                <a:lnTo>
                  <a:pt x="175" y="26"/>
                </a:lnTo>
                <a:lnTo>
                  <a:pt x="176" y="26"/>
                </a:lnTo>
                <a:lnTo>
                  <a:pt x="177" y="26"/>
                </a:lnTo>
                <a:lnTo>
                  <a:pt x="179" y="27"/>
                </a:lnTo>
                <a:lnTo>
                  <a:pt x="180" y="27"/>
                </a:lnTo>
                <a:lnTo>
                  <a:pt x="181" y="27"/>
                </a:lnTo>
                <a:lnTo>
                  <a:pt x="182" y="28"/>
                </a:lnTo>
                <a:lnTo>
                  <a:pt x="183" y="28"/>
                </a:lnTo>
                <a:lnTo>
                  <a:pt x="184" y="28"/>
                </a:lnTo>
                <a:lnTo>
                  <a:pt x="185" y="28"/>
                </a:lnTo>
                <a:lnTo>
                  <a:pt x="186" y="29"/>
                </a:lnTo>
                <a:lnTo>
                  <a:pt x="187" y="29"/>
                </a:lnTo>
                <a:lnTo>
                  <a:pt x="188" y="29"/>
                </a:lnTo>
                <a:lnTo>
                  <a:pt x="189" y="30"/>
                </a:lnTo>
                <a:lnTo>
                  <a:pt x="190" y="30"/>
                </a:lnTo>
                <a:lnTo>
                  <a:pt x="192" y="30"/>
                </a:lnTo>
                <a:lnTo>
                  <a:pt x="193" y="31"/>
                </a:lnTo>
                <a:lnTo>
                  <a:pt x="194" y="31"/>
                </a:lnTo>
                <a:lnTo>
                  <a:pt x="195" y="31"/>
                </a:lnTo>
                <a:lnTo>
                  <a:pt x="196" y="32"/>
                </a:lnTo>
                <a:lnTo>
                  <a:pt x="197" y="32"/>
                </a:lnTo>
                <a:lnTo>
                  <a:pt x="198" y="32"/>
                </a:lnTo>
                <a:lnTo>
                  <a:pt x="200" y="33"/>
                </a:lnTo>
                <a:lnTo>
                  <a:pt x="201" y="33"/>
                </a:lnTo>
                <a:lnTo>
                  <a:pt x="202" y="33"/>
                </a:lnTo>
                <a:lnTo>
                  <a:pt x="203" y="34"/>
                </a:lnTo>
                <a:lnTo>
                  <a:pt x="204" y="34"/>
                </a:lnTo>
                <a:lnTo>
                  <a:pt x="205" y="34"/>
                </a:lnTo>
                <a:lnTo>
                  <a:pt x="207" y="35"/>
                </a:lnTo>
                <a:lnTo>
                  <a:pt x="208" y="35"/>
                </a:lnTo>
                <a:lnTo>
                  <a:pt x="209" y="35"/>
                </a:lnTo>
                <a:lnTo>
                  <a:pt x="210" y="35"/>
                </a:lnTo>
                <a:lnTo>
                  <a:pt x="211" y="35"/>
                </a:lnTo>
                <a:lnTo>
                  <a:pt x="213" y="36"/>
                </a:lnTo>
                <a:lnTo>
                  <a:pt x="214" y="36"/>
                </a:lnTo>
                <a:lnTo>
                  <a:pt x="215" y="36"/>
                </a:lnTo>
                <a:lnTo>
                  <a:pt x="216" y="37"/>
                </a:lnTo>
                <a:lnTo>
                  <a:pt x="217" y="37"/>
                </a:lnTo>
                <a:lnTo>
                  <a:pt x="218" y="37"/>
                </a:lnTo>
                <a:lnTo>
                  <a:pt x="219" y="38"/>
                </a:lnTo>
                <a:lnTo>
                  <a:pt x="221" y="38"/>
                </a:lnTo>
                <a:lnTo>
                  <a:pt x="222" y="38"/>
                </a:lnTo>
                <a:lnTo>
                  <a:pt x="223" y="39"/>
                </a:lnTo>
                <a:lnTo>
                  <a:pt x="224" y="39"/>
                </a:lnTo>
                <a:lnTo>
                  <a:pt x="225" y="39"/>
                </a:lnTo>
                <a:lnTo>
                  <a:pt x="226" y="40"/>
                </a:lnTo>
                <a:lnTo>
                  <a:pt x="228" y="40"/>
                </a:lnTo>
                <a:lnTo>
                  <a:pt x="229" y="41"/>
                </a:lnTo>
                <a:lnTo>
                  <a:pt x="230" y="41"/>
                </a:lnTo>
                <a:lnTo>
                  <a:pt x="231" y="41"/>
                </a:lnTo>
                <a:lnTo>
                  <a:pt x="231" y="42"/>
                </a:lnTo>
                <a:lnTo>
                  <a:pt x="232" y="42"/>
                </a:lnTo>
                <a:lnTo>
                  <a:pt x="234" y="43"/>
                </a:lnTo>
                <a:lnTo>
                  <a:pt x="235" y="43"/>
                </a:lnTo>
                <a:lnTo>
                  <a:pt x="236" y="43"/>
                </a:lnTo>
                <a:lnTo>
                  <a:pt x="237" y="44"/>
                </a:lnTo>
                <a:lnTo>
                  <a:pt x="238" y="44"/>
                </a:lnTo>
                <a:lnTo>
                  <a:pt x="239" y="44"/>
                </a:lnTo>
                <a:lnTo>
                  <a:pt x="241" y="45"/>
                </a:lnTo>
                <a:lnTo>
                  <a:pt x="242" y="45"/>
                </a:lnTo>
                <a:lnTo>
                  <a:pt x="243" y="46"/>
                </a:lnTo>
                <a:lnTo>
                  <a:pt x="244" y="46"/>
                </a:lnTo>
                <a:lnTo>
                  <a:pt x="245" y="46"/>
                </a:lnTo>
                <a:lnTo>
                  <a:pt x="246" y="47"/>
                </a:lnTo>
                <a:lnTo>
                  <a:pt x="247" y="47"/>
                </a:lnTo>
                <a:lnTo>
                  <a:pt x="249" y="48"/>
                </a:lnTo>
                <a:lnTo>
                  <a:pt x="250" y="48"/>
                </a:lnTo>
                <a:lnTo>
                  <a:pt x="251" y="49"/>
                </a:lnTo>
                <a:lnTo>
                  <a:pt x="252" y="49"/>
                </a:lnTo>
                <a:lnTo>
                  <a:pt x="253" y="49"/>
                </a:lnTo>
                <a:lnTo>
                  <a:pt x="254" y="50"/>
                </a:lnTo>
                <a:lnTo>
                  <a:pt x="255" y="50"/>
                </a:lnTo>
                <a:lnTo>
                  <a:pt x="256" y="51"/>
                </a:lnTo>
                <a:lnTo>
                  <a:pt x="257" y="51"/>
                </a:lnTo>
                <a:lnTo>
                  <a:pt x="258" y="52"/>
                </a:lnTo>
                <a:lnTo>
                  <a:pt x="259" y="52"/>
                </a:lnTo>
                <a:lnTo>
                  <a:pt x="260" y="52"/>
                </a:lnTo>
                <a:lnTo>
                  <a:pt x="262" y="53"/>
                </a:lnTo>
                <a:lnTo>
                  <a:pt x="263" y="53"/>
                </a:lnTo>
                <a:lnTo>
                  <a:pt x="264" y="54"/>
                </a:lnTo>
                <a:lnTo>
                  <a:pt x="265" y="54"/>
                </a:lnTo>
                <a:lnTo>
                  <a:pt x="266" y="55"/>
                </a:lnTo>
                <a:lnTo>
                  <a:pt x="267" y="55"/>
                </a:lnTo>
                <a:lnTo>
                  <a:pt x="268" y="55"/>
                </a:lnTo>
                <a:lnTo>
                  <a:pt x="270" y="56"/>
                </a:lnTo>
                <a:lnTo>
                  <a:pt x="271" y="56"/>
                </a:lnTo>
                <a:lnTo>
                  <a:pt x="272" y="57"/>
                </a:lnTo>
                <a:lnTo>
                  <a:pt x="273" y="57"/>
                </a:lnTo>
                <a:lnTo>
                  <a:pt x="274" y="58"/>
                </a:lnTo>
                <a:lnTo>
                  <a:pt x="275" y="58"/>
                </a:lnTo>
                <a:lnTo>
                  <a:pt x="277" y="59"/>
                </a:lnTo>
                <a:lnTo>
                  <a:pt x="278" y="59"/>
                </a:lnTo>
                <a:lnTo>
                  <a:pt x="279" y="59"/>
                </a:lnTo>
                <a:lnTo>
                  <a:pt x="280" y="60"/>
                </a:lnTo>
                <a:lnTo>
                  <a:pt x="281" y="60"/>
                </a:lnTo>
                <a:lnTo>
                  <a:pt x="283" y="61"/>
                </a:lnTo>
                <a:lnTo>
                  <a:pt x="284" y="61"/>
                </a:lnTo>
                <a:lnTo>
                  <a:pt x="285" y="62"/>
                </a:lnTo>
                <a:lnTo>
                  <a:pt x="286" y="62"/>
                </a:lnTo>
                <a:lnTo>
                  <a:pt x="287" y="63"/>
                </a:lnTo>
                <a:lnTo>
                  <a:pt x="288" y="63"/>
                </a:lnTo>
                <a:lnTo>
                  <a:pt x="289" y="64"/>
                </a:lnTo>
                <a:lnTo>
                  <a:pt x="291" y="64"/>
                </a:lnTo>
                <a:lnTo>
                  <a:pt x="292" y="64"/>
                </a:lnTo>
                <a:lnTo>
                  <a:pt x="293" y="65"/>
                </a:lnTo>
                <a:lnTo>
                  <a:pt x="294" y="66"/>
                </a:lnTo>
                <a:lnTo>
                  <a:pt x="295" y="66"/>
                </a:lnTo>
                <a:lnTo>
                  <a:pt x="296" y="67"/>
                </a:lnTo>
                <a:lnTo>
                  <a:pt x="298" y="67"/>
                </a:lnTo>
                <a:lnTo>
                  <a:pt x="299" y="68"/>
                </a:lnTo>
                <a:lnTo>
                  <a:pt x="300" y="68"/>
                </a:lnTo>
                <a:lnTo>
                  <a:pt x="301" y="69"/>
                </a:lnTo>
                <a:lnTo>
                  <a:pt x="302" y="69"/>
                </a:lnTo>
                <a:lnTo>
                  <a:pt x="303" y="70"/>
                </a:lnTo>
                <a:lnTo>
                  <a:pt x="304" y="70"/>
                </a:lnTo>
                <a:lnTo>
                  <a:pt x="305" y="71"/>
                </a:lnTo>
                <a:lnTo>
                  <a:pt x="306" y="71"/>
                </a:lnTo>
                <a:lnTo>
                  <a:pt x="307" y="72"/>
                </a:lnTo>
                <a:lnTo>
                  <a:pt x="308" y="72"/>
                </a:lnTo>
                <a:lnTo>
                  <a:pt x="309" y="73"/>
                </a:lnTo>
                <a:lnTo>
                  <a:pt x="311" y="73"/>
                </a:lnTo>
                <a:lnTo>
                  <a:pt x="312" y="74"/>
                </a:lnTo>
                <a:lnTo>
                  <a:pt x="313" y="74"/>
                </a:lnTo>
                <a:lnTo>
                  <a:pt x="314" y="75"/>
                </a:lnTo>
                <a:lnTo>
                  <a:pt x="315" y="76"/>
                </a:lnTo>
                <a:lnTo>
                  <a:pt x="316" y="76"/>
                </a:lnTo>
                <a:lnTo>
                  <a:pt x="317" y="77"/>
                </a:lnTo>
                <a:lnTo>
                  <a:pt x="319" y="77"/>
                </a:lnTo>
                <a:lnTo>
                  <a:pt x="320" y="78"/>
                </a:lnTo>
                <a:lnTo>
                  <a:pt x="321" y="78"/>
                </a:lnTo>
                <a:lnTo>
                  <a:pt x="322" y="79"/>
                </a:lnTo>
                <a:lnTo>
                  <a:pt x="323" y="79"/>
                </a:lnTo>
                <a:lnTo>
                  <a:pt x="324" y="80"/>
                </a:lnTo>
                <a:lnTo>
                  <a:pt x="326" y="81"/>
                </a:lnTo>
                <a:lnTo>
                  <a:pt x="327" y="81"/>
                </a:lnTo>
                <a:lnTo>
                  <a:pt x="327" y="82"/>
                </a:lnTo>
                <a:lnTo>
                  <a:pt x="328" y="82"/>
                </a:lnTo>
                <a:lnTo>
                  <a:pt x="329" y="83"/>
                </a:lnTo>
                <a:lnTo>
                  <a:pt x="330" y="83"/>
                </a:lnTo>
                <a:lnTo>
                  <a:pt x="332" y="83"/>
                </a:lnTo>
                <a:lnTo>
                  <a:pt x="333" y="84"/>
                </a:lnTo>
                <a:lnTo>
                  <a:pt x="334" y="84"/>
                </a:lnTo>
                <a:lnTo>
                  <a:pt x="335" y="85"/>
                </a:lnTo>
                <a:lnTo>
                  <a:pt x="336" y="86"/>
                </a:lnTo>
                <a:lnTo>
                  <a:pt x="337" y="86"/>
                </a:lnTo>
                <a:lnTo>
                  <a:pt x="338" y="87"/>
                </a:lnTo>
                <a:lnTo>
                  <a:pt x="340" y="87"/>
                </a:lnTo>
                <a:lnTo>
                  <a:pt x="341" y="88"/>
                </a:lnTo>
                <a:lnTo>
                  <a:pt x="342" y="89"/>
                </a:lnTo>
                <a:lnTo>
                  <a:pt x="343" y="89"/>
                </a:lnTo>
                <a:lnTo>
                  <a:pt x="344" y="90"/>
                </a:lnTo>
                <a:lnTo>
                  <a:pt x="345" y="90"/>
                </a:lnTo>
                <a:lnTo>
                  <a:pt x="347" y="91"/>
                </a:lnTo>
                <a:lnTo>
                  <a:pt x="348" y="92"/>
                </a:lnTo>
                <a:lnTo>
                  <a:pt x="349" y="92"/>
                </a:lnTo>
                <a:lnTo>
                  <a:pt x="350" y="93"/>
                </a:lnTo>
                <a:lnTo>
                  <a:pt x="350" y="94"/>
                </a:lnTo>
                <a:lnTo>
                  <a:pt x="351" y="94"/>
                </a:lnTo>
                <a:lnTo>
                  <a:pt x="353" y="95"/>
                </a:lnTo>
                <a:lnTo>
                  <a:pt x="354" y="95"/>
                </a:lnTo>
                <a:lnTo>
                  <a:pt x="355" y="96"/>
                </a:lnTo>
                <a:lnTo>
                  <a:pt x="356" y="97"/>
                </a:lnTo>
                <a:lnTo>
                  <a:pt x="357" y="97"/>
                </a:lnTo>
                <a:lnTo>
                  <a:pt x="358" y="98"/>
                </a:lnTo>
                <a:lnTo>
                  <a:pt x="360" y="99"/>
                </a:lnTo>
                <a:lnTo>
                  <a:pt x="361" y="99"/>
                </a:lnTo>
                <a:lnTo>
                  <a:pt x="362" y="100"/>
                </a:lnTo>
                <a:lnTo>
                  <a:pt x="363" y="101"/>
                </a:lnTo>
                <a:lnTo>
                  <a:pt x="364" y="101"/>
                </a:lnTo>
                <a:lnTo>
                  <a:pt x="365" y="102"/>
                </a:lnTo>
                <a:lnTo>
                  <a:pt x="366" y="103"/>
                </a:lnTo>
                <a:lnTo>
                  <a:pt x="368" y="103"/>
                </a:lnTo>
                <a:lnTo>
                  <a:pt x="369" y="104"/>
                </a:lnTo>
                <a:lnTo>
                  <a:pt x="370" y="105"/>
                </a:lnTo>
                <a:lnTo>
                  <a:pt x="371" y="105"/>
                </a:lnTo>
                <a:lnTo>
                  <a:pt x="372" y="106"/>
                </a:lnTo>
                <a:lnTo>
                  <a:pt x="373" y="106"/>
                </a:lnTo>
                <a:lnTo>
                  <a:pt x="374" y="106"/>
                </a:lnTo>
                <a:lnTo>
                  <a:pt x="375" y="107"/>
                </a:lnTo>
                <a:lnTo>
                  <a:pt x="376" y="108"/>
                </a:lnTo>
                <a:lnTo>
                  <a:pt x="377" y="109"/>
                </a:lnTo>
                <a:lnTo>
                  <a:pt x="378" y="109"/>
                </a:lnTo>
                <a:lnTo>
                  <a:pt x="379" y="110"/>
                </a:lnTo>
                <a:lnTo>
                  <a:pt x="381" y="111"/>
                </a:lnTo>
                <a:lnTo>
                  <a:pt x="382" y="111"/>
                </a:lnTo>
                <a:lnTo>
                  <a:pt x="383" y="112"/>
                </a:lnTo>
                <a:lnTo>
                  <a:pt x="384" y="113"/>
                </a:lnTo>
                <a:lnTo>
                  <a:pt x="385" y="114"/>
                </a:lnTo>
                <a:lnTo>
                  <a:pt x="386" y="114"/>
                </a:lnTo>
                <a:lnTo>
                  <a:pt x="387" y="115"/>
                </a:lnTo>
                <a:lnTo>
                  <a:pt x="389" y="116"/>
                </a:lnTo>
                <a:lnTo>
                  <a:pt x="390" y="116"/>
                </a:lnTo>
                <a:lnTo>
                  <a:pt x="391" y="117"/>
                </a:lnTo>
                <a:lnTo>
                  <a:pt x="392" y="118"/>
                </a:lnTo>
                <a:lnTo>
                  <a:pt x="393" y="119"/>
                </a:lnTo>
                <a:lnTo>
                  <a:pt x="394" y="119"/>
                </a:lnTo>
                <a:lnTo>
                  <a:pt x="396" y="120"/>
                </a:lnTo>
                <a:lnTo>
                  <a:pt x="397" y="121"/>
                </a:lnTo>
                <a:lnTo>
                  <a:pt x="398" y="122"/>
                </a:lnTo>
                <a:lnTo>
                  <a:pt x="399" y="123"/>
                </a:lnTo>
                <a:lnTo>
                  <a:pt x="400" y="124"/>
                </a:lnTo>
                <a:lnTo>
                  <a:pt x="402" y="125"/>
                </a:lnTo>
                <a:lnTo>
                  <a:pt x="403" y="125"/>
                </a:lnTo>
                <a:lnTo>
                  <a:pt x="404" y="126"/>
                </a:lnTo>
                <a:lnTo>
                  <a:pt x="405" y="127"/>
                </a:lnTo>
                <a:lnTo>
                  <a:pt x="406" y="128"/>
                </a:lnTo>
                <a:lnTo>
                  <a:pt x="407" y="129"/>
                </a:lnTo>
                <a:lnTo>
                  <a:pt x="409" y="129"/>
                </a:lnTo>
                <a:lnTo>
                  <a:pt x="410" y="130"/>
                </a:lnTo>
                <a:lnTo>
                  <a:pt x="411" y="130"/>
                </a:lnTo>
                <a:lnTo>
                  <a:pt x="412" y="131"/>
                </a:lnTo>
                <a:lnTo>
                  <a:pt x="413" y="132"/>
                </a:lnTo>
                <a:lnTo>
                  <a:pt x="414" y="132"/>
                </a:lnTo>
                <a:lnTo>
                  <a:pt x="415" y="133"/>
                </a:lnTo>
                <a:lnTo>
                  <a:pt x="417" y="134"/>
                </a:lnTo>
                <a:lnTo>
                  <a:pt x="418" y="135"/>
                </a:lnTo>
                <a:lnTo>
                  <a:pt x="419" y="136"/>
                </a:lnTo>
                <a:lnTo>
                  <a:pt x="420" y="136"/>
                </a:lnTo>
                <a:lnTo>
                  <a:pt x="421" y="137"/>
                </a:lnTo>
                <a:lnTo>
                  <a:pt x="422" y="138"/>
                </a:lnTo>
                <a:lnTo>
                  <a:pt x="423" y="139"/>
                </a:lnTo>
                <a:lnTo>
                  <a:pt x="424" y="140"/>
                </a:lnTo>
                <a:lnTo>
                  <a:pt x="425" y="140"/>
                </a:lnTo>
                <a:lnTo>
                  <a:pt x="426" y="141"/>
                </a:lnTo>
                <a:lnTo>
                  <a:pt x="427" y="142"/>
                </a:lnTo>
                <a:lnTo>
                  <a:pt x="428" y="143"/>
                </a:lnTo>
                <a:lnTo>
                  <a:pt x="430" y="144"/>
                </a:lnTo>
                <a:lnTo>
                  <a:pt x="431" y="145"/>
                </a:lnTo>
                <a:lnTo>
                  <a:pt x="432" y="146"/>
                </a:lnTo>
                <a:lnTo>
                  <a:pt x="433" y="146"/>
                </a:lnTo>
                <a:lnTo>
                  <a:pt x="434" y="147"/>
                </a:lnTo>
                <a:lnTo>
                  <a:pt x="435" y="148"/>
                </a:lnTo>
                <a:lnTo>
                  <a:pt x="436" y="149"/>
                </a:lnTo>
                <a:lnTo>
                  <a:pt x="438" y="150"/>
                </a:lnTo>
                <a:lnTo>
                  <a:pt x="439" y="151"/>
                </a:lnTo>
                <a:lnTo>
                  <a:pt x="440" y="152"/>
                </a:lnTo>
                <a:lnTo>
                  <a:pt x="441" y="153"/>
                </a:lnTo>
                <a:lnTo>
                  <a:pt x="442" y="153"/>
                </a:lnTo>
                <a:lnTo>
                  <a:pt x="443" y="154"/>
                </a:lnTo>
                <a:lnTo>
                  <a:pt x="445" y="154"/>
                </a:lnTo>
                <a:lnTo>
                  <a:pt x="445" y="155"/>
                </a:lnTo>
                <a:lnTo>
                  <a:pt x="446" y="156"/>
                </a:lnTo>
                <a:lnTo>
                  <a:pt x="447" y="157"/>
                </a:lnTo>
                <a:lnTo>
                  <a:pt x="448" y="158"/>
                </a:lnTo>
                <a:lnTo>
                  <a:pt x="449" y="159"/>
                </a:lnTo>
                <a:lnTo>
                  <a:pt x="451" y="160"/>
                </a:lnTo>
                <a:lnTo>
                  <a:pt x="452" y="161"/>
                </a:lnTo>
                <a:lnTo>
                  <a:pt x="453" y="161"/>
                </a:lnTo>
                <a:lnTo>
                  <a:pt x="454" y="162"/>
                </a:lnTo>
                <a:lnTo>
                  <a:pt x="455" y="163"/>
                </a:lnTo>
                <a:lnTo>
                  <a:pt x="456" y="164"/>
                </a:lnTo>
                <a:lnTo>
                  <a:pt x="458" y="165"/>
                </a:lnTo>
                <a:lnTo>
                  <a:pt x="459" y="166"/>
                </a:lnTo>
                <a:lnTo>
                  <a:pt x="460" y="167"/>
                </a:lnTo>
                <a:lnTo>
                  <a:pt x="461" y="168"/>
                </a:lnTo>
                <a:lnTo>
                  <a:pt x="462" y="169"/>
                </a:lnTo>
                <a:lnTo>
                  <a:pt x="463" y="170"/>
                </a:lnTo>
                <a:lnTo>
                  <a:pt x="464" y="171"/>
                </a:lnTo>
                <a:lnTo>
                  <a:pt x="466" y="172"/>
                </a:lnTo>
                <a:lnTo>
                  <a:pt x="467" y="173"/>
                </a:lnTo>
                <a:lnTo>
                  <a:pt x="468" y="174"/>
                </a:lnTo>
                <a:lnTo>
                  <a:pt x="469" y="175"/>
                </a:lnTo>
                <a:lnTo>
                  <a:pt x="469" y="176"/>
                </a:lnTo>
                <a:lnTo>
                  <a:pt x="470" y="177"/>
                </a:lnTo>
                <a:lnTo>
                  <a:pt x="472" y="178"/>
                </a:lnTo>
                <a:lnTo>
                  <a:pt x="473" y="178"/>
                </a:lnTo>
                <a:lnTo>
                  <a:pt x="474" y="179"/>
                </a:lnTo>
                <a:lnTo>
                  <a:pt x="475" y="180"/>
                </a:lnTo>
                <a:lnTo>
                  <a:pt x="476" y="181"/>
                </a:lnTo>
                <a:lnTo>
                  <a:pt x="477" y="182"/>
                </a:lnTo>
                <a:lnTo>
                  <a:pt x="479" y="183"/>
                </a:lnTo>
                <a:lnTo>
                  <a:pt x="480" y="184"/>
                </a:lnTo>
                <a:lnTo>
                  <a:pt x="481" y="185"/>
                </a:lnTo>
                <a:lnTo>
                  <a:pt x="482" y="186"/>
                </a:lnTo>
                <a:lnTo>
                  <a:pt x="483" y="187"/>
                </a:lnTo>
                <a:lnTo>
                  <a:pt x="484" y="188"/>
                </a:lnTo>
                <a:lnTo>
                  <a:pt x="485" y="189"/>
                </a:lnTo>
                <a:lnTo>
                  <a:pt x="487" y="190"/>
                </a:lnTo>
                <a:lnTo>
                  <a:pt x="488" y="191"/>
                </a:lnTo>
                <a:lnTo>
                  <a:pt x="489" y="192"/>
                </a:lnTo>
                <a:lnTo>
                  <a:pt x="490" y="193"/>
                </a:lnTo>
                <a:lnTo>
                  <a:pt x="491" y="194"/>
                </a:lnTo>
                <a:lnTo>
                  <a:pt x="492" y="195"/>
                </a:lnTo>
                <a:lnTo>
                  <a:pt x="493" y="196"/>
                </a:lnTo>
                <a:lnTo>
                  <a:pt x="494" y="197"/>
                </a:lnTo>
                <a:lnTo>
                  <a:pt x="495" y="198"/>
                </a:lnTo>
                <a:lnTo>
                  <a:pt x="496" y="199"/>
                </a:lnTo>
                <a:lnTo>
                  <a:pt x="497" y="200"/>
                </a:lnTo>
                <a:lnTo>
                  <a:pt x="498" y="201"/>
                </a:lnTo>
                <a:lnTo>
                  <a:pt x="500" y="202"/>
                </a:lnTo>
                <a:lnTo>
                  <a:pt x="501" y="203"/>
                </a:lnTo>
                <a:lnTo>
                  <a:pt x="502" y="204"/>
                </a:lnTo>
                <a:lnTo>
                  <a:pt x="503" y="205"/>
                </a:lnTo>
                <a:lnTo>
                  <a:pt x="504" y="206"/>
                </a:lnTo>
                <a:lnTo>
                  <a:pt x="505" y="207"/>
                </a:lnTo>
                <a:lnTo>
                  <a:pt x="507" y="208"/>
                </a:lnTo>
                <a:lnTo>
                  <a:pt x="508" y="209"/>
                </a:lnTo>
                <a:lnTo>
                  <a:pt x="509" y="210"/>
                </a:lnTo>
                <a:lnTo>
                  <a:pt x="510" y="211"/>
                </a:lnTo>
                <a:lnTo>
                  <a:pt x="511" y="213"/>
                </a:lnTo>
                <a:lnTo>
                  <a:pt x="512" y="214"/>
                </a:lnTo>
                <a:lnTo>
                  <a:pt x="513" y="215"/>
                </a:lnTo>
                <a:lnTo>
                  <a:pt x="515" y="216"/>
                </a:lnTo>
                <a:lnTo>
                  <a:pt x="516" y="217"/>
                </a:lnTo>
                <a:lnTo>
                  <a:pt x="517" y="218"/>
                </a:lnTo>
                <a:lnTo>
                  <a:pt x="517" y="219"/>
                </a:lnTo>
                <a:lnTo>
                  <a:pt x="518" y="221"/>
                </a:lnTo>
                <a:lnTo>
                  <a:pt x="519" y="222"/>
                </a:lnTo>
                <a:lnTo>
                  <a:pt x="521" y="223"/>
                </a:lnTo>
                <a:lnTo>
                  <a:pt x="522" y="224"/>
                </a:lnTo>
                <a:lnTo>
                  <a:pt x="523" y="225"/>
                </a:lnTo>
                <a:lnTo>
                  <a:pt x="524" y="225"/>
                </a:lnTo>
                <a:lnTo>
                  <a:pt x="525" y="227"/>
                </a:lnTo>
                <a:lnTo>
                  <a:pt x="526" y="228"/>
                </a:lnTo>
                <a:lnTo>
                  <a:pt x="528" y="229"/>
                </a:lnTo>
                <a:lnTo>
                  <a:pt x="529" y="230"/>
                </a:lnTo>
                <a:lnTo>
                  <a:pt x="530" y="232"/>
                </a:lnTo>
                <a:lnTo>
                  <a:pt x="531" y="233"/>
                </a:lnTo>
                <a:lnTo>
                  <a:pt x="532" y="234"/>
                </a:lnTo>
                <a:lnTo>
                  <a:pt x="533" y="235"/>
                </a:lnTo>
                <a:lnTo>
                  <a:pt x="534" y="236"/>
                </a:lnTo>
                <a:lnTo>
                  <a:pt x="536" y="238"/>
                </a:lnTo>
                <a:lnTo>
                  <a:pt x="537" y="239"/>
                </a:lnTo>
                <a:lnTo>
                  <a:pt x="538" y="240"/>
                </a:lnTo>
                <a:lnTo>
                  <a:pt x="539" y="241"/>
                </a:lnTo>
                <a:lnTo>
                  <a:pt x="540" y="243"/>
                </a:lnTo>
                <a:lnTo>
                  <a:pt x="541" y="244"/>
                </a:lnTo>
                <a:lnTo>
                  <a:pt x="542" y="245"/>
                </a:lnTo>
                <a:lnTo>
                  <a:pt x="543" y="246"/>
                </a:lnTo>
                <a:lnTo>
                  <a:pt x="544" y="248"/>
                </a:lnTo>
                <a:lnTo>
                  <a:pt x="545" y="249"/>
                </a:lnTo>
                <a:lnTo>
                  <a:pt x="546" y="249"/>
                </a:lnTo>
                <a:lnTo>
                  <a:pt x="547" y="250"/>
                </a:lnTo>
                <a:lnTo>
                  <a:pt x="549" y="252"/>
                </a:lnTo>
                <a:lnTo>
                  <a:pt x="550" y="253"/>
                </a:lnTo>
                <a:lnTo>
                  <a:pt x="551" y="254"/>
                </a:lnTo>
                <a:lnTo>
                  <a:pt x="552" y="256"/>
                </a:lnTo>
                <a:lnTo>
                  <a:pt x="553" y="257"/>
                </a:lnTo>
                <a:lnTo>
                  <a:pt x="554" y="258"/>
                </a:lnTo>
                <a:lnTo>
                  <a:pt x="556" y="260"/>
                </a:lnTo>
                <a:lnTo>
                  <a:pt x="557" y="261"/>
                </a:lnTo>
                <a:lnTo>
                  <a:pt x="558" y="262"/>
                </a:lnTo>
                <a:lnTo>
                  <a:pt x="559" y="264"/>
                </a:lnTo>
                <a:lnTo>
                  <a:pt x="560" y="265"/>
                </a:lnTo>
                <a:lnTo>
                  <a:pt x="561" y="266"/>
                </a:lnTo>
                <a:lnTo>
                  <a:pt x="562" y="268"/>
                </a:lnTo>
                <a:lnTo>
                  <a:pt x="564" y="269"/>
                </a:lnTo>
                <a:lnTo>
                  <a:pt x="564" y="270"/>
                </a:lnTo>
                <a:lnTo>
                  <a:pt x="565" y="272"/>
                </a:lnTo>
                <a:lnTo>
                  <a:pt x="566" y="273"/>
                </a:lnTo>
                <a:lnTo>
                  <a:pt x="567" y="274"/>
                </a:lnTo>
                <a:lnTo>
                  <a:pt x="568" y="275"/>
                </a:lnTo>
                <a:lnTo>
                  <a:pt x="570" y="276"/>
                </a:lnTo>
                <a:lnTo>
                  <a:pt x="571" y="278"/>
                </a:lnTo>
                <a:lnTo>
                  <a:pt x="572" y="279"/>
                </a:lnTo>
                <a:lnTo>
                  <a:pt x="573" y="281"/>
                </a:lnTo>
                <a:lnTo>
                  <a:pt x="574" y="282"/>
                </a:lnTo>
                <a:lnTo>
                  <a:pt x="575" y="283"/>
                </a:lnTo>
                <a:lnTo>
                  <a:pt x="577" y="285"/>
                </a:lnTo>
                <a:lnTo>
                  <a:pt x="578" y="286"/>
                </a:lnTo>
                <a:lnTo>
                  <a:pt x="579" y="288"/>
                </a:lnTo>
                <a:lnTo>
                  <a:pt x="580" y="289"/>
                </a:lnTo>
                <a:lnTo>
                  <a:pt x="581" y="291"/>
                </a:lnTo>
                <a:lnTo>
                  <a:pt x="582" y="292"/>
                </a:lnTo>
                <a:lnTo>
                  <a:pt x="583" y="294"/>
                </a:lnTo>
                <a:lnTo>
                  <a:pt x="585" y="295"/>
                </a:lnTo>
                <a:lnTo>
                  <a:pt x="586" y="296"/>
                </a:lnTo>
                <a:lnTo>
                  <a:pt x="587" y="297"/>
                </a:lnTo>
                <a:lnTo>
                  <a:pt x="588" y="298"/>
                </a:lnTo>
                <a:lnTo>
                  <a:pt x="588" y="300"/>
                </a:lnTo>
                <a:lnTo>
                  <a:pt x="589" y="301"/>
                </a:lnTo>
                <a:lnTo>
                  <a:pt x="591" y="303"/>
                </a:lnTo>
                <a:lnTo>
                  <a:pt x="592" y="304"/>
                </a:lnTo>
                <a:lnTo>
                  <a:pt x="593" y="306"/>
                </a:lnTo>
                <a:lnTo>
                  <a:pt x="594" y="308"/>
                </a:lnTo>
                <a:lnTo>
                  <a:pt x="595" y="309"/>
                </a:lnTo>
                <a:lnTo>
                  <a:pt x="596" y="311"/>
                </a:lnTo>
                <a:lnTo>
                  <a:pt x="598" y="312"/>
                </a:lnTo>
                <a:lnTo>
                  <a:pt x="599" y="314"/>
                </a:lnTo>
                <a:lnTo>
                  <a:pt x="600" y="315"/>
                </a:lnTo>
                <a:lnTo>
                  <a:pt x="601" y="317"/>
                </a:lnTo>
                <a:lnTo>
                  <a:pt x="602" y="318"/>
                </a:lnTo>
                <a:lnTo>
                  <a:pt x="603" y="320"/>
                </a:lnTo>
                <a:lnTo>
                  <a:pt x="604" y="321"/>
                </a:lnTo>
                <a:lnTo>
                  <a:pt x="606" y="322"/>
                </a:lnTo>
                <a:lnTo>
                  <a:pt x="607" y="324"/>
                </a:lnTo>
                <a:lnTo>
                  <a:pt x="608" y="325"/>
                </a:lnTo>
                <a:lnTo>
                  <a:pt x="609" y="327"/>
                </a:lnTo>
                <a:lnTo>
                  <a:pt x="610" y="329"/>
                </a:lnTo>
                <a:lnTo>
                  <a:pt x="611" y="330"/>
                </a:lnTo>
                <a:lnTo>
                  <a:pt x="612" y="332"/>
                </a:lnTo>
                <a:lnTo>
                  <a:pt x="613" y="334"/>
                </a:lnTo>
                <a:lnTo>
                  <a:pt x="614" y="335"/>
                </a:lnTo>
                <a:lnTo>
                  <a:pt x="615" y="337"/>
                </a:lnTo>
                <a:lnTo>
                  <a:pt x="616" y="338"/>
                </a:lnTo>
                <a:lnTo>
                  <a:pt x="617" y="340"/>
                </a:lnTo>
                <a:lnTo>
                  <a:pt x="619" y="342"/>
                </a:lnTo>
                <a:lnTo>
                  <a:pt x="620" y="344"/>
                </a:lnTo>
                <a:lnTo>
                  <a:pt x="621" y="344"/>
                </a:lnTo>
                <a:lnTo>
                  <a:pt x="622" y="346"/>
                </a:lnTo>
                <a:lnTo>
                  <a:pt x="623" y="348"/>
                </a:lnTo>
                <a:lnTo>
                  <a:pt x="624" y="349"/>
                </a:lnTo>
                <a:lnTo>
                  <a:pt x="626" y="351"/>
                </a:lnTo>
                <a:lnTo>
                  <a:pt x="627" y="353"/>
                </a:lnTo>
                <a:lnTo>
                  <a:pt x="628" y="355"/>
                </a:lnTo>
                <a:lnTo>
                  <a:pt x="629" y="356"/>
                </a:lnTo>
                <a:lnTo>
                  <a:pt x="630" y="358"/>
                </a:lnTo>
                <a:lnTo>
                  <a:pt x="631" y="360"/>
                </a:lnTo>
                <a:lnTo>
                  <a:pt x="632" y="362"/>
                </a:lnTo>
                <a:lnTo>
                  <a:pt x="634" y="363"/>
                </a:lnTo>
                <a:lnTo>
                  <a:pt x="635" y="365"/>
                </a:lnTo>
                <a:lnTo>
                  <a:pt x="636" y="367"/>
                </a:lnTo>
                <a:lnTo>
                  <a:pt x="636" y="368"/>
                </a:lnTo>
                <a:lnTo>
                  <a:pt x="637" y="370"/>
                </a:lnTo>
                <a:lnTo>
                  <a:pt x="638" y="371"/>
                </a:lnTo>
                <a:lnTo>
                  <a:pt x="640" y="373"/>
                </a:lnTo>
                <a:lnTo>
                  <a:pt x="641" y="375"/>
                </a:lnTo>
                <a:lnTo>
                  <a:pt x="642" y="377"/>
                </a:lnTo>
                <a:lnTo>
                  <a:pt x="643" y="379"/>
                </a:lnTo>
                <a:lnTo>
                  <a:pt x="644" y="381"/>
                </a:lnTo>
                <a:lnTo>
                  <a:pt x="645" y="382"/>
                </a:lnTo>
                <a:lnTo>
                  <a:pt x="647" y="384"/>
                </a:lnTo>
                <a:lnTo>
                  <a:pt x="648" y="386"/>
                </a:lnTo>
                <a:lnTo>
                  <a:pt x="649" y="388"/>
                </a:lnTo>
                <a:lnTo>
                  <a:pt x="650" y="390"/>
                </a:lnTo>
                <a:lnTo>
                  <a:pt x="651" y="392"/>
                </a:lnTo>
                <a:lnTo>
                  <a:pt x="652" y="393"/>
                </a:lnTo>
                <a:lnTo>
                  <a:pt x="653" y="395"/>
                </a:lnTo>
                <a:lnTo>
                  <a:pt x="655" y="397"/>
                </a:lnTo>
                <a:lnTo>
                  <a:pt x="656" y="399"/>
                </a:lnTo>
                <a:lnTo>
                  <a:pt x="657" y="401"/>
                </a:lnTo>
                <a:lnTo>
                  <a:pt x="658" y="403"/>
                </a:lnTo>
                <a:lnTo>
                  <a:pt x="659" y="404"/>
                </a:lnTo>
                <a:lnTo>
                  <a:pt x="659" y="406"/>
                </a:lnTo>
                <a:lnTo>
                  <a:pt x="661" y="408"/>
                </a:lnTo>
                <a:lnTo>
                  <a:pt x="662" y="410"/>
                </a:lnTo>
                <a:lnTo>
                  <a:pt x="663" y="413"/>
                </a:lnTo>
                <a:lnTo>
                  <a:pt x="664" y="415"/>
                </a:lnTo>
                <a:lnTo>
                  <a:pt x="665" y="416"/>
                </a:lnTo>
                <a:lnTo>
                  <a:pt x="666" y="418"/>
                </a:lnTo>
                <a:lnTo>
                  <a:pt x="668" y="420"/>
                </a:lnTo>
                <a:lnTo>
                  <a:pt x="669" y="422"/>
                </a:lnTo>
                <a:lnTo>
                  <a:pt x="670" y="424"/>
                </a:lnTo>
                <a:lnTo>
                  <a:pt x="671" y="426"/>
                </a:lnTo>
                <a:lnTo>
                  <a:pt x="672" y="428"/>
                </a:lnTo>
                <a:lnTo>
                  <a:pt x="673" y="430"/>
                </a:lnTo>
                <a:lnTo>
                  <a:pt x="675" y="432"/>
                </a:lnTo>
                <a:lnTo>
                  <a:pt x="676" y="434"/>
                </a:lnTo>
                <a:lnTo>
                  <a:pt x="677" y="436"/>
                </a:lnTo>
                <a:lnTo>
                  <a:pt x="678" y="439"/>
                </a:lnTo>
                <a:lnTo>
                  <a:pt x="679" y="440"/>
                </a:lnTo>
                <a:lnTo>
                  <a:pt x="680" y="442"/>
                </a:lnTo>
                <a:lnTo>
                  <a:pt x="681" y="444"/>
                </a:lnTo>
                <a:lnTo>
                  <a:pt x="683" y="446"/>
                </a:lnTo>
                <a:lnTo>
                  <a:pt x="683" y="448"/>
                </a:lnTo>
                <a:lnTo>
                  <a:pt x="684" y="451"/>
                </a:lnTo>
                <a:lnTo>
                  <a:pt x="685" y="453"/>
                </a:lnTo>
                <a:lnTo>
                  <a:pt x="686" y="455"/>
                </a:lnTo>
                <a:lnTo>
                  <a:pt x="687" y="457"/>
                </a:lnTo>
                <a:lnTo>
                  <a:pt x="689" y="460"/>
                </a:lnTo>
                <a:lnTo>
                  <a:pt x="690" y="462"/>
                </a:lnTo>
                <a:lnTo>
                  <a:pt x="691" y="463"/>
                </a:lnTo>
                <a:lnTo>
                  <a:pt x="692" y="465"/>
                </a:lnTo>
                <a:lnTo>
                  <a:pt x="693" y="468"/>
                </a:lnTo>
                <a:lnTo>
                  <a:pt x="694" y="470"/>
                </a:lnTo>
                <a:lnTo>
                  <a:pt x="696" y="472"/>
                </a:lnTo>
                <a:lnTo>
                  <a:pt x="697" y="475"/>
                </a:lnTo>
                <a:lnTo>
                  <a:pt x="698" y="477"/>
                </a:lnTo>
                <a:lnTo>
                  <a:pt x="699" y="479"/>
                </a:lnTo>
                <a:lnTo>
                  <a:pt x="700" y="482"/>
                </a:lnTo>
                <a:lnTo>
                  <a:pt x="701" y="484"/>
                </a:lnTo>
                <a:lnTo>
                  <a:pt x="702" y="487"/>
                </a:lnTo>
                <a:lnTo>
                  <a:pt x="704" y="488"/>
                </a:lnTo>
                <a:lnTo>
                  <a:pt x="705" y="490"/>
                </a:lnTo>
                <a:lnTo>
                  <a:pt x="706" y="493"/>
                </a:lnTo>
                <a:lnTo>
                  <a:pt x="707" y="495"/>
                </a:lnTo>
                <a:lnTo>
                  <a:pt x="707" y="498"/>
                </a:lnTo>
                <a:lnTo>
                  <a:pt x="708" y="500"/>
                </a:lnTo>
                <a:lnTo>
                  <a:pt x="710" y="503"/>
                </a:lnTo>
                <a:lnTo>
                  <a:pt x="711" y="505"/>
                </a:lnTo>
                <a:lnTo>
                  <a:pt x="712" y="508"/>
                </a:lnTo>
                <a:lnTo>
                  <a:pt x="713" y="510"/>
                </a:lnTo>
                <a:lnTo>
                  <a:pt x="714" y="512"/>
                </a:lnTo>
                <a:lnTo>
                  <a:pt x="715" y="514"/>
                </a:lnTo>
                <a:lnTo>
                  <a:pt x="717" y="517"/>
                </a:lnTo>
                <a:lnTo>
                  <a:pt x="718" y="520"/>
                </a:lnTo>
                <a:lnTo>
                  <a:pt x="719" y="522"/>
                </a:lnTo>
                <a:lnTo>
                  <a:pt x="720" y="525"/>
                </a:lnTo>
                <a:lnTo>
                  <a:pt x="721" y="527"/>
                </a:lnTo>
                <a:lnTo>
                  <a:pt x="722" y="530"/>
                </a:lnTo>
                <a:lnTo>
                  <a:pt x="724" y="533"/>
                </a:lnTo>
                <a:lnTo>
                  <a:pt x="725" y="535"/>
                </a:lnTo>
                <a:lnTo>
                  <a:pt x="726" y="537"/>
                </a:lnTo>
                <a:lnTo>
                  <a:pt x="727" y="540"/>
                </a:lnTo>
                <a:lnTo>
                  <a:pt x="728" y="543"/>
                </a:lnTo>
                <a:lnTo>
                  <a:pt x="729" y="545"/>
                </a:lnTo>
                <a:lnTo>
                  <a:pt x="730" y="548"/>
                </a:lnTo>
                <a:lnTo>
                  <a:pt x="731" y="551"/>
                </a:lnTo>
                <a:lnTo>
                  <a:pt x="732" y="554"/>
                </a:lnTo>
                <a:lnTo>
                  <a:pt x="733" y="557"/>
                </a:lnTo>
                <a:lnTo>
                  <a:pt x="734" y="558"/>
                </a:lnTo>
                <a:lnTo>
                  <a:pt x="735" y="561"/>
                </a:lnTo>
                <a:lnTo>
                  <a:pt x="736" y="564"/>
                </a:lnTo>
                <a:lnTo>
                  <a:pt x="738" y="567"/>
                </a:lnTo>
                <a:lnTo>
                  <a:pt x="739" y="570"/>
                </a:lnTo>
                <a:lnTo>
                  <a:pt x="740" y="573"/>
                </a:lnTo>
                <a:lnTo>
                  <a:pt x="741" y="576"/>
                </a:lnTo>
                <a:lnTo>
                  <a:pt x="742" y="579"/>
                </a:lnTo>
                <a:lnTo>
                  <a:pt x="743" y="582"/>
                </a:lnTo>
                <a:lnTo>
                  <a:pt x="745" y="584"/>
                </a:lnTo>
                <a:lnTo>
                  <a:pt x="746" y="587"/>
                </a:lnTo>
                <a:lnTo>
                  <a:pt x="747" y="590"/>
                </a:lnTo>
                <a:lnTo>
                  <a:pt x="748" y="593"/>
                </a:lnTo>
                <a:lnTo>
                  <a:pt x="749" y="596"/>
                </a:lnTo>
                <a:lnTo>
                  <a:pt x="750" y="599"/>
                </a:lnTo>
                <a:lnTo>
                  <a:pt x="751" y="602"/>
                </a:lnTo>
                <a:lnTo>
                  <a:pt x="753" y="606"/>
                </a:lnTo>
                <a:lnTo>
                  <a:pt x="754" y="608"/>
                </a:lnTo>
                <a:lnTo>
                  <a:pt x="755" y="611"/>
                </a:lnTo>
                <a:lnTo>
                  <a:pt x="755" y="614"/>
                </a:lnTo>
                <a:lnTo>
                  <a:pt x="756" y="618"/>
                </a:lnTo>
                <a:lnTo>
                  <a:pt x="757" y="621"/>
                </a:lnTo>
                <a:lnTo>
                  <a:pt x="759" y="624"/>
                </a:lnTo>
                <a:lnTo>
                  <a:pt x="760" y="628"/>
                </a:lnTo>
                <a:lnTo>
                  <a:pt x="761" y="630"/>
                </a:lnTo>
                <a:lnTo>
                  <a:pt x="762" y="633"/>
                </a:lnTo>
                <a:lnTo>
                  <a:pt x="763" y="637"/>
                </a:lnTo>
                <a:lnTo>
                  <a:pt x="764" y="640"/>
                </a:lnTo>
                <a:lnTo>
                  <a:pt x="766" y="644"/>
                </a:lnTo>
                <a:lnTo>
                  <a:pt x="767" y="647"/>
                </a:lnTo>
                <a:lnTo>
                  <a:pt x="768" y="651"/>
                </a:lnTo>
                <a:lnTo>
                  <a:pt x="769" y="653"/>
                </a:lnTo>
                <a:lnTo>
                  <a:pt x="770" y="657"/>
                </a:lnTo>
                <a:lnTo>
                  <a:pt x="771" y="661"/>
                </a:lnTo>
                <a:lnTo>
                  <a:pt x="773" y="664"/>
                </a:lnTo>
                <a:lnTo>
                  <a:pt x="774" y="668"/>
                </a:lnTo>
                <a:lnTo>
                  <a:pt x="775" y="672"/>
                </a:lnTo>
                <a:lnTo>
                  <a:pt x="776" y="675"/>
                </a:lnTo>
                <a:lnTo>
                  <a:pt x="777" y="678"/>
                </a:lnTo>
                <a:lnTo>
                  <a:pt x="778" y="682"/>
                </a:lnTo>
                <a:lnTo>
                  <a:pt x="778" y="686"/>
                </a:lnTo>
                <a:lnTo>
                  <a:pt x="780" y="690"/>
                </a:lnTo>
                <a:lnTo>
                  <a:pt x="781" y="694"/>
                </a:lnTo>
                <a:lnTo>
                  <a:pt x="782" y="698"/>
                </a:lnTo>
                <a:lnTo>
                  <a:pt x="783" y="701"/>
                </a:lnTo>
                <a:lnTo>
                  <a:pt x="784" y="705"/>
                </a:lnTo>
                <a:lnTo>
                  <a:pt x="785" y="709"/>
                </a:lnTo>
                <a:lnTo>
                  <a:pt x="787" y="714"/>
                </a:lnTo>
                <a:lnTo>
                  <a:pt x="788" y="718"/>
                </a:lnTo>
                <a:lnTo>
                  <a:pt x="789" y="722"/>
                </a:lnTo>
                <a:lnTo>
                  <a:pt x="790" y="726"/>
                </a:lnTo>
                <a:lnTo>
                  <a:pt x="791" y="730"/>
                </a:lnTo>
                <a:lnTo>
                  <a:pt x="792" y="735"/>
                </a:lnTo>
                <a:lnTo>
                  <a:pt x="794" y="740"/>
                </a:lnTo>
                <a:lnTo>
                  <a:pt x="795" y="744"/>
                </a:lnTo>
                <a:lnTo>
                  <a:pt x="796" y="748"/>
                </a:lnTo>
                <a:lnTo>
                  <a:pt x="797" y="753"/>
                </a:lnTo>
                <a:lnTo>
                  <a:pt x="798" y="758"/>
                </a:lnTo>
                <a:lnTo>
                  <a:pt x="799" y="763"/>
                </a:lnTo>
                <a:lnTo>
                  <a:pt x="800" y="769"/>
                </a:lnTo>
                <a:lnTo>
                  <a:pt x="802" y="773"/>
                </a:lnTo>
                <a:lnTo>
                  <a:pt x="802" y="779"/>
                </a:lnTo>
                <a:lnTo>
                  <a:pt x="803" y="785"/>
                </a:lnTo>
                <a:lnTo>
                  <a:pt x="804" y="791"/>
                </a:lnTo>
                <a:lnTo>
                  <a:pt x="805" y="796"/>
                </a:lnTo>
                <a:lnTo>
                  <a:pt x="806" y="795"/>
                </a:lnTo>
                <a:lnTo>
                  <a:pt x="808" y="789"/>
                </a:lnTo>
                <a:lnTo>
                  <a:pt x="809" y="783"/>
                </a:lnTo>
                <a:lnTo>
                  <a:pt x="810" y="777"/>
                </a:lnTo>
                <a:lnTo>
                  <a:pt x="811" y="772"/>
                </a:lnTo>
                <a:lnTo>
                  <a:pt x="812" y="767"/>
                </a:lnTo>
                <a:lnTo>
                  <a:pt x="813" y="762"/>
                </a:lnTo>
                <a:lnTo>
                  <a:pt x="815" y="756"/>
                </a:lnTo>
                <a:lnTo>
                  <a:pt x="816" y="751"/>
                </a:lnTo>
                <a:lnTo>
                  <a:pt x="817" y="748"/>
                </a:lnTo>
                <a:lnTo>
                  <a:pt x="818" y="743"/>
                </a:lnTo>
                <a:lnTo>
                  <a:pt x="819" y="738"/>
                </a:lnTo>
                <a:lnTo>
                  <a:pt x="820" y="733"/>
                </a:lnTo>
                <a:lnTo>
                  <a:pt x="822" y="729"/>
                </a:lnTo>
                <a:lnTo>
                  <a:pt x="823" y="724"/>
                </a:lnTo>
                <a:lnTo>
                  <a:pt x="824" y="721"/>
                </a:lnTo>
                <a:lnTo>
                  <a:pt x="825" y="717"/>
                </a:lnTo>
                <a:lnTo>
                  <a:pt x="826" y="712"/>
                </a:lnTo>
                <a:lnTo>
                  <a:pt x="826" y="708"/>
                </a:lnTo>
                <a:lnTo>
                  <a:pt x="827" y="704"/>
                </a:lnTo>
                <a:lnTo>
                  <a:pt x="829" y="701"/>
                </a:lnTo>
                <a:lnTo>
                  <a:pt x="830" y="697"/>
                </a:lnTo>
                <a:lnTo>
                  <a:pt x="831" y="693"/>
                </a:lnTo>
                <a:lnTo>
                  <a:pt x="832" y="689"/>
                </a:lnTo>
                <a:lnTo>
                  <a:pt x="833" y="685"/>
                </a:lnTo>
                <a:lnTo>
                  <a:pt x="834" y="681"/>
                </a:lnTo>
                <a:lnTo>
                  <a:pt x="836" y="677"/>
                </a:lnTo>
                <a:lnTo>
                  <a:pt x="837" y="674"/>
                </a:lnTo>
                <a:lnTo>
                  <a:pt x="838" y="670"/>
                </a:lnTo>
                <a:lnTo>
                  <a:pt x="839" y="667"/>
                </a:lnTo>
                <a:lnTo>
                  <a:pt x="840" y="663"/>
                </a:lnTo>
                <a:lnTo>
                  <a:pt x="841" y="659"/>
                </a:lnTo>
                <a:lnTo>
                  <a:pt x="843" y="656"/>
                </a:lnTo>
                <a:lnTo>
                  <a:pt x="844" y="653"/>
                </a:lnTo>
                <a:lnTo>
                  <a:pt x="845" y="649"/>
                </a:lnTo>
                <a:lnTo>
                  <a:pt x="846" y="646"/>
                </a:lnTo>
                <a:lnTo>
                  <a:pt x="847" y="642"/>
                </a:lnTo>
                <a:lnTo>
                  <a:pt x="848" y="639"/>
                </a:lnTo>
                <a:lnTo>
                  <a:pt x="849" y="636"/>
                </a:lnTo>
                <a:lnTo>
                  <a:pt x="850" y="632"/>
                </a:lnTo>
                <a:lnTo>
                  <a:pt x="851" y="629"/>
                </a:lnTo>
                <a:lnTo>
                  <a:pt x="852" y="626"/>
                </a:lnTo>
                <a:lnTo>
                  <a:pt x="853" y="623"/>
                </a:lnTo>
                <a:lnTo>
                  <a:pt x="854" y="620"/>
                </a:lnTo>
                <a:lnTo>
                  <a:pt x="855" y="616"/>
                </a:lnTo>
                <a:lnTo>
                  <a:pt x="857" y="613"/>
                </a:lnTo>
                <a:lnTo>
                  <a:pt x="858" y="610"/>
                </a:lnTo>
                <a:lnTo>
                  <a:pt x="859" y="607"/>
                </a:lnTo>
                <a:lnTo>
                  <a:pt x="860" y="604"/>
                </a:lnTo>
                <a:lnTo>
                  <a:pt x="861" y="601"/>
                </a:lnTo>
                <a:lnTo>
                  <a:pt x="862" y="598"/>
                </a:lnTo>
                <a:lnTo>
                  <a:pt x="864" y="595"/>
                </a:lnTo>
                <a:lnTo>
                  <a:pt x="865" y="592"/>
                </a:lnTo>
                <a:lnTo>
                  <a:pt x="866" y="589"/>
                </a:lnTo>
                <a:lnTo>
                  <a:pt x="867" y="586"/>
                </a:lnTo>
                <a:lnTo>
                  <a:pt x="868" y="583"/>
                </a:lnTo>
                <a:lnTo>
                  <a:pt x="869" y="581"/>
                </a:lnTo>
                <a:lnTo>
                  <a:pt x="870" y="578"/>
                </a:lnTo>
                <a:lnTo>
                  <a:pt x="872" y="575"/>
                </a:lnTo>
                <a:lnTo>
                  <a:pt x="873" y="572"/>
                </a:lnTo>
                <a:lnTo>
                  <a:pt x="873" y="569"/>
                </a:lnTo>
                <a:lnTo>
                  <a:pt x="874" y="566"/>
                </a:lnTo>
                <a:lnTo>
                  <a:pt x="875" y="563"/>
                </a:lnTo>
                <a:lnTo>
                  <a:pt x="876" y="560"/>
                </a:lnTo>
                <a:lnTo>
                  <a:pt x="878" y="558"/>
                </a:lnTo>
                <a:lnTo>
                  <a:pt x="879" y="556"/>
                </a:lnTo>
                <a:lnTo>
                  <a:pt x="880" y="553"/>
                </a:lnTo>
                <a:lnTo>
                  <a:pt x="881" y="550"/>
                </a:lnTo>
                <a:lnTo>
                  <a:pt x="882" y="547"/>
                </a:lnTo>
                <a:lnTo>
                  <a:pt x="883" y="544"/>
                </a:lnTo>
                <a:lnTo>
                  <a:pt x="885" y="542"/>
                </a:lnTo>
                <a:lnTo>
                  <a:pt x="886" y="539"/>
                </a:lnTo>
                <a:lnTo>
                  <a:pt x="887" y="536"/>
                </a:lnTo>
                <a:lnTo>
                  <a:pt x="888" y="534"/>
                </a:lnTo>
                <a:lnTo>
                  <a:pt x="889" y="532"/>
                </a:lnTo>
                <a:lnTo>
                  <a:pt x="890" y="529"/>
                </a:lnTo>
                <a:lnTo>
                  <a:pt x="892" y="526"/>
                </a:lnTo>
                <a:lnTo>
                  <a:pt x="893" y="524"/>
                </a:lnTo>
                <a:lnTo>
                  <a:pt x="894" y="521"/>
                </a:lnTo>
                <a:lnTo>
                  <a:pt x="895" y="519"/>
                </a:lnTo>
                <a:lnTo>
                  <a:pt x="896" y="516"/>
                </a:lnTo>
                <a:lnTo>
                  <a:pt x="897" y="513"/>
                </a:lnTo>
                <a:lnTo>
                  <a:pt x="897" y="511"/>
                </a:lnTo>
                <a:lnTo>
                  <a:pt x="899" y="509"/>
                </a:lnTo>
                <a:lnTo>
                  <a:pt x="900" y="507"/>
                </a:lnTo>
                <a:lnTo>
                  <a:pt x="901" y="504"/>
                </a:lnTo>
                <a:lnTo>
                  <a:pt x="902" y="502"/>
                </a:lnTo>
                <a:lnTo>
                  <a:pt x="903" y="499"/>
                </a:lnTo>
                <a:lnTo>
                  <a:pt x="904" y="497"/>
                </a:lnTo>
                <a:lnTo>
                  <a:pt x="906" y="494"/>
                </a:lnTo>
                <a:lnTo>
                  <a:pt x="907" y="492"/>
                </a:lnTo>
                <a:lnTo>
                  <a:pt x="908" y="489"/>
                </a:lnTo>
                <a:lnTo>
                  <a:pt x="909" y="487"/>
                </a:lnTo>
                <a:lnTo>
                  <a:pt x="910" y="486"/>
                </a:lnTo>
                <a:lnTo>
                  <a:pt x="911" y="483"/>
                </a:lnTo>
                <a:lnTo>
                  <a:pt x="913" y="481"/>
                </a:lnTo>
                <a:lnTo>
                  <a:pt x="914" y="478"/>
                </a:lnTo>
                <a:lnTo>
                  <a:pt x="915" y="476"/>
                </a:lnTo>
                <a:lnTo>
                  <a:pt x="916" y="474"/>
                </a:lnTo>
                <a:lnTo>
                  <a:pt x="917" y="471"/>
                </a:lnTo>
                <a:lnTo>
                  <a:pt x="918" y="469"/>
                </a:lnTo>
                <a:lnTo>
                  <a:pt x="919" y="467"/>
                </a:lnTo>
                <a:lnTo>
                  <a:pt x="921" y="464"/>
                </a:lnTo>
                <a:lnTo>
                  <a:pt x="921" y="463"/>
                </a:lnTo>
                <a:lnTo>
                  <a:pt x="922" y="461"/>
                </a:lnTo>
                <a:lnTo>
                  <a:pt x="923" y="459"/>
                </a:lnTo>
                <a:lnTo>
                  <a:pt x="924" y="456"/>
                </a:lnTo>
                <a:lnTo>
                  <a:pt x="925" y="454"/>
                </a:lnTo>
                <a:lnTo>
                  <a:pt x="927" y="452"/>
                </a:lnTo>
                <a:lnTo>
                  <a:pt x="928" y="450"/>
                </a:lnTo>
                <a:lnTo>
                  <a:pt x="929" y="447"/>
                </a:lnTo>
                <a:lnTo>
                  <a:pt x="930" y="445"/>
                </a:lnTo>
                <a:lnTo>
                  <a:pt x="931" y="443"/>
                </a:lnTo>
                <a:lnTo>
                  <a:pt x="932" y="441"/>
                </a:lnTo>
                <a:lnTo>
                  <a:pt x="934" y="439"/>
                </a:lnTo>
                <a:lnTo>
                  <a:pt x="935" y="438"/>
                </a:lnTo>
                <a:lnTo>
                  <a:pt x="936" y="435"/>
                </a:lnTo>
                <a:lnTo>
                  <a:pt x="937" y="433"/>
                </a:lnTo>
                <a:lnTo>
                  <a:pt x="938" y="431"/>
                </a:lnTo>
                <a:lnTo>
                  <a:pt x="939" y="429"/>
                </a:lnTo>
                <a:lnTo>
                  <a:pt x="941" y="427"/>
                </a:lnTo>
                <a:lnTo>
                  <a:pt x="942" y="425"/>
                </a:lnTo>
                <a:lnTo>
                  <a:pt x="943" y="423"/>
                </a:lnTo>
                <a:lnTo>
                  <a:pt x="944" y="421"/>
                </a:lnTo>
                <a:lnTo>
                  <a:pt x="945" y="419"/>
                </a:lnTo>
                <a:lnTo>
                  <a:pt x="945" y="417"/>
                </a:lnTo>
                <a:lnTo>
                  <a:pt x="946" y="415"/>
                </a:lnTo>
                <a:lnTo>
                  <a:pt x="948" y="414"/>
                </a:lnTo>
                <a:lnTo>
                  <a:pt x="949" y="412"/>
                </a:lnTo>
                <a:lnTo>
                  <a:pt x="950" y="410"/>
                </a:lnTo>
                <a:lnTo>
                  <a:pt x="951" y="408"/>
                </a:lnTo>
                <a:lnTo>
                  <a:pt x="952" y="406"/>
                </a:lnTo>
                <a:lnTo>
                  <a:pt x="953" y="404"/>
                </a:lnTo>
                <a:lnTo>
                  <a:pt x="955" y="402"/>
                </a:lnTo>
                <a:lnTo>
                  <a:pt x="956" y="400"/>
                </a:lnTo>
                <a:lnTo>
                  <a:pt x="957" y="398"/>
                </a:lnTo>
                <a:lnTo>
                  <a:pt x="958" y="396"/>
                </a:lnTo>
                <a:lnTo>
                  <a:pt x="959" y="394"/>
                </a:lnTo>
                <a:lnTo>
                  <a:pt x="960" y="392"/>
                </a:lnTo>
                <a:lnTo>
                  <a:pt x="962" y="391"/>
                </a:lnTo>
                <a:lnTo>
                  <a:pt x="963" y="389"/>
                </a:lnTo>
                <a:lnTo>
                  <a:pt x="964" y="387"/>
                </a:lnTo>
                <a:lnTo>
                  <a:pt x="965" y="385"/>
                </a:lnTo>
                <a:lnTo>
                  <a:pt x="966" y="383"/>
                </a:lnTo>
                <a:lnTo>
                  <a:pt x="967" y="381"/>
                </a:lnTo>
                <a:lnTo>
                  <a:pt x="968" y="380"/>
                </a:lnTo>
                <a:lnTo>
                  <a:pt x="969" y="378"/>
                </a:lnTo>
                <a:lnTo>
                  <a:pt x="970" y="376"/>
                </a:lnTo>
                <a:lnTo>
                  <a:pt x="971" y="374"/>
                </a:lnTo>
                <a:lnTo>
                  <a:pt x="972" y="372"/>
                </a:lnTo>
                <a:lnTo>
                  <a:pt x="973" y="370"/>
                </a:lnTo>
                <a:lnTo>
                  <a:pt x="974" y="369"/>
                </a:lnTo>
                <a:lnTo>
                  <a:pt x="976" y="368"/>
                </a:lnTo>
                <a:lnTo>
                  <a:pt x="977" y="366"/>
                </a:lnTo>
                <a:lnTo>
                  <a:pt x="978" y="364"/>
                </a:lnTo>
                <a:lnTo>
                  <a:pt x="979" y="362"/>
                </a:lnTo>
                <a:lnTo>
                  <a:pt x="980" y="361"/>
                </a:lnTo>
                <a:lnTo>
                  <a:pt x="981" y="359"/>
                </a:lnTo>
                <a:lnTo>
                  <a:pt x="983" y="357"/>
                </a:lnTo>
                <a:lnTo>
                  <a:pt x="984" y="355"/>
                </a:lnTo>
                <a:lnTo>
                  <a:pt x="985" y="354"/>
                </a:lnTo>
                <a:lnTo>
                  <a:pt x="986" y="352"/>
                </a:lnTo>
                <a:lnTo>
                  <a:pt x="987" y="350"/>
                </a:lnTo>
                <a:lnTo>
                  <a:pt x="988" y="348"/>
                </a:lnTo>
                <a:lnTo>
                  <a:pt x="990" y="347"/>
                </a:lnTo>
                <a:lnTo>
                  <a:pt x="991" y="345"/>
                </a:lnTo>
                <a:lnTo>
                  <a:pt x="992" y="344"/>
                </a:lnTo>
                <a:lnTo>
                  <a:pt x="992" y="343"/>
                </a:lnTo>
                <a:lnTo>
                  <a:pt x="993" y="341"/>
                </a:lnTo>
                <a:lnTo>
                  <a:pt x="994" y="339"/>
                </a:lnTo>
                <a:lnTo>
                  <a:pt x="995" y="338"/>
                </a:lnTo>
                <a:lnTo>
                  <a:pt x="997" y="336"/>
                </a:lnTo>
                <a:lnTo>
                  <a:pt x="998" y="334"/>
                </a:lnTo>
                <a:lnTo>
                  <a:pt x="999" y="333"/>
                </a:lnTo>
                <a:lnTo>
                  <a:pt x="1000" y="331"/>
                </a:lnTo>
                <a:lnTo>
                  <a:pt x="1001" y="329"/>
                </a:lnTo>
                <a:lnTo>
                  <a:pt x="1002" y="328"/>
                </a:lnTo>
                <a:lnTo>
                  <a:pt x="1004" y="326"/>
                </a:lnTo>
                <a:lnTo>
                  <a:pt x="1005" y="324"/>
                </a:lnTo>
                <a:lnTo>
                  <a:pt x="1006" y="323"/>
                </a:lnTo>
                <a:lnTo>
                  <a:pt x="1007" y="321"/>
                </a:lnTo>
                <a:lnTo>
                  <a:pt x="1008" y="320"/>
                </a:lnTo>
                <a:lnTo>
                  <a:pt x="1009" y="319"/>
                </a:lnTo>
                <a:lnTo>
                  <a:pt x="1011" y="317"/>
                </a:lnTo>
                <a:lnTo>
                  <a:pt x="1012" y="316"/>
                </a:lnTo>
                <a:lnTo>
                  <a:pt x="1013" y="314"/>
                </a:lnTo>
                <a:lnTo>
                  <a:pt x="1014" y="313"/>
                </a:lnTo>
                <a:lnTo>
                  <a:pt x="1015" y="311"/>
                </a:lnTo>
                <a:lnTo>
                  <a:pt x="1016" y="310"/>
                </a:lnTo>
                <a:lnTo>
                  <a:pt x="1016" y="308"/>
                </a:lnTo>
                <a:lnTo>
                  <a:pt x="1018" y="307"/>
                </a:lnTo>
                <a:lnTo>
                  <a:pt x="1019" y="305"/>
                </a:lnTo>
                <a:lnTo>
                  <a:pt x="1020" y="303"/>
                </a:lnTo>
                <a:lnTo>
                  <a:pt x="1021" y="302"/>
                </a:lnTo>
                <a:lnTo>
                  <a:pt x="1022" y="300"/>
                </a:lnTo>
                <a:lnTo>
                  <a:pt x="1023" y="299"/>
                </a:lnTo>
                <a:lnTo>
                  <a:pt x="1025" y="297"/>
                </a:lnTo>
                <a:lnTo>
                  <a:pt x="1026" y="297"/>
                </a:lnTo>
                <a:lnTo>
                  <a:pt x="1027" y="295"/>
                </a:lnTo>
                <a:lnTo>
                  <a:pt x="1028" y="294"/>
                </a:lnTo>
                <a:lnTo>
                  <a:pt x="1029" y="293"/>
                </a:lnTo>
                <a:lnTo>
                  <a:pt x="1030" y="291"/>
                </a:lnTo>
                <a:lnTo>
                  <a:pt x="1032" y="290"/>
                </a:lnTo>
                <a:lnTo>
                  <a:pt x="1033" y="288"/>
                </a:lnTo>
                <a:lnTo>
                  <a:pt x="1034" y="287"/>
                </a:lnTo>
                <a:lnTo>
                  <a:pt x="1035" y="285"/>
                </a:lnTo>
                <a:lnTo>
                  <a:pt x="1036" y="284"/>
                </a:lnTo>
                <a:lnTo>
                  <a:pt x="1037" y="282"/>
                </a:lnTo>
                <a:lnTo>
                  <a:pt x="1039" y="281"/>
                </a:lnTo>
                <a:lnTo>
                  <a:pt x="1040" y="279"/>
                </a:lnTo>
                <a:lnTo>
                  <a:pt x="1040" y="278"/>
                </a:lnTo>
                <a:lnTo>
                  <a:pt x="1041" y="277"/>
                </a:lnTo>
                <a:lnTo>
                  <a:pt x="1042" y="275"/>
                </a:lnTo>
                <a:lnTo>
                  <a:pt x="1043" y="274"/>
                </a:lnTo>
                <a:lnTo>
                  <a:pt x="1044" y="273"/>
                </a:lnTo>
                <a:lnTo>
                  <a:pt x="1046" y="272"/>
                </a:lnTo>
                <a:lnTo>
                  <a:pt x="1047" y="271"/>
                </a:lnTo>
                <a:lnTo>
                  <a:pt x="1048" y="269"/>
                </a:lnTo>
                <a:lnTo>
                  <a:pt x="1049" y="268"/>
                </a:lnTo>
                <a:lnTo>
                  <a:pt x="1050" y="267"/>
                </a:lnTo>
                <a:lnTo>
                  <a:pt x="1051" y="265"/>
                </a:lnTo>
                <a:lnTo>
                  <a:pt x="1053" y="264"/>
                </a:lnTo>
                <a:lnTo>
                  <a:pt x="1054" y="263"/>
                </a:lnTo>
                <a:lnTo>
                  <a:pt x="1055" y="261"/>
                </a:lnTo>
                <a:lnTo>
                  <a:pt x="1056" y="260"/>
                </a:lnTo>
                <a:lnTo>
                  <a:pt x="1057" y="259"/>
                </a:lnTo>
                <a:lnTo>
                  <a:pt x="1058" y="257"/>
                </a:lnTo>
                <a:lnTo>
                  <a:pt x="1060" y="256"/>
                </a:lnTo>
                <a:lnTo>
                  <a:pt x="1061" y="255"/>
                </a:lnTo>
                <a:lnTo>
                  <a:pt x="1062" y="253"/>
                </a:lnTo>
                <a:lnTo>
                  <a:pt x="1063" y="252"/>
                </a:lnTo>
                <a:lnTo>
                  <a:pt x="1064" y="251"/>
                </a:lnTo>
                <a:lnTo>
                  <a:pt x="1064" y="249"/>
                </a:lnTo>
                <a:lnTo>
                  <a:pt x="1065" y="249"/>
                </a:lnTo>
                <a:lnTo>
                  <a:pt x="1067" y="248"/>
                </a:lnTo>
                <a:lnTo>
                  <a:pt x="1068" y="247"/>
                </a:lnTo>
                <a:lnTo>
                  <a:pt x="1069" y="245"/>
                </a:lnTo>
                <a:lnTo>
                  <a:pt x="1070" y="244"/>
                </a:lnTo>
                <a:lnTo>
                  <a:pt x="1071" y="243"/>
                </a:lnTo>
                <a:lnTo>
                  <a:pt x="1072" y="241"/>
                </a:lnTo>
                <a:lnTo>
                  <a:pt x="1074" y="240"/>
                </a:lnTo>
                <a:lnTo>
                  <a:pt x="1075" y="239"/>
                </a:lnTo>
                <a:lnTo>
                  <a:pt x="1076" y="238"/>
                </a:lnTo>
                <a:lnTo>
                  <a:pt x="1077" y="236"/>
                </a:lnTo>
                <a:lnTo>
                  <a:pt x="1078" y="235"/>
                </a:lnTo>
                <a:lnTo>
                  <a:pt x="1079" y="234"/>
                </a:lnTo>
                <a:lnTo>
                  <a:pt x="1081" y="233"/>
                </a:lnTo>
                <a:lnTo>
                  <a:pt x="1082" y="232"/>
                </a:lnTo>
                <a:lnTo>
                  <a:pt x="1083" y="230"/>
                </a:lnTo>
                <a:lnTo>
                  <a:pt x="1084" y="229"/>
                </a:lnTo>
                <a:lnTo>
                  <a:pt x="1085" y="228"/>
                </a:lnTo>
                <a:lnTo>
                  <a:pt x="1086" y="227"/>
                </a:lnTo>
                <a:lnTo>
                  <a:pt x="1088" y="226"/>
                </a:lnTo>
                <a:lnTo>
                  <a:pt x="1088" y="225"/>
                </a:lnTo>
                <a:lnTo>
                  <a:pt x="1089" y="224"/>
                </a:lnTo>
                <a:lnTo>
                  <a:pt x="1090" y="223"/>
                </a:lnTo>
                <a:lnTo>
                  <a:pt x="1091" y="222"/>
                </a:lnTo>
                <a:lnTo>
                  <a:pt x="1092" y="221"/>
                </a:lnTo>
                <a:lnTo>
                  <a:pt x="1093" y="219"/>
                </a:lnTo>
                <a:lnTo>
                  <a:pt x="1095" y="218"/>
                </a:lnTo>
                <a:lnTo>
                  <a:pt x="1096" y="217"/>
                </a:lnTo>
                <a:lnTo>
                  <a:pt x="1097" y="216"/>
                </a:lnTo>
                <a:lnTo>
                  <a:pt x="1098" y="215"/>
                </a:lnTo>
                <a:lnTo>
                  <a:pt x="1099" y="214"/>
                </a:lnTo>
                <a:lnTo>
                  <a:pt x="1100" y="213"/>
                </a:lnTo>
                <a:lnTo>
                  <a:pt x="1102" y="211"/>
                </a:lnTo>
                <a:lnTo>
                  <a:pt x="1103" y="210"/>
                </a:lnTo>
                <a:lnTo>
                  <a:pt x="1104" y="209"/>
                </a:lnTo>
                <a:lnTo>
                  <a:pt x="1105" y="208"/>
                </a:lnTo>
                <a:lnTo>
                  <a:pt x="1106" y="207"/>
                </a:lnTo>
                <a:lnTo>
                  <a:pt x="1107" y="206"/>
                </a:lnTo>
                <a:lnTo>
                  <a:pt x="1109" y="205"/>
                </a:lnTo>
                <a:lnTo>
                  <a:pt x="1110" y="204"/>
                </a:lnTo>
                <a:lnTo>
                  <a:pt x="1111" y="202"/>
                </a:lnTo>
                <a:lnTo>
                  <a:pt x="1111" y="201"/>
                </a:lnTo>
                <a:lnTo>
                  <a:pt x="1112" y="201"/>
                </a:lnTo>
                <a:lnTo>
                  <a:pt x="1113" y="200"/>
                </a:lnTo>
                <a:lnTo>
                  <a:pt x="1114" y="199"/>
                </a:lnTo>
                <a:lnTo>
                  <a:pt x="1116" y="198"/>
                </a:lnTo>
                <a:lnTo>
                  <a:pt x="1117" y="197"/>
                </a:lnTo>
                <a:lnTo>
                  <a:pt x="1118" y="196"/>
                </a:lnTo>
                <a:lnTo>
                  <a:pt x="1119" y="195"/>
                </a:lnTo>
                <a:lnTo>
                  <a:pt x="1120" y="194"/>
                </a:lnTo>
                <a:lnTo>
                  <a:pt x="1121" y="193"/>
                </a:lnTo>
                <a:lnTo>
                  <a:pt x="1123" y="192"/>
                </a:lnTo>
                <a:lnTo>
                  <a:pt x="1124" y="191"/>
                </a:lnTo>
                <a:lnTo>
                  <a:pt x="1125" y="190"/>
                </a:lnTo>
                <a:lnTo>
                  <a:pt x="1126" y="189"/>
                </a:lnTo>
                <a:lnTo>
                  <a:pt x="1127" y="187"/>
                </a:lnTo>
                <a:lnTo>
                  <a:pt x="1128" y="186"/>
                </a:lnTo>
                <a:lnTo>
                  <a:pt x="1130" y="185"/>
                </a:lnTo>
                <a:lnTo>
                  <a:pt x="1131" y="184"/>
                </a:lnTo>
                <a:lnTo>
                  <a:pt x="1132" y="183"/>
                </a:lnTo>
                <a:lnTo>
                  <a:pt x="1133" y="182"/>
                </a:lnTo>
                <a:lnTo>
                  <a:pt x="1134" y="181"/>
                </a:lnTo>
                <a:lnTo>
                  <a:pt x="1135" y="180"/>
                </a:lnTo>
                <a:lnTo>
                  <a:pt x="1135" y="179"/>
                </a:lnTo>
                <a:lnTo>
                  <a:pt x="1137" y="178"/>
                </a:lnTo>
                <a:lnTo>
                  <a:pt x="1138" y="178"/>
                </a:lnTo>
                <a:lnTo>
                  <a:pt x="1139" y="177"/>
                </a:lnTo>
                <a:lnTo>
                  <a:pt x="1140" y="176"/>
                </a:lnTo>
                <a:lnTo>
                  <a:pt x="1141" y="175"/>
                </a:lnTo>
                <a:lnTo>
                  <a:pt x="1142" y="174"/>
                </a:lnTo>
                <a:lnTo>
                  <a:pt x="1144" y="173"/>
                </a:lnTo>
                <a:lnTo>
                  <a:pt x="1145" y="172"/>
                </a:lnTo>
                <a:lnTo>
                  <a:pt x="1146" y="171"/>
                </a:lnTo>
                <a:lnTo>
                  <a:pt x="1147" y="170"/>
                </a:lnTo>
                <a:lnTo>
                  <a:pt x="1148" y="170"/>
                </a:lnTo>
                <a:lnTo>
                  <a:pt x="1149" y="169"/>
                </a:lnTo>
                <a:lnTo>
                  <a:pt x="1151" y="168"/>
                </a:lnTo>
                <a:lnTo>
                  <a:pt x="1152" y="167"/>
                </a:lnTo>
                <a:lnTo>
                  <a:pt x="1153" y="166"/>
                </a:lnTo>
                <a:lnTo>
                  <a:pt x="1154" y="165"/>
                </a:lnTo>
                <a:lnTo>
                  <a:pt x="1155" y="164"/>
                </a:lnTo>
                <a:lnTo>
                  <a:pt x="1156" y="163"/>
                </a:lnTo>
                <a:lnTo>
                  <a:pt x="1158" y="162"/>
                </a:lnTo>
                <a:lnTo>
                  <a:pt x="1159" y="161"/>
                </a:lnTo>
                <a:lnTo>
                  <a:pt x="1159" y="160"/>
                </a:lnTo>
                <a:lnTo>
                  <a:pt x="1160" y="159"/>
                </a:lnTo>
                <a:lnTo>
                  <a:pt x="1161" y="158"/>
                </a:lnTo>
                <a:lnTo>
                  <a:pt x="1162" y="157"/>
                </a:lnTo>
                <a:lnTo>
                  <a:pt x="1163" y="156"/>
                </a:lnTo>
                <a:lnTo>
                  <a:pt x="1165" y="155"/>
                </a:lnTo>
                <a:lnTo>
                  <a:pt x="1166" y="155"/>
                </a:lnTo>
                <a:lnTo>
                  <a:pt x="1167" y="154"/>
                </a:lnTo>
                <a:lnTo>
                  <a:pt x="1168" y="154"/>
                </a:lnTo>
                <a:lnTo>
                  <a:pt x="1169" y="153"/>
                </a:lnTo>
                <a:lnTo>
                  <a:pt x="1170" y="152"/>
                </a:lnTo>
                <a:lnTo>
                  <a:pt x="1172" y="151"/>
                </a:lnTo>
                <a:lnTo>
                  <a:pt x="1173" y="150"/>
                </a:lnTo>
                <a:lnTo>
                  <a:pt x="1174" y="149"/>
                </a:lnTo>
                <a:lnTo>
                  <a:pt x="1175" y="148"/>
                </a:lnTo>
                <a:lnTo>
                  <a:pt x="1176" y="148"/>
                </a:lnTo>
                <a:lnTo>
                  <a:pt x="1177" y="147"/>
                </a:lnTo>
                <a:lnTo>
                  <a:pt x="1179" y="146"/>
                </a:lnTo>
                <a:lnTo>
                  <a:pt x="1180" y="145"/>
                </a:lnTo>
                <a:lnTo>
                  <a:pt x="1181" y="144"/>
                </a:lnTo>
                <a:lnTo>
                  <a:pt x="1182" y="143"/>
                </a:lnTo>
                <a:lnTo>
                  <a:pt x="1183" y="142"/>
                </a:lnTo>
                <a:lnTo>
                  <a:pt x="1184" y="141"/>
                </a:lnTo>
                <a:lnTo>
                  <a:pt x="1186" y="140"/>
                </a:lnTo>
                <a:lnTo>
                  <a:pt x="1187" y="139"/>
                </a:lnTo>
                <a:lnTo>
                  <a:pt x="1188" y="138"/>
                </a:lnTo>
                <a:lnTo>
                  <a:pt x="1189" y="137"/>
                </a:lnTo>
                <a:lnTo>
                  <a:pt x="1190" y="137"/>
                </a:lnTo>
                <a:lnTo>
                  <a:pt x="1191" y="136"/>
                </a:lnTo>
                <a:lnTo>
                  <a:pt x="1193" y="135"/>
                </a:lnTo>
                <a:lnTo>
                  <a:pt x="1194" y="134"/>
                </a:lnTo>
                <a:lnTo>
                  <a:pt x="1195" y="133"/>
                </a:lnTo>
                <a:lnTo>
                  <a:pt x="1196" y="132"/>
                </a:lnTo>
                <a:lnTo>
                  <a:pt x="1197" y="132"/>
                </a:lnTo>
                <a:lnTo>
                  <a:pt x="1198" y="131"/>
                </a:lnTo>
                <a:lnTo>
                  <a:pt x="1200" y="130"/>
                </a:lnTo>
                <a:lnTo>
                  <a:pt x="1201" y="130"/>
                </a:lnTo>
                <a:lnTo>
                  <a:pt x="1202" y="129"/>
                </a:lnTo>
                <a:lnTo>
                  <a:pt x="1203" y="129"/>
                </a:lnTo>
                <a:lnTo>
                  <a:pt x="1204" y="128"/>
                </a:lnTo>
                <a:lnTo>
                  <a:pt x="1205" y="127"/>
                </a:lnTo>
                <a:lnTo>
                  <a:pt x="1206" y="126"/>
                </a:lnTo>
                <a:lnTo>
                  <a:pt x="1207" y="125"/>
                </a:lnTo>
                <a:lnTo>
                  <a:pt x="1208" y="125"/>
                </a:lnTo>
                <a:lnTo>
                  <a:pt x="1209" y="124"/>
                </a:lnTo>
                <a:lnTo>
                  <a:pt x="1210" y="123"/>
                </a:lnTo>
                <a:lnTo>
                  <a:pt x="1211" y="122"/>
                </a:lnTo>
                <a:lnTo>
                  <a:pt x="1212" y="122"/>
                </a:lnTo>
                <a:lnTo>
                  <a:pt x="1214" y="121"/>
                </a:lnTo>
                <a:lnTo>
                  <a:pt x="1215" y="120"/>
                </a:lnTo>
                <a:lnTo>
                  <a:pt x="1216" y="119"/>
                </a:lnTo>
                <a:lnTo>
                  <a:pt x="1217" y="118"/>
                </a:lnTo>
                <a:lnTo>
                  <a:pt x="1218" y="118"/>
                </a:lnTo>
                <a:lnTo>
                  <a:pt x="1219" y="117"/>
                </a:lnTo>
                <a:lnTo>
                  <a:pt x="1221" y="116"/>
                </a:lnTo>
                <a:lnTo>
                  <a:pt x="1222" y="116"/>
                </a:lnTo>
                <a:lnTo>
                  <a:pt x="1223" y="115"/>
                </a:lnTo>
                <a:lnTo>
                  <a:pt x="1224" y="114"/>
                </a:lnTo>
                <a:lnTo>
                  <a:pt x="1225" y="113"/>
                </a:lnTo>
                <a:lnTo>
                  <a:pt x="1226" y="113"/>
                </a:lnTo>
                <a:lnTo>
                  <a:pt x="1228" y="112"/>
                </a:lnTo>
                <a:lnTo>
                  <a:pt x="1229" y="111"/>
                </a:lnTo>
                <a:lnTo>
                  <a:pt x="1230" y="110"/>
                </a:lnTo>
                <a:lnTo>
                  <a:pt x="1231" y="109"/>
                </a:lnTo>
                <a:lnTo>
                  <a:pt x="1232" y="108"/>
                </a:lnTo>
                <a:lnTo>
                  <a:pt x="1233" y="108"/>
                </a:lnTo>
                <a:lnTo>
                  <a:pt x="1235" y="107"/>
                </a:lnTo>
                <a:lnTo>
                  <a:pt x="1236" y="106"/>
                </a:lnTo>
                <a:lnTo>
                  <a:pt x="1237" y="106"/>
                </a:lnTo>
                <a:lnTo>
                  <a:pt x="1238" y="106"/>
                </a:lnTo>
                <a:lnTo>
                  <a:pt x="1239" y="105"/>
                </a:lnTo>
                <a:lnTo>
                  <a:pt x="1240" y="104"/>
                </a:lnTo>
                <a:lnTo>
                  <a:pt x="1242" y="104"/>
                </a:lnTo>
                <a:lnTo>
                  <a:pt x="1243" y="103"/>
                </a:lnTo>
                <a:lnTo>
                  <a:pt x="1244" y="102"/>
                </a:lnTo>
                <a:lnTo>
                  <a:pt x="1245" y="102"/>
                </a:lnTo>
                <a:lnTo>
                  <a:pt x="1246" y="101"/>
                </a:lnTo>
                <a:lnTo>
                  <a:pt x="1247" y="100"/>
                </a:lnTo>
                <a:lnTo>
                  <a:pt x="1249" y="100"/>
                </a:lnTo>
                <a:lnTo>
                  <a:pt x="1250" y="99"/>
                </a:lnTo>
                <a:lnTo>
                  <a:pt x="1251" y="98"/>
                </a:lnTo>
                <a:lnTo>
                  <a:pt x="1252" y="98"/>
                </a:lnTo>
                <a:lnTo>
                  <a:pt x="1253" y="97"/>
                </a:lnTo>
                <a:lnTo>
                  <a:pt x="1254" y="96"/>
                </a:lnTo>
                <a:lnTo>
                  <a:pt x="1255" y="96"/>
                </a:lnTo>
                <a:lnTo>
                  <a:pt x="1256" y="95"/>
                </a:lnTo>
                <a:lnTo>
                  <a:pt x="1257" y="94"/>
                </a:lnTo>
                <a:lnTo>
                  <a:pt x="1258" y="94"/>
                </a:lnTo>
                <a:lnTo>
                  <a:pt x="1259" y="93"/>
                </a:lnTo>
                <a:lnTo>
                  <a:pt x="1260" y="92"/>
                </a:lnTo>
                <a:lnTo>
                  <a:pt x="1261" y="92"/>
                </a:lnTo>
                <a:lnTo>
                  <a:pt x="1263" y="91"/>
                </a:lnTo>
                <a:lnTo>
                  <a:pt x="1264" y="90"/>
                </a:lnTo>
                <a:lnTo>
                  <a:pt x="1265" y="90"/>
                </a:lnTo>
                <a:lnTo>
                  <a:pt x="1266" y="89"/>
                </a:lnTo>
                <a:lnTo>
                  <a:pt x="1267" y="88"/>
                </a:lnTo>
                <a:lnTo>
                  <a:pt x="1268" y="88"/>
                </a:lnTo>
                <a:lnTo>
                  <a:pt x="1270" y="87"/>
                </a:lnTo>
                <a:lnTo>
                  <a:pt x="1271" y="87"/>
                </a:lnTo>
                <a:lnTo>
                  <a:pt x="1272" y="86"/>
                </a:lnTo>
                <a:lnTo>
                  <a:pt x="1273" y="85"/>
                </a:lnTo>
                <a:lnTo>
                  <a:pt x="1274" y="85"/>
                </a:lnTo>
                <a:lnTo>
                  <a:pt x="1275" y="84"/>
                </a:lnTo>
                <a:lnTo>
                  <a:pt x="1277" y="84"/>
                </a:lnTo>
                <a:lnTo>
                  <a:pt x="1278" y="83"/>
                </a:lnTo>
                <a:lnTo>
                  <a:pt x="1279" y="83"/>
                </a:lnTo>
                <a:lnTo>
                  <a:pt x="1280" y="82"/>
                </a:lnTo>
                <a:lnTo>
                  <a:pt x="1281" y="82"/>
                </a:lnTo>
                <a:lnTo>
                  <a:pt x="1282" y="81"/>
                </a:lnTo>
                <a:lnTo>
                  <a:pt x="1284" y="80"/>
                </a:lnTo>
                <a:lnTo>
                  <a:pt x="1285" y="80"/>
                </a:lnTo>
                <a:lnTo>
                  <a:pt x="1286" y="79"/>
                </a:lnTo>
                <a:lnTo>
                  <a:pt x="1287" y="79"/>
                </a:lnTo>
                <a:lnTo>
                  <a:pt x="1288" y="78"/>
                </a:lnTo>
                <a:lnTo>
                  <a:pt x="1289" y="77"/>
                </a:lnTo>
                <a:lnTo>
                  <a:pt x="1291" y="77"/>
                </a:lnTo>
                <a:lnTo>
                  <a:pt x="1292" y="76"/>
                </a:lnTo>
                <a:lnTo>
                  <a:pt x="1293" y="76"/>
                </a:lnTo>
                <a:lnTo>
                  <a:pt x="1294" y="75"/>
                </a:lnTo>
                <a:lnTo>
                  <a:pt x="1295" y="75"/>
                </a:lnTo>
                <a:lnTo>
                  <a:pt x="1296" y="74"/>
                </a:lnTo>
                <a:lnTo>
                  <a:pt x="1298" y="73"/>
                </a:lnTo>
                <a:lnTo>
                  <a:pt x="1299" y="73"/>
                </a:lnTo>
                <a:lnTo>
                  <a:pt x="1300" y="72"/>
                </a:lnTo>
                <a:lnTo>
                  <a:pt x="1301" y="72"/>
                </a:lnTo>
                <a:lnTo>
                  <a:pt x="1302" y="71"/>
                </a:lnTo>
                <a:lnTo>
                  <a:pt x="1304" y="70"/>
                </a:lnTo>
                <a:lnTo>
                  <a:pt x="1305" y="70"/>
                </a:lnTo>
                <a:lnTo>
                  <a:pt x="1306" y="69"/>
                </a:lnTo>
                <a:lnTo>
                  <a:pt x="1307" y="69"/>
                </a:lnTo>
                <a:lnTo>
                  <a:pt x="1308" y="68"/>
                </a:lnTo>
                <a:lnTo>
                  <a:pt x="1309" y="67"/>
                </a:lnTo>
                <a:lnTo>
                  <a:pt x="1310" y="67"/>
                </a:lnTo>
                <a:lnTo>
                  <a:pt x="1312" y="66"/>
                </a:lnTo>
                <a:lnTo>
                  <a:pt x="1313" y="66"/>
                </a:lnTo>
                <a:lnTo>
                  <a:pt x="1314" y="65"/>
                </a:lnTo>
                <a:lnTo>
                  <a:pt x="1315" y="65"/>
                </a:lnTo>
                <a:lnTo>
                  <a:pt x="1316" y="64"/>
                </a:lnTo>
                <a:lnTo>
                  <a:pt x="1317" y="64"/>
                </a:lnTo>
                <a:lnTo>
                  <a:pt x="1319" y="63"/>
                </a:lnTo>
                <a:lnTo>
                  <a:pt x="1320" y="63"/>
                </a:lnTo>
                <a:lnTo>
                  <a:pt x="1321" y="62"/>
                </a:lnTo>
                <a:lnTo>
                  <a:pt x="1322" y="62"/>
                </a:lnTo>
                <a:lnTo>
                  <a:pt x="1323" y="61"/>
                </a:lnTo>
                <a:lnTo>
                  <a:pt x="1324" y="61"/>
                </a:lnTo>
                <a:lnTo>
                  <a:pt x="1325" y="60"/>
                </a:lnTo>
                <a:lnTo>
                  <a:pt x="1326" y="60"/>
                </a:lnTo>
                <a:lnTo>
                  <a:pt x="1327" y="59"/>
                </a:lnTo>
                <a:lnTo>
                  <a:pt x="1328" y="59"/>
                </a:lnTo>
                <a:lnTo>
                  <a:pt x="1329" y="59"/>
                </a:lnTo>
                <a:lnTo>
                  <a:pt x="1330" y="59"/>
                </a:lnTo>
                <a:lnTo>
                  <a:pt x="1331" y="58"/>
                </a:lnTo>
                <a:lnTo>
                  <a:pt x="1333" y="58"/>
                </a:lnTo>
                <a:lnTo>
                  <a:pt x="1334" y="57"/>
                </a:lnTo>
                <a:lnTo>
                  <a:pt x="1335" y="57"/>
                </a:lnTo>
                <a:lnTo>
                  <a:pt x="1336" y="56"/>
                </a:lnTo>
                <a:lnTo>
                  <a:pt x="1337" y="56"/>
                </a:lnTo>
                <a:lnTo>
                  <a:pt x="1338" y="55"/>
                </a:lnTo>
                <a:lnTo>
                  <a:pt x="1340" y="55"/>
                </a:lnTo>
                <a:lnTo>
                  <a:pt x="1341" y="54"/>
                </a:lnTo>
                <a:lnTo>
                  <a:pt x="1342" y="54"/>
                </a:lnTo>
                <a:lnTo>
                  <a:pt x="1343" y="54"/>
                </a:lnTo>
                <a:lnTo>
                  <a:pt x="1344" y="53"/>
                </a:lnTo>
                <a:lnTo>
                  <a:pt x="1345" y="53"/>
                </a:lnTo>
                <a:lnTo>
                  <a:pt x="1347" y="52"/>
                </a:lnTo>
                <a:lnTo>
                  <a:pt x="1348" y="52"/>
                </a:lnTo>
                <a:lnTo>
                  <a:pt x="1349" y="51"/>
                </a:lnTo>
                <a:lnTo>
                  <a:pt x="1350" y="50"/>
                </a:lnTo>
                <a:lnTo>
                  <a:pt x="1351" y="50"/>
                </a:lnTo>
                <a:lnTo>
                  <a:pt x="1353" y="50"/>
                </a:lnTo>
                <a:lnTo>
                  <a:pt x="1354" y="49"/>
                </a:lnTo>
                <a:lnTo>
                  <a:pt x="1355" y="49"/>
                </a:lnTo>
                <a:lnTo>
                  <a:pt x="1356" y="48"/>
                </a:lnTo>
                <a:lnTo>
                  <a:pt x="1357" y="48"/>
                </a:lnTo>
                <a:lnTo>
                  <a:pt x="1358" y="47"/>
                </a:lnTo>
                <a:lnTo>
                  <a:pt x="1359" y="47"/>
                </a:lnTo>
                <a:lnTo>
                  <a:pt x="1361" y="46"/>
                </a:lnTo>
                <a:lnTo>
                  <a:pt x="1362" y="46"/>
                </a:lnTo>
                <a:lnTo>
                  <a:pt x="1363" y="46"/>
                </a:lnTo>
                <a:lnTo>
                  <a:pt x="1364" y="45"/>
                </a:lnTo>
                <a:lnTo>
                  <a:pt x="1365" y="45"/>
                </a:lnTo>
                <a:lnTo>
                  <a:pt x="1366" y="44"/>
                </a:lnTo>
                <a:lnTo>
                  <a:pt x="1368" y="44"/>
                </a:lnTo>
                <a:lnTo>
                  <a:pt x="1369" y="43"/>
                </a:lnTo>
                <a:lnTo>
                  <a:pt x="1370" y="43"/>
                </a:lnTo>
                <a:lnTo>
                  <a:pt x="1371" y="43"/>
                </a:lnTo>
                <a:lnTo>
                  <a:pt x="1372" y="42"/>
                </a:lnTo>
                <a:lnTo>
                  <a:pt x="1373" y="42"/>
                </a:lnTo>
                <a:lnTo>
                  <a:pt x="1374" y="41"/>
                </a:lnTo>
                <a:lnTo>
                  <a:pt x="1375" y="41"/>
                </a:lnTo>
                <a:lnTo>
                  <a:pt x="1376" y="41"/>
                </a:lnTo>
                <a:lnTo>
                  <a:pt x="1377" y="40"/>
                </a:lnTo>
                <a:lnTo>
                  <a:pt x="1378" y="40"/>
                </a:lnTo>
                <a:lnTo>
                  <a:pt x="1379" y="39"/>
                </a:lnTo>
                <a:lnTo>
                  <a:pt x="1380" y="39"/>
                </a:lnTo>
                <a:lnTo>
                  <a:pt x="1382" y="39"/>
                </a:lnTo>
                <a:lnTo>
                  <a:pt x="1383" y="38"/>
                </a:lnTo>
                <a:lnTo>
                  <a:pt x="1384" y="38"/>
                </a:lnTo>
                <a:lnTo>
                  <a:pt x="1385" y="38"/>
                </a:lnTo>
                <a:lnTo>
                  <a:pt x="1386" y="37"/>
                </a:lnTo>
                <a:lnTo>
                  <a:pt x="1387" y="37"/>
                </a:lnTo>
                <a:lnTo>
                  <a:pt x="1389" y="36"/>
                </a:lnTo>
                <a:lnTo>
                  <a:pt x="1390" y="36"/>
                </a:lnTo>
                <a:lnTo>
                  <a:pt x="1391" y="36"/>
                </a:lnTo>
                <a:lnTo>
                  <a:pt x="1392" y="35"/>
                </a:lnTo>
                <a:lnTo>
                  <a:pt x="1393" y="35"/>
                </a:lnTo>
                <a:lnTo>
                  <a:pt x="1394" y="35"/>
                </a:lnTo>
                <a:lnTo>
                  <a:pt x="1396" y="35"/>
                </a:lnTo>
                <a:lnTo>
                  <a:pt x="1397" y="35"/>
                </a:lnTo>
                <a:lnTo>
                  <a:pt x="1397" y="34"/>
                </a:lnTo>
                <a:lnTo>
                  <a:pt x="1398" y="34"/>
                </a:lnTo>
                <a:lnTo>
                  <a:pt x="1399" y="34"/>
                </a:lnTo>
                <a:lnTo>
                  <a:pt x="1400" y="33"/>
                </a:lnTo>
                <a:lnTo>
                  <a:pt x="1401" y="33"/>
                </a:lnTo>
                <a:lnTo>
                  <a:pt x="1403" y="33"/>
                </a:lnTo>
                <a:lnTo>
                  <a:pt x="1404" y="32"/>
                </a:lnTo>
                <a:lnTo>
                  <a:pt x="1405" y="32"/>
                </a:lnTo>
                <a:lnTo>
                  <a:pt x="1406" y="32"/>
                </a:lnTo>
                <a:lnTo>
                  <a:pt x="1407" y="31"/>
                </a:lnTo>
                <a:lnTo>
                  <a:pt x="1408" y="31"/>
                </a:lnTo>
                <a:lnTo>
                  <a:pt x="1410" y="31"/>
                </a:lnTo>
                <a:lnTo>
                  <a:pt x="1411" y="30"/>
                </a:lnTo>
                <a:lnTo>
                  <a:pt x="1412" y="30"/>
                </a:lnTo>
                <a:lnTo>
                  <a:pt x="1413" y="30"/>
                </a:lnTo>
                <a:lnTo>
                  <a:pt x="1414" y="29"/>
                </a:lnTo>
                <a:lnTo>
                  <a:pt x="1415" y="29"/>
                </a:lnTo>
                <a:lnTo>
                  <a:pt x="1417" y="29"/>
                </a:lnTo>
                <a:lnTo>
                  <a:pt x="1418" y="28"/>
                </a:lnTo>
                <a:lnTo>
                  <a:pt x="1419" y="28"/>
                </a:lnTo>
                <a:lnTo>
                  <a:pt x="1420" y="28"/>
                </a:lnTo>
                <a:lnTo>
                  <a:pt x="1420" y="27"/>
                </a:lnTo>
                <a:lnTo>
                  <a:pt x="1421" y="27"/>
                </a:lnTo>
                <a:lnTo>
                  <a:pt x="1423" y="27"/>
                </a:lnTo>
                <a:lnTo>
                  <a:pt x="1424" y="26"/>
                </a:lnTo>
                <a:lnTo>
                  <a:pt x="1425" y="26"/>
                </a:lnTo>
                <a:lnTo>
                  <a:pt x="1426" y="26"/>
                </a:lnTo>
                <a:lnTo>
                  <a:pt x="1427" y="25"/>
                </a:lnTo>
                <a:lnTo>
                  <a:pt x="1428" y="25"/>
                </a:lnTo>
                <a:lnTo>
                  <a:pt x="1429" y="25"/>
                </a:lnTo>
                <a:lnTo>
                  <a:pt x="1431" y="25"/>
                </a:lnTo>
                <a:lnTo>
                  <a:pt x="1432" y="24"/>
                </a:lnTo>
                <a:lnTo>
                  <a:pt x="1433" y="24"/>
                </a:lnTo>
                <a:lnTo>
                  <a:pt x="1434" y="24"/>
                </a:lnTo>
                <a:lnTo>
                  <a:pt x="1435" y="23"/>
                </a:lnTo>
                <a:lnTo>
                  <a:pt x="1436" y="23"/>
                </a:lnTo>
                <a:lnTo>
                  <a:pt x="1438" y="23"/>
                </a:lnTo>
                <a:lnTo>
                  <a:pt x="1439" y="22"/>
                </a:lnTo>
                <a:lnTo>
                  <a:pt x="1440" y="22"/>
                </a:lnTo>
                <a:lnTo>
                  <a:pt x="1441" y="22"/>
                </a:lnTo>
                <a:lnTo>
                  <a:pt x="1442" y="22"/>
                </a:lnTo>
                <a:lnTo>
                  <a:pt x="1443" y="21"/>
                </a:lnTo>
                <a:lnTo>
                  <a:pt x="1444" y="21"/>
                </a:lnTo>
                <a:lnTo>
                  <a:pt x="1445" y="21"/>
                </a:lnTo>
                <a:lnTo>
                  <a:pt x="1446" y="20"/>
                </a:lnTo>
                <a:lnTo>
                  <a:pt x="1447" y="20"/>
                </a:lnTo>
                <a:lnTo>
                  <a:pt x="1448" y="20"/>
                </a:lnTo>
                <a:lnTo>
                  <a:pt x="1449" y="20"/>
                </a:lnTo>
                <a:lnTo>
                  <a:pt x="1450" y="19"/>
                </a:lnTo>
                <a:lnTo>
                  <a:pt x="1452" y="19"/>
                </a:lnTo>
                <a:lnTo>
                  <a:pt x="1453" y="19"/>
                </a:lnTo>
                <a:lnTo>
                  <a:pt x="1454" y="19"/>
                </a:lnTo>
                <a:lnTo>
                  <a:pt x="1455" y="18"/>
                </a:lnTo>
                <a:lnTo>
                  <a:pt x="1456" y="18"/>
                </a:lnTo>
                <a:lnTo>
                  <a:pt x="1457" y="18"/>
                </a:lnTo>
                <a:lnTo>
                  <a:pt x="1459" y="18"/>
                </a:lnTo>
                <a:lnTo>
                  <a:pt x="1460" y="17"/>
                </a:lnTo>
                <a:lnTo>
                  <a:pt x="1461" y="17"/>
                </a:lnTo>
                <a:lnTo>
                  <a:pt x="1462" y="17"/>
                </a:lnTo>
                <a:lnTo>
                  <a:pt x="1463" y="17"/>
                </a:lnTo>
                <a:lnTo>
                  <a:pt x="1464" y="16"/>
                </a:lnTo>
                <a:lnTo>
                  <a:pt x="1466" y="16"/>
                </a:lnTo>
                <a:lnTo>
                  <a:pt x="1467" y="16"/>
                </a:lnTo>
                <a:lnTo>
                  <a:pt x="1468" y="16"/>
                </a:lnTo>
                <a:lnTo>
                  <a:pt x="1468" y="15"/>
                </a:lnTo>
                <a:lnTo>
                  <a:pt x="1469" y="15"/>
                </a:lnTo>
                <a:lnTo>
                  <a:pt x="1470" y="15"/>
                </a:lnTo>
                <a:lnTo>
                  <a:pt x="1472" y="15"/>
                </a:lnTo>
                <a:lnTo>
                  <a:pt x="1473" y="14"/>
                </a:lnTo>
                <a:lnTo>
                  <a:pt x="1474" y="14"/>
                </a:lnTo>
                <a:lnTo>
                  <a:pt x="1475" y="14"/>
                </a:lnTo>
                <a:lnTo>
                  <a:pt x="1476" y="14"/>
                </a:lnTo>
                <a:lnTo>
                  <a:pt x="1477" y="14"/>
                </a:lnTo>
                <a:lnTo>
                  <a:pt x="1478" y="13"/>
                </a:lnTo>
                <a:lnTo>
                  <a:pt x="1480" y="13"/>
                </a:lnTo>
                <a:lnTo>
                  <a:pt x="1481" y="13"/>
                </a:lnTo>
                <a:lnTo>
                  <a:pt x="1482" y="13"/>
                </a:lnTo>
                <a:lnTo>
                  <a:pt x="1483" y="12"/>
                </a:lnTo>
                <a:lnTo>
                  <a:pt x="1484" y="12"/>
                </a:lnTo>
                <a:lnTo>
                  <a:pt x="1485" y="12"/>
                </a:lnTo>
                <a:lnTo>
                  <a:pt x="1487" y="12"/>
                </a:lnTo>
                <a:lnTo>
                  <a:pt x="1488" y="12"/>
                </a:lnTo>
                <a:lnTo>
                  <a:pt x="1489" y="11"/>
                </a:lnTo>
                <a:lnTo>
                  <a:pt x="1490" y="11"/>
                </a:lnTo>
                <a:lnTo>
                  <a:pt x="1491" y="11"/>
                </a:lnTo>
                <a:lnTo>
                  <a:pt x="1492" y="11"/>
                </a:lnTo>
                <a:lnTo>
                  <a:pt x="1493" y="11"/>
                </a:lnTo>
                <a:lnTo>
                  <a:pt x="1494" y="11"/>
                </a:lnTo>
                <a:lnTo>
                  <a:pt x="1495" y="11"/>
                </a:lnTo>
                <a:lnTo>
                  <a:pt x="1496" y="11"/>
                </a:lnTo>
                <a:lnTo>
                  <a:pt x="1497" y="11"/>
                </a:lnTo>
                <a:lnTo>
                  <a:pt x="1498" y="11"/>
                </a:lnTo>
                <a:lnTo>
                  <a:pt x="1499" y="10"/>
                </a:lnTo>
                <a:lnTo>
                  <a:pt x="1501" y="10"/>
                </a:lnTo>
                <a:lnTo>
                  <a:pt x="1502" y="10"/>
                </a:lnTo>
                <a:lnTo>
                  <a:pt x="1503" y="10"/>
                </a:lnTo>
                <a:lnTo>
                  <a:pt x="1504" y="10"/>
                </a:lnTo>
                <a:lnTo>
                  <a:pt x="1505" y="9"/>
                </a:lnTo>
                <a:lnTo>
                  <a:pt x="1506" y="9"/>
                </a:lnTo>
                <a:lnTo>
                  <a:pt x="1508" y="9"/>
                </a:lnTo>
                <a:lnTo>
                  <a:pt x="1509" y="9"/>
                </a:lnTo>
                <a:lnTo>
                  <a:pt x="1510" y="9"/>
                </a:lnTo>
                <a:lnTo>
                  <a:pt x="1511" y="9"/>
                </a:lnTo>
                <a:lnTo>
                  <a:pt x="1512" y="8"/>
                </a:lnTo>
                <a:lnTo>
                  <a:pt x="1513" y="8"/>
                </a:lnTo>
                <a:lnTo>
                  <a:pt x="1515" y="8"/>
                </a:lnTo>
                <a:lnTo>
                  <a:pt x="1516" y="8"/>
                </a:lnTo>
                <a:lnTo>
                  <a:pt x="1517" y="8"/>
                </a:lnTo>
                <a:lnTo>
                  <a:pt x="1518" y="7"/>
                </a:lnTo>
                <a:lnTo>
                  <a:pt x="1519" y="7"/>
                </a:lnTo>
                <a:lnTo>
                  <a:pt x="1521" y="7"/>
                </a:lnTo>
                <a:lnTo>
                  <a:pt x="1522" y="7"/>
                </a:lnTo>
                <a:lnTo>
                  <a:pt x="1523" y="7"/>
                </a:lnTo>
                <a:lnTo>
                  <a:pt x="1524" y="7"/>
                </a:lnTo>
                <a:lnTo>
                  <a:pt x="1525" y="7"/>
                </a:lnTo>
                <a:lnTo>
                  <a:pt x="1526" y="6"/>
                </a:lnTo>
                <a:lnTo>
                  <a:pt x="1527" y="6"/>
                </a:lnTo>
                <a:lnTo>
                  <a:pt x="1529" y="6"/>
                </a:lnTo>
                <a:lnTo>
                  <a:pt x="1530" y="6"/>
                </a:lnTo>
                <a:lnTo>
                  <a:pt x="1531" y="6"/>
                </a:lnTo>
                <a:lnTo>
                  <a:pt x="1532" y="6"/>
                </a:lnTo>
                <a:lnTo>
                  <a:pt x="1533" y="5"/>
                </a:lnTo>
                <a:lnTo>
                  <a:pt x="1534" y="5"/>
                </a:lnTo>
                <a:lnTo>
                  <a:pt x="1536" y="5"/>
                </a:lnTo>
                <a:lnTo>
                  <a:pt x="1537" y="5"/>
                </a:lnTo>
                <a:lnTo>
                  <a:pt x="1538" y="5"/>
                </a:lnTo>
                <a:lnTo>
                  <a:pt x="1539" y="5"/>
                </a:lnTo>
                <a:lnTo>
                  <a:pt x="1540" y="5"/>
                </a:lnTo>
                <a:lnTo>
                  <a:pt x="1542" y="4"/>
                </a:lnTo>
                <a:lnTo>
                  <a:pt x="1543" y="4"/>
                </a:lnTo>
                <a:lnTo>
                  <a:pt x="1544" y="4"/>
                </a:lnTo>
                <a:lnTo>
                  <a:pt x="1545" y="4"/>
                </a:lnTo>
                <a:lnTo>
                  <a:pt x="1546" y="4"/>
                </a:lnTo>
                <a:lnTo>
                  <a:pt x="1547" y="4"/>
                </a:lnTo>
                <a:lnTo>
                  <a:pt x="1548" y="4"/>
                </a:lnTo>
                <a:lnTo>
                  <a:pt x="1550" y="4"/>
                </a:lnTo>
                <a:lnTo>
                  <a:pt x="1551" y="4"/>
                </a:lnTo>
                <a:lnTo>
                  <a:pt x="1552" y="3"/>
                </a:lnTo>
                <a:lnTo>
                  <a:pt x="1553" y="3"/>
                </a:lnTo>
                <a:lnTo>
                  <a:pt x="1554" y="3"/>
                </a:lnTo>
                <a:lnTo>
                  <a:pt x="1555" y="3"/>
                </a:lnTo>
                <a:lnTo>
                  <a:pt x="1557" y="3"/>
                </a:lnTo>
                <a:lnTo>
                  <a:pt x="1558" y="3"/>
                </a:lnTo>
                <a:lnTo>
                  <a:pt x="1559" y="3"/>
                </a:lnTo>
                <a:lnTo>
                  <a:pt x="1560" y="3"/>
                </a:lnTo>
                <a:lnTo>
                  <a:pt x="1561" y="3"/>
                </a:lnTo>
                <a:lnTo>
                  <a:pt x="1562" y="2"/>
                </a:lnTo>
                <a:lnTo>
                  <a:pt x="1563" y="2"/>
                </a:lnTo>
                <a:lnTo>
                  <a:pt x="1564" y="2"/>
                </a:lnTo>
                <a:lnTo>
                  <a:pt x="1565" y="2"/>
                </a:lnTo>
                <a:lnTo>
                  <a:pt x="1566" y="2"/>
                </a:lnTo>
                <a:lnTo>
                  <a:pt x="1567" y="2"/>
                </a:lnTo>
                <a:lnTo>
                  <a:pt x="1568" y="2"/>
                </a:lnTo>
                <a:lnTo>
                  <a:pt x="1570" y="2"/>
                </a:lnTo>
                <a:lnTo>
                  <a:pt x="1571" y="2"/>
                </a:lnTo>
                <a:lnTo>
                  <a:pt x="1572" y="2"/>
                </a:lnTo>
                <a:lnTo>
                  <a:pt x="1573" y="2"/>
                </a:lnTo>
                <a:lnTo>
                  <a:pt x="1574" y="2"/>
                </a:lnTo>
                <a:lnTo>
                  <a:pt x="1575" y="1"/>
                </a:lnTo>
                <a:lnTo>
                  <a:pt x="1576" y="1"/>
                </a:lnTo>
                <a:lnTo>
                  <a:pt x="1578" y="1"/>
                </a:lnTo>
                <a:lnTo>
                  <a:pt x="1579" y="1"/>
                </a:lnTo>
                <a:lnTo>
                  <a:pt x="1580" y="1"/>
                </a:lnTo>
                <a:lnTo>
                  <a:pt x="1581" y="1"/>
                </a:lnTo>
                <a:lnTo>
                  <a:pt x="1582" y="1"/>
                </a:lnTo>
                <a:lnTo>
                  <a:pt x="1583" y="1"/>
                </a:lnTo>
                <a:lnTo>
                  <a:pt x="1585" y="1"/>
                </a:lnTo>
                <a:lnTo>
                  <a:pt x="1586" y="1"/>
                </a:lnTo>
                <a:lnTo>
                  <a:pt x="1587" y="1"/>
                </a:lnTo>
                <a:lnTo>
                  <a:pt x="1588" y="1"/>
                </a:lnTo>
                <a:lnTo>
                  <a:pt x="1589" y="1"/>
                </a:lnTo>
                <a:lnTo>
                  <a:pt x="1591" y="1"/>
                </a:lnTo>
                <a:lnTo>
                  <a:pt x="1592" y="1"/>
                </a:lnTo>
                <a:lnTo>
                  <a:pt x="1593" y="1"/>
                </a:lnTo>
                <a:lnTo>
                  <a:pt x="1594" y="0"/>
                </a:lnTo>
                <a:lnTo>
                  <a:pt x="1595" y="0"/>
                </a:lnTo>
                <a:lnTo>
                  <a:pt x="1596" y="0"/>
                </a:lnTo>
                <a:lnTo>
                  <a:pt x="1597" y="0"/>
                </a:lnTo>
                <a:lnTo>
                  <a:pt x="1599" y="0"/>
                </a:lnTo>
                <a:lnTo>
                  <a:pt x="1600" y="0"/>
                </a:lnTo>
                <a:lnTo>
                  <a:pt x="1601" y="0"/>
                </a:lnTo>
                <a:lnTo>
                  <a:pt x="1602" y="0"/>
                </a:lnTo>
                <a:lnTo>
                  <a:pt x="1603" y="0"/>
                </a:lnTo>
                <a:lnTo>
                  <a:pt x="1604" y="0"/>
                </a:lnTo>
                <a:lnTo>
                  <a:pt x="1606" y="0"/>
                </a:lnTo>
                <a:lnTo>
                  <a:pt x="1607" y="0"/>
                </a:lnTo>
                <a:lnTo>
                  <a:pt x="1608" y="0"/>
                </a:lnTo>
                <a:lnTo>
                  <a:pt x="1609" y="0"/>
                </a:lnTo>
                <a:lnTo>
                  <a:pt x="1610" y="0"/>
                </a:lnTo>
                <a:lnTo>
                  <a:pt x="1611" y="0"/>
                </a:lnTo>
                <a:lnTo>
                  <a:pt x="1612" y="0"/>
                </a:lnTo>
                <a:lnTo>
                  <a:pt x="1613" y="0"/>
                </a:lnTo>
                <a:lnTo>
                  <a:pt x="1614" y="0"/>
                </a:lnTo>
                <a:lnTo>
                  <a:pt x="1615" y="0"/>
                </a:lnTo>
                <a:lnTo>
                  <a:pt x="1616" y="0"/>
                </a:lnTo>
                <a:lnTo>
                  <a:pt x="1617" y="0"/>
                </a:lnTo>
                <a:lnTo>
                  <a:pt x="1619" y="0"/>
                </a:lnTo>
                <a:lnTo>
                  <a:pt x="1620" y="0"/>
                </a:lnTo>
                <a:lnTo>
                  <a:pt x="1621" y="0"/>
                </a:lnTo>
                <a:lnTo>
                  <a:pt x="1622" y="0"/>
                </a:lnTo>
                <a:lnTo>
                  <a:pt x="1623" y="0"/>
                </a:lnTo>
                <a:lnTo>
                  <a:pt x="1624" y="0"/>
                </a:lnTo>
                <a:lnTo>
                  <a:pt x="1625" y="0"/>
                </a:lnTo>
                <a:lnTo>
                  <a:pt x="1627" y="0"/>
                </a:lnTo>
                <a:lnTo>
                  <a:pt x="1628" y="0"/>
                </a:lnTo>
                <a:lnTo>
                  <a:pt x="1629" y="0"/>
                </a:lnTo>
                <a:lnTo>
                  <a:pt x="1630" y="0"/>
                </a:lnTo>
                <a:lnTo>
                  <a:pt x="1631" y="0"/>
                </a:lnTo>
                <a:lnTo>
                  <a:pt x="1632" y="0"/>
                </a:lnTo>
                <a:lnTo>
                  <a:pt x="1634" y="0"/>
                </a:lnTo>
                <a:lnTo>
                  <a:pt x="1635" y="0"/>
                </a:lnTo>
                <a:lnTo>
                  <a:pt x="1636" y="0"/>
                </a:lnTo>
                <a:lnTo>
                  <a:pt x="1637" y="0"/>
                </a:lnTo>
                <a:lnTo>
                  <a:pt x="1638" y="0"/>
                </a:lnTo>
                <a:lnTo>
                  <a:pt x="1640" y="0"/>
                </a:lnTo>
                <a:lnTo>
                  <a:pt x="1641" y="0"/>
                </a:lnTo>
                <a:lnTo>
                  <a:pt x="1642" y="0"/>
                </a:lnTo>
                <a:lnTo>
                  <a:pt x="1643" y="0"/>
                </a:lnTo>
                <a:lnTo>
                  <a:pt x="1644" y="0"/>
                </a:lnTo>
                <a:lnTo>
                  <a:pt x="1645" y="0"/>
                </a:lnTo>
                <a:lnTo>
                  <a:pt x="1646" y="0"/>
                </a:lnTo>
                <a:lnTo>
                  <a:pt x="1648" y="0"/>
                </a:lnTo>
                <a:lnTo>
                  <a:pt x="1649" y="0"/>
                </a:lnTo>
                <a:lnTo>
                  <a:pt x="1650" y="0"/>
                </a:lnTo>
                <a:lnTo>
                  <a:pt x="1651" y="0"/>
                </a:lnTo>
                <a:lnTo>
                  <a:pt x="1652" y="0"/>
                </a:lnTo>
                <a:lnTo>
                  <a:pt x="1653" y="0"/>
                </a:lnTo>
                <a:lnTo>
                  <a:pt x="1655" y="0"/>
                </a:lnTo>
                <a:lnTo>
                  <a:pt x="1656" y="0"/>
                </a:lnTo>
                <a:lnTo>
                  <a:pt x="1657" y="0"/>
                </a:lnTo>
                <a:lnTo>
                  <a:pt x="1658" y="1"/>
                </a:lnTo>
                <a:lnTo>
                  <a:pt x="1659" y="1"/>
                </a:lnTo>
                <a:lnTo>
                  <a:pt x="1661" y="1"/>
                </a:lnTo>
                <a:lnTo>
                  <a:pt x="1662" y="1"/>
                </a:lnTo>
                <a:lnTo>
                  <a:pt x="1663" y="1"/>
                </a:lnTo>
                <a:lnTo>
                  <a:pt x="1664" y="1"/>
                </a:lnTo>
                <a:lnTo>
                  <a:pt x="1665" y="1"/>
                </a:lnTo>
                <a:lnTo>
                  <a:pt x="1666" y="1"/>
                </a:lnTo>
                <a:lnTo>
                  <a:pt x="1668" y="1"/>
                </a:lnTo>
                <a:lnTo>
                  <a:pt x="1669" y="1"/>
                </a:lnTo>
                <a:lnTo>
                  <a:pt x="1670" y="1"/>
                </a:lnTo>
                <a:lnTo>
                  <a:pt x="1671" y="1"/>
                </a:lnTo>
                <a:lnTo>
                  <a:pt x="1672" y="1"/>
                </a:lnTo>
                <a:lnTo>
                  <a:pt x="1673" y="1"/>
                </a:lnTo>
                <a:lnTo>
                  <a:pt x="1674" y="1"/>
                </a:lnTo>
                <a:lnTo>
                  <a:pt x="1676" y="2"/>
                </a:lnTo>
                <a:lnTo>
                  <a:pt x="1677" y="2"/>
                </a:lnTo>
                <a:lnTo>
                  <a:pt x="1678" y="2"/>
                </a:lnTo>
                <a:lnTo>
                  <a:pt x="1679" y="2"/>
                </a:lnTo>
                <a:lnTo>
                  <a:pt x="1680" y="2"/>
                </a:lnTo>
                <a:lnTo>
                  <a:pt x="1681" y="2"/>
                </a:lnTo>
                <a:lnTo>
                  <a:pt x="1682" y="2"/>
                </a:lnTo>
                <a:lnTo>
                  <a:pt x="1683" y="2"/>
                </a:lnTo>
                <a:lnTo>
                  <a:pt x="1684" y="2"/>
                </a:lnTo>
                <a:lnTo>
                  <a:pt x="1685" y="2"/>
                </a:lnTo>
                <a:lnTo>
                  <a:pt x="1686" y="2"/>
                </a:lnTo>
                <a:lnTo>
                  <a:pt x="1687" y="2"/>
                </a:lnTo>
                <a:lnTo>
                  <a:pt x="1689" y="3"/>
                </a:lnTo>
                <a:lnTo>
                  <a:pt x="1690" y="3"/>
                </a:lnTo>
                <a:lnTo>
                  <a:pt x="1691" y="3"/>
                </a:lnTo>
                <a:lnTo>
                  <a:pt x="1692" y="3"/>
                </a:lnTo>
                <a:lnTo>
                  <a:pt x="1693" y="3"/>
                </a:lnTo>
                <a:lnTo>
                  <a:pt x="1694" y="3"/>
                </a:lnTo>
                <a:lnTo>
                  <a:pt x="1695" y="3"/>
                </a:lnTo>
                <a:lnTo>
                  <a:pt x="1697" y="3"/>
                </a:lnTo>
                <a:lnTo>
                  <a:pt x="1698" y="3"/>
                </a:lnTo>
                <a:lnTo>
                  <a:pt x="1699" y="3"/>
                </a:lnTo>
                <a:lnTo>
                  <a:pt x="1700" y="4"/>
                </a:lnTo>
                <a:lnTo>
                  <a:pt x="1701" y="4"/>
                </a:lnTo>
                <a:lnTo>
                  <a:pt x="1702" y="4"/>
                </a:lnTo>
                <a:lnTo>
                  <a:pt x="1704" y="4"/>
                </a:lnTo>
                <a:lnTo>
                  <a:pt x="1705" y="4"/>
                </a:lnTo>
                <a:lnTo>
                  <a:pt x="1706" y="4"/>
                </a:lnTo>
                <a:lnTo>
                  <a:pt x="1707" y="4"/>
                </a:lnTo>
                <a:lnTo>
                  <a:pt x="1708" y="4"/>
                </a:lnTo>
                <a:lnTo>
                  <a:pt x="1710" y="5"/>
                </a:lnTo>
                <a:lnTo>
                  <a:pt x="1711" y="5"/>
                </a:lnTo>
                <a:lnTo>
                  <a:pt x="1712" y="5"/>
                </a:lnTo>
                <a:lnTo>
                  <a:pt x="1713" y="5"/>
                </a:lnTo>
                <a:lnTo>
                  <a:pt x="1714" y="5"/>
                </a:lnTo>
                <a:lnTo>
                  <a:pt x="1715" y="5"/>
                </a:lnTo>
                <a:lnTo>
                  <a:pt x="1716" y="5"/>
                </a:lnTo>
                <a:lnTo>
                  <a:pt x="1718" y="6"/>
                </a:lnTo>
                <a:lnTo>
                  <a:pt x="1719" y="6"/>
                </a:lnTo>
                <a:lnTo>
                  <a:pt x="1720" y="6"/>
                </a:lnTo>
                <a:lnTo>
                  <a:pt x="1721" y="6"/>
                </a:lnTo>
                <a:lnTo>
                  <a:pt x="1722" y="6"/>
                </a:lnTo>
                <a:lnTo>
                  <a:pt x="1723" y="6"/>
                </a:lnTo>
                <a:lnTo>
                  <a:pt x="1725" y="6"/>
                </a:lnTo>
                <a:lnTo>
                  <a:pt x="1726" y="7"/>
                </a:lnTo>
                <a:lnTo>
                  <a:pt x="1727" y="7"/>
                </a:lnTo>
                <a:lnTo>
                  <a:pt x="1728" y="7"/>
                </a:lnTo>
                <a:lnTo>
                  <a:pt x="1729" y="7"/>
                </a:lnTo>
                <a:lnTo>
                  <a:pt x="1730" y="7"/>
                </a:lnTo>
                <a:lnTo>
                  <a:pt x="1731" y="7"/>
                </a:lnTo>
                <a:lnTo>
                  <a:pt x="1732" y="7"/>
                </a:lnTo>
                <a:lnTo>
                  <a:pt x="1733" y="8"/>
                </a:lnTo>
                <a:lnTo>
                  <a:pt x="1734" y="8"/>
                </a:lnTo>
                <a:lnTo>
                  <a:pt x="1735" y="8"/>
                </a:lnTo>
                <a:lnTo>
                  <a:pt x="1736" y="8"/>
                </a:lnTo>
                <a:lnTo>
                  <a:pt x="1738" y="8"/>
                </a:lnTo>
                <a:lnTo>
                  <a:pt x="1739" y="8"/>
                </a:lnTo>
                <a:lnTo>
                  <a:pt x="1740" y="9"/>
                </a:lnTo>
                <a:lnTo>
                  <a:pt x="1741" y="9"/>
                </a:lnTo>
                <a:lnTo>
                  <a:pt x="1742" y="9"/>
                </a:lnTo>
                <a:lnTo>
                  <a:pt x="1743" y="9"/>
                </a:lnTo>
                <a:lnTo>
                  <a:pt x="1744" y="9"/>
                </a:lnTo>
                <a:lnTo>
                  <a:pt x="1746" y="10"/>
                </a:lnTo>
                <a:lnTo>
                  <a:pt x="1747" y="10"/>
                </a:lnTo>
                <a:lnTo>
                  <a:pt x="1748" y="10"/>
                </a:lnTo>
                <a:lnTo>
                  <a:pt x="1749" y="10"/>
                </a:lnTo>
                <a:lnTo>
                  <a:pt x="1750" y="10"/>
                </a:lnTo>
                <a:lnTo>
                  <a:pt x="1751" y="10"/>
                </a:lnTo>
                <a:lnTo>
                  <a:pt x="1753" y="11"/>
                </a:lnTo>
                <a:lnTo>
                  <a:pt x="1754" y="11"/>
                </a:lnTo>
                <a:lnTo>
                  <a:pt x="1755" y="11"/>
                </a:lnTo>
                <a:lnTo>
                  <a:pt x="1756" y="11"/>
                </a:lnTo>
                <a:lnTo>
                  <a:pt x="1757" y="11"/>
                </a:lnTo>
                <a:lnTo>
                  <a:pt x="1759" y="11"/>
                </a:lnTo>
                <a:lnTo>
                  <a:pt x="1760" y="11"/>
                </a:lnTo>
                <a:lnTo>
                  <a:pt x="1761" y="11"/>
                </a:lnTo>
                <a:lnTo>
                  <a:pt x="1762" y="11"/>
                </a:lnTo>
                <a:lnTo>
                  <a:pt x="1763" y="12"/>
                </a:lnTo>
                <a:lnTo>
                  <a:pt x="1764" y="12"/>
                </a:lnTo>
                <a:lnTo>
                  <a:pt x="1765" y="12"/>
                </a:lnTo>
                <a:lnTo>
                  <a:pt x="1767" y="12"/>
                </a:lnTo>
                <a:lnTo>
                  <a:pt x="1768" y="12"/>
                </a:lnTo>
                <a:lnTo>
                  <a:pt x="1769" y="13"/>
                </a:lnTo>
                <a:lnTo>
                  <a:pt x="1770" y="13"/>
                </a:lnTo>
                <a:lnTo>
                  <a:pt x="1771" y="13"/>
                </a:lnTo>
                <a:lnTo>
                  <a:pt x="1772" y="13"/>
                </a:lnTo>
                <a:lnTo>
                  <a:pt x="1774" y="14"/>
                </a:lnTo>
                <a:lnTo>
                  <a:pt x="1775" y="14"/>
                </a:lnTo>
                <a:lnTo>
                  <a:pt x="1776" y="14"/>
                </a:lnTo>
                <a:lnTo>
                  <a:pt x="1777" y="14"/>
                </a:lnTo>
                <a:lnTo>
                  <a:pt x="1777" y="15"/>
                </a:lnTo>
                <a:lnTo>
                  <a:pt x="1778" y="15"/>
                </a:lnTo>
              </a:path>
            </a:pathLst>
          </a:custGeom>
          <a:noFill/>
          <a:ln w="142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126" eaLnBrk="0" hangingPunct="0"/>
            <a:endParaRPr lang="en-US" sz="1600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467" name="Rectangle 188"/>
          <p:cNvSpPr>
            <a:spLocks noChangeArrowheads="1"/>
          </p:cNvSpPr>
          <p:nvPr/>
        </p:nvSpPr>
        <p:spPr bwMode="auto">
          <a:xfrm>
            <a:off x="6362564" y="4705866"/>
            <a:ext cx="136221" cy="32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126" eaLnBrk="0" hangingPunct="0"/>
            <a:r>
              <a:rPr lang="en-US" sz="2099" dirty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0</a:t>
            </a:r>
            <a:endParaRPr lang="en-US" sz="2399" dirty="0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468" name="Rectangle 189"/>
          <p:cNvSpPr>
            <a:spLocks noChangeArrowheads="1"/>
          </p:cNvSpPr>
          <p:nvPr/>
        </p:nvSpPr>
        <p:spPr bwMode="auto">
          <a:xfrm>
            <a:off x="6241945" y="3810531"/>
            <a:ext cx="136221" cy="32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126" eaLnBrk="0" hangingPunct="0"/>
            <a:r>
              <a:rPr lang="en-US" sz="2099" dirty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1</a:t>
            </a:r>
            <a:endParaRPr lang="en-US" sz="2399" dirty="0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469" name="Rectangle 190"/>
          <p:cNvSpPr>
            <a:spLocks noChangeArrowheads="1"/>
          </p:cNvSpPr>
          <p:nvPr/>
        </p:nvSpPr>
        <p:spPr bwMode="auto">
          <a:xfrm>
            <a:off x="6349867" y="3810531"/>
            <a:ext cx="136221" cy="32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126" eaLnBrk="0" hangingPunct="0"/>
            <a:r>
              <a:rPr lang="en-US" sz="2099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0</a:t>
            </a:r>
            <a:endParaRPr lang="en-US" sz="2399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470" name="Rectangle 191"/>
          <p:cNvSpPr>
            <a:spLocks noChangeArrowheads="1"/>
          </p:cNvSpPr>
          <p:nvPr/>
        </p:nvSpPr>
        <p:spPr bwMode="auto">
          <a:xfrm>
            <a:off x="6235597" y="2942838"/>
            <a:ext cx="136221" cy="32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126" eaLnBrk="0" hangingPunct="0"/>
            <a:r>
              <a:rPr lang="en-US" sz="2099" dirty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2</a:t>
            </a:r>
            <a:endParaRPr lang="en-US" sz="2399" dirty="0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471" name="Rectangle 192"/>
          <p:cNvSpPr>
            <a:spLocks noChangeArrowheads="1"/>
          </p:cNvSpPr>
          <p:nvPr/>
        </p:nvSpPr>
        <p:spPr bwMode="auto">
          <a:xfrm>
            <a:off x="6365738" y="2942838"/>
            <a:ext cx="136221" cy="32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126" eaLnBrk="0" hangingPunct="0"/>
            <a:r>
              <a:rPr lang="en-US" sz="2099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0</a:t>
            </a:r>
            <a:endParaRPr lang="en-US" sz="2399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472" name="Rectangle 193"/>
          <p:cNvSpPr>
            <a:spLocks noChangeArrowheads="1"/>
          </p:cNvSpPr>
          <p:nvPr/>
        </p:nvSpPr>
        <p:spPr bwMode="auto">
          <a:xfrm>
            <a:off x="6232423" y="2075147"/>
            <a:ext cx="136221" cy="32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126" eaLnBrk="0" hangingPunct="0"/>
            <a:r>
              <a:rPr lang="en-US" sz="2099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3</a:t>
            </a:r>
            <a:endParaRPr lang="en-US" sz="2399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473" name="Rectangle 194"/>
          <p:cNvSpPr>
            <a:spLocks noChangeArrowheads="1"/>
          </p:cNvSpPr>
          <p:nvPr/>
        </p:nvSpPr>
        <p:spPr bwMode="auto">
          <a:xfrm>
            <a:off x="6362564" y="2075147"/>
            <a:ext cx="136221" cy="32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126" eaLnBrk="0" hangingPunct="0"/>
            <a:r>
              <a:rPr lang="en-US" sz="2099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0</a:t>
            </a:r>
            <a:endParaRPr lang="en-US" sz="2399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474" name="Line 214"/>
          <p:cNvSpPr>
            <a:spLocks noChangeShapeType="1"/>
          </p:cNvSpPr>
          <p:nvPr/>
        </p:nvSpPr>
        <p:spPr bwMode="auto">
          <a:xfrm flipV="1">
            <a:off x="6543492" y="2225647"/>
            <a:ext cx="1588" cy="2645063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914126" eaLnBrk="0" hangingPunct="0"/>
            <a:endParaRPr lang="en-US" sz="1600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cxnSp>
        <p:nvCxnSpPr>
          <p:cNvPr id="475" name="Straight Connector 474"/>
          <p:cNvCxnSpPr/>
          <p:nvPr/>
        </p:nvCxnSpPr>
        <p:spPr bwMode="auto">
          <a:xfrm>
            <a:off x="6541906" y="2228718"/>
            <a:ext cx="79919" cy="151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476" name="Straight Connector 475"/>
          <p:cNvCxnSpPr/>
          <p:nvPr/>
        </p:nvCxnSpPr>
        <p:spPr bwMode="auto">
          <a:xfrm>
            <a:off x="6541906" y="3112280"/>
            <a:ext cx="79919" cy="151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477" name="Straight Connector 476"/>
          <p:cNvCxnSpPr/>
          <p:nvPr/>
        </p:nvCxnSpPr>
        <p:spPr bwMode="auto">
          <a:xfrm>
            <a:off x="6541906" y="3995841"/>
            <a:ext cx="79919" cy="151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478" name="Straight Connector 477"/>
          <p:cNvCxnSpPr/>
          <p:nvPr/>
        </p:nvCxnSpPr>
        <p:spPr bwMode="auto">
          <a:xfrm>
            <a:off x="6541906" y="4879402"/>
            <a:ext cx="79919" cy="151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479" name="Line 101"/>
          <p:cNvSpPr>
            <a:spLocks noChangeShapeType="1"/>
          </p:cNvSpPr>
          <p:nvPr/>
        </p:nvSpPr>
        <p:spPr bwMode="auto">
          <a:xfrm>
            <a:off x="6543492" y="4877868"/>
            <a:ext cx="3531268" cy="153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914126" eaLnBrk="0" hangingPunct="0"/>
            <a:endParaRPr lang="en-US" sz="1600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480" name="TextBox 479"/>
          <p:cNvSpPr txBox="1"/>
          <p:nvPr/>
        </p:nvSpPr>
        <p:spPr>
          <a:xfrm rot="16200000">
            <a:off x="5586740" y="3329754"/>
            <a:ext cx="1020874" cy="4000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26" eaLnBrk="0" hangingPunct="0"/>
            <a:r>
              <a:rPr lang="en-US" sz="1999" dirty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Position</a:t>
            </a:r>
          </a:p>
        </p:txBody>
      </p:sp>
      <p:sp>
        <p:nvSpPr>
          <p:cNvPr id="481" name="TextBox 480"/>
          <p:cNvSpPr txBox="1"/>
          <p:nvPr/>
        </p:nvSpPr>
        <p:spPr>
          <a:xfrm>
            <a:off x="8859492" y="3214406"/>
            <a:ext cx="1253317" cy="5230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26" eaLnBrk="0" hangingPunct="0"/>
            <a:r>
              <a:rPr lang="en-US" sz="1400" dirty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No refinement</a:t>
            </a:r>
          </a:p>
          <a:p>
            <a:pPr defTabSz="914126" eaLnBrk="0" hangingPunct="0"/>
            <a:r>
              <a:rPr lang="en-US" sz="1400" dirty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MR no buffer</a:t>
            </a:r>
          </a:p>
        </p:txBody>
      </p:sp>
      <p:cxnSp>
        <p:nvCxnSpPr>
          <p:cNvPr id="482" name="Straight Connector 481"/>
          <p:cNvCxnSpPr/>
          <p:nvPr/>
        </p:nvCxnSpPr>
        <p:spPr bwMode="auto">
          <a:xfrm>
            <a:off x="6541462" y="2571015"/>
            <a:ext cx="3530948" cy="611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483" name="TextBox 482"/>
          <p:cNvSpPr txBox="1"/>
          <p:nvPr/>
        </p:nvSpPr>
        <p:spPr>
          <a:xfrm>
            <a:off x="9421807" y="2387640"/>
            <a:ext cx="684625" cy="2461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26" eaLnBrk="0" hangingPunct="0"/>
            <a:r>
              <a:rPr lang="en-US" sz="1000" dirty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MR patch</a:t>
            </a:r>
          </a:p>
        </p:txBody>
      </p:sp>
      <p:sp>
        <p:nvSpPr>
          <p:cNvPr id="484" name="Rectangle 216"/>
          <p:cNvSpPr>
            <a:spLocks noChangeArrowheads="1"/>
          </p:cNvSpPr>
          <p:nvPr/>
        </p:nvSpPr>
        <p:spPr bwMode="auto">
          <a:xfrm>
            <a:off x="6546359" y="2377886"/>
            <a:ext cx="2904368" cy="193718"/>
          </a:xfrm>
          <a:prstGeom prst="rect">
            <a:avLst/>
          </a:prstGeom>
          <a:noFill/>
          <a:ln w="19050" cap="rnd" cmpd="sng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126" eaLnBrk="0" hangingPunct="0"/>
            <a:endParaRPr lang="en-US" sz="16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grpSp>
        <p:nvGrpSpPr>
          <p:cNvPr id="485" name="Group 484"/>
          <p:cNvGrpSpPr/>
          <p:nvPr/>
        </p:nvGrpSpPr>
        <p:grpSpPr>
          <a:xfrm>
            <a:off x="8410566" y="3378369"/>
            <a:ext cx="419933" cy="200981"/>
            <a:chOff x="4614149" y="3809786"/>
            <a:chExt cx="266701" cy="222930"/>
          </a:xfrm>
        </p:grpSpPr>
        <p:sp>
          <p:nvSpPr>
            <p:cNvPr id="491" name="Line 115"/>
            <p:cNvSpPr>
              <a:spLocks noChangeShapeType="1"/>
            </p:cNvSpPr>
            <p:nvPr/>
          </p:nvSpPr>
          <p:spPr bwMode="auto">
            <a:xfrm>
              <a:off x="4614149" y="3809786"/>
              <a:ext cx="266701" cy="1476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defTabSz="914126" eaLnBrk="0" hangingPunct="0"/>
              <a:endParaRPr lang="en-US" sz="16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92" name="Line 132"/>
            <p:cNvSpPr>
              <a:spLocks noChangeShapeType="1"/>
            </p:cNvSpPr>
            <p:nvPr/>
          </p:nvSpPr>
          <p:spPr bwMode="auto">
            <a:xfrm>
              <a:off x="4614149" y="4031240"/>
              <a:ext cx="266701" cy="1476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defTabSz="914126" eaLnBrk="0" hangingPunct="0"/>
              <a:endParaRPr lang="en-US" sz="16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490" name="Freeform 187"/>
          <p:cNvSpPr>
            <a:spLocks/>
          </p:cNvSpPr>
          <p:nvPr/>
        </p:nvSpPr>
        <p:spPr bwMode="auto">
          <a:xfrm>
            <a:off x="6538421" y="2419311"/>
            <a:ext cx="2821840" cy="99361"/>
          </a:xfrm>
          <a:custGeom>
            <a:avLst/>
            <a:gdLst>
              <a:gd name="T0" fmla="*/ 28 w 1778"/>
              <a:gd name="T1" fmla="*/ 1 h 35"/>
              <a:gd name="T2" fmla="*/ 57 w 1778"/>
              <a:gd name="T3" fmla="*/ 3 h 35"/>
              <a:gd name="T4" fmla="*/ 86 w 1778"/>
              <a:gd name="T5" fmla="*/ 6 h 35"/>
              <a:gd name="T6" fmla="*/ 115 w 1778"/>
              <a:gd name="T7" fmla="*/ 8 h 35"/>
              <a:gd name="T8" fmla="*/ 144 w 1778"/>
              <a:gd name="T9" fmla="*/ 12 h 35"/>
              <a:gd name="T10" fmla="*/ 173 w 1778"/>
              <a:gd name="T11" fmla="*/ 16 h 35"/>
              <a:gd name="T12" fmla="*/ 202 w 1778"/>
              <a:gd name="T13" fmla="*/ 19 h 35"/>
              <a:gd name="T14" fmla="*/ 231 w 1778"/>
              <a:gd name="T15" fmla="*/ 22 h 35"/>
              <a:gd name="T16" fmla="*/ 259 w 1778"/>
              <a:gd name="T17" fmla="*/ 24 h 35"/>
              <a:gd name="T18" fmla="*/ 288 w 1778"/>
              <a:gd name="T19" fmla="*/ 27 h 35"/>
              <a:gd name="T20" fmla="*/ 317 w 1778"/>
              <a:gd name="T21" fmla="*/ 29 h 35"/>
              <a:gd name="T22" fmla="*/ 347 w 1778"/>
              <a:gd name="T23" fmla="*/ 32 h 35"/>
              <a:gd name="T24" fmla="*/ 375 w 1778"/>
              <a:gd name="T25" fmla="*/ 35 h 35"/>
              <a:gd name="T26" fmla="*/ 404 w 1778"/>
              <a:gd name="T27" fmla="*/ 35 h 35"/>
              <a:gd name="T28" fmla="*/ 433 w 1778"/>
              <a:gd name="T29" fmla="*/ 33 h 35"/>
              <a:gd name="T30" fmla="*/ 462 w 1778"/>
              <a:gd name="T31" fmla="*/ 30 h 35"/>
              <a:gd name="T32" fmla="*/ 491 w 1778"/>
              <a:gd name="T33" fmla="*/ 27 h 35"/>
              <a:gd name="T34" fmla="*/ 519 w 1778"/>
              <a:gd name="T35" fmla="*/ 25 h 35"/>
              <a:gd name="T36" fmla="*/ 549 w 1778"/>
              <a:gd name="T37" fmla="*/ 23 h 35"/>
              <a:gd name="T38" fmla="*/ 578 w 1778"/>
              <a:gd name="T39" fmla="*/ 20 h 35"/>
              <a:gd name="T40" fmla="*/ 607 w 1778"/>
              <a:gd name="T41" fmla="*/ 17 h 35"/>
              <a:gd name="T42" fmla="*/ 636 w 1778"/>
              <a:gd name="T43" fmla="*/ 13 h 35"/>
              <a:gd name="T44" fmla="*/ 664 w 1778"/>
              <a:gd name="T45" fmla="*/ 9 h 35"/>
              <a:gd name="T46" fmla="*/ 693 w 1778"/>
              <a:gd name="T47" fmla="*/ 6 h 35"/>
              <a:gd name="T48" fmla="*/ 722 w 1778"/>
              <a:gd name="T49" fmla="*/ 3 h 35"/>
              <a:gd name="T50" fmla="*/ 751 w 1778"/>
              <a:gd name="T51" fmla="*/ 1 h 35"/>
              <a:gd name="T52" fmla="*/ 780 w 1778"/>
              <a:gd name="T53" fmla="*/ 0 h 35"/>
              <a:gd name="T54" fmla="*/ 809 w 1778"/>
              <a:gd name="T55" fmla="*/ 1 h 35"/>
              <a:gd name="T56" fmla="*/ 838 w 1778"/>
              <a:gd name="T57" fmla="*/ 2 h 35"/>
              <a:gd name="T58" fmla="*/ 867 w 1778"/>
              <a:gd name="T59" fmla="*/ 5 h 35"/>
              <a:gd name="T60" fmla="*/ 896 w 1778"/>
              <a:gd name="T61" fmla="*/ 7 h 35"/>
              <a:gd name="T62" fmla="*/ 924 w 1778"/>
              <a:gd name="T63" fmla="*/ 11 h 35"/>
              <a:gd name="T64" fmla="*/ 953 w 1778"/>
              <a:gd name="T65" fmla="*/ 15 h 35"/>
              <a:gd name="T66" fmla="*/ 983 w 1778"/>
              <a:gd name="T67" fmla="*/ 19 h 35"/>
              <a:gd name="T68" fmla="*/ 1012 w 1778"/>
              <a:gd name="T69" fmla="*/ 21 h 35"/>
              <a:gd name="T70" fmla="*/ 1040 w 1778"/>
              <a:gd name="T71" fmla="*/ 24 h 35"/>
              <a:gd name="T72" fmla="*/ 1069 w 1778"/>
              <a:gd name="T73" fmla="*/ 26 h 35"/>
              <a:gd name="T74" fmla="*/ 1098 w 1778"/>
              <a:gd name="T75" fmla="*/ 29 h 35"/>
              <a:gd name="T76" fmla="*/ 1127 w 1778"/>
              <a:gd name="T77" fmla="*/ 31 h 35"/>
              <a:gd name="T78" fmla="*/ 1156 w 1778"/>
              <a:gd name="T79" fmla="*/ 34 h 35"/>
              <a:gd name="T80" fmla="*/ 1184 w 1778"/>
              <a:gd name="T81" fmla="*/ 35 h 35"/>
              <a:gd name="T82" fmla="*/ 1214 w 1778"/>
              <a:gd name="T83" fmla="*/ 34 h 35"/>
              <a:gd name="T84" fmla="*/ 1243 w 1778"/>
              <a:gd name="T85" fmla="*/ 30 h 35"/>
              <a:gd name="T86" fmla="*/ 1272 w 1778"/>
              <a:gd name="T87" fmla="*/ 28 h 35"/>
              <a:gd name="T88" fmla="*/ 1301 w 1778"/>
              <a:gd name="T89" fmla="*/ 26 h 35"/>
              <a:gd name="T90" fmla="*/ 1329 w 1778"/>
              <a:gd name="T91" fmla="*/ 23 h 35"/>
              <a:gd name="T92" fmla="*/ 1358 w 1778"/>
              <a:gd name="T93" fmla="*/ 21 h 35"/>
              <a:gd name="T94" fmla="*/ 1387 w 1778"/>
              <a:gd name="T95" fmla="*/ 18 h 35"/>
              <a:gd name="T96" fmla="*/ 1417 w 1778"/>
              <a:gd name="T97" fmla="*/ 14 h 35"/>
              <a:gd name="T98" fmla="*/ 1445 w 1778"/>
              <a:gd name="T99" fmla="*/ 10 h 35"/>
              <a:gd name="T100" fmla="*/ 1474 w 1778"/>
              <a:gd name="T101" fmla="*/ 7 h 35"/>
              <a:gd name="T102" fmla="*/ 1503 w 1778"/>
              <a:gd name="T103" fmla="*/ 4 h 35"/>
              <a:gd name="T104" fmla="*/ 1532 w 1778"/>
              <a:gd name="T105" fmla="*/ 2 h 35"/>
              <a:gd name="T106" fmla="*/ 1561 w 1778"/>
              <a:gd name="T107" fmla="*/ 0 h 35"/>
              <a:gd name="T108" fmla="*/ 1589 w 1778"/>
              <a:gd name="T109" fmla="*/ 0 h 35"/>
              <a:gd name="T110" fmla="*/ 1619 w 1778"/>
              <a:gd name="T111" fmla="*/ 2 h 35"/>
              <a:gd name="T112" fmla="*/ 1648 w 1778"/>
              <a:gd name="T113" fmla="*/ 4 h 35"/>
              <a:gd name="T114" fmla="*/ 1677 w 1778"/>
              <a:gd name="T115" fmla="*/ 6 h 35"/>
              <a:gd name="T116" fmla="*/ 1706 w 1778"/>
              <a:gd name="T117" fmla="*/ 10 h 35"/>
              <a:gd name="T118" fmla="*/ 1734 w 1778"/>
              <a:gd name="T119" fmla="*/ 14 h 35"/>
              <a:gd name="T120" fmla="*/ 1763 w 1778"/>
              <a:gd name="T121" fmla="*/ 18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778" h="35">
                <a:moveTo>
                  <a:pt x="0" y="0"/>
                </a:moveTo>
                <a:lnTo>
                  <a:pt x="1" y="0"/>
                </a:lnTo>
                <a:lnTo>
                  <a:pt x="2" y="0"/>
                </a:lnTo>
                <a:lnTo>
                  <a:pt x="4" y="0"/>
                </a:lnTo>
                <a:lnTo>
                  <a:pt x="5" y="0"/>
                </a:lnTo>
                <a:lnTo>
                  <a:pt x="6" y="0"/>
                </a:lnTo>
                <a:lnTo>
                  <a:pt x="7" y="0"/>
                </a:lnTo>
                <a:lnTo>
                  <a:pt x="8" y="0"/>
                </a:lnTo>
                <a:lnTo>
                  <a:pt x="9" y="0"/>
                </a:lnTo>
                <a:lnTo>
                  <a:pt x="11" y="0"/>
                </a:lnTo>
                <a:lnTo>
                  <a:pt x="12" y="0"/>
                </a:lnTo>
                <a:lnTo>
                  <a:pt x="13" y="0"/>
                </a:lnTo>
                <a:lnTo>
                  <a:pt x="14" y="0"/>
                </a:lnTo>
                <a:lnTo>
                  <a:pt x="15" y="0"/>
                </a:lnTo>
                <a:lnTo>
                  <a:pt x="16" y="0"/>
                </a:lnTo>
                <a:lnTo>
                  <a:pt x="17" y="0"/>
                </a:lnTo>
                <a:lnTo>
                  <a:pt x="18" y="0"/>
                </a:lnTo>
                <a:lnTo>
                  <a:pt x="19" y="1"/>
                </a:lnTo>
                <a:lnTo>
                  <a:pt x="20" y="1"/>
                </a:lnTo>
                <a:lnTo>
                  <a:pt x="21" y="1"/>
                </a:lnTo>
                <a:lnTo>
                  <a:pt x="22" y="1"/>
                </a:lnTo>
                <a:lnTo>
                  <a:pt x="23" y="1"/>
                </a:lnTo>
                <a:lnTo>
                  <a:pt x="25" y="1"/>
                </a:lnTo>
                <a:lnTo>
                  <a:pt x="26" y="1"/>
                </a:lnTo>
                <a:lnTo>
                  <a:pt x="27" y="1"/>
                </a:lnTo>
                <a:lnTo>
                  <a:pt x="28" y="1"/>
                </a:lnTo>
                <a:lnTo>
                  <a:pt x="29" y="1"/>
                </a:lnTo>
                <a:lnTo>
                  <a:pt x="30" y="1"/>
                </a:lnTo>
                <a:lnTo>
                  <a:pt x="32" y="1"/>
                </a:lnTo>
                <a:lnTo>
                  <a:pt x="33" y="1"/>
                </a:lnTo>
                <a:lnTo>
                  <a:pt x="34" y="1"/>
                </a:lnTo>
                <a:lnTo>
                  <a:pt x="35" y="1"/>
                </a:lnTo>
                <a:lnTo>
                  <a:pt x="36" y="1"/>
                </a:lnTo>
                <a:lnTo>
                  <a:pt x="37" y="1"/>
                </a:lnTo>
                <a:lnTo>
                  <a:pt x="39" y="1"/>
                </a:lnTo>
                <a:lnTo>
                  <a:pt x="40" y="1"/>
                </a:lnTo>
                <a:lnTo>
                  <a:pt x="41" y="2"/>
                </a:lnTo>
                <a:lnTo>
                  <a:pt x="41" y="2"/>
                </a:lnTo>
                <a:lnTo>
                  <a:pt x="42" y="2"/>
                </a:lnTo>
                <a:lnTo>
                  <a:pt x="43" y="2"/>
                </a:lnTo>
                <a:lnTo>
                  <a:pt x="45" y="2"/>
                </a:lnTo>
                <a:lnTo>
                  <a:pt x="46" y="2"/>
                </a:lnTo>
                <a:lnTo>
                  <a:pt x="47" y="2"/>
                </a:lnTo>
                <a:lnTo>
                  <a:pt x="48" y="2"/>
                </a:lnTo>
                <a:lnTo>
                  <a:pt x="49" y="2"/>
                </a:lnTo>
                <a:lnTo>
                  <a:pt x="50" y="2"/>
                </a:lnTo>
                <a:lnTo>
                  <a:pt x="51" y="2"/>
                </a:lnTo>
                <a:lnTo>
                  <a:pt x="53" y="2"/>
                </a:lnTo>
                <a:lnTo>
                  <a:pt x="54" y="2"/>
                </a:lnTo>
                <a:lnTo>
                  <a:pt x="55" y="3"/>
                </a:lnTo>
                <a:lnTo>
                  <a:pt x="56" y="3"/>
                </a:lnTo>
                <a:lnTo>
                  <a:pt x="57" y="3"/>
                </a:lnTo>
                <a:lnTo>
                  <a:pt x="58" y="3"/>
                </a:lnTo>
                <a:lnTo>
                  <a:pt x="60" y="3"/>
                </a:lnTo>
                <a:lnTo>
                  <a:pt x="61" y="3"/>
                </a:lnTo>
                <a:lnTo>
                  <a:pt x="62" y="3"/>
                </a:lnTo>
                <a:lnTo>
                  <a:pt x="63" y="3"/>
                </a:lnTo>
                <a:lnTo>
                  <a:pt x="64" y="3"/>
                </a:lnTo>
                <a:lnTo>
                  <a:pt x="65" y="3"/>
                </a:lnTo>
                <a:lnTo>
                  <a:pt x="66" y="4"/>
                </a:lnTo>
                <a:lnTo>
                  <a:pt x="67" y="4"/>
                </a:lnTo>
                <a:lnTo>
                  <a:pt x="68" y="4"/>
                </a:lnTo>
                <a:lnTo>
                  <a:pt x="69" y="4"/>
                </a:lnTo>
                <a:lnTo>
                  <a:pt x="70" y="4"/>
                </a:lnTo>
                <a:lnTo>
                  <a:pt x="71" y="4"/>
                </a:lnTo>
                <a:lnTo>
                  <a:pt x="72" y="4"/>
                </a:lnTo>
                <a:lnTo>
                  <a:pt x="74" y="4"/>
                </a:lnTo>
                <a:lnTo>
                  <a:pt x="75" y="4"/>
                </a:lnTo>
                <a:lnTo>
                  <a:pt x="76" y="5"/>
                </a:lnTo>
                <a:lnTo>
                  <a:pt x="77" y="5"/>
                </a:lnTo>
                <a:lnTo>
                  <a:pt x="78" y="5"/>
                </a:lnTo>
                <a:lnTo>
                  <a:pt x="79" y="5"/>
                </a:lnTo>
                <a:lnTo>
                  <a:pt x="81" y="5"/>
                </a:lnTo>
                <a:lnTo>
                  <a:pt x="82" y="5"/>
                </a:lnTo>
                <a:lnTo>
                  <a:pt x="83" y="5"/>
                </a:lnTo>
                <a:lnTo>
                  <a:pt x="84" y="5"/>
                </a:lnTo>
                <a:lnTo>
                  <a:pt x="85" y="6"/>
                </a:lnTo>
                <a:lnTo>
                  <a:pt x="86" y="6"/>
                </a:lnTo>
                <a:lnTo>
                  <a:pt x="88" y="6"/>
                </a:lnTo>
                <a:lnTo>
                  <a:pt x="89" y="6"/>
                </a:lnTo>
                <a:lnTo>
                  <a:pt x="89" y="6"/>
                </a:lnTo>
                <a:lnTo>
                  <a:pt x="90" y="6"/>
                </a:lnTo>
                <a:lnTo>
                  <a:pt x="91" y="6"/>
                </a:lnTo>
                <a:lnTo>
                  <a:pt x="92" y="6"/>
                </a:lnTo>
                <a:lnTo>
                  <a:pt x="94" y="6"/>
                </a:lnTo>
                <a:lnTo>
                  <a:pt x="95" y="6"/>
                </a:lnTo>
                <a:lnTo>
                  <a:pt x="96" y="6"/>
                </a:lnTo>
                <a:lnTo>
                  <a:pt x="97" y="6"/>
                </a:lnTo>
                <a:lnTo>
                  <a:pt x="98" y="6"/>
                </a:lnTo>
                <a:lnTo>
                  <a:pt x="99" y="6"/>
                </a:lnTo>
                <a:lnTo>
                  <a:pt x="100" y="6"/>
                </a:lnTo>
                <a:lnTo>
                  <a:pt x="102" y="7"/>
                </a:lnTo>
                <a:lnTo>
                  <a:pt x="103" y="7"/>
                </a:lnTo>
                <a:lnTo>
                  <a:pt x="104" y="7"/>
                </a:lnTo>
                <a:lnTo>
                  <a:pt x="105" y="7"/>
                </a:lnTo>
                <a:lnTo>
                  <a:pt x="106" y="7"/>
                </a:lnTo>
                <a:lnTo>
                  <a:pt x="107" y="7"/>
                </a:lnTo>
                <a:lnTo>
                  <a:pt x="109" y="7"/>
                </a:lnTo>
                <a:lnTo>
                  <a:pt x="110" y="8"/>
                </a:lnTo>
                <a:lnTo>
                  <a:pt x="111" y="8"/>
                </a:lnTo>
                <a:lnTo>
                  <a:pt x="112" y="8"/>
                </a:lnTo>
                <a:lnTo>
                  <a:pt x="113" y="8"/>
                </a:lnTo>
                <a:lnTo>
                  <a:pt x="113" y="8"/>
                </a:lnTo>
                <a:lnTo>
                  <a:pt x="115" y="8"/>
                </a:lnTo>
                <a:lnTo>
                  <a:pt x="116" y="8"/>
                </a:lnTo>
                <a:lnTo>
                  <a:pt x="117" y="9"/>
                </a:lnTo>
                <a:lnTo>
                  <a:pt x="118" y="9"/>
                </a:lnTo>
                <a:lnTo>
                  <a:pt x="119" y="9"/>
                </a:lnTo>
                <a:lnTo>
                  <a:pt x="120" y="9"/>
                </a:lnTo>
                <a:lnTo>
                  <a:pt x="121" y="9"/>
                </a:lnTo>
                <a:lnTo>
                  <a:pt x="123" y="9"/>
                </a:lnTo>
                <a:lnTo>
                  <a:pt x="124" y="10"/>
                </a:lnTo>
                <a:lnTo>
                  <a:pt x="125" y="10"/>
                </a:lnTo>
                <a:lnTo>
                  <a:pt x="126" y="10"/>
                </a:lnTo>
                <a:lnTo>
                  <a:pt x="127" y="10"/>
                </a:lnTo>
                <a:lnTo>
                  <a:pt x="128" y="10"/>
                </a:lnTo>
                <a:lnTo>
                  <a:pt x="130" y="10"/>
                </a:lnTo>
                <a:lnTo>
                  <a:pt x="131" y="10"/>
                </a:lnTo>
                <a:lnTo>
                  <a:pt x="132" y="11"/>
                </a:lnTo>
                <a:lnTo>
                  <a:pt x="133" y="11"/>
                </a:lnTo>
                <a:lnTo>
                  <a:pt x="134" y="11"/>
                </a:lnTo>
                <a:lnTo>
                  <a:pt x="135" y="11"/>
                </a:lnTo>
                <a:lnTo>
                  <a:pt x="136" y="11"/>
                </a:lnTo>
                <a:lnTo>
                  <a:pt x="137" y="11"/>
                </a:lnTo>
                <a:lnTo>
                  <a:pt x="138" y="12"/>
                </a:lnTo>
                <a:lnTo>
                  <a:pt x="139" y="12"/>
                </a:lnTo>
                <a:lnTo>
                  <a:pt x="140" y="12"/>
                </a:lnTo>
                <a:lnTo>
                  <a:pt x="141" y="12"/>
                </a:lnTo>
                <a:lnTo>
                  <a:pt x="143" y="12"/>
                </a:lnTo>
                <a:lnTo>
                  <a:pt x="144" y="12"/>
                </a:lnTo>
                <a:lnTo>
                  <a:pt x="145" y="13"/>
                </a:lnTo>
                <a:lnTo>
                  <a:pt x="146" y="13"/>
                </a:lnTo>
                <a:lnTo>
                  <a:pt x="147" y="13"/>
                </a:lnTo>
                <a:lnTo>
                  <a:pt x="148" y="13"/>
                </a:lnTo>
                <a:lnTo>
                  <a:pt x="149" y="13"/>
                </a:lnTo>
                <a:lnTo>
                  <a:pt x="151" y="13"/>
                </a:lnTo>
                <a:lnTo>
                  <a:pt x="152" y="13"/>
                </a:lnTo>
                <a:lnTo>
                  <a:pt x="153" y="14"/>
                </a:lnTo>
                <a:lnTo>
                  <a:pt x="154" y="14"/>
                </a:lnTo>
                <a:lnTo>
                  <a:pt x="155" y="14"/>
                </a:lnTo>
                <a:lnTo>
                  <a:pt x="156" y="14"/>
                </a:lnTo>
                <a:lnTo>
                  <a:pt x="158" y="14"/>
                </a:lnTo>
                <a:lnTo>
                  <a:pt x="159" y="14"/>
                </a:lnTo>
                <a:lnTo>
                  <a:pt x="160" y="14"/>
                </a:lnTo>
                <a:lnTo>
                  <a:pt x="160" y="15"/>
                </a:lnTo>
                <a:lnTo>
                  <a:pt x="161" y="15"/>
                </a:lnTo>
                <a:lnTo>
                  <a:pt x="162" y="15"/>
                </a:lnTo>
                <a:lnTo>
                  <a:pt x="164" y="15"/>
                </a:lnTo>
                <a:lnTo>
                  <a:pt x="165" y="15"/>
                </a:lnTo>
                <a:lnTo>
                  <a:pt x="166" y="15"/>
                </a:lnTo>
                <a:lnTo>
                  <a:pt x="167" y="16"/>
                </a:lnTo>
                <a:lnTo>
                  <a:pt x="168" y="16"/>
                </a:lnTo>
                <a:lnTo>
                  <a:pt x="169" y="16"/>
                </a:lnTo>
                <a:lnTo>
                  <a:pt x="170" y="16"/>
                </a:lnTo>
                <a:lnTo>
                  <a:pt x="172" y="16"/>
                </a:lnTo>
                <a:lnTo>
                  <a:pt x="173" y="16"/>
                </a:lnTo>
                <a:lnTo>
                  <a:pt x="174" y="16"/>
                </a:lnTo>
                <a:lnTo>
                  <a:pt x="175" y="16"/>
                </a:lnTo>
                <a:lnTo>
                  <a:pt x="176" y="17"/>
                </a:lnTo>
                <a:lnTo>
                  <a:pt x="177" y="17"/>
                </a:lnTo>
                <a:lnTo>
                  <a:pt x="179" y="17"/>
                </a:lnTo>
                <a:lnTo>
                  <a:pt x="180" y="17"/>
                </a:lnTo>
                <a:lnTo>
                  <a:pt x="181" y="17"/>
                </a:lnTo>
                <a:lnTo>
                  <a:pt x="182" y="17"/>
                </a:lnTo>
                <a:lnTo>
                  <a:pt x="183" y="17"/>
                </a:lnTo>
                <a:lnTo>
                  <a:pt x="184" y="17"/>
                </a:lnTo>
                <a:lnTo>
                  <a:pt x="185" y="18"/>
                </a:lnTo>
                <a:lnTo>
                  <a:pt x="186" y="18"/>
                </a:lnTo>
                <a:lnTo>
                  <a:pt x="187" y="18"/>
                </a:lnTo>
                <a:lnTo>
                  <a:pt x="188" y="18"/>
                </a:lnTo>
                <a:lnTo>
                  <a:pt x="189" y="18"/>
                </a:lnTo>
                <a:lnTo>
                  <a:pt x="190" y="18"/>
                </a:lnTo>
                <a:lnTo>
                  <a:pt x="192" y="18"/>
                </a:lnTo>
                <a:lnTo>
                  <a:pt x="193" y="18"/>
                </a:lnTo>
                <a:lnTo>
                  <a:pt x="194" y="19"/>
                </a:lnTo>
                <a:lnTo>
                  <a:pt x="195" y="19"/>
                </a:lnTo>
                <a:lnTo>
                  <a:pt x="196" y="19"/>
                </a:lnTo>
                <a:lnTo>
                  <a:pt x="197" y="19"/>
                </a:lnTo>
                <a:lnTo>
                  <a:pt x="198" y="19"/>
                </a:lnTo>
                <a:lnTo>
                  <a:pt x="200" y="19"/>
                </a:lnTo>
                <a:lnTo>
                  <a:pt x="201" y="19"/>
                </a:lnTo>
                <a:lnTo>
                  <a:pt x="202" y="19"/>
                </a:lnTo>
                <a:lnTo>
                  <a:pt x="203" y="20"/>
                </a:lnTo>
                <a:lnTo>
                  <a:pt x="204" y="20"/>
                </a:lnTo>
                <a:lnTo>
                  <a:pt x="205" y="20"/>
                </a:lnTo>
                <a:lnTo>
                  <a:pt x="207" y="20"/>
                </a:lnTo>
                <a:lnTo>
                  <a:pt x="208" y="20"/>
                </a:lnTo>
                <a:lnTo>
                  <a:pt x="208" y="20"/>
                </a:lnTo>
                <a:lnTo>
                  <a:pt x="209" y="20"/>
                </a:lnTo>
                <a:lnTo>
                  <a:pt x="210" y="20"/>
                </a:lnTo>
                <a:lnTo>
                  <a:pt x="211" y="20"/>
                </a:lnTo>
                <a:lnTo>
                  <a:pt x="213" y="20"/>
                </a:lnTo>
                <a:lnTo>
                  <a:pt x="214" y="21"/>
                </a:lnTo>
                <a:lnTo>
                  <a:pt x="215" y="21"/>
                </a:lnTo>
                <a:lnTo>
                  <a:pt x="216" y="21"/>
                </a:lnTo>
                <a:lnTo>
                  <a:pt x="217" y="21"/>
                </a:lnTo>
                <a:lnTo>
                  <a:pt x="218" y="21"/>
                </a:lnTo>
                <a:lnTo>
                  <a:pt x="219" y="21"/>
                </a:lnTo>
                <a:lnTo>
                  <a:pt x="221" y="21"/>
                </a:lnTo>
                <a:lnTo>
                  <a:pt x="222" y="21"/>
                </a:lnTo>
                <a:lnTo>
                  <a:pt x="223" y="21"/>
                </a:lnTo>
                <a:lnTo>
                  <a:pt x="224" y="21"/>
                </a:lnTo>
                <a:lnTo>
                  <a:pt x="225" y="22"/>
                </a:lnTo>
                <a:lnTo>
                  <a:pt x="226" y="22"/>
                </a:lnTo>
                <a:lnTo>
                  <a:pt x="228" y="22"/>
                </a:lnTo>
                <a:lnTo>
                  <a:pt x="229" y="22"/>
                </a:lnTo>
                <a:lnTo>
                  <a:pt x="230" y="22"/>
                </a:lnTo>
                <a:lnTo>
                  <a:pt x="231" y="22"/>
                </a:lnTo>
                <a:lnTo>
                  <a:pt x="231" y="22"/>
                </a:lnTo>
                <a:lnTo>
                  <a:pt x="232" y="22"/>
                </a:lnTo>
                <a:lnTo>
                  <a:pt x="234" y="22"/>
                </a:lnTo>
                <a:lnTo>
                  <a:pt x="235" y="22"/>
                </a:lnTo>
                <a:lnTo>
                  <a:pt x="236" y="23"/>
                </a:lnTo>
                <a:lnTo>
                  <a:pt x="237" y="23"/>
                </a:lnTo>
                <a:lnTo>
                  <a:pt x="238" y="23"/>
                </a:lnTo>
                <a:lnTo>
                  <a:pt x="239" y="23"/>
                </a:lnTo>
                <a:lnTo>
                  <a:pt x="241" y="23"/>
                </a:lnTo>
                <a:lnTo>
                  <a:pt x="242" y="23"/>
                </a:lnTo>
                <a:lnTo>
                  <a:pt x="243" y="23"/>
                </a:lnTo>
                <a:lnTo>
                  <a:pt x="244" y="23"/>
                </a:lnTo>
                <a:lnTo>
                  <a:pt x="245" y="23"/>
                </a:lnTo>
                <a:lnTo>
                  <a:pt x="246" y="23"/>
                </a:lnTo>
                <a:lnTo>
                  <a:pt x="247" y="23"/>
                </a:lnTo>
                <a:lnTo>
                  <a:pt x="249" y="24"/>
                </a:lnTo>
                <a:lnTo>
                  <a:pt x="250" y="24"/>
                </a:lnTo>
                <a:lnTo>
                  <a:pt x="251" y="24"/>
                </a:lnTo>
                <a:lnTo>
                  <a:pt x="252" y="24"/>
                </a:lnTo>
                <a:lnTo>
                  <a:pt x="253" y="24"/>
                </a:lnTo>
                <a:lnTo>
                  <a:pt x="254" y="24"/>
                </a:lnTo>
                <a:lnTo>
                  <a:pt x="255" y="24"/>
                </a:lnTo>
                <a:lnTo>
                  <a:pt x="256" y="24"/>
                </a:lnTo>
                <a:lnTo>
                  <a:pt x="257" y="24"/>
                </a:lnTo>
                <a:lnTo>
                  <a:pt x="258" y="24"/>
                </a:lnTo>
                <a:lnTo>
                  <a:pt x="259" y="24"/>
                </a:lnTo>
                <a:lnTo>
                  <a:pt x="260" y="25"/>
                </a:lnTo>
                <a:lnTo>
                  <a:pt x="262" y="25"/>
                </a:lnTo>
                <a:lnTo>
                  <a:pt x="263" y="25"/>
                </a:lnTo>
                <a:lnTo>
                  <a:pt x="264" y="25"/>
                </a:lnTo>
                <a:lnTo>
                  <a:pt x="265" y="25"/>
                </a:lnTo>
                <a:lnTo>
                  <a:pt x="266" y="25"/>
                </a:lnTo>
                <a:lnTo>
                  <a:pt x="267" y="25"/>
                </a:lnTo>
                <a:lnTo>
                  <a:pt x="268" y="25"/>
                </a:lnTo>
                <a:lnTo>
                  <a:pt x="270" y="25"/>
                </a:lnTo>
                <a:lnTo>
                  <a:pt x="271" y="25"/>
                </a:lnTo>
                <a:lnTo>
                  <a:pt x="272" y="25"/>
                </a:lnTo>
                <a:lnTo>
                  <a:pt x="273" y="25"/>
                </a:lnTo>
                <a:lnTo>
                  <a:pt x="274" y="26"/>
                </a:lnTo>
                <a:lnTo>
                  <a:pt x="275" y="26"/>
                </a:lnTo>
                <a:lnTo>
                  <a:pt x="277" y="26"/>
                </a:lnTo>
                <a:lnTo>
                  <a:pt x="278" y="26"/>
                </a:lnTo>
                <a:lnTo>
                  <a:pt x="279" y="26"/>
                </a:lnTo>
                <a:lnTo>
                  <a:pt x="279" y="26"/>
                </a:lnTo>
                <a:lnTo>
                  <a:pt x="280" y="26"/>
                </a:lnTo>
                <a:lnTo>
                  <a:pt x="281" y="26"/>
                </a:lnTo>
                <a:lnTo>
                  <a:pt x="283" y="26"/>
                </a:lnTo>
                <a:lnTo>
                  <a:pt x="284" y="26"/>
                </a:lnTo>
                <a:lnTo>
                  <a:pt x="285" y="26"/>
                </a:lnTo>
                <a:lnTo>
                  <a:pt x="286" y="27"/>
                </a:lnTo>
                <a:lnTo>
                  <a:pt x="287" y="27"/>
                </a:lnTo>
                <a:lnTo>
                  <a:pt x="288" y="27"/>
                </a:lnTo>
                <a:lnTo>
                  <a:pt x="289" y="27"/>
                </a:lnTo>
                <a:lnTo>
                  <a:pt x="291" y="27"/>
                </a:lnTo>
                <a:lnTo>
                  <a:pt x="292" y="27"/>
                </a:lnTo>
                <a:lnTo>
                  <a:pt x="293" y="27"/>
                </a:lnTo>
                <a:lnTo>
                  <a:pt x="294" y="27"/>
                </a:lnTo>
                <a:lnTo>
                  <a:pt x="295" y="27"/>
                </a:lnTo>
                <a:lnTo>
                  <a:pt x="296" y="27"/>
                </a:lnTo>
                <a:lnTo>
                  <a:pt x="298" y="28"/>
                </a:lnTo>
                <a:lnTo>
                  <a:pt x="299" y="28"/>
                </a:lnTo>
                <a:lnTo>
                  <a:pt x="300" y="28"/>
                </a:lnTo>
                <a:lnTo>
                  <a:pt x="301" y="28"/>
                </a:lnTo>
                <a:lnTo>
                  <a:pt x="302" y="28"/>
                </a:lnTo>
                <a:lnTo>
                  <a:pt x="303" y="28"/>
                </a:lnTo>
                <a:lnTo>
                  <a:pt x="304" y="28"/>
                </a:lnTo>
                <a:lnTo>
                  <a:pt x="305" y="28"/>
                </a:lnTo>
                <a:lnTo>
                  <a:pt x="306" y="28"/>
                </a:lnTo>
                <a:lnTo>
                  <a:pt x="307" y="28"/>
                </a:lnTo>
                <a:lnTo>
                  <a:pt x="308" y="28"/>
                </a:lnTo>
                <a:lnTo>
                  <a:pt x="309" y="29"/>
                </a:lnTo>
                <a:lnTo>
                  <a:pt x="311" y="29"/>
                </a:lnTo>
                <a:lnTo>
                  <a:pt x="312" y="29"/>
                </a:lnTo>
                <a:lnTo>
                  <a:pt x="313" y="29"/>
                </a:lnTo>
                <a:lnTo>
                  <a:pt x="314" y="29"/>
                </a:lnTo>
                <a:lnTo>
                  <a:pt x="315" y="29"/>
                </a:lnTo>
                <a:lnTo>
                  <a:pt x="316" y="29"/>
                </a:lnTo>
                <a:lnTo>
                  <a:pt x="317" y="29"/>
                </a:lnTo>
                <a:lnTo>
                  <a:pt x="319" y="29"/>
                </a:lnTo>
                <a:lnTo>
                  <a:pt x="320" y="30"/>
                </a:lnTo>
                <a:lnTo>
                  <a:pt x="321" y="30"/>
                </a:lnTo>
                <a:lnTo>
                  <a:pt x="322" y="30"/>
                </a:lnTo>
                <a:lnTo>
                  <a:pt x="323" y="30"/>
                </a:lnTo>
                <a:lnTo>
                  <a:pt x="324" y="30"/>
                </a:lnTo>
                <a:lnTo>
                  <a:pt x="326" y="30"/>
                </a:lnTo>
                <a:lnTo>
                  <a:pt x="327" y="30"/>
                </a:lnTo>
                <a:lnTo>
                  <a:pt x="327" y="30"/>
                </a:lnTo>
                <a:lnTo>
                  <a:pt x="328" y="30"/>
                </a:lnTo>
                <a:lnTo>
                  <a:pt x="329" y="30"/>
                </a:lnTo>
                <a:lnTo>
                  <a:pt x="330" y="30"/>
                </a:lnTo>
                <a:lnTo>
                  <a:pt x="332" y="30"/>
                </a:lnTo>
                <a:lnTo>
                  <a:pt x="333" y="30"/>
                </a:lnTo>
                <a:lnTo>
                  <a:pt x="334" y="30"/>
                </a:lnTo>
                <a:lnTo>
                  <a:pt x="335" y="30"/>
                </a:lnTo>
                <a:lnTo>
                  <a:pt x="336" y="30"/>
                </a:lnTo>
                <a:lnTo>
                  <a:pt x="337" y="31"/>
                </a:lnTo>
                <a:lnTo>
                  <a:pt x="338" y="31"/>
                </a:lnTo>
                <a:lnTo>
                  <a:pt x="340" y="31"/>
                </a:lnTo>
                <a:lnTo>
                  <a:pt x="341" y="31"/>
                </a:lnTo>
                <a:lnTo>
                  <a:pt x="342" y="31"/>
                </a:lnTo>
                <a:lnTo>
                  <a:pt x="343" y="31"/>
                </a:lnTo>
                <a:lnTo>
                  <a:pt x="344" y="31"/>
                </a:lnTo>
                <a:lnTo>
                  <a:pt x="345" y="32"/>
                </a:lnTo>
                <a:lnTo>
                  <a:pt x="347" y="32"/>
                </a:lnTo>
                <a:lnTo>
                  <a:pt x="348" y="32"/>
                </a:lnTo>
                <a:lnTo>
                  <a:pt x="349" y="32"/>
                </a:lnTo>
                <a:lnTo>
                  <a:pt x="350" y="32"/>
                </a:lnTo>
                <a:lnTo>
                  <a:pt x="350" y="32"/>
                </a:lnTo>
                <a:lnTo>
                  <a:pt x="351" y="32"/>
                </a:lnTo>
                <a:lnTo>
                  <a:pt x="353" y="33"/>
                </a:lnTo>
                <a:lnTo>
                  <a:pt x="354" y="33"/>
                </a:lnTo>
                <a:lnTo>
                  <a:pt x="355" y="33"/>
                </a:lnTo>
                <a:lnTo>
                  <a:pt x="356" y="33"/>
                </a:lnTo>
                <a:lnTo>
                  <a:pt x="357" y="33"/>
                </a:lnTo>
                <a:lnTo>
                  <a:pt x="358" y="33"/>
                </a:lnTo>
                <a:lnTo>
                  <a:pt x="360" y="33"/>
                </a:lnTo>
                <a:lnTo>
                  <a:pt x="361" y="33"/>
                </a:lnTo>
                <a:lnTo>
                  <a:pt x="362" y="34"/>
                </a:lnTo>
                <a:lnTo>
                  <a:pt x="363" y="34"/>
                </a:lnTo>
                <a:lnTo>
                  <a:pt x="364" y="34"/>
                </a:lnTo>
                <a:lnTo>
                  <a:pt x="365" y="34"/>
                </a:lnTo>
                <a:lnTo>
                  <a:pt x="366" y="34"/>
                </a:lnTo>
                <a:lnTo>
                  <a:pt x="368" y="34"/>
                </a:lnTo>
                <a:lnTo>
                  <a:pt x="369" y="34"/>
                </a:lnTo>
                <a:lnTo>
                  <a:pt x="370" y="34"/>
                </a:lnTo>
                <a:lnTo>
                  <a:pt x="371" y="34"/>
                </a:lnTo>
                <a:lnTo>
                  <a:pt x="372" y="35"/>
                </a:lnTo>
                <a:lnTo>
                  <a:pt x="373" y="35"/>
                </a:lnTo>
                <a:lnTo>
                  <a:pt x="374" y="35"/>
                </a:lnTo>
                <a:lnTo>
                  <a:pt x="375" y="35"/>
                </a:lnTo>
                <a:lnTo>
                  <a:pt x="376" y="35"/>
                </a:lnTo>
                <a:lnTo>
                  <a:pt x="377" y="35"/>
                </a:lnTo>
                <a:lnTo>
                  <a:pt x="378" y="35"/>
                </a:lnTo>
                <a:lnTo>
                  <a:pt x="379" y="35"/>
                </a:lnTo>
                <a:lnTo>
                  <a:pt x="381" y="35"/>
                </a:lnTo>
                <a:lnTo>
                  <a:pt x="382" y="35"/>
                </a:lnTo>
                <a:lnTo>
                  <a:pt x="383" y="35"/>
                </a:lnTo>
                <a:lnTo>
                  <a:pt x="384" y="35"/>
                </a:lnTo>
                <a:lnTo>
                  <a:pt x="385" y="35"/>
                </a:lnTo>
                <a:lnTo>
                  <a:pt x="386" y="35"/>
                </a:lnTo>
                <a:lnTo>
                  <a:pt x="387" y="35"/>
                </a:lnTo>
                <a:lnTo>
                  <a:pt x="389" y="35"/>
                </a:lnTo>
                <a:lnTo>
                  <a:pt x="390" y="35"/>
                </a:lnTo>
                <a:lnTo>
                  <a:pt x="391" y="35"/>
                </a:lnTo>
                <a:lnTo>
                  <a:pt x="392" y="35"/>
                </a:lnTo>
                <a:lnTo>
                  <a:pt x="393" y="35"/>
                </a:lnTo>
                <a:lnTo>
                  <a:pt x="394" y="35"/>
                </a:lnTo>
                <a:lnTo>
                  <a:pt x="396" y="35"/>
                </a:lnTo>
                <a:lnTo>
                  <a:pt x="397" y="35"/>
                </a:lnTo>
                <a:lnTo>
                  <a:pt x="398" y="35"/>
                </a:lnTo>
                <a:lnTo>
                  <a:pt x="398" y="35"/>
                </a:lnTo>
                <a:lnTo>
                  <a:pt x="399" y="35"/>
                </a:lnTo>
                <a:lnTo>
                  <a:pt x="400" y="35"/>
                </a:lnTo>
                <a:lnTo>
                  <a:pt x="402" y="35"/>
                </a:lnTo>
                <a:lnTo>
                  <a:pt x="403" y="35"/>
                </a:lnTo>
                <a:lnTo>
                  <a:pt x="404" y="35"/>
                </a:lnTo>
                <a:lnTo>
                  <a:pt x="405" y="35"/>
                </a:lnTo>
                <a:lnTo>
                  <a:pt x="406" y="35"/>
                </a:lnTo>
                <a:lnTo>
                  <a:pt x="407" y="35"/>
                </a:lnTo>
                <a:lnTo>
                  <a:pt x="409" y="35"/>
                </a:lnTo>
                <a:lnTo>
                  <a:pt x="410" y="35"/>
                </a:lnTo>
                <a:lnTo>
                  <a:pt x="411" y="35"/>
                </a:lnTo>
                <a:lnTo>
                  <a:pt x="412" y="35"/>
                </a:lnTo>
                <a:lnTo>
                  <a:pt x="413" y="35"/>
                </a:lnTo>
                <a:lnTo>
                  <a:pt x="414" y="35"/>
                </a:lnTo>
                <a:lnTo>
                  <a:pt x="415" y="35"/>
                </a:lnTo>
                <a:lnTo>
                  <a:pt x="417" y="34"/>
                </a:lnTo>
                <a:lnTo>
                  <a:pt x="418" y="34"/>
                </a:lnTo>
                <a:lnTo>
                  <a:pt x="419" y="34"/>
                </a:lnTo>
                <a:lnTo>
                  <a:pt x="420" y="34"/>
                </a:lnTo>
                <a:lnTo>
                  <a:pt x="421" y="34"/>
                </a:lnTo>
                <a:lnTo>
                  <a:pt x="422" y="34"/>
                </a:lnTo>
                <a:lnTo>
                  <a:pt x="423" y="34"/>
                </a:lnTo>
                <a:lnTo>
                  <a:pt x="424" y="34"/>
                </a:lnTo>
                <a:lnTo>
                  <a:pt x="425" y="34"/>
                </a:lnTo>
                <a:lnTo>
                  <a:pt x="426" y="33"/>
                </a:lnTo>
                <a:lnTo>
                  <a:pt x="427" y="33"/>
                </a:lnTo>
                <a:lnTo>
                  <a:pt x="428" y="33"/>
                </a:lnTo>
                <a:lnTo>
                  <a:pt x="430" y="33"/>
                </a:lnTo>
                <a:lnTo>
                  <a:pt x="431" y="33"/>
                </a:lnTo>
                <a:lnTo>
                  <a:pt x="432" y="33"/>
                </a:lnTo>
                <a:lnTo>
                  <a:pt x="433" y="33"/>
                </a:lnTo>
                <a:lnTo>
                  <a:pt x="434" y="32"/>
                </a:lnTo>
                <a:lnTo>
                  <a:pt x="435" y="32"/>
                </a:lnTo>
                <a:lnTo>
                  <a:pt x="436" y="32"/>
                </a:lnTo>
                <a:lnTo>
                  <a:pt x="438" y="32"/>
                </a:lnTo>
                <a:lnTo>
                  <a:pt x="439" y="32"/>
                </a:lnTo>
                <a:lnTo>
                  <a:pt x="440" y="32"/>
                </a:lnTo>
                <a:lnTo>
                  <a:pt x="441" y="32"/>
                </a:lnTo>
                <a:lnTo>
                  <a:pt x="442" y="31"/>
                </a:lnTo>
                <a:lnTo>
                  <a:pt x="443" y="31"/>
                </a:lnTo>
                <a:lnTo>
                  <a:pt x="445" y="31"/>
                </a:lnTo>
                <a:lnTo>
                  <a:pt x="445" y="31"/>
                </a:lnTo>
                <a:lnTo>
                  <a:pt x="446" y="31"/>
                </a:lnTo>
                <a:lnTo>
                  <a:pt x="447" y="31"/>
                </a:lnTo>
                <a:lnTo>
                  <a:pt x="448" y="31"/>
                </a:lnTo>
                <a:lnTo>
                  <a:pt x="449" y="31"/>
                </a:lnTo>
                <a:lnTo>
                  <a:pt x="451" y="30"/>
                </a:lnTo>
                <a:lnTo>
                  <a:pt x="452" y="30"/>
                </a:lnTo>
                <a:lnTo>
                  <a:pt x="453" y="30"/>
                </a:lnTo>
                <a:lnTo>
                  <a:pt x="454" y="30"/>
                </a:lnTo>
                <a:lnTo>
                  <a:pt x="455" y="30"/>
                </a:lnTo>
                <a:lnTo>
                  <a:pt x="456" y="30"/>
                </a:lnTo>
                <a:lnTo>
                  <a:pt x="458" y="30"/>
                </a:lnTo>
                <a:lnTo>
                  <a:pt x="459" y="30"/>
                </a:lnTo>
                <a:lnTo>
                  <a:pt x="460" y="30"/>
                </a:lnTo>
                <a:lnTo>
                  <a:pt x="461" y="30"/>
                </a:lnTo>
                <a:lnTo>
                  <a:pt x="462" y="30"/>
                </a:lnTo>
                <a:lnTo>
                  <a:pt x="463" y="30"/>
                </a:lnTo>
                <a:lnTo>
                  <a:pt x="464" y="30"/>
                </a:lnTo>
                <a:lnTo>
                  <a:pt x="466" y="30"/>
                </a:lnTo>
                <a:lnTo>
                  <a:pt x="467" y="30"/>
                </a:lnTo>
                <a:lnTo>
                  <a:pt x="468" y="30"/>
                </a:lnTo>
                <a:lnTo>
                  <a:pt x="469" y="29"/>
                </a:lnTo>
                <a:lnTo>
                  <a:pt x="469" y="29"/>
                </a:lnTo>
                <a:lnTo>
                  <a:pt x="470" y="29"/>
                </a:lnTo>
                <a:lnTo>
                  <a:pt x="472" y="29"/>
                </a:lnTo>
                <a:lnTo>
                  <a:pt x="473" y="29"/>
                </a:lnTo>
                <a:lnTo>
                  <a:pt x="474" y="29"/>
                </a:lnTo>
                <a:lnTo>
                  <a:pt x="475" y="29"/>
                </a:lnTo>
                <a:lnTo>
                  <a:pt x="476" y="29"/>
                </a:lnTo>
                <a:lnTo>
                  <a:pt x="477" y="29"/>
                </a:lnTo>
                <a:lnTo>
                  <a:pt x="479" y="28"/>
                </a:lnTo>
                <a:lnTo>
                  <a:pt x="480" y="28"/>
                </a:lnTo>
                <a:lnTo>
                  <a:pt x="481" y="28"/>
                </a:lnTo>
                <a:lnTo>
                  <a:pt x="482" y="28"/>
                </a:lnTo>
                <a:lnTo>
                  <a:pt x="483" y="28"/>
                </a:lnTo>
                <a:lnTo>
                  <a:pt x="484" y="28"/>
                </a:lnTo>
                <a:lnTo>
                  <a:pt x="485" y="28"/>
                </a:lnTo>
                <a:lnTo>
                  <a:pt x="487" y="28"/>
                </a:lnTo>
                <a:lnTo>
                  <a:pt x="488" y="28"/>
                </a:lnTo>
                <a:lnTo>
                  <a:pt x="489" y="28"/>
                </a:lnTo>
                <a:lnTo>
                  <a:pt x="490" y="27"/>
                </a:lnTo>
                <a:lnTo>
                  <a:pt x="491" y="27"/>
                </a:lnTo>
                <a:lnTo>
                  <a:pt x="492" y="27"/>
                </a:lnTo>
                <a:lnTo>
                  <a:pt x="493" y="27"/>
                </a:lnTo>
                <a:lnTo>
                  <a:pt x="494" y="27"/>
                </a:lnTo>
                <a:lnTo>
                  <a:pt x="495" y="27"/>
                </a:lnTo>
                <a:lnTo>
                  <a:pt x="496" y="27"/>
                </a:lnTo>
                <a:lnTo>
                  <a:pt x="497" y="27"/>
                </a:lnTo>
                <a:lnTo>
                  <a:pt x="498" y="27"/>
                </a:lnTo>
                <a:lnTo>
                  <a:pt x="500" y="27"/>
                </a:lnTo>
                <a:lnTo>
                  <a:pt x="501" y="26"/>
                </a:lnTo>
                <a:lnTo>
                  <a:pt x="502" y="26"/>
                </a:lnTo>
                <a:lnTo>
                  <a:pt x="503" y="26"/>
                </a:lnTo>
                <a:lnTo>
                  <a:pt x="504" y="26"/>
                </a:lnTo>
                <a:lnTo>
                  <a:pt x="505" y="26"/>
                </a:lnTo>
                <a:lnTo>
                  <a:pt x="507" y="26"/>
                </a:lnTo>
                <a:lnTo>
                  <a:pt x="508" y="26"/>
                </a:lnTo>
                <a:lnTo>
                  <a:pt x="509" y="26"/>
                </a:lnTo>
                <a:lnTo>
                  <a:pt x="510" y="26"/>
                </a:lnTo>
                <a:lnTo>
                  <a:pt x="511" y="26"/>
                </a:lnTo>
                <a:lnTo>
                  <a:pt x="512" y="26"/>
                </a:lnTo>
                <a:lnTo>
                  <a:pt x="513" y="25"/>
                </a:lnTo>
                <a:lnTo>
                  <a:pt x="515" y="25"/>
                </a:lnTo>
                <a:lnTo>
                  <a:pt x="516" y="25"/>
                </a:lnTo>
                <a:lnTo>
                  <a:pt x="517" y="25"/>
                </a:lnTo>
                <a:lnTo>
                  <a:pt x="517" y="25"/>
                </a:lnTo>
                <a:lnTo>
                  <a:pt x="518" y="25"/>
                </a:lnTo>
                <a:lnTo>
                  <a:pt x="519" y="25"/>
                </a:lnTo>
                <a:lnTo>
                  <a:pt x="521" y="25"/>
                </a:lnTo>
                <a:lnTo>
                  <a:pt x="522" y="25"/>
                </a:lnTo>
                <a:lnTo>
                  <a:pt x="523" y="25"/>
                </a:lnTo>
                <a:lnTo>
                  <a:pt x="524" y="25"/>
                </a:lnTo>
                <a:lnTo>
                  <a:pt x="525" y="25"/>
                </a:lnTo>
                <a:lnTo>
                  <a:pt x="526" y="24"/>
                </a:lnTo>
                <a:lnTo>
                  <a:pt x="528" y="24"/>
                </a:lnTo>
                <a:lnTo>
                  <a:pt x="529" y="24"/>
                </a:lnTo>
                <a:lnTo>
                  <a:pt x="530" y="24"/>
                </a:lnTo>
                <a:lnTo>
                  <a:pt x="531" y="24"/>
                </a:lnTo>
                <a:lnTo>
                  <a:pt x="532" y="24"/>
                </a:lnTo>
                <a:lnTo>
                  <a:pt x="533" y="24"/>
                </a:lnTo>
                <a:lnTo>
                  <a:pt x="534" y="24"/>
                </a:lnTo>
                <a:lnTo>
                  <a:pt x="536" y="24"/>
                </a:lnTo>
                <a:lnTo>
                  <a:pt x="537" y="24"/>
                </a:lnTo>
                <a:lnTo>
                  <a:pt x="538" y="24"/>
                </a:lnTo>
                <a:lnTo>
                  <a:pt x="539" y="23"/>
                </a:lnTo>
                <a:lnTo>
                  <a:pt x="540" y="23"/>
                </a:lnTo>
                <a:lnTo>
                  <a:pt x="541" y="23"/>
                </a:lnTo>
                <a:lnTo>
                  <a:pt x="542" y="23"/>
                </a:lnTo>
                <a:lnTo>
                  <a:pt x="543" y="23"/>
                </a:lnTo>
                <a:lnTo>
                  <a:pt x="544" y="23"/>
                </a:lnTo>
                <a:lnTo>
                  <a:pt x="545" y="23"/>
                </a:lnTo>
                <a:lnTo>
                  <a:pt x="546" y="23"/>
                </a:lnTo>
                <a:lnTo>
                  <a:pt x="547" y="23"/>
                </a:lnTo>
                <a:lnTo>
                  <a:pt x="549" y="23"/>
                </a:lnTo>
                <a:lnTo>
                  <a:pt x="550" y="23"/>
                </a:lnTo>
                <a:lnTo>
                  <a:pt x="551" y="22"/>
                </a:lnTo>
                <a:lnTo>
                  <a:pt x="552" y="22"/>
                </a:lnTo>
                <a:lnTo>
                  <a:pt x="553" y="22"/>
                </a:lnTo>
                <a:lnTo>
                  <a:pt x="554" y="22"/>
                </a:lnTo>
                <a:lnTo>
                  <a:pt x="556" y="22"/>
                </a:lnTo>
                <a:lnTo>
                  <a:pt x="557" y="22"/>
                </a:lnTo>
                <a:lnTo>
                  <a:pt x="558" y="22"/>
                </a:lnTo>
                <a:lnTo>
                  <a:pt x="559" y="22"/>
                </a:lnTo>
                <a:lnTo>
                  <a:pt x="560" y="22"/>
                </a:lnTo>
                <a:lnTo>
                  <a:pt x="561" y="22"/>
                </a:lnTo>
                <a:lnTo>
                  <a:pt x="562" y="22"/>
                </a:lnTo>
                <a:lnTo>
                  <a:pt x="564" y="21"/>
                </a:lnTo>
                <a:lnTo>
                  <a:pt x="564" y="21"/>
                </a:lnTo>
                <a:lnTo>
                  <a:pt x="565" y="21"/>
                </a:lnTo>
                <a:lnTo>
                  <a:pt x="566" y="21"/>
                </a:lnTo>
                <a:lnTo>
                  <a:pt x="567" y="21"/>
                </a:lnTo>
                <a:lnTo>
                  <a:pt x="568" y="21"/>
                </a:lnTo>
                <a:lnTo>
                  <a:pt x="570" y="21"/>
                </a:lnTo>
                <a:lnTo>
                  <a:pt x="571" y="21"/>
                </a:lnTo>
                <a:lnTo>
                  <a:pt x="572" y="21"/>
                </a:lnTo>
                <a:lnTo>
                  <a:pt x="573" y="21"/>
                </a:lnTo>
                <a:lnTo>
                  <a:pt x="574" y="20"/>
                </a:lnTo>
                <a:lnTo>
                  <a:pt x="575" y="20"/>
                </a:lnTo>
                <a:lnTo>
                  <a:pt x="577" y="20"/>
                </a:lnTo>
                <a:lnTo>
                  <a:pt x="578" y="20"/>
                </a:lnTo>
                <a:lnTo>
                  <a:pt x="579" y="20"/>
                </a:lnTo>
                <a:lnTo>
                  <a:pt x="580" y="20"/>
                </a:lnTo>
                <a:lnTo>
                  <a:pt x="581" y="20"/>
                </a:lnTo>
                <a:lnTo>
                  <a:pt x="582" y="20"/>
                </a:lnTo>
                <a:lnTo>
                  <a:pt x="583" y="20"/>
                </a:lnTo>
                <a:lnTo>
                  <a:pt x="585" y="19"/>
                </a:lnTo>
                <a:lnTo>
                  <a:pt x="586" y="19"/>
                </a:lnTo>
                <a:lnTo>
                  <a:pt x="587" y="19"/>
                </a:lnTo>
                <a:lnTo>
                  <a:pt x="588" y="19"/>
                </a:lnTo>
                <a:lnTo>
                  <a:pt x="588" y="19"/>
                </a:lnTo>
                <a:lnTo>
                  <a:pt x="589" y="19"/>
                </a:lnTo>
                <a:lnTo>
                  <a:pt x="591" y="19"/>
                </a:lnTo>
                <a:lnTo>
                  <a:pt x="592" y="19"/>
                </a:lnTo>
                <a:lnTo>
                  <a:pt x="593" y="19"/>
                </a:lnTo>
                <a:lnTo>
                  <a:pt x="594" y="18"/>
                </a:lnTo>
                <a:lnTo>
                  <a:pt x="595" y="18"/>
                </a:lnTo>
                <a:lnTo>
                  <a:pt x="596" y="18"/>
                </a:lnTo>
                <a:lnTo>
                  <a:pt x="598" y="18"/>
                </a:lnTo>
                <a:lnTo>
                  <a:pt x="599" y="18"/>
                </a:lnTo>
                <a:lnTo>
                  <a:pt x="600" y="18"/>
                </a:lnTo>
                <a:lnTo>
                  <a:pt x="601" y="18"/>
                </a:lnTo>
                <a:lnTo>
                  <a:pt x="602" y="18"/>
                </a:lnTo>
                <a:lnTo>
                  <a:pt x="603" y="17"/>
                </a:lnTo>
                <a:lnTo>
                  <a:pt x="604" y="17"/>
                </a:lnTo>
                <a:lnTo>
                  <a:pt x="606" y="17"/>
                </a:lnTo>
                <a:lnTo>
                  <a:pt x="607" y="17"/>
                </a:lnTo>
                <a:lnTo>
                  <a:pt x="608" y="17"/>
                </a:lnTo>
                <a:lnTo>
                  <a:pt x="609" y="17"/>
                </a:lnTo>
                <a:lnTo>
                  <a:pt x="610" y="17"/>
                </a:lnTo>
                <a:lnTo>
                  <a:pt x="611" y="16"/>
                </a:lnTo>
                <a:lnTo>
                  <a:pt x="612" y="16"/>
                </a:lnTo>
                <a:lnTo>
                  <a:pt x="613" y="16"/>
                </a:lnTo>
                <a:lnTo>
                  <a:pt x="614" y="16"/>
                </a:lnTo>
                <a:lnTo>
                  <a:pt x="615" y="16"/>
                </a:lnTo>
                <a:lnTo>
                  <a:pt x="616" y="16"/>
                </a:lnTo>
                <a:lnTo>
                  <a:pt x="617" y="16"/>
                </a:lnTo>
                <a:lnTo>
                  <a:pt x="619" y="16"/>
                </a:lnTo>
                <a:lnTo>
                  <a:pt x="620" y="15"/>
                </a:lnTo>
                <a:lnTo>
                  <a:pt x="621" y="15"/>
                </a:lnTo>
                <a:lnTo>
                  <a:pt x="622" y="15"/>
                </a:lnTo>
                <a:lnTo>
                  <a:pt x="623" y="15"/>
                </a:lnTo>
                <a:lnTo>
                  <a:pt x="624" y="15"/>
                </a:lnTo>
                <a:lnTo>
                  <a:pt x="626" y="15"/>
                </a:lnTo>
                <a:lnTo>
                  <a:pt x="627" y="15"/>
                </a:lnTo>
                <a:lnTo>
                  <a:pt x="628" y="14"/>
                </a:lnTo>
                <a:lnTo>
                  <a:pt x="629" y="14"/>
                </a:lnTo>
                <a:lnTo>
                  <a:pt x="630" y="14"/>
                </a:lnTo>
                <a:lnTo>
                  <a:pt x="631" y="14"/>
                </a:lnTo>
                <a:lnTo>
                  <a:pt x="632" y="14"/>
                </a:lnTo>
                <a:lnTo>
                  <a:pt x="634" y="14"/>
                </a:lnTo>
                <a:lnTo>
                  <a:pt x="635" y="13"/>
                </a:lnTo>
                <a:lnTo>
                  <a:pt x="636" y="13"/>
                </a:lnTo>
                <a:lnTo>
                  <a:pt x="636" y="13"/>
                </a:lnTo>
                <a:lnTo>
                  <a:pt x="637" y="13"/>
                </a:lnTo>
                <a:lnTo>
                  <a:pt x="638" y="13"/>
                </a:lnTo>
                <a:lnTo>
                  <a:pt x="640" y="13"/>
                </a:lnTo>
                <a:lnTo>
                  <a:pt x="641" y="13"/>
                </a:lnTo>
                <a:lnTo>
                  <a:pt x="642" y="12"/>
                </a:lnTo>
                <a:lnTo>
                  <a:pt x="643" y="12"/>
                </a:lnTo>
                <a:lnTo>
                  <a:pt x="644" y="12"/>
                </a:lnTo>
                <a:lnTo>
                  <a:pt x="645" y="12"/>
                </a:lnTo>
                <a:lnTo>
                  <a:pt x="647" y="12"/>
                </a:lnTo>
                <a:lnTo>
                  <a:pt x="648" y="12"/>
                </a:lnTo>
                <a:lnTo>
                  <a:pt x="649" y="11"/>
                </a:lnTo>
                <a:lnTo>
                  <a:pt x="650" y="11"/>
                </a:lnTo>
                <a:lnTo>
                  <a:pt x="651" y="11"/>
                </a:lnTo>
                <a:lnTo>
                  <a:pt x="652" y="11"/>
                </a:lnTo>
                <a:lnTo>
                  <a:pt x="653" y="11"/>
                </a:lnTo>
                <a:lnTo>
                  <a:pt x="655" y="11"/>
                </a:lnTo>
                <a:lnTo>
                  <a:pt x="656" y="11"/>
                </a:lnTo>
                <a:lnTo>
                  <a:pt x="657" y="10"/>
                </a:lnTo>
                <a:lnTo>
                  <a:pt x="658" y="10"/>
                </a:lnTo>
                <a:lnTo>
                  <a:pt x="659" y="10"/>
                </a:lnTo>
                <a:lnTo>
                  <a:pt x="659" y="10"/>
                </a:lnTo>
                <a:lnTo>
                  <a:pt x="661" y="10"/>
                </a:lnTo>
                <a:lnTo>
                  <a:pt x="662" y="10"/>
                </a:lnTo>
                <a:lnTo>
                  <a:pt x="663" y="9"/>
                </a:lnTo>
                <a:lnTo>
                  <a:pt x="664" y="9"/>
                </a:lnTo>
                <a:lnTo>
                  <a:pt x="665" y="9"/>
                </a:lnTo>
                <a:lnTo>
                  <a:pt x="666" y="9"/>
                </a:lnTo>
                <a:lnTo>
                  <a:pt x="668" y="9"/>
                </a:lnTo>
                <a:lnTo>
                  <a:pt x="669" y="9"/>
                </a:lnTo>
                <a:lnTo>
                  <a:pt x="670" y="9"/>
                </a:lnTo>
                <a:lnTo>
                  <a:pt x="671" y="8"/>
                </a:lnTo>
                <a:lnTo>
                  <a:pt x="672" y="8"/>
                </a:lnTo>
                <a:lnTo>
                  <a:pt x="673" y="8"/>
                </a:lnTo>
                <a:lnTo>
                  <a:pt x="675" y="8"/>
                </a:lnTo>
                <a:lnTo>
                  <a:pt x="676" y="8"/>
                </a:lnTo>
                <a:lnTo>
                  <a:pt x="677" y="8"/>
                </a:lnTo>
                <a:lnTo>
                  <a:pt x="678" y="7"/>
                </a:lnTo>
                <a:lnTo>
                  <a:pt x="679" y="7"/>
                </a:lnTo>
                <a:lnTo>
                  <a:pt x="680" y="7"/>
                </a:lnTo>
                <a:lnTo>
                  <a:pt x="681" y="7"/>
                </a:lnTo>
                <a:lnTo>
                  <a:pt x="683" y="7"/>
                </a:lnTo>
                <a:lnTo>
                  <a:pt x="683" y="7"/>
                </a:lnTo>
                <a:lnTo>
                  <a:pt x="684" y="7"/>
                </a:lnTo>
                <a:lnTo>
                  <a:pt x="685" y="6"/>
                </a:lnTo>
                <a:lnTo>
                  <a:pt x="686" y="6"/>
                </a:lnTo>
                <a:lnTo>
                  <a:pt x="687" y="6"/>
                </a:lnTo>
                <a:lnTo>
                  <a:pt x="689" y="6"/>
                </a:lnTo>
                <a:lnTo>
                  <a:pt x="690" y="6"/>
                </a:lnTo>
                <a:lnTo>
                  <a:pt x="691" y="6"/>
                </a:lnTo>
                <a:lnTo>
                  <a:pt x="692" y="6"/>
                </a:lnTo>
                <a:lnTo>
                  <a:pt x="693" y="6"/>
                </a:lnTo>
                <a:lnTo>
                  <a:pt x="694" y="6"/>
                </a:lnTo>
                <a:lnTo>
                  <a:pt x="696" y="6"/>
                </a:lnTo>
                <a:lnTo>
                  <a:pt x="697" y="6"/>
                </a:lnTo>
                <a:lnTo>
                  <a:pt x="698" y="6"/>
                </a:lnTo>
                <a:lnTo>
                  <a:pt x="699" y="6"/>
                </a:lnTo>
                <a:lnTo>
                  <a:pt x="700" y="6"/>
                </a:lnTo>
                <a:lnTo>
                  <a:pt x="701" y="6"/>
                </a:lnTo>
                <a:lnTo>
                  <a:pt x="702" y="5"/>
                </a:lnTo>
                <a:lnTo>
                  <a:pt x="704" y="5"/>
                </a:lnTo>
                <a:lnTo>
                  <a:pt x="705" y="5"/>
                </a:lnTo>
                <a:lnTo>
                  <a:pt x="706" y="5"/>
                </a:lnTo>
                <a:lnTo>
                  <a:pt x="707" y="5"/>
                </a:lnTo>
                <a:lnTo>
                  <a:pt x="707" y="5"/>
                </a:lnTo>
                <a:lnTo>
                  <a:pt x="708" y="5"/>
                </a:lnTo>
                <a:lnTo>
                  <a:pt x="710" y="5"/>
                </a:lnTo>
                <a:lnTo>
                  <a:pt x="711" y="4"/>
                </a:lnTo>
                <a:lnTo>
                  <a:pt x="712" y="4"/>
                </a:lnTo>
                <a:lnTo>
                  <a:pt x="713" y="4"/>
                </a:lnTo>
                <a:lnTo>
                  <a:pt x="714" y="4"/>
                </a:lnTo>
                <a:lnTo>
                  <a:pt x="715" y="4"/>
                </a:lnTo>
                <a:lnTo>
                  <a:pt x="717" y="4"/>
                </a:lnTo>
                <a:lnTo>
                  <a:pt x="718" y="4"/>
                </a:lnTo>
                <a:lnTo>
                  <a:pt x="719" y="4"/>
                </a:lnTo>
                <a:lnTo>
                  <a:pt x="720" y="4"/>
                </a:lnTo>
                <a:lnTo>
                  <a:pt x="721" y="3"/>
                </a:lnTo>
                <a:lnTo>
                  <a:pt x="722" y="3"/>
                </a:lnTo>
                <a:lnTo>
                  <a:pt x="724" y="3"/>
                </a:lnTo>
                <a:lnTo>
                  <a:pt x="725" y="3"/>
                </a:lnTo>
                <a:lnTo>
                  <a:pt x="726" y="3"/>
                </a:lnTo>
                <a:lnTo>
                  <a:pt x="727" y="3"/>
                </a:lnTo>
                <a:lnTo>
                  <a:pt x="728" y="3"/>
                </a:lnTo>
                <a:lnTo>
                  <a:pt x="729" y="3"/>
                </a:lnTo>
                <a:lnTo>
                  <a:pt x="730" y="3"/>
                </a:lnTo>
                <a:lnTo>
                  <a:pt x="731" y="3"/>
                </a:lnTo>
                <a:lnTo>
                  <a:pt x="732" y="2"/>
                </a:lnTo>
                <a:lnTo>
                  <a:pt x="733" y="2"/>
                </a:lnTo>
                <a:lnTo>
                  <a:pt x="734" y="2"/>
                </a:lnTo>
                <a:lnTo>
                  <a:pt x="735" y="2"/>
                </a:lnTo>
                <a:lnTo>
                  <a:pt x="736" y="2"/>
                </a:lnTo>
                <a:lnTo>
                  <a:pt x="738" y="2"/>
                </a:lnTo>
                <a:lnTo>
                  <a:pt x="739" y="2"/>
                </a:lnTo>
                <a:lnTo>
                  <a:pt x="740" y="2"/>
                </a:lnTo>
                <a:lnTo>
                  <a:pt x="741" y="2"/>
                </a:lnTo>
                <a:lnTo>
                  <a:pt x="742" y="2"/>
                </a:lnTo>
                <a:lnTo>
                  <a:pt x="743" y="2"/>
                </a:lnTo>
                <a:lnTo>
                  <a:pt x="745" y="2"/>
                </a:lnTo>
                <a:lnTo>
                  <a:pt x="746" y="2"/>
                </a:lnTo>
                <a:lnTo>
                  <a:pt x="747" y="1"/>
                </a:lnTo>
                <a:lnTo>
                  <a:pt x="748" y="1"/>
                </a:lnTo>
                <a:lnTo>
                  <a:pt x="749" y="1"/>
                </a:lnTo>
                <a:lnTo>
                  <a:pt x="750" y="1"/>
                </a:lnTo>
                <a:lnTo>
                  <a:pt x="751" y="1"/>
                </a:lnTo>
                <a:lnTo>
                  <a:pt x="753" y="1"/>
                </a:lnTo>
                <a:lnTo>
                  <a:pt x="754" y="1"/>
                </a:lnTo>
                <a:lnTo>
                  <a:pt x="755" y="1"/>
                </a:lnTo>
                <a:lnTo>
                  <a:pt x="755" y="1"/>
                </a:lnTo>
                <a:lnTo>
                  <a:pt x="756" y="1"/>
                </a:lnTo>
                <a:lnTo>
                  <a:pt x="757" y="1"/>
                </a:lnTo>
                <a:lnTo>
                  <a:pt x="759" y="1"/>
                </a:lnTo>
                <a:lnTo>
                  <a:pt x="760" y="1"/>
                </a:lnTo>
                <a:lnTo>
                  <a:pt x="761" y="1"/>
                </a:lnTo>
                <a:lnTo>
                  <a:pt x="762" y="1"/>
                </a:lnTo>
                <a:lnTo>
                  <a:pt x="763" y="1"/>
                </a:lnTo>
                <a:lnTo>
                  <a:pt x="764" y="1"/>
                </a:lnTo>
                <a:lnTo>
                  <a:pt x="766" y="1"/>
                </a:lnTo>
                <a:lnTo>
                  <a:pt x="767" y="1"/>
                </a:lnTo>
                <a:lnTo>
                  <a:pt x="768" y="0"/>
                </a:lnTo>
                <a:lnTo>
                  <a:pt x="769" y="0"/>
                </a:lnTo>
                <a:lnTo>
                  <a:pt x="770" y="0"/>
                </a:lnTo>
                <a:lnTo>
                  <a:pt x="771" y="0"/>
                </a:lnTo>
                <a:lnTo>
                  <a:pt x="773" y="0"/>
                </a:lnTo>
                <a:lnTo>
                  <a:pt x="774" y="0"/>
                </a:lnTo>
                <a:lnTo>
                  <a:pt x="775" y="0"/>
                </a:lnTo>
                <a:lnTo>
                  <a:pt x="776" y="0"/>
                </a:lnTo>
                <a:lnTo>
                  <a:pt x="777" y="0"/>
                </a:lnTo>
                <a:lnTo>
                  <a:pt x="778" y="0"/>
                </a:lnTo>
                <a:lnTo>
                  <a:pt x="778" y="0"/>
                </a:lnTo>
                <a:lnTo>
                  <a:pt x="780" y="0"/>
                </a:lnTo>
                <a:lnTo>
                  <a:pt x="781" y="0"/>
                </a:lnTo>
                <a:lnTo>
                  <a:pt x="782" y="0"/>
                </a:lnTo>
                <a:lnTo>
                  <a:pt x="783" y="0"/>
                </a:lnTo>
                <a:lnTo>
                  <a:pt x="784" y="0"/>
                </a:lnTo>
                <a:lnTo>
                  <a:pt x="785" y="0"/>
                </a:lnTo>
                <a:lnTo>
                  <a:pt x="787" y="0"/>
                </a:lnTo>
                <a:lnTo>
                  <a:pt x="788" y="0"/>
                </a:lnTo>
                <a:lnTo>
                  <a:pt x="789" y="0"/>
                </a:lnTo>
                <a:lnTo>
                  <a:pt x="790" y="0"/>
                </a:lnTo>
                <a:lnTo>
                  <a:pt x="791" y="0"/>
                </a:lnTo>
                <a:lnTo>
                  <a:pt x="792" y="0"/>
                </a:lnTo>
                <a:lnTo>
                  <a:pt x="794" y="0"/>
                </a:lnTo>
                <a:lnTo>
                  <a:pt x="795" y="0"/>
                </a:lnTo>
                <a:lnTo>
                  <a:pt x="796" y="0"/>
                </a:lnTo>
                <a:lnTo>
                  <a:pt x="797" y="0"/>
                </a:lnTo>
                <a:lnTo>
                  <a:pt x="798" y="0"/>
                </a:lnTo>
                <a:lnTo>
                  <a:pt x="799" y="0"/>
                </a:lnTo>
                <a:lnTo>
                  <a:pt x="800" y="0"/>
                </a:lnTo>
                <a:lnTo>
                  <a:pt x="802" y="0"/>
                </a:lnTo>
                <a:lnTo>
                  <a:pt x="802" y="0"/>
                </a:lnTo>
                <a:lnTo>
                  <a:pt x="803" y="0"/>
                </a:lnTo>
                <a:lnTo>
                  <a:pt x="804" y="0"/>
                </a:lnTo>
                <a:lnTo>
                  <a:pt x="805" y="0"/>
                </a:lnTo>
                <a:lnTo>
                  <a:pt x="806" y="0"/>
                </a:lnTo>
                <a:lnTo>
                  <a:pt x="808" y="1"/>
                </a:lnTo>
                <a:lnTo>
                  <a:pt x="809" y="1"/>
                </a:lnTo>
                <a:lnTo>
                  <a:pt x="810" y="1"/>
                </a:lnTo>
                <a:lnTo>
                  <a:pt x="811" y="1"/>
                </a:lnTo>
                <a:lnTo>
                  <a:pt x="812" y="1"/>
                </a:lnTo>
                <a:lnTo>
                  <a:pt x="813" y="1"/>
                </a:lnTo>
                <a:lnTo>
                  <a:pt x="815" y="1"/>
                </a:lnTo>
                <a:lnTo>
                  <a:pt x="816" y="1"/>
                </a:lnTo>
                <a:lnTo>
                  <a:pt x="817" y="1"/>
                </a:lnTo>
                <a:lnTo>
                  <a:pt x="818" y="1"/>
                </a:lnTo>
                <a:lnTo>
                  <a:pt x="819" y="1"/>
                </a:lnTo>
                <a:lnTo>
                  <a:pt x="820" y="1"/>
                </a:lnTo>
                <a:lnTo>
                  <a:pt x="822" y="1"/>
                </a:lnTo>
                <a:lnTo>
                  <a:pt x="823" y="1"/>
                </a:lnTo>
                <a:lnTo>
                  <a:pt x="824" y="1"/>
                </a:lnTo>
                <a:lnTo>
                  <a:pt x="825" y="1"/>
                </a:lnTo>
                <a:lnTo>
                  <a:pt x="826" y="1"/>
                </a:lnTo>
                <a:lnTo>
                  <a:pt x="826" y="1"/>
                </a:lnTo>
                <a:lnTo>
                  <a:pt x="827" y="1"/>
                </a:lnTo>
                <a:lnTo>
                  <a:pt x="829" y="1"/>
                </a:lnTo>
                <a:lnTo>
                  <a:pt x="830" y="2"/>
                </a:lnTo>
                <a:lnTo>
                  <a:pt x="831" y="2"/>
                </a:lnTo>
                <a:lnTo>
                  <a:pt x="832" y="2"/>
                </a:lnTo>
                <a:lnTo>
                  <a:pt x="833" y="2"/>
                </a:lnTo>
                <a:lnTo>
                  <a:pt x="834" y="2"/>
                </a:lnTo>
                <a:lnTo>
                  <a:pt x="836" y="2"/>
                </a:lnTo>
                <a:lnTo>
                  <a:pt x="837" y="2"/>
                </a:lnTo>
                <a:lnTo>
                  <a:pt x="838" y="2"/>
                </a:lnTo>
                <a:lnTo>
                  <a:pt x="839" y="2"/>
                </a:lnTo>
                <a:lnTo>
                  <a:pt x="840" y="2"/>
                </a:lnTo>
                <a:lnTo>
                  <a:pt x="841" y="2"/>
                </a:lnTo>
                <a:lnTo>
                  <a:pt x="843" y="2"/>
                </a:lnTo>
                <a:lnTo>
                  <a:pt x="844" y="3"/>
                </a:lnTo>
                <a:lnTo>
                  <a:pt x="845" y="3"/>
                </a:lnTo>
                <a:lnTo>
                  <a:pt x="846" y="3"/>
                </a:lnTo>
                <a:lnTo>
                  <a:pt x="847" y="3"/>
                </a:lnTo>
                <a:lnTo>
                  <a:pt x="848" y="3"/>
                </a:lnTo>
                <a:lnTo>
                  <a:pt x="849" y="3"/>
                </a:lnTo>
                <a:lnTo>
                  <a:pt x="850" y="3"/>
                </a:lnTo>
                <a:lnTo>
                  <a:pt x="851" y="3"/>
                </a:lnTo>
                <a:lnTo>
                  <a:pt x="852" y="3"/>
                </a:lnTo>
                <a:lnTo>
                  <a:pt x="853" y="3"/>
                </a:lnTo>
                <a:lnTo>
                  <a:pt x="854" y="3"/>
                </a:lnTo>
                <a:lnTo>
                  <a:pt x="855" y="4"/>
                </a:lnTo>
                <a:lnTo>
                  <a:pt x="857" y="4"/>
                </a:lnTo>
                <a:lnTo>
                  <a:pt x="858" y="4"/>
                </a:lnTo>
                <a:lnTo>
                  <a:pt x="859" y="4"/>
                </a:lnTo>
                <a:lnTo>
                  <a:pt x="860" y="4"/>
                </a:lnTo>
                <a:lnTo>
                  <a:pt x="861" y="4"/>
                </a:lnTo>
                <a:lnTo>
                  <a:pt x="862" y="4"/>
                </a:lnTo>
                <a:lnTo>
                  <a:pt x="864" y="4"/>
                </a:lnTo>
                <a:lnTo>
                  <a:pt x="865" y="4"/>
                </a:lnTo>
                <a:lnTo>
                  <a:pt x="866" y="5"/>
                </a:lnTo>
                <a:lnTo>
                  <a:pt x="867" y="5"/>
                </a:lnTo>
                <a:lnTo>
                  <a:pt x="868" y="5"/>
                </a:lnTo>
                <a:lnTo>
                  <a:pt x="869" y="5"/>
                </a:lnTo>
                <a:lnTo>
                  <a:pt x="870" y="5"/>
                </a:lnTo>
                <a:lnTo>
                  <a:pt x="872" y="5"/>
                </a:lnTo>
                <a:lnTo>
                  <a:pt x="873" y="5"/>
                </a:lnTo>
                <a:lnTo>
                  <a:pt x="873" y="5"/>
                </a:lnTo>
                <a:lnTo>
                  <a:pt x="874" y="6"/>
                </a:lnTo>
                <a:lnTo>
                  <a:pt x="875" y="6"/>
                </a:lnTo>
                <a:lnTo>
                  <a:pt x="876" y="6"/>
                </a:lnTo>
                <a:lnTo>
                  <a:pt x="878" y="6"/>
                </a:lnTo>
                <a:lnTo>
                  <a:pt x="879" y="6"/>
                </a:lnTo>
                <a:lnTo>
                  <a:pt x="880" y="6"/>
                </a:lnTo>
                <a:lnTo>
                  <a:pt x="881" y="6"/>
                </a:lnTo>
                <a:lnTo>
                  <a:pt x="882" y="6"/>
                </a:lnTo>
                <a:lnTo>
                  <a:pt x="883" y="6"/>
                </a:lnTo>
                <a:lnTo>
                  <a:pt x="885" y="6"/>
                </a:lnTo>
                <a:lnTo>
                  <a:pt x="886" y="6"/>
                </a:lnTo>
                <a:lnTo>
                  <a:pt x="887" y="6"/>
                </a:lnTo>
                <a:lnTo>
                  <a:pt x="888" y="6"/>
                </a:lnTo>
                <a:lnTo>
                  <a:pt x="889" y="6"/>
                </a:lnTo>
                <a:lnTo>
                  <a:pt x="890" y="7"/>
                </a:lnTo>
                <a:lnTo>
                  <a:pt x="892" y="7"/>
                </a:lnTo>
                <a:lnTo>
                  <a:pt x="893" y="7"/>
                </a:lnTo>
                <a:lnTo>
                  <a:pt x="894" y="7"/>
                </a:lnTo>
                <a:lnTo>
                  <a:pt x="895" y="7"/>
                </a:lnTo>
                <a:lnTo>
                  <a:pt x="896" y="7"/>
                </a:lnTo>
                <a:lnTo>
                  <a:pt x="897" y="7"/>
                </a:lnTo>
                <a:lnTo>
                  <a:pt x="897" y="8"/>
                </a:lnTo>
                <a:lnTo>
                  <a:pt x="899" y="8"/>
                </a:lnTo>
                <a:lnTo>
                  <a:pt x="900" y="8"/>
                </a:lnTo>
                <a:lnTo>
                  <a:pt x="901" y="8"/>
                </a:lnTo>
                <a:lnTo>
                  <a:pt x="902" y="8"/>
                </a:lnTo>
                <a:lnTo>
                  <a:pt x="903" y="8"/>
                </a:lnTo>
                <a:lnTo>
                  <a:pt x="904" y="8"/>
                </a:lnTo>
                <a:lnTo>
                  <a:pt x="906" y="9"/>
                </a:lnTo>
                <a:lnTo>
                  <a:pt x="907" y="9"/>
                </a:lnTo>
                <a:lnTo>
                  <a:pt x="908" y="9"/>
                </a:lnTo>
                <a:lnTo>
                  <a:pt x="909" y="9"/>
                </a:lnTo>
                <a:lnTo>
                  <a:pt x="910" y="9"/>
                </a:lnTo>
                <a:lnTo>
                  <a:pt x="911" y="9"/>
                </a:lnTo>
                <a:lnTo>
                  <a:pt x="913" y="10"/>
                </a:lnTo>
                <a:lnTo>
                  <a:pt x="914" y="10"/>
                </a:lnTo>
                <a:lnTo>
                  <a:pt x="915" y="10"/>
                </a:lnTo>
                <a:lnTo>
                  <a:pt x="916" y="10"/>
                </a:lnTo>
                <a:lnTo>
                  <a:pt x="917" y="10"/>
                </a:lnTo>
                <a:lnTo>
                  <a:pt x="918" y="10"/>
                </a:lnTo>
                <a:lnTo>
                  <a:pt x="919" y="10"/>
                </a:lnTo>
                <a:lnTo>
                  <a:pt x="921" y="11"/>
                </a:lnTo>
                <a:lnTo>
                  <a:pt x="921" y="11"/>
                </a:lnTo>
                <a:lnTo>
                  <a:pt x="922" y="11"/>
                </a:lnTo>
                <a:lnTo>
                  <a:pt x="923" y="11"/>
                </a:lnTo>
                <a:lnTo>
                  <a:pt x="924" y="11"/>
                </a:lnTo>
                <a:lnTo>
                  <a:pt x="925" y="11"/>
                </a:lnTo>
                <a:lnTo>
                  <a:pt x="927" y="12"/>
                </a:lnTo>
                <a:lnTo>
                  <a:pt x="928" y="12"/>
                </a:lnTo>
                <a:lnTo>
                  <a:pt x="929" y="12"/>
                </a:lnTo>
                <a:lnTo>
                  <a:pt x="930" y="12"/>
                </a:lnTo>
                <a:lnTo>
                  <a:pt x="931" y="12"/>
                </a:lnTo>
                <a:lnTo>
                  <a:pt x="932" y="12"/>
                </a:lnTo>
                <a:lnTo>
                  <a:pt x="934" y="12"/>
                </a:lnTo>
                <a:lnTo>
                  <a:pt x="935" y="13"/>
                </a:lnTo>
                <a:lnTo>
                  <a:pt x="936" y="13"/>
                </a:lnTo>
                <a:lnTo>
                  <a:pt x="937" y="13"/>
                </a:lnTo>
                <a:lnTo>
                  <a:pt x="938" y="13"/>
                </a:lnTo>
                <a:lnTo>
                  <a:pt x="939" y="13"/>
                </a:lnTo>
                <a:lnTo>
                  <a:pt x="941" y="13"/>
                </a:lnTo>
                <a:lnTo>
                  <a:pt x="942" y="14"/>
                </a:lnTo>
                <a:lnTo>
                  <a:pt x="943" y="14"/>
                </a:lnTo>
                <a:lnTo>
                  <a:pt x="944" y="14"/>
                </a:lnTo>
                <a:lnTo>
                  <a:pt x="945" y="14"/>
                </a:lnTo>
                <a:lnTo>
                  <a:pt x="945" y="14"/>
                </a:lnTo>
                <a:lnTo>
                  <a:pt x="946" y="14"/>
                </a:lnTo>
                <a:lnTo>
                  <a:pt x="948" y="14"/>
                </a:lnTo>
                <a:lnTo>
                  <a:pt x="949" y="15"/>
                </a:lnTo>
                <a:lnTo>
                  <a:pt x="950" y="15"/>
                </a:lnTo>
                <a:lnTo>
                  <a:pt x="951" y="15"/>
                </a:lnTo>
                <a:lnTo>
                  <a:pt x="952" y="15"/>
                </a:lnTo>
                <a:lnTo>
                  <a:pt x="953" y="15"/>
                </a:lnTo>
                <a:lnTo>
                  <a:pt x="955" y="15"/>
                </a:lnTo>
                <a:lnTo>
                  <a:pt x="956" y="15"/>
                </a:lnTo>
                <a:lnTo>
                  <a:pt x="957" y="16"/>
                </a:lnTo>
                <a:lnTo>
                  <a:pt x="958" y="16"/>
                </a:lnTo>
                <a:lnTo>
                  <a:pt x="959" y="16"/>
                </a:lnTo>
                <a:lnTo>
                  <a:pt x="960" y="16"/>
                </a:lnTo>
                <a:lnTo>
                  <a:pt x="962" y="16"/>
                </a:lnTo>
                <a:lnTo>
                  <a:pt x="963" y="16"/>
                </a:lnTo>
                <a:lnTo>
                  <a:pt x="964" y="16"/>
                </a:lnTo>
                <a:lnTo>
                  <a:pt x="965" y="17"/>
                </a:lnTo>
                <a:lnTo>
                  <a:pt x="966" y="17"/>
                </a:lnTo>
                <a:lnTo>
                  <a:pt x="967" y="17"/>
                </a:lnTo>
                <a:lnTo>
                  <a:pt x="968" y="17"/>
                </a:lnTo>
                <a:lnTo>
                  <a:pt x="969" y="17"/>
                </a:lnTo>
                <a:lnTo>
                  <a:pt x="970" y="17"/>
                </a:lnTo>
                <a:lnTo>
                  <a:pt x="971" y="17"/>
                </a:lnTo>
                <a:lnTo>
                  <a:pt x="972" y="17"/>
                </a:lnTo>
                <a:lnTo>
                  <a:pt x="973" y="18"/>
                </a:lnTo>
                <a:lnTo>
                  <a:pt x="974" y="18"/>
                </a:lnTo>
                <a:lnTo>
                  <a:pt x="976" y="18"/>
                </a:lnTo>
                <a:lnTo>
                  <a:pt x="977" y="18"/>
                </a:lnTo>
                <a:lnTo>
                  <a:pt x="978" y="18"/>
                </a:lnTo>
                <a:lnTo>
                  <a:pt x="979" y="18"/>
                </a:lnTo>
                <a:lnTo>
                  <a:pt x="980" y="18"/>
                </a:lnTo>
                <a:lnTo>
                  <a:pt x="981" y="18"/>
                </a:lnTo>
                <a:lnTo>
                  <a:pt x="983" y="19"/>
                </a:lnTo>
                <a:lnTo>
                  <a:pt x="984" y="19"/>
                </a:lnTo>
                <a:lnTo>
                  <a:pt x="985" y="19"/>
                </a:lnTo>
                <a:lnTo>
                  <a:pt x="986" y="19"/>
                </a:lnTo>
                <a:lnTo>
                  <a:pt x="987" y="19"/>
                </a:lnTo>
                <a:lnTo>
                  <a:pt x="988" y="19"/>
                </a:lnTo>
                <a:lnTo>
                  <a:pt x="990" y="19"/>
                </a:lnTo>
                <a:lnTo>
                  <a:pt x="991" y="19"/>
                </a:lnTo>
                <a:lnTo>
                  <a:pt x="992" y="19"/>
                </a:lnTo>
                <a:lnTo>
                  <a:pt x="992" y="20"/>
                </a:lnTo>
                <a:lnTo>
                  <a:pt x="993" y="20"/>
                </a:lnTo>
                <a:lnTo>
                  <a:pt x="994" y="20"/>
                </a:lnTo>
                <a:lnTo>
                  <a:pt x="995" y="20"/>
                </a:lnTo>
                <a:lnTo>
                  <a:pt x="997" y="20"/>
                </a:lnTo>
                <a:lnTo>
                  <a:pt x="998" y="20"/>
                </a:lnTo>
                <a:lnTo>
                  <a:pt x="999" y="20"/>
                </a:lnTo>
                <a:lnTo>
                  <a:pt x="1000" y="20"/>
                </a:lnTo>
                <a:lnTo>
                  <a:pt x="1001" y="20"/>
                </a:lnTo>
                <a:lnTo>
                  <a:pt x="1002" y="21"/>
                </a:lnTo>
                <a:lnTo>
                  <a:pt x="1004" y="21"/>
                </a:lnTo>
                <a:lnTo>
                  <a:pt x="1005" y="21"/>
                </a:lnTo>
                <a:lnTo>
                  <a:pt x="1006" y="21"/>
                </a:lnTo>
                <a:lnTo>
                  <a:pt x="1007" y="21"/>
                </a:lnTo>
                <a:lnTo>
                  <a:pt x="1008" y="21"/>
                </a:lnTo>
                <a:lnTo>
                  <a:pt x="1009" y="21"/>
                </a:lnTo>
                <a:lnTo>
                  <a:pt x="1011" y="21"/>
                </a:lnTo>
                <a:lnTo>
                  <a:pt x="1012" y="21"/>
                </a:lnTo>
                <a:lnTo>
                  <a:pt x="1013" y="21"/>
                </a:lnTo>
                <a:lnTo>
                  <a:pt x="1014" y="22"/>
                </a:lnTo>
                <a:lnTo>
                  <a:pt x="1015" y="22"/>
                </a:lnTo>
                <a:lnTo>
                  <a:pt x="1016" y="22"/>
                </a:lnTo>
                <a:lnTo>
                  <a:pt x="1016" y="22"/>
                </a:lnTo>
                <a:lnTo>
                  <a:pt x="1018" y="22"/>
                </a:lnTo>
                <a:lnTo>
                  <a:pt x="1019" y="22"/>
                </a:lnTo>
                <a:lnTo>
                  <a:pt x="1020" y="22"/>
                </a:lnTo>
                <a:lnTo>
                  <a:pt x="1021" y="22"/>
                </a:lnTo>
                <a:lnTo>
                  <a:pt x="1022" y="22"/>
                </a:lnTo>
                <a:lnTo>
                  <a:pt x="1023" y="22"/>
                </a:lnTo>
                <a:lnTo>
                  <a:pt x="1025" y="23"/>
                </a:lnTo>
                <a:lnTo>
                  <a:pt x="1026" y="23"/>
                </a:lnTo>
                <a:lnTo>
                  <a:pt x="1027" y="23"/>
                </a:lnTo>
                <a:lnTo>
                  <a:pt x="1028" y="23"/>
                </a:lnTo>
                <a:lnTo>
                  <a:pt x="1029" y="23"/>
                </a:lnTo>
                <a:lnTo>
                  <a:pt x="1030" y="23"/>
                </a:lnTo>
                <a:lnTo>
                  <a:pt x="1032" y="23"/>
                </a:lnTo>
                <a:lnTo>
                  <a:pt x="1033" y="23"/>
                </a:lnTo>
                <a:lnTo>
                  <a:pt x="1034" y="23"/>
                </a:lnTo>
                <a:lnTo>
                  <a:pt x="1035" y="23"/>
                </a:lnTo>
                <a:lnTo>
                  <a:pt x="1036" y="23"/>
                </a:lnTo>
                <a:lnTo>
                  <a:pt x="1037" y="24"/>
                </a:lnTo>
                <a:lnTo>
                  <a:pt x="1039" y="24"/>
                </a:lnTo>
                <a:lnTo>
                  <a:pt x="1040" y="24"/>
                </a:lnTo>
                <a:lnTo>
                  <a:pt x="1040" y="24"/>
                </a:lnTo>
                <a:lnTo>
                  <a:pt x="1041" y="24"/>
                </a:lnTo>
                <a:lnTo>
                  <a:pt x="1042" y="24"/>
                </a:lnTo>
                <a:lnTo>
                  <a:pt x="1043" y="24"/>
                </a:lnTo>
                <a:lnTo>
                  <a:pt x="1044" y="24"/>
                </a:lnTo>
                <a:lnTo>
                  <a:pt x="1046" y="24"/>
                </a:lnTo>
                <a:lnTo>
                  <a:pt x="1047" y="24"/>
                </a:lnTo>
                <a:lnTo>
                  <a:pt x="1048" y="24"/>
                </a:lnTo>
                <a:lnTo>
                  <a:pt x="1049" y="24"/>
                </a:lnTo>
                <a:lnTo>
                  <a:pt x="1050" y="25"/>
                </a:lnTo>
                <a:lnTo>
                  <a:pt x="1051" y="25"/>
                </a:lnTo>
                <a:lnTo>
                  <a:pt x="1053" y="25"/>
                </a:lnTo>
                <a:lnTo>
                  <a:pt x="1054" y="25"/>
                </a:lnTo>
                <a:lnTo>
                  <a:pt x="1055" y="25"/>
                </a:lnTo>
                <a:lnTo>
                  <a:pt x="1056" y="25"/>
                </a:lnTo>
                <a:lnTo>
                  <a:pt x="1057" y="25"/>
                </a:lnTo>
                <a:lnTo>
                  <a:pt x="1058" y="25"/>
                </a:lnTo>
                <a:lnTo>
                  <a:pt x="1060" y="25"/>
                </a:lnTo>
                <a:lnTo>
                  <a:pt x="1061" y="25"/>
                </a:lnTo>
                <a:lnTo>
                  <a:pt x="1062" y="25"/>
                </a:lnTo>
                <a:lnTo>
                  <a:pt x="1063" y="26"/>
                </a:lnTo>
                <a:lnTo>
                  <a:pt x="1064" y="26"/>
                </a:lnTo>
                <a:lnTo>
                  <a:pt x="1064" y="26"/>
                </a:lnTo>
                <a:lnTo>
                  <a:pt x="1065" y="26"/>
                </a:lnTo>
                <a:lnTo>
                  <a:pt x="1067" y="26"/>
                </a:lnTo>
                <a:lnTo>
                  <a:pt x="1068" y="26"/>
                </a:lnTo>
                <a:lnTo>
                  <a:pt x="1069" y="26"/>
                </a:lnTo>
                <a:lnTo>
                  <a:pt x="1070" y="26"/>
                </a:lnTo>
                <a:lnTo>
                  <a:pt x="1071" y="26"/>
                </a:lnTo>
                <a:lnTo>
                  <a:pt x="1072" y="26"/>
                </a:lnTo>
                <a:lnTo>
                  <a:pt x="1074" y="26"/>
                </a:lnTo>
                <a:lnTo>
                  <a:pt x="1075" y="27"/>
                </a:lnTo>
                <a:lnTo>
                  <a:pt x="1076" y="27"/>
                </a:lnTo>
                <a:lnTo>
                  <a:pt x="1077" y="27"/>
                </a:lnTo>
                <a:lnTo>
                  <a:pt x="1078" y="27"/>
                </a:lnTo>
                <a:lnTo>
                  <a:pt x="1079" y="27"/>
                </a:lnTo>
                <a:lnTo>
                  <a:pt x="1081" y="27"/>
                </a:lnTo>
                <a:lnTo>
                  <a:pt x="1082" y="27"/>
                </a:lnTo>
                <a:lnTo>
                  <a:pt x="1083" y="27"/>
                </a:lnTo>
                <a:lnTo>
                  <a:pt x="1084" y="27"/>
                </a:lnTo>
                <a:lnTo>
                  <a:pt x="1085" y="27"/>
                </a:lnTo>
                <a:lnTo>
                  <a:pt x="1086" y="27"/>
                </a:lnTo>
                <a:lnTo>
                  <a:pt x="1088" y="28"/>
                </a:lnTo>
                <a:lnTo>
                  <a:pt x="1088" y="28"/>
                </a:lnTo>
                <a:lnTo>
                  <a:pt x="1089" y="28"/>
                </a:lnTo>
                <a:lnTo>
                  <a:pt x="1090" y="28"/>
                </a:lnTo>
                <a:lnTo>
                  <a:pt x="1091" y="28"/>
                </a:lnTo>
                <a:lnTo>
                  <a:pt x="1092" y="28"/>
                </a:lnTo>
                <a:lnTo>
                  <a:pt x="1093" y="28"/>
                </a:lnTo>
                <a:lnTo>
                  <a:pt x="1095" y="28"/>
                </a:lnTo>
                <a:lnTo>
                  <a:pt x="1096" y="28"/>
                </a:lnTo>
                <a:lnTo>
                  <a:pt x="1097" y="28"/>
                </a:lnTo>
                <a:lnTo>
                  <a:pt x="1098" y="29"/>
                </a:lnTo>
                <a:lnTo>
                  <a:pt x="1099" y="29"/>
                </a:lnTo>
                <a:lnTo>
                  <a:pt x="1100" y="29"/>
                </a:lnTo>
                <a:lnTo>
                  <a:pt x="1102" y="29"/>
                </a:lnTo>
                <a:lnTo>
                  <a:pt x="1103" y="29"/>
                </a:lnTo>
                <a:lnTo>
                  <a:pt x="1104" y="29"/>
                </a:lnTo>
                <a:lnTo>
                  <a:pt x="1105" y="29"/>
                </a:lnTo>
                <a:lnTo>
                  <a:pt x="1106" y="29"/>
                </a:lnTo>
                <a:lnTo>
                  <a:pt x="1107" y="29"/>
                </a:lnTo>
                <a:lnTo>
                  <a:pt x="1109" y="30"/>
                </a:lnTo>
                <a:lnTo>
                  <a:pt x="1110" y="30"/>
                </a:lnTo>
                <a:lnTo>
                  <a:pt x="1111" y="30"/>
                </a:lnTo>
                <a:lnTo>
                  <a:pt x="1111" y="30"/>
                </a:lnTo>
                <a:lnTo>
                  <a:pt x="1112" y="30"/>
                </a:lnTo>
                <a:lnTo>
                  <a:pt x="1113" y="30"/>
                </a:lnTo>
                <a:lnTo>
                  <a:pt x="1114" y="30"/>
                </a:lnTo>
                <a:lnTo>
                  <a:pt x="1116" y="30"/>
                </a:lnTo>
                <a:lnTo>
                  <a:pt x="1117" y="30"/>
                </a:lnTo>
                <a:lnTo>
                  <a:pt x="1118" y="30"/>
                </a:lnTo>
                <a:lnTo>
                  <a:pt x="1119" y="30"/>
                </a:lnTo>
                <a:lnTo>
                  <a:pt x="1120" y="30"/>
                </a:lnTo>
                <a:lnTo>
                  <a:pt x="1121" y="30"/>
                </a:lnTo>
                <a:lnTo>
                  <a:pt x="1123" y="30"/>
                </a:lnTo>
                <a:lnTo>
                  <a:pt x="1124" y="30"/>
                </a:lnTo>
                <a:lnTo>
                  <a:pt x="1125" y="30"/>
                </a:lnTo>
                <a:lnTo>
                  <a:pt x="1126" y="31"/>
                </a:lnTo>
                <a:lnTo>
                  <a:pt x="1127" y="31"/>
                </a:lnTo>
                <a:lnTo>
                  <a:pt x="1128" y="31"/>
                </a:lnTo>
                <a:lnTo>
                  <a:pt x="1130" y="31"/>
                </a:lnTo>
                <a:lnTo>
                  <a:pt x="1131" y="31"/>
                </a:lnTo>
                <a:lnTo>
                  <a:pt x="1132" y="31"/>
                </a:lnTo>
                <a:lnTo>
                  <a:pt x="1133" y="31"/>
                </a:lnTo>
                <a:lnTo>
                  <a:pt x="1134" y="32"/>
                </a:lnTo>
                <a:lnTo>
                  <a:pt x="1135" y="32"/>
                </a:lnTo>
                <a:lnTo>
                  <a:pt x="1135" y="32"/>
                </a:lnTo>
                <a:lnTo>
                  <a:pt x="1137" y="32"/>
                </a:lnTo>
                <a:lnTo>
                  <a:pt x="1138" y="32"/>
                </a:lnTo>
                <a:lnTo>
                  <a:pt x="1139" y="32"/>
                </a:lnTo>
                <a:lnTo>
                  <a:pt x="1140" y="32"/>
                </a:lnTo>
                <a:lnTo>
                  <a:pt x="1141" y="33"/>
                </a:lnTo>
                <a:lnTo>
                  <a:pt x="1142" y="33"/>
                </a:lnTo>
                <a:lnTo>
                  <a:pt x="1144" y="33"/>
                </a:lnTo>
                <a:lnTo>
                  <a:pt x="1145" y="33"/>
                </a:lnTo>
                <a:lnTo>
                  <a:pt x="1146" y="33"/>
                </a:lnTo>
                <a:lnTo>
                  <a:pt x="1147" y="33"/>
                </a:lnTo>
                <a:lnTo>
                  <a:pt x="1148" y="33"/>
                </a:lnTo>
                <a:lnTo>
                  <a:pt x="1149" y="33"/>
                </a:lnTo>
                <a:lnTo>
                  <a:pt x="1151" y="34"/>
                </a:lnTo>
                <a:lnTo>
                  <a:pt x="1152" y="34"/>
                </a:lnTo>
                <a:lnTo>
                  <a:pt x="1153" y="34"/>
                </a:lnTo>
                <a:lnTo>
                  <a:pt x="1154" y="34"/>
                </a:lnTo>
                <a:lnTo>
                  <a:pt x="1155" y="34"/>
                </a:lnTo>
                <a:lnTo>
                  <a:pt x="1156" y="34"/>
                </a:lnTo>
                <a:lnTo>
                  <a:pt x="1158" y="34"/>
                </a:lnTo>
                <a:lnTo>
                  <a:pt x="1159" y="34"/>
                </a:lnTo>
                <a:lnTo>
                  <a:pt x="1159" y="34"/>
                </a:lnTo>
                <a:lnTo>
                  <a:pt x="1160" y="35"/>
                </a:lnTo>
                <a:lnTo>
                  <a:pt x="1161" y="35"/>
                </a:lnTo>
                <a:lnTo>
                  <a:pt x="1162" y="35"/>
                </a:lnTo>
                <a:lnTo>
                  <a:pt x="1163" y="35"/>
                </a:lnTo>
                <a:lnTo>
                  <a:pt x="1165" y="35"/>
                </a:lnTo>
                <a:lnTo>
                  <a:pt x="1166" y="35"/>
                </a:lnTo>
                <a:lnTo>
                  <a:pt x="1167" y="35"/>
                </a:lnTo>
                <a:lnTo>
                  <a:pt x="1168" y="35"/>
                </a:lnTo>
                <a:lnTo>
                  <a:pt x="1169" y="35"/>
                </a:lnTo>
                <a:lnTo>
                  <a:pt x="1170" y="35"/>
                </a:lnTo>
                <a:lnTo>
                  <a:pt x="1172" y="35"/>
                </a:lnTo>
                <a:lnTo>
                  <a:pt x="1173" y="35"/>
                </a:lnTo>
                <a:lnTo>
                  <a:pt x="1174" y="35"/>
                </a:lnTo>
                <a:lnTo>
                  <a:pt x="1175" y="35"/>
                </a:lnTo>
                <a:lnTo>
                  <a:pt x="1176" y="35"/>
                </a:lnTo>
                <a:lnTo>
                  <a:pt x="1177" y="35"/>
                </a:lnTo>
                <a:lnTo>
                  <a:pt x="1179" y="35"/>
                </a:lnTo>
                <a:lnTo>
                  <a:pt x="1180" y="35"/>
                </a:lnTo>
                <a:lnTo>
                  <a:pt x="1181" y="35"/>
                </a:lnTo>
                <a:lnTo>
                  <a:pt x="1182" y="35"/>
                </a:lnTo>
                <a:lnTo>
                  <a:pt x="1183" y="35"/>
                </a:lnTo>
                <a:lnTo>
                  <a:pt x="1183" y="35"/>
                </a:lnTo>
                <a:lnTo>
                  <a:pt x="1184" y="35"/>
                </a:lnTo>
                <a:lnTo>
                  <a:pt x="1186" y="35"/>
                </a:lnTo>
                <a:lnTo>
                  <a:pt x="1187" y="35"/>
                </a:lnTo>
                <a:lnTo>
                  <a:pt x="1188" y="35"/>
                </a:lnTo>
                <a:lnTo>
                  <a:pt x="1189" y="35"/>
                </a:lnTo>
                <a:lnTo>
                  <a:pt x="1190" y="35"/>
                </a:lnTo>
                <a:lnTo>
                  <a:pt x="1191" y="35"/>
                </a:lnTo>
                <a:lnTo>
                  <a:pt x="1193" y="35"/>
                </a:lnTo>
                <a:lnTo>
                  <a:pt x="1194" y="35"/>
                </a:lnTo>
                <a:lnTo>
                  <a:pt x="1195" y="35"/>
                </a:lnTo>
                <a:lnTo>
                  <a:pt x="1196" y="35"/>
                </a:lnTo>
                <a:lnTo>
                  <a:pt x="1197" y="35"/>
                </a:lnTo>
                <a:lnTo>
                  <a:pt x="1198" y="35"/>
                </a:lnTo>
                <a:lnTo>
                  <a:pt x="1200" y="35"/>
                </a:lnTo>
                <a:lnTo>
                  <a:pt x="1201" y="35"/>
                </a:lnTo>
                <a:lnTo>
                  <a:pt x="1202" y="35"/>
                </a:lnTo>
                <a:lnTo>
                  <a:pt x="1203" y="35"/>
                </a:lnTo>
                <a:lnTo>
                  <a:pt x="1204" y="35"/>
                </a:lnTo>
                <a:lnTo>
                  <a:pt x="1205" y="34"/>
                </a:lnTo>
                <a:lnTo>
                  <a:pt x="1206" y="34"/>
                </a:lnTo>
                <a:lnTo>
                  <a:pt x="1207" y="34"/>
                </a:lnTo>
                <a:lnTo>
                  <a:pt x="1208" y="34"/>
                </a:lnTo>
                <a:lnTo>
                  <a:pt x="1209" y="34"/>
                </a:lnTo>
                <a:lnTo>
                  <a:pt x="1210" y="34"/>
                </a:lnTo>
                <a:lnTo>
                  <a:pt x="1211" y="34"/>
                </a:lnTo>
                <a:lnTo>
                  <a:pt x="1212" y="34"/>
                </a:lnTo>
                <a:lnTo>
                  <a:pt x="1214" y="34"/>
                </a:lnTo>
                <a:lnTo>
                  <a:pt x="1215" y="33"/>
                </a:lnTo>
                <a:lnTo>
                  <a:pt x="1216" y="33"/>
                </a:lnTo>
                <a:lnTo>
                  <a:pt x="1217" y="33"/>
                </a:lnTo>
                <a:lnTo>
                  <a:pt x="1218" y="33"/>
                </a:lnTo>
                <a:lnTo>
                  <a:pt x="1219" y="33"/>
                </a:lnTo>
                <a:lnTo>
                  <a:pt x="1221" y="33"/>
                </a:lnTo>
                <a:lnTo>
                  <a:pt x="1222" y="33"/>
                </a:lnTo>
                <a:lnTo>
                  <a:pt x="1223" y="33"/>
                </a:lnTo>
                <a:lnTo>
                  <a:pt x="1224" y="32"/>
                </a:lnTo>
                <a:lnTo>
                  <a:pt x="1225" y="32"/>
                </a:lnTo>
                <a:lnTo>
                  <a:pt x="1226" y="32"/>
                </a:lnTo>
                <a:lnTo>
                  <a:pt x="1228" y="32"/>
                </a:lnTo>
                <a:lnTo>
                  <a:pt x="1229" y="32"/>
                </a:lnTo>
                <a:lnTo>
                  <a:pt x="1230" y="32"/>
                </a:lnTo>
                <a:lnTo>
                  <a:pt x="1230" y="32"/>
                </a:lnTo>
                <a:lnTo>
                  <a:pt x="1231" y="31"/>
                </a:lnTo>
                <a:lnTo>
                  <a:pt x="1232" y="31"/>
                </a:lnTo>
                <a:lnTo>
                  <a:pt x="1233" y="31"/>
                </a:lnTo>
                <a:lnTo>
                  <a:pt x="1235" y="31"/>
                </a:lnTo>
                <a:lnTo>
                  <a:pt x="1236" y="31"/>
                </a:lnTo>
                <a:lnTo>
                  <a:pt x="1237" y="31"/>
                </a:lnTo>
                <a:lnTo>
                  <a:pt x="1238" y="31"/>
                </a:lnTo>
                <a:lnTo>
                  <a:pt x="1239" y="30"/>
                </a:lnTo>
                <a:lnTo>
                  <a:pt x="1240" y="30"/>
                </a:lnTo>
                <a:lnTo>
                  <a:pt x="1242" y="30"/>
                </a:lnTo>
                <a:lnTo>
                  <a:pt x="1243" y="30"/>
                </a:lnTo>
                <a:lnTo>
                  <a:pt x="1244" y="30"/>
                </a:lnTo>
                <a:lnTo>
                  <a:pt x="1245" y="30"/>
                </a:lnTo>
                <a:lnTo>
                  <a:pt x="1246" y="30"/>
                </a:lnTo>
                <a:lnTo>
                  <a:pt x="1247" y="30"/>
                </a:lnTo>
                <a:lnTo>
                  <a:pt x="1249" y="30"/>
                </a:lnTo>
                <a:lnTo>
                  <a:pt x="1250" y="30"/>
                </a:lnTo>
                <a:lnTo>
                  <a:pt x="1251" y="30"/>
                </a:lnTo>
                <a:lnTo>
                  <a:pt x="1252" y="30"/>
                </a:lnTo>
                <a:lnTo>
                  <a:pt x="1253" y="30"/>
                </a:lnTo>
                <a:lnTo>
                  <a:pt x="1254" y="30"/>
                </a:lnTo>
                <a:lnTo>
                  <a:pt x="1255" y="30"/>
                </a:lnTo>
                <a:lnTo>
                  <a:pt x="1256" y="30"/>
                </a:lnTo>
                <a:lnTo>
                  <a:pt x="1257" y="29"/>
                </a:lnTo>
                <a:lnTo>
                  <a:pt x="1258" y="29"/>
                </a:lnTo>
                <a:lnTo>
                  <a:pt x="1259" y="29"/>
                </a:lnTo>
                <a:lnTo>
                  <a:pt x="1260" y="29"/>
                </a:lnTo>
                <a:lnTo>
                  <a:pt x="1261" y="29"/>
                </a:lnTo>
                <a:lnTo>
                  <a:pt x="1263" y="29"/>
                </a:lnTo>
                <a:lnTo>
                  <a:pt x="1264" y="29"/>
                </a:lnTo>
                <a:lnTo>
                  <a:pt x="1265" y="29"/>
                </a:lnTo>
                <a:lnTo>
                  <a:pt x="1266" y="29"/>
                </a:lnTo>
                <a:lnTo>
                  <a:pt x="1267" y="28"/>
                </a:lnTo>
                <a:lnTo>
                  <a:pt x="1268" y="28"/>
                </a:lnTo>
                <a:lnTo>
                  <a:pt x="1270" y="28"/>
                </a:lnTo>
                <a:lnTo>
                  <a:pt x="1271" y="28"/>
                </a:lnTo>
                <a:lnTo>
                  <a:pt x="1272" y="28"/>
                </a:lnTo>
                <a:lnTo>
                  <a:pt x="1273" y="28"/>
                </a:lnTo>
                <a:lnTo>
                  <a:pt x="1274" y="28"/>
                </a:lnTo>
                <a:lnTo>
                  <a:pt x="1275" y="28"/>
                </a:lnTo>
                <a:lnTo>
                  <a:pt x="1277" y="28"/>
                </a:lnTo>
                <a:lnTo>
                  <a:pt x="1278" y="28"/>
                </a:lnTo>
                <a:lnTo>
                  <a:pt x="1278" y="27"/>
                </a:lnTo>
                <a:lnTo>
                  <a:pt x="1279" y="27"/>
                </a:lnTo>
                <a:lnTo>
                  <a:pt x="1280" y="27"/>
                </a:lnTo>
                <a:lnTo>
                  <a:pt x="1281" y="27"/>
                </a:lnTo>
                <a:lnTo>
                  <a:pt x="1282" y="27"/>
                </a:lnTo>
                <a:lnTo>
                  <a:pt x="1284" y="27"/>
                </a:lnTo>
                <a:lnTo>
                  <a:pt x="1285" y="27"/>
                </a:lnTo>
                <a:lnTo>
                  <a:pt x="1286" y="27"/>
                </a:lnTo>
                <a:lnTo>
                  <a:pt x="1287" y="27"/>
                </a:lnTo>
                <a:lnTo>
                  <a:pt x="1288" y="27"/>
                </a:lnTo>
                <a:lnTo>
                  <a:pt x="1289" y="27"/>
                </a:lnTo>
                <a:lnTo>
                  <a:pt x="1291" y="26"/>
                </a:lnTo>
                <a:lnTo>
                  <a:pt x="1292" y="26"/>
                </a:lnTo>
                <a:lnTo>
                  <a:pt x="1293" y="26"/>
                </a:lnTo>
                <a:lnTo>
                  <a:pt x="1294" y="26"/>
                </a:lnTo>
                <a:lnTo>
                  <a:pt x="1295" y="26"/>
                </a:lnTo>
                <a:lnTo>
                  <a:pt x="1296" y="26"/>
                </a:lnTo>
                <a:lnTo>
                  <a:pt x="1298" y="26"/>
                </a:lnTo>
                <a:lnTo>
                  <a:pt x="1299" y="26"/>
                </a:lnTo>
                <a:lnTo>
                  <a:pt x="1300" y="26"/>
                </a:lnTo>
                <a:lnTo>
                  <a:pt x="1301" y="26"/>
                </a:lnTo>
                <a:lnTo>
                  <a:pt x="1302" y="26"/>
                </a:lnTo>
                <a:lnTo>
                  <a:pt x="1302" y="25"/>
                </a:lnTo>
                <a:lnTo>
                  <a:pt x="1304" y="25"/>
                </a:lnTo>
                <a:lnTo>
                  <a:pt x="1305" y="25"/>
                </a:lnTo>
                <a:lnTo>
                  <a:pt x="1306" y="25"/>
                </a:lnTo>
                <a:lnTo>
                  <a:pt x="1307" y="25"/>
                </a:lnTo>
                <a:lnTo>
                  <a:pt x="1308" y="25"/>
                </a:lnTo>
                <a:lnTo>
                  <a:pt x="1309" y="25"/>
                </a:lnTo>
                <a:lnTo>
                  <a:pt x="1310" y="25"/>
                </a:lnTo>
                <a:lnTo>
                  <a:pt x="1312" y="25"/>
                </a:lnTo>
                <a:lnTo>
                  <a:pt x="1313" y="25"/>
                </a:lnTo>
                <a:lnTo>
                  <a:pt x="1314" y="25"/>
                </a:lnTo>
                <a:lnTo>
                  <a:pt x="1315" y="24"/>
                </a:lnTo>
                <a:lnTo>
                  <a:pt x="1316" y="24"/>
                </a:lnTo>
                <a:lnTo>
                  <a:pt x="1317" y="24"/>
                </a:lnTo>
                <a:lnTo>
                  <a:pt x="1319" y="24"/>
                </a:lnTo>
                <a:lnTo>
                  <a:pt x="1320" y="24"/>
                </a:lnTo>
                <a:lnTo>
                  <a:pt x="1321" y="24"/>
                </a:lnTo>
                <a:lnTo>
                  <a:pt x="1322" y="24"/>
                </a:lnTo>
                <a:lnTo>
                  <a:pt x="1323" y="24"/>
                </a:lnTo>
                <a:lnTo>
                  <a:pt x="1324" y="24"/>
                </a:lnTo>
                <a:lnTo>
                  <a:pt x="1325" y="24"/>
                </a:lnTo>
                <a:lnTo>
                  <a:pt x="1326" y="24"/>
                </a:lnTo>
                <a:lnTo>
                  <a:pt x="1327" y="23"/>
                </a:lnTo>
                <a:lnTo>
                  <a:pt x="1328" y="23"/>
                </a:lnTo>
                <a:lnTo>
                  <a:pt x="1329" y="23"/>
                </a:lnTo>
                <a:lnTo>
                  <a:pt x="1330" y="23"/>
                </a:lnTo>
                <a:lnTo>
                  <a:pt x="1331" y="23"/>
                </a:lnTo>
                <a:lnTo>
                  <a:pt x="1333" y="23"/>
                </a:lnTo>
                <a:lnTo>
                  <a:pt x="1334" y="23"/>
                </a:lnTo>
                <a:lnTo>
                  <a:pt x="1335" y="23"/>
                </a:lnTo>
                <a:lnTo>
                  <a:pt x="1336" y="23"/>
                </a:lnTo>
                <a:lnTo>
                  <a:pt x="1337" y="23"/>
                </a:lnTo>
                <a:lnTo>
                  <a:pt x="1338" y="23"/>
                </a:lnTo>
                <a:lnTo>
                  <a:pt x="1340" y="23"/>
                </a:lnTo>
                <a:lnTo>
                  <a:pt x="1341" y="22"/>
                </a:lnTo>
                <a:lnTo>
                  <a:pt x="1342" y="22"/>
                </a:lnTo>
                <a:lnTo>
                  <a:pt x="1343" y="22"/>
                </a:lnTo>
                <a:lnTo>
                  <a:pt x="1344" y="22"/>
                </a:lnTo>
                <a:lnTo>
                  <a:pt x="1345" y="22"/>
                </a:lnTo>
                <a:lnTo>
                  <a:pt x="1347" y="22"/>
                </a:lnTo>
                <a:lnTo>
                  <a:pt x="1348" y="22"/>
                </a:lnTo>
                <a:lnTo>
                  <a:pt x="1349" y="22"/>
                </a:lnTo>
                <a:lnTo>
                  <a:pt x="1349" y="22"/>
                </a:lnTo>
                <a:lnTo>
                  <a:pt x="1350" y="22"/>
                </a:lnTo>
                <a:lnTo>
                  <a:pt x="1351" y="21"/>
                </a:lnTo>
                <a:lnTo>
                  <a:pt x="1353" y="21"/>
                </a:lnTo>
                <a:lnTo>
                  <a:pt x="1354" y="21"/>
                </a:lnTo>
                <a:lnTo>
                  <a:pt x="1355" y="21"/>
                </a:lnTo>
                <a:lnTo>
                  <a:pt x="1356" y="21"/>
                </a:lnTo>
                <a:lnTo>
                  <a:pt x="1357" y="21"/>
                </a:lnTo>
                <a:lnTo>
                  <a:pt x="1358" y="21"/>
                </a:lnTo>
                <a:lnTo>
                  <a:pt x="1359" y="21"/>
                </a:lnTo>
                <a:lnTo>
                  <a:pt x="1361" y="21"/>
                </a:lnTo>
                <a:lnTo>
                  <a:pt x="1362" y="21"/>
                </a:lnTo>
                <a:lnTo>
                  <a:pt x="1363" y="20"/>
                </a:lnTo>
                <a:lnTo>
                  <a:pt x="1364" y="20"/>
                </a:lnTo>
                <a:lnTo>
                  <a:pt x="1365" y="20"/>
                </a:lnTo>
                <a:lnTo>
                  <a:pt x="1366" y="20"/>
                </a:lnTo>
                <a:lnTo>
                  <a:pt x="1368" y="20"/>
                </a:lnTo>
                <a:lnTo>
                  <a:pt x="1369" y="20"/>
                </a:lnTo>
                <a:lnTo>
                  <a:pt x="1370" y="20"/>
                </a:lnTo>
                <a:lnTo>
                  <a:pt x="1371" y="20"/>
                </a:lnTo>
                <a:lnTo>
                  <a:pt x="1372" y="20"/>
                </a:lnTo>
                <a:lnTo>
                  <a:pt x="1373" y="19"/>
                </a:lnTo>
                <a:lnTo>
                  <a:pt x="1374" y="19"/>
                </a:lnTo>
                <a:lnTo>
                  <a:pt x="1375" y="19"/>
                </a:lnTo>
                <a:lnTo>
                  <a:pt x="1376" y="19"/>
                </a:lnTo>
                <a:lnTo>
                  <a:pt x="1377" y="19"/>
                </a:lnTo>
                <a:lnTo>
                  <a:pt x="1378" y="19"/>
                </a:lnTo>
                <a:lnTo>
                  <a:pt x="1379" y="19"/>
                </a:lnTo>
                <a:lnTo>
                  <a:pt x="1380" y="19"/>
                </a:lnTo>
                <a:lnTo>
                  <a:pt x="1382" y="19"/>
                </a:lnTo>
                <a:lnTo>
                  <a:pt x="1383" y="18"/>
                </a:lnTo>
                <a:lnTo>
                  <a:pt x="1384" y="18"/>
                </a:lnTo>
                <a:lnTo>
                  <a:pt x="1385" y="18"/>
                </a:lnTo>
                <a:lnTo>
                  <a:pt x="1386" y="18"/>
                </a:lnTo>
                <a:lnTo>
                  <a:pt x="1387" y="18"/>
                </a:lnTo>
                <a:lnTo>
                  <a:pt x="1389" y="18"/>
                </a:lnTo>
                <a:lnTo>
                  <a:pt x="1390" y="18"/>
                </a:lnTo>
                <a:lnTo>
                  <a:pt x="1391" y="18"/>
                </a:lnTo>
                <a:lnTo>
                  <a:pt x="1392" y="17"/>
                </a:lnTo>
                <a:lnTo>
                  <a:pt x="1393" y="17"/>
                </a:lnTo>
                <a:lnTo>
                  <a:pt x="1394" y="17"/>
                </a:lnTo>
                <a:lnTo>
                  <a:pt x="1396" y="17"/>
                </a:lnTo>
                <a:lnTo>
                  <a:pt x="1397" y="17"/>
                </a:lnTo>
                <a:lnTo>
                  <a:pt x="1397" y="17"/>
                </a:lnTo>
                <a:lnTo>
                  <a:pt x="1398" y="17"/>
                </a:lnTo>
                <a:lnTo>
                  <a:pt x="1399" y="17"/>
                </a:lnTo>
                <a:lnTo>
                  <a:pt x="1400" y="16"/>
                </a:lnTo>
                <a:lnTo>
                  <a:pt x="1401" y="16"/>
                </a:lnTo>
                <a:lnTo>
                  <a:pt x="1403" y="16"/>
                </a:lnTo>
                <a:lnTo>
                  <a:pt x="1404" y="16"/>
                </a:lnTo>
                <a:lnTo>
                  <a:pt x="1405" y="16"/>
                </a:lnTo>
                <a:lnTo>
                  <a:pt x="1406" y="16"/>
                </a:lnTo>
                <a:lnTo>
                  <a:pt x="1407" y="16"/>
                </a:lnTo>
                <a:lnTo>
                  <a:pt x="1408" y="15"/>
                </a:lnTo>
                <a:lnTo>
                  <a:pt x="1410" y="15"/>
                </a:lnTo>
                <a:lnTo>
                  <a:pt x="1411" y="15"/>
                </a:lnTo>
                <a:lnTo>
                  <a:pt x="1412" y="15"/>
                </a:lnTo>
                <a:lnTo>
                  <a:pt x="1413" y="15"/>
                </a:lnTo>
                <a:lnTo>
                  <a:pt x="1414" y="15"/>
                </a:lnTo>
                <a:lnTo>
                  <a:pt x="1415" y="15"/>
                </a:lnTo>
                <a:lnTo>
                  <a:pt x="1417" y="14"/>
                </a:lnTo>
                <a:lnTo>
                  <a:pt x="1418" y="14"/>
                </a:lnTo>
                <a:lnTo>
                  <a:pt x="1419" y="14"/>
                </a:lnTo>
                <a:lnTo>
                  <a:pt x="1420" y="14"/>
                </a:lnTo>
                <a:lnTo>
                  <a:pt x="1420" y="14"/>
                </a:lnTo>
                <a:lnTo>
                  <a:pt x="1421" y="14"/>
                </a:lnTo>
                <a:lnTo>
                  <a:pt x="1423" y="14"/>
                </a:lnTo>
                <a:lnTo>
                  <a:pt x="1424" y="13"/>
                </a:lnTo>
                <a:lnTo>
                  <a:pt x="1425" y="13"/>
                </a:lnTo>
                <a:lnTo>
                  <a:pt x="1426" y="13"/>
                </a:lnTo>
                <a:lnTo>
                  <a:pt x="1427" y="13"/>
                </a:lnTo>
                <a:lnTo>
                  <a:pt x="1428" y="13"/>
                </a:lnTo>
                <a:lnTo>
                  <a:pt x="1429" y="13"/>
                </a:lnTo>
                <a:lnTo>
                  <a:pt x="1431" y="12"/>
                </a:lnTo>
                <a:lnTo>
                  <a:pt x="1432" y="12"/>
                </a:lnTo>
                <a:lnTo>
                  <a:pt x="1433" y="12"/>
                </a:lnTo>
                <a:lnTo>
                  <a:pt x="1434" y="12"/>
                </a:lnTo>
                <a:lnTo>
                  <a:pt x="1435" y="12"/>
                </a:lnTo>
                <a:lnTo>
                  <a:pt x="1436" y="12"/>
                </a:lnTo>
                <a:lnTo>
                  <a:pt x="1438" y="12"/>
                </a:lnTo>
                <a:lnTo>
                  <a:pt x="1439" y="11"/>
                </a:lnTo>
                <a:lnTo>
                  <a:pt x="1440" y="11"/>
                </a:lnTo>
                <a:lnTo>
                  <a:pt x="1441" y="11"/>
                </a:lnTo>
                <a:lnTo>
                  <a:pt x="1442" y="11"/>
                </a:lnTo>
                <a:lnTo>
                  <a:pt x="1443" y="11"/>
                </a:lnTo>
                <a:lnTo>
                  <a:pt x="1444" y="11"/>
                </a:lnTo>
                <a:lnTo>
                  <a:pt x="1445" y="10"/>
                </a:lnTo>
                <a:lnTo>
                  <a:pt x="1446" y="10"/>
                </a:lnTo>
                <a:lnTo>
                  <a:pt x="1447" y="10"/>
                </a:lnTo>
                <a:lnTo>
                  <a:pt x="1448" y="10"/>
                </a:lnTo>
                <a:lnTo>
                  <a:pt x="1449" y="10"/>
                </a:lnTo>
                <a:lnTo>
                  <a:pt x="1450" y="10"/>
                </a:lnTo>
                <a:lnTo>
                  <a:pt x="1452" y="10"/>
                </a:lnTo>
                <a:lnTo>
                  <a:pt x="1453" y="9"/>
                </a:lnTo>
                <a:lnTo>
                  <a:pt x="1454" y="9"/>
                </a:lnTo>
                <a:lnTo>
                  <a:pt x="1455" y="9"/>
                </a:lnTo>
                <a:lnTo>
                  <a:pt x="1456" y="9"/>
                </a:lnTo>
                <a:lnTo>
                  <a:pt x="1457" y="9"/>
                </a:lnTo>
                <a:lnTo>
                  <a:pt x="1459" y="9"/>
                </a:lnTo>
                <a:lnTo>
                  <a:pt x="1460" y="8"/>
                </a:lnTo>
                <a:lnTo>
                  <a:pt x="1461" y="8"/>
                </a:lnTo>
                <a:lnTo>
                  <a:pt x="1462" y="8"/>
                </a:lnTo>
                <a:lnTo>
                  <a:pt x="1463" y="8"/>
                </a:lnTo>
                <a:lnTo>
                  <a:pt x="1464" y="8"/>
                </a:lnTo>
                <a:lnTo>
                  <a:pt x="1466" y="8"/>
                </a:lnTo>
                <a:lnTo>
                  <a:pt x="1467" y="8"/>
                </a:lnTo>
                <a:lnTo>
                  <a:pt x="1468" y="7"/>
                </a:lnTo>
                <a:lnTo>
                  <a:pt x="1468" y="7"/>
                </a:lnTo>
                <a:lnTo>
                  <a:pt x="1469" y="7"/>
                </a:lnTo>
                <a:lnTo>
                  <a:pt x="1470" y="7"/>
                </a:lnTo>
                <a:lnTo>
                  <a:pt x="1472" y="7"/>
                </a:lnTo>
                <a:lnTo>
                  <a:pt x="1473" y="7"/>
                </a:lnTo>
                <a:lnTo>
                  <a:pt x="1474" y="7"/>
                </a:lnTo>
                <a:lnTo>
                  <a:pt x="1475" y="6"/>
                </a:lnTo>
                <a:lnTo>
                  <a:pt x="1476" y="6"/>
                </a:lnTo>
                <a:lnTo>
                  <a:pt x="1477" y="6"/>
                </a:lnTo>
                <a:lnTo>
                  <a:pt x="1478" y="6"/>
                </a:lnTo>
                <a:lnTo>
                  <a:pt x="1480" y="6"/>
                </a:lnTo>
                <a:lnTo>
                  <a:pt x="1481" y="6"/>
                </a:lnTo>
                <a:lnTo>
                  <a:pt x="1482" y="6"/>
                </a:lnTo>
                <a:lnTo>
                  <a:pt x="1483" y="6"/>
                </a:lnTo>
                <a:lnTo>
                  <a:pt x="1484" y="6"/>
                </a:lnTo>
                <a:lnTo>
                  <a:pt x="1485" y="6"/>
                </a:lnTo>
                <a:lnTo>
                  <a:pt x="1487" y="6"/>
                </a:lnTo>
                <a:lnTo>
                  <a:pt x="1488" y="6"/>
                </a:lnTo>
                <a:lnTo>
                  <a:pt x="1489" y="6"/>
                </a:lnTo>
                <a:lnTo>
                  <a:pt x="1490" y="6"/>
                </a:lnTo>
                <a:lnTo>
                  <a:pt x="1491" y="5"/>
                </a:lnTo>
                <a:lnTo>
                  <a:pt x="1492" y="5"/>
                </a:lnTo>
                <a:lnTo>
                  <a:pt x="1493" y="5"/>
                </a:lnTo>
                <a:lnTo>
                  <a:pt x="1494" y="5"/>
                </a:lnTo>
                <a:lnTo>
                  <a:pt x="1495" y="5"/>
                </a:lnTo>
                <a:lnTo>
                  <a:pt x="1496" y="5"/>
                </a:lnTo>
                <a:lnTo>
                  <a:pt x="1497" y="5"/>
                </a:lnTo>
                <a:lnTo>
                  <a:pt x="1498" y="5"/>
                </a:lnTo>
                <a:lnTo>
                  <a:pt x="1499" y="4"/>
                </a:lnTo>
                <a:lnTo>
                  <a:pt x="1501" y="4"/>
                </a:lnTo>
                <a:lnTo>
                  <a:pt x="1502" y="4"/>
                </a:lnTo>
                <a:lnTo>
                  <a:pt x="1503" y="4"/>
                </a:lnTo>
                <a:lnTo>
                  <a:pt x="1504" y="4"/>
                </a:lnTo>
                <a:lnTo>
                  <a:pt x="1505" y="4"/>
                </a:lnTo>
                <a:lnTo>
                  <a:pt x="1506" y="4"/>
                </a:lnTo>
                <a:lnTo>
                  <a:pt x="1508" y="4"/>
                </a:lnTo>
                <a:lnTo>
                  <a:pt x="1509" y="4"/>
                </a:lnTo>
                <a:lnTo>
                  <a:pt x="1510" y="3"/>
                </a:lnTo>
                <a:lnTo>
                  <a:pt x="1511" y="3"/>
                </a:lnTo>
                <a:lnTo>
                  <a:pt x="1512" y="3"/>
                </a:lnTo>
                <a:lnTo>
                  <a:pt x="1513" y="3"/>
                </a:lnTo>
                <a:lnTo>
                  <a:pt x="1515" y="3"/>
                </a:lnTo>
                <a:lnTo>
                  <a:pt x="1516" y="3"/>
                </a:lnTo>
                <a:lnTo>
                  <a:pt x="1516" y="3"/>
                </a:lnTo>
                <a:lnTo>
                  <a:pt x="1517" y="3"/>
                </a:lnTo>
                <a:lnTo>
                  <a:pt x="1518" y="3"/>
                </a:lnTo>
                <a:lnTo>
                  <a:pt x="1519" y="3"/>
                </a:lnTo>
                <a:lnTo>
                  <a:pt x="1521" y="2"/>
                </a:lnTo>
                <a:lnTo>
                  <a:pt x="1522" y="2"/>
                </a:lnTo>
                <a:lnTo>
                  <a:pt x="1523" y="2"/>
                </a:lnTo>
                <a:lnTo>
                  <a:pt x="1524" y="2"/>
                </a:lnTo>
                <a:lnTo>
                  <a:pt x="1525" y="2"/>
                </a:lnTo>
                <a:lnTo>
                  <a:pt x="1526" y="2"/>
                </a:lnTo>
                <a:lnTo>
                  <a:pt x="1527" y="2"/>
                </a:lnTo>
                <a:lnTo>
                  <a:pt x="1529" y="2"/>
                </a:lnTo>
                <a:lnTo>
                  <a:pt x="1530" y="2"/>
                </a:lnTo>
                <a:lnTo>
                  <a:pt x="1531" y="2"/>
                </a:lnTo>
                <a:lnTo>
                  <a:pt x="1532" y="2"/>
                </a:lnTo>
                <a:lnTo>
                  <a:pt x="1533" y="2"/>
                </a:lnTo>
                <a:lnTo>
                  <a:pt x="1534" y="2"/>
                </a:lnTo>
                <a:lnTo>
                  <a:pt x="1536" y="1"/>
                </a:lnTo>
                <a:lnTo>
                  <a:pt x="1537" y="1"/>
                </a:lnTo>
                <a:lnTo>
                  <a:pt x="1538" y="1"/>
                </a:lnTo>
                <a:lnTo>
                  <a:pt x="1539" y="1"/>
                </a:lnTo>
                <a:lnTo>
                  <a:pt x="1539" y="1"/>
                </a:lnTo>
                <a:lnTo>
                  <a:pt x="1540" y="1"/>
                </a:lnTo>
                <a:lnTo>
                  <a:pt x="1542" y="1"/>
                </a:lnTo>
                <a:lnTo>
                  <a:pt x="1543" y="1"/>
                </a:lnTo>
                <a:lnTo>
                  <a:pt x="1544" y="1"/>
                </a:lnTo>
                <a:lnTo>
                  <a:pt x="1545" y="1"/>
                </a:lnTo>
                <a:lnTo>
                  <a:pt x="1546" y="1"/>
                </a:lnTo>
                <a:lnTo>
                  <a:pt x="1547" y="1"/>
                </a:lnTo>
                <a:lnTo>
                  <a:pt x="1548" y="1"/>
                </a:lnTo>
                <a:lnTo>
                  <a:pt x="1550" y="1"/>
                </a:lnTo>
                <a:lnTo>
                  <a:pt x="1551" y="1"/>
                </a:lnTo>
                <a:lnTo>
                  <a:pt x="1552" y="1"/>
                </a:lnTo>
                <a:lnTo>
                  <a:pt x="1553" y="1"/>
                </a:lnTo>
                <a:lnTo>
                  <a:pt x="1554" y="1"/>
                </a:lnTo>
                <a:lnTo>
                  <a:pt x="1555" y="1"/>
                </a:lnTo>
                <a:lnTo>
                  <a:pt x="1557" y="1"/>
                </a:lnTo>
                <a:lnTo>
                  <a:pt x="1558" y="0"/>
                </a:lnTo>
                <a:lnTo>
                  <a:pt x="1559" y="0"/>
                </a:lnTo>
                <a:lnTo>
                  <a:pt x="1560" y="0"/>
                </a:lnTo>
                <a:lnTo>
                  <a:pt x="1561" y="0"/>
                </a:lnTo>
                <a:lnTo>
                  <a:pt x="1562" y="0"/>
                </a:lnTo>
                <a:lnTo>
                  <a:pt x="1563" y="0"/>
                </a:lnTo>
                <a:lnTo>
                  <a:pt x="1564" y="0"/>
                </a:lnTo>
                <a:lnTo>
                  <a:pt x="1565" y="0"/>
                </a:lnTo>
                <a:lnTo>
                  <a:pt x="1566" y="0"/>
                </a:lnTo>
                <a:lnTo>
                  <a:pt x="1567" y="0"/>
                </a:lnTo>
                <a:lnTo>
                  <a:pt x="1568" y="0"/>
                </a:lnTo>
                <a:lnTo>
                  <a:pt x="1570" y="0"/>
                </a:lnTo>
                <a:lnTo>
                  <a:pt x="1571" y="0"/>
                </a:lnTo>
                <a:lnTo>
                  <a:pt x="1572" y="0"/>
                </a:lnTo>
                <a:lnTo>
                  <a:pt x="1573" y="0"/>
                </a:lnTo>
                <a:lnTo>
                  <a:pt x="1574" y="0"/>
                </a:lnTo>
                <a:lnTo>
                  <a:pt x="1575" y="0"/>
                </a:lnTo>
                <a:lnTo>
                  <a:pt x="1576" y="0"/>
                </a:lnTo>
                <a:lnTo>
                  <a:pt x="1578" y="0"/>
                </a:lnTo>
                <a:lnTo>
                  <a:pt x="1579" y="0"/>
                </a:lnTo>
                <a:lnTo>
                  <a:pt x="1580" y="0"/>
                </a:lnTo>
                <a:lnTo>
                  <a:pt x="1581" y="0"/>
                </a:lnTo>
                <a:lnTo>
                  <a:pt x="1582" y="0"/>
                </a:lnTo>
                <a:lnTo>
                  <a:pt x="1583" y="0"/>
                </a:lnTo>
                <a:lnTo>
                  <a:pt x="1585" y="0"/>
                </a:lnTo>
                <a:lnTo>
                  <a:pt x="1586" y="0"/>
                </a:lnTo>
                <a:lnTo>
                  <a:pt x="1587" y="0"/>
                </a:lnTo>
                <a:lnTo>
                  <a:pt x="1587" y="0"/>
                </a:lnTo>
                <a:lnTo>
                  <a:pt x="1588" y="0"/>
                </a:lnTo>
                <a:lnTo>
                  <a:pt x="1589" y="0"/>
                </a:lnTo>
                <a:lnTo>
                  <a:pt x="1591" y="0"/>
                </a:lnTo>
                <a:lnTo>
                  <a:pt x="1592" y="0"/>
                </a:lnTo>
                <a:lnTo>
                  <a:pt x="1593" y="0"/>
                </a:lnTo>
                <a:lnTo>
                  <a:pt x="1594" y="0"/>
                </a:lnTo>
                <a:lnTo>
                  <a:pt x="1595" y="0"/>
                </a:lnTo>
                <a:lnTo>
                  <a:pt x="1596" y="0"/>
                </a:lnTo>
                <a:lnTo>
                  <a:pt x="1597" y="1"/>
                </a:lnTo>
                <a:lnTo>
                  <a:pt x="1599" y="1"/>
                </a:lnTo>
                <a:lnTo>
                  <a:pt x="1600" y="1"/>
                </a:lnTo>
                <a:lnTo>
                  <a:pt x="1601" y="1"/>
                </a:lnTo>
                <a:lnTo>
                  <a:pt x="1602" y="1"/>
                </a:lnTo>
                <a:lnTo>
                  <a:pt x="1603" y="1"/>
                </a:lnTo>
                <a:lnTo>
                  <a:pt x="1604" y="1"/>
                </a:lnTo>
                <a:lnTo>
                  <a:pt x="1606" y="1"/>
                </a:lnTo>
                <a:lnTo>
                  <a:pt x="1607" y="1"/>
                </a:lnTo>
                <a:lnTo>
                  <a:pt x="1608" y="1"/>
                </a:lnTo>
                <a:lnTo>
                  <a:pt x="1609" y="1"/>
                </a:lnTo>
                <a:lnTo>
                  <a:pt x="1610" y="1"/>
                </a:lnTo>
                <a:lnTo>
                  <a:pt x="1611" y="1"/>
                </a:lnTo>
                <a:lnTo>
                  <a:pt x="1612" y="1"/>
                </a:lnTo>
                <a:lnTo>
                  <a:pt x="1613" y="1"/>
                </a:lnTo>
                <a:lnTo>
                  <a:pt x="1614" y="1"/>
                </a:lnTo>
                <a:lnTo>
                  <a:pt x="1615" y="1"/>
                </a:lnTo>
                <a:lnTo>
                  <a:pt x="1616" y="1"/>
                </a:lnTo>
                <a:lnTo>
                  <a:pt x="1617" y="1"/>
                </a:lnTo>
                <a:lnTo>
                  <a:pt x="1619" y="2"/>
                </a:lnTo>
                <a:lnTo>
                  <a:pt x="1620" y="2"/>
                </a:lnTo>
                <a:lnTo>
                  <a:pt x="1621" y="2"/>
                </a:lnTo>
                <a:lnTo>
                  <a:pt x="1622" y="2"/>
                </a:lnTo>
                <a:lnTo>
                  <a:pt x="1623" y="2"/>
                </a:lnTo>
                <a:lnTo>
                  <a:pt x="1624" y="2"/>
                </a:lnTo>
                <a:lnTo>
                  <a:pt x="1625" y="2"/>
                </a:lnTo>
                <a:lnTo>
                  <a:pt x="1627" y="2"/>
                </a:lnTo>
                <a:lnTo>
                  <a:pt x="1628" y="2"/>
                </a:lnTo>
                <a:lnTo>
                  <a:pt x="1629" y="2"/>
                </a:lnTo>
                <a:lnTo>
                  <a:pt x="1630" y="2"/>
                </a:lnTo>
                <a:lnTo>
                  <a:pt x="1631" y="2"/>
                </a:lnTo>
                <a:lnTo>
                  <a:pt x="1632" y="2"/>
                </a:lnTo>
                <a:lnTo>
                  <a:pt x="1634" y="3"/>
                </a:lnTo>
                <a:lnTo>
                  <a:pt x="1634" y="3"/>
                </a:lnTo>
                <a:lnTo>
                  <a:pt x="1635" y="3"/>
                </a:lnTo>
                <a:lnTo>
                  <a:pt x="1636" y="3"/>
                </a:lnTo>
                <a:lnTo>
                  <a:pt x="1637" y="3"/>
                </a:lnTo>
                <a:lnTo>
                  <a:pt x="1638" y="3"/>
                </a:lnTo>
                <a:lnTo>
                  <a:pt x="1640" y="3"/>
                </a:lnTo>
                <a:lnTo>
                  <a:pt x="1641" y="3"/>
                </a:lnTo>
                <a:lnTo>
                  <a:pt x="1642" y="3"/>
                </a:lnTo>
                <a:lnTo>
                  <a:pt x="1643" y="3"/>
                </a:lnTo>
                <a:lnTo>
                  <a:pt x="1644" y="4"/>
                </a:lnTo>
                <a:lnTo>
                  <a:pt x="1645" y="4"/>
                </a:lnTo>
                <a:lnTo>
                  <a:pt x="1646" y="4"/>
                </a:lnTo>
                <a:lnTo>
                  <a:pt x="1648" y="4"/>
                </a:lnTo>
                <a:lnTo>
                  <a:pt x="1649" y="4"/>
                </a:lnTo>
                <a:lnTo>
                  <a:pt x="1650" y="4"/>
                </a:lnTo>
                <a:lnTo>
                  <a:pt x="1651" y="4"/>
                </a:lnTo>
                <a:lnTo>
                  <a:pt x="1652" y="4"/>
                </a:lnTo>
                <a:lnTo>
                  <a:pt x="1653" y="4"/>
                </a:lnTo>
                <a:lnTo>
                  <a:pt x="1655" y="5"/>
                </a:lnTo>
                <a:lnTo>
                  <a:pt x="1656" y="5"/>
                </a:lnTo>
                <a:lnTo>
                  <a:pt x="1657" y="5"/>
                </a:lnTo>
                <a:lnTo>
                  <a:pt x="1658" y="5"/>
                </a:lnTo>
                <a:lnTo>
                  <a:pt x="1658" y="5"/>
                </a:lnTo>
                <a:lnTo>
                  <a:pt x="1659" y="5"/>
                </a:lnTo>
                <a:lnTo>
                  <a:pt x="1661" y="5"/>
                </a:lnTo>
                <a:lnTo>
                  <a:pt x="1662" y="5"/>
                </a:lnTo>
                <a:lnTo>
                  <a:pt x="1663" y="6"/>
                </a:lnTo>
                <a:lnTo>
                  <a:pt x="1664" y="6"/>
                </a:lnTo>
                <a:lnTo>
                  <a:pt x="1665" y="6"/>
                </a:lnTo>
                <a:lnTo>
                  <a:pt x="1666" y="6"/>
                </a:lnTo>
                <a:lnTo>
                  <a:pt x="1668" y="6"/>
                </a:lnTo>
                <a:lnTo>
                  <a:pt x="1669" y="6"/>
                </a:lnTo>
                <a:lnTo>
                  <a:pt x="1670" y="6"/>
                </a:lnTo>
                <a:lnTo>
                  <a:pt x="1671" y="6"/>
                </a:lnTo>
                <a:lnTo>
                  <a:pt x="1672" y="6"/>
                </a:lnTo>
                <a:lnTo>
                  <a:pt x="1673" y="6"/>
                </a:lnTo>
                <a:lnTo>
                  <a:pt x="1674" y="6"/>
                </a:lnTo>
                <a:lnTo>
                  <a:pt x="1676" y="6"/>
                </a:lnTo>
                <a:lnTo>
                  <a:pt x="1677" y="6"/>
                </a:lnTo>
                <a:lnTo>
                  <a:pt x="1678" y="6"/>
                </a:lnTo>
                <a:lnTo>
                  <a:pt x="1679" y="6"/>
                </a:lnTo>
                <a:lnTo>
                  <a:pt x="1680" y="7"/>
                </a:lnTo>
                <a:lnTo>
                  <a:pt x="1681" y="7"/>
                </a:lnTo>
                <a:lnTo>
                  <a:pt x="1682" y="7"/>
                </a:lnTo>
                <a:lnTo>
                  <a:pt x="1683" y="7"/>
                </a:lnTo>
                <a:lnTo>
                  <a:pt x="1684" y="7"/>
                </a:lnTo>
                <a:lnTo>
                  <a:pt x="1685" y="7"/>
                </a:lnTo>
                <a:lnTo>
                  <a:pt x="1686" y="7"/>
                </a:lnTo>
                <a:lnTo>
                  <a:pt x="1687" y="8"/>
                </a:lnTo>
                <a:lnTo>
                  <a:pt x="1689" y="8"/>
                </a:lnTo>
                <a:lnTo>
                  <a:pt x="1690" y="8"/>
                </a:lnTo>
                <a:lnTo>
                  <a:pt x="1691" y="8"/>
                </a:lnTo>
                <a:lnTo>
                  <a:pt x="1692" y="8"/>
                </a:lnTo>
                <a:lnTo>
                  <a:pt x="1693" y="8"/>
                </a:lnTo>
                <a:lnTo>
                  <a:pt x="1694" y="9"/>
                </a:lnTo>
                <a:lnTo>
                  <a:pt x="1695" y="9"/>
                </a:lnTo>
                <a:lnTo>
                  <a:pt x="1697" y="9"/>
                </a:lnTo>
                <a:lnTo>
                  <a:pt x="1698" y="9"/>
                </a:lnTo>
                <a:lnTo>
                  <a:pt x="1699" y="9"/>
                </a:lnTo>
                <a:lnTo>
                  <a:pt x="1700" y="9"/>
                </a:lnTo>
                <a:lnTo>
                  <a:pt x="1701" y="9"/>
                </a:lnTo>
                <a:lnTo>
                  <a:pt x="1702" y="10"/>
                </a:lnTo>
                <a:lnTo>
                  <a:pt x="1704" y="10"/>
                </a:lnTo>
                <a:lnTo>
                  <a:pt x="1705" y="10"/>
                </a:lnTo>
                <a:lnTo>
                  <a:pt x="1706" y="10"/>
                </a:lnTo>
                <a:lnTo>
                  <a:pt x="1706" y="10"/>
                </a:lnTo>
                <a:lnTo>
                  <a:pt x="1707" y="10"/>
                </a:lnTo>
                <a:lnTo>
                  <a:pt x="1708" y="11"/>
                </a:lnTo>
                <a:lnTo>
                  <a:pt x="1710" y="11"/>
                </a:lnTo>
                <a:lnTo>
                  <a:pt x="1711" y="11"/>
                </a:lnTo>
                <a:lnTo>
                  <a:pt x="1712" y="11"/>
                </a:lnTo>
                <a:lnTo>
                  <a:pt x="1713" y="11"/>
                </a:lnTo>
                <a:lnTo>
                  <a:pt x="1714" y="11"/>
                </a:lnTo>
                <a:lnTo>
                  <a:pt x="1715" y="12"/>
                </a:lnTo>
                <a:lnTo>
                  <a:pt x="1716" y="12"/>
                </a:lnTo>
                <a:lnTo>
                  <a:pt x="1718" y="12"/>
                </a:lnTo>
                <a:lnTo>
                  <a:pt x="1719" y="12"/>
                </a:lnTo>
                <a:lnTo>
                  <a:pt x="1720" y="12"/>
                </a:lnTo>
                <a:lnTo>
                  <a:pt x="1721" y="12"/>
                </a:lnTo>
                <a:lnTo>
                  <a:pt x="1722" y="12"/>
                </a:lnTo>
                <a:lnTo>
                  <a:pt x="1723" y="13"/>
                </a:lnTo>
                <a:lnTo>
                  <a:pt x="1725" y="13"/>
                </a:lnTo>
                <a:lnTo>
                  <a:pt x="1726" y="13"/>
                </a:lnTo>
                <a:lnTo>
                  <a:pt x="1727" y="13"/>
                </a:lnTo>
                <a:lnTo>
                  <a:pt x="1728" y="13"/>
                </a:lnTo>
                <a:lnTo>
                  <a:pt x="1729" y="13"/>
                </a:lnTo>
                <a:lnTo>
                  <a:pt x="1730" y="14"/>
                </a:lnTo>
                <a:lnTo>
                  <a:pt x="1731" y="14"/>
                </a:lnTo>
                <a:lnTo>
                  <a:pt x="1732" y="14"/>
                </a:lnTo>
                <a:lnTo>
                  <a:pt x="1733" y="14"/>
                </a:lnTo>
                <a:lnTo>
                  <a:pt x="1734" y="14"/>
                </a:lnTo>
                <a:lnTo>
                  <a:pt x="1735" y="14"/>
                </a:lnTo>
                <a:lnTo>
                  <a:pt x="1736" y="14"/>
                </a:lnTo>
                <a:lnTo>
                  <a:pt x="1738" y="15"/>
                </a:lnTo>
                <a:lnTo>
                  <a:pt x="1739" y="15"/>
                </a:lnTo>
                <a:lnTo>
                  <a:pt x="1740" y="15"/>
                </a:lnTo>
                <a:lnTo>
                  <a:pt x="1741" y="15"/>
                </a:lnTo>
                <a:lnTo>
                  <a:pt x="1742" y="15"/>
                </a:lnTo>
                <a:lnTo>
                  <a:pt x="1743" y="15"/>
                </a:lnTo>
                <a:lnTo>
                  <a:pt x="1744" y="15"/>
                </a:lnTo>
                <a:lnTo>
                  <a:pt x="1746" y="16"/>
                </a:lnTo>
                <a:lnTo>
                  <a:pt x="1747" y="16"/>
                </a:lnTo>
                <a:lnTo>
                  <a:pt x="1748" y="16"/>
                </a:lnTo>
                <a:lnTo>
                  <a:pt x="1749" y="16"/>
                </a:lnTo>
                <a:lnTo>
                  <a:pt x="1750" y="16"/>
                </a:lnTo>
                <a:lnTo>
                  <a:pt x="1751" y="16"/>
                </a:lnTo>
                <a:lnTo>
                  <a:pt x="1753" y="16"/>
                </a:lnTo>
                <a:lnTo>
                  <a:pt x="1753" y="16"/>
                </a:lnTo>
                <a:lnTo>
                  <a:pt x="1754" y="17"/>
                </a:lnTo>
                <a:lnTo>
                  <a:pt x="1755" y="17"/>
                </a:lnTo>
                <a:lnTo>
                  <a:pt x="1756" y="17"/>
                </a:lnTo>
                <a:lnTo>
                  <a:pt x="1757" y="17"/>
                </a:lnTo>
                <a:lnTo>
                  <a:pt x="1759" y="17"/>
                </a:lnTo>
                <a:lnTo>
                  <a:pt x="1760" y="17"/>
                </a:lnTo>
                <a:lnTo>
                  <a:pt x="1761" y="17"/>
                </a:lnTo>
                <a:lnTo>
                  <a:pt x="1762" y="18"/>
                </a:lnTo>
                <a:lnTo>
                  <a:pt x="1763" y="18"/>
                </a:lnTo>
                <a:lnTo>
                  <a:pt x="1764" y="18"/>
                </a:lnTo>
                <a:lnTo>
                  <a:pt x="1765" y="18"/>
                </a:lnTo>
                <a:lnTo>
                  <a:pt x="1767" y="18"/>
                </a:lnTo>
                <a:lnTo>
                  <a:pt x="1768" y="18"/>
                </a:lnTo>
                <a:lnTo>
                  <a:pt x="1769" y="18"/>
                </a:lnTo>
                <a:lnTo>
                  <a:pt x="1770" y="18"/>
                </a:lnTo>
                <a:lnTo>
                  <a:pt x="1771" y="19"/>
                </a:lnTo>
                <a:lnTo>
                  <a:pt x="1772" y="19"/>
                </a:lnTo>
                <a:lnTo>
                  <a:pt x="1774" y="19"/>
                </a:lnTo>
                <a:lnTo>
                  <a:pt x="1775" y="19"/>
                </a:lnTo>
                <a:lnTo>
                  <a:pt x="1776" y="19"/>
                </a:lnTo>
                <a:lnTo>
                  <a:pt x="1777" y="19"/>
                </a:lnTo>
                <a:lnTo>
                  <a:pt x="1777" y="19"/>
                </a:lnTo>
                <a:lnTo>
                  <a:pt x="1778" y="19"/>
                </a:lnTo>
              </a:path>
            </a:pathLst>
          </a:custGeom>
          <a:noFill/>
          <a:ln w="14288">
            <a:solidFill>
              <a:srgbClr val="0000FF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126" eaLnBrk="0" hangingPunct="0"/>
            <a:endParaRPr lang="en-US" sz="16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03E7964-4E9F-FC44-912F-1875C366348C}"/>
              </a:ext>
            </a:extLst>
          </p:cNvPr>
          <p:cNvGrpSpPr/>
          <p:nvPr/>
        </p:nvGrpSpPr>
        <p:grpSpPr>
          <a:xfrm>
            <a:off x="2011867" y="2012432"/>
            <a:ext cx="3278921" cy="3161476"/>
            <a:chOff x="1942595" y="2649741"/>
            <a:chExt cx="3278921" cy="3161476"/>
          </a:xfrm>
        </p:grpSpPr>
        <p:grpSp>
          <p:nvGrpSpPr>
            <p:cNvPr id="270" name="Group 4"/>
            <p:cNvGrpSpPr>
              <a:grpSpLocks/>
            </p:cNvGrpSpPr>
            <p:nvPr/>
          </p:nvGrpSpPr>
          <p:grpSpPr bwMode="auto">
            <a:xfrm>
              <a:off x="1942595" y="2649741"/>
              <a:ext cx="3278921" cy="3161476"/>
              <a:chOff x="3410" y="1452"/>
              <a:chExt cx="2126" cy="2120"/>
            </a:xfrm>
          </p:grpSpPr>
          <p:grpSp>
            <p:nvGrpSpPr>
              <p:cNvPr id="271" name="Group 5"/>
              <p:cNvGrpSpPr>
                <a:grpSpLocks/>
              </p:cNvGrpSpPr>
              <p:nvPr/>
            </p:nvGrpSpPr>
            <p:grpSpPr bwMode="auto">
              <a:xfrm>
                <a:off x="3410" y="1456"/>
                <a:ext cx="2124" cy="2116"/>
                <a:chOff x="1488" y="720"/>
                <a:chExt cx="2112" cy="2112"/>
              </a:xfrm>
            </p:grpSpPr>
            <p:grpSp>
              <p:nvGrpSpPr>
                <p:cNvPr id="273" name="Group 6"/>
                <p:cNvGrpSpPr>
                  <a:grpSpLocks/>
                </p:cNvGrpSpPr>
                <p:nvPr/>
              </p:nvGrpSpPr>
              <p:grpSpPr bwMode="auto">
                <a:xfrm>
                  <a:off x="1488" y="720"/>
                  <a:ext cx="2112" cy="2112"/>
                  <a:chOff x="1488" y="720"/>
                  <a:chExt cx="1536" cy="2112"/>
                </a:xfrm>
              </p:grpSpPr>
              <p:sp>
                <p:nvSpPr>
                  <p:cNvPr id="292" name="Line 7"/>
                  <p:cNvSpPr>
                    <a:spLocks noChangeShapeType="1"/>
                  </p:cNvSpPr>
                  <p:nvPr/>
                </p:nvSpPr>
                <p:spPr bwMode="auto">
                  <a:xfrm>
                    <a:off x="1488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293" name="Line 8"/>
                  <p:cNvSpPr>
                    <a:spLocks noChangeShapeType="1"/>
                  </p:cNvSpPr>
                  <p:nvPr/>
                </p:nvSpPr>
                <p:spPr bwMode="auto">
                  <a:xfrm>
                    <a:off x="1584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294" name="Line 9"/>
                  <p:cNvSpPr>
                    <a:spLocks noChangeShapeType="1"/>
                  </p:cNvSpPr>
                  <p:nvPr/>
                </p:nvSpPr>
                <p:spPr bwMode="auto">
                  <a:xfrm>
                    <a:off x="1680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295" name="Line 10"/>
                  <p:cNvSpPr>
                    <a:spLocks noChangeShapeType="1"/>
                  </p:cNvSpPr>
                  <p:nvPr/>
                </p:nvSpPr>
                <p:spPr bwMode="auto">
                  <a:xfrm>
                    <a:off x="1776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296" name="Line 11"/>
                  <p:cNvSpPr>
                    <a:spLocks noChangeShapeType="1"/>
                  </p:cNvSpPr>
                  <p:nvPr/>
                </p:nvSpPr>
                <p:spPr bwMode="auto">
                  <a:xfrm>
                    <a:off x="1872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297" name="Line 12"/>
                  <p:cNvSpPr>
                    <a:spLocks noChangeShapeType="1"/>
                  </p:cNvSpPr>
                  <p:nvPr/>
                </p:nvSpPr>
                <p:spPr bwMode="auto">
                  <a:xfrm>
                    <a:off x="1968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298" name="Line 13"/>
                  <p:cNvSpPr>
                    <a:spLocks noChangeShapeType="1"/>
                  </p:cNvSpPr>
                  <p:nvPr/>
                </p:nvSpPr>
                <p:spPr bwMode="auto">
                  <a:xfrm>
                    <a:off x="2064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299" name="Line 14"/>
                  <p:cNvSpPr>
                    <a:spLocks noChangeShapeType="1"/>
                  </p:cNvSpPr>
                  <p:nvPr/>
                </p:nvSpPr>
                <p:spPr bwMode="auto">
                  <a:xfrm>
                    <a:off x="2160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300" name="Line 15"/>
                  <p:cNvSpPr>
                    <a:spLocks noChangeShapeType="1"/>
                  </p:cNvSpPr>
                  <p:nvPr/>
                </p:nvSpPr>
                <p:spPr bwMode="auto">
                  <a:xfrm>
                    <a:off x="2256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301" name="Line 16"/>
                  <p:cNvSpPr>
                    <a:spLocks noChangeShapeType="1"/>
                  </p:cNvSpPr>
                  <p:nvPr/>
                </p:nvSpPr>
                <p:spPr bwMode="auto">
                  <a:xfrm>
                    <a:off x="2352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302" name="Line 17"/>
                  <p:cNvSpPr>
                    <a:spLocks noChangeShapeType="1"/>
                  </p:cNvSpPr>
                  <p:nvPr/>
                </p:nvSpPr>
                <p:spPr bwMode="auto">
                  <a:xfrm>
                    <a:off x="2448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303" name="Line 18"/>
                  <p:cNvSpPr>
                    <a:spLocks noChangeShapeType="1"/>
                  </p:cNvSpPr>
                  <p:nvPr/>
                </p:nvSpPr>
                <p:spPr bwMode="auto">
                  <a:xfrm>
                    <a:off x="2544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304" name="Line 19"/>
                  <p:cNvSpPr>
                    <a:spLocks noChangeShapeType="1"/>
                  </p:cNvSpPr>
                  <p:nvPr/>
                </p:nvSpPr>
                <p:spPr bwMode="auto">
                  <a:xfrm>
                    <a:off x="2640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305" name="Line 20"/>
                  <p:cNvSpPr>
                    <a:spLocks noChangeShapeType="1"/>
                  </p:cNvSpPr>
                  <p:nvPr/>
                </p:nvSpPr>
                <p:spPr bwMode="auto">
                  <a:xfrm>
                    <a:off x="2736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306" name="Line 21"/>
                  <p:cNvSpPr>
                    <a:spLocks noChangeShapeType="1"/>
                  </p:cNvSpPr>
                  <p:nvPr/>
                </p:nvSpPr>
                <p:spPr bwMode="auto">
                  <a:xfrm>
                    <a:off x="2832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307" name="Line 22"/>
                  <p:cNvSpPr>
                    <a:spLocks noChangeShapeType="1"/>
                  </p:cNvSpPr>
                  <p:nvPr/>
                </p:nvSpPr>
                <p:spPr bwMode="auto">
                  <a:xfrm>
                    <a:off x="2928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308" name="Line 23"/>
                  <p:cNvSpPr>
                    <a:spLocks noChangeShapeType="1"/>
                  </p:cNvSpPr>
                  <p:nvPr/>
                </p:nvSpPr>
                <p:spPr bwMode="auto">
                  <a:xfrm>
                    <a:off x="3024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</p:grpSp>
            <p:grpSp>
              <p:nvGrpSpPr>
                <p:cNvPr id="274" name="Group 24"/>
                <p:cNvGrpSpPr>
                  <a:grpSpLocks/>
                </p:cNvGrpSpPr>
                <p:nvPr/>
              </p:nvGrpSpPr>
              <p:grpSpPr bwMode="auto">
                <a:xfrm rot="-5400000">
                  <a:off x="1488" y="720"/>
                  <a:ext cx="2112" cy="2112"/>
                  <a:chOff x="1488" y="720"/>
                  <a:chExt cx="1536" cy="2112"/>
                </a:xfrm>
              </p:grpSpPr>
              <p:sp>
                <p:nvSpPr>
                  <p:cNvPr id="275" name="Line 25"/>
                  <p:cNvSpPr>
                    <a:spLocks noChangeShapeType="1"/>
                  </p:cNvSpPr>
                  <p:nvPr/>
                </p:nvSpPr>
                <p:spPr bwMode="auto">
                  <a:xfrm>
                    <a:off x="1488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276" name="Line 26"/>
                  <p:cNvSpPr>
                    <a:spLocks noChangeShapeType="1"/>
                  </p:cNvSpPr>
                  <p:nvPr/>
                </p:nvSpPr>
                <p:spPr bwMode="auto">
                  <a:xfrm>
                    <a:off x="1584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277" name="Line 27"/>
                  <p:cNvSpPr>
                    <a:spLocks noChangeShapeType="1"/>
                  </p:cNvSpPr>
                  <p:nvPr/>
                </p:nvSpPr>
                <p:spPr bwMode="auto">
                  <a:xfrm>
                    <a:off x="1680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278" name="Line 28"/>
                  <p:cNvSpPr>
                    <a:spLocks noChangeShapeType="1"/>
                  </p:cNvSpPr>
                  <p:nvPr/>
                </p:nvSpPr>
                <p:spPr bwMode="auto">
                  <a:xfrm>
                    <a:off x="1776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279" name="Line 29"/>
                  <p:cNvSpPr>
                    <a:spLocks noChangeShapeType="1"/>
                  </p:cNvSpPr>
                  <p:nvPr/>
                </p:nvSpPr>
                <p:spPr bwMode="auto">
                  <a:xfrm>
                    <a:off x="1872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280" name="Line 30"/>
                  <p:cNvSpPr>
                    <a:spLocks noChangeShapeType="1"/>
                  </p:cNvSpPr>
                  <p:nvPr/>
                </p:nvSpPr>
                <p:spPr bwMode="auto">
                  <a:xfrm>
                    <a:off x="1968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281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2064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282" name="Line 32"/>
                  <p:cNvSpPr>
                    <a:spLocks noChangeShapeType="1"/>
                  </p:cNvSpPr>
                  <p:nvPr/>
                </p:nvSpPr>
                <p:spPr bwMode="auto">
                  <a:xfrm>
                    <a:off x="2160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283" name="Line 33"/>
                  <p:cNvSpPr>
                    <a:spLocks noChangeShapeType="1"/>
                  </p:cNvSpPr>
                  <p:nvPr/>
                </p:nvSpPr>
                <p:spPr bwMode="auto">
                  <a:xfrm>
                    <a:off x="2256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284" name="Line 34"/>
                  <p:cNvSpPr>
                    <a:spLocks noChangeShapeType="1"/>
                  </p:cNvSpPr>
                  <p:nvPr/>
                </p:nvSpPr>
                <p:spPr bwMode="auto">
                  <a:xfrm>
                    <a:off x="2352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285" name="Line 35"/>
                  <p:cNvSpPr>
                    <a:spLocks noChangeShapeType="1"/>
                  </p:cNvSpPr>
                  <p:nvPr/>
                </p:nvSpPr>
                <p:spPr bwMode="auto">
                  <a:xfrm>
                    <a:off x="2448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286" name="Line 36"/>
                  <p:cNvSpPr>
                    <a:spLocks noChangeShapeType="1"/>
                  </p:cNvSpPr>
                  <p:nvPr/>
                </p:nvSpPr>
                <p:spPr bwMode="auto">
                  <a:xfrm>
                    <a:off x="2544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287" name="Line 37"/>
                  <p:cNvSpPr>
                    <a:spLocks noChangeShapeType="1"/>
                  </p:cNvSpPr>
                  <p:nvPr/>
                </p:nvSpPr>
                <p:spPr bwMode="auto">
                  <a:xfrm>
                    <a:off x="2640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288" name="Line 38"/>
                  <p:cNvSpPr>
                    <a:spLocks noChangeShapeType="1"/>
                  </p:cNvSpPr>
                  <p:nvPr/>
                </p:nvSpPr>
                <p:spPr bwMode="auto">
                  <a:xfrm>
                    <a:off x="2736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289" name="Line 39"/>
                  <p:cNvSpPr>
                    <a:spLocks noChangeShapeType="1"/>
                  </p:cNvSpPr>
                  <p:nvPr/>
                </p:nvSpPr>
                <p:spPr bwMode="auto">
                  <a:xfrm>
                    <a:off x="2832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290" name="Line 40"/>
                  <p:cNvSpPr>
                    <a:spLocks noChangeShapeType="1"/>
                  </p:cNvSpPr>
                  <p:nvPr/>
                </p:nvSpPr>
                <p:spPr bwMode="auto">
                  <a:xfrm>
                    <a:off x="2928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291" name="Line 41"/>
                  <p:cNvSpPr>
                    <a:spLocks noChangeShapeType="1"/>
                  </p:cNvSpPr>
                  <p:nvPr/>
                </p:nvSpPr>
                <p:spPr bwMode="auto">
                  <a:xfrm>
                    <a:off x="3024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</p:grpSp>
          </p:grpSp>
          <p:sp>
            <p:nvSpPr>
              <p:cNvPr id="272" name="Rectangle 58"/>
              <p:cNvSpPr>
                <a:spLocks noChangeArrowheads="1"/>
              </p:cNvSpPr>
              <p:nvPr/>
            </p:nvSpPr>
            <p:spPr bwMode="auto">
              <a:xfrm>
                <a:off x="3411" y="1452"/>
                <a:ext cx="2125" cy="2118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126" eaLnBrk="0" hangingPunct="0"/>
                <a:endParaRPr lang="en-US" sz="1600">
                  <a:solidFill>
                    <a:srgbClr val="000000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309" name="Group 308"/>
            <p:cNvGrpSpPr/>
            <p:nvPr/>
          </p:nvGrpSpPr>
          <p:grpSpPr>
            <a:xfrm>
              <a:off x="2752300" y="3443092"/>
              <a:ext cx="1648714" cy="1580738"/>
              <a:chOff x="1229016" y="3443096"/>
              <a:chExt cx="1649143" cy="1581150"/>
            </a:xfrm>
          </p:grpSpPr>
          <p:sp>
            <p:nvSpPr>
              <p:cNvPr id="310" name="Line 42"/>
              <p:cNvSpPr>
                <a:spLocks noChangeAspect="1" noChangeShapeType="1"/>
              </p:cNvSpPr>
              <p:nvPr/>
            </p:nvSpPr>
            <p:spPr bwMode="auto">
              <a:xfrm>
                <a:off x="1346261" y="3443096"/>
                <a:ext cx="0" cy="15811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126" eaLnBrk="0" hangingPunct="0"/>
                <a:endParaRPr lang="en-US" sz="1600">
                  <a:solidFill>
                    <a:srgbClr val="000000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11" name="Line 43"/>
              <p:cNvSpPr>
                <a:spLocks noChangeAspect="1" noChangeShapeType="1"/>
              </p:cNvSpPr>
              <p:nvPr/>
            </p:nvSpPr>
            <p:spPr bwMode="auto">
              <a:xfrm>
                <a:off x="1551440" y="3443096"/>
                <a:ext cx="0" cy="15811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126" eaLnBrk="0" hangingPunct="0"/>
                <a:endParaRPr lang="en-US" sz="1600">
                  <a:solidFill>
                    <a:srgbClr val="000000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12" name="Line 44"/>
              <p:cNvSpPr>
                <a:spLocks noChangeAspect="1" noChangeShapeType="1"/>
              </p:cNvSpPr>
              <p:nvPr/>
            </p:nvSpPr>
            <p:spPr bwMode="auto">
              <a:xfrm>
                <a:off x="1755076" y="3443096"/>
                <a:ext cx="0" cy="15811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126" eaLnBrk="0" hangingPunct="0"/>
                <a:endParaRPr lang="en-US" sz="1600">
                  <a:solidFill>
                    <a:srgbClr val="000000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13" name="Line 45"/>
              <p:cNvSpPr>
                <a:spLocks noChangeAspect="1" noChangeShapeType="1"/>
              </p:cNvSpPr>
              <p:nvPr/>
            </p:nvSpPr>
            <p:spPr bwMode="auto">
              <a:xfrm>
                <a:off x="1960255" y="3443096"/>
                <a:ext cx="0" cy="15811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126" eaLnBrk="0" hangingPunct="0"/>
                <a:endParaRPr lang="en-US" sz="1600">
                  <a:solidFill>
                    <a:srgbClr val="000000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14" name="Line 46"/>
              <p:cNvSpPr>
                <a:spLocks noChangeAspect="1" noChangeShapeType="1"/>
              </p:cNvSpPr>
              <p:nvPr/>
            </p:nvSpPr>
            <p:spPr bwMode="auto">
              <a:xfrm>
                <a:off x="2163891" y="3443096"/>
                <a:ext cx="0" cy="15811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126" eaLnBrk="0" hangingPunct="0"/>
                <a:endParaRPr lang="en-US" sz="1600">
                  <a:solidFill>
                    <a:srgbClr val="000000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15" name="Line 47"/>
              <p:cNvSpPr>
                <a:spLocks noChangeAspect="1" noChangeShapeType="1"/>
              </p:cNvSpPr>
              <p:nvPr/>
            </p:nvSpPr>
            <p:spPr bwMode="auto">
              <a:xfrm>
                <a:off x="2369070" y="3443096"/>
                <a:ext cx="0" cy="15811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126" eaLnBrk="0" hangingPunct="0"/>
                <a:endParaRPr lang="en-US" sz="1600">
                  <a:solidFill>
                    <a:srgbClr val="000000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16" name="Line 48"/>
              <p:cNvSpPr>
                <a:spLocks noChangeAspect="1" noChangeShapeType="1"/>
              </p:cNvSpPr>
              <p:nvPr/>
            </p:nvSpPr>
            <p:spPr bwMode="auto">
              <a:xfrm>
                <a:off x="2572706" y="3443096"/>
                <a:ext cx="0" cy="15811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126" eaLnBrk="0" hangingPunct="0"/>
                <a:endParaRPr lang="en-US" sz="1600">
                  <a:solidFill>
                    <a:srgbClr val="000000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17" name="Line 49"/>
              <p:cNvSpPr>
                <a:spLocks noChangeAspect="1" noChangeShapeType="1"/>
              </p:cNvSpPr>
              <p:nvPr/>
            </p:nvSpPr>
            <p:spPr bwMode="auto">
              <a:xfrm>
                <a:off x="2777885" y="3443096"/>
                <a:ext cx="0" cy="15811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126" eaLnBrk="0" hangingPunct="0"/>
                <a:endParaRPr lang="en-US" sz="1600">
                  <a:solidFill>
                    <a:srgbClr val="000000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18" name="Line 50"/>
              <p:cNvSpPr>
                <a:spLocks noChangeAspect="1" noChangeShapeType="1"/>
              </p:cNvSpPr>
              <p:nvPr/>
            </p:nvSpPr>
            <p:spPr bwMode="auto">
              <a:xfrm rot="16200000">
                <a:off x="2060530" y="4106676"/>
                <a:ext cx="0" cy="163525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126" eaLnBrk="0" hangingPunct="0"/>
                <a:endParaRPr lang="en-US" sz="1600">
                  <a:solidFill>
                    <a:srgbClr val="000000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19" name="Line 51"/>
              <p:cNvSpPr>
                <a:spLocks noChangeAspect="1" noChangeShapeType="1"/>
              </p:cNvSpPr>
              <p:nvPr/>
            </p:nvSpPr>
            <p:spPr bwMode="auto">
              <a:xfrm rot="16200000">
                <a:off x="2060530" y="3908286"/>
                <a:ext cx="0" cy="163525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126" eaLnBrk="0" hangingPunct="0"/>
                <a:endParaRPr lang="en-US" sz="1600">
                  <a:solidFill>
                    <a:srgbClr val="000000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20" name="Line 52"/>
              <p:cNvSpPr>
                <a:spLocks noChangeAspect="1" noChangeShapeType="1"/>
              </p:cNvSpPr>
              <p:nvPr/>
            </p:nvSpPr>
            <p:spPr bwMode="auto">
              <a:xfrm rot="16200000">
                <a:off x="2060530" y="3711388"/>
                <a:ext cx="0" cy="163525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126" eaLnBrk="0" hangingPunct="0"/>
                <a:endParaRPr lang="en-US" sz="1600">
                  <a:solidFill>
                    <a:srgbClr val="000000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21" name="Line 53"/>
              <p:cNvSpPr>
                <a:spLocks noChangeAspect="1" noChangeShapeType="1"/>
              </p:cNvSpPr>
              <p:nvPr/>
            </p:nvSpPr>
            <p:spPr bwMode="auto">
              <a:xfrm rot="16200000">
                <a:off x="2060530" y="3512999"/>
                <a:ext cx="0" cy="163525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126" eaLnBrk="0" hangingPunct="0"/>
                <a:endParaRPr lang="en-US" sz="1600">
                  <a:solidFill>
                    <a:srgbClr val="000000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22" name="Line 54"/>
              <p:cNvSpPr>
                <a:spLocks noChangeAspect="1" noChangeShapeType="1"/>
              </p:cNvSpPr>
              <p:nvPr/>
            </p:nvSpPr>
            <p:spPr bwMode="auto">
              <a:xfrm rot="16200000">
                <a:off x="2060530" y="3316101"/>
                <a:ext cx="0" cy="163525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126" eaLnBrk="0" hangingPunct="0"/>
                <a:endParaRPr lang="en-US" sz="1600">
                  <a:solidFill>
                    <a:srgbClr val="000000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23" name="Line 55"/>
              <p:cNvSpPr>
                <a:spLocks noChangeAspect="1" noChangeShapeType="1"/>
              </p:cNvSpPr>
              <p:nvPr/>
            </p:nvSpPr>
            <p:spPr bwMode="auto">
              <a:xfrm rot="16200000">
                <a:off x="2060530" y="3117711"/>
                <a:ext cx="0" cy="163525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126" eaLnBrk="0" hangingPunct="0"/>
                <a:endParaRPr lang="en-US" sz="1600">
                  <a:solidFill>
                    <a:srgbClr val="000000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24" name="Line 56"/>
              <p:cNvSpPr>
                <a:spLocks noChangeAspect="1" noChangeShapeType="1"/>
              </p:cNvSpPr>
              <p:nvPr/>
            </p:nvSpPr>
            <p:spPr bwMode="auto">
              <a:xfrm rot="16200000">
                <a:off x="2060530" y="2920813"/>
                <a:ext cx="0" cy="163525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126" eaLnBrk="0" hangingPunct="0"/>
                <a:endParaRPr lang="en-US" sz="1600">
                  <a:solidFill>
                    <a:srgbClr val="000000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25" name="Line 57"/>
              <p:cNvSpPr>
                <a:spLocks noChangeAspect="1" noChangeShapeType="1"/>
              </p:cNvSpPr>
              <p:nvPr/>
            </p:nvSpPr>
            <p:spPr bwMode="auto">
              <a:xfrm rot="16200000">
                <a:off x="2060530" y="2722424"/>
                <a:ext cx="0" cy="163525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126" eaLnBrk="0" hangingPunct="0"/>
                <a:endParaRPr lang="en-US" sz="1600">
                  <a:solidFill>
                    <a:srgbClr val="000000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26" name="Rectangle 59"/>
              <p:cNvSpPr>
                <a:spLocks noChangeArrowheads="1"/>
              </p:cNvSpPr>
              <p:nvPr/>
            </p:nvSpPr>
            <p:spPr bwMode="auto">
              <a:xfrm>
                <a:off x="1229016" y="3446080"/>
                <a:ext cx="1639888" cy="1575183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126" eaLnBrk="0" hangingPunct="0"/>
                <a:endParaRPr lang="en-US" sz="1600">
                  <a:solidFill>
                    <a:srgbClr val="000000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327" name="Oval 326"/>
            <p:cNvSpPr/>
            <p:nvPr/>
          </p:nvSpPr>
          <p:spPr bwMode="auto">
            <a:xfrm>
              <a:off x="3483075" y="4348208"/>
              <a:ext cx="196161" cy="190397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16" tIns="45708" rIns="91416" bIns="45708" numCol="1" rtlCol="0" anchor="t" anchorCtr="0" compatLnSpc="1">
              <a:prstTxWarp prst="textNoShape">
                <a:avLst/>
              </a:prstTxWarp>
            </a:bodyPr>
            <a:lstStyle/>
            <a:p>
              <a:pPr defTabSz="914126" eaLnBrk="0" hangingPunct="0"/>
              <a:endParaRPr lang="en-US" sz="40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endParaRPr>
            </a:p>
          </p:txBody>
        </p:sp>
        <p:grpSp>
          <p:nvGrpSpPr>
            <p:cNvPr id="329" name="Group 328"/>
            <p:cNvGrpSpPr/>
            <p:nvPr/>
          </p:nvGrpSpPr>
          <p:grpSpPr>
            <a:xfrm>
              <a:off x="3483074" y="4443406"/>
              <a:ext cx="203858" cy="488312"/>
              <a:chOff x="1959980" y="4443669"/>
              <a:chExt cx="203911" cy="488439"/>
            </a:xfrm>
          </p:grpSpPr>
          <p:sp>
            <p:nvSpPr>
              <p:cNvPr id="335" name="Oval 334"/>
              <p:cNvSpPr/>
              <p:nvPr/>
            </p:nvSpPr>
            <p:spPr bwMode="auto">
              <a:xfrm>
                <a:off x="1959983" y="4640940"/>
                <a:ext cx="196212" cy="190447"/>
              </a:xfrm>
              <a:prstGeom prst="ellipse">
                <a:avLst/>
              </a:prstGeom>
              <a:solidFill>
                <a:schemeClr val="accent1">
                  <a:alpha val="38000"/>
                </a:schemeClr>
              </a:solidFill>
              <a:ln w="952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16" tIns="45708" rIns="91416" bIns="45708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126" eaLnBrk="0" hangingPunct="0"/>
                <a:endParaRPr lang="en-US" sz="400">
                  <a:solidFill>
                    <a:srgbClr val="000000"/>
                  </a:solidFill>
                  <a:latin typeface="Calibri"/>
                  <a:ea typeface="ＭＳ Ｐゴシック" charset="0"/>
                  <a:cs typeface="Calibri"/>
                </a:endParaRPr>
              </a:p>
            </p:txBody>
          </p:sp>
          <p:sp>
            <p:nvSpPr>
              <p:cNvPr id="336" name="Oval 335"/>
              <p:cNvSpPr/>
              <p:nvPr/>
            </p:nvSpPr>
            <p:spPr bwMode="auto">
              <a:xfrm>
                <a:off x="1959980" y="4544280"/>
                <a:ext cx="196212" cy="190447"/>
              </a:xfrm>
              <a:prstGeom prst="ellipse">
                <a:avLst/>
              </a:prstGeom>
              <a:solidFill>
                <a:schemeClr val="accent1">
                  <a:alpha val="38000"/>
                </a:schemeClr>
              </a:solidFill>
              <a:ln w="952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16" tIns="45708" rIns="91416" bIns="45708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126" eaLnBrk="0" hangingPunct="0"/>
                <a:endParaRPr lang="en-US" sz="400">
                  <a:solidFill>
                    <a:srgbClr val="000000"/>
                  </a:solidFill>
                  <a:latin typeface="Calibri"/>
                  <a:ea typeface="ＭＳ Ｐゴシック" charset="0"/>
                  <a:cs typeface="Calibri"/>
                </a:endParaRPr>
              </a:p>
            </p:txBody>
          </p:sp>
          <p:sp>
            <p:nvSpPr>
              <p:cNvPr id="337" name="Oval 336"/>
              <p:cNvSpPr/>
              <p:nvPr/>
            </p:nvSpPr>
            <p:spPr bwMode="auto">
              <a:xfrm>
                <a:off x="1960621" y="4443669"/>
                <a:ext cx="196212" cy="190447"/>
              </a:xfrm>
              <a:prstGeom prst="ellipse">
                <a:avLst/>
              </a:prstGeom>
              <a:solidFill>
                <a:schemeClr val="accent1">
                  <a:alpha val="38000"/>
                </a:schemeClr>
              </a:solidFill>
              <a:ln w="952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16" tIns="45708" rIns="91416" bIns="45708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126" eaLnBrk="0" hangingPunct="0"/>
                <a:endParaRPr lang="en-US" sz="400">
                  <a:solidFill>
                    <a:srgbClr val="000000"/>
                  </a:solidFill>
                  <a:latin typeface="Calibri"/>
                  <a:ea typeface="ＭＳ Ｐゴシック" charset="0"/>
                  <a:cs typeface="Calibri"/>
                </a:endParaRPr>
              </a:p>
            </p:txBody>
          </p:sp>
          <p:sp>
            <p:nvSpPr>
              <p:cNvPr id="338" name="Oval 337"/>
              <p:cNvSpPr/>
              <p:nvPr/>
            </p:nvSpPr>
            <p:spPr bwMode="auto">
              <a:xfrm flipV="1">
                <a:off x="1967679" y="4741661"/>
                <a:ext cx="196212" cy="190447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vert="horz" wrap="square" lIns="91416" tIns="45708" rIns="91416" bIns="45708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126" eaLnBrk="0" hangingPunct="0"/>
                <a:endParaRPr lang="en-US" sz="400">
                  <a:solidFill>
                    <a:srgbClr val="000000"/>
                  </a:solidFill>
                  <a:latin typeface="Calibri"/>
                  <a:ea typeface="ＭＳ Ｐゴシック" charset="0"/>
                  <a:cs typeface="Calibri"/>
                </a:endParaRPr>
              </a:p>
            </p:txBody>
          </p:sp>
        </p:grpSp>
      </p:grpSp>
      <p:sp>
        <p:nvSpPr>
          <p:cNvPr id="119" name="Title 1">
            <a:extLst>
              <a:ext uri="{FF2B5EF4-FFF2-40B4-BE49-F238E27FC236}">
                <a16:creationId xmlns:a16="http://schemas.microsoft.com/office/drawing/2014/main" id="{8F273210-E109-4345-ADD9-FEA9D15C3CFE}"/>
              </a:ext>
            </a:extLst>
          </p:cNvPr>
          <p:cNvSpPr txBox="1">
            <a:spLocks/>
          </p:cNvSpPr>
          <p:nvPr/>
        </p:nvSpPr>
        <p:spPr bwMode="auto">
          <a:xfrm>
            <a:off x="157562" y="194388"/>
            <a:ext cx="11909747" cy="914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sz="3199" dirty="0">
                <a:cs typeface="Calibri"/>
              </a:rPr>
              <a:t>Illustration of mitigation with one particle test</a:t>
            </a:r>
            <a:endParaRPr lang="en-US" dirty="0"/>
          </a:p>
        </p:txBody>
      </p: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A9BC0FE9-3509-0B4B-AD66-0EE05EBEC2FA}"/>
              </a:ext>
            </a:extLst>
          </p:cNvPr>
          <p:cNvGrpSpPr/>
          <p:nvPr/>
        </p:nvGrpSpPr>
        <p:grpSpPr>
          <a:xfrm>
            <a:off x="174172" y="827315"/>
            <a:ext cx="10994571" cy="54427"/>
            <a:chOff x="195943" y="1001487"/>
            <a:chExt cx="10994571" cy="54427"/>
          </a:xfrm>
        </p:grpSpPr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2339B23A-160E-8949-9C97-F41710DD2DBB}"/>
                </a:ext>
              </a:extLst>
            </p:cNvPr>
            <p:cNvCxnSpPr/>
            <p:nvPr/>
          </p:nvCxnSpPr>
          <p:spPr>
            <a:xfrm>
              <a:off x="195943" y="1001487"/>
              <a:ext cx="9818914" cy="0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ED2C2240-B981-3E4E-A930-695052E15970}"/>
                </a:ext>
              </a:extLst>
            </p:cNvPr>
            <p:cNvCxnSpPr>
              <a:cxnSpLocks/>
            </p:cNvCxnSpPr>
            <p:nvPr/>
          </p:nvCxnSpPr>
          <p:spPr>
            <a:xfrm>
              <a:off x="511628" y="1055914"/>
              <a:ext cx="10678886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4" name="Text Box 218">
            <a:extLst>
              <a:ext uri="{FF2B5EF4-FFF2-40B4-BE49-F238E27FC236}">
                <a16:creationId xmlns:a16="http://schemas.microsoft.com/office/drawing/2014/main" id="{F5E7C237-747A-2442-B930-CC6B91ED23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4946" y="909352"/>
            <a:ext cx="347749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914126" eaLnBrk="0" hangingPunct="0">
              <a:defRPr/>
            </a:pPr>
            <a:r>
              <a:rPr lang="en-US" sz="2000" dirty="0">
                <a:solidFill>
                  <a:srgbClr val="000000"/>
                </a:solidFill>
                <a:latin typeface="+mn-lt"/>
                <a:ea typeface="ＭＳ Ｐゴシック" charset="0"/>
                <a:cs typeface="Calibri"/>
              </a:rPr>
              <a:t>No buffer:</a:t>
            </a:r>
          </a:p>
          <a:p>
            <a:pPr algn="ctr" defTabSz="914126" eaLnBrk="0" hangingPunct="0">
              <a:defRPr/>
            </a:pPr>
            <a:r>
              <a:rPr lang="en-US" sz="2000" dirty="0">
                <a:solidFill>
                  <a:srgbClr val="000000"/>
                </a:solidFill>
                <a:latin typeface="+mn-lt"/>
                <a:ea typeface="ＭＳ Ｐゴシック" charset="0"/>
                <a:cs typeface="Calibri"/>
              </a:rPr>
              <a:t>Particle trapped in patch.</a:t>
            </a:r>
          </a:p>
        </p:txBody>
      </p:sp>
      <p:sp>
        <p:nvSpPr>
          <p:cNvPr id="123" name="Slide Number Placeholder 3">
            <a:extLst>
              <a:ext uri="{FF2B5EF4-FFF2-40B4-BE49-F238E27FC236}">
                <a16:creationId xmlns:a16="http://schemas.microsoft.com/office/drawing/2014/main" id="{E2BAD17F-DCCF-D344-BFC1-D0CBA925F787}"/>
              </a:ext>
            </a:extLst>
          </p:cNvPr>
          <p:cNvSpPr txBox="1">
            <a:spLocks/>
          </p:cNvSpPr>
          <p:nvPr/>
        </p:nvSpPr>
        <p:spPr>
          <a:xfrm>
            <a:off x="11455401" y="6393363"/>
            <a:ext cx="544259" cy="3016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929A8685-9CBD-5D48-90F4-6955DC9A7A72}" type="slidenum">
              <a:rPr lang="en-US" altLang="x-none" smtClean="0"/>
              <a:pPr/>
              <a:t>40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3032059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Rectangle 70"/>
          <p:cNvSpPr>
            <a:spLocks noChangeArrowheads="1"/>
          </p:cNvSpPr>
          <p:nvPr/>
        </p:nvSpPr>
        <p:spPr bwMode="auto">
          <a:xfrm>
            <a:off x="6483182" y="4885548"/>
            <a:ext cx="136221" cy="32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126" eaLnBrk="0" hangingPunct="0"/>
            <a:r>
              <a:rPr lang="en-US" sz="2099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0</a:t>
            </a:r>
            <a:endParaRPr lang="en-US" sz="2399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443" name="Rectangle 71"/>
          <p:cNvSpPr>
            <a:spLocks noChangeArrowheads="1"/>
          </p:cNvSpPr>
          <p:nvPr/>
        </p:nvSpPr>
        <p:spPr bwMode="auto">
          <a:xfrm>
            <a:off x="7060882" y="4885548"/>
            <a:ext cx="136221" cy="32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126" eaLnBrk="0" hangingPunct="0"/>
            <a:r>
              <a:rPr lang="en-US" sz="2099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1</a:t>
            </a:r>
            <a:endParaRPr lang="en-US" sz="2399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444" name="Rectangle 72"/>
          <p:cNvSpPr>
            <a:spLocks noChangeArrowheads="1"/>
          </p:cNvSpPr>
          <p:nvPr/>
        </p:nvSpPr>
        <p:spPr bwMode="auto">
          <a:xfrm>
            <a:off x="7189437" y="4885548"/>
            <a:ext cx="136221" cy="32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126" eaLnBrk="0" hangingPunct="0"/>
            <a:r>
              <a:rPr lang="en-US" sz="2099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0</a:t>
            </a:r>
            <a:endParaRPr lang="en-US" sz="2399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445" name="Rectangle 73"/>
          <p:cNvSpPr>
            <a:spLocks noChangeArrowheads="1"/>
          </p:cNvSpPr>
          <p:nvPr/>
        </p:nvSpPr>
        <p:spPr bwMode="auto">
          <a:xfrm>
            <a:off x="7319578" y="4885548"/>
            <a:ext cx="136221" cy="32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126" eaLnBrk="0" hangingPunct="0"/>
            <a:r>
              <a:rPr lang="en-US" sz="2099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0</a:t>
            </a:r>
            <a:endParaRPr lang="en-US" sz="2399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446" name="Rectangle 74"/>
          <p:cNvSpPr>
            <a:spLocks noChangeArrowheads="1"/>
          </p:cNvSpPr>
          <p:nvPr/>
        </p:nvSpPr>
        <p:spPr bwMode="auto">
          <a:xfrm>
            <a:off x="7765548" y="4885548"/>
            <a:ext cx="136221" cy="32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126" eaLnBrk="0" hangingPunct="0"/>
            <a:r>
              <a:rPr lang="en-US" sz="2099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2</a:t>
            </a:r>
            <a:endParaRPr lang="en-US" sz="2399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447" name="Rectangle 75"/>
          <p:cNvSpPr>
            <a:spLocks noChangeArrowheads="1"/>
          </p:cNvSpPr>
          <p:nvPr/>
        </p:nvSpPr>
        <p:spPr bwMode="auto">
          <a:xfrm>
            <a:off x="7894103" y="4885548"/>
            <a:ext cx="136221" cy="32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126" eaLnBrk="0" hangingPunct="0"/>
            <a:r>
              <a:rPr lang="en-US" sz="2099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0</a:t>
            </a:r>
            <a:endParaRPr lang="en-US" sz="2399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448" name="Rectangle 76"/>
          <p:cNvSpPr>
            <a:spLocks noChangeArrowheads="1"/>
          </p:cNvSpPr>
          <p:nvPr/>
        </p:nvSpPr>
        <p:spPr bwMode="auto">
          <a:xfrm>
            <a:off x="8024244" y="4885548"/>
            <a:ext cx="136221" cy="32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126" eaLnBrk="0" hangingPunct="0"/>
            <a:r>
              <a:rPr lang="en-US" sz="2099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0</a:t>
            </a:r>
            <a:endParaRPr lang="en-US" sz="2399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449" name="Rectangle 77"/>
          <p:cNvSpPr>
            <a:spLocks noChangeArrowheads="1"/>
          </p:cNvSpPr>
          <p:nvPr/>
        </p:nvSpPr>
        <p:spPr bwMode="auto">
          <a:xfrm>
            <a:off x="8471802" y="4885548"/>
            <a:ext cx="136221" cy="32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126" eaLnBrk="0" hangingPunct="0"/>
            <a:r>
              <a:rPr lang="en-US" sz="2099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3</a:t>
            </a:r>
            <a:endParaRPr lang="en-US" sz="2399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450" name="Rectangle 78"/>
          <p:cNvSpPr>
            <a:spLocks noChangeArrowheads="1"/>
          </p:cNvSpPr>
          <p:nvPr/>
        </p:nvSpPr>
        <p:spPr bwMode="auto">
          <a:xfrm>
            <a:off x="8601944" y="4885548"/>
            <a:ext cx="136221" cy="32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126" eaLnBrk="0" hangingPunct="0"/>
            <a:r>
              <a:rPr lang="en-US" sz="2099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0</a:t>
            </a:r>
            <a:endParaRPr lang="en-US" sz="2399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451" name="Rectangle 79"/>
          <p:cNvSpPr>
            <a:spLocks noChangeArrowheads="1"/>
          </p:cNvSpPr>
          <p:nvPr/>
        </p:nvSpPr>
        <p:spPr bwMode="auto">
          <a:xfrm>
            <a:off x="8730497" y="4885548"/>
            <a:ext cx="136221" cy="32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126" eaLnBrk="0" hangingPunct="0"/>
            <a:r>
              <a:rPr lang="en-US" sz="2099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0</a:t>
            </a:r>
            <a:endParaRPr lang="en-US" sz="2399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452" name="Rectangle 80"/>
          <p:cNvSpPr>
            <a:spLocks noChangeArrowheads="1"/>
          </p:cNvSpPr>
          <p:nvPr/>
        </p:nvSpPr>
        <p:spPr bwMode="auto">
          <a:xfrm>
            <a:off x="9176469" y="4885548"/>
            <a:ext cx="136221" cy="32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126" eaLnBrk="0" hangingPunct="0"/>
            <a:r>
              <a:rPr lang="en-US" sz="2099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4</a:t>
            </a:r>
            <a:endParaRPr lang="en-US" sz="2399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453" name="Rectangle 81"/>
          <p:cNvSpPr>
            <a:spLocks noChangeArrowheads="1"/>
          </p:cNvSpPr>
          <p:nvPr/>
        </p:nvSpPr>
        <p:spPr bwMode="auto">
          <a:xfrm>
            <a:off x="9306610" y="4885548"/>
            <a:ext cx="136221" cy="32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126" eaLnBrk="0" hangingPunct="0"/>
            <a:r>
              <a:rPr lang="en-US" sz="2099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0</a:t>
            </a:r>
            <a:endParaRPr lang="en-US" sz="2399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454" name="Rectangle 82"/>
          <p:cNvSpPr>
            <a:spLocks noChangeArrowheads="1"/>
          </p:cNvSpPr>
          <p:nvPr/>
        </p:nvSpPr>
        <p:spPr bwMode="auto">
          <a:xfrm>
            <a:off x="9436751" y="4885548"/>
            <a:ext cx="136221" cy="32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126" eaLnBrk="0" hangingPunct="0"/>
            <a:r>
              <a:rPr lang="en-US" sz="2099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0</a:t>
            </a:r>
            <a:endParaRPr lang="en-US" sz="2399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455" name="Rectangle 83"/>
          <p:cNvSpPr>
            <a:spLocks noChangeArrowheads="1"/>
          </p:cNvSpPr>
          <p:nvPr/>
        </p:nvSpPr>
        <p:spPr bwMode="auto">
          <a:xfrm>
            <a:off x="9884310" y="4885548"/>
            <a:ext cx="136221" cy="32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126" eaLnBrk="0" hangingPunct="0"/>
            <a:r>
              <a:rPr lang="en-US" sz="2099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5</a:t>
            </a:r>
            <a:endParaRPr lang="en-US" sz="2399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456" name="Rectangle 84"/>
          <p:cNvSpPr>
            <a:spLocks noChangeArrowheads="1"/>
          </p:cNvSpPr>
          <p:nvPr/>
        </p:nvSpPr>
        <p:spPr bwMode="auto">
          <a:xfrm>
            <a:off x="10012863" y="4885548"/>
            <a:ext cx="136221" cy="32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126" eaLnBrk="0" hangingPunct="0"/>
            <a:r>
              <a:rPr lang="en-US" sz="2099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0</a:t>
            </a:r>
            <a:endParaRPr lang="en-US" sz="2399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457" name="Rectangle 85"/>
          <p:cNvSpPr>
            <a:spLocks noChangeArrowheads="1"/>
          </p:cNvSpPr>
          <p:nvPr/>
        </p:nvSpPr>
        <p:spPr bwMode="auto">
          <a:xfrm>
            <a:off x="10143004" y="4885548"/>
            <a:ext cx="136221" cy="32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126" eaLnBrk="0" hangingPunct="0"/>
            <a:r>
              <a:rPr lang="en-US" sz="2099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0</a:t>
            </a:r>
            <a:endParaRPr lang="en-US" sz="2399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458" name="Line 90"/>
          <p:cNvSpPr>
            <a:spLocks noChangeShapeType="1"/>
          </p:cNvSpPr>
          <p:nvPr/>
        </p:nvSpPr>
        <p:spPr bwMode="auto">
          <a:xfrm flipV="1">
            <a:off x="6543492" y="4828723"/>
            <a:ext cx="1588" cy="49143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914126" eaLnBrk="0" hangingPunct="0"/>
            <a:endParaRPr lang="en-US" sz="1600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459" name="Line 92"/>
          <p:cNvSpPr>
            <a:spLocks noChangeShapeType="1"/>
          </p:cNvSpPr>
          <p:nvPr/>
        </p:nvSpPr>
        <p:spPr bwMode="auto">
          <a:xfrm flipV="1">
            <a:off x="7249747" y="4828723"/>
            <a:ext cx="1587" cy="49143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914126" eaLnBrk="0" hangingPunct="0"/>
            <a:endParaRPr lang="en-US" sz="1600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460" name="Line 94"/>
          <p:cNvSpPr>
            <a:spLocks noChangeShapeType="1"/>
          </p:cNvSpPr>
          <p:nvPr/>
        </p:nvSpPr>
        <p:spPr bwMode="auto">
          <a:xfrm flipV="1">
            <a:off x="7955999" y="4828723"/>
            <a:ext cx="1588" cy="49143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914126" eaLnBrk="0" hangingPunct="0"/>
            <a:endParaRPr lang="en-US" sz="1600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461" name="Line 96"/>
          <p:cNvSpPr>
            <a:spLocks noChangeShapeType="1"/>
          </p:cNvSpPr>
          <p:nvPr/>
        </p:nvSpPr>
        <p:spPr bwMode="auto">
          <a:xfrm flipV="1">
            <a:off x="8662254" y="4828723"/>
            <a:ext cx="1587" cy="49143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914126" eaLnBrk="0" hangingPunct="0"/>
            <a:endParaRPr lang="en-US" sz="1600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462" name="Line 98"/>
          <p:cNvSpPr>
            <a:spLocks noChangeShapeType="1"/>
          </p:cNvSpPr>
          <p:nvPr/>
        </p:nvSpPr>
        <p:spPr bwMode="auto">
          <a:xfrm flipV="1">
            <a:off x="9366921" y="4828723"/>
            <a:ext cx="1587" cy="49143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914126" eaLnBrk="0" hangingPunct="0"/>
            <a:endParaRPr lang="en-US" sz="1600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463" name="Line 100"/>
          <p:cNvSpPr>
            <a:spLocks noChangeShapeType="1"/>
          </p:cNvSpPr>
          <p:nvPr/>
        </p:nvSpPr>
        <p:spPr bwMode="auto">
          <a:xfrm flipV="1">
            <a:off x="10074761" y="4828723"/>
            <a:ext cx="1587" cy="49143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914126" eaLnBrk="0" hangingPunct="0"/>
            <a:endParaRPr lang="en-US" sz="1600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464" name="Line 102"/>
          <p:cNvSpPr>
            <a:spLocks noChangeShapeType="1"/>
          </p:cNvSpPr>
          <p:nvPr/>
        </p:nvSpPr>
        <p:spPr bwMode="auto">
          <a:xfrm>
            <a:off x="6543492" y="4877868"/>
            <a:ext cx="26981" cy="153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914126" eaLnBrk="0" hangingPunct="0"/>
            <a:endParaRPr lang="en-US" sz="1600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465" name="Rectangle 182"/>
          <p:cNvSpPr>
            <a:spLocks noChangeArrowheads="1"/>
          </p:cNvSpPr>
          <p:nvPr/>
        </p:nvSpPr>
        <p:spPr bwMode="auto">
          <a:xfrm>
            <a:off x="7982172" y="5138944"/>
            <a:ext cx="962320" cy="307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126" eaLnBrk="0" hangingPunct="0"/>
            <a:r>
              <a:rPr lang="en-US" sz="1999" dirty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Timestep</a:t>
            </a:r>
          </a:p>
        </p:txBody>
      </p:sp>
      <p:sp>
        <p:nvSpPr>
          <p:cNvPr id="466" name="Freeform 185"/>
          <p:cNvSpPr>
            <a:spLocks/>
          </p:cNvSpPr>
          <p:nvPr/>
        </p:nvSpPr>
        <p:spPr bwMode="auto">
          <a:xfrm>
            <a:off x="6543493" y="2403793"/>
            <a:ext cx="2821840" cy="2476187"/>
          </a:xfrm>
          <a:custGeom>
            <a:avLst/>
            <a:gdLst>
              <a:gd name="T0" fmla="*/ 2147483647 w 1778"/>
              <a:gd name="T1" fmla="*/ 2147483647 h 796"/>
              <a:gd name="T2" fmla="*/ 2147483647 w 1778"/>
              <a:gd name="T3" fmla="*/ 2147483647 h 796"/>
              <a:gd name="T4" fmla="*/ 2147483647 w 1778"/>
              <a:gd name="T5" fmla="*/ 2147483647 h 796"/>
              <a:gd name="T6" fmla="*/ 2147483647 w 1778"/>
              <a:gd name="T7" fmla="*/ 2147483647 h 796"/>
              <a:gd name="T8" fmla="*/ 2147483647 w 1778"/>
              <a:gd name="T9" fmla="*/ 2147483647 h 796"/>
              <a:gd name="T10" fmla="*/ 2147483647 w 1778"/>
              <a:gd name="T11" fmla="*/ 2147483647 h 796"/>
              <a:gd name="T12" fmla="*/ 2147483647 w 1778"/>
              <a:gd name="T13" fmla="*/ 2147483647 h 796"/>
              <a:gd name="T14" fmla="*/ 2147483647 w 1778"/>
              <a:gd name="T15" fmla="*/ 2147483647 h 796"/>
              <a:gd name="T16" fmla="*/ 2147483647 w 1778"/>
              <a:gd name="T17" fmla="*/ 2147483647 h 796"/>
              <a:gd name="T18" fmla="*/ 2147483647 w 1778"/>
              <a:gd name="T19" fmla="*/ 2147483647 h 796"/>
              <a:gd name="T20" fmla="*/ 2147483647 w 1778"/>
              <a:gd name="T21" fmla="*/ 2147483647 h 796"/>
              <a:gd name="T22" fmla="*/ 2147483647 w 1778"/>
              <a:gd name="T23" fmla="*/ 2147483647 h 796"/>
              <a:gd name="T24" fmla="*/ 2147483647 w 1778"/>
              <a:gd name="T25" fmla="*/ 2147483647 h 796"/>
              <a:gd name="T26" fmla="*/ 2147483647 w 1778"/>
              <a:gd name="T27" fmla="*/ 2147483647 h 796"/>
              <a:gd name="T28" fmla="*/ 2147483647 w 1778"/>
              <a:gd name="T29" fmla="*/ 2147483647 h 796"/>
              <a:gd name="T30" fmla="*/ 2147483647 w 1778"/>
              <a:gd name="T31" fmla="*/ 2147483647 h 796"/>
              <a:gd name="T32" fmla="*/ 2147483647 w 1778"/>
              <a:gd name="T33" fmla="*/ 2147483647 h 796"/>
              <a:gd name="T34" fmla="*/ 2147483647 w 1778"/>
              <a:gd name="T35" fmla="*/ 2147483647 h 796"/>
              <a:gd name="T36" fmla="*/ 2147483647 w 1778"/>
              <a:gd name="T37" fmla="*/ 2147483647 h 796"/>
              <a:gd name="T38" fmla="*/ 2147483647 w 1778"/>
              <a:gd name="T39" fmla="*/ 2147483647 h 796"/>
              <a:gd name="T40" fmla="*/ 2147483647 w 1778"/>
              <a:gd name="T41" fmla="*/ 2147483647 h 796"/>
              <a:gd name="T42" fmla="*/ 2147483647 w 1778"/>
              <a:gd name="T43" fmla="*/ 2147483647 h 796"/>
              <a:gd name="T44" fmla="*/ 2147483647 w 1778"/>
              <a:gd name="T45" fmla="*/ 2147483647 h 796"/>
              <a:gd name="T46" fmla="*/ 2147483647 w 1778"/>
              <a:gd name="T47" fmla="*/ 2147483647 h 796"/>
              <a:gd name="T48" fmla="*/ 2147483647 w 1778"/>
              <a:gd name="T49" fmla="*/ 2147483647 h 796"/>
              <a:gd name="T50" fmla="*/ 2147483647 w 1778"/>
              <a:gd name="T51" fmla="*/ 2147483647 h 796"/>
              <a:gd name="T52" fmla="*/ 2147483647 w 1778"/>
              <a:gd name="T53" fmla="*/ 2147483647 h 796"/>
              <a:gd name="T54" fmla="*/ 2147483647 w 1778"/>
              <a:gd name="T55" fmla="*/ 2147483647 h 796"/>
              <a:gd name="T56" fmla="*/ 2147483647 w 1778"/>
              <a:gd name="T57" fmla="*/ 2147483647 h 796"/>
              <a:gd name="T58" fmla="*/ 2147483647 w 1778"/>
              <a:gd name="T59" fmla="*/ 2147483647 h 796"/>
              <a:gd name="T60" fmla="*/ 2147483647 w 1778"/>
              <a:gd name="T61" fmla="*/ 2147483647 h 796"/>
              <a:gd name="T62" fmla="*/ 2147483647 w 1778"/>
              <a:gd name="T63" fmla="*/ 2147483647 h 796"/>
              <a:gd name="T64" fmla="*/ 2147483647 w 1778"/>
              <a:gd name="T65" fmla="*/ 2147483647 h 796"/>
              <a:gd name="T66" fmla="*/ 2147483647 w 1778"/>
              <a:gd name="T67" fmla="*/ 2147483647 h 796"/>
              <a:gd name="T68" fmla="*/ 2147483647 w 1778"/>
              <a:gd name="T69" fmla="*/ 2147483647 h 796"/>
              <a:gd name="T70" fmla="*/ 2147483647 w 1778"/>
              <a:gd name="T71" fmla="*/ 2147483647 h 796"/>
              <a:gd name="T72" fmla="*/ 2147483647 w 1778"/>
              <a:gd name="T73" fmla="*/ 2147483647 h 796"/>
              <a:gd name="T74" fmla="*/ 2147483647 w 1778"/>
              <a:gd name="T75" fmla="*/ 2147483647 h 796"/>
              <a:gd name="T76" fmla="*/ 2147483647 w 1778"/>
              <a:gd name="T77" fmla="*/ 2147483647 h 796"/>
              <a:gd name="T78" fmla="*/ 2147483647 w 1778"/>
              <a:gd name="T79" fmla="*/ 2147483647 h 796"/>
              <a:gd name="T80" fmla="*/ 2147483647 w 1778"/>
              <a:gd name="T81" fmla="*/ 2147483647 h 796"/>
              <a:gd name="T82" fmla="*/ 2147483647 w 1778"/>
              <a:gd name="T83" fmla="*/ 2147483647 h 796"/>
              <a:gd name="T84" fmla="*/ 2147483647 w 1778"/>
              <a:gd name="T85" fmla="*/ 2147483647 h 796"/>
              <a:gd name="T86" fmla="*/ 2147483647 w 1778"/>
              <a:gd name="T87" fmla="*/ 2147483647 h 796"/>
              <a:gd name="T88" fmla="*/ 2147483647 w 1778"/>
              <a:gd name="T89" fmla="*/ 2147483647 h 796"/>
              <a:gd name="T90" fmla="*/ 2147483647 w 1778"/>
              <a:gd name="T91" fmla="*/ 2147483647 h 796"/>
              <a:gd name="T92" fmla="*/ 2147483647 w 1778"/>
              <a:gd name="T93" fmla="*/ 2147483647 h 796"/>
              <a:gd name="T94" fmla="*/ 2147483647 w 1778"/>
              <a:gd name="T95" fmla="*/ 2147483647 h 796"/>
              <a:gd name="T96" fmla="*/ 2147483647 w 1778"/>
              <a:gd name="T97" fmla="*/ 2147483647 h 796"/>
              <a:gd name="T98" fmla="*/ 2147483647 w 1778"/>
              <a:gd name="T99" fmla="*/ 2147483647 h 796"/>
              <a:gd name="T100" fmla="*/ 2147483647 w 1778"/>
              <a:gd name="T101" fmla="*/ 2147483647 h 796"/>
              <a:gd name="T102" fmla="*/ 2147483647 w 1778"/>
              <a:gd name="T103" fmla="*/ 2147483647 h 796"/>
              <a:gd name="T104" fmla="*/ 2147483647 w 1778"/>
              <a:gd name="T105" fmla="*/ 2147483647 h 796"/>
              <a:gd name="T106" fmla="*/ 2147483647 w 1778"/>
              <a:gd name="T107" fmla="*/ 2147483647 h 796"/>
              <a:gd name="T108" fmla="*/ 2147483647 w 1778"/>
              <a:gd name="T109" fmla="*/ 2147483647 h 796"/>
              <a:gd name="T110" fmla="*/ 2147483647 w 1778"/>
              <a:gd name="T111" fmla="*/ 0 h 796"/>
              <a:gd name="T112" fmla="*/ 2147483647 w 1778"/>
              <a:gd name="T113" fmla="*/ 0 h 796"/>
              <a:gd name="T114" fmla="*/ 2147483647 w 1778"/>
              <a:gd name="T115" fmla="*/ 2147483647 h 796"/>
              <a:gd name="T116" fmla="*/ 2147483647 w 1778"/>
              <a:gd name="T117" fmla="*/ 2147483647 h 796"/>
              <a:gd name="T118" fmla="*/ 2147483647 w 1778"/>
              <a:gd name="T119" fmla="*/ 2147483647 h 796"/>
              <a:gd name="T120" fmla="*/ 2147483647 w 1778"/>
              <a:gd name="T121" fmla="*/ 2147483647 h 79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1778" h="796">
                <a:moveTo>
                  <a:pt x="0" y="5"/>
                </a:moveTo>
                <a:lnTo>
                  <a:pt x="1" y="5"/>
                </a:lnTo>
                <a:lnTo>
                  <a:pt x="2" y="5"/>
                </a:lnTo>
                <a:lnTo>
                  <a:pt x="4" y="5"/>
                </a:lnTo>
                <a:lnTo>
                  <a:pt x="5" y="5"/>
                </a:lnTo>
                <a:lnTo>
                  <a:pt x="6" y="5"/>
                </a:lnTo>
                <a:lnTo>
                  <a:pt x="7" y="5"/>
                </a:lnTo>
                <a:lnTo>
                  <a:pt x="8" y="5"/>
                </a:lnTo>
                <a:lnTo>
                  <a:pt x="9" y="5"/>
                </a:lnTo>
                <a:lnTo>
                  <a:pt x="11" y="5"/>
                </a:lnTo>
                <a:lnTo>
                  <a:pt x="12" y="5"/>
                </a:lnTo>
                <a:lnTo>
                  <a:pt x="13" y="5"/>
                </a:lnTo>
                <a:lnTo>
                  <a:pt x="14" y="5"/>
                </a:lnTo>
                <a:lnTo>
                  <a:pt x="15" y="5"/>
                </a:lnTo>
                <a:lnTo>
                  <a:pt x="16" y="5"/>
                </a:lnTo>
                <a:lnTo>
                  <a:pt x="17" y="5"/>
                </a:lnTo>
                <a:lnTo>
                  <a:pt x="18" y="5"/>
                </a:lnTo>
                <a:lnTo>
                  <a:pt x="19" y="5"/>
                </a:lnTo>
                <a:lnTo>
                  <a:pt x="20" y="6"/>
                </a:lnTo>
                <a:lnTo>
                  <a:pt x="21" y="6"/>
                </a:lnTo>
                <a:lnTo>
                  <a:pt x="22" y="6"/>
                </a:lnTo>
                <a:lnTo>
                  <a:pt x="23" y="6"/>
                </a:lnTo>
                <a:lnTo>
                  <a:pt x="25" y="6"/>
                </a:lnTo>
                <a:lnTo>
                  <a:pt x="26" y="6"/>
                </a:lnTo>
                <a:lnTo>
                  <a:pt x="27" y="6"/>
                </a:lnTo>
                <a:lnTo>
                  <a:pt x="28" y="6"/>
                </a:lnTo>
                <a:lnTo>
                  <a:pt x="29" y="6"/>
                </a:lnTo>
                <a:lnTo>
                  <a:pt x="30" y="6"/>
                </a:lnTo>
                <a:lnTo>
                  <a:pt x="32" y="6"/>
                </a:lnTo>
                <a:lnTo>
                  <a:pt x="33" y="6"/>
                </a:lnTo>
                <a:lnTo>
                  <a:pt x="34" y="6"/>
                </a:lnTo>
                <a:lnTo>
                  <a:pt x="35" y="6"/>
                </a:lnTo>
                <a:lnTo>
                  <a:pt x="36" y="6"/>
                </a:lnTo>
                <a:lnTo>
                  <a:pt x="37" y="6"/>
                </a:lnTo>
                <a:lnTo>
                  <a:pt x="39" y="6"/>
                </a:lnTo>
                <a:lnTo>
                  <a:pt x="40" y="6"/>
                </a:lnTo>
                <a:lnTo>
                  <a:pt x="41" y="6"/>
                </a:lnTo>
                <a:lnTo>
                  <a:pt x="42" y="7"/>
                </a:lnTo>
                <a:lnTo>
                  <a:pt x="43" y="7"/>
                </a:lnTo>
                <a:lnTo>
                  <a:pt x="45" y="7"/>
                </a:lnTo>
                <a:lnTo>
                  <a:pt x="46" y="7"/>
                </a:lnTo>
                <a:lnTo>
                  <a:pt x="47" y="7"/>
                </a:lnTo>
                <a:lnTo>
                  <a:pt x="48" y="7"/>
                </a:lnTo>
                <a:lnTo>
                  <a:pt x="49" y="7"/>
                </a:lnTo>
                <a:lnTo>
                  <a:pt x="50" y="7"/>
                </a:lnTo>
                <a:lnTo>
                  <a:pt x="51" y="7"/>
                </a:lnTo>
                <a:lnTo>
                  <a:pt x="53" y="7"/>
                </a:lnTo>
                <a:lnTo>
                  <a:pt x="54" y="7"/>
                </a:lnTo>
                <a:lnTo>
                  <a:pt x="55" y="7"/>
                </a:lnTo>
                <a:lnTo>
                  <a:pt x="56" y="7"/>
                </a:lnTo>
                <a:lnTo>
                  <a:pt x="57" y="8"/>
                </a:lnTo>
                <a:lnTo>
                  <a:pt x="58" y="8"/>
                </a:lnTo>
                <a:lnTo>
                  <a:pt x="60" y="8"/>
                </a:lnTo>
                <a:lnTo>
                  <a:pt x="61" y="8"/>
                </a:lnTo>
                <a:lnTo>
                  <a:pt x="62" y="8"/>
                </a:lnTo>
                <a:lnTo>
                  <a:pt x="63" y="8"/>
                </a:lnTo>
                <a:lnTo>
                  <a:pt x="64" y="8"/>
                </a:lnTo>
                <a:lnTo>
                  <a:pt x="65" y="8"/>
                </a:lnTo>
                <a:lnTo>
                  <a:pt x="66" y="8"/>
                </a:lnTo>
                <a:lnTo>
                  <a:pt x="67" y="8"/>
                </a:lnTo>
                <a:lnTo>
                  <a:pt x="68" y="9"/>
                </a:lnTo>
                <a:lnTo>
                  <a:pt x="69" y="9"/>
                </a:lnTo>
                <a:lnTo>
                  <a:pt x="70" y="9"/>
                </a:lnTo>
                <a:lnTo>
                  <a:pt x="71" y="9"/>
                </a:lnTo>
                <a:lnTo>
                  <a:pt x="72" y="9"/>
                </a:lnTo>
                <a:lnTo>
                  <a:pt x="74" y="9"/>
                </a:lnTo>
                <a:lnTo>
                  <a:pt x="75" y="9"/>
                </a:lnTo>
                <a:lnTo>
                  <a:pt x="76" y="9"/>
                </a:lnTo>
                <a:lnTo>
                  <a:pt x="77" y="9"/>
                </a:lnTo>
                <a:lnTo>
                  <a:pt x="78" y="10"/>
                </a:lnTo>
                <a:lnTo>
                  <a:pt x="79" y="10"/>
                </a:lnTo>
                <a:lnTo>
                  <a:pt x="81" y="10"/>
                </a:lnTo>
                <a:lnTo>
                  <a:pt x="82" y="10"/>
                </a:lnTo>
                <a:lnTo>
                  <a:pt x="83" y="10"/>
                </a:lnTo>
                <a:lnTo>
                  <a:pt x="84" y="10"/>
                </a:lnTo>
                <a:lnTo>
                  <a:pt x="85" y="10"/>
                </a:lnTo>
                <a:lnTo>
                  <a:pt x="86" y="10"/>
                </a:lnTo>
                <a:lnTo>
                  <a:pt x="88" y="11"/>
                </a:lnTo>
                <a:lnTo>
                  <a:pt x="89" y="11"/>
                </a:lnTo>
                <a:lnTo>
                  <a:pt x="90" y="11"/>
                </a:lnTo>
                <a:lnTo>
                  <a:pt x="91" y="11"/>
                </a:lnTo>
                <a:lnTo>
                  <a:pt x="92" y="11"/>
                </a:lnTo>
                <a:lnTo>
                  <a:pt x="94" y="11"/>
                </a:lnTo>
                <a:lnTo>
                  <a:pt x="95" y="11"/>
                </a:lnTo>
                <a:lnTo>
                  <a:pt x="96" y="11"/>
                </a:lnTo>
                <a:lnTo>
                  <a:pt x="97" y="11"/>
                </a:lnTo>
                <a:lnTo>
                  <a:pt x="98" y="11"/>
                </a:lnTo>
                <a:lnTo>
                  <a:pt x="99" y="11"/>
                </a:lnTo>
                <a:lnTo>
                  <a:pt x="100" y="11"/>
                </a:lnTo>
                <a:lnTo>
                  <a:pt x="102" y="11"/>
                </a:lnTo>
                <a:lnTo>
                  <a:pt x="103" y="12"/>
                </a:lnTo>
                <a:lnTo>
                  <a:pt x="104" y="12"/>
                </a:lnTo>
                <a:lnTo>
                  <a:pt x="105" y="12"/>
                </a:lnTo>
                <a:lnTo>
                  <a:pt x="106" y="12"/>
                </a:lnTo>
                <a:lnTo>
                  <a:pt x="107" y="12"/>
                </a:lnTo>
                <a:lnTo>
                  <a:pt x="109" y="12"/>
                </a:lnTo>
                <a:lnTo>
                  <a:pt x="110" y="13"/>
                </a:lnTo>
                <a:lnTo>
                  <a:pt x="111" y="13"/>
                </a:lnTo>
                <a:lnTo>
                  <a:pt x="112" y="13"/>
                </a:lnTo>
                <a:lnTo>
                  <a:pt x="113" y="13"/>
                </a:lnTo>
                <a:lnTo>
                  <a:pt x="115" y="14"/>
                </a:lnTo>
                <a:lnTo>
                  <a:pt x="116" y="14"/>
                </a:lnTo>
                <a:lnTo>
                  <a:pt x="117" y="14"/>
                </a:lnTo>
                <a:lnTo>
                  <a:pt x="118" y="14"/>
                </a:lnTo>
                <a:lnTo>
                  <a:pt x="119" y="14"/>
                </a:lnTo>
                <a:lnTo>
                  <a:pt x="120" y="14"/>
                </a:lnTo>
                <a:lnTo>
                  <a:pt x="121" y="15"/>
                </a:lnTo>
                <a:lnTo>
                  <a:pt x="123" y="15"/>
                </a:lnTo>
                <a:lnTo>
                  <a:pt x="124" y="15"/>
                </a:lnTo>
                <a:lnTo>
                  <a:pt x="125" y="15"/>
                </a:lnTo>
                <a:lnTo>
                  <a:pt x="126" y="15"/>
                </a:lnTo>
                <a:lnTo>
                  <a:pt x="127" y="16"/>
                </a:lnTo>
                <a:lnTo>
                  <a:pt x="128" y="16"/>
                </a:lnTo>
                <a:lnTo>
                  <a:pt x="130" y="16"/>
                </a:lnTo>
                <a:lnTo>
                  <a:pt x="131" y="16"/>
                </a:lnTo>
                <a:lnTo>
                  <a:pt x="132" y="16"/>
                </a:lnTo>
                <a:lnTo>
                  <a:pt x="133" y="17"/>
                </a:lnTo>
                <a:lnTo>
                  <a:pt x="134" y="17"/>
                </a:lnTo>
                <a:lnTo>
                  <a:pt x="135" y="17"/>
                </a:lnTo>
                <a:lnTo>
                  <a:pt x="136" y="17"/>
                </a:lnTo>
                <a:lnTo>
                  <a:pt x="137" y="17"/>
                </a:lnTo>
                <a:lnTo>
                  <a:pt x="138" y="18"/>
                </a:lnTo>
                <a:lnTo>
                  <a:pt x="139" y="18"/>
                </a:lnTo>
                <a:lnTo>
                  <a:pt x="140" y="18"/>
                </a:lnTo>
                <a:lnTo>
                  <a:pt x="141" y="18"/>
                </a:lnTo>
                <a:lnTo>
                  <a:pt x="143" y="19"/>
                </a:lnTo>
                <a:lnTo>
                  <a:pt x="144" y="19"/>
                </a:lnTo>
                <a:lnTo>
                  <a:pt x="145" y="19"/>
                </a:lnTo>
                <a:lnTo>
                  <a:pt x="146" y="19"/>
                </a:lnTo>
                <a:lnTo>
                  <a:pt x="147" y="19"/>
                </a:lnTo>
                <a:lnTo>
                  <a:pt x="148" y="20"/>
                </a:lnTo>
                <a:lnTo>
                  <a:pt x="149" y="20"/>
                </a:lnTo>
                <a:lnTo>
                  <a:pt x="151" y="20"/>
                </a:lnTo>
                <a:lnTo>
                  <a:pt x="152" y="20"/>
                </a:lnTo>
                <a:lnTo>
                  <a:pt x="153" y="21"/>
                </a:lnTo>
                <a:lnTo>
                  <a:pt x="154" y="21"/>
                </a:lnTo>
                <a:lnTo>
                  <a:pt x="155" y="21"/>
                </a:lnTo>
                <a:lnTo>
                  <a:pt x="156" y="21"/>
                </a:lnTo>
                <a:lnTo>
                  <a:pt x="158" y="22"/>
                </a:lnTo>
                <a:lnTo>
                  <a:pt x="159" y="22"/>
                </a:lnTo>
                <a:lnTo>
                  <a:pt x="160" y="22"/>
                </a:lnTo>
                <a:lnTo>
                  <a:pt x="161" y="23"/>
                </a:lnTo>
                <a:lnTo>
                  <a:pt x="162" y="23"/>
                </a:lnTo>
                <a:lnTo>
                  <a:pt x="164" y="23"/>
                </a:lnTo>
                <a:lnTo>
                  <a:pt x="165" y="23"/>
                </a:lnTo>
                <a:lnTo>
                  <a:pt x="166" y="24"/>
                </a:lnTo>
                <a:lnTo>
                  <a:pt x="167" y="24"/>
                </a:lnTo>
                <a:lnTo>
                  <a:pt x="168" y="24"/>
                </a:lnTo>
                <a:lnTo>
                  <a:pt x="169" y="25"/>
                </a:lnTo>
                <a:lnTo>
                  <a:pt x="170" y="25"/>
                </a:lnTo>
                <a:lnTo>
                  <a:pt x="172" y="25"/>
                </a:lnTo>
                <a:lnTo>
                  <a:pt x="173" y="25"/>
                </a:lnTo>
                <a:lnTo>
                  <a:pt x="174" y="26"/>
                </a:lnTo>
                <a:lnTo>
                  <a:pt x="175" y="26"/>
                </a:lnTo>
                <a:lnTo>
                  <a:pt x="176" y="26"/>
                </a:lnTo>
                <a:lnTo>
                  <a:pt x="177" y="26"/>
                </a:lnTo>
                <a:lnTo>
                  <a:pt x="179" y="27"/>
                </a:lnTo>
                <a:lnTo>
                  <a:pt x="180" y="27"/>
                </a:lnTo>
                <a:lnTo>
                  <a:pt x="181" y="27"/>
                </a:lnTo>
                <a:lnTo>
                  <a:pt x="182" y="28"/>
                </a:lnTo>
                <a:lnTo>
                  <a:pt x="183" y="28"/>
                </a:lnTo>
                <a:lnTo>
                  <a:pt x="184" y="28"/>
                </a:lnTo>
                <a:lnTo>
                  <a:pt x="185" y="28"/>
                </a:lnTo>
                <a:lnTo>
                  <a:pt x="186" y="29"/>
                </a:lnTo>
                <a:lnTo>
                  <a:pt x="187" y="29"/>
                </a:lnTo>
                <a:lnTo>
                  <a:pt x="188" y="29"/>
                </a:lnTo>
                <a:lnTo>
                  <a:pt x="189" y="30"/>
                </a:lnTo>
                <a:lnTo>
                  <a:pt x="190" y="30"/>
                </a:lnTo>
                <a:lnTo>
                  <a:pt x="192" y="30"/>
                </a:lnTo>
                <a:lnTo>
                  <a:pt x="193" y="31"/>
                </a:lnTo>
                <a:lnTo>
                  <a:pt x="194" y="31"/>
                </a:lnTo>
                <a:lnTo>
                  <a:pt x="195" y="31"/>
                </a:lnTo>
                <a:lnTo>
                  <a:pt x="196" y="32"/>
                </a:lnTo>
                <a:lnTo>
                  <a:pt x="197" y="32"/>
                </a:lnTo>
                <a:lnTo>
                  <a:pt x="198" y="32"/>
                </a:lnTo>
                <a:lnTo>
                  <a:pt x="200" y="33"/>
                </a:lnTo>
                <a:lnTo>
                  <a:pt x="201" y="33"/>
                </a:lnTo>
                <a:lnTo>
                  <a:pt x="202" y="33"/>
                </a:lnTo>
                <a:lnTo>
                  <a:pt x="203" y="34"/>
                </a:lnTo>
                <a:lnTo>
                  <a:pt x="204" y="34"/>
                </a:lnTo>
                <a:lnTo>
                  <a:pt x="205" y="34"/>
                </a:lnTo>
                <a:lnTo>
                  <a:pt x="207" y="35"/>
                </a:lnTo>
                <a:lnTo>
                  <a:pt x="208" y="35"/>
                </a:lnTo>
                <a:lnTo>
                  <a:pt x="209" y="35"/>
                </a:lnTo>
                <a:lnTo>
                  <a:pt x="210" y="35"/>
                </a:lnTo>
                <a:lnTo>
                  <a:pt x="211" y="35"/>
                </a:lnTo>
                <a:lnTo>
                  <a:pt x="213" y="36"/>
                </a:lnTo>
                <a:lnTo>
                  <a:pt x="214" y="36"/>
                </a:lnTo>
                <a:lnTo>
                  <a:pt x="215" y="36"/>
                </a:lnTo>
                <a:lnTo>
                  <a:pt x="216" y="37"/>
                </a:lnTo>
                <a:lnTo>
                  <a:pt x="217" y="37"/>
                </a:lnTo>
                <a:lnTo>
                  <a:pt x="218" y="37"/>
                </a:lnTo>
                <a:lnTo>
                  <a:pt x="219" y="38"/>
                </a:lnTo>
                <a:lnTo>
                  <a:pt x="221" y="38"/>
                </a:lnTo>
                <a:lnTo>
                  <a:pt x="222" y="38"/>
                </a:lnTo>
                <a:lnTo>
                  <a:pt x="223" y="39"/>
                </a:lnTo>
                <a:lnTo>
                  <a:pt x="224" y="39"/>
                </a:lnTo>
                <a:lnTo>
                  <a:pt x="225" y="39"/>
                </a:lnTo>
                <a:lnTo>
                  <a:pt x="226" y="40"/>
                </a:lnTo>
                <a:lnTo>
                  <a:pt x="228" y="40"/>
                </a:lnTo>
                <a:lnTo>
                  <a:pt x="229" y="41"/>
                </a:lnTo>
                <a:lnTo>
                  <a:pt x="230" y="41"/>
                </a:lnTo>
                <a:lnTo>
                  <a:pt x="231" y="41"/>
                </a:lnTo>
                <a:lnTo>
                  <a:pt x="231" y="42"/>
                </a:lnTo>
                <a:lnTo>
                  <a:pt x="232" y="42"/>
                </a:lnTo>
                <a:lnTo>
                  <a:pt x="234" y="43"/>
                </a:lnTo>
                <a:lnTo>
                  <a:pt x="235" y="43"/>
                </a:lnTo>
                <a:lnTo>
                  <a:pt x="236" y="43"/>
                </a:lnTo>
                <a:lnTo>
                  <a:pt x="237" y="44"/>
                </a:lnTo>
                <a:lnTo>
                  <a:pt x="238" y="44"/>
                </a:lnTo>
                <a:lnTo>
                  <a:pt x="239" y="44"/>
                </a:lnTo>
                <a:lnTo>
                  <a:pt x="241" y="45"/>
                </a:lnTo>
                <a:lnTo>
                  <a:pt x="242" y="45"/>
                </a:lnTo>
                <a:lnTo>
                  <a:pt x="243" y="46"/>
                </a:lnTo>
                <a:lnTo>
                  <a:pt x="244" y="46"/>
                </a:lnTo>
                <a:lnTo>
                  <a:pt x="245" y="46"/>
                </a:lnTo>
                <a:lnTo>
                  <a:pt x="246" y="47"/>
                </a:lnTo>
                <a:lnTo>
                  <a:pt x="247" y="47"/>
                </a:lnTo>
                <a:lnTo>
                  <a:pt x="249" y="48"/>
                </a:lnTo>
                <a:lnTo>
                  <a:pt x="250" y="48"/>
                </a:lnTo>
                <a:lnTo>
                  <a:pt x="251" y="49"/>
                </a:lnTo>
                <a:lnTo>
                  <a:pt x="252" y="49"/>
                </a:lnTo>
                <a:lnTo>
                  <a:pt x="253" y="49"/>
                </a:lnTo>
                <a:lnTo>
                  <a:pt x="254" y="50"/>
                </a:lnTo>
                <a:lnTo>
                  <a:pt x="255" y="50"/>
                </a:lnTo>
                <a:lnTo>
                  <a:pt x="256" y="51"/>
                </a:lnTo>
                <a:lnTo>
                  <a:pt x="257" y="51"/>
                </a:lnTo>
                <a:lnTo>
                  <a:pt x="258" y="52"/>
                </a:lnTo>
                <a:lnTo>
                  <a:pt x="259" y="52"/>
                </a:lnTo>
                <a:lnTo>
                  <a:pt x="260" y="52"/>
                </a:lnTo>
                <a:lnTo>
                  <a:pt x="262" y="53"/>
                </a:lnTo>
                <a:lnTo>
                  <a:pt x="263" y="53"/>
                </a:lnTo>
                <a:lnTo>
                  <a:pt x="264" y="54"/>
                </a:lnTo>
                <a:lnTo>
                  <a:pt x="265" y="54"/>
                </a:lnTo>
                <a:lnTo>
                  <a:pt x="266" y="55"/>
                </a:lnTo>
                <a:lnTo>
                  <a:pt x="267" y="55"/>
                </a:lnTo>
                <a:lnTo>
                  <a:pt x="268" y="55"/>
                </a:lnTo>
                <a:lnTo>
                  <a:pt x="270" y="56"/>
                </a:lnTo>
                <a:lnTo>
                  <a:pt x="271" y="56"/>
                </a:lnTo>
                <a:lnTo>
                  <a:pt x="272" y="57"/>
                </a:lnTo>
                <a:lnTo>
                  <a:pt x="273" y="57"/>
                </a:lnTo>
                <a:lnTo>
                  <a:pt x="274" y="58"/>
                </a:lnTo>
                <a:lnTo>
                  <a:pt x="275" y="58"/>
                </a:lnTo>
                <a:lnTo>
                  <a:pt x="277" y="59"/>
                </a:lnTo>
                <a:lnTo>
                  <a:pt x="278" y="59"/>
                </a:lnTo>
                <a:lnTo>
                  <a:pt x="279" y="59"/>
                </a:lnTo>
                <a:lnTo>
                  <a:pt x="280" y="60"/>
                </a:lnTo>
                <a:lnTo>
                  <a:pt x="281" y="60"/>
                </a:lnTo>
                <a:lnTo>
                  <a:pt x="283" y="61"/>
                </a:lnTo>
                <a:lnTo>
                  <a:pt x="284" y="61"/>
                </a:lnTo>
                <a:lnTo>
                  <a:pt x="285" y="62"/>
                </a:lnTo>
                <a:lnTo>
                  <a:pt x="286" y="62"/>
                </a:lnTo>
                <a:lnTo>
                  <a:pt x="287" y="63"/>
                </a:lnTo>
                <a:lnTo>
                  <a:pt x="288" y="63"/>
                </a:lnTo>
                <a:lnTo>
                  <a:pt x="289" y="64"/>
                </a:lnTo>
                <a:lnTo>
                  <a:pt x="291" y="64"/>
                </a:lnTo>
                <a:lnTo>
                  <a:pt x="292" y="64"/>
                </a:lnTo>
                <a:lnTo>
                  <a:pt x="293" y="65"/>
                </a:lnTo>
                <a:lnTo>
                  <a:pt x="294" y="66"/>
                </a:lnTo>
                <a:lnTo>
                  <a:pt x="295" y="66"/>
                </a:lnTo>
                <a:lnTo>
                  <a:pt x="296" y="67"/>
                </a:lnTo>
                <a:lnTo>
                  <a:pt x="298" y="67"/>
                </a:lnTo>
                <a:lnTo>
                  <a:pt x="299" y="68"/>
                </a:lnTo>
                <a:lnTo>
                  <a:pt x="300" y="68"/>
                </a:lnTo>
                <a:lnTo>
                  <a:pt x="301" y="69"/>
                </a:lnTo>
                <a:lnTo>
                  <a:pt x="302" y="69"/>
                </a:lnTo>
                <a:lnTo>
                  <a:pt x="303" y="70"/>
                </a:lnTo>
                <a:lnTo>
                  <a:pt x="304" y="70"/>
                </a:lnTo>
                <a:lnTo>
                  <a:pt x="305" y="71"/>
                </a:lnTo>
                <a:lnTo>
                  <a:pt x="306" y="71"/>
                </a:lnTo>
                <a:lnTo>
                  <a:pt x="307" y="72"/>
                </a:lnTo>
                <a:lnTo>
                  <a:pt x="308" y="72"/>
                </a:lnTo>
                <a:lnTo>
                  <a:pt x="309" y="73"/>
                </a:lnTo>
                <a:lnTo>
                  <a:pt x="311" y="73"/>
                </a:lnTo>
                <a:lnTo>
                  <a:pt x="312" y="74"/>
                </a:lnTo>
                <a:lnTo>
                  <a:pt x="313" y="74"/>
                </a:lnTo>
                <a:lnTo>
                  <a:pt x="314" y="75"/>
                </a:lnTo>
                <a:lnTo>
                  <a:pt x="315" y="76"/>
                </a:lnTo>
                <a:lnTo>
                  <a:pt x="316" y="76"/>
                </a:lnTo>
                <a:lnTo>
                  <a:pt x="317" y="77"/>
                </a:lnTo>
                <a:lnTo>
                  <a:pt x="319" y="77"/>
                </a:lnTo>
                <a:lnTo>
                  <a:pt x="320" y="78"/>
                </a:lnTo>
                <a:lnTo>
                  <a:pt x="321" y="78"/>
                </a:lnTo>
                <a:lnTo>
                  <a:pt x="322" y="79"/>
                </a:lnTo>
                <a:lnTo>
                  <a:pt x="323" y="79"/>
                </a:lnTo>
                <a:lnTo>
                  <a:pt x="324" y="80"/>
                </a:lnTo>
                <a:lnTo>
                  <a:pt x="326" y="81"/>
                </a:lnTo>
                <a:lnTo>
                  <a:pt x="327" y="81"/>
                </a:lnTo>
                <a:lnTo>
                  <a:pt x="327" y="82"/>
                </a:lnTo>
                <a:lnTo>
                  <a:pt x="328" y="82"/>
                </a:lnTo>
                <a:lnTo>
                  <a:pt x="329" y="83"/>
                </a:lnTo>
                <a:lnTo>
                  <a:pt x="330" y="83"/>
                </a:lnTo>
                <a:lnTo>
                  <a:pt x="332" y="83"/>
                </a:lnTo>
                <a:lnTo>
                  <a:pt x="333" y="84"/>
                </a:lnTo>
                <a:lnTo>
                  <a:pt x="334" y="84"/>
                </a:lnTo>
                <a:lnTo>
                  <a:pt x="335" y="85"/>
                </a:lnTo>
                <a:lnTo>
                  <a:pt x="336" y="86"/>
                </a:lnTo>
                <a:lnTo>
                  <a:pt x="337" y="86"/>
                </a:lnTo>
                <a:lnTo>
                  <a:pt x="338" y="87"/>
                </a:lnTo>
                <a:lnTo>
                  <a:pt x="340" y="87"/>
                </a:lnTo>
                <a:lnTo>
                  <a:pt x="341" y="88"/>
                </a:lnTo>
                <a:lnTo>
                  <a:pt x="342" y="89"/>
                </a:lnTo>
                <a:lnTo>
                  <a:pt x="343" y="89"/>
                </a:lnTo>
                <a:lnTo>
                  <a:pt x="344" y="90"/>
                </a:lnTo>
                <a:lnTo>
                  <a:pt x="345" y="90"/>
                </a:lnTo>
                <a:lnTo>
                  <a:pt x="347" y="91"/>
                </a:lnTo>
                <a:lnTo>
                  <a:pt x="348" y="92"/>
                </a:lnTo>
                <a:lnTo>
                  <a:pt x="349" y="92"/>
                </a:lnTo>
                <a:lnTo>
                  <a:pt x="350" y="93"/>
                </a:lnTo>
                <a:lnTo>
                  <a:pt x="350" y="94"/>
                </a:lnTo>
                <a:lnTo>
                  <a:pt x="351" y="94"/>
                </a:lnTo>
                <a:lnTo>
                  <a:pt x="353" y="95"/>
                </a:lnTo>
                <a:lnTo>
                  <a:pt x="354" y="95"/>
                </a:lnTo>
                <a:lnTo>
                  <a:pt x="355" y="96"/>
                </a:lnTo>
                <a:lnTo>
                  <a:pt x="356" y="97"/>
                </a:lnTo>
                <a:lnTo>
                  <a:pt x="357" y="97"/>
                </a:lnTo>
                <a:lnTo>
                  <a:pt x="358" y="98"/>
                </a:lnTo>
                <a:lnTo>
                  <a:pt x="360" y="99"/>
                </a:lnTo>
                <a:lnTo>
                  <a:pt x="361" y="99"/>
                </a:lnTo>
                <a:lnTo>
                  <a:pt x="362" y="100"/>
                </a:lnTo>
                <a:lnTo>
                  <a:pt x="363" y="101"/>
                </a:lnTo>
                <a:lnTo>
                  <a:pt x="364" y="101"/>
                </a:lnTo>
                <a:lnTo>
                  <a:pt x="365" y="102"/>
                </a:lnTo>
                <a:lnTo>
                  <a:pt x="366" y="103"/>
                </a:lnTo>
                <a:lnTo>
                  <a:pt x="368" y="103"/>
                </a:lnTo>
                <a:lnTo>
                  <a:pt x="369" y="104"/>
                </a:lnTo>
                <a:lnTo>
                  <a:pt x="370" y="105"/>
                </a:lnTo>
                <a:lnTo>
                  <a:pt x="371" y="105"/>
                </a:lnTo>
                <a:lnTo>
                  <a:pt x="372" y="106"/>
                </a:lnTo>
                <a:lnTo>
                  <a:pt x="373" y="106"/>
                </a:lnTo>
                <a:lnTo>
                  <a:pt x="374" y="106"/>
                </a:lnTo>
                <a:lnTo>
                  <a:pt x="375" y="107"/>
                </a:lnTo>
                <a:lnTo>
                  <a:pt x="376" y="108"/>
                </a:lnTo>
                <a:lnTo>
                  <a:pt x="377" y="109"/>
                </a:lnTo>
                <a:lnTo>
                  <a:pt x="378" y="109"/>
                </a:lnTo>
                <a:lnTo>
                  <a:pt x="379" y="110"/>
                </a:lnTo>
                <a:lnTo>
                  <a:pt x="381" y="111"/>
                </a:lnTo>
                <a:lnTo>
                  <a:pt x="382" y="111"/>
                </a:lnTo>
                <a:lnTo>
                  <a:pt x="383" y="112"/>
                </a:lnTo>
                <a:lnTo>
                  <a:pt x="384" y="113"/>
                </a:lnTo>
                <a:lnTo>
                  <a:pt x="385" y="114"/>
                </a:lnTo>
                <a:lnTo>
                  <a:pt x="386" y="114"/>
                </a:lnTo>
                <a:lnTo>
                  <a:pt x="387" y="115"/>
                </a:lnTo>
                <a:lnTo>
                  <a:pt x="389" y="116"/>
                </a:lnTo>
                <a:lnTo>
                  <a:pt x="390" y="116"/>
                </a:lnTo>
                <a:lnTo>
                  <a:pt x="391" y="117"/>
                </a:lnTo>
                <a:lnTo>
                  <a:pt x="392" y="118"/>
                </a:lnTo>
                <a:lnTo>
                  <a:pt x="393" y="119"/>
                </a:lnTo>
                <a:lnTo>
                  <a:pt x="394" y="119"/>
                </a:lnTo>
                <a:lnTo>
                  <a:pt x="396" y="120"/>
                </a:lnTo>
                <a:lnTo>
                  <a:pt x="397" y="121"/>
                </a:lnTo>
                <a:lnTo>
                  <a:pt x="398" y="122"/>
                </a:lnTo>
                <a:lnTo>
                  <a:pt x="399" y="123"/>
                </a:lnTo>
                <a:lnTo>
                  <a:pt x="400" y="124"/>
                </a:lnTo>
                <a:lnTo>
                  <a:pt x="402" y="125"/>
                </a:lnTo>
                <a:lnTo>
                  <a:pt x="403" y="125"/>
                </a:lnTo>
                <a:lnTo>
                  <a:pt x="404" y="126"/>
                </a:lnTo>
                <a:lnTo>
                  <a:pt x="405" y="127"/>
                </a:lnTo>
                <a:lnTo>
                  <a:pt x="406" y="128"/>
                </a:lnTo>
                <a:lnTo>
                  <a:pt x="407" y="129"/>
                </a:lnTo>
                <a:lnTo>
                  <a:pt x="409" y="129"/>
                </a:lnTo>
                <a:lnTo>
                  <a:pt x="410" y="130"/>
                </a:lnTo>
                <a:lnTo>
                  <a:pt x="411" y="130"/>
                </a:lnTo>
                <a:lnTo>
                  <a:pt x="412" y="131"/>
                </a:lnTo>
                <a:lnTo>
                  <a:pt x="413" y="132"/>
                </a:lnTo>
                <a:lnTo>
                  <a:pt x="414" y="132"/>
                </a:lnTo>
                <a:lnTo>
                  <a:pt x="415" y="133"/>
                </a:lnTo>
                <a:lnTo>
                  <a:pt x="417" y="134"/>
                </a:lnTo>
                <a:lnTo>
                  <a:pt x="418" y="135"/>
                </a:lnTo>
                <a:lnTo>
                  <a:pt x="419" y="136"/>
                </a:lnTo>
                <a:lnTo>
                  <a:pt x="420" y="136"/>
                </a:lnTo>
                <a:lnTo>
                  <a:pt x="421" y="137"/>
                </a:lnTo>
                <a:lnTo>
                  <a:pt x="422" y="138"/>
                </a:lnTo>
                <a:lnTo>
                  <a:pt x="423" y="139"/>
                </a:lnTo>
                <a:lnTo>
                  <a:pt x="424" y="140"/>
                </a:lnTo>
                <a:lnTo>
                  <a:pt x="425" y="140"/>
                </a:lnTo>
                <a:lnTo>
                  <a:pt x="426" y="141"/>
                </a:lnTo>
                <a:lnTo>
                  <a:pt x="427" y="142"/>
                </a:lnTo>
                <a:lnTo>
                  <a:pt x="428" y="143"/>
                </a:lnTo>
                <a:lnTo>
                  <a:pt x="430" y="144"/>
                </a:lnTo>
                <a:lnTo>
                  <a:pt x="431" y="145"/>
                </a:lnTo>
                <a:lnTo>
                  <a:pt x="432" y="146"/>
                </a:lnTo>
                <a:lnTo>
                  <a:pt x="433" y="146"/>
                </a:lnTo>
                <a:lnTo>
                  <a:pt x="434" y="147"/>
                </a:lnTo>
                <a:lnTo>
                  <a:pt x="435" y="148"/>
                </a:lnTo>
                <a:lnTo>
                  <a:pt x="436" y="149"/>
                </a:lnTo>
                <a:lnTo>
                  <a:pt x="438" y="150"/>
                </a:lnTo>
                <a:lnTo>
                  <a:pt x="439" y="151"/>
                </a:lnTo>
                <a:lnTo>
                  <a:pt x="440" y="152"/>
                </a:lnTo>
                <a:lnTo>
                  <a:pt x="441" y="153"/>
                </a:lnTo>
                <a:lnTo>
                  <a:pt x="442" y="153"/>
                </a:lnTo>
                <a:lnTo>
                  <a:pt x="443" y="154"/>
                </a:lnTo>
                <a:lnTo>
                  <a:pt x="445" y="154"/>
                </a:lnTo>
                <a:lnTo>
                  <a:pt x="445" y="155"/>
                </a:lnTo>
                <a:lnTo>
                  <a:pt x="446" y="156"/>
                </a:lnTo>
                <a:lnTo>
                  <a:pt x="447" y="157"/>
                </a:lnTo>
                <a:lnTo>
                  <a:pt x="448" y="158"/>
                </a:lnTo>
                <a:lnTo>
                  <a:pt x="449" y="159"/>
                </a:lnTo>
                <a:lnTo>
                  <a:pt x="451" y="160"/>
                </a:lnTo>
                <a:lnTo>
                  <a:pt x="452" y="161"/>
                </a:lnTo>
                <a:lnTo>
                  <a:pt x="453" y="161"/>
                </a:lnTo>
                <a:lnTo>
                  <a:pt x="454" y="162"/>
                </a:lnTo>
                <a:lnTo>
                  <a:pt x="455" y="163"/>
                </a:lnTo>
                <a:lnTo>
                  <a:pt x="456" y="164"/>
                </a:lnTo>
                <a:lnTo>
                  <a:pt x="458" y="165"/>
                </a:lnTo>
                <a:lnTo>
                  <a:pt x="459" y="166"/>
                </a:lnTo>
                <a:lnTo>
                  <a:pt x="460" y="167"/>
                </a:lnTo>
                <a:lnTo>
                  <a:pt x="461" y="168"/>
                </a:lnTo>
                <a:lnTo>
                  <a:pt x="462" y="169"/>
                </a:lnTo>
                <a:lnTo>
                  <a:pt x="463" y="170"/>
                </a:lnTo>
                <a:lnTo>
                  <a:pt x="464" y="171"/>
                </a:lnTo>
                <a:lnTo>
                  <a:pt x="466" y="172"/>
                </a:lnTo>
                <a:lnTo>
                  <a:pt x="467" y="173"/>
                </a:lnTo>
                <a:lnTo>
                  <a:pt x="468" y="174"/>
                </a:lnTo>
                <a:lnTo>
                  <a:pt x="469" y="175"/>
                </a:lnTo>
                <a:lnTo>
                  <a:pt x="469" y="176"/>
                </a:lnTo>
                <a:lnTo>
                  <a:pt x="470" y="177"/>
                </a:lnTo>
                <a:lnTo>
                  <a:pt x="472" y="178"/>
                </a:lnTo>
                <a:lnTo>
                  <a:pt x="473" y="178"/>
                </a:lnTo>
                <a:lnTo>
                  <a:pt x="474" y="179"/>
                </a:lnTo>
                <a:lnTo>
                  <a:pt x="475" y="180"/>
                </a:lnTo>
                <a:lnTo>
                  <a:pt x="476" y="181"/>
                </a:lnTo>
                <a:lnTo>
                  <a:pt x="477" y="182"/>
                </a:lnTo>
                <a:lnTo>
                  <a:pt x="479" y="183"/>
                </a:lnTo>
                <a:lnTo>
                  <a:pt x="480" y="184"/>
                </a:lnTo>
                <a:lnTo>
                  <a:pt x="481" y="185"/>
                </a:lnTo>
                <a:lnTo>
                  <a:pt x="482" y="186"/>
                </a:lnTo>
                <a:lnTo>
                  <a:pt x="483" y="187"/>
                </a:lnTo>
                <a:lnTo>
                  <a:pt x="484" y="188"/>
                </a:lnTo>
                <a:lnTo>
                  <a:pt x="485" y="189"/>
                </a:lnTo>
                <a:lnTo>
                  <a:pt x="487" y="190"/>
                </a:lnTo>
                <a:lnTo>
                  <a:pt x="488" y="191"/>
                </a:lnTo>
                <a:lnTo>
                  <a:pt x="489" y="192"/>
                </a:lnTo>
                <a:lnTo>
                  <a:pt x="490" y="193"/>
                </a:lnTo>
                <a:lnTo>
                  <a:pt x="491" y="194"/>
                </a:lnTo>
                <a:lnTo>
                  <a:pt x="492" y="195"/>
                </a:lnTo>
                <a:lnTo>
                  <a:pt x="493" y="196"/>
                </a:lnTo>
                <a:lnTo>
                  <a:pt x="494" y="197"/>
                </a:lnTo>
                <a:lnTo>
                  <a:pt x="495" y="198"/>
                </a:lnTo>
                <a:lnTo>
                  <a:pt x="496" y="199"/>
                </a:lnTo>
                <a:lnTo>
                  <a:pt x="497" y="200"/>
                </a:lnTo>
                <a:lnTo>
                  <a:pt x="498" y="201"/>
                </a:lnTo>
                <a:lnTo>
                  <a:pt x="500" y="202"/>
                </a:lnTo>
                <a:lnTo>
                  <a:pt x="501" y="203"/>
                </a:lnTo>
                <a:lnTo>
                  <a:pt x="502" y="204"/>
                </a:lnTo>
                <a:lnTo>
                  <a:pt x="503" y="205"/>
                </a:lnTo>
                <a:lnTo>
                  <a:pt x="504" y="206"/>
                </a:lnTo>
                <a:lnTo>
                  <a:pt x="505" y="207"/>
                </a:lnTo>
                <a:lnTo>
                  <a:pt x="507" y="208"/>
                </a:lnTo>
                <a:lnTo>
                  <a:pt x="508" y="209"/>
                </a:lnTo>
                <a:lnTo>
                  <a:pt x="509" y="210"/>
                </a:lnTo>
                <a:lnTo>
                  <a:pt x="510" y="211"/>
                </a:lnTo>
                <a:lnTo>
                  <a:pt x="511" y="213"/>
                </a:lnTo>
                <a:lnTo>
                  <a:pt x="512" y="214"/>
                </a:lnTo>
                <a:lnTo>
                  <a:pt x="513" y="215"/>
                </a:lnTo>
                <a:lnTo>
                  <a:pt x="515" y="216"/>
                </a:lnTo>
                <a:lnTo>
                  <a:pt x="516" y="217"/>
                </a:lnTo>
                <a:lnTo>
                  <a:pt x="517" y="218"/>
                </a:lnTo>
                <a:lnTo>
                  <a:pt x="517" y="219"/>
                </a:lnTo>
                <a:lnTo>
                  <a:pt x="518" y="221"/>
                </a:lnTo>
                <a:lnTo>
                  <a:pt x="519" y="222"/>
                </a:lnTo>
                <a:lnTo>
                  <a:pt x="521" y="223"/>
                </a:lnTo>
                <a:lnTo>
                  <a:pt x="522" y="224"/>
                </a:lnTo>
                <a:lnTo>
                  <a:pt x="523" y="225"/>
                </a:lnTo>
                <a:lnTo>
                  <a:pt x="524" y="225"/>
                </a:lnTo>
                <a:lnTo>
                  <a:pt x="525" y="227"/>
                </a:lnTo>
                <a:lnTo>
                  <a:pt x="526" y="228"/>
                </a:lnTo>
                <a:lnTo>
                  <a:pt x="528" y="229"/>
                </a:lnTo>
                <a:lnTo>
                  <a:pt x="529" y="230"/>
                </a:lnTo>
                <a:lnTo>
                  <a:pt x="530" y="232"/>
                </a:lnTo>
                <a:lnTo>
                  <a:pt x="531" y="233"/>
                </a:lnTo>
                <a:lnTo>
                  <a:pt x="532" y="234"/>
                </a:lnTo>
                <a:lnTo>
                  <a:pt x="533" y="235"/>
                </a:lnTo>
                <a:lnTo>
                  <a:pt x="534" y="236"/>
                </a:lnTo>
                <a:lnTo>
                  <a:pt x="536" y="238"/>
                </a:lnTo>
                <a:lnTo>
                  <a:pt x="537" y="239"/>
                </a:lnTo>
                <a:lnTo>
                  <a:pt x="538" y="240"/>
                </a:lnTo>
                <a:lnTo>
                  <a:pt x="539" y="241"/>
                </a:lnTo>
                <a:lnTo>
                  <a:pt x="540" y="243"/>
                </a:lnTo>
                <a:lnTo>
                  <a:pt x="541" y="244"/>
                </a:lnTo>
                <a:lnTo>
                  <a:pt x="542" y="245"/>
                </a:lnTo>
                <a:lnTo>
                  <a:pt x="543" y="246"/>
                </a:lnTo>
                <a:lnTo>
                  <a:pt x="544" y="248"/>
                </a:lnTo>
                <a:lnTo>
                  <a:pt x="545" y="249"/>
                </a:lnTo>
                <a:lnTo>
                  <a:pt x="546" y="249"/>
                </a:lnTo>
                <a:lnTo>
                  <a:pt x="547" y="250"/>
                </a:lnTo>
                <a:lnTo>
                  <a:pt x="549" y="252"/>
                </a:lnTo>
                <a:lnTo>
                  <a:pt x="550" y="253"/>
                </a:lnTo>
                <a:lnTo>
                  <a:pt x="551" y="254"/>
                </a:lnTo>
                <a:lnTo>
                  <a:pt x="552" y="256"/>
                </a:lnTo>
                <a:lnTo>
                  <a:pt x="553" y="257"/>
                </a:lnTo>
                <a:lnTo>
                  <a:pt x="554" y="258"/>
                </a:lnTo>
                <a:lnTo>
                  <a:pt x="556" y="260"/>
                </a:lnTo>
                <a:lnTo>
                  <a:pt x="557" y="261"/>
                </a:lnTo>
                <a:lnTo>
                  <a:pt x="558" y="262"/>
                </a:lnTo>
                <a:lnTo>
                  <a:pt x="559" y="264"/>
                </a:lnTo>
                <a:lnTo>
                  <a:pt x="560" y="265"/>
                </a:lnTo>
                <a:lnTo>
                  <a:pt x="561" y="266"/>
                </a:lnTo>
                <a:lnTo>
                  <a:pt x="562" y="268"/>
                </a:lnTo>
                <a:lnTo>
                  <a:pt x="564" y="269"/>
                </a:lnTo>
                <a:lnTo>
                  <a:pt x="564" y="270"/>
                </a:lnTo>
                <a:lnTo>
                  <a:pt x="565" y="272"/>
                </a:lnTo>
                <a:lnTo>
                  <a:pt x="566" y="273"/>
                </a:lnTo>
                <a:lnTo>
                  <a:pt x="567" y="274"/>
                </a:lnTo>
                <a:lnTo>
                  <a:pt x="568" y="275"/>
                </a:lnTo>
                <a:lnTo>
                  <a:pt x="570" y="276"/>
                </a:lnTo>
                <a:lnTo>
                  <a:pt x="571" y="278"/>
                </a:lnTo>
                <a:lnTo>
                  <a:pt x="572" y="279"/>
                </a:lnTo>
                <a:lnTo>
                  <a:pt x="573" y="281"/>
                </a:lnTo>
                <a:lnTo>
                  <a:pt x="574" y="282"/>
                </a:lnTo>
                <a:lnTo>
                  <a:pt x="575" y="283"/>
                </a:lnTo>
                <a:lnTo>
                  <a:pt x="577" y="285"/>
                </a:lnTo>
                <a:lnTo>
                  <a:pt x="578" y="286"/>
                </a:lnTo>
                <a:lnTo>
                  <a:pt x="579" y="288"/>
                </a:lnTo>
                <a:lnTo>
                  <a:pt x="580" y="289"/>
                </a:lnTo>
                <a:lnTo>
                  <a:pt x="581" y="291"/>
                </a:lnTo>
                <a:lnTo>
                  <a:pt x="582" y="292"/>
                </a:lnTo>
                <a:lnTo>
                  <a:pt x="583" y="294"/>
                </a:lnTo>
                <a:lnTo>
                  <a:pt x="585" y="295"/>
                </a:lnTo>
                <a:lnTo>
                  <a:pt x="586" y="296"/>
                </a:lnTo>
                <a:lnTo>
                  <a:pt x="587" y="297"/>
                </a:lnTo>
                <a:lnTo>
                  <a:pt x="588" y="298"/>
                </a:lnTo>
                <a:lnTo>
                  <a:pt x="588" y="300"/>
                </a:lnTo>
                <a:lnTo>
                  <a:pt x="589" y="301"/>
                </a:lnTo>
                <a:lnTo>
                  <a:pt x="591" y="303"/>
                </a:lnTo>
                <a:lnTo>
                  <a:pt x="592" y="304"/>
                </a:lnTo>
                <a:lnTo>
                  <a:pt x="593" y="306"/>
                </a:lnTo>
                <a:lnTo>
                  <a:pt x="594" y="308"/>
                </a:lnTo>
                <a:lnTo>
                  <a:pt x="595" y="309"/>
                </a:lnTo>
                <a:lnTo>
                  <a:pt x="596" y="311"/>
                </a:lnTo>
                <a:lnTo>
                  <a:pt x="598" y="312"/>
                </a:lnTo>
                <a:lnTo>
                  <a:pt x="599" y="314"/>
                </a:lnTo>
                <a:lnTo>
                  <a:pt x="600" y="315"/>
                </a:lnTo>
                <a:lnTo>
                  <a:pt x="601" y="317"/>
                </a:lnTo>
                <a:lnTo>
                  <a:pt x="602" y="318"/>
                </a:lnTo>
                <a:lnTo>
                  <a:pt x="603" y="320"/>
                </a:lnTo>
                <a:lnTo>
                  <a:pt x="604" y="321"/>
                </a:lnTo>
                <a:lnTo>
                  <a:pt x="606" y="322"/>
                </a:lnTo>
                <a:lnTo>
                  <a:pt x="607" y="324"/>
                </a:lnTo>
                <a:lnTo>
                  <a:pt x="608" y="325"/>
                </a:lnTo>
                <a:lnTo>
                  <a:pt x="609" y="327"/>
                </a:lnTo>
                <a:lnTo>
                  <a:pt x="610" y="329"/>
                </a:lnTo>
                <a:lnTo>
                  <a:pt x="611" y="330"/>
                </a:lnTo>
                <a:lnTo>
                  <a:pt x="612" y="332"/>
                </a:lnTo>
                <a:lnTo>
                  <a:pt x="613" y="334"/>
                </a:lnTo>
                <a:lnTo>
                  <a:pt x="614" y="335"/>
                </a:lnTo>
                <a:lnTo>
                  <a:pt x="615" y="337"/>
                </a:lnTo>
                <a:lnTo>
                  <a:pt x="616" y="338"/>
                </a:lnTo>
                <a:lnTo>
                  <a:pt x="617" y="340"/>
                </a:lnTo>
                <a:lnTo>
                  <a:pt x="619" y="342"/>
                </a:lnTo>
                <a:lnTo>
                  <a:pt x="620" y="344"/>
                </a:lnTo>
                <a:lnTo>
                  <a:pt x="621" y="344"/>
                </a:lnTo>
                <a:lnTo>
                  <a:pt x="622" y="346"/>
                </a:lnTo>
                <a:lnTo>
                  <a:pt x="623" y="348"/>
                </a:lnTo>
                <a:lnTo>
                  <a:pt x="624" y="349"/>
                </a:lnTo>
                <a:lnTo>
                  <a:pt x="626" y="351"/>
                </a:lnTo>
                <a:lnTo>
                  <a:pt x="627" y="353"/>
                </a:lnTo>
                <a:lnTo>
                  <a:pt x="628" y="355"/>
                </a:lnTo>
                <a:lnTo>
                  <a:pt x="629" y="356"/>
                </a:lnTo>
                <a:lnTo>
                  <a:pt x="630" y="358"/>
                </a:lnTo>
                <a:lnTo>
                  <a:pt x="631" y="360"/>
                </a:lnTo>
                <a:lnTo>
                  <a:pt x="632" y="362"/>
                </a:lnTo>
                <a:lnTo>
                  <a:pt x="634" y="363"/>
                </a:lnTo>
                <a:lnTo>
                  <a:pt x="635" y="365"/>
                </a:lnTo>
                <a:lnTo>
                  <a:pt x="636" y="367"/>
                </a:lnTo>
                <a:lnTo>
                  <a:pt x="636" y="368"/>
                </a:lnTo>
                <a:lnTo>
                  <a:pt x="637" y="370"/>
                </a:lnTo>
                <a:lnTo>
                  <a:pt x="638" y="371"/>
                </a:lnTo>
                <a:lnTo>
                  <a:pt x="640" y="373"/>
                </a:lnTo>
                <a:lnTo>
                  <a:pt x="641" y="375"/>
                </a:lnTo>
                <a:lnTo>
                  <a:pt x="642" y="377"/>
                </a:lnTo>
                <a:lnTo>
                  <a:pt x="643" y="379"/>
                </a:lnTo>
                <a:lnTo>
                  <a:pt x="644" y="381"/>
                </a:lnTo>
                <a:lnTo>
                  <a:pt x="645" y="382"/>
                </a:lnTo>
                <a:lnTo>
                  <a:pt x="647" y="384"/>
                </a:lnTo>
                <a:lnTo>
                  <a:pt x="648" y="386"/>
                </a:lnTo>
                <a:lnTo>
                  <a:pt x="649" y="388"/>
                </a:lnTo>
                <a:lnTo>
                  <a:pt x="650" y="390"/>
                </a:lnTo>
                <a:lnTo>
                  <a:pt x="651" y="392"/>
                </a:lnTo>
                <a:lnTo>
                  <a:pt x="652" y="393"/>
                </a:lnTo>
                <a:lnTo>
                  <a:pt x="653" y="395"/>
                </a:lnTo>
                <a:lnTo>
                  <a:pt x="655" y="397"/>
                </a:lnTo>
                <a:lnTo>
                  <a:pt x="656" y="399"/>
                </a:lnTo>
                <a:lnTo>
                  <a:pt x="657" y="401"/>
                </a:lnTo>
                <a:lnTo>
                  <a:pt x="658" y="403"/>
                </a:lnTo>
                <a:lnTo>
                  <a:pt x="659" y="404"/>
                </a:lnTo>
                <a:lnTo>
                  <a:pt x="659" y="406"/>
                </a:lnTo>
                <a:lnTo>
                  <a:pt x="661" y="408"/>
                </a:lnTo>
                <a:lnTo>
                  <a:pt x="662" y="410"/>
                </a:lnTo>
                <a:lnTo>
                  <a:pt x="663" y="413"/>
                </a:lnTo>
                <a:lnTo>
                  <a:pt x="664" y="415"/>
                </a:lnTo>
                <a:lnTo>
                  <a:pt x="665" y="416"/>
                </a:lnTo>
                <a:lnTo>
                  <a:pt x="666" y="418"/>
                </a:lnTo>
                <a:lnTo>
                  <a:pt x="668" y="420"/>
                </a:lnTo>
                <a:lnTo>
                  <a:pt x="669" y="422"/>
                </a:lnTo>
                <a:lnTo>
                  <a:pt x="670" y="424"/>
                </a:lnTo>
                <a:lnTo>
                  <a:pt x="671" y="426"/>
                </a:lnTo>
                <a:lnTo>
                  <a:pt x="672" y="428"/>
                </a:lnTo>
                <a:lnTo>
                  <a:pt x="673" y="430"/>
                </a:lnTo>
                <a:lnTo>
                  <a:pt x="675" y="432"/>
                </a:lnTo>
                <a:lnTo>
                  <a:pt x="676" y="434"/>
                </a:lnTo>
                <a:lnTo>
                  <a:pt x="677" y="436"/>
                </a:lnTo>
                <a:lnTo>
                  <a:pt x="678" y="439"/>
                </a:lnTo>
                <a:lnTo>
                  <a:pt x="679" y="440"/>
                </a:lnTo>
                <a:lnTo>
                  <a:pt x="680" y="442"/>
                </a:lnTo>
                <a:lnTo>
                  <a:pt x="681" y="444"/>
                </a:lnTo>
                <a:lnTo>
                  <a:pt x="683" y="446"/>
                </a:lnTo>
                <a:lnTo>
                  <a:pt x="683" y="448"/>
                </a:lnTo>
                <a:lnTo>
                  <a:pt x="684" y="451"/>
                </a:lnTo>
                <a:lnTo>
                  <a:pt x="685" y="453"/>
                </a:lnTo>
                <a:lnTo>
                  <a:pt x="686" y="455"/>
                </a:lnTo>
                <a:lnTo>
                  <a:pt x="687" y="457"/>
                </a:lnTo>
                <a:lnTo>
                  <a:pt x="689" y="460"/>
                </a:lnTo>
                <a:lnTo>
                  <a:pt x="690" y="462"/>
                </a:lnTo>
                <a:lnTo>
                  <a:pt x="691" y="463"/>
                </a:lnTo>
                <a:lnTo>
                  <a:pt x="692" y="465"/>
                </a:lnTo>
                <a:lnTo>
                  <a:pt x="693" y="468"/>
                </a:lnTo>
                <a:lnTo>
                  <a:pt x="694" y="470"/>
                </a:lnTo>
                <a:lnTo>
                  <a:pt x="696" y="472"/>
                </a:lnTo>
                <a:lnTo>
                  <a:pt x="697" y="475"/>
                </a:lnTo>
                <a:lnTo>
                  <a:pt x="698" y="477"/>
                </a:lnTo>
                <a:lnTo>
                  <a:pt x="699" y="479"/>
                </a:lnTo>
                <a:lnTo>
                  <a:pt x="700" y="482"/>
                </a:lnTo>
                <a:lnTo>
                  <a:pt x="701" y="484"/>
                </a:lnTo>
                <a:lnTo>
                  <a:pt x="702" y="487"/>
                </a:lnTo>
                <a:lnTo>
                  <a:pt x="704" y="488"/>
                </a:lnTo>
                <a:lnTo>
                  <a:pt x="705" y="490"/>
                </a:lnTo>
                <a:lnTo>
                  <a:pt x="706" y="493"/>
                </a:lnTo>
                <a:lnTo>
                  <a:pt x="707" y="495"/>
                </a:lnTo>
                <a:lnTo>
                  <a:pt x="707" y="498"/>
                </a:lnTo>
                <a:lnTo>
                  <a:pt x="708" y="500"/>
                </a:lnTo>
                <a:lnTo>
                  <a:pt x="710" y="503"/>
                </a:lnTo>
                <a:lnTo>
                  <a:pt x="711" y="505"/>
                </a:lnTo>
                <a:lnTo>
                  <a:pt x="712" y="508"/>
                </a:lnTo>
                <a:lnTo>
                  <a:pt x="713" y="510"/>
                </a:lnTo>
                <a:lnTo>
                  <a:pt x="714" y="512"/>
                </a:lnTo>
                <a:lnTo>
                  <a:pt x="715" y="514"/>
                </a:lnTo>
                <a:lnTo>
                  <a:pt x="717" y="517"/>
                </a:lnTo>
                <a:lnTo>
                  <a:pt x="718" y="520"/>
                </a:lnTo>
                <a:lnTo>
                  <a:pt x="719" y="522"/>
                </a:lnTo>
                <a:lnTo>
                  <a:pt x="720" y="525"/>
                </a:lnTo>
                <a:lnTo>
                  <a:pt x="721" y="527"/>
                </a:lnTo>
                <a:lnTo>
                  <a:pt x="722" y="530"/>
                </a:lnTo>
                <a:lnTo>
                  <a:pt x="724" y="533"/>
                </a:lnTo>
                <a:lnTo>
                  <a:pt x="725" y="535"/>
                </a:lnTo>
                <a:lnTo>
                  <a:pt x="726" y="537"/>
                </a:lnTo>
                <a:lnTo>
                  <a:pt x="727" y="540"/>
                </a:lnTo>
                <a:lnTo>
                  <a:pt x="728" y="543"/>
                </a:lnTo>
                <a:lnTo>
                  <a:pt x="729" y="545"/>
                </a:lnTo>
                <a:lnTo>
                  <a:pt x="730" y="548"/>
                </a:lnTo>
                <a:lnTo>
                  <a:pt x="731" y="551"/>
                </a:lnTo>
                <a:lnTo>
                  <a:pt x="732" y="554"/>
                </a:lnTo>
                <a:lnTo>
                  <a:pt x="733" y="557"/>
                </a:lnTo>
                <a:lnTo>
                  <a:pt x="734" y="558"/>
                </a:lnTo>
                <a:lnTo>
                  <a:pt x="735" y="561"/>
                </a:lnTo>
                <a:lnTo>
                  <a:pt x="736" y="564"/>
                </a:lnTo>
                <a:lnTo>
                  <a:pt x="738" y="567"/>
                </a:lnTo>
                <a:lnTo>
                  <a:pt x="739" y="570"/>
                </a:lnTo>
                <a:lnTo>
                  <a:pt x="740" y="573"/>
                </a:lnTo>
                <a:lnTo>
                  <a:pt x="741" y="576"/>
                </a:lnTo>
                <a:lnTo>
                  <a:pt x="742" y="579"/>
                </a:lnTo>
                <a:lnTo>
                  <a:pt x="743" y="582"/>
                </a:lnTo>
                <a:lnTo>
                  <a:pt x="745" y="584"/>
                </a:lnTo>
                <a:lnTo>
                  <a:pt x="746" y="587"/>
                </a:lnTo>
                <a:lnTo>
                  <a:pt x="747" y="590"/>
                </a:lnTo>
                <a:lnTo>
                  <a:pt x="748" y="593"/>
                </a:lnTo>
                <a:lnTo>
                  <a:pt x="749" y="596"/>
                </a:lnTo>
                <a:lnTo>
                  <a:pt x="750" y="599"/>
                </a:lnTo>
                <a:lnTo>
                  <a:pt x="751" y="602"/>
                </a:lnTo>
                <a:lnTo>
                  <a:pt x="753" y="606"/>
                </a:lnTo>
                <a:lnTo>
                  <a:pt x="754" y="608"/>
                </a:lnTo>
                <a:lnTo>
                  <a:pt x="755" y="611"/>
                </a:lnTo>
                <a:lnTo>
                  <a:pt x="755" y="614"/>
                </a:lnTo>
                <a:lnTo>
                  <a:pt x="756" y="618"/>
                </a:lnTo>
                <a:lnTo>
                  <a:pt x="757" y="621"/>
                </a:lnTo>
                <a:lnTo>
                  <a:pt x="759" y="624"/>
                </a:lnTo>
                <a:lnTo>
                  <a:pt x="760" y="628"/>
                </a:lnTo>
                <a:lnTo>
                  <a:pt x="761" y="630"/>
                </a:lnTo>
                <a:lnTo>
                  <a:pt x="762" y="633"/>
                </a:lnTo>
                <a:lnTo>
                  <a:pt x="763" y="637"/>
                </a:lnTo>
                <a:lnTo>
                  <a:pt x="764" y="640"/>
                </a:lnTo>
                <a:lnTo>
                  <a:pt x="766" y="644"/>
                </a:lnTo>
                <a:lnTo>
                  <a:pt x="767" y="647"/>
                </a:lnTo>
                <a:lnTo>
                  <a:pt x="768" y="651"/>
                </a:lnTo>
                <a:lnTo>
                  <a:pt x="769" y="653"/>
                </a:lnTo>
                <a:lnTo>
                  <a:pt x="770" y="657"/>
                </a:lnTo>
                <a:lnTo>
                  <a:pt x="771" y="661"/>
                </a:lnTo>
                <a:lnTo>
                  <a:pt x="773" y="664"/>
                </a:lnTo>
                <a:lnTo>
                  <a:pt x="774" y="668"/>
                </a:lnTo>
                <a:lnTo>
                  <a:pt x="775" y="672"/>
                </a:lnTo>
                <a:lnTo>
                  <a:pt x="776" y="675"/>
                </a:lnTo>
                <a:lnTo>
                  <a:pt x="777" y="678"/>
                </a:lnTo>
                <a:lnTo>
                  <a:pt x="778" y="682"/>
                </a:lnTo>
                <a:lnTo>
                  <a:pt x="778" y="686"/>
                </a:lnTo>
                <a:lnTo>
                  <a:pt x="780" y="690"/>
                </a:lnTo>
                <a:lnTo>
                  <a:pt x="781" y="694"/>
                </a:lnTo>
                <a:lnTo>
                  <a:pt x="782" y="698"/>
                </a:lnTo>
                <a:lnTo>
                  <a:pt x="783" y="701"/>
                </a:lnTo>
                <a:lnTo>
                  <a:pt x="784" y="705"/>
                </a:lnTo>
                <a:lnTo>
                  <a:pt x="785" y="709"/>
                </a:lnTo>
                <a:lnTo>
                  <a:pt x="787" y="714"/>
                </a:lnTo>
                <a:lnTo>
                  <a:pt x="788" y="718"/>
                </a:lnTo>
                <a:lnTo>
                  <a:pt x="789" y="722"/>
                </a:lnTo>
                <a:lnTo>
                  <a:pt x="790" y="726"/>
                </a:lnTo>
                <a:lnTo>
                  <a:pt x="791" y="730"/>
                </a:lnTo>
                <a:lnTo>
                  <a:pt x="792" y="735"/>
                </a:lnTo>
                <a:lnTo>
                  <a:pt x="794" y="740"/>
                </a:lnTo>
                <a:lnTo>
                  <a:pt x="795" y="744"/>
                </a:lnTo>
                <a:lnTo>
                  <a:pt x="796" y="748"/>
                </a:lnTo>
                <a:lnTo>
                  <a:pt x="797" y="753"/>
                </a:lnTo>
                <a:lnTo>
                  <a:pt x="798" y="758"/>
                </a:lnTo>
                <a:lnTo>
                  <a:pt x="799" y="763"/>
                </a:lnTo>
                <a:lnTo>
                  <a:pt x="800" y="769"/>
                </a:lnTo>
                <a:lnTo>
                  <a:pt x="802" y="773"/>
                </a:lnTo>
                <a:lnTo>
                  <a:pt x="802" y="779"/>
                </a:lnTo>
                <a:lnTo>
                  <a:pt x="803" y="785"/>
                </a:lnTo>
                <a:lnTo>
                  <a:pt x="804" y="791"/>
                </a:lnTo>
                <a:lnTo>
                  <a:pt x="805" y="796"/>
                </a:lnTo>
                <a:lnTo>
                  <a:pt x="806" y="795"/>
                </a:lnTo>
                <a:lnTo>
                  <a:pt x="808" y="789"/>
                </a:lnTo>
                <a:lnTo>
                  <a:pt x="809" y="783"/>
                </a:lnTo>
                <a:lnTo>
                  <a:pt x="810" y="777"/>
                </a:lnTo>
                <a:lnTo>
                  <a:pt x="811" y="772"/>
                </a:lnTo>
                <a:lnTo>
                  <a:pt x="812" y="767"/>
                </a:lnTo>
                <a:lnTo>
                  <a:pt x="813" y="762"/>
                </a:lnTo>
                <a:lnTo>
                  <a:pt x="815" y="756"/>
                </a:lnTo>
                <a:lnTo>
                  <a:pt x="816" y="751"/>
                </a:lnTo>
                <a:lnTo>
                  <a:pt x="817" y="748"/>
                </a:lnTo>
                <a:lnTo>
                  <a:pt x="818" y="743"/>
                </a:lnTo>
                <a:lnTo>
                  <a:pt x="819" y="738"/>
                </a:lnTo>
                <a:lnTo>
                  <a:pt x="820" y="733"/>
                </a:lnTo>
                <a:lnTo>
                  <a:pt x="822" y="729"/>
                </a:lnTo>
                <a:lnTo>
                  <a:pt x="823" y="724"/>
                </a:lnTo>
                <a:lnTo>
                  <a:pt x="824" y="721"/>
                </a:lnTo>
                <a:lnTo>
                  <a:pt x="825" y="717"/>
                </a:lnTo>
                <a:lnTo>
                  <a:pt x="826" y="712"/>
                </a:lnTo>
                <a:lnTo>
                  <a:pt x="826" y="708"/>
                </a:lnTo>
                <a:lnTo>
                  <a:pt x="827" y="704"/>
                </a:lnTo>
                <a:lnTo>
                  <a:pt x="829" y="701"/>
                </a:lnTo>
                <a:lnTo>
                  <a:pt x="830" y="697"/>
                </a:lnTo>
                <a:lnTo>
                  <a:pt x="831" y="693"/>
                </a:lnTo>
                <a:lnTo>
                  <a:pt x="832" y="689"/>
                </a:lnTo>
                <a:lnTo>
                  <a:pt x="833" y="685"/>
                </a:lnTo>
                <a:lnTo>
                  <a:pt x="834" y="681"/>
                </a:lnTo>
                <a:lnTo>
                  <a:pt x="836" y="677"/>
                </a:lnTo>
                <a:lnTo>
                  <a:pt x="837" y="674"/>
                </a:lnTo>
                <a:lnTo>
                  <a:pt x="838" y="670"/>
                </a:lnTo>
                <a:lnTo>
                  <a:pt x="839" y="667"/>
                </a:lnTo>
                <a:lnTo>
                  <a:pt x="840" y="663"/>
                </a:lnTo>
                <a:lnTo>
                  <a:pt x="841" y="659"/>
                </a:lnTo>
                <a:lnTo>
                  <a:pt x="843" y="656"/>
                </a:lnTo>
                <a:lnTo>
                  <a:pt x="844" y="653"/>
                </a:lnTo>
                <a:lnTo>
                  <a:pt x="845" y="649"/>
                </a:lnTo>
                <a:lnTo>
                  <a:pt x="846" y="646"/>
                </a:lnTo>
                <a:lnTo>
                  <a:pt x="847" y="642"/>
                </a:lnTo>
                <a:lnTo>
                  <a:pt x="848" y="639"/>
                </a:lnTo>
                <a:lnTo>
                  <a:pt x="849" y="636"/>
                </a:lnTo>
                <a:lnTo>
                  <a:pt x="850" y="632"/>
                </a:lnTo>
                <a:lnTo>
                  <a:pt x="851" y="629"/>
                </a:lnTo>
                <a:lnTo>
                  <a:pt x="852" y="626"/>
                </a:lnTo>
                <a:lnTo>
                  <a:pt x="853" y="623"/>
                </a:lnTo>
                <a:lnTo>
                  <a:pt x="854" y="620"/>
                </a:lnTo>
                <a:lnTo>
                  <a:pt x="855" y="616"/>
                </a:lnTo>
                <a:lnTo>
                  <a:pt x="857" y="613"/>
                </a:lnTo>
                <a:lnTo>
                  <a:pt x="858" y="610"/>
                </a:lnTo>
                <a:lnTo>
                  <a:pt x="859" y="607"/>
                </a:lnTo>
                <a:lnTo>
                  <a:pt x="860" y="604"/>
                </a:lnTo>
                <a:lnTo>
                  <a:pt x="861" y="601"/>
                </a:lnTo>
                <a:lnTo>
                  <a:pt x="862" y="598"/>
                </a:lnTo>
                <a:lnTo>
                  <a:pt x="864" y="595"/>
                </a:lnTo>
                <a:lnTo>
                  <a:pt x="865" y="592"/>
                </a:lnTo>
                <a:lnTo>
                  <a:pt x="866" y="589"/>
                </a:lnTo>
                <a:lnTo>
                  <a:pt x="867" y="586"/>
                </a:lnTo>
                <a:lnTo>
                  <a:pt x="868" y="583"/>
                </a:lnTo>
                <a:lnTo>
                  <a:pt x="869" y="581"/>
                </a:lnTo>
                <a:lnTo>
                  <a:pt x="870" y="578"/>
                </a:lnTo>
                <a:lnTo>
                  <a:pt x="872" y="575"/>
                </a:lnTo>
                <a:lnTo>
                  <a:pt x="873" y="572"/>
                </a:lnTo>
                <a:lnTo>
                  <a:pt x="873" y="569"/>
                </a:lnTo>
                <a:lnTo>
                  <a:pt x="874" y="566"/>
                </a:lnTo>
                <a:lnTo>
                  <a:pt x="875" y="563"/>
                </a:lnTo>
                <a:lnTo>
                  <a:pt x="876" y="560"/>
                </a:lnTo>
                <a:lnTo>
                  <a:pt x="878" y="558"/>
                </a:lnTo>
                <a:lnTo>
                  <a:pt x="879" y="556"/>
                </a:lnTo>
                <a:lnTo>
                  <a:pt x="880" y="553"/>
                </a:lnTo>
                <a:lnTo>
                  <a:pt x="881" y="550"/>
                </a:lnTo>
                <a:lnTo>
                  <a:pt x="882" y="547"/>
                </a:lnTo>
                <a:lnTo>
                  <a:pt x="883" y="544"/>
                </a:lnTo>
                <a:lnTo>
                  <a:pt x="885" y="542"/>
                </a:lnTo>
                <a:lnTo>
                  <a:pt x="886" y="539"/>
                </a:lnTo>
                <a:lnTo>
                  <a:pt x="887" y="536"/>
                </a:lnTo>
                <a:lnTo>
                  <a:pt x="888" y="534"/>
                </a:lnTo>
                <a:lnTo>
                  <a:pt x="889" y="532"/>
                </a:lnTo>
                <a:lnTo>
                  <a:pt x="890" y="529"/>
                </a:lnTo>
                <a:lnTo>
                  <a:pt x="892" y="526"/>
                </a:lnTo>
                <a:lnTo>
                  <a:pt x="893" y="524"/>
                </a:lnTo>
                <a:lnTo>
                  <a:pt x="894" y="521"/>
                </a:lnTo>
                <a:lnTo>
                  <a:pt x="895" y="519"/>
                </a:lnTo>
                <a:lnTo>
                  <a:pt x="896" y="516"/>
                </a:lnTo>
                <a:lnTo>
                  <a:pt x="897" y="513"/>
                </a:lnTo>
                <a:lnTo>
                  <a:pt x="897" y="511"/>
                </a:lnTo>
                <a:lnTo>
                  <a:pt x="899" y="509"/>
                </a:lnTo>
                <a:lnTo>
                  <a:pt x="900" y="507"/>
                </a:lnTo>
                <a:lnTo>
                  <a:pt x="901" y="504"/>
                </a:lnTo>
                <a:lnTo>
                  <a:pt x="902" y="502"/>
                </a:lnTo>
                <a:lnTo>
                  <a:pt x="903" y="499"/>
                </a:lnTo>
                <a:lnTo>
                  <a:pt x="904" y="497"/>
                </a:lnTo>
                <a:lnTo>
                  <a:pt x="906" y="494"/>
                </a:lnTo>
                <a:lnTo>
                  <a:pt x="907" y="492"/>
                </a:lnTo>
                <a:lnTo>
                  <a:pt x="908" y="489"/>
                </a:lnTo>
                <a:lnTo>
                  <a:pt x="909" y="487"/>
                </a:lnTo>
                <a:lnTo>
                  <a:pt x="910" y="486"/>
                </a:lnTo>
                <a:lnTo>
                  <a:pt x="911" y="483"/>
                </a:lnTo>
                <a:lnTo>
                  <a:pt x="913" y="481"/>
                </a:lnTo>
                <a:lnTo>
                  <a:pt x="914" y="478"/>
                </a:lnTo>
                <a:lnTo>
                  <a:pt x="915" y="476"/>
                </a:lnTo>
                <a:lnTo>
                  <a:pt x="916" y="474"/>
                </a:lnTo>
                <a:lnTo>
                  <a:pt x="917" y="471"/>
                </a:lnTo>
                <a:lnTo>
                  <a:pt x="918" y="469"/>
                </a:lnTo>
                <a:lnTo>
                  <a:pt x="919" y="467"/>
                </a:lnTo>
                <a:lnTo>
                  <a:pt x="921" y="464"/>
                </a:lnTo>
                <a:lnTo>
                  <a:pt x="921" y="463"/>
                </a:lnTo>
                <a:lnTo>
                  <a:pt x="922" y="461"/>
                </a:lnTo>
                <a:lnTo>
                  <a:pt x="923" y="459"/>
                </a:lnTo>
                <a:lnTo>
                  <a:pt x="924" y="456"/>
                </a:lnTo>
                <a:lnTo>
                  <a:pt x="925" y="454"/>
                </a:lnTo>
                <a:lnTo>
                  <a:pt x="927" y="452"/>
                </a:lnTo>
                <a:lnTo>
                  <a:pt x="928" y="450"/>
                </a:lnTo>
                <a:lnTo>
                  <a:pt x="929" y="447"/>
                </a:lnTo>
                <a:lnTo>
                  <a:pt x="930" y="445"/>
                </a:lnTo>
                <a:lnTo>
                  <a:pt x="931" y="443"/>
                </a:lnTo>
                <a:lnTo>
                  <a:pt x="932" y="441"/>
                </a:lnTo>
                <a:lnTo>
                  <a:pt x="934" y="439"/>
                </a:lnTo>
                <a:lnTo>
                  <a:pt x="935" y="438"/>
                </a:lnTo>
                <a:lnTo>
                  <a:pt x="936" y="435"/>
                </a:lnTo>
                <a:lnTo>
                  <a:pt x="937" y="433"/>
                </a:lnTo>
                <a:lnTo>
                  <a:pt x="938" y="431"/>
                </a:lnTo>
                <a:lnTo>
                  <a:pt x="939" y="429"/>
                </a:lnTo>
                <a:lnTo>
                  <a:pt x="941" y="427"/>
                </a:lnTo>
                <a:lnTo>
                  <a:pt x="942" y="425"/>
                </a:lnTo>
                <a:lnTo>
                  <a:pt x="943" y="423"/>
                </a:lnTo>
                <a:lnTo>
                  <a:pt x="944" y="421"/>
                </a:lnTo>
                <a:lnTo>
                  <a:pt x="945" y="419"/>
                </a:lnTo>
                <a:lnTo>
                  <a:pt x="945" y="417"/>
                </a:lnTo>
                <a:lnTo>
                  <a:pt x="946" y="415"/>
                </a:lnTo>
                <a:lnTo>
                  <a:pt x="948" y="414"/>
                </a:lnTo>
                <a:lnTo>
                  <a:pt x="949" y="412"/>
                </a:lnTo>
                <a:lnTo>
                  <a:pt x="950" y="410"/>
                </a:lnTo>
                <a:lnTo>
                  <a:pt x="951" y="408"/>
                </a:lnTo>
                <a:lnTo>
                  <a:pt x="952" y="406"/>
                </a:lnTo>
                <a:lnTo>
                  <a:pt x="953" y="404"/>
                </a:lnTo>
                <a:lnTo>
                  <a:pt x="955" y="402"/>
                </a:lnTo>
                <a:lnTo>
                  <a:pt x="956" y="400"/>
                </a:lnTo>
                <a:lnTo>
                  <a:pt x="957" y="398"/>
                </a:lnTo>
                <a:lnTo>
                  <a:pt x="958" y="396"/>
                </a:lnTo>
                <a:lnTo>
                  <a:pt x="959" y="394"/>
                </a:lnTo>
                <a:lnTo>
                  <a:pt x="960" y="392"/>
                </a:lnTo>
                <a:lnTo>
                  <a:pt x="962" y="391"/>
                </a:lnTo>
                <a:lnTo>
                  <a:pt x="963" y="389"/>
                </a:lnTo>
                <a:lnTo>
                  <a:pt x="964" y="387"/>
                </a:lnTo>
                <a:lnTo>
                  <a:pt x="965" y="385"/>
                </a:lnTo>
                <a:lnTo>
                  <a:pt x="966" y="383"/>
                </a:lnTo>
                <a:lnTo>
                  <a:pt x="967" y="381"/>
                </a:lnTo>
                <a:lnTo>
                  <a:pt x="968" y="380"/>
                </a:lnTo>
                <a:lnTo>
                  <a:pt x="969" y="378"/>
                </a:lnTo>
                <a:lnTo>
                  <a:pt x="970" y="376"/>
                </a:lnTo>
                <a:lnTo>
                  <a:pt x="971" y="374"/>
                </a:lnTo>
                <a:lnTo>
                  <a:pt x="972" y="372"/>
                </a:lnTo>
                <a:lnTo>
                  <a:pt x="973" y="370"/>
                </a:lnTo>
                <a:lnTo>
                  <a:pt x="974" y="369"/>
                </a:lnTo>
                <a:lnTo>
                  <a:pt x="976" y="368"/>
                </a:lnTo>
                <a:lnTo>
                  <a:pt x="977" y="366"/>
                </a:lnTo>
                <a:lnTo>
                  <a:pt x="978" y="364"/>
                </a:lnTo>
                <a:lnTo>
                  <a:pt x="979" y="362"/>
                </a:lnTo>
                <a:lnTo>
                  <a:pt x="980" y="361"/>
                </a:lnTo>
                <a:lnTo>
                  <a:pt x="981" y="359"/>
                </a:lnTo>
                <a:lnTo>
                  <a:pt x="983" y="357"/>
                </a:lnTo>
                <a:lnTo>
                  <a:pt x="984" y="355"/>
                </a:lnTo>
                <a:lnTo>
                  <a:pt x="985" y="354"/>
                </a:lnTo>
                <a:lnTo>
                  <a:pt x="986" y="352"/>
                </a:lnTo>
                <a:lnTo>
                  <a:pt x="987" y="350"/>
                </a:lnTo>
                <a:lnTo>
                  <a:pt x="988" y="348"/>
                </a:lnTo>
                <a:lnTo>
                  <a:pt x="990" y="347"/>
                </a:lnTo>
                <a:lnTo>
                  <a:pt x="991" y="345"/>
                </a:lnTo>
                <a:lnTo>
                  <a:pt x="992" y="344"/>
                </a:lnTo>
                <a:lnTo>
                  <a:pt x="992" y="343"/>
                </a:lnTo>
                <a:lnTo>
                  <a:pt x="993" y="341"/>
                </a:lnTo>
                <a:lnTo>
                  <a:pt x="994" y="339"/>
                </a:lnTo>
                <a:lnTo>
                  <a:pt x="995" y="338"/>
                </a:lnTo>
                <a:lnTo>
                  <a:pt x="997" y="336"/>
                </a:lnTo>
                <a:lnTo>
                  <a:pt x="998" y="334"/>
                </a:lnTo>
                <a:lnTo>
                  <a:pt x="999" y="333"/>
                </a:lnTo>
                <a:lnTo>
                  <a:pt x="1000" y="331"/>
                </a:lnTo>
                <a:lnTo>
                  <a:pt x="1001" y="329"/>
                </a:lnTo>
                <a:lnTo>
                  <a:pt x="1002" y="328"/>
                </a:lnTo>
                <a:lnTo>
                  <a:pt x="1004" y="326"/>
                </a:lnTo>
                <a:lnTo>
                  <a:pt x="1005" y="324"/>
                </a:lnTo>
                <a:lnTo>
                  <a:pt x="1006" y="323"/>
                </a:lnTo>
                <a:lnTo>
                  <a:pt x="1007" y="321"/>
                </a:lnTo>
                <a:lnTo>
                  <a:pt x="1008" y="320"/>
                </a:lnTo>
                <a:lnTo>
                  <a:pt x="1009" y="319"/>
                </a:lnTo>
                <a:lnTo>
                  <a:pt x="1011" y="317"/>
                </a:lnTo>
                <a:lnTo>
                  <a:pt x="1012" y="316"/>
                </a:lnTo>
                <a:lnTo>
                  <a:pt x="1013" y="314"/>
                </a:lnTo>
                <a:lnTo>
                  <a:pt x="1014" y="313"/>
                </a:lnTo>
                <a:lnTo>
                  <a:pt x="1015" y="311"/>
                </a:lnTo>
                <a:lnTo>
                  <a:pt x="1016" y="310"/>
                </a:lnTo>
                <a:lnTo>
                  <a:pt x="1016" y="308"/>
                </a:lnTo>
                <a:lnTo>
                  <a:pt x="1018" y="307"/>
                </a:lnTo>
                <a:lnTo>
                  <a:pt x="1019" y="305"/>
                </a:lnTo>
                <a:lnTo>
                  <a:pt x="1020" y="303"/>
                </a:lnTo>
                <a:lnTo>
                  <a:pt x="1021" y="302"/>
                </a:lnTo>
                <a:lnTo>
                  <a:pt x="1022" y="300"/>
                </a:lnTo>
                <a:lnTo>
                  <a:pt x="1023" y="299"/>
                </a:lnTo>
                <a:lnTo>
                  <a:pt x="1025" y="297"/>
                </a:lnTo>
                <a:lnTo>
                  <a:pt x="1026" y="297"/>
                </a:lnTo>
                <a:lnTo>
                  <a:pt x="1027" y="295"/>
                </a:lnTo>
                <a:lnTo>
                  <a:pt x="1028" y="294"/>
                </a:lnTo>
                <a:lnTo>
                  <a:pt x="1029" y="293"/>
                </a:lnTo>
                <a:lnTo>
                  <a:pt x="1030" y="291"/>
                </a:lnTo>
                <a:lnTo>
                  <a:pt x="1032" y="290"/>
                </a:lnTo>
                <a:lnTo>
                  <a:pt x="1033" y="288"/>
                </a:lnTo>
                <a:lnTo>
                  <a:pt x="1034" y="287"/>
                </a:lnTo>
                <a:lnTo>
                  <a:pt x="1035" y="285"/>
                </a:lnTo>
                <a:lnTo>
                  <a:pt x="1036" y="284"/>
                </a:lnTo>
                <a:lnTo>
                  <a:pt x="1037" y="282"/>
                </a:lnTo>
                <a:lnTo>
                  <a:pt x="1039" y="281"/>
                </a:lnTo>
                <a:lnTo>
                  <a:pt x="1040" y="279"/>
                </a:lnTo>
                <a:lnTo>
                  <a:pt x="1040" y="278"/>
                </a:lnTo>
                <a:lnTo>
                  <a:pt x="1041" y="277"/>
                </a:lnTo>
                <a:lnTo>
                  <a:pt x="1042" y="275"/>
                </a:lnTo>
                <a:lnTo>
                  <a:pt x="1043" y="274"/>
                </a:lnTo>
                <a:lnTo>
                  <a:pt x="1044" y="273"/>
                </a:lnTo>
                <a:lnTo>
                  <a:pt x="1046" y="272"/>
                </a:lnTo>
                <a:lnTo>
                  <a:pt x="1047" y="271"/>
                </a:lnTo>
                <a:lnTo>
                  <a:pt x="1048" y="269"/>
                </a:lnTo>
                <a:lnTo>
                  <a:pt x="1049" y="268"/>
                </a:lnTo>
                <a:lnTo>
                  <a:pt x="1050" y="267"/>
                </a:lnTo>
                <a:lnTo>
                  <a:pt x="1051" y="265"/>
                </a:lnTo>
                <a:lnTo>
                  <a:pt x="1053" y="264"/>
                </a:lnTo>
                <a:lnTo>
                  <a:pt x="1054" y="263"/>
                </a:lnTo>
                <a:lnTo>
                  <a:pt x="1055" y="261"/>
                </a:lnTo>
                <a:lnTo>
                  <a:pt x="1056" y="260"/>
                </a:lnTo>
                <a:lnTo>
                  <a:pt x="1057" y="259"/>
                </a:lnTo>
                <a:lnTo>
                  <a:pt x="1058" y="257"/>
                </a:lnTo>
                <a:lnTo>
                  <a:pt x="1060" y="256"/>
                </a:lnTo>
                <a:lnTo>
                  <a:pt x="1061" y="255"/>
                </a:lnTo>
                <a:lnTo>
                  <a:pt x="1062" y="253"/>
                </a:lnTo>
                <a:lnTo>
                  <a:pt x="1063" y="252"/>
                </a:lnTo>
                <a:lnTo>
                  <a:pt x="1064" y="251"/>
                </a:lnTo>
                <a:lnTo>
                  <a:pt x="1064" y="249"/>
                </a:lnTo>
                <a:lnTo>
                  <a:pt x="1065" y="249"/>
                </a:lnTo>
                <a:lnTo>
                  <a:pt x="1067" y="248"/>
                </a:lnTo>
                <a:lnTo>
                  <a:pt x="1068" y="247"/>
                </a:lnTo>
                <a:lnTo>
                  <a:pt x="1069" y="245"/>
                </a:lnTo>
                <a:lnTo>
                  <a:pt x="1070" y="244"/>
                </a:lnTo>
                <a:lnTo>
                  <a:pt x="1071" y="243"/>
                </a:lnTo>
                <a:lnTo>
                  <a:pt x="1072" y="241"/>
                </a:lnTo>
                <a:lnTo>
                  <a:pt x="1074" y="240"/>
                </a:lnTo>
                <a:lnTo>
                  <a:pt x="1075" y="239"/>
                </a:lnTo>
                <a:lnTo>
                  <a:pt x="1076" y="238"/>
                </a:lnTo>
                <a:lnTo>
                  <a:pt x="1077" y="236"/>
                </a:lnTo>
                <a:lnTo>
                  <a:pt x="1078" y="235"/>
                </a:lnTo>
                <a:lnTo>
                  <a:pt x="1079" y="234"/>
                </a:lnTo>
                <a:lnTo>
                  <a:pt x="1081" y="233"/>
                </a:lnTo>
                <a:lnTo>
                  <a:pt x="1082" y="232"/>
                </a:lnTo>
                <a:lnTo>
                  <a:pt x="1083" y="230"/>
                </a:lnTo>
                <a:lnTo>
                  <a:pt x="1084" y="229"/>
                </a:lnTo>
                <a:lnTo>
                  <a:pt x="1085" y="228"/>
                </a:lnTo>
                <a:lnTo>
                  <a:pt x="1086" y="227"/>
                </a:lnTo>
                <a:lnTo>
                  <a:pt x="1088" y="226"/>
                </a:lnTo>
                <a:lnTo>
                  <a:pt x="1088" y="225"/>
                </a:lnTo>
                <a:lnTo>
                  <a:pt x="1089" y="224"/>
                </a:lnTo>
                <a:lnTo>
                  <a:pt x="1090" y="223"/>
                </a:lnTo>
                <a:lnTo>
                  <a:pt x="1091" y="222"/>
                </a:lnTo>
                <a:lnTo>
                  <a:pt x="1092" y="221"/>
                </a:lnTo>
                <a:lnTo>
                  <a:pt x="1093" y="219"/>
                </a:lnTo>
                <a:lnTo>
                  <a:pt x="1095" y="218"/>
                </a:lnTo>
                <a:lnTo>
                  <a:pt x="1096" y="217"/>
                </a:lnTo>
                <a:lnTo>
                  <a:pt x="1097" y="216"/>
                </a:lnTo>
                <a:lnTo>
                  <a:pt x="1098" y="215"/>
                </a:lnTo>
                <a:lnTo>
                  <a:pt x="1099" y="214"/>
                </a:lnTo>
                <a:lnTo>
                  <a:pt x="1100" y="213"/>
                </a:lnTo>
                <a:lnTo>
                  <a:pt x="1102" y="211"/>
                </a:lnTo>
                <a:lnTo>
                  <a:pt x="1103" y="210"/>
                </a:lnTo>
                <a:lnTo>
                  <a:pt x="1104" y="209"/>
                </a:lnTo>
                <a:lnTo>
                  <a:pt x="1105" y="208"/>
                </a:lnTo>
                <a:lnTo>
                  <a:pt x="1106" y="207"/>
                </a:lnTo>
                <a:lnTo>
                  <a:pt x="1107" y="206"/>
                </a:lnTo>
                <a:lnTo>
                  <a:pt x="1109" y="205"/>
                </a:lnTo>
                <a:lnTo>
                  <a:pt x="1110" y="204"/>
                </a:lnTo>
                <a:lnTo>
                  <a:pt x="1111" y="202"/>
                </a:lnTo>
                <a:lnTo>
                  <a:pt x="1111" y="201"/>
                </a:lnTo>
                <a:lnTo>
                  <a:pt x="1112" y="201"/>
                </a:lnTo>
                <a:lnTo>
                  <a:pt x="1113" y="200"/>
                </a:lnTo>
                <a:lnTo>
                  <a:pt x="1114" y="199"/>
                </a:lnTo>
                <a:lnTo>
                  <a:pt x="1116" y="198"/>
                </a:lnTo>
                <a:lnTo>
                  <a:pt x="1117" y="197"/>
                </a:lnTo>
                <a:lnTo>
                  <a:pt x="1118" y="196"/>
                </a:lnTo>
                <a:lnTo>
                  <a:pt x="1119" y="195"/>
                </a:lnTo>
                <a:lnTo>
                  <a:pt x="1120" y="194"/>
                </a:lnTo>
                <a:lnTo>
                  <a:pt x="1121" y="193"/>
                </a:lnTo>
                <a:lnTo>
                  <a:pt x="1123" y="192"/>
                </a:lnTo>
                <a:lnTo>
                  <a:pt x="1124" y="191"/>
                </a:lnTo>
                <a:lnTo>
                  <a:pt x="1125" y="190"/>
                </a:lnTo>
                <a:lnTo>
                  <a:pt x="1126" y="189"/>
                </a:lnTo>
                <a:lnTo>
                  <a:pt x="1127" y="187"/>
                </a:lnTo>
                <a:lnTo>
                  <a:pt x="1128" y="186"/>
                </a:lnTo>
                <a:lnTo>
                  <a:pt x="1130" y="185"/>
                </a:lnTo>
                <a:lnTo>
                  <a:pt x="1131" y="184"/>
                </a:lnTo>
                <a:lnTo>
                  <a:pt x="1132" y="183"/>
                </a:lnTo>
                <a:lnTo>
                  <a:pt x="1133" y="182"/>
                </a:lnTo>
                <a:lnTo>
                  <a:pt x="1134" y="181"/>
                </a:lnTo>
                <a:lnTo>
                  <a:pt x="1135" y="180"/>
                </a:lnTo>
                <a:lnTo>
                  <a:pt x="1135" y="179"/>
                </a:lnTo>
                <a:lnTo>
                  <a:pt x="1137" y="178"/>
                </a:lnTo>
                <a:lnTo>
                  <a:pt x="1138" y="178"/>
                </a:lnTo>
                <a:lnTo>
                  <a:pt x="1139" y="177"/>
                </a:lnTo>
                <a:lnTo>
                  <a:pt x="1140" y="176"/>
                </a:lnTo>
                <a:lnTo>
                  <a:pt x="1141" y="175"/>
                </a:lnTo>
                <a:lnTo>
                  <a:pt x="1142" y="174"/>
                </a:lnTo>
                <a:lnTo>
                  <a:pt x="1144" y="173"/>
                </a:lnTo>
                <a:lnTo>
                  <a:pt x="1145" y="172"/>
                </a:lnTo>
                <a:lnTo>
                  <a:pt x="1146" y="171"/>
                </a:lnTo>
                <a:lnTo>
                  <a:pt x="1147" y="170"/>
                </a:lnTo>
                <a:lnTo>
                  <a:pt x="1148" y="170"/>
                </a:lnTo>
                <a:lnTo>
                  <a:pt x="1149" y="169"/>
                </a:lnTo>
                <a:lnTo>
                  <a:pt x="1151" y="168"/>
                </a:lnTo>
                <a:lnTo>
                  <a:pt x="1152" y="167"/>
                </a:lnTo>
                <a:lnTo>
                  <a:pt x="1153" y="166"/>
                </a:lnTo>
                <a:lnTo>
                  <a:pt x="1154" y="165"/>
                </a:lnTo>
                <a:lnTo>
                  <a:pt x="1155" y="164"/>
                </a:lnTo>
                <a:lnTo>
                  <a:pt x="1156" y="163"/>
                </a:lnTo>
                <a:lnTo>
                  <a:pt x="1158" y="162"/>
                </a:lnTo>
                <a:lnTo>
                  <a:pt x="1159" y="161"/>
                </a:lnTo>
                <a:lnTo>
                  <a:pt x="1159" y="160"/>
                </a:lnTo>
                <a:lnTo>
                  <a:pt x="1160" y="159"/>
                </a:lnTo>
                <a:lnTo>
                  <a:pt x="1161" y="158"/>
                </a:lnTo>
                <a:lnTo>
                  <a:pt x="1162" y="157"/>
                </a:lnTo>
                <a:lnTo>
                  <a:pt x="1163" y="156"/>
                </a:lnTo>
                <a:lnTo>
                  <a:pt x="1165" y="155"/>
                </a:lnTo>
                <a:lnTo>
                  <a:pt x="1166" y="155"/>
                </a:lnTo>
                <a:lnTo>
                  <a:pt x="1167" y="154"/>
                </a:lnTo>
                <a:lnTo>
                  <a:pt x="1168" y="154"/>
                </a:lnTo>
                <a:lnTo>
                  <a:pt x="1169" y="153"/>
                </a:lnTo>
                <a:lnTo>
                  <a:pt x="1170" y="152"/>
                </a:lnTo>
                <a:lnTo>
                  <a:pt x="1172" y="151"/>
                </a:lnTo>
                <a:lnTo>
                  <a:pt x="1173" y="150"/>
                </a:lnTo>
                <a:lnTo>
                  <a:pt x="1174" y="149"/>
                </a:lnTo>
                <a:lnTo>
                  <a:pt x="1175" y="148"/>
                </a:lnTo>
                <a:lnTo>
                  <a:pt x="1176" y="148"/>
                </a:lnTo>
                <a:lnTo>
                  <a:pt x="1177" y="147"/>
                </a:lnTo>
                <a:lnTo>
                  <a:pt x="1179" y="146"/>
                </a:lnTo>
                <a:lnTo>
                  <a:pt x="1180" y="145"/>
                </a:lnTo>
                <a:lnTo>
                  <a:pt x="1181" y="144"/>
                </a:lnTo>
                <a:lnTo>
                  <a:pt x="1182" y="143"/>
                </a:lnTo>
                <a:lnTo>
                  <a:pt x="1183" y="142"/>
                </a:lnTo>
                <a:lnTo>
                  <a:pt x="1184" y="141"/>
                </a:lnTo>
                <a:lnTo>
                  <a:pt x="1186" y="140"/>
                </a:lnTo>
                <a:lnTo>
                  <a:pt x="1187" y="139"/>
                </a:lnTo>
                <a:lnTo>
                  <a:pt x="1188" y="138"/>
                </a:lnTo>
                <a:lnTo>
                  <a:pt x="1189" y="137"/>
                </a:lnTo>
                <a:lnTo>
                  <a:pt x="1190" y="137"/>
                </a:lnTo>
                <a:lnTo>
                  <a:pt x="1191" y="136"/>
                </a:lnTo>
                <a:lnTo>
                  <a:pt x="1193" y="135"/>
                </a:lnTo>
                <a:lnTo>
                  <a:pt x="1194" y="134"/>
                </a:lnTo>
                <a:lnTo>
                  <a:pt x="1195" y="133"/>
                </a:lnTo>
                <a:lnTo>
                  <a:pt x="1196" y="132"/>
                </a:lnTo>
                <a:lnTo>
                  <a:pt x="1197" y="132"/>
                </a:lnTo>
                <a:lnTo>
                  <a:pt x="1198" y="131"/>
                </a:lnTo>
                <a:lnTo>
                  <a:pt x="1200" y="130"/>
                </a:lnTo>
                <a:lnTo>
                  <a:pt x="1201" y="130"/>
                </a:lnTo>
                <a:lnTo>
                  <a:pt x="1202" y="129"/>
                </a:lnTo>
                <a:lnTo>
                  <a:pt x="1203" y="129"/>
                </a:lnTo>
                <a:lnTo>
                  <a:pt x="1204" y="128"/>
                </a:lnTo>
                <a:lnTo>
                  <a:pt x="1205" y="127"/>
                </a:lnTo>
                <a:lnTo>
                  <a:pt x="1206" y="126"/>
                </a:lnTo>
                <a:lnTo>
                  <a:pt x="1207" y="125"/>
                </a:lnTo>
                <a:lnTo>
                  <a:pt x="1208" y="125"/>
                </a:lnTo>
                <a:lnTo>
                  <a:pt x="1209" y="124"/>
                </a:lnTo>
                <a:lnTo>
                  <a:pt x="1210" y="123"/>
                </a:lnTo>
                <a:lnTo>
                  <a:pt x="1211" y="122"/>
                </a:lnTo>
                <a:lnTo>
                  <a:pt x="1212" y="122"/>
                </a:lnTo>
                <a:lnTo>
                  <a:pt x="1214" y="121"/>
                </a:lnTo>
                <a:lnTo>
                  <a:pt x="1215" y="120"/>
                </a:lnTo>
                <a:lnTo>
                  <a:pt x="1216" y="119"/>
                </a:lnTo>
                <a:lnTo>
                  <a:pt x="1217" y="118"/>
                </a:lnTo>
                <a:lnTo>
                  <a:pt x="1218" y="118"/>
                </a:lnTo>
                <a:lnTo>
                  <a:pt x="1219" y="117"/>
                </a:lnTo>
                <a:lnTo>
                  <a:pt x="1221" y="116"/>
                </a:lnTo>
                <a:lnTo>
                  <a:pt x="1222" y="116"/>
                </a:lnTo>
                <a:lnTo>
                  <a:pt x="1223" y="115"/>
                </a:lnTo>
                <a:lnTo>
                  <a:pt x="1224" y="114"/>
                </a:lnTo>
                <a:lnTo>
                  <a:pt x="1225" y="113"/>
                </a:lnTo>
                <a:lnTo>
                  <a:pt x="1226" y="113"/>
                </a:lnTo>
                <a:lnTo>
                  <a:pt x="1228" y="112"/>
                </a:lnTo>
                <a:lnTo>
                  <a:pt x="1229" y="111"/>
                </a:lnTo>
                <a:lnTo>
                  <a:pt x="1230" y="110"/>
                </a:lnTo>
                <a:lnTo>
                  <a:pt x="1231" y="109"/>
                </a:lnTo>
                <a:lnTo>
                  <a:pt x="1232" y="108"/>
                </a:lnTo>
                <a:lnTo>
                  <a:pt x="1233" y="108"/>
                </a:lnTo>
                <a:lnTo>
                  <a:pt x="1235" y="107"/>
                </a:lnTo>
                <a:lnTo>
                  <a:pt x="1236" y="106"/>
                </a:lnTo>
                <a:lnTo>
                  <a:pt x="1237" y="106"/>
                </a:lnTo>
                <a:lnTo>
                  <a:pt x="1238" y="106"/>
                </a:lnTo>
                <a:lnTo>
                  <a:pt x="1239" y="105"/>
                </a:lnTo>
                <a:lnTo>
                  <a:pt x="1240" y="104"/>
                </a:lnTo>
                <a:lnTo>
                  <a:pt x="1242" y="104"/>
                </a:lnTo>
                <a:lnTo>
                  <a:pt x="1243" y="103"/>
                </a:lnTo>
                <a:lnTo>
                  <a:pt x="1244" y="102"/>
                </a:lnTo>
                <a:lnTo>
                  <a:pt x="1245" y="102"/>
                </a:lnTo>
                <a:lnTo>
                  <a:pt x="1246" y="101"/>
                </a:lnTo>
                <a:lnTo>
                  <a:pt x="1247" y="100"/>
                </a:lnTo>
                <a:lnTo>
                  <a:pt x="1249" y="100"/>
                </a:lnTo>
                <a:lnTo>
                  <a:pt x="1250" y="99"/>
                </a:lnTo>
                <a:lnTo>
                  <a:pt x="1251" y="98"/>
                </a:lnTo>
                <a:lnTo>
                  <a:pt x="1252" y="98"/>
                </a:lnTo>
                <a:lnTo>
                  <a:pt x="1253" y="97"/>
                </a:lnTo>
                <a:lnTo>
                  <a:pt x="1254" y="96"/>
                </a:lnTo>
                <a:lnTo>
                  <a:pt x="1255" y="96"/>
                </a:lnTo>
                <a:lnTo>
                  <a:pt x="1256" y="95"/>
                </a:lnTo>
                <a:lnTo>
                  <a:pt x="1257" y="94"/>
                </a:lnTo>
                <a:lnTo>
                  <a:pt x="1258" y="94"/>
                </a:lnTo>
                <a:lnTo>
                  <a:pt x="1259" y="93"/>
                </a:lnTo>
                <a:lnTo>
                  <a:pt x="1260" y="92"/>
                </a:lnTo>
                <a:lnTo>
                  <a:pt x="1261" y="92"/>
                </a:lnTo>
                <a:lnTo>
                  <a:pt x="1263" y="91"/>
                </a:lnTo>
                <a:lnTo>
                  <a:pt x="1264" y="90"/>
                </a:lnTo>
                <a:lnTo>
                  <a:pt x="1265" y="90"/>
                </a:lnTo>
                <a:lnTo>
                  <a:pt x="1266" y="89"/>
                </a:lnTo>
                <a:lnTo>
                  <a:pt x="1267" y="88"/>
                </a:lnTo>
                <a:lnTo>
                  <a:pt x="1268" y="88"/>
                </a:lnTo>
                <a:lnTo>
                  <a:pt x="1270" y="87"/>
                </a:lnTo>
                <a:lnTo>
                  <a:pt x="1271" y="87"/>
                </a:lnTo>
                <a:lnTo>
                  <a:pt x="1272" y="86"/>
                </a:lnTo>
                <a:lnTo>
                  <a:pt x="1273" y="85"/>
                </a:lnTo>
                <a:lnTo>
                  <a:pt x="1274" y="85"/>
                </a:lnTo>
                <a:lnTo>
                  <a:pt x="1275" y="84"/>
                </a:lnTo>
                <a:lnTo>
                  <a:pt x="1277" y="84"/>
                </a:lnTo>
                <a:lnTo>
                  <a:pt x="1278" y="83"/>
                </a:lnTo>
                <a:lnTo>
                  <a:pt x="1279" y="83"/>
                </a:lnTo>
                <a:lnTo>
                  <a:pt x="1280" y="82"/>
                </a:lnTo>
                <a:lnTo>
                  <a:pt x="1281" y="82"/>
                </a:lnTo>
                <a:lnTo>
                  <a:pt x="1282" y="81"/>
                </a:lnTo>
                <a:lnTo>
                  <a:pt x="1284" y="80"/>
                </a:lnTo>
                <a:lnTo>
                  <a:pt x="1285" y="80"/>
                </a:lnTo>
                <a:lnTo>
                  <a:pt x="1286" y="79"/>
                </a:lnTo>
                <a:lnTo>
                  <a:pt x="1287" y="79"/>
                </a:lnTo>
                <a:lnTo>
                  <a:pt x="1288" y="78"/>
                </a:lnTo>
                <a:lnTo>
                  <a:pt x="1289" y="77"/>
                </a:lnTo>
                <a:lnTo>
                  <a:pt x="1291" y="77"/>
                </a:lnTo>
                <a:lnTo>
                  <a:pt x="1292" y="76"/>
                </a:lnTo>
                <a:lnTo>
                  <a:pt x="1293" y="76"/>
                </a:lnTo>
                <a:lnTo>
                  <a:pt x="1294" y="75"/>
                </a:lnTo>
                <a:lnTo>
                  <a:pt x="1295" y="75"/>
                </a:lnTo>
                <a:lnTo>
                  <a:pt x="1296" y="74"/>
                </a:lnTo>
                <a:lnTo>
                  <a:pt x="1298" y="73"/>
                </a:lnTo>
                <a:lnTo>
                  <a:pt x="1299" y="73"/>
                </a:lnTo>
                <a:lnTo>
                  <a:pt x="1300" y="72"/>
                </a:lnTo>
                <a:lnTo>
                  <a:pt x="1301" y="72"/>
                </a:lnTo>
                <a:lnTo>
                  <a:pt x="1302" y="71"/>
                </a:lnTo>
                <a:lnTo>
                  <a:pt x="1304" y="70"/>
                </a:lnTo>
                <a:lnTo>
                  <a:pt x="1305" y="70"/>
                </a:lnTo>
                <a:lnTo>
                  <a:pt x="1306" y="69"/>
                </a:lnTo>
                <a:lnTo>
                  <a:pt x="1307" y="69"/>
                </a:lnTo>
                <a:lnTo>
                  <a:pt x="1308" y="68"/>
                </a:lnTo>
                <a:lnTo>
                  <a:pt x="1309" y="67"/>
                </a:lnTo>
                <a:lnTo>
                  <a:pt x="1310" y="67"/>
                </a:lnTo>
                <a:lnTo>
                  <a:pt x="1312" y="66"/>
                </a:lnTo>
                <a:lnTo>
                  <a:pt x="1313" y="66"/>
                </a:lnTo>
                <a:lnTo>
                  <a:pt x="1314" y="65"/>
                </a:lnTo>
                <a:lnTo>
                  <a:pt x="1315" y="65"/>
                </a:lnTo>
                <a:lnTo>
                  <a:pt x="1316" y="64"/>
                </a:lnTo>
                <a:lnTo>
                  <a:pt x="1317" y="64"/>
                </a:lnTo>
                <a:lnTo>
                  <a:pt x="1319" y="63"/>
                </a:lnTo>
                <a:lnTo>
                  <a:pt x="1320" y="63"/>
                </a:lnTo>
                <a:lnTo>
                  <a:pt x="1321" y="62"/>
                </a:lnTo>
                <a:lnTo>
                  <a:pt x="1322" y="62"/>
                </a:lnTo>
                <a:lnTo>
                  <a:pt x="1323" y="61"/>
                </a:lnTo>
                <a:lnTo>
                  <a:pt x="1324" y="61"/>
                </a:lnTo>
                <a:lnTo>
                  <a:pt x="1325" y="60"/>
                </a:lnTo>
                <a:lnTo>
                  <a:pt x="1326" y="60"/>
                </a:lnTo>
                <a:lnTo>
                  <a:pt x="1327" y="59"/>
                </a:lnTo>
                <a:lnTo>
                  <a:pt x="1328" y="59"/>
                </a:lnTo>
                <a:lnTo>
                  <a:pt x="1329" y="59"/>
                </a:lnTo>
                <a:lnTo>
                  <a:pt x="1330" y="59"/>
                </a:lnTo>
                <a:lnTo>
                  <a:pt x="1331" y="58"/>
                </a:lnTo>
                <a:lnTo>
                  <a:pt x="1333" y="58"/>
                </a:lnTo>
                <a:lnTo>
                  <a:pt x="1334" y="57"/>
                </a:lnTo>
                <a:lnTo>
                  <a:pt x="1335" y="57"/>
                </a:lnTo>
                <a:lnTo>
                  <a:pt x="1336" y="56"/>
                </a:lnTo>
                <a:lnTo>
                  <a:pt x="1337" y="56"/>
                </a:lnTo>
                <a:lnTo>
                  <a:pt x="1338" y="55"/>
                </a:lnTo>
                <a:lnTo>
                  <a:pt x="1340" y="55"/>
                </a:lnTo>
                <a:lnTo>
                  <a:pt x="1341" y="54"/>
                </a:lnTo>
                <a:lnTo>
                  <a:pt x="1342" y="54"/>
                </a:lnTo>
                <a:lnTo>
                  <a:pt x="1343" y="54"/>
                </a:lnTo>
                <a:lnTo>
                  <a:pt x="1344" y="53"/>
                </a:lnTo>
                <a:lnTo>
                  <a:pt x="1345" y="53"/>
                </a:lnTo>
                <a:lnTo>
                  <a:pt x="1347" y="52"/>
                </a:lnTo>
                <a:lnTo>
                  <a:pt x="1348" y="52"/>
                </a:lnTo>
                <a:lnTo>
                  <a:pt x="1349" y="51"/>
                </a:lnTo>
                <a:lnTo>
                  <a:pt x="1350" y="50"/>
                </a:lnTo>
                <a:lnTo>
                  <a:pt x="1351" y="50"/>
                </a:lnTo>
                <a:lnTo>
                  <a:pt x="1353" y="50"/>
                </a:lnTo>
                <a:lnTo>
                  <a:pt x="1354" y="49"/>
                </a:lnTo>
                <a:lnTo>
                  <a:pt x="1355" y="49"/>
                </a:lnTo>
                <a:lnTo>
                  <a:pt x="1356" y="48"/>
                </a:lnTo>
                <a:lnTo>
                  <a:pt x="1357" y="48"/>
                </a:lnTo>
                <a:lnTo>
                  <a:pt x="1358" y="47"/>
                </a:lnTo>
                <a:lnTo>
                  <a:pt x="1359" y="47"/>
                </a:lnTo>
                <a:lnTo>
                  <a:pt x="1361" y="46"/>
                </a:lnTo>
                <a:lnTo>
                  <a:pt x="1362" y="46"/>
                </a:lnTo>
                <a:lnTo>
                  <a:pt x="1363" y="46"/>
                </a:lnTo>
                <a:lnTo>
                  <a:pt x="1364" y="45"/>
                </a:lnTo>
                <a:lnTo>
                  <a:pt x="1365" y="45"/>
                </a:lnTo>
                <a:lnTo>
                  <a:pt x="1366" y="44"/>
                </a:lnTo>
                <a:lnTo>
                  <a:pt x="1368" y="44"/>
                </a:lnTo>
                <a:lnTo>
                  <a:pt x="1369" y="43"/>
                </a:lnTo>
                <a:lnTo>
                  <a:pt x="1370" y="43"/>
                </a:lnTo>
                <a:lnTo>
                  <a:pt x="1371" y="43"/>
                </a:lnTo>
                <a:lnTo>
                  <a:pt x="1372" y="42"/>
                </a:lnTo>
                <a:lnTo>
                  <a:pt x="1373" y="42"/>
                </a:lnTo>
                <a:lnTo>
                  <a:pt x="1374" y="41"/>
                </a:lnTo>
                <a:lnTo>
                  <a:pt x="1375" y="41"/>
                </a:lnTo>
                <a:lnTo>
                  <a:pt x="1376" y="41"/>
                </a:lnTo>
                <a:lnTo>
                  <a:pt x="1377" y="40"/>
                </a:lnTo>
                <a:lnTo>
                  <a:pt x="1378" y="40"/>
                </a:lnTo>
                <a:lnTo>
                  <a:pt x="1379" y="39"/>
                </a:lnTo>
                <a:lnTo>
                  <a:pt x="1380" y="39"/>
                </a:lnTo>
                <a:lnTo>
                  <a:pt x="1382" y="39"/>
                </a:lnTo>
                <a:lnTo>
                  <a:pt x="1383" y="38"/>
                </a:lnTo>
                <a:lnTo>
                  <a:pt x="1384" y="38"/>
                </a:lnTo>
                <a:lnTo>
                  <a:pt x="1385" y="38"/>
                </a:lnTo>
                <a:lnTo>
                  <a:pt x="1386" y="37"/>
                </a:lnTo>
                <a:lnTo>
                  <a:pt x="1387" y="37"/>
                </a:lnTo>
                <a:lnTo>
                  <a:pt x="1389" y="36"/>
                </a:lnTo>
                <a:lnTo>
                  <a:pt x="1390" y="36"/>
                </a:lnTo>
                <a:lnTo>
                  <a:pt x="1391" y="36"/>
                </a:lnTo>
                <a:lnTo>
                  <a:pt x="1392" y="35"/>
                </a:lnTo>
                <a:lnTo>
                  <a:pt x="1393" y="35"/>
                </a:lnTo>
                <a:lnTo>
                  <a:pt x="1394" y="35"/>
                </a:lnTo>
                <a:lnTo>
                  <a:pt x="1396" y="35"/>
                </a:lnTo>
                <a:lnTo>
                  <a:pt x="1397" y="35"/>
                </a:lnTo>
                <a:lnTo>
                  <a:pt x="1397" y="34"/>
                </a:lnTo>
                <a:lnTo>
                  <a:pt x="1398" y="34"/>
                </a:lnTo>
                <a:lnTo>
                  <a:pt x="1399" y="34"/>
                </a:lnTo>
                <a:lnTo>
                  <a:pt x="1400" y="33"/>
                </a:lnTo>
                <a:lnTo>
                  <a:pt x="1401" y="33"/>
                </a:lnTo>
                <a:lnTo>
                  <a:pt x="1403" y="33"/>
                </a:lnTo>
                <a:lnTo>
                  <a:pt x="1404" y="32"/>
                </a:lnTo>
                <a:lnTo>
                  <a:pt x="1405" y="32"/>
                </a:lnTo>
                <a:lnTo>
                  <a:pt x="1406" y="32"/>
                </a:lnTo>
                <a:lnTo>
                  <a:pt x="1407" y="31"/>
                </a:lnTo>
                <a:lnTo>
                  <a:pt x="1408" y="31"/>
                </a:lnTo>
                <a:lnTo>
                  <a:pt x="1410" y="31"/>
                </a:lnTo>
                <a:lnTo>
                  <a:pt x="1411" y="30"/>
                </a:lnTo>
                <a:lnTo>
                  <a:pt x="1412" y="30"/>
                </a:lnTo>
                <a:lnTo>
                  <a:pt x="1413" y="30"/>
                </a:lnTo>
                <a:lnTo>
                  <a:pt x="1414" y="29"/>
                </a:lnTo>
                <a:lnTo>
                  <a:pt x="1415" y="29"/>
                </a:lnTo>
                <a:lnTo>
                  <a:pt x="1417" y="29"/>
                </a:lnTo>
                <a:lnTo>
                  <a:pt x="1418" y="28"/>
                </a:lnTo>
                <a:lnTo>
                  <a:pt x="1419" y="28"/>
                </a:lnTo>
                <a:lnTo>
                  <a:pt x="1420" y="28"/>
                </a:lnTo>
                <a:lnTo>
                  <a:pt x="1420" y="27"/>
                </a:lnTo>
                <a:lnTo>
                  <a:pt x="1421" y="27"/>
                </a:lnTo>
                <a:lnTo>
                  <a:pt x="1423" y="27"/>
                </a:lnTo>
                <a:lnTo>
                  <a:pt x="1424" y="26"/>
                </a:lnTo>
                <a:lnTo>
                  <a:pt x="1425" y="26"/>
                </a:lnTo>
                <a:lnTo>
                  <a:pt x="1426" y="26"/>
                </a:lnTo>
                <a:lnTo>
                  <a:pt x="1427" y="25"/>
                </a:lnTo>
                <a:lnTo>
                  <a:pt x="1428" y="25"/>
                </a:lnTo>
                <a:lnTo>
                  <a:pt x="1429" y="25"/>
                </a:lnTo>
                <a:lnTo>
                  <a:pt x="1431" y="25"/>
                </a:lnTo>
                <a:lnTo>
                  <a:pt x="1432" y="24"/>
                </a:lnTo>
                <a:lnTo>
                  <a:pt x="1433" y="24"/>
                </a:lnTo>
                <a:lnTo>
                  <a:pt x="1434" y="24"/>
                </a:lnTo>
                <a:lnTo>
                  <a:pt x="1435" y="23"/>
                </a:lnTo>
                <a:lnTo>
                  <a:pt x="1436" y="23"/>
                </a:lnTo>
                <a:lnTo>
                  <a:pt x="1438" y="23"/>
                </a:lnTo>
                <a:lnTo>
                  <a:pt x="1439" y="22"/>
                </a:lnTo>
                <a:lnTo>
                  <a:pt x="1440" y="22"/>
                </a:lnTo>
                <a:lnTo>
                  <a:pt x="1441" y="22"/>
                </a:lnTo>
                <a:lnTo>
                  <a:pt x="1442" y="22"/>
                </a:lnTo>
                <a:lnTo>
                  <a:pt x="1443" y="21"/>
                </a:lnTo>
                <a:lnTo>
                  <a:pt x="1444" y="21"/>
                </a:lnTo>
                <a:lnTo>
                  <a:pt x="1445" y="21"/>
                </a:lnTo>
                <a:lnTo>
                  <a:pt x="1446" y="20"/>
                </a:lnTo>
                <a:lnTo>
                  <a:pt x="1447" y="20"/>
                </a:lnTo>
                <a:lnTo>
                  <a:pt x="1448" y="20"/>
                </a:lnTo>
                <a:lnTo>
                  <a:pt x="1449" y="20"/>
                </a:lnTo>
                <a:lnTo>
                  <a:pt x="1450" y="19"/>
                </a:lnTo>
                <a:lnTo>
                  <a:pt x="1452" y="19"/>
                </a:lnTo>
                <a:lnTo>
                  <a:pt x="1453" y="19"/>
                </a:lnTo>
                <a:lnTo>
                  <a:pt x="1454" y="19"/>
                </a:lnTo>
                <a:lnTo>
                  <a:pt x="1455" y="18"/>
                </a:lnTo>
                <a:lnTo>
                  <a:pt x="1456" y="18"/>
                </a:lnTo>
                <a:lnTo>
                  <a:pt x="1457" y="18"/>
                </a:lnTo>
                <a:lnTo>
                  <a:pt x="1459" y="18"/>
                </a:lnTo>
                <a:lnTo>
                  <a:pt x="1460" y="17"/>
                </a:lnTo>
                <a:lnTo>
                  <a:pt x="1461" y="17"/>
                </a:lnTo>
                <a:lnTo>
                  <a:pt x="1462" y="17"/>
                </a:lnTo>
                <a:lnTo>
                  <a:pt x="1463" y="17"/>
                </a:lnTo>
                <a:lnTo>
                  <a:pt x="1464" y="16"/>
                </a:lnTo>
                <a:lnTo>
                  <a:pt x="1466" y="16"/>
                </a:lnTo>
                <a:lnTo>
                  <a:pt x="1467" y="16"/>
                </a:lnTo>
                <a:lnTo>
                  <a:pt x="1468" y="16"/>
                </a:lnTo>
                <a:lnTo>
                  <a:pt x="1468" y="15"/>
                </a:lnTo>
                <a:lnTo>
                  <a:pt x="1469" y="15"/>
                </a:lnTo>
                <a:lnTo>
                  <a:pt x="1470" y="15"/>
                </a:lnTo>
                <a:lnTo>
                  <a:pt x="1472" y="15"/>
                </a:lnTo>
                <a:lnTo>
                  <a:pt x="1473" y="14"/>
                </a:lnTo>
                <a:lnTo>
                  <a:pt x="1474" y="14"/>
                </a:lnTo>
                <a:lnTo>
                  <a:pt x="1475" y="14"/>
                </a:lnTo>
                <a:lnTo>
                  <a:pt x="1476" y="14"/>
                </a:lnTo>
                <a:lnTo>
                  <a:pt x="1477" y="14"/>
                </a:lnTo>
                <a:lnTo>
                  <a:pt x="1478" y="13"/>
                </a:lnTo>
                <a:lnTo>
                  <a:pt x="1480" y="13"/>
                </a:lnTo>
                <a:lnTo>
                  <a:pt x="1481" y="13"/>
                </a:lnTo>
                <a:lnTo>
                  <a:pt x="1482" y="13"/>
                </a:lnTo>
                <a:lnTo>
                  <a:pt x="1483" y="12"/>
                </a:lnTo>
                <a:lnTo>
                  <a:pt x="1484" y="12"/>
                </a:lnTo>
                <a:lnTo>
                  <a:pt x="1485" y="12"/>
                </a:lnTo>
                <a:lnTo>
                  <a:pt x="1487" y="12"/>
                </a:lnTo>
                <a:lnTo>
                  <a:pt x="1488" y="12"/>
                </a:lnTo>
                <a:lnTo>
                  <a:pt x="1489" y="11"/>
                </a:lnTo>
                <a:lnTo>
                  <a:pt x="1490" y="11"/>
                </a:lnTo>
                <a:lnTo>
                  <a:pt x="1491" y="11"/>
                </a:lnTo>
                <a:lnTo>
                  <a:pt x="1492" y="11"/>
                </a:lnTo>
                <a:lnTo>
                  <a:pt x="1493" y="11"/>
                </a:lnTo>
                <a:lnTo>
                  <a:pt x="1494" y="11"/>
                </a:lnTo>
                <a:lnTo>
                  <a:pt x="1495" y="11"/>
                </a:lnTo>
                <a:lnTo>
                  <a:pt x="1496" y="11"/>
                </a:lnTo>
                <a:lnTo>
                  <a:pt x="1497" y="11"/>
                </a:lnTo>
                <a:lnTo>
                  <a:pt x="1498" y="11"/>
                </a:lnTo>
                <a:lnTo>
                  <a:pt x="1499" y="10"/>
                </a:lnTo>
                <a:lnTo>
                  <a:pt x="1501" y="10"/>
                </a:lnTo>
                <a:lnTo>
                  <a:pt x="1502" y="10"/>
                </a:lnTo>
                <a:lnTo>
                  <a:pt x="1503" y="10"/>
                </a:lnTo>
                <a:lnTo>
                  <a:pt x="1504" y="10"/>
                </a:lnTo>
                <a:lnTo>
                  <a:pt x="1505" y="9"/>
                </a:lnTo>
                <a:lnTo>
                  <a:pt x="1506" y="9"/>
                </a:lnTo>
                <a:lnTo>
                  <a:pt x="1508" y="9"/>
                </a:lnTo>
                <a:lnTo>
                  <a:pt x="1509" y="9"/>
                </a:lnTo>
                <a:lnTo>
                  <a:pt x="1510" y="9"/>
                </a:lnTo>
                <a:lnTo>
                  <a:pt x="1511" y="9"/>
                </a:lnTo>
                <a:lnTo>
                  <a:pt x="1512" y="8"/>
                </a:lnTo>
                <a:lnTo>
                  <a:pt x="1513" y="8"/>
                </a:lnTo>
                <a:lnTo>
                  <a:pt x="1515" y="8"/>
                </a:lnTo>
                <a:lnTo>
                  <a:pt x="1516" y="8"/>
                </a:lnTo>
                <a:lnTo>
                  <a:pt x="1517" y="8"/>
                </a:lnTo>
                <a:lnTo>
                  <a:pt x="1518" y="7"/>
                </a:lnTo>
                <a:lnTo>
                  <a:pt x="1519" y="7"/>
                </a:lnTo>
                <a:lnTo>
                  <a:pt x="1521" y="7"/>
                </a:lnTo>
                <a:lnTo>
                  <a:pt x="1522" y="7"/>
                </a:lnTo>
                <a:lnTo>
                  <a:pt x="1523" y="7"/>
                </a:lnTo>
                <a:lnTo>
                  <a:pt x="1524" y="7"/>
                </a:lnTo>
                <a:lnTo>
                  <a:pt x="1525" y="7"/>
                </a:lnTo>
                <a:lnTo>
                  <a:pt x="1526" y="6"/>
                </a:lnTo>
                <a:lnTo>
                  <a:pt x="1527" y="6"/>
                </a:lnTo>
                <a:lnTo>
                  <a:pt x="1529" y="6"/>
                </a:lnTo>
                <a:lnTo>
                  <a:pt x="1530" y="6"/>
                </a:lnTo>
                <a:lnTo>
                  <a:pt x="1531" y="6"/>
                </a:lnTo>
                <a:lnTo>
                  <a:pt x="1532" y="6"/>
                </a:lnTo>
                <a:lnTo>
                  <a:pt x="1533" y="5"/>
                </a:lnTo>
                <a:lnTo>
                  <a:pt x="1534" y="5"/>
                </a:lnTo>
                <a:lnTo>
                  <a:pt x="1536" y="5"/>
                </a:lnTo>
                <a:lnTo>
                  <a:pt x="1537" y="5"/>
                </a:lnTo>
                <a:lnTo>
                  <a:pt x="1538" y="5"/>
                </a:lnTo>
                <a:lnTo>
                  <a:pt x="1539" y="5"/>
                </a:lnTo>
                <a:lnTo>
                  <a:pt x="1540" y="5"/>
                </a:lnTo>
                <a:lnTo>
                  <a:pt x="1542" y="4"/>
                </a:lnTo>
                <a:lnTo>
                  <a:pt x="1543" y="4"/>
                </a:lnTo>
                <a:lnTo>
                  <a:pt x="1544" y="4"/>
                </a:lnTo>
                <a:lnTo>
                  <a:pt x="1545" y="4"/>
                </a:lnTo>
                <a:lnTo>
                  <a:pt x="1546" y="4"/>
                </a:lnTo>
                <a:lnTo>
                  <a:pt x="1547" y="4"/>
                </a:lnTo>
                <a:lnTo>
                  <a:pt x="1548" y="4"/>
                </a:lnTo>
                <a:lnTo>
                  <a:pt x="1550" y="4"/>
                </a:lnTo>
                <a:lnTo>
                  <a:pt x="1551" y="4"/>
                </a:lnTo>
                <a:lnTo>
                  <a:pt x="1552" y="3"/>
                </a:lnTo>
                <a:lnTo>
                  <a:pt x="1553" y="3"/>
                </a:lnTo>
                <a:lnTo>
                  <a:pt x="1554" y="3"/>
                </a:lnTo>
                <a:lnTo>
                  <a:pt x="1555" y="3"/>
                </a:lnTo>
                <a:lnTo>
                  <a:pt x="1557" y="3"/>
                </a:lnTo>
                <a:lnTo>
                  <a:pt x="1558" y="3"/>
                </a:lnTo>
                <a:lnTo>
                  <a:pt x="1559" y="3"/>
                </a:lnTo>
                <a:lnTo>
                  <a:pt x="1560" y="3"/>
                </a:lnTo>
                <a:lnTo>
                  <a:pt x="1561" y="3"/>
                </a:lnTo>
                <a:lnTo>
                  <a:pt x="1562" y="2"/>
                </a:lnTo>
                <a:lnTo>
                  <a:pt x="1563" y="2"/>
                </a:lnTo>
                <a:lnTo>
                  <a:pt x="1564" y="2"/>
                </a:lnTo>
                <a:lnTo>
                  <a:pt x="1565" y="2"/>
                </a:lnTo>
                <a:lnTo>
                  <a:pt x="1566" y="2"/>
                </a:lnTo>
                <a:lnTo>
                  <a:pt x="1567" y="2"/>
                </a:lnTo>
                <a:lnTo>
                  <a:pt x="1568" y="2"/>
                </a:lnTo>
                <a:lnTo>
                  <a:pt x="1570" y="2"/>
                </a:lnTo>
                <a:lnTo>
                  <a:pt x="1571" y="2"/>
                </a:lnTo>
                <a:lnTo>
                  <a:pt x="1572" y="2"/>
                </a:lnTo>
                <a:lnTo>
                  <a:pt x="1573" y="2"/>
                </a:lnTo>
                <a:lnTo>
                  <a:pt x="1574" y="2"/>
                </a:lnTo>
                <a:lnTo>
                  <a:pt x="1575" y="1"/>
                </a:lnTo>
                <a:lnTo>
                  <a:pt x="1576" y="1"/>
                </a:lnTo>
                <a:lnTo>
                  <a:pt x="1578" y="1"/>
                </a:lnTo>
                <a:lnTo>
                  <a:pt x="1579" y="1"/>
                </a:lnTo>
                <a:lnTo>
                  <a:pt x="1580" y="1"/>
                </a:lnTo>
                <a:lnTo>
                  <a:pt x="1581" y="1"/>
                </a:lnTo>
                <a:lnTo>
                  <a:pt x="1582" y="1"/>
                </a:lnTo>
                <a:lnTo>
                  <a:pt x="1583" y="1"/>
                </a:lnTo>
                <a:lnTo>
                  <a:pt x="1585" y="1"/>
                </a:lnTo>
                <a:lnTo>
                  <a:pt x="1586" y="1"/>
                </a:lnTo>
                <a:lnTo>
                  <a:pt x="1587" y="1"/>
                </a:lnTo>
                <a:lnTo>
                  <a:pt x="1588" y="1"/>
                </a:lnTo>
                <a:lnTo>
                  <a:pt x="1589" y="1"/>
                </a:lnTo>
                <a:lnTo>
                  <a:pt x="1591" y="1"/>
                </a:lnTo>
                <a:lnTo>
                  <a:pt x="1592" y="1"/>
                </a:lnTo>
                <a:lnTo>
                  <a:pt x="1593" y="1"/>
                </a:lnTo>
                <a:lnTo>
                  <a:pt x="1594" y="0"/>
                </a:lnTo>
                <a:lnTo>
                  <a:pt x="1595" y="0"/>
                </a:lnTo>
                <a:lnTo>
                  <a:pt x="1596" y="0"/>
                </a:lnTo>
                <a:lnTo>
                  <a:pt x="1597" y="0"/>
                </a:lnTo>
                <a:lnTo>
                  <a:pt x="1599" y="0"/>
                </a:lnTo>
                <a:lnTo>
                  <a:pt x="1600" y="0"/>
                </a:lnTo>
                <a:lnTo>
                  <a:pt x="1601" y="0"/>
                </a:lnTo>
                <a:lnTo>
                  <a:pt x="1602" y="0"/>
                </a:lnTo>
                <a:lnTo>
                  <a:pt x="1603" y="0"/>
                </a:lnTo>
                <a:lnTo>
                  <a:pt x="1604" y="0"/>
                </a:lnTo>
                <a:lnTo>
                  <a:pt x="1606" y="0"/>
                </a:lnTo>
                <a:lnTo>
                  <a:pt x="1607" y="0"/>
                </a:lnTo>
                <a:lnTo>
                  <a:pt x="1608" y="0"/>
                </a:lnTo>
                <a:lnTo>
                  <a:pt x="1609" y="0"/>
                </a:lnTo>
                <a:lnTo>
                  <a:pt x="1610" y="0"/>
                </a:lnTo>
                <a:lnTo>
                  <a:pt x="1611" y="0"/>
                </a:lnTo>
                <a:lnTo>
                  <a:pt x="1612" y="0"/>
                </a:lnTo>
                <a:lnTo>
                  <a:pt x="1613" y="0"/>
                </a:lnTo>
                <a:lnTo>
                  <a:pt x="1614" y="0"/>
                </a:lnTo>
                <a:lnTo>
                  <a:pt x="1615" y="0"/>
                </a:lnTo>
                <a:lnTo>
                  <a:pt x="1616" y="0"/>
                </a:lnTo>
                <a:lnTo>
                  <a:pt x="1617" y="0"/>
                </a:lnTo>
                <a:lnTo>
                  <a:pt x="1619" y="0"/>
                </a:lnTo>
                <a:lnTo>
                  <a:pt x="1620" y="0"/>
                </a:lnTo>
                <a:lnTo>
                  <a:pt x="1621" y="0"/>
                </a:lnTo>
                <a:lnTo>
                  <a:pt x="1622" y="0"/>
                </a:lnTo>
                <a:lnTo>
                  <a:pt x="1623" y="0"/>
                </a:lnTo>
                <a:lnTo>
                  <a:pt x="1624" y="0"/>
                </a:lnTo>
                <a:lnTo>
                  <a:pt x="1625" y="0"/>
                </a:lnTo>
                <a:lnTo>
                  <a:pt x="1627" y="0"/>
                </a:lnTo>
                <a:lnTo>
                  <a:pt x="1628" y="0"/>
                </a:lnTo>
                <a:lnTo>
                  <a:pt x="1629" y="0"/>
                </a:lnTo>
                <a:lnTo>
                  <a:pt x="1630" y="0"/>
                </a:lnTo>
                <a:lnTo>
                  <a:pt x="1631" y="0"/>
                </a:lnTo>
                <a:lnTo>
                  <a:pt x="1632" y="0"/>
                </a:lnTo>
                <a:lnTo>
                  <a:pt x="1634" y="0"/>
                </a:lnTo>
                <a:lnTo>
                  <a:pt x="1635" y="0"/>
                </a:lnTo>
                <a:lnTo>
                  <a:pt x="1636" y="0"/>
                </a:lnTo>
                <a:lnTo>
                  <a:pt x="1637" y="0"/>
                </a:lnTo>
                <a:lnTo>
                  <a:pt x="1638" y="0"/>
                </a:lnTo>
                <a:lnTo>
                  <a:pt x="1640" y="0"/>
                </a:lnTo>
                <a:lnTo>
                  <a:pt x="1641" y="0"/>
                </a:lnTo>
                <a:lnTo>
                  <a:pt x="1642" y="0"/>
                </a:lnTo>
                <a:lnTo>
                  <a:pt x="1643" y="0"/>
                </a:lnTo>
                <a:lnTo>
                  <a:pt x="1644" y="0"/>
                </a:lnTo>
                <a:lnTo>
                  <a:pt x="1645" y="0"/>
                </a:lnTo>
                <a:lnTo>
                  <a:pt x="1646" y="0"/>
                </a:lnTo>
                <a:lnTo>
                  <a:pt x="1648" y="0"/>
                </a:lnTo>
                <a:lnTo>
                  <a:pt x="1649" y="0"/>
                </a:lnTo>
                <a:lnTo>
                  <a:pt x="1650" y="0"/>
                </a:lnTo>
                <a:lnTo>
                  <a:pt x="1651" y="0"/>
                </a:lnTo>
                <a:lnTo>
                  <a:pt x="1652" y="0"/>
                </a:lnTo>
                <a:lnTo>
                  <a:pt x="1653" y="0"/>
                </a:lnTo>
                <a:lnTo>
                  <a:pt x="1655" y="0"/>
                </a:lnTo>
                <a:lnTo>
                  <a:pt x="1656" y="0"/>
                </a:lnTo>
                <a:lnTo>
                  <a:pt x="1657" y="0"/>
                </a:lnTo>
                <a:lnTo>
                  <a:pt x="1658" y="1"/>
                </a:lnTo>
                <a:lnTo>
                  <a:pt x="1659" y="1"/>
                </a:lnTo>
                <a:lnTo>
                  <a:pt x="1661" y="1"/>
                </a:lnTo>
                <a:lnTo>
                  <a:pt x="1662" y="1"/>
                </a:lnTo>
                <a:lnTo>
                  <a:pt x="1663" y="1"/>
                </a:lnTo>
                <a:lnTo>
                  <a:pt x="1664" y="1"/>
                </a:lnTo>
                <a:lnTo>
                  <a:pt x="1665" y="1"/>
                </a:lnTo>
                <a:lnTo>
                  <a:pt x="1666" y="1"/>
                </a:lnTo>
                <a:lnTo>
                  <a:pt x="1668" y="1"/>
                </a:lnTo>
                <a:lnTo>
                  <a:pt x="1669" y="1"/>
                </a:lnTo>
                <a:lnTo>
                  <a:pt x="1670" y="1"/>
                </a:lnTo>
                <a:lnTo>
                  <a:pt x="1671" y="1"/>
                </a:lnTo>
                <a:lnTo>
                  <a:pt x="1672" y="1"/>
                </a:lnTo>
                <a:lnTo>
                  <a:pt x="1673" y="1"/>
                </a:lnTo>
                <a:lnTo>
                  <a:pt x="1674" y="1"/>
                </a:lnTo>
                <a:lnTo>
                  <a:pt x="1676" y="2"/>
                </a:lnTo>
                <a:lnTo>
                  <a:pt x="1677" y="2"/>
                </a:lnTo>
                <a:lnTo>
                  <a:pt x="1678" y="2"/>
                </a:lnTo>
                <a:lnTo>
                  <a:pt x="1679" y="2"/>
                </a:lnTo>
                <a:lnTo>
                  <a:pt x="1680" y="2"/>
                </a:lnTo>
                <a:lnTo>
                  <a:pt x="1681" y="2"/>
                </a:lnTo>
                <a:lnTo>
                  <a:pt x="1682" y="2"/>
                </a:lnTo>
                <a:lnTo>
                  <a:pt x="1683" y="2"/>
                </a:lnTo>
                <a:lnTo>
                  <a:pt x="1684" y="2"/>
                </a:lnTo>
                <a:lnTo>
                  <a:pt x="1685" y="2"/>
                </a:lnTo>
                <a:lnTo>
                  <a:pt x="1686" y="2"/>
                </a:lnTo>
                <a:lnTo>
                  <a:pt x="1687" y="2"/>
                </a:lnTo>
                <a:lnTo>
                  <a:pt x="1689" y="3"/>
                </a:lnTo>
                <a:lnTo>
                  <a:pt x="1690" y="3"/>
                </a:lnTo>
                <a:lnTo>
                  <a:pt x="1691" y="3"/>
                </a:lnTo>
                <a:lnTo>
                  <a:pt x="1692" y="3"/>
                </a:lnTo>
                <a:lnTo>
                  <a:pt x="1693" y="3"/>
                </a:lnTo>
                <a:lnTo>
                  <a:pt x="1694" y="3"/>
                </a:lnTo>
                <a:lnTo>
                  <a:pt x="1695" y="3"/>
                </a:lnTo>
                <a:lnTo>
                  <a:pt x="1697" y="3"/>
                </a:lnTo>
                <a:lnTo>
                  <a:pt x="1698" y="3"/>
                </a:lnTo>
                <a:lnTo>
                  <a:pt x="1699" y="3"/>
                </a:lnTo>
                <a:lnTo>
                  <a:pt x="1700" y="4"/>
                </a:lnTo>
                <a:lnTo>
                  <a:pt x="1701" y="4"/>
                </a:lnTo>
                <a:lnTo>
                  <a:pt x="1702" y="4"/>
                </a:lnTo>
                <a:lnTo>
                  <a:pt x="1704" y="4"/>
                </a:lnTo>
                <a:lnTo>
                  <a:pt x="1705" y="4"/>
                </a:lnTo>
                <a:lnTo>
                  <a:pt x="1706" y="4"/>
                </a:lnTo>
                <a:lnTo>
                  <a:pt x="1707" y="4"/>
                </a:lnTo>
                <a:lnTo>
                  <a:pt x="1708" y="4"/>
                </a:lnTo>
                <a:lnTo>
                  <a:pt x="1710" y="5"/>
                </a:lnTo>
                <a:lnTo>
                  <a:pt x="1711" y="5"/>
                </a:lnTo>
                <a:lnTo>
                  <a:pt x="1712" y="5"/>
                </a:lnTo>
                <a:lnTo>
                  <a:pt x="1713" y="5"/>
                </a:lnTo>
                <a:lnTo>
                  <a:pt x="1714" y="5"/>
                </a:lnTo>
                <a:lnTo>
                  <a:pt x="1715" y="5"/>
                </a:lnTo>
                <a:lnTo>
                  <a:pt x="1716" y="5"/>
                </a:lnTo>
                <a:lnTo>
                  <a:pt x="1718" y="6"/>
                </a:lnTo>
                <a:lnTo>
                  <a:pt x="1719" y="6"/>
                </a:lnTo>
                <a:lnTo>
                  <a:pt x="1720" y="6"/>
                </a:lnTo>
                <a:lnTo>
                  <a:pt x="1721" y="6"/>
                </a:lnTo>
                <a:lnTo>
                  <a:pt x="1722" y="6"/>
                </a:lnTo>
                <a:lnTo>
                  <a:pt x="1723" y="6"/>
                </a:lnTo>
                <a:lnTo>
                  <a:pt x="1725" y="6"/>
                </a:lnTo>
                <a:lnTo>
                  <a:pt x="1726" y="7"/>
                </a:lnTo>
                <a:lnTo>
                  <a:pt x="1727" y="7"/>
                </a:lnTo>
                <a:lnTo>
                  <a:pt x="1728" y="7"/>
                </a:lnTo>
                <a:lnTo>
                  <a:pt x="1729" y="7"/>
                </a:lnTo>
                <a:lnTo>
                  <a:pt x="1730" y="7"/>
                </a:lnTo>
                <a:lnTo>
                  <a:pt x="1731" y="7"/>
                </a:lnTo>
                <a:lnTo>
                  <a:pt x="1732" y="7"/>
                </a:lnTo>
                <a:lnTo>
                  <a:pt x="1733" y="8"/>
                </a:lnTo>
                <a:lnTo>
                  <a:pt x="1734" y="8"/>
                </a:lnTo>
                <a:lnTo>
                  <a:pt x="1735" y="8"/>
                </a:lnTo>
                <a:lnTo>
                  <a:pt x="1736" y="8"/>
                </a:lnTo>
                <a:lnTo>
                  <a:pt x="1738" y="8"/>
                </a:lnTo>
                <a:lnTo>
                  <a:pt x="1739" y="8"/>
                </a:lnTo>
                <a:lnTo>
                  <a:pt x="1740" y="9"/>
                </a:lnTo>
                <a:lnTo>
                  <a:pt x="1741" y="9"/>
                </a:lnTo>
                <a:lnTo>
                  <a:pt x="1742" y="9"/>
                </a:lnTo>
                <a:lnTo>
                  <a:pt x="1743" y="9"/>
                </a:lnTo>
                <a:lnTo>
                  <a:pt x="1744" y="9"/>
                </a:lnTo>
                <a:lnTo>
                  <a:pt x="1746" y="10"/>
                </a:lnTo>
                <a:lnTo>
                  <a:pt x="1747" y="10"/>
                </a:lnTo>
                <a:lnTo>
                  <a:pt x="1748" y="10"/>
                </a:lnTo>
                <a:lnTo>
                  <a:pt x="1749" y="10"/>
                </a:lnTo>
                <a:lnTo>
                  <a:pt x="1750" y="10"/>
                </a:lnTo>
                <a:lnTo>
                  <a:pt x="1751" y="10"/>
                </a:lnTo>
                <a:lnTo>
                  <a:pt x="1753" y="11"/>
                </a:lnTo>
                <a:lnTo>
                  <a:pt x="1754" y="11"/>
                </a:lnTo>
                <a:lnTo>
                  <a:pt x="1755" y="11"/>
                </a:lnTo>
                <a:lnTo>
                  <a:pt x="1756" y="11"/>
                </a:lnTo>
                <a:lnTo>
                  <a:pt x="1757" y="11"/>
                </a:lnTo>
                <a:lnTo>
                  <a:pt x="1759" y="11"/>
                </a:lnTo>
                <a:lnTo>
                  <a:pt x="1760" y="11"/>
                </a:lnTo>
                <a:lnTo>
                  <a:pt x="1761" y="11"/>
                </a:lnTo>
                <a:lnTo>
                  <a:pt x="1762" y="11"/>
                </a:lnTo>
                <a:lnTo>
                  <a:pt x="1763" y="12"/>
                </a:lnTo>
                <a:lnTo>
                  <a:pt x="1764" y="12"/>
                </a:lnTo>
                <a:lnTo>
                  <a:pt x="1765" y="12"/>
                </a:lnTo>
                <a:lnTo>
                  <a:pt x="1767" y="12"/>
                </a:lnTo>
                <a:lnTo>
                  <a:pt x="1768" y="12"/>
                </a:lnTo>
                <a:lnTo>
                  <a:pt x="1769" y="13"/>
                </a:lnTo>
                <a:lnTo>
                  <a:pt x="1770" y="13"/>
                </a:lnTo>
                <a:lnTo>
                  <a:pt x="1771" y="13"/>
                </a:lnTo>
                <a:lnTo>
                  <a:pt x="1772" y="13"/>
                </a:lnTo>
                <a:lnTo>
                  <a:pt x="1774" y="14"/>
                </a:lnTo>
                <a:lnTo>
                  <a:pt x="1775" y="14"/>
                </a:lnTo>
                <a:lnTo>
                  <a:pt x="1776" y="14"/>
                </a:lnTo>
                <a:lnTo>
                  <a:pt x="1777" y="14"/>
                </a:lnTo>
                <a:lnTo>
                  <a:pt x="1777" y="15"/>
                </a:lnTo>
                <a:lnTo>
                  <a:pt x="1778" y="15"/>
                </a:lnTo>
              </a:path>
            </a:pathLst>
          </a:custGeom>
          <a:noFill/>
          <a:ln w="142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126" eaLnBrk="0" hangingPunct="0"/>
            <a:endParaRPr lang="en-US" sz="1600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467" name="Rectangle 188"/>
          <p:cNvSpPr>
            <a:spLocks noChangeArrowheads="1"/>
          </p:cNvSpPr>
          <p:nvPr/>
        </p:nvSpPr>
        <p:spPr bwMode="auto">
          <a:xfrm>
            <a:off x="6362564" y="4705866"/>
            <a:ext cx="136221" cy="32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126" eaLnBrk="0" hangingPunct="0"/>
            <a:r>
              <a:rPr lang="en-US" sz="2099" dirty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0</a:t>
            </a:r>
            <a:endParaRPr lang="en-US" sz="2399" dirty="0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468" name="Rectangle 189"/>
          <p:cNvSpPr>
            <a:spLocks noChangeArrowheads="1"/>
          </p:cNvSpPr>
          <p:nvPr/>
        </p:nvSpPr>
        <p:spPr bwMode="auto">
          <a:xfrm>
            <a:off x="6241945" y="3810531"/>
            <a:ext cx="136221" cy="32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126" eaLnBrk="0" hangingPunct="0"/>
            <a:r>
              <a:rPr lang="en-US" sz="2099" dirty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1</a:t>
            </a:r>
            <a:endParaRPr lang="en-US" sz="2399" dirty="0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469" name="Rectangle 190"/>
          <p:cNvSpPr>
            <a:spLocks noChangeArrowheads="1"/>
          </p:cNvSpPr>
          <p:nvPr/>
        </p:nvSpPr>
        <p:spPr bwMode="auto">
          <a:xfrm>
            <a:off x="6349867" y="3810531"/>
            <a:ext cx="136221" cy="32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126" eaLnBrk="0" hangingPunct="0"/>
            <a:r>
              <a:rPr lang="en-US" sz="2099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0</a:t>
            </a:r>
            <a:endParaRPr lang="en-US" sz="2399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470" name="Rectangle 191"/>
          <p:cNvSpPr>
            <a:spLocks noChangeArrowheads="1"/>
          </p:cNvSpPr>
          <p:nvPr/>
        </p:nvSpPr>
        <p:spPr bwMode="auto">
          <a:xfrm>
            <a:off x="6235597" y="2942838"/>
            <a:ext cx="136221" cy="32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126" eaLnBrk="0" hangingPunct="0"/>
            <a:r>
              <a:rPr lang="en-US" sz="2099" dirty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2</a:t>
            </a:r>
            <a:endParaRPr lang="en-US" sz="2399" dirty="0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471" name="Rectangle 192"/>
          <p:cNvSpPr>
            <a:spLocks noChangeArrowheads="1"/>
          </p:cNvSpPr>
          <p:nvPr/>
        </p:nvSpPr>
        <p:spPr bwMode="auto">
          <a:xfrm>
            <a:off x="6365738" y="2942838"/>
            <a:ext cx="136221" cy="32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126" eaLnBrk="0" hangingPunct="0"/>
            <a:r>
              <a:rPr lang="en-US" sz="2099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0</a:t>
            </a:r>
            <a:endParaRPr lang="en-US" sz="2399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472" name="Rectangle 193"/>
          <p:cNvSpPr>
            <a:spLocks noChangeArrowheads="1"/>
          </p:cNvSpPr>
          <p:nvPr/>
        </p:nvSpPr>
        <p:spPr bwMode="auto">
          <a:xfrm>
            <a:off x="6232423" y="2075147"/>
            <a:ext cx="136221" cy="32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126" eaLnBrk="0" hangingPunct="0"/>
            <a:r>
              <a:rPr lang="en-US" sz="2099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3</a:t>
            </a:r>
            <a:endParaRPr lang="en-US" sz="2399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473" name="Rectangle 194"/>
          <p:cNvSpPr>
            <a:spLocks noChangeArrowheads="1"/>
          </p:cNvSpPr>
          <p:nvPr/>
        </p:nvSpPr>
        <p:spPr bwMode="auto">
          <a:xfrm>
            <a:off x="6362564" y="2075147"/>
            <a:ext cx="136221" cy="32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126" eaLnBrk="0" hangingPunct="0"/>
            <a:r>
              <a:rPr lang="en-US" sz="2099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0</a:t>
            </a:r>
            <a:endParaRPr lang="en-US" sz="2399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474" name="Line 214"/>
          <p:cNvSpPr>
            <a:spLocks noChangeShapeType="1"/>
          </p:cNvSpPr>
          <p:nvPr/>
        </p:nvSpPr>
        <p:spPr bwMode="auto">
          <a:xfrm flipV="1">
            <a:off x="6543492" y="2225647"/>
            <a:ext cx="1588" cy="2645063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914126" eaLnBrk="0" hangingPunct="0"/>
            <a:endParaRPr lang="en-US" sz="1600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cxnSp>
        <p:nvCxnSpPr>
          <p:cNvPr id="475" name="Straight Connector 474"/>
          <p:cNvCxnSpPr/>
          <p:nvPr/>
        </p:nvCxnSpPr>
        <p:spPr bwMode="auto">
          <a:xfrm>
            <a:off x="6541906" y="2228718"/>
            <a:ext cx="79919" cy="151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476" name="Straight Connector 475"/>
          <p:cNvCxnSpPr/>
          <p:nvPr/>
        </p:nvCxnSpPr>
        <p:spPr bwMode="auto">
          <a:xfrm>
            <a:off x="6541906" y="3112280"/>
            <a:ext cx="79919" cy="151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477" name="Straight Connector 476"/>
          <p:cNvCxnSpPr/>
          <p:nvPr/>
        </p:nvCxnSpPr>
        <p:spPr bwMode="auto">
          <a:xfrm>
            <a:off x="6541906" y="3995841"/>
            <a:ext cx="79919" cy="151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478" name="Straight Connector 477"/>
          <p:cNvCxnSpPr/>
          <p:nvPr/>
        </p:nvCxnSpPr>
        <p:spPr bwMode="auto">
          <a:xfrm>
            <a:off x="6541906" y="4879402"/>
            <a:ext cx="79919" cy="151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479" name="Line 101"/>
          <p:cNvSpPr>
            <a:spLocks noChangeShapeType="1"/>
          </p:cNvSpPr>
          <p:nvPr/>
        </p:nvSpPr>
        <p:spPr bwMode="auto">
          <a:xfrm>
            <a:off x="6543492" y="4877868"/>
            <a:ext cx="3531268" cy="153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914126" eaLnBrk="0" hangingPunct="0"/>
            <a:endParaRPr lang="en-US" sz="1600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480" name="TextBox 479"/>
          <p:cNvSpPr txBox="1"/>
          <p:nvPr/>
        </p:nvSpPr>
        <p:spPr>
          <a:xfrm rot="16200000">
            <a:off x="5586740" y="3329754"/>
            <a:ext cx="1020874" cy="4000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26" eaLnBrk="0" hangingPunct="0"/>
            <a:r>
              <a:rPr lang="en-US" sz="1999" dirty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Position</a:t>
            </a:r>
          </a:p>
        </p:txBody>
      </p:sp>
      <p:sp>
        <p:nvSpPr>
          <p:cNvPr id="481" name="TextBox 480"/>
          <p:cNvSpPr txBox="1"/>
          <p:nvPr/>
        </p:nvSpPr>
        <p:spPr>
          <a:xfrm>
            <a:off x="8859492" y="3214406"/>
            <a:ext cx="1253317" cy="5230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26" eaLnBrk="0" hangingPunct="0"/>
            <a:r>
              <a:rPr lang="en-US" sz="1400" dirty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No refinement</a:t>
            </a:r>
          </a:p>
          <a:p>
            <a:pPr defTabSz="914126" eaLnBrk="0" hangingPunct="0"/>
            <a:r>
              <a:rPr lang="en-US" sz="1400" dirty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MR no buffer</a:t>
            </a:r>
          </a:p>
        </p:txBody>
      </p:sp>
      <p:cxnSp>
        <p:nvCxnSpPr>
          <p:cNvPr id="482" name="Straight Connector 481"/>
          <p:cNvCxnSpPr/>
          <p:nvPr/>
        </p:nvCxnSpPr>
        <p:spPr bwMode="auto">
          <a:xfrm>
            <a:off x="6541462" y="2571015"/>
            <a:ext cx="3530948" cy="611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483" name="TextBox 482"/>
          <p:cNvSpPr txBox="1"/>
          <p:nvPr/>
        </p:nvSpPr>
        <p:spPr>
          <a:xfrm>
            <a:off x="9421807" y="2387640"/>
            <a:ext cx="684625" cy="2461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26" eaLnBrk="0" hangingPunct="0"/>
            <a:r>
              <a:rPr lang="en-US" sz="1000" dirty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MR patch</a:t>
            </a:r>
          </a:p>
        </p:txBody>
      </p:sp>
      <p:sp>
        <p:nvSpPr>
          <p:cNvPr id="484" name="Rectangle 216"/>
          <p:cNvSpPr>
            <a:spLocks noChangeArrowheads="1"/>
          </p:cNvSpPr>
          <p:nvPr/>
        </p:nvSpPr>
        <p:spPr bwMode="auto">
          <a:xfrm>
            <a:off x="6546359" y="2377886"/>
            <a:ext cx="2904368" cy="193718"/>
          </a:xfrm>
          <a:prstGeom prst="rect">
            <a:avLst/>
          </a:prstGeom>
          <a:noFill/>
          <a:ln w="19050" cap="rnd" cmpd="sng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126" eaLnBrk="0" hangingPunct="0"/>
            <a:endParaRPr lang="en-US" sz="16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grpSp>
        <p:nvGrpSpPr>
          <p:cNvPr id="485" name="Group 484"/>
          <p:cNvGrpSpPr/>
          <p:nvPr/>
        </p:nvGrpSpPr>
        <p:grpSpPr>
          <a:xfrm>
            <a:off x="8410566" y="3378369"/>
            <a:ext cx="419933" cy="200981"/>
            <a:chOff x="4614149" y="3809786"/>
            <a:chExt cx="266701" cy="222930"/>
          </a:xfrm>
        </p:grpSpPr>
        <p:sp>
          <p:nvSpPr>
            <p:cNvPr id="491" name="Line 115"/>
            <p:cNvSpPr>
              <a:spLocks noChangeShapeType="1"/>
            </p:cNvSpPr>
            <p:nvPr/>
          </p:nvSpPr>
          <p:spPr bwMode="auto">
            <a:xfrm>
              <a:off x="4614149" y="3809786"/>
              <a:ext cx="266701" cy="1476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defTabSz="914126" eaLnBrk="0" hangingPunct="0"/>
              <a:endParaRPr lang="en-US" sz="16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92" name="Line 132"/>
            <p:cNvSpPr>
              <a:spLocks noChangeShapeType="1"/>
            </p:cNvSpPr>
            <p:nvPr/>
          </p:nvSpPr>
          <p:spPr bwMode="auto">
            <a:xfrm>
              <a:off x="4614149" y="4031240"/>
              <a:ext cx="266701" cy="1476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defTabSz="914126" eaLnBrk="0" hangingPunct="0"/>
              <a:endParaRPr lang="en-US" sz="16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490" name="Freeform 187"/>
          <p:cNvSpPr>
            <a:spLocks/>
          </p:cNvSpPr>
          <p:nvPr/>
        </p:nvSpPr>
        <p:spPr bwMode="auto">
          <a:xfrm>
            <a:off x="6538421" y="2419311"/>
            <a:ext cx="2821840" cy="99361"/>
          </a:xfrm>
          <a:custGeom>
            <a:avLst/>
            <a:gdLst>
              <a:gd name="T0" fmla="*/ 28 w 1778"/>
              <a:gd name="T1" fmla="*/ 1 h 35"/>
              <a:gd name="T2" fmla="*/ 57 w 1778"/>
              <a:gd name="T3" fmla="*/ 3 h 35"/>
              <a:gd name="T4" fmla="*/ 86 w 1778"/>
              <a:gd name="T5" fmla="*/ 6 h 35"/>
              <a:gd name="T6" fmla="*/ 115 w 1778"/>
              <a:gd name="T7" fmla="*/ 8 h 35"/>
              <a:gd name="T8" fmla="*/ 144 w 1778"/>
              <a:gd name="T9" fmla="*/ 12 h 35"/>
              <a:gd name="T10" fmla="*/ 173 w 1778"/>
              <a:gd name="T11" fmla="*/ 16 h 35"/>
              <a:gd name="T12" fmla="*/ 202 w 1778"/>
              <a:gd name="T13" fmla="*/ 19 h 35"/>
              <a:gd name="T14" fmla="*/ 231 w 1778"/>
              <a:gd name="T15" fmla="*/ 22 h 35"/>
              <a:gd name="T16" fmla="*/ 259 w 1778"/>
              <a:gd name="T17" fmla="*/ 24 h 35"/>
              <a:gd name="T18" fmla="*/ 288 w 1778"/>
              <a:gd name="T19" fmla="*/ 27 h 35"/>
              <a:gd name="T20" fmla="*/ 317 w 1778"/>
              <a:gd name="T21" fmla="*/ 29 h 35"/>
              <a:gd name="T22" fmla="*/ 347 w 1778"/>
              <a:gd name="T23" fmla="*/ 32 h 35"/>
              <a:gd name="T24" fmla="*/ 375 w 1778"/>
              <a:gd name="T25" fmla="*/ 35 h 35"/>
              <a:gd name="T26" fmla="*/ 404 w 1778"/>
              <a:gd name="T27" fmla="*/ 35 h 35"/>
              <a:gd name="T28" fmla="*/ 433 w 1778"/>
              <a:gd name="T29" fmla="*/ 33 h 35"/>
              <a:gd name="T30" fmla="*/ 462 w 1778"/>
              <a:gd name="T31" fmla="*/ 30 h 35"/>
              <a:gd name="T32" fmla="*/ 491 w 1778"/>
              <a:gd name="T33" fmla="*/ 27 h 35"/>
              <a:gd name="T34" fmla="*/ 519 w 1778"/>
              <a:gd name="T35" fmla="*/ 25 h 35"/>
              <a:gd name="T36" fmla="*/ 549 w 1778"/>
              <a:gd name="T37" fmla="*/ 23 h 35"/>
              <a:gd name="T38" fmla="*/ 578 w 1778"/>
              <a:gd name="T39" fmla="*/ 20 h 35"/>
              <a:gd name="T40" fmla="*/ 607 w 1778"/>
              <a:gd name="T41" fmla="*/ 17 h 35"/>
              <a:gd name="T42" fmla="*/ 636 w 1778"/>
              <a:gd name="T43" fmla="*/ 13 h 35"/>
              <a:gd name="T44" fmla="*/ 664 w 1778"/>
              <a:gd name="T45" fmla="*/ 9 h 35"/>
              <a:gd name="T46" fmla="*/ 693 w 1778"/>
              <a:gd name="T47" fmla="*/ 6 h 35"/>
              <a:gd name="T48" fmla="*/ 722 w 1778"/>
              <a:gd name="T49" fmla="*/ 3 h 35"/>
              <a:gd name="T50" fmla="*/ 751 w 1778"/>
              <a:gd name="T51" fmla="*/ 1 h 35"/>
              <a:gd name="T52" fmla="*/ 780 w 1778"/>
              <a:gd name="T53" fmla="*/ 0 h 35"/>
              <a:gd name="T54" fmla="*/ 809 w 1778"/>
              <a:gd name="T55" fmla="*/ 1 h 35"/>
              <a:gd name="T56" fmla="*/ 838 w 1778"/>
              <a:gd name="T57" fmla="*/ 2 h 35"/>
              <a:gd name="T58" fmla="*/ 867 w 1778"/>
              <a:gd name="T59" fmla="*/ 5 h 35"/>
              <a:gd name="T60" fmla="*/ 896 w 1778"/>
              <a:gd name="T61" fmla="*/ 7 h 35"/>
              <a:gd name="T62" fmla="*/ 924 w 1778"/>
              <a:gd name="T63" fmla="*/ 11 h 35"/>
              <a:gd name="T64" fmla="*/ 953 w 1778"/>
              <a:gd name="T65" fmla="*/ 15 h 35"/>
              <a:gd name="T66" fmla="*/ 983 w 1778"/>
              <a:gd name="T67" fmla="*/ 19 h 35"/>
              <a:gd name="T68" fmla="*/ 1012 w 1778"/>
              <a:gd name="T69" fmla="*/ 21 h 35"/>
              <a:gd name="T70" fmla="*/ 1040 w 1778"/>
              <a:gd name="T71" fmla="*/ 24 h 35"/>
              <a:gd name="T72" fmla="*/ 1069 w 1778"/>
              <a:gd name="T73" fmla="*/ 26 h 35"/>
              <a:gd name="T74" fmla="*/ 1098 w 1778"/>
              <a:gd name="T75" fmla="*/ 29 h 35"/>
              <a:gd name="T76" fmla="*/ 1127 w 1778"/>
              <a:gd name="T77" fmla="*/ 31 h 35"/>
              <a:gd name="T78" fmla="*/ 1156 w 1778"/>
              <a:gd name="T79" fmla="*/ 34 h 35"/>
              <a:gd name="T80" fmla="*/ 1184 w 1778"/>
              <a:gd name="T81" fmla="*/ 35 h 35"/>
              <a:gd name="T82" fmla="*/ 1214 w 1778"/>
              <a:gd name="T83" fmla="*/ 34 h 35"/>
              <a:gd name="T84" fmla="*/ 1243 w 1778"/>
              <a:gd name="T85" fmla="*/ 30 h 35"/>
              <a:gd name="T86" fmla="*/ 1272 w 1778"/>
              <a:gd name="T87" fmla="*/ 28 h 35"/>
              <a:gd name="T88" fmla="*/ 1301 w 1778"/>
              <a:gd name="T89" fmla="*/ 26 h 35"/>
              <a:gd name="T90" fmla="*/ 1329 w 1778"/>
              <a:gd name="T91" fmla="*/ 23 h 35"/>
              <a:gd name="T92" fmla="*/ 1358 w 1778"/>
              <a:gd name="T93" fmla="*/ 21 h 35"/>
              <a:gd name="T94" fmla="*/ 1387 w 1778"/>
              <a:gd name="T95" fmla="*/ 18 h 35"/>
              <a:gd name="T96" fmla="*/ 1417 w 1778"/>
              <a:gd name="T97" fmla="*/ 14 h 35"/>
              <a:gd name="T98" fmla="*/ 1445 w 1778"/>
              <a:gd name="T99" fmla="*/ 10 h 35"/>
              <a:gd name="T100" fmla="*/ 1474 w 1778"/>
              <a:gd name="T101" fmla="*/ 7 h 35"/>
              <a:gd name="T102" fmla="*/ 1503 w 1778"/>
              <a:gd name="T103" fmla="*/ 4 h 35"/>
              <a:gd name="T104" fmla="*/ 1532 w 1778"/>
              <a:gd name="T105" fmla="*/ 2 h 35"/>
              <a:gd name="T106" fmla="*/ 1561 w 1778"/>
              <a:gd name="T107" fmla="*/ 0 h 35"/>
              <a:gd name="T108" fmla="*/ 1589 w 1778"/>
              <a:gd name="T109" fmla="*/ 0 h 35"/>
              <a:gd name="T110" fmla="*/ 1619 w 1778"/>
              <a:gd name="T111" fmla="*/ 2 h 35"/>
              <a:gd name="T112" fmla="*/ 1648 w 1778"/>
              <a:gd name="T113" fmla="*/ 4 h 35"/>
              <a:gd name="T114" fmla="*/ 1677 w 1778"/>
              <a:gd name="T115" fmla="*/ 6 h 35"/>
              <a:gd name="T116" fmla="*/ 1706 w 1778"/>
              <a:gd name="T117" fmla="*/ 10 h 35"/>
              <a:gd name="T118" fmla="*/ 1734 w 1778"/>
              <a:gd name="T119" fmla="*/ 14 h 35"/>
              <a:gd name="T120" fmla="*/ 1763 w 1778"/>
              <a:gd name="T121" fmla="*/ 18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778" h="35">
                <a:moveTo>
                  <a:pt x="0" y="0"/>
                </a:moveTo>
                <a:lnTo>
                  <a:pt x="1" y="0"/>
                </a:lnTo>
                <a:lnTo>
                  <a:pt x="2" y="0"/>
                </a:lnTo>
                <a:lnTo>
                  <a:pt x="4" y="0"/>
                </a:lnTo>
                <a:lnTo>
                  <a:pt x="5" y="0"/>
                </a:lnTo>
                <a:lnTo>
                  <a:pt x="6" y="0"/>
                </a:lnTo>
                <a:lnTo>
                  <a:pt x="7" y="0"/>
                </a:lnTo>
                <a:lnTo>
                  <a:pt x="8" y="0"/>
                </a:lnTo>
                <a:lnTo>
                  <a:pt x="9" y="0"/>
                </a:lnTo>
                <a:lnTo>
                  <a:pt x="11" y="0"/>
                </a:lnTo>
                <a:lnTo>
                  <a:pt x="12" y="0"/>
                </a:lnTo>
                <a:lnTo>
                  <a:pt x="13" y="0"/>
                </a:lnTo>
                <a:lnTo>
                  <a:pt x="14" y="0"/>
                </a:lnTo>
                <a:lnTo>
                  <a:pt x="15" y="0"/>
                </a:lnTo>
                <a:lnTo>
                  <a:pt x="16" y="0"/>
                </a:lnTo>
                <a:lnTo>
                  <a:pt x="17" y="0"/>
                </a:lnTo>
                <a:lnTo>
                  <a:pt x="18" y="0"/>
                </a:lnTo>
                <a:lnTo>
                  <a:pt x="19" y="1"/>
                </a:lnTo>
                <a:lnTo>
                  <a:pt x="20" y="1"/>
                </a:lnTo>
                <a:lnTo>
                  <a:pt x="21" y="1"/>
                </a:lnTo>
                <a:lnTo>
                  <a:pt x="22" y="1"/>
                </a:lnTo>
                <a:lnTo>
                  <a:pt x="23" y="1"/>
                </a:lnTo>
                <a:lnTo>
                  <a:pt x="25" y="1"/>
                </a:lnTo>
                <a:lnTo>
                  <a:pt x="26" y="1"/>
                </a:lnTo>
                <a:lnTo>
                  <a:pt x="27" y="1"/>
                </a:lnTo>
                <a:lnTo>
                  <a:pt x="28" y="1"/>
                </a:lnTo>
                <a:lnTo>
                  <a:pt x="29" y="1"/>
                </a:lnTo>
                <a:lnTo>
                  <a:pt x="30" y="1"/>
                </a:lnTo>
                <a:lnTo>
                  <a:pt x="32" y="1"/>
                </a:lnTo>
                <a:lnTo>
                  <a:pt x="33" y="1"/>
                </a:lnTo>
                <a:lnTo>
                  <a:pt x="34" y="1"/>
                </a:lnTo>
                <a:lnTo>
                  <a:pt x="35" y="1"/>
                </a:lnTo>
                <a:lnTo>
                  <a:pt x="36" y="1"/>
                </a:lnTo>
                <a:lnTo>
                  <a:pt x="37" y="1"/>
                </a:lnTo>
                <a:lnTo>
                  <a:pt x="39" y="1"/>
                </a:lnTo>
                <a:lnTo>
                  <a:pt x="40" y="1"/>
                </a:lnTo>
                <a:lnTo>
                  <a:pt x="41" y="2"/>
                </a:lnTo>
                <a:lnTo>
                  <a:pt x="41" y="2"/>
                </a:lnTo>
                <a:lnTo>
                  <a:pt x="42" y="2"/>
                </a:lnTo>
                <a:lnTo>
                  <a:pt x="43" y="2"/>
                </a:lnTo>
                <a:lnTo>
                  <a:pt x="45" y="2"/>
                </a:lnTo>
                <a:lnTo>
                  <a:pt x="46" y="2"/>
                </a:lnTo>
                <a:lnTo>
                  <a:pt x="47" y="2"/>
                </a:lnTo>
                <a:lnTo>
                  <a:pt x="48" y="2"/>
                </a:lnTo>
                <a:lnTo>
                  <a:pt x="49" y="2"/>
                </a:lnTo>
                <a:lnTo>
                  <a:pt x="50" y="2"/>
                </a:lnTo>
                <a:lnTo>
                  <a:pt x="51" y="2"/>
                </a:lnTo>
                <a:lnTo>
                  <a:pt x="53" y="2"/>
                </a:lnTo>
                <a:lnTo>
                  <a:pt x="54" y="2"/>
                </a:lnTo>
                <a:lnTo>
                  <a:pt x="55" y="3"/>
                </a:lnTo>
                <a:lnTo>
                  <a:pt x="56" y="3"/>
                </a:lnTo>
                <a:lnTo>
                  <a:pt x="57" y="3"/>
                </a:lnTo>
                <a:lnTo>
                  <a:pt x="58" y="3"/>
                </a:lnTo>
                <a:lnTo>
                  <a:pt x="60" y="3"/>
                </a:lnTo>
                <a:lnTo>
                  <a:pt x="61" y="3"/>
                </a:lnTo>
                <a:lnTo>
                  <a:pt x="62" y="3"/>
                </a:lnTo>
                <a:lnTo>
                  <a:pt x="63" y="3"/>
                </a:lnTo>
                <a:lnTo>
                  <a:pt x="64" y="3"/>
                </a:lnTo>
                <a:lnTo>
                  <a:pt x="65" y="3"/>
                </a:lnTo>
                <a:lnTo>
                  <a:pt x="66" y="4"/>
                </a:lnTo>
                <a:lnTo>
                  <a:pt x="67" y="4"/>
                </a:lnTo>
                <a:lnTo>
                  <a:pt x="68" y="4"/>
                </a:lnTo>
                <a:lnTo>
                  <a:pt x="69" y="4"/>
                </a:lnTo>
                <a:lnTo>
                  <a:pt x="70" y="4"/>
                </a:lnTo>
                <a:lnTo>
                  <a:pt x="71" y="4"/>
                </a:lnTo>
                <a:lnTo>
                  <a:pt x="72" y="4"/>
                </a:lnTo>
                <a:lnTo>
                  <a:pt x="74" y="4"/>
                </a:lnTo>
                <a:lnTo>
                  <a:pt x="75" y="4"/>
                </a:lnTo>
                <a:lnTo>
                  <a:pt x="76" y="5"/>
                </a:lnTo>
                <a:lnTo>
                  <a:pt x="77" y="5"/>
                </a:lnTo>
                <a:lnTo>
                  <a:pt x="78" y="5"/>
                </a:lnTo>
                <a:lnTo>
                  <a:pt x="79" y="5"/>
                </a:lnTo>
                <a:lnTo>
                  <a:pt x="81" y="5"/>
                </a:lnTo>
                <a:lnTo>
                  <a:pt x="82" y="5"/>
                </a:lnTo>
                <a:lnTo>
                  <a:pt x="83" y="5"/>
                </a:lnTo>
                <a:lnTo>
                  <a:pt x="84" y="5"/>
                </a:lnTo>
                <a:lnTo>
                  <a:pt x="85" y="6"/>
                </a:lnTo>
                <a:lnTo>
                  <a:pt x="86" y="6"/>
                </a:lnTo>
                <a:lnTo>
                  <a:pt x="88" y="6"/>
                </a:lnTo>
                <a:lnTo>
                  <a:pt x="89" y="6"/>
                </a:lnTo>
                <a:lnTo>
                  <a:pt x="89" y="6"/>
                </a:lnTo>
                <a:lnTo>
                  <a:pt x="90" y="6"/>
                </a:lnTo>
                <a:lnTo>
                  <a:pt x="91" y="6"/>
                </a:lnTo>
                <a:lnTo>
                  <a:pt x="92" y="6"/>
                </a:lnTo>
                <a:lnTo>
                  <a:pt x="94" y="6"/>
                </a:lnTo>
                <a:lnTo>
                  <a:pt x="95" y="6"/>
                </a:lnTo>
                <a:lnTo>
                  <a:pt x="96" y="6"/>
                </a:lnTo>
                <a:lnTo>
                  <a:pt x="97" y="6"/>
                </a:lnTo>
                <a:lnTo>
                  <a:pt x="98" y="6"/>
                </a:lnTo>
                <a:lnTo>
                  <a:pt x="99" y="6"/>
                </a:lnTo>
                <a:lnTo>
                  <a:pt x="100" y="6"/>
                </a:lnTo>
                <a:lnTo>
                  <a:pt x="102" y="7"/>
                </a:lnTo>
                <a:lnTo>
                  <a:pt x="103" y="7"/>
                </a:lnTo>
                <a:lnTo>
                  <a:pt x="104" y="7"/>
                </a:lnTo>
                <a:lnTo>
                  <a:pt x="105" y="7"/>
                </a:lnTo>
                <a:lnTo>
                  <a:pt x="106" y="7"/>
                </a:lnTo>
                <a:lnTo>
                  <a:pt x="107" y="7"/>
                </a:lnTo>
                <a:lnTo>
                  <a:pt x="109" y="7"/>
                </a:lnTo>
                <a:lnTo>
                  <a:pt x="110" y="8"/>
                </a:lnTo>
                <a:lnTo>
                  <a:pt x="111" y="8"/>
                </a:lnTo>
                <a:lnTo>
                  <a:pt x="112" y="8"/>
                </a:lnTo>
                <a:lnTo>
                  <a:pt x="113" y="8"/>
                </a:lnTo>
                <a:lnTo>
                  <a:pt x="113" y="8"/>
                </a:lnTo>
                <a:lnTo>
                  <a:pt x="115" y="8"/>
                </a:lnTo>
                <a:lnTo>
                  <a:pt x="116" y="8"/>
                </a:lnTo>
                <a:lnTo>
                  <a:pt x="117" y="9"/>
                </a:lnTo>
                <a:lnTo>
                  <a:pt x="118" y="9"/>
                </a:lnTo>
                <a:lnTo>
                  <a:pt x="119" y="9"/>
                </a:lnTo>
                <a:lnTo>
                  <a:pt x="120" y="9"/>
                </a:lnTo>
                <a:lnTo>
                  <a:pt x="121" y="9"/>
                </a:lnTo>
                <a:lnTo>
                  <a:pt x="123" y="9"/>
                </a:lnTo>
                <a:lnTo>
                  <a:pt x="124" y="10"/>
                </a:lnTo>
                <a:lnTo>
                  <a:pt x="125" y="10"/>
                </a:lnTo>
                <a:lnTo>
                  <a:pt x="126" y="10"/>
                </a:lnTo>
                <a:lnTo>
                  <a:pt x="127" y="10"/>
                </a:lnTo>
                <a:lnTo>
                  <a:pt x="128" y="10"/>
                </a:lnTo>
                <a:lnTo>
                  <a:pt x="130" y="10"/>
                </a:lnTo>
                <a:lnTo>
                  <a:pt x="131" y="10"/>
                </a:lnTo>
                <a:lnTo>
                  <a:pt x="132" y="11"/>
                </a:lnTo>
                <a:lnTo>
                  <a:pt x="133" y="11"/>
                </a:lnTo>
                <a:lnTo>
                  <a:pt x="134" y="11"/>
                </a:lnTo>
                <a:lnTo>
                  <a:pt x="135" y="11"/>
                </a:lnTo>
                <a:lnTo>
                  <a:pt x="136" y="11"/>
                </a:lnTo>
                <a:lnTo>
                  <a:pt x="137" y="11"/>
                </a:lnTo>
                <a:lnTo>
                  <a:pt x="138" y="12"/>
                </a:lnTo>
                <a:lnTo>
                  <a:pt x="139" y="12"/>
                </a:lnTo>
                <a:lnTo>
                  <a:pt x="140" y="12"/>
                </a:lnTo>
                <a:lnTo>
                  <a:pt x="141" y="12"/>
                </a:lnTo>
                <a:lnTo>
                  <a:pt x="143" y="12"/>
                </a:lnTo>
                <a:lnTo>
                  <a:pt x="144" y="12"/>
                </a:lnTo>
                <a:lnTo>
                  <a:pt x="145" y="13"/>
                </a:lnTo>
                <a:lnTo>
                  <a:pt x="146" y="13"/>
                </a:lnTo>
                <a:lnTo>
                  <a:pt x="147" y="13"/>
                </a:lnTo>
                <a:lnTo>
                  <a:pt x="148" y="13"/>
                </a:lnTo>
                <a:lnTo>
                  <a:pt x="149" y="13"/>
                </a:lnTo>
                <a:lnTo>
                  <a:pt x="151" y="13"/>
                </a:lnTo>
                <a:lnTo>
                  <a:pt x="152" y="13"/>
                </a:lnTo>
                <a:lnTo>
                  <a:pt x="153" y="14"/>
                </a:lnTo>
                <a:lnTo>
                  <a:pt x="154" y="14"/>
                </a:lnTo>
                <a:lnTo>
                  <a:pt x="155" y="14"/>
                </a:lnTo>
                <a:lnTo>
                  <a:pt x="156" y="14"/>
                </a:lnTo>
                <a:lnTo>
                  <a:pt x="158" y="14"/>
                </a:lnTo>
                <a:lnTo>
                  <a:pt x="159" y="14"/>
                </a:lnTo>
                <a:lnTo>
                  <a:pt x="160" y="14"/>
                </a:lnTo>
                <a:lnTo>
                  <a:pt x="160" y="15"/>
                </a:lnTo>
                <a:lnTo>
                  <a:pt x="161" y="15"/>
                </a:lnTo>
                <a:lnTo>
                  <a:pt x="162" y="15"/>
                </a:lnTo>
                <a:lnTo>
                  <a:pt x="164" y="15"/>
                </a:lnTo>
                <a:lnTo>
                  <a:pt x="165" y="15"/>
                </a:lnTo>
                <a:lnTo>
                  <a:pt x="166" y="15"/>
                </a:lnTo>
                <a:lnTo>
                  <a:pt x="167" y="16"/>
                </a:lnTo>
                <a:lnTo>
                  <a:pt x="168" y="16"/>
                </a:lnTo>
                <a:lnTo>
                  <a:pt x="169" y="16"/>
                </a:lnTo>
                <a:lnTo>
                  <a:pt x="170" y="16"/>
                </a:lnTo>
                <a:lnTo>
                  <a:pt x="172" y="16"/>
                </a:lnTo>
                <a:lnTo>
                  <a:pt x="173" y="16"/>
                </a:lnTo>
                <a:lnTo>
                  <a:pt x="174" y="16"/>
                </a:lnTo>
                <a:lnTo>
                  <a:pt x="175" y="16"/>
                </a:lnTo>
                <a:lnTo>
                  <a:pt x="176" y="17"/>
                </a:lnTo>
                <a:lnTo>
                  <a:pt x="177" y="17"/>
                </a:lnTo>
                <a:lnTo>
                  <a:pt x="179" y="17"/>
                </a:lnTo>
                <a:lnTo>
                  <a:pt x="180" y="17"/>
                </a:lnTo>
                <a:lnTo>
                  <a:pt x="181" y="17"/>
                </a:lnTo>
                <a:lnTo>
                  <a:pt x="182" y="17"/>
                </a:lnTo>
                <a:lnTo>
                  <a:pt x="183" y="17"/>
                </a:lnTo>
                <a:lnTo>
                  <a:pt x="184" y="17"/>
                </a:lnTo>
                <a:lnTo>
                  <a:pt x="185" y="18"/>
                </a:lnTo>
                <a:lnTo>
                  <a:pt x="186" y="18"/>
                </a:lnTo>
                <a:lnTo>
                  <a:pt x="187" y="18"/>
                </a:lnTo>
                <a:lnTo>
                  <a:pt x="188" y="18"/>
                </a:lnTo>
                <a:lnTo>
                  <a:pt x="189" y="18"/>
                </a:lnTo>
                <a:lnTo>
                  <a:pt x="190" y="18"/>
                </a:lnTo>
                <a:lnTo>
                  <a:pt x="192" y="18"/>
                </a:lnTo>
                <a:lnTo>
                  <a:pt x="193" y="18"/>
                </a:lnTo>
                <a:lnTo>
                  <a:pt x="194" y="19"/>
                </a:lnTo>
                <a:lnTo>
                  <a:pt x="195" y="19"/>
                </a:lnTo>
                <a:lnTo>
                  <a:pt x="196" y="19"/>
                </a:lnTo>
                <a:lnTo>
                  <a:pt x="197" y="19"/>
                </a:lnTo>
                <a:lnTo>
                  <a:pt x="198" y="19"/>
                </a:lnTo>
                <a:lnTo>
                  <a:pt x="200" y="19"/>
                </a:lnTo>
                <a:lnTo>
                  <a:pt x="201" y="19"/>
                </a:lnTo>
                <a:lnTo>
                  <a:pt x="202" y="19"/>
                </a:lnTo>
                <a:lnTo>
                  <a:pt x="203" y="20"/>
                </a:lnTo>
                <a:lnTo>
                  <a:pt x="204" y="20"/>
                </a:lnTo>
                <a:lnTo>
                  <a:pt x="205" y="20"/>
                </a:lnTo>
                <a:lnTo>
                  <a:pt x="207" y="20"/>
                </a:lnTo>
                <a:lnTo>
                  <a:pt x="208" y="20"/>
                </a:lnTo>
                <a:lnTo>
                  <a:pt x="208" y="20"/>
                </a:lnTo>
                <a:lnTo>
                  <a:pt x="209" y="20"/>
                </a:lnTo>
                <a:lnTo>
                  <a:pt x="210" y="20"/>
                </a:lnTo>
                <a:lnTo>
                  <a:pt x="211" y="20"/>
                </a:lnTo>
                <a:lnTo>
                  <a:pt x="213" y="20"/>
                </a:lnTo>
                <a:lnTo>
                  <a:pt x="214" y="21"/>
                </a:lnTo>
                <a:lnTo>
                  <a:pt x="215" y="21"/>
                </a:lnTo>
                <a:lnTo>
                  <a:pt x="216" y="21"/>
                </a:lnTo>
                <a:lnTo>
                  <a:pt x="217" y="21"/>
                </a:lnTo>
                <a:lnTo>
                  <a:pt x="218" y="21"/>
                </a:lnTo>
                <a:lnTo>
                  <a:pt x="219" y="21"/>
                </a:lnTo>
                <a:lnTo>
                  <a:pt x="221" y="21"/>
                </a:lnTo>
                <a:lnTo>
                  <a:pt x="222" y="21"/>
                </a:lnTo>
                <a:lnTo>
                  <a:pt x="223" y="21"/>
                </a:lnTo>
                <a:lnTo>
                  <a:pt x="224" y="21"/>
                </a:lnTo>
                <a:lnTo>
                  <a:pt x="225" y="22"/>
                </a:lnTo>
                <a:lnTo>
                  <a:pt x="226" y="22"/>
                </a:lnTo>
                <a:lnTo>
                  <a:pt x="228" y="22"/>
                </a:lnTo>
                <a:lnTo>
                  <a:pt x="229" y="22"/>
                </a:lnTo>
                <a:lnTo>
                  <a:pt x="230" y="22"/>
                </a:lnTo>
                <a:lnTo>
                  <a:pt x="231" y="22"/>
                </a:lnTo>
                <a:lnTo>
                  <a:pt x="231" y="22"/>
                </a:lnTo>
                <a:lnTo>
                  <a:pt x="232" y="22"/>
                </a:lnTo>
                <a:lnTo>
                  <a:pt x="234" y="22"/>
                </a:lnTo>
                <a:lnTo>
                  <a:pt x="235" y="22"/>
                </a:lnTo>
                <a:lnTo>
                  <a:pt x="236" y="23"/>
                </a:lnTo>
                <a:lnTo>
                  <a:pt x="237" y="23"/>
                </a:lnTo>
                <a:lnTo>
                  <a:pt x="238" y="23"/>
                </a:lnTo>
                <a:lnTo>
                  <a:pt x="239" y="23"/>
                </a:lnTo>
                <a:lnTo>
                  <a:pt x="241" y="23"/>
                </a:lnTo>
                <a:lnTo>
                  <a:pt x="242" y="23"/>
                </a:lnTo>
                <a:lnTo>
                  <a:pt x="243" y="23"/>
                </a:lnTo>
                <a:lnTo>
                  <a:pt x="244" y="23"/>
                </a:lnTo>
                <a:lnTo>
                  <a:pt x="245" y="23"/>
                </a:lnTo>
                <a:lnTo>
                  <a:pt x="246" y="23"/>
                </a:lnTo>
                <a:lnTo>
                  <a:pt x="247" y="23"/>
                </a:lnTo>
                <a:lnTo>
                  <a:pt x="249" y="24"/>
                </a:lnTo>
                <a:lnTo>
                  <a:pt x="250" y="24"/>
                </a:lnTo>
                <a:lnTo>
                  <a:pt x="251" y="24"/>
                </a:lnTo>
                <a:lnTo>
                  <a:pt x="252" y="24"/>
                </a:lnTo>
                <a:lnTo>
                  <a:pt x="253" y="24"/>
                </a:lnTo>
                <a:lnTo>
                  <a:pt x="254" y="24"/>
                </a:lnTo>
                <a:lnTo>
                  <a:pt x="255" y="24"/>
                </a:lnTo>
                <a:lnTo>
                  <a:pt x="256" y="24"/>
                </a:lnTo>
                <a:lnTo>
                  <a:pt x="257" y="24"/>
                </a:lnTo>
                <a:lnTo>
                  <a:pt x="258" y="24"/>
                </a:lnTo>
                <a:lnTo>
                  <a:pt x="259" y="24"/>
                </a:lnTo>
                <a:lnTo>
                  <a:pt x="260" y="25"/>
                </a:lnTo>
                <a:lnTo>
                  <a:pt x="262" y="25"/>
                </a:lnTo>
                <a:lnTo>
                  <a:pt x="263" y="25"/>
                </a:lnTo>
                <a:lnTo>
                  <a:pt x="264" y="25"/>
                </a:lnTo>
                <a:lnTo>
                  <a:pt x="265" y="25"/>
                </a:lnTo>
                <a:lnTo>
                  <a:pt x="266" y="25"/>
                </a:lnTo>
                <a:lnTo>
                  <a:pt x="267" y="25"/>
                </a:lnTo>
                <a:lnTo>
                  <a:pt x="268" y="25"/>
                </a:lnTo>
                <a:lnTo>
                  <a:pt x="270" y="25"/>
                </a:lnTo>
                <a:lnTo>
                  <a:pt x="271" y="25"/>
                </a:lnTo>
                <a:lnTo>
                  <a:pt x="272" y="25"/>
                </a:lnTo>
                <a:lnTo>
                  <a:pt x="273" y="25"/>
                </a:lnTo>
                <a:lnTo>
                  <a:pt x="274" y="26"/>
                </a:lnTo>
                <a:lnTo>
                  <a:pt x="275" y="26"/>
                </a:lnTo>
                <a:lnTo>
                  <a:pt x="277" y="26"/>
                </a:lnTo>
                <a:lnTo>
                  <a:pt x="278" y="26"/>
                </a:lnTo>
                <a:lnTo>
                  <a:pt x="279" y="26"/>
                </a:lnTo>
                <a:lnTo>
                  <a:pt x="279" y="26"/>
                </a:lnTo>
                <a:lnTo>
                  <a:pt x="280" y="26"/>
                </a:lnTo>
                <a:lnTo>
                  <a:pt x="281" y="26"/>
                </a:lnTo>
                <a:lnTo>
                  <a:pt x="283" y="26"/>
                </a:lnTo>
                <a:lnTo>
                  <a:pt x="284" y="26"/>
                </a:lnTo>
                <a:lnTo>
                  <a:pt x="285" y="26"/>
                </a:lnTo>
                <a:lnTo>
                  <a:pt x="286" y="27"/>
                </a:lnTo>
                <a:lnTo>
                  <a:pt x="287" y="27"/>
                </a:lnTo>
                <a:lnTo>
                  <a:pt x="288" y="27"/>
                </a:lnTo>
                <a:lnTo>
                  <a:pt x="289" y="27"/>
                </a:lnTo>
                <a:lnTo>
                  <a:pt x="291" y="27"/>
                </a:lnTo>
                <a:lnTo>
                  <a:pt x="292" y="27"/>
                </a:lnTo>
                <a:lnTo>
                  <a:pt x="293" y="27"/>
                </a:lnTo>
                <a:lnTo>
                  <a:pt x="294" y="27"/>
                </a:lnTo>
                <a:lnTo>
                  <a:pt x="295" y="27"/>
                </a:lnTo>
                <a:lnTo>
                  <a:pt x="296" y="27"/>
                </a:lnTo>
                <a:lnTo>
                  <a:pt x="298" y="28"/>
                </a:lnTo>
                <a:lnTo>
                  <a:pt x="299" y="28"/>
                </a:lnTo>
                <a:lnTo>
                  <a:pt x="300" y="28"/>
                </a:lnTo>
                <a:lnTo>
                  <a:pt x="301" y="28"/>
                </a:lnTo>
                <a:lnTo>
                  <a:pt x="302" y="28"/>
                </a:lnTo>
                <a:lnTo>
                  <a:pt x="303" y="28"/>
                </a:lnTo>
                <a:lnTo>
                  <a:pt x="304" y="28"/>
                </a:lnTo>
                <a:lnTo>
                  <a:pt x="305" y="28"/>
                </a:lnTo>
                <a:lnTo>
                  <a:pt x="306" y="28"/>
                </a:lnTo>
                <a:lnTo>
                  <a:pt x="307" y="28"/>
                </a:lnTo>
                <a:lnTo>
                  <a:pt x="308" y="28"/>
                </a:lnTo>
                <a:lnTo>
                  <a:pt x="309" y="29"/>
                </a:lnTo>
                <a:lnTo>
                  <a:pt x="311" y="29"/>
                </a:lnTo>
                <a:lnTo>
                  <a:pt x="312" y="29"/>
                </a:lnTo>
                <a:lnTo>
                  <a:pt x="313" y="29"/>
                </a:lnTo>
                <a:lnTo>
                  <a:pt x="314" y="29"/>
                </a:lnTo>
                <a:lnTo>
                  <a:pt x="315" y="29"/>
                </a:lnTo>
                <a:lnTo>
                  <a:pt x="316" y="29"/>
                </a:lnTo>
                <a:lnTo>
                  <a:pt x="317" y="29"/>
                </a:lnTo>
                <a:lnTo>
                  <a:pt x="319" y="29"/>
                </a:lnTo>
                <a:lnTo>
                  <a:pt x="320" y="30"/>
                </a:lnTo>
                <a:lnTo>
                  <a:pt x="321" y="30"/>
                </a:lnTo>
                <a:lnTo>
                  <a:pt x="322" y="30"/>
                </a:lnTo>
                <a:lnTo>
                  <a:pt x="323" y="30"/>
                </a:lnTo>
                <a:lnTo>
                  <a:pt x="324" y="30"/>
                </a:lnTo>
                <a:lnTo>
                  <a:pt x="326" y="30"/>
                </a:lnTo>
                <a:lnTo>
                  <a:pt x="327" y="30"/>
                </a:lnTo>
                <a:lnTo>
                  <a:pt x="327" y="30"/>
                </a:lnTo>
                <a:lnTo>
                  <a:pt x="328" y="30"/>
                </a:lnTo>
                <a:lnTo>
                  <a:pt x="329" y="30"/>
                </a:lnTo>
                <a:lnTo>
                  <a:pt x="330" y="30"/>
                </a:lnTo>
                <a:lnTo>
                  <a:pt x="332" y="30"/>
                </a:lnTo>
                <a:lnTo>
                  <a:pt x="333" y="30"/>
                </a:lnTo>
                <a:lnTo>
                  <a:pt x="334" y="30"/>
                </a:lnTo>
                <a:lnTo>
                  <a:pt x="335" y="30"/>
                </a:lnTo>
                <a:lnTo>
                  <a:pt x="336" y="30"/>
                </a:lnTo>
                <a:lnTo>
                  <a:pt x="337" y="31"/>
                </a:lnTo>
                <a:lnTo>
                  <a:pt x="338" y="31"/>
                </a:lnTo>
                <a:lnTo>
                  <a:pt x="340" y="31"/>
                </a:lnTo>
                <a:lnTo>
                  <a:pt x="341" y="31"/>
                </a:lnTo>
                <a:lnTo>
                  <a:pt x="342" y="31"/>
                </a:lnTo>
                <a:lnTo>
                  <a:pt x="343" y="31"/>
                </a:lnTo>
                <a:lnTo>
                  <a:pt x="344" y="31"/>
                </a:lnTo>
                <a:lnTo>
                  <a:pt x="345" y="32"/>
                </a:lnTo>
                <a:lnTo>
                  <a:pt x="347" y="32"/>
                </a:lnTo>
                <a:lnTo>
                  <a:pt x="348" y="32"/>
                </a:lnTo>
                <a:lnTo>
                  <a:pt x="349" y="32"/>
                </a:lnTo>
                <a:lnTo>
                  <a:pt x="350" y="32"/>
                </a:lnTo>
                <a:lnTo>
                  <a:pt x="350" y="32"/>
                </a:lnTo>
                <a:lnTo>
                  <a:pt x="351" y="32"/>
                </a:lnTo>
                <a:lnTo>
                  <a:pt x="353" y="33"/>
                </a:lnTo>
                <a:lnTo>
                  <a:pt x="354" y="33"/>
                </a:lnTo>
                <a:lnTo>
                  <a:pt x="355" y="33"/>
                </a:lnTo>
                <a:lnTo>
                  <a:pt x="356" y="33"/>
                </a:lnTo>
                <a:lnTo>
                  <a:pt x="357" y="33"/>
                </a:lnTo>
                <a:lnTo>
                  <a:pt x="358" y="33"/>
                </a:lnTo>
                <a:lnTo>
                  <a:pt x="360" y="33"/>
                </a:lnTo>
                <a:lnTo>
                  <a:pt x="361" y="33"/>
                </a:lnTo>
                <a:lnTo>
                  <a:pt x="362" y="34"/>
                </a:lnTo>
                <a:lnTo>
                  <a:pt x="363" y="34"/>
                </a:lnTo>
                <a:lnTo>
                  <a:pt x="364" y="34"/>
                </a:lnTo>
                <a:lnTo>
                  <a:pt x="365" y="34"/>
                </a:lnTo>
                <a:lnTo>
                  <a:pt x="366" y="34"/>
                </a:lnTo>
                <a:lnTo>
                  <a:pt x="368" y="34"/>
                </a:lnTo>
                <a:lnTo>
                  <a:pt x="369" y="34"/>
                </a:lnTo>
                <a:lnTo>
                  <a:pt x="370" y="34"/>
                </a:lnTo>
                <a:lnTo>
                  <a:pt x="371" y="34"/>
                </a:lnTo>
                <a:lnTo>
                  <a:pt x="372" y="35"/>
                </a:lnTo>
                <a:lnTo>
                  <a:pt x="373" y="35"/>
                </a:lnTo>
                <a:lnTo>
                  <a:pt x="374" y="35"/>
                </a:lnTo>
                <a:lnTo>
                  <a:pt x="375" y="35"/>
                </a:lnTo>
                <a:lnTo>
                  <a:pt x="376" y="35"/>
                </a:lnTo>
                <a:lnTo>
                  <a:pt x="377" y="35"/>
                </a:lnTo>
                <a:lnTo>
                  <a:pt x="378" y="35"/>
                </a:lnTo>
                <a:lnTo>
                  <a:pt x="379" y="35"/>
                </a:lnTo>
                <a:lnTo>
                  <a:pt x="381" y="35"/>
                </a:lnTo>
                <a:lnTo>
                  <a:pt x="382" y="35"/>
                </a:lnTo>
                <a:lnTo>
                  <a:pt x="383" y="35"/>
                </a:lnTo>
                <a:lnTo>
                  <a:pt x="384" y="35"/>
                </a:lnTo>
                <a:lnTo>
                  <a:pt x="385" y="35"/>
                </a:lnTo>
                <a:lnTo>
                  <a:pt x="386" y="35"/>
                </a:lnTo>
                <a:lnTo>
                  <a:pt x="387" y="35"/>
                </a:lnTo>
                <a:lnTo>
                  <a:pt x="389" y="35"/>
                </a:lnTo>
                <a:lnTo>
                  <a:pt x="390" y="35"/>
                </a:lnTo>
                <a:lnTo>
                  <a:pt x="391" y="35"/>
                </a:lnTo>
                <a:lnTo>
                  <a:pt x="392" y="35"/>
                </a:lnTo>
                <a:lnTo>
                  <a:pt x="393" y="35"/>
                </a:lnTo>
                <a:lnTo>
                  <a:pt x="394" y="35"/>
                </a:lnTo>
                <a:lnTo>
                  <a:pt x="396" y="35"/>
                </a:lnTo>
                <a:lnTo>
                  <a:pt x="397" y="35"/>
                </a:lnTo>
                <a:lnTo>
                  <a:pt x="398" y="35"/>
                </a:lnTo>
                <a:lnTo>
                  <a:pt x="398" y="35"/>
                </a:lnTo>
                <a:lnTo>
                  <a:pt x="399" y="35"/>
                </a:lnTo>
                <a:lnTo>
                  <a:pt x="400" y="35"/>
                </a:lnTo>
                <a:lnTo>
                  <a:pt x="402" y="35"/>
                </a:lnTo>
                <a:lnTo>
                  <a:pt x="403" y="35"/>
                </a:lnTo>
                <a:lnTo>
                  <a:pt x="404" y="35"/>
                </a:lnTo>
                <a:lnTo>
                  <a:pt x="405" y="35"/>
                </a:lnTo>
                <a:lnTo>
                  <a:pt x="406" y="35"/>
                </a:lnTo>
                <a:lnTo>
                  <a:pt x="407" y="35"/>
                </a:lnTo>
                <a:lnTo>
                  <a:pt x="409" y="35"/>
                </a:lnTo>
                <a:lnTo>
                  <a:pt x="410" y="35"/>
                </a:lnTo>
                <a:lnTo>
                  <a:pt x="411" y="35"/>
                </a:lnTo>
                <a:lnTo>
                  <a:pt x="412" y="35"/>
                </a:lnTo>
                <a:lnTo>
                  <a:pt x="413" y="35"/>
                </a:lnTo>
                <a:lnTo>
                  <a:pt x="414" y="35"/>
                </a:lnTo>
                <a:lnTo>
                  <a:pt x="415" y="35"/>
                </a:lnTo>
                <a:lnTo>
                  <a:pt x="417" y="34"/>
                </a:lnTo>
                <a:lnTo>
                  <a:pt x="418" y="34"/>
                </a:lnTo>
                <a:lnTo>
                  <a:pt x="419" y="34"/>
                </a:lnTo>
                <a:lnTo>
                  <a:pt x="420" y="34"/>
                </a:lnTo>
                <a:lnTo>
                  <a:pt x="421" y="34"/>
                </a:lnTo>
                <a:lnTo>
                  <a:pt x="422" y="34"/>
                </a:lnTo>
                <a:lnTo>
                  <a:pt x="423" y="34"/>
                </a:lnTo>
                <a:lnTo>
                  <a:pt x="424" y="34"/>
                </a:lnTo>
                <a:lnTo>
                  <a:pt x="425" y="34"/>
                </a:lnTo>
                <a:lnTo>
                  <a:pt x="426" y="33"/>
                </a:lnTo>
                <a:lnTo>
                  <a:pt x="427" y="33"/>
                </a:lnTo>
                <a:lnTo>
                  <a:pt x="428" y="33"/>
                </a:lnTo>
                <a:lnTo>
                  <a:pt x="430" y="33"/>
                </a:lnTo>
                <a:lnTo>
                  <a:pt x="431" y="33"/>
                </a:lnTo>
                <a:lnTo>
                  <a:pt x="432" y="33"/>
                </a:lnTo>
                <a:lnTo>
                  <a:pt x="433" y="33"/>
                </a:lnTo>
                <a:lnTo>
                  <a:pt x="434" y="32"/>
                </a:lnTo>
                <a:lnTo>
                  <a:pt x="435" y="32"/>
                </a:lnTo>
                <a:lnTo>
                  <a:pt x="436" y="32"/>
                </a:lnTo>
                <a:lnTo>
                  <a:pt x="438" y="32"/>
                </a:lnTo>
                <a:lnTo>
                  <a:pt x="439" y="32"/>
                </a:lnTo>
                <a:lnTo>
                  <a:pt x="440" y="32"/>
                </a:lnTo>
                <a:lnTo>
                  <a:pt x="441" y="32"/>
                </a:lnTo>
                <a:lnTo>
                  <a:pt x="442" y="31"/>
                </a:lnTo>
                <a:lnTo>
                  <a:pt x="443" y="31"/>
                </a:lnTo>
                <a:lnTo>
                  <a:pt x="445" y="31"/>
                </a:lnTo>
                <a:lnTo>
                  <a:pt x="445" y="31"/>
                </a:lnTo>
                <a:lnTo>
                  <a:pt x="446" y="31"/>
                </a:lnTo>
                <a:lnTo>
                  <a:pt x="447" y="31"/>
                </a:lnTo>
                <a:lnTo>
                  <a:pt x="448" y="31"/>
                </a:lnTo>
                <a:lnTo>
                  <a:pt x="449" y="31"/>
                </a:lnTo>
                <a:lnTo>
                  <a:pt x="451" y="30"/>
                </a:lnTo>
                <a:lnTo>
                  <a:pt x="452" y="30"/>
                </a:lnTo>
                <a:lnTo>
                  <a:pt x="453" y="30"/>
                </a:lnTo>
                <a:lnTo>
                  <a:pt x="454" y="30"/>
                </a:lnTo>
                <a:lnTo>
                  <a:pt x="455" y="30"/>
                </a:lnTo>
                <a:lnTo>
                  <a:pt x="456" y="30"/>
                </a:lnTo>
                <a:lnTo>
                  <a:pt x="458" y="30"/>
                </a:lnTo>
                <a:lnTo>
                  <a:pt x="459" y="30"/>
                </a:lnTo>
                <a:lnTo>
                  <a:pt x="460" y="30"/>
                </a:lnTo>
                <a:lnTo>
                  <a:pt x="461" y="30"/>
                </a:lnTo>
                <a:lnTo>
                  <a:pt x="462" y="30"/>
                </a:lnTo>
                <a:lnTo>
                  <a:pt x="463" y="30"/>
                </a:lnTo>
                <a:lnTo>
                  <a:pt x="464" y="30"/>
                </a:lnTo>
                <a:lnTo>
                  <a:pt x="466" y="30"/>
                </a:lnTo>
                <a:lnTo>
                  <a:pt x="467" y="30"/>
                </a:lnTo>
                <a:lnTo>
                  <a:pt x="468" y="30"/>
                </a:lnTo>
                <a:lnTo>
                  <a:pt x="469" y="29"/>
                </a:lnTo>
                <a:lnTo>
                  <a:pt x="469" y="29"/>
                </a:lnTo>
                <a:lnTo>
                  <a:pt x="470" y="29"/>
                </a:lnTo>
                <a:lnTo>
                  <a:pt x="472" y="29"/>
                </a:lnTo>
                <a:lnTo>
                  <a:pt x="473" y="29"/>
                </a:lnTo>
                <a:lnTo>
                  <a:pt x="474" y="29"/>
                </a:lnTo>
                <a:lnTo>
                  <a:pt x="475" y="29"/>
                </a:lnTo>
                <a:lnTo>
                  <a:pt x="476" y="29"/>
                </a:lnTo>
                <a:lnTo>
                  <a:pt x="477" y="29"/>
                </a:lnTo>
                <a:lnTo>
                  <a:pt x="479" y="28"/>
                </a:lnTo>
                <a:lnTo>
                  <a:pt x="480" y="28"/>
                </a:lnTo>
                <a:lnTo>
                  <a:pt x="481" y="28"/>
                </a:lnTo>
                <a:lnTo>
                  <a:pt x="482" y="28"/>
                </a:lnTo>
                <a:lnTo>
                  <a:pt x="483" y="28"/>
                </a:lnTo>
                <a:lnTo>
                  <a:pt x="484" y="28"/>
                </a:lnTo>
                <a:lnTo>
                  <a:pt x="485" y="28"/>
                </a:lnTo>
                <a:lnTo>
                  <a:pt x="487" y="28"/>
                </a:lnTo>
                <a:lnTo>
                  <a:pt x="488" y="28"/>
                </a:lnTo>
                <a:lnTo>
                  <a:pt x="489" y="28"/>
                </a:lnTo>
                <a:lnTo>
                  <a:pt x="490" y="27"/>
                </a:lnTo>
                <a:lnTo>
                  <a:pt x="491" y="27"/>
                </a:lnTo>
                <a:lnTo>
                  <a:pt x="492" y="27"/>
                </a:lnTo>
                <a:lnTo>
                  <a:pt x="493" y="27"/>
                </a:lnTo>
                <a:lnTo>
                  <a:pt x="494" y="27"/>
                </a:lnTo>
                <a:lnTo>
                  <a:pt x="495" y="27"/>
                </a:lnTo>
                <a:lnTo>
                  <a:pt x="496" y="27"/>
                </a:lnTo>
                <a:lnTo>
                  <a:pt x="497" y="27"/>
                </a:lnTo>
                <a:lnTo>
                  <a:pt x="498" y="27"/>
                </a:lnTo>
                <a:lnTo>
                  <a:pt x="500" y="27"/>
                </a:lnTo>
                <a:lnTo>
                  <a:pt x="501" y="26"/>
                </a:lnTo>
                <a:lnTo>
                  <a:pt x="502" y="26"/>
                </a:lnTo>
                <a:lnTo>
                  <a:pt x="503" y="26"/>
                </a:lnTo>
                <a:lnTo>
                  <a:pt x="504" y="26"/>
                </a:lnTo>
                <a:lnTo>
                  <a:pt x="505" y="26"/>
                </a:lnTo>
                <a:lnTo>
                  <a:pt x="507" y="26"/>
                </a:lnTo>
                <a:lnTo>
                  <a:pt x="508" y="26"/>
                </a:lnTo>
                <a:lnTo>
                  <a:pt x="509" y="26"/>
                </a:lnTo>
                <a:lnTo>
                  <a:pt x="510" y="26"/>
                </a:lnTo>
                <a:lnTo>
                  <a:pt x="511" y="26"/>
                </a:lnTo>
                <a:lnTo>
                  <a:pt x="512" y="26"/>
                </a:lnTo>
                <a:lnTo>
                  <a:pt x="513" y="25"/>
                </a:lnTo>
                <a:lnTo>
                  <a:pt x="515" y="25"/>
                </a:lnTo>
                <a:lnTo>
                  <a:pt x="516" y="25"/>
                </a:lnTo>
                <a:lnTo>
                  <a:pt x="517" y="25"/>
                </a:lnTo>
                <a:lnTo>
                  <a:pt x="517" y="25"/>
                </a:lnTo>
                <a:lnTo>
                  <a:pt x="518" y="25"/>
                </a:lnTo>
                <a:lnTo>
                  <a:pt x="519" y="25"/>
                </a:lnTo>
                <a:lnTo>
                  <a:pt x="521" y="25"/>
                </a:lnTo>
                <a:lnTo>
                  <a:pt x="522" y="25"/>
                </a:lnTo>
                <a:lnTo>
                  <a:pt x="523" y="25"/>
                </a:lnTo>
                <a:lnTo>
                  <a:pt x="524" y="25"/>
                </a:lnTo>
                <a:lnTo>
                  <a:pt x="525" y="25"/>
                </a:lnTo>
                <a:lnTo>
                  <a:pt x="526" y="24"/>
                </a:lnTo>
                <a:lnTo>
                  <a:pt x="528" y="24"/>
                </a:lnTo>
                <a:lnTo>
                  <a:pt x="529" y="24"/>
                </a:lnTo>
                <a:lnTo>
                  <a:pt x="530" y="24"/>
                </a:lnTo>
                <a:lnTo>
                  <a:pt x="531" y="24"/>
                </a:lnTo>
                <a:lnTo>
                  <a:pt x="532" y="24"/>
                </a:lnTo>
                <a:lnTo>
                  <a:pt x="533" y="24"/>
                </a:lnTo>
                <a:lnTo>
                  <a:pt x="534" y="24"/>
                </a:lnTo>
                <a:lnTo>
                  <a:pt x="536" y="24"/>
                </a:lnTo>
                <a:lnTo>
                  <a:pt x="537" y="24"/>
                </a:lnTo>
                <a:lnTo>
                  <a:pt x="538" y="24"/>
                </a:lnTo>
                <a:lnTo>
                  <a:pt x="539" y="23"/>
                </a:lnTo>
                <a:lnTo>
                  <a:pt x="540" y="23"/>
                </a:lnTo>
                <a:lnTo>
                  <a:pt x="541" y="23"/>
                </a:lnTo>
                <a:lnTo>
                  <a:pt x="542" y="23"/>
                </a:lnTo>
                <a:lnTo>
                  <a:pt x="543" y="23"/>
                </a:lnTo>
                <a:lnTo>
                  <a:pt x="544" y="23"/>
                </a:lnTo>
                <a:lnTo>
                  <a:pt x="545" y="23"/>
                </a:lnTo>
                <a:lnTo>
                  <a:pt x="546" y="23"/>
                </a:lnTo>
                <a:lnTo>
                  <a:pt x="547" y="23"/>
                </a:lnTo>
                <a:lnTo>
                  <a:pt x="549" y="23"/>
                </a:lnTo>
                <a:lnTo>
                  <a:pt x="550" y="23"/>
                </a:lnTo>
                <a:lnTo>
                  <a:pt x="551" y="22"/>
                </a:lnTo>
                <a:lnTo>
                  <a:pt x="552" y="22"/>
                </a:lnTo>
                <a:lnTo>
                  <a:pt x="553" y="22"/>
                </a:lnTo>
                <a:lnTo>
                  <a:pt x="554" y="22"/>
                </a:lnTo>
                <a:lnTo>
                  <a:pt x="556" y="22"/>
                </a:lnTo>
                <a:lnTo>
                  <a:pt x="557" y="22"/>
                </a:lnTo>
                <a:lnTo>
                  <a:pt x="558" y="22"/>
                </a:lnTo>
                <a:lnTo>
                  <a:pt x="559" y="22"/>
                </a:lnTo>
                <a:lnTo>
                  <a:pt x="560" y="22"/>
                </a:lnTo>
                <a:lnTo>
                  <a:pt x="561" y="22"/>
                </a:lnTo>
                <a:lnTo>
                  <a:pt x="562" y="22"/>
                </a:lnTo>
                <a:lnTo>
                  <a:pt x="564" y="21"/>
                </a:lnTo>
                <a:lnTo>
                  <a:pt x="564" y="21"/>
                </a:lnTo>
                <a:lnTo>
                  <a:pt x="565" y="21"/>
                </a:lnTo>
                <a:lnTo>
                  <a:pt x="566" y="21"/>
                </a:lnTo>
                <a:lnTo>
                  <a:pt x="567" y="21"/>
                </a:lnTo>
                <a:lnTo>
                  <a:pt x="568" y="21"/>
                </a:lnTo>
                <a:lnTo>
                  <a:pt x="570" y="21"/>
                </a:lnTo>
                <a:lnTo>
                  <a:pt x="571" y="21"/>
                </a:lnTo>
                <a:lnTo>
                  <a:pt x="572" y="21"/>
                </a:lnTo>
                <a:lnTo>
                  <a:pt x="573" y="21"/>
                </a:lnTo>
                <a:lnTo>
                  <a:pt x="574" y="20"/>
                </a:lnTo>
                <a:lnTo>
                  <a:pt x="575" y="20"/>
                </a:lnTo>
                <a:lnTo>
                  <a:pt x="577" y="20"/>
                </a:lnTo>
                <a:lnTo>
                  <a:pt x="578" y="20"/>
                </a:lnTo>
                <a:lnTo>
                  <a:pt x="579" y="20"/>
                </a:lnTo>
                <a:lnTo>
                  <a:pt x="580" y="20"/>
                </a:lnTo>
                <a:lnTo>
                  <a:pt x="581" y="20"/>
                </a:lnTo>
                <a:lnTo>
                  <a:pt x="582" y="20"/>
                </a:lnTo>
                <a:lnTo>
                  <a:pt x="583" y="20"/>
                </a:lnTo>
                <a:lnTo>
                  <a:pt x="585" y="19"/>
                </a:lnTo>
                <a:lnTo>
                  <a:pt x="586" y="19"/>
                </a:lnTo>
                <a:lnTo>
                  <a:pt x="587" y="19"/>
                </a:lnTo>
                <a:lnTo>
                  <a:pt x="588" y="19"/>
                </a:lnTo>
                <a:lnTo>
                  <a:pt x="588" y="19"/>
                </a:lnTo>
                <a:lnTo>
                  <a:pt x="589" y="19"/>
                </a:lnTo>
                <a:lnTo>
                  <a:pt x="591" y="19"/>
                </a:lnTo>
                <a:lnTo>
                  <a:pt x="592" y="19"/>
                </a:lnTo>
                <a:lnTo>
                  <a:pt x="593" y="19"/>
                </a:lnTo>
                <a:lnTo>
                  <a:pt x="594" y="18"/>
                </a:lnTo>
                <a:lnTo>
                  <a:pt x="595" y="18"/>
                </a:lnTo>
                <a:lnTo>
                  <a:pt x="596" y="18"/>
                </a:lnTo>
                <a:lnTo>
                  <a:pt x="598" y="18"/>
                </a:lnTo>
                <a:lnTo>
                  <a:pt x="599" y="18"/>
                </a:lnTo>
                <a:lnTo>
                  <a:pt x="600" y="18"/>
                </a:lnTo>
                <a:lnTo>
                  <a:pt x="601" y="18"/>
                </a:lnTo>
                <a:lnTo>
                  <a:pt x="602" y="18"/>
                </a:lnTo>
                <a:lnTo>
                  <a:pt x="603" y="17"/>
                </a:lnTo>
                <a:lnTo>
                  <a:pt x="604" y="17"/>
                </a:lnTo>
                <a:lnTo>
                  <a:pt x="606" y="17"/>
                </a:lnTo>
                <a:lnTo>
                  <a:pt x="607" y="17"/>
                </a:lnTo>
                <a:lnTo>
                  <a:pt x="608" y="17"/>
                </a:lnTo>
                <a:lnTo>
                  <a:pt x="609" y="17"/>
                </a:lnTo>
                <a:lnTo>
                  <a:pt x="610" y="17"/>
                </a:lnTo>
                <a:lnTo>
                  <a:pt x="611" y="16"/>
                </a:lnTo>
                <a:lnTo>
                  <a:pt x="612" y="16"/>
                </a:lnTo>
                <a:lnTo>
                  <a:pt x="613" y="16"/>
                </a:lnTo>
                <a:lnTo>
                  <a:pt x="614" y="16"/>
                </a:lnTo>
                <a:lnTo>
                  <a:pt x="615" y="16"/>
                </a:lnTo>
                <a:lnTo>
                  <a:pt x="616" y="16"/>
                </a:lnTo>
                <a:lnTo>
                  <a:pt x="617" y="16"/>
                </a:lnTo>
                <a:lnTo>
                  <a:pt x="619" y="16"/>
                </a:lnTo>
                <a:lnTo>
                  <a:pt x="620" y="15"/>
                </a:lnTo>
                <a:lnTo>
                  <a:pt x="621" y="15"/>
                </a:lnTo>
                <a:lnTo>
                  <a:pt x="622" y="15"/>
                </a:lnTo>
                <a:lnTo>
                  <a:pt x="623" y="15"/>
                </a:lnTo>
                <a:lnTo>
                  <a:pt x="624" y="15"/>
                </a:lnTo>
                <a:lnTo>
                  <a:pt x="626" y="15"/>
                </a:lnTo>
                <a:lnTo>
                  <a:pt x="627" y="15"/>
                </a:lnTo>
                <a:lnTo>
                  <a:pt x="628" y="14"/>
                </a:lnTo>
                <a:lnTo>
                  <a:pt x="629" y="14"/>
                </a:lnTo>
                <a:lnTo>
                  <a:pt x="630" y="14"/>
                </a:lnTo>
                <a:lnTo>
                  <a:pt x="631" y="14"/>
                </a:lnTo>
                <a:lnTo>
                  <a:pt x="632" y="14"/>
                </a:lnTo>
                <a:lnTo>
                  <a:pt x="634" y="14"/>
                </a:lnTo>
                <a:lnTo>
                  <a:pt x="635" y="13"/>
                </a:lnTo>
                <a:lnTo>
                  <a:pt x="636" y="13"/>
                </a:lnTo>
                <a:lnTo>
                  <a:pt x="636" y="13"/>
                </a:lnTo>
                <a:lnTo>
                  <a:pt x="637" y="13"/>
                </a:lnTo>
                <a:lnTo>
                  <a:pt x="638" y="13"/>
                </a:lnTo>
                <a:lnTo>
                  <a:pt x="640" y="13"/>
                </a:lnTo>
                <a:lnTo>
                  <a:pt x="641" y="13"/>
                </a:lnTo>
                <a:lnTo>
                  <a:pt x="642" y="12"/>
                </a:lnTo>
                <a:lnTo>
                  <a:pt x="643" y="12"/>
                </a:lnTo>
                <a:lnTo>
                  <a:pt x="644" y="12"/>
                </a:lnTo>
                <a:lnTo>
                  <a:pt x="645" y="12"/>
                </a:lnTo>
                <a:lnTo>
                  <a:pt x="647" y="12"/>
                </a:lnTo>
                <a:lnTo>
                  <a:pt x="648" y="12"/>
                </a:lnTo>
                <a:lnTo>
                  <a:pt x="649" y="11"/>
                </a:lnTo>
                <a:lnTo>
                  <a:pt x="650" y="11"/>
                </a:lnTo>
                <a:lnTo>
                  <a:pt x="651" y="11"/>
                </a:lnTo>
                <a:lnTo>
                  <a:pt x="652" y="11"/>
                </a:lnTo>
                <a:lnTo>
                  <a:pt x="653" y="11"/>
                </a:lnTo>
                <a:lnTo>
                  <a:pt x="655" y="11"/>
                </a:lnTo>
                <a:lnTo>
                  <a:pt x="656" y="11"/>
                </a:lnTo>
                <a:lnTo>
                  <a:pt x="657" y="10"/>
                </a:lnTo>
                <a:lnTo>
                  <a:pt x="658" y="10"/>
                </a:lnTo>
                <a:lnTo>
                  <a:pt x="659" y="10"/>
                </a:lnTo>
                <a:lnTo>
                  <a:pt x="659" y="10"/>
                </a:lnTo>
                <a:lnTo>
                  <a:pt x="661" y="10"/>
                </a:lnTo>
                <a:lnTo>
                  <a:pt x="662" y="10"/>
                </a:lnTo>
                <a:lnTo>
                  <a:pt x="663" y="9"/>
                </a:lnTo>
                <a:lnTo>
                  <a:pt x="664" y="9"/>
                </a:lnTo>
                <a:lnTo>
                  <a:pt x="665" y="9"/>
                </a:lnTo>
                <a:lnTo>
                  <a:pt x="666" y="9"/>
                </a:lnTo>
                <a:lnTo>
                  <a:pt x="668" y="9"/>
                </a:lnTo>
                <a:lnTo>
                  <a:pt x="669" y="9"/>
                </a:lnTo>
                <a:lnTo>
                  <a:pt x="670" y="9"/>
                </a:lnTo>
                <a:lnTo>
                  <a:pt x="671" y="8"/>
                </a:lnTo>
                <a:lnTo>
                  <a:pt x="672" y="8"/>
                </a:lnTo>
                <a:lnTo>
                  <a:pt x="673" y="8"/>
                </a:lnTo>
                <a:lnTo>
                  <a:pt x="675" y="8"/>
                </a:lnTo>
                <a:lnTo>
                  <a:pt x="676" y="8"/>
                </a:lnTo>
                <a:lnTo>
                  <a:pt x="677" y="8"/>
                </a:lnTo>
                <a:lnTo>
                  <a:pt x="678" y="7"/>
                </a:lnTo>
                <a:lnTo>
                  <a:pt x="679" y="7"/>
                </a:lnTo>
                <a:lnTo>
                  <a:pt x="680" y="7"/>
                </a:lnTo>
                <a:lnTo>
                  <a:pt x="681" y="7"/>
                </a:lnTo>
                <a:lnTo>
                  <a:pt x="683" y="7"/>
                </a:lnTo>
                <a:lnTo>
                  <a:pt x="683" y="7"/>
                </a:lnTo>
                <a:lnTo>
                  <a:pt x="684" y="7"/>
                </a:lnTo>
                <a:lnTo>
                  <a:pt x="685" y="6"/>
                </a:lnTo>
                <a:lnTo>
                  <a:pt x="686" y="6"/>
                </a:lnTo>
                <a:lnTo>
                  <a:pt x="687" y="6"/>
                </a:lnTo>
                <a:lnTo>
                  <a:pt x="689" y="6"/>
                </a:lnTo>
                <a:lnTo>
                  <a:pt x="690" y="6"/>
                </a:lnTo>
                <a:lnTo>
                  <a:pt x="691" y="6"/>
                </a:lnTo>
                <a:lnTo>
                  <a:pt x="692" y="6"/>
                </a:lnTo>
                <a:lnTo>
                  <a:pt x="693" y="6"/>
                </a:lnTo>
                <a:lnTo>
                  <a:pt x="694" y="6"/>
                </a:lnTo>
                <a:lnTo>
                  <a:pt x="696" y="6"/>
                </a:lnTo>
                <a:lnTo>
                  <a:pt x="697" y="6"/>
                </a:lnTo>
                <a:lnTo>
                  <a:pt x="698" y="6"/>
                </a:lnTo>
                <a:lnTo>
                  <a:pt x="699" y="6"/>
                </a:lnTo>
                <a:lnTo>
                  <a:pt x="700" y="6"/>
                </a:lnTo>
                <a:lnTo>
                  <a:pt x="701" y="6"/>
                </a:lnTo>
                <a:lnTo>
                  <a:pt x="702" y="5"/>
                </a:lnTo>
                <a:lnTo>
                  <a:pt x="704" y="5"/>
                </a:lnTo>
                <a:lnTo>
                  <a:pt x="705" y="5"/>
                </a:lnTo>
                <a:lnTo>
                  <a:pt x="706" y="5"/>
                </a:lnTo>
                <a:lnTo>
                  <a:pt x="707" y="5"/>
                </a:lnTo>
                <a:lnTo>
                  <a:pt x="707" y="5"/>
                </a:lnTo>
                <a:lnTo>
                  <a:pt x="708" y="5"/>
                </a:lnTo>
                <a:lnTo>
                  <a:pt x="710" y="5"/>
                </a:lnTo>
                <a:lnTo>
                  <a:pt x="711" y="4"/>
                </a:lnTo>
                <a:lnTo>
                  <a:pt x="712" y="4"/>
                </a:lnTo>
                <a:lnTo>
                  <a:pt x="713" y="4"/>
                </a:lnTo>
                <a:lnTo>
                  <a:pt x="714" y="4"/>
                </a:lnTo>
                <a:lnTo>
                  <a:pt x="715" y="4"/>
                </a:lnTo>
                <a:lnTo>
                  <a:pt x="717" y="4"/>
                </a:lnTo>
                <a:lnTo>
                  <a:pt x="718" y="4"/>
                </a:lnTo>
                <a:lnTo>
                  <a:pt x="719" y="4"/>
                </a:lnTo>
                <a:lnTo>
                  <a:pt x="720" y="4"/>
                </a:lnTo>
                <a:lnTo>
                  <a:pt x="721" y="3"/>
                </a:lnTo>
                <a:lnTo>
                  <a:pt x="722" y="3"/>
                </a:lnTo>
                <a:lnTo>
                  <a:pt x="724" y="3"/>
                </a:lnTo>
                <a:lnTo>
                  <a:pt x="725" y="3"/>
                </a:lnTo>
                <a:lnTo>
                  <a:pt x="726" y="3"/>
                </a:lnTo>
                <a:lnTo>
                  <a:pt x="727" y="3"/>
                </a:lnTo>
                <a:lnTo>
                  <a:pt x="728" y="3"/>
                </a:lnTo>
                <a:lnTo>
                  <a:pt x="729" y="3"/>
                </a:lnTo>
                <a:lnTo>
                  <a:pt x="730" y="3"/>
                </a:lnTo>
                <a:lnTo>
                  <a:pt x="731" y="3"/>
                </a:lnTo>
                <a:lnTo>
                  <a:pt x="732" y="2"/>
                </a:lnTo>
                <a:lnTo>
                  <a:pt x="733" y="2"/>
                </a:lnTo>
                <a:lnTo>
                  <a:pt x="734" y="2"/>
                </a:lnTo>
                <a:lnTo>
                  <a:pt x="735" y="2"/>
                </a:lnTo>
                <a:lnTo>
                  <a:pt x="736" y="2"/>
                </a:lnTo>
                <a:lnTo>
                  <a:pt x="738" y="2"/>
                </a:lnTo>
                <a:lnTo>
                  <a:pt x="739" y="2"/>
                </a:lnTo>
                <a:lnTo>
                  <a:pt x="740" y="2"/>
                </a:lnTo>
                <a:lnTo>
                  <a:pt x="741" y="2"/>
                </a:lnTo>
                <a:lnTo>
                  <a:pt x="742" y="2"/>
                </a:lnTo>
                <a:lnTo>
                  <a:pt x="743" y="2"/>
                </a:lnTo>
                <a:lnTo>
                  <a:pt x="745" y="2"/>
                </a:lnTo>
                <a:lnTo>
                  <a:pt x="746" y="2"/>
                </a:lnTo>
                <a:lnTo>
                  <a:pt x="747" y="1"/>
                </a:lnTo>
                <a:lnTo>
                  <a:pt x="748" y="1"/>
                </a:lnTo>
                <a:lnTo>
                  <a:pt x="749" y="1"/>
                </a:lnTo>
                <a:lnTo>
                  <a:pt x="750" y="1"/>
                </a:lnTo>
                <a:lnTo>
                  <a:pt x="751" y="1"/>
                </a:lnTo>
                <a:lnTo>
                  <a:pt x="753" y="1"/>
                </a:lnTo>
                <a:lnTo>
                  <a:pt x="754" y="1"/>
                </a:lnTo>
                <a:lnTo>
                  <a:pt x="755" y="1"/>
                </a:lnTo>
                <a:lnTo>
                  <a:pt x="755" y="1"/>
                </a:lnTo>
                <a:lnTo>
                  <a:pt x="756" y="1"/>
                </a:lnTo>
                <a:lnTo>
                  <a:pt x="757" y="1"/>
                </a:lnTo>
                <a:lnTo>
                  <a:pt x="759" y="1"/>
                </a:lnTo>
                <a:lnTo>
                  <a:pt x="760" y="1"/>
                </a:lnTo>
                <a:lnTo>
                  <a:pt x="761" y="1"/>
                </a:lnTo>
                <a:lnTo>
                  <a:pt x="762" y="1"/>
                </a:lnTo>
                <a:lnTo>
                  <a:pt x="763" y="1"/>
                </a:lnTo>
                <a:lnTo>
                  <a:pt x="764" y="1"/>
                </a:lnTo>
                <a:lnTo>
                  <a:pt x="766" y="1"/>
                </a:lnTo>
                <a:lnTo>
                  <a:pt x="767" y="1"/>
                </a:lnTo>
                <a:lnTo>
                  <a:pt x="768" y="0"/>
                </a:lnTo>
                <a:lnTo>
                  <a:pt x="769" y="0"/>
                </a:lnTo>
                <a:lnTo>
                  <a:pt x="770" y="0"/>
                </a:lnTo>
                <a:lnTo>
                  <a:pt x="771" y="0"/>
                </a:lnTo>
                <a:lnTo>
                  <a:pt x="773" y="0"/>
                </a:lnTo>
                <a:lnTo>
                  <a:pt x="774" y="0"/>
                </a:lnTo>
                <a:lnTo>
                  <a:pt x="775" y="0"/>
                </a:lnTo>
                <a:lnTo>
                  <a:pt x="776" y="0"/>
                </a:lnTo>
                <a:lnTo>
                  <a:pt x="777" y="0"/>
                </a:lnTo>
                <a:lnTo>
                  <a:pt x="778" y="0"/>
                </a:lnTo>
                <a:lnTo>
                  <a:pt x="778" y="0"/>
                </a:lnTo>
                <a:lnTo>
                  <a:pt x="780" y="0"/>
                </a:lnTo>
                <a:lnTo>
                  <a:pt x="781" y="0"/>
                </a:lnTo>
                <a:lnTo>
                  <a:pt x="782" y="0"/>
                </a:lnTo>
                <a:lnTo>
                  <a:pt x="783" y="0"/>
                </a:lnTo>
                <a:lnTo>
                  <a:pt x="784" y="0"/>
                </a:lnTo>
                <a:lnTo>
                  <a:pt x="785" y="0"/>
                </a:lnTo>
                <a:lnTo>
                  <a:pt x="787" y="0"/>
                </a:lnTo>
                <a:lnTo>
                  <a:pt x="788" y="0"/>
                </a:lnTo>
                <a:lnTo>
                  <a:pt x="789" y="0"/>
                </a:lnTo>
                <a:lnTo>
                  <a:pt x="790" y="0"/>
                </a:lnTo>
                <a:lnTo>
                  <a:pt x="791" y="0"/>
                </a:lnTo>
                <a:lnTo>
                  <a:pt x="792" y="0"/>
                </a:lnTo>
                <a:lnTo>
                  <a:pt x="794" y="0"/>
                </a:lnTo>
                <a:lnTo>
                  <a:pt x="795" y="0"/>
                </a:lnTo>
                <a:lnTo>
                  <a:pt x="796" y="0"/>
                </a:lnTo>
                <a:lnTo>
                  <a:pt x="797" y="0"/>
                </a:lnTo>
                <a:lnTo>
                  <a:pt x="798" y="0"/>
                </a:lnTo>
                <a:lnTo>
                  <a:pt x="799" y="0"/>
                </a:lnTo>
                <a:lnTo>
                  <a:pt x="800" y="0"/>
                </a:lnTo>
                <a:lnTo>
                  <a:pt x="802" y="0"/>
                </a:lnTo>
                <a:lnTo>
                  <a:pt x="802" y="0"/>
                </a:lnTo>
                <a:lnTo>
                  <a:pt x="803" y="0"/>
                </a:lnTo>
                <a:lnTo>
                  <a:pt x="804" y="0"/>
                </a:lnTo>
                <a:lnTo>
                  <a:pt x="805" y="0"/>
                </a:lnTo>
                <a:lnTo>
                  <a:pt x="806" y="0"/>
                </a:lnTo>
                <a:lnTo>
                  <a:pt x="808" y="1"/>
                </a:lnTo>
                <a:lnTo>
                  <a:pt x="809" y="1"/>
                </a:lnTo>
                <a:lnTo>
                  <a:pt x="810" y="1"/>
                </a:lnTo>
                <a:lnTo>
                  <a:pt x="811" y="1"/>
                </a:lnTo>
                <a:lnTo>
                  <a:pt x="812" y="1"/>
                </a:lnTo>
                <a:lnTo>
                  <a:pt x="813" y="1"/>
                </a:lnTo>
                <a:lnTo>
                  <a:pt x="815" y="1"/>
                </a:lnTo>
                <a:lnTo>
                  <a:pt x="816" y="1"/>
                </a:lnTo>
                <a:lnTo>
                  <a:pt x="817" y="1"/>
                </a:lnTo>
                <a:lnTo>
                  <a:pt x="818" y="1"/>
                </a:lnTo>
                <a:lnTo>
                  <a:pt x="819" y="1"/>
                </a:lnTo>
                <a:lnTo>
                  <a:pt x="820" y="1"/>
                </a:lnTo>
                <a:lnTo>
                  <a:pt x="822" y="1"/>
                </a:lnTo>
                <a:lnTo>
                  <a:pt x="823" y="1"/>
                </a:lnTo>
                <a:lnTo>
                  <a:pt x="824" y="1"/>
                </a:lnTo>
                <a:lnTo>
                  <a:pt x="825" y="1"/>
                </a:lnTo>
                <a:lnTo>
                  <a:pt x="826" y="1"/>
                </a:lnTo>
                <a:lnTo>
                  <a:pt x="826" y="1"/>
                </a:lnTo>
                <a:lnTo>
                  <a:pt x="827" y="1"/>
                </a:lnTo>
                <a:lnTo>
                  <a:pt x="829" y="1"/>
                </a:lnTo>
                <a:lnTo>
                  <a:pt x="830" y="2"/>
                </a:lnTo>
                <a:lnTo>
                  <a:pt x="831" y="2"/>
                </a:lnTo>
                <a:lnTo>
                  <a:pt x="832" y="2"/>
                </a:lnTo>
                <a:lnTo>
                  <a:pt x="833" y="2"/>
                </a:lnTo>
                <a:lnTo>
                  <a:pt x="834" y="2"/>
                </a:lnTo>
                <a:lnTo>
                  <a:pt x="836" y="2"/>
                </a:lnTo>
                <a:lnTo>
                  <a:pt x="837" y="2"/>
                </a:lnTo>
                <a:lnTo>
                  <a:pt x="838" y="2"/>
                </a:lnTo>
                <a:lnTo>
                  <a:pt x="839" y="2"/>
                </a:lnTo>
                <a:lnTo>
                  <a:pt x="840" y="2"/>
                </a:lnTo>
                <a:lnTo>
                  <a:pt x="841" y="2"/>
                </a:lnTo>
                <a:lnTo>
                  <a:pt x="843" y="2"/>
                </a:lnTo>
                <a:lnTo>
                  <a:pt x="844" y="3"/>
                </a:lnTo>
                <a:lnTo>
                  <a:pt x="845" y="3"/>
                </a:lnTo>
                <a:lnTo>
                  <a:pt x="846" y="3"/>
                </a:lnTo>
                <a:lnTo>
                  <a:pt x="847" y="3"/>
                </a:lnTo>
                <a:lnTo>
                  <a:pt x="848" y="3"/>
                </a:lnTo>
                <a:lnTo>
                  <a:pt x="849" y="3"/>
                </a:lnTo>
                <a:lnTo>
                  <a:pt x="850" y="3"/>
                </a:lnTo>
                <a:lnTo>
                  <a:pt x="851" y="3"/>
                </a:lnTo>
                <a:lnTo>
                  <a:pt x="852" y="3"/>
                </a:lnTo>
                <a:lnTo>
                  <a:pt x="853" y="3"/>
                </a:lnTo>
                <a:lnTo>
                  <a:pt x="854" y="3"/>
                </a:lnTo>
                <a:lnTo>
                  <a:pt x="855" y="4"/>
                </a:lnTo>
                <a:lnTo>
                  <a:pt x="857" y="4"/>
                </a:lnTo>
                <a:lnTo>
                  <a:pt x="858" y="4"/>
                </a:lnTo>
                <a:lnTo>
                  <a:pt x="859" y="4"/>
                </a:lnTo>
                <a:lnTo>
                  <a:pt x="860" y="4"/>
                </a:lnTo>
                <a:lnTo>
                  <a:pt x="861" y="4"/>
                </a:lnTo>
                <a:lnTo>
                  <a:pt x="862" y="4"/>
                </a:lnTo>
                <a:lnTo>
                  <a:pt x="864" y="4"/>
                </a:lnTo>
                <a:lnTo>
                  <a:pt x="865" y="4"/>
                </a:lnTo>
                <a:lnTo>
                  <a:pt x="866" y="5"/>
                </a:lnTo>
                <a:lnTo>
                  <a:pt x="867" y="5"/>
                </a:lnTo>
                <a:lnTo>
                  <a:pt x="868" y="5"/>
                </a:lnTo>
                <a:lnTo>
                  <a:pt x="869" y="5"/>
                </a:lnTo>
                <a:lnTo>
                  <a:pt x="870" y="5"/>
                </a:lnTo>
                <a:lnTo>
                  <a:pt x="872" y="5"/>
                </a:lnTo>
                <a:lnTo>
                  <a:pt x="873" y="5"/>
                </a:lnTo>
                <a:lnTo>
                  <a:pt x="873" y="5"/>
                </a:lnTo>
                <a:lnTo>
                  <a:pt x="874" y="6"/>
                </a:lnTo>
                <a:lnTo>
                  <a:pt x="875" y="6"/>
                </a:lnTo>
                <a:lnTo>
                  <a:pt x="876" y="6"/>
                </a:lnTo>
                <a:lnTo>
                  <a:pt x="878" y="6"/>
                </a:lnTo>
                <a:lnTo>
                  <a:pt x="879" y="6"/>
                </a:lnTo>
                <a:lnTo>
                  <a:pt x="880" y="6"/>
                </a:lnTo>
                <a:lnTo>
                  <a:pt x="881" y="6"/>
                </a:lnTo>
                <a:lnTo>
                  <a:pt x="882" y="6"/>
                </a:lnTo>
                <a:lnTo>
                  <a:pt x="883" y="6"/>
                </a:lnTo>
                <a:lnTo>
                  <a:pt x="885" y="6"/>
                </a:lnTo>
                <a:lnTo>
                  <a:pt x="886" y="6"/>
                </a:lnTo>
                <a:lnTo>
                  <a:pt x="887" y="6"/>
                </a:lnTo>
                <a:lnTo>
                  <a:pt x="888" y="6"/>
                </a:lnTo>
                <a:lnTo>
                  <a:pt x="889" y="6"/>
                </a:lnTo>
                <a:lnTo>
                  <a:pt x="890" y="7"/>
                </a:lnTo>
                <a:lnTo>
                  <a:pt x="892" y="7"/>
                </a:lnTo>
                <a:lnTo>
                  <a:pt x="893" y="7"/>
                </a:lnTo>
                <a:lnTo>
                  <a:pt x="894" y="7"/>
                </a:lnTo>
                <a:lnTo>
                  <a:pt x="895" y="7"/>
                </a:lnTo>
                <a:lnTo>
                  <a:pt x="896" y="7"/>
                </a:lnTo>
                <a:lnTo>
                  <a:pt x="897" y="7"/>
                </a:lnTo>
                <a:lnTo>
                  <a:pt x="897" y="8"/>
                </a:lnTo>
                <a:lnTo>
                  <a:pt x="899" y="8"/>
                </a:lnTo>
                <a:lnTo>
                  <a:pt x="900" y="8"/>
                </a:lnTo>
                <a:lnTo>
                  <a:pt x="901" y="8"/>
                </a:lnTo>
                <a:lnTo>
                  <a:pt x="902" y="8"/>
                </a:lnTo>
                <a:lnTo>
                  <a:pt x="903" y="8"/>
                </a:lnTo>
                <a:lnTo>
                  <a:pt x="904" y="8"/>
                </a:lnTo>
                <a:lnTo>
                  <a:pt x="906" y="9"/>
                </a:lnTo>
                <a:lnTo>
                  <a:pt x="907" y="9"/>
                </a:lnTo>
                <a:lnTo>
                  <a:pt x="908" y="9"/>
                </a:lnTo>
                <a:lnTo>
                  <a:pt x="909" y="9"/>
                </a:lnTo>
                <a:lnTo>
                  <a:pt x="910" y="9"/>
                </a:lnTo>
                <a:lnTo>
                  <a:pt x="911" y="9"/>
                </a:lnTo>
                <a:lnTo>
                  <a:pt x="913" y="10"/>
                </a:lnTo>
                <a:lnTo>
                  <a:pt x="914" y="10"/>
                </a:lnTo>
                <a:lnTo>
                  <a:pt x="915" y="10"/>
                </a:lnTo>
                <a:lnTo>
                  <a:pt x="916" y="10"/>
                </a:lnTo>
                <a:lnTo>
                  <a:pt x="917" y="10"/>
                </a:lnTo>
                <a:lnTo>
                  <a:pt x="918" y="10"/>
                </a:lnTo>
                <a:lnTo>
                  <a:pt x="919" y="10"/>
                </a:lnTo>
                <a:lnTo>
                  <a:pt x="921" y="11"/>
                </a:lnTo>
                <a:lnTo>
                  <a:pt x="921" y="11"/>
                </a:lnTo>
                <a:lnTo>
                  <a:pt x="922" y="11"/>
                </a:lnTo>
                <a:lnTo>
                  <a:pt x="923" y="11"/>
                </a:lnTo>
                <a:lnTo>
                  <a:pt x="924" y="11"/>
                </a:lnTo>
                <a:lnTo>
                  <a:pt x="925" y="11"/>
                </a:lnTo>
                <a:lnTo>
                  <a:pt x="927" y="12"/>
                </a:lnTo>
                <a:lnTo>
                  <a:pt x="928" y="12"/>
                </a:lnTo>
                <a:lnTo>
                  <a:pt x="929" y="12"/>
                </a:lnTo>
                <a:lnTo>
                  <a:pt x="930" y="12"/>
                </a:lnTo>
                <a:lnTo>
                  <a:pt x="931" y="12"/>
                </a:lnTo>
                <a:lnTo>
                  <a:pt x="932" y="12"/>
                </a:lnTo>
                <a:lnTo>
                  <a:pt x="934" y="12"/>
                </a:lnTo>
                <a:lnTo>
                  <a:pt x="935" y="13"/>
                </a:lnTo>
                <a:lnTo>
                  <a:pt x="936" y="13"/>
                </a:lnTo>
                <a:lnTo>
                  <a:pt x="937" y="13"/>
                </a:lnTo>
                <a:lnTo>
                  <a:pt x="938" y="13"/>
                </a:lnTo>
                <a:lnTo>
                  <a:pt x="939" y="13"/>
                </a:lnTo>
                <a:lnTo>
                  <a:pt x="941" y="13"/>
                </a:lnTo>
                <a:lnTo>
                  <a:pt x="942" y="14"/>
                </a:lnTo>
                <a:lnTo>
                  <a:pt x="943" y="14"/>
                </a:lnTo>
                <a:lnTo>
                  <a:pt x="944" y="14"/>
                </a:lnTo>
                <a:lnTo>
                  <a:pt x="945" y="14"/>
                </a:lnTo>
                <a:lnTo>
                  <a:pt x="945" y="14"/>
                </a:lnTo>
                <a:lnTo>
                  <a:pt x="946" y="14"/>
                </a:lnTo>
                <a:lnTo>
                  <a:pt x="948" y="14"/>
                </a:lnTo>
                <a:lnTo>
                  <a:pt x="949" y="15"/>
                </a:lnTo>
                <a:lnTo>
                  <a:pt x="950" y="15"/>
                </a:lnTo>
                <a:lnTo>
                  <a:pt x="951" y="15"/>
                </a:lnTo>
                <a:lnTo>
                  <a:pt x="952" y="15"/>
                </a:lnTo>
                <a:lnTo>
                  <a:pt x="953" y="15"/>
                </a:lnTo>
                <a:lnTo>
                  <a:pt x="955" y="15"/>
                </a:lnTo>
                <a:lnTo>
                  <a:pt x="956" y="15"/>
                </a:lnTo>
                <a:lnTo>
                  <a:pt x="957" y="16"/>
                </a:lnTo>
                <a:lnTo>
                  <a:pt x="958" y="16"/>
                </a:lnTo>
                <a:lnTo>
                  <a:pt x="959" y="16"/>
                </a:lnTo>
                <a:lnTo>
                  <a:pt x="960" y="16"/>
                </a:lnTo>
                <a:lnTo>
                  <a:pt x="962" y="16"/>
                </a:lnTo>
                <a:lnTo>
                  <a:pt x="963" y="16"/>
                </a:lnTo>
                <a:lnTo>
                  <a:pt x="964" y="16"/>
                </a:lnTo>
                <a:lnTo>
                  <a:pt x="965" y="17"/>
                </a:lnTo>
                <a:lnTo>
                  <a:pt x="966" y="17"/>
                </a:lnTo>
                <a:lnTo>
                  <a:pt x="967" y="17"/>
                </a:lnTo>
                <a:lnTo>
                  <a:pt x="968" y="17"/>
                </a:lnTo>
                <a:lnTo>
                  <a:pt x="969" y="17"/>
                </a:lnTo>
                <a:lnTo>
                  <a:pt x="970" y="17"/>
                </a:lnTo>
                <a:lnTo>
                  <a:pt x="971" y="17"/>
                </a:lnTo>
                <a:lnTo>
                  <a:pt x="972" y="17"/>
                </a:lnTo>
                <a:lnTo>
                  <a:pt x="973" y="18"/>
                </a:lnTo>
                <a:lnTo>
                  <a:pt x="974" y="18"/>
                </a:lnTo>
                <a:lnTo>
                  <a:pt x="976" y="18"/>
                </a:lnTo>
                <a:lnTo>
                  <a:pt x="977" y="18"/>
                </a:lnTo>
                <a:lnTo>
                  <a:pt x="978" y="18"/>
                </a:lnTo>
                <a:lnTo>
                  <a:pt x="979" y="18"/>
                </a:lnTo>
                <a:lnTo>
                  <a:pt x="980" y="18"/>
                </a:lnTo>
                <a:lnTo>
                  <a:pt x="981" y="18"/>
                </a:lnTo>
                <a:lnTo>
                  <a:pt x="983" y="19"/>
                </a:lnTo>
                <a:lnTo>
                  <a:pt x="984" y="19"/>
                </a:lnTo>
                <a:lnTo>
                  <a:pt x="985" y="19"/>
                </a:lnTo>
                <a:lnTo>
                  <a:pt x="986" y="19"/>
                </a:lnTo>
                <a:lnTo>
                  <a:pt x="987" y="19"/>
                </a:lnTo>
                <a:lnTo>
                  <a:pt x="988" y="19"/>
                </a:lnTo>
                <a:lnTo>
                  <a:pt x="990" y="19"/>
                </a:lnTo>
                <a:lnTo>
                  <a:pt x="991" y="19"/>
                </a:lnTo>
                <a:lnTo>
                  <a:pt x="992" y="19"/>
                </a:lnTo>
                <a:lnTo>
                  <a:pt x="992" y="20"/>
                </a:lnTo>
                <a:lnTo>
                  <a:pt x="993" y="20"/>
                </a:lnTo>
                <a:lnTo>
                  <a:pt x="994" y="20"/>
                </a:lnTo>
                <a:lnTo>
                  <a:pt x="995" y="20"/>
                </a:lnTo>
                <a:lnTo>
                  <a:pt x="997" y="20"/>
                </a:lnTo>
                <a:lnTo>
                  <a:pt x="998" y="20"/>
                </a:lnTo>
                <a:lnTo>
                  <a:pt x="999" y="20"/>
                </a:lnTo>
                <a:lnTo>
                  <a:pt x="1000" y="20"/>
                </a:lnTo>
                <a:lnTo>
                  <a:pt x="1001" y="20"/>
                </a:lnTo>
                <a:lnTo>
                  <a:pt x="1002" y="21"/>
                </a:lnTo>
                <a:lnTo>
                  <a:pt x="1004" y="21"/>
                </a:lnTo>
                <a:lnTo>
                  <a:pt x="1005" y="21"/>
                </a:lnTo>
                <a:lnTo>
                  <a:pt x="1006" y="21"/>
                </a:lnTo>
                <a:lnTo>
                  <a:pt x="1007" y="21"/>
                </a:lnTo>
                <a:lnTo>
                  <a:pt x="1008" y="21"/>
                </a:lnTo>
                <a:lnTo>
                  <a:pt x="1009" y="21"/>
                </a:lnTo>
                <a:lnTo>
                  <a:pt x="1011" y="21"/>
                </a:lnTo>
                <a:lnTo>
                  <a:pt x="1012" y="21"/>
                </a:lnTo>
                <a:lnTo>
                  <a:pt x="1013" y="21"/>
                </a:lnTo>
                <a:lnTo>
                  <a:pt x="1014" y="22"/>
                </a:lnTo>
                <a:lnTo>
                  <a:pt x="1015" y="22"/>
                </a:lnTo>
                <a:lnTo>
                  <a:pt x="1016" y="22"/>
                </a:lnTo>
                <a:lnTo>
                  <a:pt x="1016" y="22"/>
                </a:lnTo>
                <a:lnTo>
                  <a:pt x="1018" y="22"/>
                </a:lnTo>
                <a:lnTo>
                  <a:pt x="1019" y="22"/>
                </a:lnTo>
                <a:lnTo>
                  <a:pt x="1020" y="22"/>
                </a:lnTo>
                <a:lnTo>
                  <a:pt x="1021" y="22"/>
                </a:lnTo>
                <a:lnTo>
                  <a:pt x="1022" y="22"/>
                </a:lnTo>
                <a:lnTo>
                  <a:pt x="1023" y="22"/>
                </a:lnTo>
                <a:lnTo>
                  <a:pt x="1025" y="23"/>
                </a:lnTo>
                <a:lnTo>
                  <a:pt x="1026" y="23"/>
                </a:lnTo>
                <a:lnTo>
                  <a:pt x="1027" y="23"/>
                </a:lnTo>
                <a:lnTo>
                  <a:pt x="1028" y="23"/>
                </a:lnTo>
                <a:lnTo>
                  <a:pt x="1029" y="23"/>
                </a:lnTo>
                <a:lnTo>
                  <a:pt x="1030" y="23"/>
                </a:lnTo>
                <a:lnTo>
                  <a:pt x="1032" y="23"/>
                </a:lnTo>
                <a:lnTo>
                  <a:pt x="1033" y="23"/>
                </a:lnTo>
                <a:lnTo>
                  <a:pt x="1034" y="23"/>
                </a:lnTo>
                <a:lnTo>
                  <a:pt x="1035" y="23"/>
                </a:lnTo>
                <a:lnTo>
                  <a:pt x="1036" y="23"/>
                </a:lnTo>
                <a:lnTo>
                  <a:pt x="1037" y="24"/>
                </a:lnTo>
                <a:lnTo>
                  <a:pt x="1039" y="24"/>
                </a:lnTo>
                <a:lnTo>
                  <a:pt x="1040" y="24"/>
                </a:lnTo>
                <a:lnTo>
                  <a:pt x="1040" y="24"/>
                </a:lnTo>
                <a:lnTo>
                  <a:pt x="1041" y="24"/>
                </a:lnTo>
                <a:lnTo>
                  <a:pt x="1042" y="24"/>
                </a:lnTo>
                <a:lnTo>
                  <a:pt x="1043" y="24"/>
                </a:lnTo>
                <a:lnTo>
                  <a:pt x="1044" y="24"/>
                </a:lnTo>
                <a:lnTo>
                  <a:pt x="1046" y="24"/>
                </a:lnTo>
                <a:lnTo>
                  <a:pt x="1047" y="24"/>
                </a:lnTo>
                <a:lnTo>
                  <a:pt x="1048" y="24"/>
                </a:lnTo>
                <a:lnTo>
                  <a:pt x="1049" y="24"/>
                </a:lnTo>
                <a:lnTo>
                  <a:pt x="1050" y="25"/>
                </a:lnTo>
                <a:lnTo>
                  <a:pt x="1051" y="25"/>
                </a:lnTo>
                <a:lnTo>
                  <a:pt x="1053" y="25"/>
                </a:lnTo>
                <a:lnTo>
                  <a:pt x="1054" y="25"/>
                </a:lnTo>
                <a:lnTo>
                  <a:pt x="1055" y="25"/>
                </a:lnTo>
                <a:lnTo>
                  <a:pt x="1056" y="25"/>
                </a:lnTo>
                <a:lnTo>
                  <a:pt x="1057" y="25"/>
                </a:lnTo>
                <a:lnTo>
                  <a:pt x="1058" y="25"/>
                </a:lnTo>
                <a:lnTo>
                  <a:pt x="1060" y="25"/>
                </a:lnTo>
                <a:lnTo>
                  <a:pt x="1061" y="25"/>
                </a:lnTo>
                <a:lnTo>
                  <a:pt x="1062" y="25"/>
                </a:lnTo>
                <a:lnTo>
                  <a:pt x="1063" y="26"/>
                </a:lnTo>
                <a:lnTo>
                  <a:pt x="1064" y="26"/>
                </a:lnTo>
                <a:lnTo>
                  <a:pt x="1064" y="26"/>
                </a:lnTo>
                <a:lnTo>
                  <a:pt x="1065" y="26"/>
                </a:lnTo>
                <a:lnTo>
                  <a:pt x="1067" y="26"/>
                </a:lnTo>
                <a:lnTo>
                  <a:pt x="1068" y="26"/>
                </a:lnTo>
                <a:lnTo>
                  <a:pt x="1069" y="26"/>
                </a:lnTo>
                <a:lnTo>
                  <a:pt x="1070" y="26"/>
                </a:lnTo>
                <a:lnTo>
                  <a:pt x="1071" y="26"/>
                </a:lnTo>
                <a:lnTo>
                  <a:pt x="1072" y="26"/>
                </a:lnTo>
                <a:lnTo>
                  <a:pt x="1074" y="26"/>
                </a:lnTo>
                <a:lnTo>
                  <a:pt x="1075" y="27"/>
                </a:lnTo>
                <a:lnTo>
                  <a:pt x="1076" y="27"/>
                </a:lnTo>
                <a:lnTo>
                  <a:pt x="1077" y="27"/>
                </a:lnTo>
                <a:lnTo>
                  <a:pt x="1078" y="27"/>
                </a:lnTo>
                <a:lnTo>
                  <a:pt x="1079" y="27"/>
                </a:lnTo>
                <a:lnTo>
                  <a:pt x="1081" y="27"/>
                </a:lnTo>
                <a:lnTo>
                  <a:pt x="1082" y="27"/>
                </a:lnTo>
                <a:lnTo>
                  <a:pt x="1083" y="27"/>
                </a:lnTo>
                <a:lnTo>
                  <a:pt x="1084" y="27"/>
                </a:lnTo>
                <a:lnTo>
                  <a:pt x="1085" y="27"/>
                </a:lnTo>
                <a:lnTo>
                  <a:pt x="1086" y="27"/>
                </a:lnTo>
                <a:lnTo>
                  <a:pt x="1088" y="28"/>
                </a:lnTo>
                <a:lnTo>
                  <a:pt x="1088" y="28"/>
                </a:lnTo>
                <a:lnTo>
                  <a:pt x="1089" y="28"/>
                </a:lnTo>
                <a:lnTo>
                  <a:pt x="1090" y="28"/>
                </a:lnTo>
                <a:lnTo>
                  <a:pt x="1091" y="28"/>
                </a:lnTo>
                <a:lnTo>
                  <a:pt x="1092" y="28"/>
                </a:lnTo>
                <a:lnTo>
                  <a:pt x="1093" y="28"/>
                </a:lnTo>
                <a:lnTo>
                  <a:pt x="1095" y="28"/>
                </a:lnTo>
                <a:lnTo>
                  <a:pt x="1096" y="28"/>
                </a:lnTo>
                <a:lnTo>
                  <a:pt x="1097" y="28"/>
                </a:lnTo>
                <a:lnTo>
                  <a:pt x="1098" y="29"/>
                </a:lnTo>
                <a:lnTo>
                  <a:pt x="1099" y="29"/>
                </a:lnTo>
                <a:lnTo>
                  <a:pt x="1100" y="29"/>
                </a:lnTo>
                <a:lnTo>
                  <a:pt x="1102" y="29"/>
                </a:lnTo>
                <a:lnTo>
                  <a:pt x="1103" y="29"/>
                </a:lnTo>
                <a:lnTo>
                  <a:pt x="1104" y="29"/>
                </a:lnTo>
                <a:lnTo>
                  <a:pt x="1105" y="29"/>
                </a:lnTo>
                <a:lnTo>
                  <a:pt x="1106" y="29"/>
                </a:lnTo>
                <a:lnTo>
                  <a:pt x="1107" y="29"/>
                </a:lnTo>
                <a:lnTo>
                  <a:pt x="1109" y="30"/>
                </a:lnTo>
                <a:lnTo>
                  <a:pt x="1110" y="30"/>
                </a:lnTo>
                <a:lnTo>
                  <a:pt x="1111" y="30"/>
                </a:lnTo>
                <a:lnTo>
                  <a:pt x="1111" y="30"/>
                </a:lnTo>
                <a:lnTo>
                  <a:pt x="1112" y="30"/>
                </a:lnTo>
                <a:lnTo>
                  <a:pt x="1113" y="30"/>
                </a:lnTo>
                <a:lnTo>
                  <a:pt x="1114" y="30"/>
                </a:lnTo>
                <a:lnTo>
                  <a:pt x="1116" y="30"/>
                </a:lnTo>
                <a:lnTo>
                  <a:pt x="1117" y="30"/>
                </a:lnTo>
                <a:lnTo>
                  <a:pt x="1118" y="30"/>
                </a:lnTo>
                <a:lnTo>
                  <a:pt x="1119" y="30"/>
                </a:lnTo>
                <a:lnTo>
                  <a:pt x="1120" y="30"/>
                </a:lnTo>
                <a:lnTo>
                  <a:pt x="1121" y="30"/>
                </a:lnTo>
                <a:lnTo>
                  <a:pt x="1123" y="30"/>
                </a:lnTo>
                <a:lnTo>
                  <a:pt x="1124" y="30"/>
                </a:lnTo>
                <a:lnTo>
                  <a:pt x="1125" y="30"/>
                </a:lnTo>
                <a:lnTo>
                  <a:pt x="1126" y="31"/>
                </a:lnTo>
                <a:lnTo>
                  <a:pt x="1127" y="31"/>
                </a:lnTo>
                <a:lnTo>
                  <a:pt x="1128" y="31"/>
                </a:lnTo>
                <a:lnTo>
                  <a:pt x="1130" y="31"/>
                </a:lnTo>
                <a:lnTo>
                  <a:pt x="1131" y="31"/>
                </a:lnTo>
                <a:lnTo>
                  <a:pt x="1132" y="31"/>
                </a:lnTo>
                <a:lnTo>
                  <a:pt x="1133" y="31"/>
                </a:lnTo>
                <a:lnTo>
                  <a:pt x="1134" y="32"/>
                </a:lnTo>
                <a:lnTo>
                  <a:pt x="1135" y="32"/>
                </a:lnTo>
                <a:lnTo>
                  <a:pt x="1135" y="32"/>
                </a:lnTo>
                <a:lnTo>
                  <a:pt x="1137" y="32"/>
                </a:lnTo>
                <a:lnTo>
                  <a:pt x="1138" y="32"/>
                </a:lnTo>
                <a:lnTo>
                  <a:pt x="1139" y="32"/>
                </a:lnTo>
                <a:lnTo>
                  <a:pt x="1140" y="32"/>
                </a:lnTo>
                <a:lnTo>
                  <a:pt x="1141" y="33"/>
                </a:lnTo>
                <a:lnTo>
                  <a:pt x="1142" y="33"/>
                </a:lnTo>
                <a:lnTo>
                  <a:pt x="1144" y="33"/>
                </a:lnTo>
                <a:lnTo>
                  <a:pt x="1145" y="33"/>
                </a:lnTo>
                <a:lnTo>
                  <a:pt x="1146" y="33"/>
                </a:lnTo>
                <a:lnTo>
                  <a:pt x="1147" y="33"/>
                </a:lnTo>
                <a:lnTo>
                  <a:pt x="1148" y="33"/>
                </a:lnTo>
                <a:lnTo>
                  <a:pt x="1149" y="33"/>
                </a:lnTo>
                <a:lnTo>
                  <a:pt x="1151" y="34"/>
                </a:lnTo>
                <a:lnTo>
                  <a:pt x="1152" y="34"/>
                </a:lnTo>
                <a:lnTo>
                  <a:pt x="1153" y="34"/>
                </a:lnTo>
                <a:lnTo>
                  <a:pt x="1154" y="34"/>
                </a:lnTo>
                <a:lnTo>
                  <a:pt x="1155" y="34"/>
                </a:lnTo>
                <a:lnTo>
                  <a:pt x="1156" y="34"/>
                </a:lnTo>
                <a:lnTo>
                  <a:pt x="1158" y="34"/>
                </a:lnTo>
                <a:lnTo>
                  <a:pt x="1159" y="34"/>
                </a:lnTo>
                <a:lnTo>
                  <a:pt x="1159" y="34"/>
                </a:lnTo>
                <a:lnTo>
                  <a:pt x="1160" y="35"/>
                </a:lnTo>
                <a:lnTo>
                  <a:pt x="1161" y="35"/>
                </a:lnTo>
                <a:lnTo>
                  <a:pt x="1162" y="35"/>
                </a:lnTo>
                <a:lnTo>
                  <a:pt x="1163" y="35"/>
                </a:lnTo>
                <a:lnTo>
                  <a:pt x="1165" y="35"/>
                </a:lnTo>
                <a:lnTo>
                  <a:pt x="1166" y="35"/>
                </a:lnTo>
                <a:lnTo>
                  <a:pt x="1167" y="35"/>
                </a:lnTo>
                <a:lnTo>
                  <a:pt x="1168" y="35"/>
                </a:lnTo>
                <a:lnTo>
                  <a:pt x="1169" y="35"/>
                </a:lnTo>
                <a:lnTo>
                  <a:pt x="1170" y="35"/>
                </a:lnTo>
                <a:lnTo>
                  <a:pt x="1172" y="35"/>
                </a:lnTo>
                <a:lnTo>
                  <a:pt x="1173" y="35"/>
                </a:lnTo>
                <a:lnTo>
                  <a:pt x="1174" y="35"/>
                </a:lnTo>
                <a:lnTo>
                  <a:pt x="1175" y="35"/>
                </a:lnTo>
                <a:lnTo>
                  <a:pt x="1176" y="35"/>
                </a:lnTo>
                <a:lnTo>
                  <a:pt x="1177" y="35"/>
                </a:lnTo>
                <a:lnTo>
                  <a:pt x="1179" y="35"/>
                </a:lnTo>
                <a:lnTo>
                  <a:pt x="1180" y="35"/>
                </a:lnTo>
                <a:lnTo>
                  <a:pt x="1181" y="35"/>
                </a:lnTo>
                <a:lnTo>
                  <a:pt x="1182" y="35"/>
                </a:lnTo>
                <a:lnTo>
                  <a:pt x="1183" y="35"/>
                </a:lnTo>
                <a:lnTo>
                  <a:pt x="1183" y="35"/>
                </a:lnTo>
                <a:lnTo>
                  <a:pt x="1184" y="35"/>
                </a:lnTo>
                <a:lnTo>
                  <a:pt x="1186" y="35"/>
                </a:lnTo>
                <a:lnTo>
                  <a:pt x="1187" y="35"/>
                </a:lnTo>
                <a:lnTo>
                  <a:pt x="1188" y="35"/>
                </a:lnTo>
                <a:lnTo>
                  <a:pt x="1189" y="35"/>
                </a:lnTo>
                <a:lnTo>
                  <a:pt x="1190" y="35"/>
                </a:lnTo>
                <a:lnTo>
                  <a:pt x="1191" y="35"/>
                </a:lnTo>
                <a:lnTo>
                  <a:pt x="1193" y="35"/>
                </a:lnTo>
                <a:lnTo>
                  <a:pt x="1194" y="35"/>
                </a:lnTo>
                <a:lnTo>
                  <a:pt x="1195" y="35"/>
                </a:lnTo>
                <a:lnTo>
                  <a:pt x="1196" y="35"/>
                </a:lnTo>
                <a:lnTo>
                  <a:pt x="1197" y="35"/>
                </a:lnTo>
                <a:lnTo>
                  <a:pt x="1198" y="35"/>
                </a:lnTo>
                <a:lnTo>
                  <a:pt x="1200" y="35"/>
                </a:lnTo>
                <a:lnTo>
                  <a:pt x="1201" y="35"/>
                </a:lnTo>
                <a:lnTo>
                  <a:pt x="1202" y="35"/>
                </a:lnTo>
                <a:lnTo>
                  <a:pt x="1203" y="35"/>
                </a:lnTo>
                <a:lnTo>
                  <a:pt x="1204" y="35"/>
                </a:lnTo>
                <a:lnTo>
                  <a:pt x="1205" y="34"/>
                </a:lnTo>
                <a:lnTo>
                  <a:pt x="1206" y="34"/>
                </a:lnTo>
                <a:lnTo>
                  <a:pt x="1207" y="34"/>
                </a:lnTo>
                <a:lnTo>
                  <a:pt x="1208" y="34"/>
                </a:lnTo>
                <a:lnTo>
                  <a:pt x="1209" y="34"/>
                </a:lnTo>
                <a:lnTo>
                  <a:pt x="1210" y="34"/>
                </a:lnTo>
                <a:lnTo>
                  <a:pt x="1211" y="34"/>
                </a:lnTo>
                <a:lnTo>
                  <a:pt x="1212" y="34"/>
                </a:lnTo>
                <a:lnTo>
                  <a:pt x="1214" y="34"/>
                </a:lnTo>
                <a:lnTo>
                  <a:pt x="1215" y="33"/>
                </a:lnTo>
                <a:lnTo>
                  <a:pt x="1216" y="33"/>
                </a:lnTo>
                <a:lnTo>
                  <a:pt x="1217" y="33"/>
                </a:lnTo>
                <a:lnTo>
                  <a:pt x="1218" y="33"/>
                </a:lnTo>
                <a:lnTo>
                  <a:pt x="1219" y="33"/>
                </a:lnTo>
                <a:lnTo>
                  <a:pt x="1221" y="33"/>
                </a:lnTo>
                <a:lnTo>
                  <a:pt x="1222" y="33"/>
                </a:lnTo>
                <a:lnTo>
                  <a:pt x="1223" y="33"/>
                </a:lnTo>
                <a:lnTo>
                  <a:pt x="1224" y="32"/>
                </a:lnTo>
                <a:lnTo>
                  <a:pt x="1225" y="32"/>
                </a:lnTo>
                <a:lnTo>
                  <a:pt x="1226" y="32"/>
                </a:lnTo>
                <a:lnTo>
                  <a:pt x="1228" y="32"/>
                </a:lnTo>
                <a:lnTo>
                  <a:pt x="1229" y="32"/>
                </a:lnTo>
                <a:lnTo>
                  <a:pt x="1230" y="32"/>
                </a:lnTo>
                <a:lnTo>
                  <a:pt x="1230" y="32"/>
                </a:lnTo>
                <a:lnTo>
                  <a:pt x="1231" y="31"/>
                </a:lnTo>
                <a:lnTo>
                  <a:pt x="1232" y="31"/>
                </a:lnTo>
                <a:lnTo>
                  <a:pt x="1233" y="31"/>
                </a:lnTo>
                <a:lnTo>
                  <a:pt x="1235" y="31"/>
                </a:lnTo>
                <a:lnTo>
                  <a:pt x="1236" y="31"/>
                </a:lnTo>
                <a:lnTo>
                  <a:pt x="1237" y="31"/>
                </a:lnTo>
                <a:lnTo>
                  <a:pt x="1238" y="31"/>
                </a:lnTo>
                <a:lnTo>
                  <a:pt x="1239" y="30"/>
                </a:lnTo>
                <a:lnTo>
                  <a:pt x="1240" y="30"/>
                </a:lnTo>
                <a:lnTo>
                  <a:pt x="1242" y="30"/>
                </a:lnTo>
                <a:lnTo>
                  <a:pt x="1243" y="30"/>
                </a:lnTo>
                <a:lnTo>
                  <a:pt x="1244" y="30"/>
                </a:lnTo>
                <a:lnTo>
                  <a:pt x="1245" y="30"/>
                </a:lnTo>
                <a:lnTo>
                  <a:pt x="1246" y="30"/>
                </a:lnTo>
                <a:lnTo>
                  <a:pt x="1247" y="30"/>
                </a:lnTo>
                <a:lnTo>
                  <a:pt x="1249" y="30"/>
                </a:lnTo>
                <a:lnTo>
                  <a:pt x="1250" y="30"/>
                </a:lnTo>
                <a:lnTo>
                  <a:pt x="1251" y="30"/>
                </a:lnTo>
                <a:lnTo>
                  <a:pt x="1252" y="30"/>
                </a:lnTo>
                <a:lnTo>
                  <a:pt x="1253" y="30"/>
                </a:lnTo>
                <a:lnTo>
                  <a:pt x="1254" y="30"/>
                </a:lnTo>
                <a:lnTo>
                  <a:pt x="1255" y="30"/>
                </a:lnTo>
                <a:lnTo>
                  <a:pt x="1256" y="30"/>
                </a:lnTo>
                <a:lnTo>
                  <a:pt x="1257" y="29"/>
                </a:lnTo>
                <a:lnTo>
                  <a:pt x="1258" y="29"/>
                </a:lnTo>
                <a:lnTo>
                  <a:pt x="1259" y="29"/>
                </a:lnTo>
                <a:lnTo>
                  <a:pt x="1260" y="29"/>
                </a:lnTo>
                <a:lnTo>
                  <a:pt x="1261" y="29"/>
                </a:lnTo>
                <a:lnTo>
                  <a:pt x="1263" y="29"/>
                </a:lnTo>
                <a:lnTo>
                  <a:pt x="1264" y="29"/>
                </a:lnTo>
                <a:lnTo>
                  <a:pt x="1265" y="29"/>
                </a:lnTo>
                <a:lnTo>
                  <a:pt x="1266" y="29"/>
                </a:lnTo>
                <a:lnTo>
                  <a:pt x="1267" y="28"/>
                </a:lnTo>
                <a:lnTo>
                  <a:pt x="1268" y="28"/>
                </a:lnTo>
                <a:lnTo>
                  <a:pt x="1270" y="28"/>
                </a:lnTo>
                <a:lnTo>
                  <a:pt x="1271" y="28"/>
                </a:lnTo>
                <a:lnTo>
                  <a:pt x="1272" y="28"/>
                </a:lnTo>
                <a:lnTo>
                  <a:pt x="1273" y="28"/>
                </a:lnTo>
                <a:lnTo>
                  <a:pt x="1274" y="28"/>
                </a:lnTo>
                <a:lnTo>
                  <a:pt x="1275" y="28"/>
                </a:lnTo>
                <a:lnTo>
                  <a:pt x="1277" y="28"/>
                </a:lnTo>
                <a:lnTo>
                  <a:pt x="1278" y="28"/>
                </a:lnTo>
                <a:lnTo>
                  <a:pt x="1278" y="27"/>
                </a:lnTo>
                <a:lnTo>
                  <a:pt x="1279" y="27"/>
                </a:lnTo>
                <a:lnTo>
                  <a:pt x="1280" y="27"/>
                </a:lnTo>
                <a:lnTo>
                  <a:pt x="1281" y="27"/>
                </a:lnTo>
                <a:lnTo>
                  <a:pt x="1282" y="27"/>
                </a:lnTo>
                <a:lnTo>
                  <a:pt x="1284" y="27"/>
                </a:lnTo>
                <a:lnTo>
                  <a:pt x="1285" y="27"/>
                </a:lnTo>
                <a:lnTo>
                  <a:pt x="1286" y="27"/>
                </a:lnTo>
                <a:lnTo>
                  <a:pt x="1287" y="27"/>
                </a:lnTo>
                <a:lnTo>
                  <a:pt x="1288" y="27"/>
                </a:lnTo>
                <a:lnTo>
                  <a:pt x="1289" y="27"/>
                </a:lnTo>
                <a:lnTo>
                  <a:pt x="1291" y="26"/>
                </a:lnTo>
                <a:lnTo>
                  <a:pt x="1292" y="26"/>
                </a:lnTo>
                <a:lnTo>
                  <a:pt x="1293" y="26"/>
                </a:lnTo>
                <a:lnTo>
                  <a:pt x="1294" y="26"/>
                </a:lnTo>
                <a:lnTo>
                  <a:pt x="1295" y="26"/>
                </a:lnTo>
                <a:lnTo>
                  <a:pt x="1296" y="26"/>
                </a:lnTo>
                <a:lnTo>
                  <a:pt x="1298" y="26"/>
                </a:lnTo>
                <a:lnTo>
                  <a:pt x="1299" y="26"/>
                </a:lnTo>
                <a:lnTo>
                  <a:pt x="1300" y="26"/>
                </a:lnTo>
                <a:lnTo>
                  <a:pt x="1301" y="26"/>
                </a:lnTo>
                <a:lnTo>
                  <a:pt x="1302" y="26"/>
                </a:lnTo>
                <a:lnTo>
                  <a:pt x="1302" y="25"/>
                </a:lnTo>
                <a:lnTo>
                  <a:pt x="1304" y="25"/>
                </a:lnTo>
                <a:lnTo>
                  <a:pt x="1305" y="25"/>
                </a:lnTo>
                <a:lnTo>
                  <a:pt x="1306" y="25"/>
                </a:lnTo>
                <a:lnTo>
                  <a:pt x="1307" y="25"/>
                </a:lnTo>
                <a:lnTo>
                  <a:pt x="1308" y="25"/>
                </a:lnTo>
                <a:lnTo>
                  <a:pt x="1309" y="25"/>
                </a:lnTo>
                <a:lnTo>
                  <a:pt x="1310" y="25"/>
                </a:lnTo>
                <a:lnTo>
                  <a:pt x="1312" y="25"/>
                </a:lnTo>
                <a:lnTo>
                  <a:pt x="1313" y="25"/>
                </a:lnTo>
                <a:lnTo>
                  <a:pt x="1314" y="25"/>
                </a:lnTo>
                <a:lnTo>
                  <a:pt x="1315" y="24"/>
                </a:lnTo>
                <a:lnTo>
                  <a:pt x="1316" y="24"/>
                </a:lnTo>
                <a:lnTo>
                  <a:pt x="1317" y="24"/>
                </a:lnTo>
                <a:lnTo>
                  <a:pt x="1319" y="24"/>
                </a:lnTo>
                <a:lnTo>
                  <a:pt x="1320" y="24"/>
                </a:lnTo>
                <a:lnTo>
                  <a:pt x="1321" y="24"/>
                </a:lnTo>
                <a:lnTo>
                  <a:pt x="1322" y="24"/>
                </a:lnTo>
                <a:lnTo>
                  <a:pt x="1323" y="24"/>
                </a:lnTo>
                <a:lnTo>
                  <a:pt x="1324" y="24"/>
                </a:lnTo>
                <a:lnTo>
                  <a:pt x="1325" y="24"/>
                </a:lnTo>
                <a:lnTo>
                  <a:pt x="1326" y="24"/>
                </a:lnTo>
                <a:lnTo>
                  <a:pt x="1327" y="23"/>
                </a:lnTo>
                <a:lnTo>
                  <a:pt x="1328" y="23"/>
                </a:lnTo>
                <a:lnTo>
                  <a:pt x="1329" y="23"/>
                </a:lnTo>
                <a:lnTo>
                  <a:pt x="1330" y="23"/>
                </a:lnTo>
                <a:lnTo>
                  <a:pt x="1331" y="23"/>
                </a:lnTo>
                <a:lnTo>
                  <a:pt x="1333" y="23"/>
                </a:lnTo>
                <a:lnTo>
                  <a:pt x="1334" y="23"/>
                </a:lnTo>
                <a:lnTo>
                  <a:pt x="1335" y="23"/>
                </a:lnTo>
                <a:lnTo>
                  <a:pt x="1336" y="23"/>
                </a:lnTo>
                <a:lnTo>
                  <a:pt x="1337" y="23"/>
                </a:lnTo>
                <a:lnTo>
                  <a:pt x="1338" y="23"/>
                </a:lnTo>
                <a:lnTo>
                  <a:pt x="1340" y="23"/>
                </a:lnTo>
                <a:lnTo>
                  <a:pt x="1341" y="22"/>
                </a:lnTo>
                <a:lnTo>
                  <a:pt x="1342" y="22"/>
                </a:lnTo>
                <a:lnTo>
                  <a:pt x="1343" y="22"/>
                </a:lnTo>
                <a:lnTo>
                  <a:pt x="1344" y="22"/>
                </a:lnTo>
                <a:lnTo>
                  <a:pt x="1345" y="22"/>
                </a:lnTo>
                <a:lnTo>
                  <a:pt x="1347" y="22"/>
                </a:lnTo>
                <a:lnTo>
                  <a:pt x="1348" y="22"/>
                </a:lnTo>
                <a:lnTo>
                  <a:pt x="1349" y="22"/>
                </a:lnTo>
                <a:lnTo>
                  <a:pt x="1349" y="22"/>
                </a:lnTo>
                <a:lnTo>
                  <a:pt x="1350" y="22"/>
                </a:lnTo>
                <a:lnTo>
                  <a:pt x="1351" y="21"/>
                </a:lnTo>
                <a:lnTo>
                  <a:pt x="1353" y="21"/>
                </a:lnTo>
                <a:lnTo>
                  <a:pt x="1354" y="21"/>
                </a:lnTo>
                <a:lnTo>
                  <a:pt x="1355" y="21"/>
                </a:lnTo>
                <a:lnTo>
                  <a:pt x="1356" y="21"/>
                </a:lnTo>
                <a:lnTo>
                  <a:pt x="1357" y="21"/>
                </a:lnTo>
                <a:lnTo>
                  <a:pt x="1358" y="21"/>
                </a:lnTo>
                <a:lnTo>
                  <a:pt x="1359" y="21"/>
                </a:lnTo>
                <a:lnTo>
                  <a:pt x="1361" y="21"/>
                </a:lnTo>
                <a:lnTo>
                  <a:pt x="1362" y="21"/>
                </a:lnTo>
                <a:lnTo>
                  <a:pt x="1363" y="20"/>
                </a:lnTo>
                <a:lnTo>
                  <a:pt x="1364" y="20"/>
                </a:lnTo>
                <a:lnTo>
                  <a:pt x="1365" y="20"/>
                </a:lnTo>
                <a:lnTo>
                  <a:pt x="1366" y="20"/>
                </a:lnTo>
                <a:lnTo>
                  <a:pt x="1368" y="20"/>
                </a:lnTo>
                <a:lnTo>
                  <a:pt x="1369" y="20"/>
                </a:lnTo>
                <a:lnTo>
                  <a:pt x="1370" y="20"/>
                </a:lnTo>
                <a:lnTo>
                  <a:pt x="1371" y="20"/>
                </a:lnTo>
                <a:lnTo>
                  <a:pt x="1372" y="20"/>
                </a:lnTo>
                <a:lnTo>
                  <a:pt x="1373" y="19"/>
                </a:lnTo>
                <a:lnTo>
                  <a:pt x="1374" y="19"/>
                </a:lnTo>
                <a:lnTo>
                  <a:pt x="1375" y="19"/>
                </a:lnTo>
                <a:lnTo>
                  <a:pt x="1376" y="19"/>
                </a:lnTo>
                <a:lnTo>
                  <a:pt x="1377" y="19"/>
                </a:lnTo>
                <a:lnTo>
                  <a:pt x="1378" y="19"/>
                </a:lnTo>
                <a:lnTo>
                  <a:pt x="1379" y="19"/>
                </a:lnTo>
                <a:lnTo>
                  <a:pt x="1380" y="19"/>
                </a:lnTo>
                <a:lnTo>
                  <a:pt x="1382" y="19"/>
                </a:lnTo>
                <a:lnTo>
                  <a:pt x="1383" y="18"/>
                </a:lnTo>
                <a:lnTo>
                  <a:pt x="1384" y="18"/>
                </a:lnTo>
                <a:lnTo>
                  <a:pt x="1385" y="18"/>
                </a:lnTo>
                <a:lnTo>
                  <a:pt x="1386" y="18"/>
                </a:lnTo>
                <a:lnTo>
                  <a:pt x="1387" y="18"/>
                </a:lnTo>
                <a:lnTo>
                  <a:pt x="1389" y="18"/>
                </a:lnTo>
                <a:lnTo>
                  <a:pt x="1390" y="18"/>
                </a:lnTo>
                <a:lnTo>
                  <a:pt x="1391" y="18"/>
                </a:lnTo>
                <a:lnTo>
                  <a:pt x="1392" y="17"/>
                </a:lnTo>
                <a:lnTo>
                  <a:pt x="1393" y="17"/>
                </a:lnTo>
                <a:lnTo>
                  <a:pt x="1394" y="17"/>
                </a:lnTo>
                <a:lnTo>
                  <a:pt x="1396" y="17"/>
                </a:lnTo>
                <a:lnTo>
                  <a:pt x="1397" y="17"/>
                </a:lnTo>
                <a:lnTo>
                  <a:pt x="1397" y="17"/>
                </a:lnTo>
                <a:lnTo>
                  <a:pt x="1398" y="17"/>
                </a:lnTo>
                <a:lnTo>
                  <a:pt x="1399" y="17"/>
                </a:lnTo>
                <a:lnTo>
                  <a:pt x="1400" y="16"/>
                </a:lnTo>
                <a:lnTo>
                  <a:pt x="1401" y="16"/>
                </a:lnTo>
                <a:lnTo>
                  <a:pt x="1403" y="16"/>
                </a:lnTo>
                <a:lnTo>
                  <a:pt x="1404" y="16"/>
                </a:lnTo>
                <a:lnTo>
                  <a:pt x="1405" y="16"/>
                </a:lnTo>
                <a:lnTo>
                  <a:pt x="1406" y="16"/>
                </a:lnTo>
                <a:lnTo>
                  <a:pt x="1407" y="16"/>
                </a:lnTo>
                <a:lnTo>
                  <a:pt x="1408" y="15"/>
                </a:lnTo>
                <a:lnTo>
                  <a:pt x="1410" y="15"/>
                </a:lnTo>
                <a:lnTo>
                  <a:pt x="1411" y="15"/>
                </a:lnTo>
                <a:lnTo>
                  <a:pt x="1412" y="15"/>
                </a:lnTo>
                <a:lnTo>
                  <a:pt x="1413" y="15"/>
                </a:lnTo>
                <a:lnTo>
                  <a:pt x="1414" y="15"/>
                </a:lnTo>
                <a:lnTo>
                  <a:pt x="1415" y="15"/>
                </a:lnTo>
                <a:lnTo>
                  <a:pt x="1417" y="14"/>
                </a:lnTo>
                <a:lnTo>
                  <a:pt x="1418" y="14"/>
                </a:lnTo>
                <a:lnTo>
                  <a:pt x="1419" y="14"/>
                </a:lnTo>
                <a:lnTo>
                  <a:pt x="1420" y="14"/>
                </a:lnTo>
                <a:lnTo>
                  <a:pt x="1420" y="14"/>
                </a:lnTo>
                <a:lnTo>
                  <a:pt x="1421" y="14"/>
                </a:lnTo>
                <a:lnTo>
                  <a:pt x="1423" y="14"/>
                </a:lnTo>
                <a:lnTo>
                  <a:pt x="1424" y="13"/>
                </a:lnTo>
                <a:lnTo>
                  <a:pt x="1425" y="13"/>
                </a:lnTo>
                <a:lnTo>
                  <a:pt x="1426" y="13"/>
                </a:lnTo>
                <a:lnTo>
                  <a:pt x="1427" y="13"/>
                </a:lnTo>
                <a:lnTo>
                  <a:pt x="1428" y="13"/>
                </a:lnTo>
                <a:lnTo>
                  <a:pt x="1429" y="13"/>
                </a:lnTo>
                <a:lnTo>
                  <a:pt x="1431" y="12"/>
                </a:lnTo>
                <a:lnTo>
                  <a:pt x="1432" y="12"/>
                </a:lnTo>
                <a:lnTo>
                  <a:pt x="1433" y="12"/>
                </a:lnTo>
                <a:lnTo>
                  <a:pt x="1434" y="12"/>
                </a:lnTo>
                <a:lnTo>
                  <a:pt x="1435" y="12"/>
                </a:lnTo>
                <a:lnTo>
                  <a:pt x="1436" y="12"/>
                </a:lnTo>
                <a:lnTo>
                  <a:pt x="1438" y="12"/>
                </a:lnTo>
                <a:lnTo>
                  <a:pt x="1439" y="11"/>
                </a:lnTo>
                <a:lnTo>
                  <a:pt x="1440" y="11"/>
                </a:lnTo>
                <a:lnTo>
                  <a:pt x="1441" y="11"/>
                </a:lnTo>
                <a:lnTo>
                  <a:pt x="1442" y="11"/>
                </a:lnTo>
                <a:lnTo>
                  <a:pt x="1443" y="11"/>
                </a:lnTo>
                <a:lnTo>
                  <a:pt x="1444" y="11"/>
                </a:lnTo>
                <a:lnTo>
                  <a:pt x="1445" y="10"/>
                </a:lnTo>
                <a:lnTo>
                  <a:pt x="1446" y="10"/>
                </a:lnTo>
                <a:lnTo>
                  <a:pt x="1447" y="10"/>
                </a:lnTo>
                <a:lnTo>
                  <a:pt x="1448" y="10"/>
                </a:lnTo>
                <a:lnTo>
                  <a:pt x="1449" y="10"/>
                </a:lnTo>
                <a:lnTo>
                  <a:pt x="1450" y="10"/>
                </a:lnTo>
                <a:lnTo>
                  <a:pt x="1452" y="10"/>
                </a:lnTo>
                <a:lnTo>
                  <a:pt x="1453" y="9"/>
                </a:lnTo>
                <a:lnTo>
                  <a:pt x="1454" y="9"/>
                </a:lnTo>
                <a:lnTo>
                  <a:pt x="1455" y="9"/>
                </a:lnTo>
                <a:lnTo>
                  <a:pt x="1456" y="9"/>
                </a:lnTo>
                <a:lnTo>
                  <a:pt x="1457" y="9"/>
                </a:lnTo>
                <a:lnTo>
                  <a:pt x="1459" y="9"/>
                </a:lnTo>
                <a:lnTo>
                  <a:pt x="1460" y="8"/>
                </a:lnTo>
                <a:lnTo>
                  <a:pt x="1461" y="8"/>
                </a:lnTo>
                <a:lnTo>
                  <a:pt x="1462" y="8"/>
                </a:lnTo>
                <a:lnTo>
                  <a:pt x="1463" y="8"/>
                </a:lnTo>
                <a:lnTo>
                  <a:pt x="1464" y="8"/>
                </a:lnTo>
                <a:lnTo>
                  <a:pt x="1466" y="8"/>
                </a:lnTo>
                <a:lnTo>
                  <a:pt x="1467" y="8"/>
                </a:lnTo>
                <a:lnTo>
                  <a:pt x="1468" y="7"/>
                </a:lnTo>
                <a:lnTo>
                  <a:pt x="1468" y="7"/>
                </a:lnTo>
                <a:lnTo>
                  <a:pt x="1469" y="7"/>
                </a:lnTo>
                <a:lnTo>
                  <a:pt x="1470" y="7"/>
                </a:lnTo>
                <a:lnTo>
                  <a:pt x="1472" y="7"/>
                </a:lnTo>
                <a:lnTo>
                  <a:pt x="1473" y="7"/>
                </a:lnTo>
                <a:lnTo>
                  <a:pt x="1474" y="7"/>
                </a:lnTo>
                <a:lnTo>
                  <a:pt x="1475" y="6"/>
                </a:lnTo>
                <a:lnTo>
                  <a:pt x="1476" y="6"/>
                </a:lnTo>
                <a:lnTo>
                  <a:pt x="1477" y="6"/>
                </a:lnTo>
                <a:lnTo>
                  <a:pt x="1478" y="6"/>
                </a:lnTo>
                <a:lnTo>
                  <a:pt x="1480" y="6"/>
                </a:lnTo>
                <a:lnTo>
                  <a:pt x="1481" y="6"/>
                </a:lnTo>
                <a:lnTo>
                  <a:pt x="1482" y="6"/>
                </a:lnTo>
                <a:lnTo>
                  <a:pt x="1483" y="6"/>
                </a:lnTo>
                <a:lnTo>
                  <a:pt x="1484" y="6"/>
                </a:lnTo>
                <a:lnTo>
                  <a:pt x="1485" y="6"/>
                </a:lnTo>
                <a:lnTo>
                  <a:pt x="1487" y="6"/>
                </a:lnTo>
                <a:lnTo>
                  <a:pt x="1488" y="6"/>
                </a:lnTo>
                <a:lnTo>
                  <a:pt x="1489" y="6"/>
                </a:lnTo>
                <a:lnTo>
                  <a:pt x="1490" y="6"/>
                </a:lnTo>
                <a:lnTo>
                  <a:pt x="1491" y="5"/>
                </a:lnTo>
                <a:lnTo>
                  <a:pt x="1492" y="5"/>
                </a:lnTo>
                <a:lnTo>
                  <a:pt x="1493" y="5"/>
                </a:lnTo>
                <a:lnTo>
                  <a:pt x="1494" y="5"/>
                </a:lnTo>
                <a:lnTo>
                  <a:pt x="1495" y="5"/>
                </a:lnTo>
                <a:lnTo>
                  <a:pt x="1496" y="5"/>
                </a:lnTo>
                <a:lnTo>
                  <a:pt x="1497" y="5"/>
                </a:lnTo>
                <a:lnTo>
                  <a:pt x="1498" y="5"/>
                </a:lnTo>
                <a:lnTo>
                  <a:pt x="1499" y="4"/>
                </a:lnTo>
                <a:lnTo>
                  <a:pt x="1501" y="4"/>
                </a:lnTo>
                <a:lnTo>
                  <a:pt x="1502" y="4"/>
                </a:lnTo>
                <a:lnTo>
                  <a:pt x="1503" y="4"/>
                </a:lnTo>
                <a:lnTo>
                  <a:pt x="1504" y="4"/>
                </a:lnTo>
                <a:lnTo>
                  <a:pt x="1505" y="4"/>
                </a:lnTo>
                <a:lnTo>
                  <a:pt x="1506" y="4"/>
                </a:lnTo>
                <a:lnTo>
                  <a:pt x="1508" y="4"/>
                </a:lnTo>
                <a:lnTo>
                  <a:pt x="1509" y="4"/>
                </a:lnTo>
                <a:lnTo>
                  <a:pt x="1510" y="3"/>
                </a:lnTo>
                <a:lnTo>
                  <a:pt x="1511" y="3"/>
                </a:lnTo>
                <a:lnTo>
                  <a:pt x="1512" y="3"/>
                </a:lnTo>
                <a:lnTo>
                  <a:pt x="1513" y="3"/>
                </a:lnTo>
                <a:lnTo>
                  <a:pt x="1515" y="3"/>
                </a:lnTo>
                <a:lnTo>
                  <a:pt x="1516" y="3"/>
                </a:lnTo>
                <a:lnTo>
                  <a:pt x="1516" y="3"/>
                </a:lnTo>
                <a:lnTo>
                  <a:pt x="1517" y="3"/>
                </a:lnTo>
                <a:lnTo>
                  <a:pt x="1518" y="3"/>
                </a:lnTo>
                <a:lnTo>
                  <a:pt x="1519" y="3"/>
                </a:lnTo>
                <a:lnTo>
                  <a:pt x="1521" y="2"/>
                </a:lnTo>
                <a:lnTo>
                  <a:pt x="1522" y="2"/>
                </a:lnTo>
                <a:lnTo>
                  <a:pt x="1523" y="2"/>
                </a:lnTo>
                <a:lnTo>
                  <a:pt x="1524" y="2"/>
                </a:lnTo>
                <a:lnTo>
                  <a:pt x="1525" y="2"/>
                </a:lnTo>
                <a:lnTo>
                  <a:pt x="1526" y="2"/>
                </a:lnTo>
                <a:lnTo>
                  <a:pt x="1527" y="2"/>
                </a:lnTo>
                <a:lnTo>
                  <a:pt x="1529" y="2"/>
                </a:lnTo>
                <a:lnTo>
                  <a:pt x="1530" y="2"/>
                </a:lnTo>
                <a:lnTo>
                  <a:pt x="1531" y="2"/>
                </a:lnTo>
                <a:lnTo>
                  <a:pt x="1532" y="2"/>
                </a:lnTo>
                <a:lnTo>
                  <a:pt x="1533" y="2"/>
                </a:lnTo>
                <a:lnTo>
                  <a:pt x="1534" y="2"/>
                </a:lnTo>
                <a:lnTo>
                  <a:pt x="1536" y="1"/>
                </a:lnTo>
                <a:lnTo>
                  <a:pt x="1537" y="1"/>
                </a:lnTo>
                <a:lnTo>
                  <a:pt x="1538" y="1"/>
                </a:lnTo>
                <a:lnTo>
                  <a:pt x="1539" y="1"/>
                </a:lnTo>
                <a:lnTo>
                  <a:pt x="1539" y="1"/>
                </a:lnTo>
                <a:lnTo>
                  <a:pt x="1540" y="1"/>
                </a:lnTo>
                <a:lnTo>
                  <a:pt x="1542" y="1"/>
                </a:lnTo>
                <a:lnTo>
                  <a:pt x="1543" y="1"/>
                </a:lnTo>
                <a:lnTo>
                  <a:pt x="1544" y="1"/>
                </a:lnTo>
                <a:lnTo>
                  <a:pt x="1545" y="1"/>
                </a:lnTo>
                <a:lnTo>
                  <a:pt x="1546" y="1"/>
                </a:lnTo>
                <a:lnTo>
                  <a:pt x="1547" y="1"/>
                </a:lnTo>
                <a:lnTo>
                  <a:pt x="1548" y="1"/>
                </a:lnTo>
                <a:lnTo>
                  <a:pt x="1550" y="1"/>
                </a:lnTo>
                <a:lnTo>
                  <a:pt x="1551" y="1"/>
                </a:lnTo>
                <a:lnTo>
                  <a:pt x="1552" y="1"/>
                </a:lnTo>
                <a:lnTo>
                  <a:pt x="1553" y="1"/>
                </a:lnTo>
                <a:lnTo>
                  <a:pt x="1554" y="1"/>
                </a:lnTo>
                <a:lnTo>
                  <a:pt x="1555" y="1"/>
                </a:lnTo>
                <a:lnTo>
                  <a:pt x="1557" y="1"/>
                </a:lnTo>
                <a:lnTo>
                  <a:pt x="1558" y="0"/>
                </a:lnTo>
                <a:lnTo>
                  <a:pt x="1559" y="0"/>
                </a:lnTo>
                <a:lnTo>
                  <a:pt x="1560" y="0"/>
                </a:lnTo>
                <a:lnTo>
                  <a:pt x="1561" y="0"/>
                </a:lnTo>
                <a:lnTo>
                  <a:pt x="1562" y="0"/>
                </a:lnTo>
                <a:lnTo>
                  <a:pt x="1563" y="0"/>
                </a:lnTo>
                <a:lnTo>
                  <a:pt x="1564" y="0"/>
                </a:lnTo>
                <a:lnTo>
                  <a:pt x="1565" y="0"/>
                </a:lnTo>
                <a:lnTo>
                  <a:pt x="1566" y="0"/>
                </a:lnTo>
                <a:lnTo>
                  <a:pt x="1567" y="0"/>
                </a:lnTo>
                <a:lnTo>
                  <a:pt x="1568" y="0"/>
                </a:lnTo>
                <a:lnTo>
                  <a:pt x="1570" y="0"/>
                </a:lnTo>
                <a:lnTo>
                  <a:pt x="1571" y="0"/>
                </a:lnTo>
                <a:lnTo>
                  <a:pt x="1572" y="0"/>
                </a:lnTo>
                <a:lnTo>
                  <a:pt x="1573" y="0"/>
                </a:lnTo>
                <a:lnTo>
                  <a:pt x="1574" y="0"/>
                </a:lnTo>
                <a:lnTo>
                  <a:pt x="1575" y="0"/>
                </a:lnTo>
                <a:lnTo>
                  <a:pt x="1576" y="0"/>
                </a:lnTo>
                <a:lnTo>
                  <a:pt x="1578" y="0"/>
                </a:lnTo>
                <a:lnTo>
                  <a:pt x="1579" y="0"/>
                </a:lnTo>
                <a:lnTo>
                  <a:pt x="1580" y="0"/>
                </a:lnTo>
                <a:lnTo>
                  <a:pt x="1581" y="0"/>
                </a:lnTo>
                <a:lnTo>
                  <a:pt x="1582" y="0"/>
                </a:lnTo>
                <a:lnTo>
                  <a:pt x="1583" y="0"/>
                </a:lnTo>
                <a:lnTo>
                  <a:pt x="1585" y="0"/>
                </a:lnTo>
                <a:lnTo>
                  <a:pt x="1586" y="0"/>
                </a:lnTo>
                <a:lnTo>
                  <a:pt x="1587" y="0"/>
                </a:lnTo>
                <a:lnTo>
                  <a:pt x="1587" y="0"/>
                </a:lnTo>
                <a:lnTo>
                  <a:pt x="1588" y="0"/>
                </a:lnTo>
                <a:lnTo>
                  <a:pt x="1589" y="0"/>
                </a:lnTo>
                <a:lnTo>
                  <a:pt x="1591" y="0"/>
                </a:lnTo>
                <a:lnTo>
                  <a:pt x="1592" y="0"/>
                </a:lnTo>
                <a:lnTo>
                  <a:pt x="1593" y="0"/>
                </a:lnTo>
                <a:lnTo>
                  <a:pt x="1594" y="0"/>
                </a:lnTo>
                <a:lnTo>
                  <a:pt x="1595" y="0"/>
                </a:lnTo>
                <a:lnTo>
                  <a:pt x="1596" y="0"/>
                </a:lnTo>
                <a:lnTo>
                  <a:pt x="1597" y="1"/>
                </a:lnTo>
                <a:lnTo>
                  <a:pt x="1599" y="1"/>
                </a:lnTo>
                <a:lnTo>
                  <a:pt x="1600" y="1"/>
                </a:lnTo>
                <a:lnTo>
                  <a:pt x="1601" y="1"/>
                </a:lnTo>
                <a:lnTo>
                  <a:pt x="1602" y="1"/>
                </a:lnTo>
                <a:lnTo>
                  <a:pt x="1603" y="1"/>
                </a:lnTo>
                <a:lnTo>
                  <a:pt x="1604" y="1"/>
                </a:lnTo>
                <a:lnTo>
                  <a:pt x="1606" y="1"/>
                </a:lnTo>
                <a:lnTo>
                  <a:pt x="1607" y="1"/>
                </a:lnTo>
                <a:lnTo>
                  <a:pt x="1608" y="1"/>
                </a:lnTo>
                <a:lnTo>
                  <a:pt x="1609" y="1"/>
                </a:lnTo>
                <a:lnTo>
                  <a:pt x="1610" y="1"/>
                </a:lnTo>
                <a:lnTo>
                  <a:pt x="1611" y="1"/>
                </a:lnTo>
                <a:lnTo>
                  <a:pt x="1612" y="1"/>
                </a:lnTo>
                <a:lnTo>
                  <a:pt x="1613" y="1"/>
                </a:lnTo>
                <a:lnTo>
                  <a:pt x="1614" y="1"/>
                </a:lnTo>
                <a:lnTo>
                  <a:pt x="1615" y="1"/>
                </a:lnTo>
                <a:lnTo>
                  <a:pt x="1616" y="1"/>
                </a:lnTo>
                <a:lnTo>
                  <a:pt x="1617" y="1"/>
                </a:lnTo>
                <a:lnTo>
                  <a:pt x="1619" y="2"/>
                </a:lnTo>
                <a:lnTo>
                  <a:pt x="1620" y="2"/>
                </a:lnTo>
                <a:lnTo>
                  <a:pt x="1621" y="2"/>
                </a:lnTo>
                <a:lnTo>
                  <a:pt x="1622" y="2"/>
                </a:lnTo>
                <a:lnTo>
                  <a:pt x="1623" y="2"/>
                </a:lnTo>
                <a:lnTo>
                  <a:pt x="1624" y="2"/>
                </a:lnTo>
                <a:lnTo>
                  <a:pt x="1625" y="2"/>
                </a:lnTo>
                <a:lnTo>
                  <a:pt x="1627" y="2"/>
                </a:lnTo>
                <a:lnTo>
                  <a:pt x="1628" y="2"/>
                </a:lnTo>
                <a:lnTo>
                  <a:pt x="1629" y="2"/>
                </a:lnTo>
                <a:lnTo>
                  <a:pt x="1630" y="2"/>
                </a:lnTo>
                <a:lnTo>
                  <a:pt x="1631" y="2"/>
                </a:lnTo>
                <a:lnTo>
                  <a:pt x="1632" y="2"/>
                </a:lnTo>
                <a:lnTo>
                  <a:pt x="1634" y="3"/>
                </a:lnTo>
                <a:lnTo>
                  <a:pt x="1634" y="3"/>
                </a:lnTo>
                <a:lnTo>
                  <a:pt x="1635" y="3"/>
                </a:lnTo>
                <a:lnTo>
                  <a:pt x="1636" y="3"/>
                </a:lnTo>
                <a:lnTo>
                  <a:pt x="1637" y="3"/>
                </a:lnTo>
                <a:lnTo>
                  <a:pt x="1638" y="3"/>
                </a:lnTo>
                <a:lnTo>
                  <a:pt x="1640" y="3"/>
                </a:lnTo>
                <a:lnTo>
                  <a:pt x="1641" y="3"/>
                </a:lnTo>
                <a:lnTo>
                  <a:pt x="1642" y="3"/>
                </a:lnTo>
                <a:lnTo>
                  <a:pt x="1643" y="3"/>
                </a:lnTo>
                <a:lnTo>
                  <a:pt x="1644" y="4"/>
                </a:lnTo>
                <a:lnTo>
                  <a:pt x="1645" y="4"/>
                </a:lnTo>
                <a:lnTo>
                  <a:pt x="1646" y="4"/>
                </a:lnTo>
                <a:lnTo>
                  <a:pt x="1648" y="4"/>
                </a:lnTo>
                <a:lnTo>
                  <a:pt x="1649" y="4"/>
                </a:lnTo>
                <a:lnTo>
                  <a:pt x="1650" y="4"/>
                </a:lnTo>
                <a:lnTo>
                  <a:pt x="1651" y="4"/>
                </a:lnTo>
                <a:lnTo>
                  <a:pt x="1652" y="4"/>
                </a:lnTo>
                <a:lnTo>
                  <a:pt x="1653" y="4"/>
                </a:lnTo>
                <a:lnTo>
                  <a:pt x="1655" y="5"/>
                </a:lnTo>
                <a:lnTo>
                  <a:pt x="1656" y="5"/>
                </a:lnTo>
                <a:lnTo>
                  <a:pt x="1657" y="5"/>
                </a:lnTo>
                <a:lnTo>
                  <a:pt x="1658" y="5"/>
                </a:lnTo>
                <a:lnTo>
                  <a:pt x="1658" y="5"/>
                </a:lnTo>
                <a:lnTo>
                  <a:pt x="1659" y="5"/>
                </a:lnTo>
                <a:lnTo>
                  <a:pt x="1661" y="5"/>
                </a:lnTo>
                <a:lnTo>
                  <a:pt x="1662" y="5"/>
                </a:lnTo>
                <a:lnTo>
                  <a:pt x="1663" y="6"/>
                </a:lnTo>
                <a:lnTo>
                  <a:pt x="1664" y="6"/>
                </a:lnTo>
                <a:lnTo>
                  <a:pt x="1665" y="6"/>
                </a:lnTo>
                <a:lnTo>
                  <a:pt x="1666" y="6"/>
                </a:lnTo>
                <a:lnTo>
                  <a:pt x="1668" y="6"/>
                </a:lnTo>
                <a:lnTo>
                  <a:pt x="1669" y="6"/>
                </a:lnTo>
                <a:lnTo>
                  <a:pt x="1670" y="6"/>
                </a:lnTo>
                <a:lnTo>
                  <a:pt x="1671" y="6"/>
                </a:lnTo>
                <a:lnTo>
                  <a:pt x="1672" y="6"/>
                </a:lnTo>
                <a:lnTo>
                  <a:pt x="1673" y="6"/>
                </a:lnTo>
                <a:lnTo>
                  <a:pt x="1674" y="6"/>
                </a:lnTo>
                <a:lnTo>
                  <a:pt x="1676" y="6"/>
                </a:lnTo>
                <a:lnTo>
                  <a:pt x="1677" y="6"/>
                </a:lnTo>
                <a:lnTo>
                  <a:pt x="1678" y="6"/>
                </a:lnTo>
                <a:lnTo>
                  <a:pt x="1679" y="6"/>
                </a:lnTo>
                <a:lnTo>
                  <a:pt x="1680" y="7"/>
                </a:lnTo>
                <a:lnTo>
                  <a:pt x="1681" y="7"/>
                </a:lnTo>
                <a:lnTo>
                  <a:pt x="1682" y="7"/>
                </a:lnTo>
                <a:lnTo>
                  <a:pt x="1683" y="7"/>
                </a:lnTo>
                <a:lnTo>
                  <a:pt x="1684" y="7"/>
                </a:lnTo>
                <a:lnTo>
                  <a:pt x="1685" y="7"/>
                </a:lnTo>
                <a:lnTo>
                  <a:pt x="1686" y="7"/>
                </a:lnTo>
                <a:lnTo>
                  <a:pt x="1687" y="8"/>
                </a:lnTo>
                <a:lnTo>
                  <a:pt x="1689" y="8"/>
                </a:lnTo>
                <a:lnTo>
                  <a:pt x="1690" y="8"/>
                </a:lnTo>
                <a:lnTo>
                  <a:pt x="1691" y="8"/>
                </a:lnTo>
                <a:lnTo>
                  <a:pt x="1692" y="8"/>
                </a:lnTo>
                <a:lnTo>
                  <a:pt x="1693" y="8"/>
                </a:lnTo>
                <a:lnTo>
                  <a:pt x="1694" y="9"/>
                </a:lnTo>
                <a:lnTo>
                  <a:pt x="1695" y="9"/>
                </a:lnTo>
                <a:lnTo>
                  <a:pt x="1697" y="9"/>
                </a:lnTo>
                <a:lnTo>
                  <a:pt x="1698" y="9"/>
                </a:lnTo>
                <a:lnTo>
                  <a:pt x="1699" y="9"/>
                </a:lnTo>
                <a:lnTo>
                  <a:pt x="1700" y="9"/>
                </a:lnTo>
                <a:lnTo>
                  <a:pt x="1701" y="9"/>
                </a:lnTo>
                <a:lnTo>
                  <a:pt x="1702" y="10"/>
                </a:lnTo>
                <a:lnTo>
                  <a:pt x="1704" y="10"/>
                </a:lnTo>
                <a:lnTo>
                  <a:pt x="1705" y="10"/>
                </a:lnTo>
                <a:lnTo>
                  <a:pt x="1706" y="10"/>
                </a:lnTo>
                <a:lnTo>
                  <a:pt x="1706" y="10"/>
                </a:lnTo>
                <a:lnTo>
                  <a:pt x="1707" y="10"/>
                </a:lnTo>
                <a:lnTo>
                  <a:pt x="1708" y="11"/>
                </a:lnTo>
                <a:lnTo>
                  <a:pt x="1710" y="11"/>
                </a:lnTo>
                <a:lnTo>
                  <a:pt x="1711" y="11"/>
                </a:lnTo>
                <a:lnTo>
                  <a:pt x="1712" y="11"/>
                </a:lnTo>
                <a:lnTo>
                  <a:pt x="1713" y="11"/>
                </a:lnTo>
                <a:lnTo>
                  <a:pt x="1714" y="11"/>
                </a:lnTo>
                <a:lnTo>
                  <a:pt x="1715" y="12"/>
                </a:lnTo>
                <a:lnTo>
                  <a:pt x="1716" y="12"/>
                </a:lnTo>
                <a:lnTo>
                  <a:pt x="1718" y="12"/>
                </a:lnTo>
                <a:lnTo>
                  <a:pt x="1719" y="12"/>
                </a:lnTo>
                <a:lnTo>
                  <a:pt x="1720" y="12"/>
                </a:lnTo>
                <a:lnTo>
                  <a:pt x="1721" y="12"/>
                </a:lnTo>
                <a:lnTo>
                  <a:pt x="1722" y="12"/>
                </a:lnTo>
                <a:lnTo>
                  <a:pt x="1723" y="13"/>
                </a:lnTo>
                <a:lnTo>
                  <a:pt x="1725" y="13"/>
                </a:lnTo>
                <a:lnTo>
                  <a:pt x="1726" y="13"/>
                </a:lnTo>
                <a:lnTo>
                  <a:pt x="1727" y="13"/>
                </a:lnTo>
                <a:lnTo>
                  <a:pt x="1728" y="13"/>
                </a:lnTo>
                <a:lnTo>
                  <a:pt x="1729" y="13"/>
                </a:lnTo>
                <a:lnTo>
                  <a:pt x="1730" y="14"/>
                </a:lnTo>
                <a:lnTo>
                  <a:pt x="1731" y="14"/>
                </a:lnTo>
                <a:lnTo>
                  <a:pt x="1732" y="14"/>
                </a:lnTo>
                <a:lnTo>
                  <a:pt x="1733" y="14"/>
                </a:lnTo>
                <a:lnTo>
                  <a:pt x="1734" y="14"/>
                </a:lnTo>
                <a:lnTo>
                  <a:pt x="1735" y="14"/>
                </a:lnTo>
                <a:lnTo>
                  <a:pt x="1736" y="14"/>
                </a:lnTo>
                <a:lnTo>
                  <a:pt x="1738" y="15"/>
                </a:lnTo>
                <a:lnTo>
                  <a:pt x="1739" y="15"/>
                </a:lnTo>
                <a:lnTo>
                  <a:pt x="1740" y="15"/>
                </a:lnTo>
                <a:lnTo>
                  <a:pt x="1741" y="15"/>
                </a:lnTo>
                <a:lnTo>
                  <a:pt x="1742" y="15"/>
                </a:lnTo>
                <a:lnTo>
                  <a:pt x="1743" y="15"/>
                </a:lnTo>
                <a:lnTo>
                  <a:pt x="1744" y="15"/>
                </a:lnTo>
                <a:lnTo>
                  <a:pt x="1746" y="16"/>
                </a:lnTo>
                <a:lnTo>
                  <a:pt x="1747" y="16"/>
                </a:lnTo>
                <a:lnTo>
                  <a:pt x="1748" y="16"/>
                </a:lnTo>
                <a:lnTo>
                  <a:pt x="1749" y="16"/>
                </a:lnTo>
                <a:lnTo>
                  <a:pt x="1750" y="16"/>
                </a:lnTo>
                <a:lnTo>
                  <a:pt x="1751" y="16"/>
                </a:lnTo>
                <a:lnTo>
                  <a:pt x="1753" y="16"/>
                </a:lnTo>
                <a:lnTo>
                  <a:pt x="1753" y="16"/>
                </a:lnTo>
                <a:lnTo>
                  <a:pt x="1754" y="17"/>
                </a:lnTo>
                <a:lnTo>
                  <a:pt x="1755" y="17"/>
                </a:lnTo>
                <a:lnTo>
                  <a:pt x="1756" y="17"/>
                </a:lnTo>
                <a:lnTo>
                  <a:pt x="1757" y="17"/>
                </a:lnTo>
                <a:lnTo>
                  <a:pt x="1759" y="17"/>
                </a:lnTo>
                <a:lnTo>
                  <a:pt x="1760" y="17"/>
                </a:lnTo>
                <a:lnTo>
                  <a:pt x="1761" y="17"/>
                </a:lnTo>
                <a:lnTo>
                  <a:pt x="1762" y="18"/>
                </a:lnTo>
                <a:lnTo>
                  <a:pt x="1763" y="18"/>
                </a:lnTo>
                <a:lnTo>
                  <a:pt x="1764" y="18"/>
                </a:lnTo>
                <a:lnTo>
                  <a:pt x="1765" y="18"/>
                </a:lnTo>
                <a:lnTo>
                  <a:pt x="1767" y="18"/>
                </a:lnTo>
                <a:lnTo>
                  <a:pt x="1768" y="18"/>
                </a:lnTo>
                <a:lnTo>
                  <a:pt x="1769" y="18"/>
                </a:lnTo>
                <a:lnTo>
                  <a:pt x="1770" y="18"/>
                </a:lnTo>
                <a:lnTo>
                  <a:pt x="1771" y="19"/>
                </a:lnTo>
                <a:lnTo>
                  <a:pt x="1772" y="19"/>
                </a:lnTo>
                <a:lnTo>
                  <a:pt x="1774" y="19"/>
                </a:lnTo>
                <a:lnTo>
                  <a:pt x="1775" y="19"/>
                </a:lnTo>
                <a:lnTo>
                  <a:pt x="1776" y="19"/>
                </a:lnTo>
                <a:lnTo>
                  <a:pt x="1777" y="19"/>
                </a:lnTo>
                <a:lnTo>
                  <a:pt x="1777" y="19"/>
                </a:lnTo>
                <a:lnTo>
                  <a:pt x="1778" y="19"/>
                </a:lnTo>
              </a:path>
            </a:pathLst>
          </a:custGeom>
          <a:noFill/>
          <a:ln w="14288">
            <a:solidFill>
              <a:srgbClr val="0000FF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126" eaLnBrk="0" hangingPunct="0"/>
            <a:endParaRPr lang="en-US" sz="16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640425" y="2382976"/>
            <a:ext cx="3632845" cy="2495262"/>
            <a:chOff x="5118154" y="2382704"/>
            <a:chExt cx="3633791" cy="2495912"/>
          </a:xfrm>
        </p:grpSpPr>
        <p:sp>
          <p:nvSpPr>
            <p:cNvPr id="498" name="Oval 497"/>
            <p:cNvSpPr/>
            <p:nvPr/>
          </p:nvSpPr>
          <p:spPr>
            <a:xfrm>
              <a:off x="5118154" y="2382704"/>
              <a:ext cx="91440" cy="91440"/>
            </a:xfrm>
            <a:prstGeom prst="ellipse">
              <a:avLst/>
            </a:prstGeom>
            <a:noFill/>
            <a:ln w="1905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eaLnBrk="0" hangingPunct="0"/>
              <a:endParaRPr lang="en-US" sz="1600">
                <a:solidFill>
                  <a:srgbClr val="FFFFFF"/>
                </a:solidFill>
                <a:latin typeface="Helvetica"/>
                <a:ea typeface="ＭＳ Ｐゴシック"/>
              </a:endParaRPr>
            </a:p>
          </p:txBody>
        </p:sp>
        <p:sp>
          <p:nvSpPr>
            <p:cNvPr id="499" name="Oval 498"/>
            <p:cNvSpPr/>
            <p:nvPr/>
          </p:nvSpPr>
          <p:spPr>
            <a:xfrm>
              <a:off x="5360897" y="2476385"/>
              <a:ext cx="91440" cy="91440"/>
            </a:xfrm>
            <a:prstGeom prst="ellipse">
              <a:avLst/>
            </a:prstGeom>
            <a:noFill/>
            <a:ln w="1905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eaLnBrk="0" hangingPunct="0"/>
              <a:endParaRPr lang="en-US" sz="1600">
                <a:solidFill>
                  <a:srgbClr val="FFFFFF"/>
                </a:solidFill>
                <a:latin typeface="Helvetica"/>
                <a:ea typeface="ＭＳ Ｐゴシック"/>
              </a:endParaRPr>
            </a:p>
          </p:txBody>
        </p:sp>
        <p:sp>
          <p:nvSpPr>
            <p:cNvPr id="500" name="Oval 499"/>
            <p:cNvSpPr/>
            <p:nvPr/>
          </p:nvSpPr>
          <p:spPr>
            <a:xfrm>
              <a:off x="5846383" y="2976015"/>
              <a:ext cx="91440" cy="91440"/>
            </a:xfrm>
            <a:prstGeom prst="ellipse">
              <a:avLst/>
            </a:prstGeom>
            <a:noFill/>
            <a:ln w="1905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eaLnBrk="0" hangingPunct="0"/>
              <a:endParaRPr lang="en-US" sz="1600">
                <a:solidFill>
                  <a:srgbClr val="FFFFFF"/>
                </a:solidFill>
                <a:latin typeface="Helvetica"/>
                <a:ea typeface="ＭＳ Ｐゴシック"/>
              </a:endParaRPr>
            </a:p>
          </p:txBody>
        </p:sp>
        <p:sp>
          <p:nvSpPr>
            <p:cNvPr id="502" name="Oval 501"/>
            <p:cNvSpPr/>
            <p:nvPr/>
          </p:nvSpPr>
          <p:spPr>
            <a:xfrm>
              <a:off x="6341394" y="4787176"/>
              <a:ext cx="91440" cy="91440"/>
            </a:xfrm>
            <a:prstGeom prst="ellipse">
              <a:avLst/>
            </a:prstGeom>
            <a:noFill/>
            <a:ln w="1905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eaLnBrk="0" hangingPunct="0"/>
              <a:endParaRPr lang="en-US" sz="1600">
                <a:solidFill>
                  <a:srgbClr val="FFFFFF"/>
                </a:solidFill>
                <a:latin typeface="Helvetica"/>
                <a:ea typeface="ＭＳ Ｐゴシック"/>
              </a:endParaRPr>
            </a:p>
          </p:txBody>
        </p:sp>
        <p:sp>
          <p:nvSpPr>
            <p:cNvPr id="503" name="Oval 502"/>
            <p:cNvSpPr/>
            <p:nvPr/>
          </p:nvSpPr>
          <p:spPr>
            <a:xfrm>
              <a:off x="6817355" y="3038469"/>
              <a:ext cx="91440" cy="91440"/>
            </a:xfrm>
            <a:prstGeom prst="ellipse">
              <a:avLst/>
            </a:prstGeom>
            <a:noFill/>
            <a:ln w="1905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eaLnBrk="0" hangingPunct="0"/>
              <a:endParaRPr lang="en-US" sz="1600">
                <a:solidFill>
                  <a:srgbClr val="FFFFFF"/>
                </a:solidFill>
                <a:latin typeface="Helvetica"/>
                <a:ea typeface="ＭＳ Ｐゴシック"/>
              </a:endParaRPr>
            </a:p>
          </p:txBody>
        </p:sp>
        <p:sp>
          <p:nvSpPr>
            <p:cNvPr id="504" name="Oval 503"/>
            <p:cNvSpPr/>
            <p:nvPr/>
          </p:nvSpPr>
          <p:spPr>
            <a:xfrm>
              <a:off x="7302841" y="2482630"/>
              <a:ext cx="91440" cy="91440"/>
            </a:xfrm>
            <a:prstGeom prst="ellipse">
              <a:avLst/>
            </a:prstGeom>
            <a:noFill/>
            <a:ln w="1905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eaLnBrk="0" hangingPunct="0"/>
              <a:endParaRPr lang="en-US" sz="1600">
                <a:solidFill>
                  <a:srgbClr val="FFFFFF"/>
                </a:solidFill>
                <a:latin typeface="Helvetica"/>
                <a:ea typeface="ＭＳ Ｐゴシック"/>
              </a:endParaRPr>
            </a:p>
          </p:txBody>
        </p:sp>
        <p:sp>
          <p:nvSpPr>
            <p:cNvPr id="505" name="Oval 504"/>
            <p:cNvSpPr/>
            <p:nvPr/>
          </p:nvSpPr>
          <p:spPr>
            <a:xfrm>
              <a:off x="5603640" y="2645011"/>
              <a:ext cx="91440" cy="91440"/>
            </a:xfrm>
            <a:prstGeom prst="ellipse">
              <a:avLst/>
            </a:prstGeom>
            <a:noFill/>
            <a:ln w="1905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eaLnBrk="0" hangingPunct="0"/>
              <a:endParaRPr lang="en-US" sz="1600">
                <a:solidFill>
                  <a:srgbClr val="FFFFFF"/>
                </a:solidFill>
                <a:latin typeface="Helvetica"/>
                <a:ea typeface="ＭＳ Ｐゴシック"/>
              </a:endParaRPr>
            </a:p>
          </p:txBody>
        </p:sp>
        <p:sp>
          <p:nvSpPr>
            <p:cNvPr id="506" name="Oval 505"/>
            <p:cNvSpPr/>
            <p:nvPr/>
          </p:nvSpPr>
          <p:spPr>
            <a:xfrm>
              <a:off x="6089126" y="3569327"/>
              <a:ext cx="91440" cy="91440"/>
            </a:xfrm>
            <a:prstGeom prst="ellipse">
              <a:avLst/>
            </a:prstGeom>
            <a:noFill/>
            <a:ln w="1905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eaLnBrk="0" hangingPunct="0"/>
              <a:endParaRPr lang="en-US" sz="1600">
                <a:solidFill>
                  <a:srgbClr val="FFFFFF"/>
                </a:solidFill>
                <a:latin typeface="Helvetica"/>
                <a:ea typeface="ＭＳ Ｐゴシック"/>
              </a:endParaRPr>
            </a:p>
          </p:txBody>
        </p:sp>
        <p:sp>
          <p:nvSpPr>
            <p:cNvPr id="507" name="Oval 506"/>
            <p:cNvSpPr/>
            <p:nvPr/>
          </p:nvSpPr>
          <p:spPr>
            <a:xfrm>
              <a:off x="6574612" y="3644271"/>
              <a:ext cx="91440" cy="91440"/>
            </a:xfrm>
            <a:prstGeom prst="ellipse">
              <a:avLst/>
            </a:prstGeom>
            <a:noFill/>
            <a:ln w="1905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eaLnBrk="0" hangingPunct="0"/>
              <a:endParaRPr lang="en-US" sz="1600">
                <a:solidFill>
                  <a:srgbClr val="FFFFFF"/>
                </a:solidFill>
                <a:latin typeface="Helvetica"/>
                <a:ea typeface="ＭＳ Ｐゴシック"/>
              </a:endParaRPr>
            </a:p>
          </p:txBody>
        </p:sp>
        <p:sp>
          <p:nvSpPr>
            <p:cNvPr id="508" name="Oval 507"/>
            <p:cNvSpPr/>
            <p:nvPr/>
          </p:nvSpPr>
          <p:spPr>
            <a:xfrm>
              <a:off x="7060098" y="2676237"/>
              <a:ext cx="91440" cy="91440"/>
            </a:xfrm>
            <a:prstGeom prst="ellipse">
              <a:avLst/>
            </a:prstGeom>
            <a:noFill/>
            <a:ln w="1905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eaLnBrk="0" hangingPunct="0"/>
              <a:endParaRPr lang="en-US" sz="1600">
                <a:solidFill>
                  <a:srgbClr val="FFFFFF"/>
                </a:solidFill>
                <a:latin typeface="Helvetica"/>
                <a:ea typeface="ＭＳ Ｐゴシック"/>
              </a:endParaRPr>
            </a:p>
          </p:txBody>
        </p:sp>
        <p:sp>
          <p:nvSpPr>
            <p:cNvPr id="509" name="Oval 508"/>
            <p:cNvSpPr/>
            <p:nvPr/>
          </p:nvSpPr>
          <p:spPr>
            <a:xfrm>
              <a:off x="7545584" y="2382704"/>
              <a:ext cx="91440" cy="91440"/>
            </a:xfrm>
            <a:prstGeom prst="ellipse">
              <a:avLst/>
            </a:prstGeom>
            <a:noFill/>
            <a:ln w="1905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eaLnBrk="0" hangingPunct="0"/>
              <a:endParaRPr lang="en-US" sz="1600">
                <a:solidFill>
                  <a:srgbClr val="FFFFFF"/>
                </a:solidFill>
                <a:latin typeface="Helvetica"/>
                <a:ea typeface="ＭＳ Ｐゴシック"/>
              </a:endParaRPr>
            </a:p>
          </p:txBody>
        </p:sp>
        <p:sp>
          <p:nvSpPr>
            <p:cNvPr id="510" name="Oval 509"/>
            <p:cNvSpPr/>
            <p:nvPr/>
          </p:nvSpPr>
          <p:spPr>
            <a:xfrm>
              <a:off x="7788329" y="2382704"/>
              <a:ext cx="91440" cy="91440"/>
            </a:xfrm>
            <a:prstGeom prst="ellipse">
              <a:avLst/>
            </a:prstGeom>
            <a:noFill/>
            <a:ln w="1905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eaLnBrk="0" hangingPunct="0"/>
              <a:endParaRPr lang="en-US" sz="1600">
                <a:solidFill>
                  <a:srgbClr val="FFFFFF"/>
                </a:solidFill>
                <a:latin typeface="Helvetica"/>
                <a:ea typeface="ＭＳ Ｐゴシック"/>
              </a:endParaRPr>
            </a:p>
          </p:txBody>
        </p:sp>
        <p:sp>
          <p:nvSpPr>
            <p:cNvPr id="529" name="Oval 528"/>
            <p:cNvSpPr/>
            <p:nvPr/>
          </p:nvSpPr>
          <p:spPr>
            <a:xfrm>
              <a:off x="7057461" y="3751291"/>
              <a:ext cx="91440" cy="91440"/>
            </a:xfrm>
            <a:prstGeom prst="ellipse">
              <a:avLst/>
            </a:prstGeom>
            <a:noFill/>
            <a:ln w="1905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eaLnBrk="0" hangingPunct="0"/>
              <a:endParaRPr lang="en-US" sz="1600">
                <a:solidFill>
                  <a:srgbClr val="FFFFFF"/>
                </a:solidFill>
                <a:latin typeface="Helvetica"/>
                <a:ea typeface="ＭＳ Ｐゴシック"/>
              </a:endParaRPr>
            </a:p>
          </p:txBody>
        </p:sp>
        <p:sp>
          <p:nvSpPr>
            <p:cNvPr id="268" name="TextBox 267"/>
            <p:cNvSpPr txBox="1"/>
            <p:nvPr/>
          </p:nvSpPr>
          <p:spPr>
            <a:xfrm>
              <a:off x="7340331" y="3636445"/>
              <a:ext cx="14116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126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  <a:ea typeface="ＭＳ Ｐゴシック" charset="0"/>
                  <a:cs typeface="Calibri"/>
                </a:rPr>
                <a:t>MR buffer 2 cells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0CE3C98-FA60-C54A-B0C8-9B9044B24BB7}"/>
              </a:ext>
            </a:extLst>
          </p:cNvPr>
          <p:cNvGrpSpPr/>
          <p:nvPr/>
        </p:nvGrpSpPr>
        <p:grpSpPr>
          <a:xfrm>
            <a:off x="2011680" y="2011680"/>
            <a:ext cx="3278921" cy="3171218"/>
            <a:chOff x="1942595" y="2649741"/>
            <a:chExt cx="3278921" cy="3171218"/>
          </a:xfrm>
        </p:grpSpPr>
        <p:grpSp>
          <p:nvGrpSpPr>
            <p:cNvPr id="209" name="Group 4"/>
            <p:cNvGrpSpPr>
              <a:grpSpLocks/>
            </p:cNvGrpSpPr>
            <p:nvPr/>
          </p:nvGrpSpPr>
          <p:grpSpPr bwMode="auto">
            <a:xfrm>
              <a:off x="1942595" y="2649741"/>
              <a:ext cx="3278921" cy="3161476"/>
              <a:chOff x="3410" y="1452"/>
              <a:chExt cx="2126" cy="2120"/>
            </a:xfrm>
          </p:grpSpPr>
          <p:grpSp>
            <p:nvGrpSpPr>
              <p:cNvPr id="210" name="Group 5"/>
              <p:cNvGrpSpPr>
                <a:grpSpLocks/>
              </p:cNvGrpSpPr>
              <p:nvPr/>
            </p:nvGrpSpPr>
            <p:grpSpPr bwMode="auto">
              <a:xfrm>
                <a:off x="3410" y="1456"/>
                <a:ext cx="2124" cy="2116"/>
                <a:chOff x="1488" y="720"/>
                <a:chExt cx="2112" cy="2112"/>
              </a:xfrm>
            </p:grpSpPr>
            <p:grpSp>
              <p:nvGrpSpPr>
                <p:cNvPr id="212" name="Group 6"/>
                <p:cNvGrpSpPr>
                  <a:grpSpLocks/>
                </p:cNvGrpSpPr>
                <p:nvPr/>
              </p:nvGrpSpPr>
              <p:grpSpPr bwMode="auto">
                <a:xfrm>
                  <a:off x="1488" y="720"/>
                  <a:ext cx="2112" cy="2112"/>
                  <a:chOff x="1488" y="720"/>
                  <a:chExt cx="1536" cy="2112"/>
                </a:xfrm>
              </p:grpSpPr>
              <p:sp>
                <p:nvSpPr>
                  <p:cNvPr id="231" name="Line 7"/>
                  <p:cNvSpPr>
                    <a:spLocks noChangeShapeType="1"/>
                  </p:cNvSpPr>
                  <p:nvPr/>
                </p:nvSpPr>
                <p:spPr bwMode="auto">
                  <a:xfrm>
                    <a:off x="1488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232" name="Line 8"/>
                  <p:cNvSpPr>
                    <a:spLocks noChangeShapeType="1"/>
                  </p:cNvSpPr>
                  <p:nvPr/>
                </p:nvSpPr>
                <p:spPr bwMode="auto">
                  <a:xfrm>
                    <a:off x="1584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233" name="Line 9"/>
                  <p:cNvSpPr>
                    <a:spLocks noChangeShapeType="1"/>
                  </p:cNvSpPr>
                  <p:nvPr/>
                </p:nvSpPr>
                <p:spPr bwMode="auto">
                  <a:xfrm>
                    <a:off x="1680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234" name="Line 10"/>
                  <p:cNvSpPr>
                    <a:spLocks noChangeShapeType="1"/>
                  </p:cNvSpPr>
                  <p:nvPr/>
                </p:nvSpPr>
                <p:spPr bwMode="auto">
                  <a:xfrm>
                    <a:off x="1776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235" name="Line 11"/>
                  <p:cNvSpPr>
                    <a:spLocks noChangeShapeType="1"/>
                  </p:cNvSpPr>
                  <p:nvPr/>
                </p:nvSpPr>
                <p:spPr bwMode="auto">
                  <a:xfrm>
                    <a:off x="1872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236" name="Line 12"/>
                  <p:cNvSpPr>
                    <a:spLocks noChangeShapeType="1"/>
                  </p:cNvSpPr>
                  <p:nvPr/>
                </p:nvSpPr>
                <p:spPr bwMode="auto">
                  <a:xfrm>
                    <a:off x="1968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237" name="Line 13"/>
                  <p:cNvSpPr>
                    <a:spLocks noChangeShapeType="1"/>
                  </p:cNvSpPr>
                  <p:nvPr/>
                </p:nvSpPr>
                <p:spPr bwMode="auto">
                  <a:xfrm>
                    <a:off x="2064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238" name="Line 14"/>
                  <p:cNvSpPr>
                    <a:spLocks noChangeShapeType="1"/>
                  </p:cNvSpPr>
                  <p:nvPr/>
                </p:nvSpPr>
                <p:spPr bwMode="auto">
                  <a:xfrm>
                    <a:off x="2160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239" name="Line 15"/>
                  <p:cNvSpPr>
                    <a:spLocks noChangeShapeType="1"/>
                  </p:cNvSpPr>
                  <p:nvPr/>
                </p:nvSpPr>
                <p:spPr bwMode="auto">
                  <a:xfrm>
                    <a:off x="2256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240" name="Line 16"/>
                  <p:cNvSpPr>
                    <a:spLocks noChangeShapeType="1"/>
                  </p:cNvSpPr>
                  <p:nvPr/>
                </p:nvSpPr>
                <p:spPr bwMode="auto">
                  <a:xfrm>
                    <a:off x="2352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241" name="Line 17"/>
                  <p:cNvSpPr>
                    <a:spLocks noChangeShapeType="1"/>
                  </p:cNvSpPr>
                  <p:nvPr/>
                </p:nvSpPr>
                <p:spPr bwMode="auto">
                  <a:xfrm>
                    <a:off x="2448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242" name="Line 18"/>
                  <p:cNvSpPr>
                    <a:spLocks noChangeShapeType="1"/>
                  </p:cNvSpPr>
                  <p:nvPr/>
                </p:nvSpPr>
                <p:spPr bwMode="auto">
                  <a:xfrm>
                    <a:off x="2544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243" name="Line 19"/>
                  <p:cNvSpPr>
                    <a:spLocks noChangeShapeType="1"/>
                  </p:cNvSpPr>
                  <p:nvPr/>
                </p:nvSpPr>
                <p:spPr bwMode="auto">
                  <a:xfrm>
                    <a:off x="2640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244" name="Line 20"/>
                  <p:cNvSpPr>
                    <a:spLocks noChangeShapeType="1"/>
                  </p:cNvSpPr>
                  <p:nvPr/>
                </p:nvSpPr>
                <p:spPr bwMode="auto">
                  <a:xfrm>
                    <a:off x="2736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245" name="Line 21"/>
                  <p:cNvSpPr>
                    <a:spLocks noChangeShapeType="1"/>
                  </p:cNvSpPr>
                  <p:nvPr/>
                </p:nvSpPr>
                <p:spPr bwMode="auto">
                  <a:xfrm>
                    <a:off x="2832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246" name="Line 22"/>
                  <p:cNvSpPr>
                    <a:spLocks noChangeShapeType="1"/>
                  </p:cNvSpPr>
                  <p:nvPr/>
                </p:nvSpPr>
                <p:spPr bwMode="auto">
                  <a:xfrm>
                    <a:off x="2928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247" name="Line 23"/>
                  <p:cNvSpPr>
                    <a:spLocks noChangeShapeType="1"/>
                  </p:cNvSpPr>
                  <p:nvPr/>
                </p:nvSpPr>
                <p:spPr bwMode="auto">
                  <a:xfrm>
                    <a:off x="3024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</p:grpSp>
            <p:grpSp>
              <p:nvGrpSpPr>
                <p:cNvPr id="213" name="Group 24"/>
                <p:cNvGrpSpPr>
                  <a:grpSpLocks/>
                </p:cNvGrpSpPr>
                <p:nvPr/>
              </p:nvGrpSpPr>
              <p:grpSpPr bwMode="auto">
                <a:xfrm rot="-5400000">
                  <a:off x="1488" y="720"/>
                  <a:ext cx="2112" cy="2112"/>
                  <a:chOff x="1488" y="720"/>
                  <a:chExt cx="1536" cy="2112"/>
                </a:xfrm>
              </p:grpSpPr>
              <p:sp>
                <p:nvSpPr>
                  <p:cNvPr id="214" name="Line 25"/>
                  <p:cNvSpPr>
                    <a:spLocks noChangeShapeType="1"/>
                  </p:cNvSpPr>
                  <p:nvPr/>
                </p:nvSpPr>
                <p:spPr bwMode="auto">
                  <a:xfrm>
                    <a:off x="1488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215" name="Line 26"/>
                  <p:cNvSpPr>
                    <a:spLocks noChangeShapeType="1"/>
                  </p:cNvSpPr>
                  <p:nvPr/>
                </p:nvSpPr>
                <p:spPr bwMode="auto">
                  <a:xfrm>
                    <a:off x="1584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216" name="Line 27"/>
                  <p:cNvSpPr>
                    <a:spLocks noChangeShapeType="1"/>
                  </p:cNvSpPr>
                  <p:nvPr/>
                </p:nvSpPr>
                <p:spPr bwMode="auto">
                  <a:xfrm>
                    <a:off x="1680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217" name="Line 28"/>
                  <p:cNvSpPr>
                    <a:spLocks noChangeShapeType="1"/>
                  </p:cNvSpPr>
                  <p:nvPr/>
                </p:nvSpPr>
                <p:spPr bwMode="auto">
                  <a:xfrm>
                    <a:off x="1776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218" name="Line 29"/>
                  <p:cNvSpPr>
                    <a:spLocks noChangeShapeType="1"/>
                  </p:cNvSpPr>
                  <p:nvPr/>
                </p:nvSpPr>
                <p:spPr bwMode="auto">
                  <a:xfrm>
                    <a:off x="1872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219" name="Line 30"/>
                  <p:cNvSpPr>
                    <a:spLocks noChangeShapeType="1"/>
                  </p:cNvSpPr>
                  <p:nvPr/>
                </p:nvSpPr>
                <p:spPr bwMode="auto">
                  <a:xfrm>
                    <a:off x="1968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220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2064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221" name="Line 32"/>
                  <p:cNvSpPr>
                    <a:spLocks noChangeShapeType="1"/>
                  </p:cNvSpPr>
                  <p:nvPr/>
                </p:nvSpPr>
                <p:spPr bwMode="auto">
                  <a:xfrm>
                    <a:off x="2160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222" name="Line 33"/>
                  <p:cNvSpPr>
                    <a:spLocks noChangeShapeType="1"/>
                  </p:cNvSpPr>
                  <p:nvPr/>
                </p:nvSpPr>
                <p:spPr bwMode="auto">
                  <a:xfrm>
                    <a:off x="2256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223" name="Line 34"/>
                  <p:cNvSpPr>
                    <a:spLocks noChangeShapeType="1"/>
                  </p:cNvSpPr>
                  <p:nvPr/>
                </p:nvSpPr>
                <p:spPr bwMode="auto">
                  <a:xfrm>
                    <a:off x="2352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224" name="Line 35"/>
                  <p:cNvSpPr>
                    <a:spLocks noChangeShapeType="1"/>
                  </p:cNvSpPr>
                  <p:nvPr/>
                </p:nvSpPr>
                <p:spPr bwMode="auto">
                  <a:xfrm>
                    <a:off x="2448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225" name="Line 36"/>
                  <p:cNvSpPr>
                    <a:spLocks noChangeShapeType="1"/>
                  </p:cNvSpPr>
                  <p:nvPr/>
                </p:nvSpPr>
                <p:spPr bwMode="auto">
                  <a:xfrm>
                    <a:off x="2544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226" name="Line 37"/>
                  <p:cNvSpPr>
                    <a:spLocks noChangeShapeType="1"/>
                  </p:cNvSpPr>
                  <p:nvPr/>
                </p:nvSpPr>
                <p:spPr bwMode="auto">
                  <a:xfrm>
                    <a:off x="2640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227" name="Line 38"/>
                  <p:cNvSpPr>
                    <a:spLocks noChangeShapeType="1"/>
                  </p:cNvSpPr>
                  <p:nvPr/>
                </p:nvSpPr>
                <p:spPr bwMode="auto">
                  <a:xfrm>
                    <a:off x="2736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228" name="Line 39"/>
                  <p:cNvSpPr>
                    <a:spLocks noChangeShapeType="1"/>
                  </p:cNvSpPr>
                  <p:nvPr/>
                </p:nvSpPr>
                <p:spPr bwMode="auto">
                  <a:xfrm>
                    <a:off x="2832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229" name="Line 40"/>
                  <p:cNvSpPr>
                    <a:spLocks noChangeShapeType="1"/>
                  </p:cNvSpPr>
                  <p:nvPr/>
                </p:nvSpPr>
                <p:spPr bwMode="auto">
                  <a:xfrm>
                    <a:off x="2928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230" name="Line 41"/>
                  <p:cNvSpPr>
                    <a:spLocks noChangeShapeType="1"/>
                  </p:cNvSpPr>
                  <p:nvPr/>
                </p:nvSpPr>
                <p:spPr bwMode="auto">
                  <a:xfrm>
                    <a:off x="3024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</p:grpSp>
          </p:grpSp>
          <p:sp>
            <p:nvSpPr>
              <p:cNvPr id="211" name="Rectangle 58"/>
              <p:cNvSpPr>
                <a:spLocks noChangeArrowheads="1"/>
              </p:cNvSpPr>
              <p:nvPr/>
            </p:nvSpPr>
            <p:spPr bwMode="auto">
              <a:xfrm>
                <a:off x="3411" y="1452"/>
                <a:ext cx="2125" cy="2118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126" eaLnBrk="0" hangingPunct="0"/>
                <a:endParaRPr lang="en-US" sz="1600">
                  <a:solidFill>
                    <a:srgbClr val="000000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248" name="Group 247"/>
            <p:cNvGrpSpPr/>
            <p:nvPr/>
          </p:nvGrpSpPr>
          <p:grpSpPr>
            <a:xfrm>
              <a:off x="2752300" y="3443092"/>
              <a:ext cx="1648714" cy="1580738"/>
              <a:chOff x="1229016" y="3443096"/>
              <a:chExt cx="1649143" cy="1581150"/>
            </a:xfrm>
          </p:grpSpPr>
          <p:sp>
            <p:nvSpPr>
              <p:cNvPr id="249" name="Line 42"/>
              <p:cNvSpPr>
                <a:spLocks noChangeAspect="1" noChangeShapeType="1"/>
              </p:cNvSpPr>
              <p:nvPr/>
            </p:nvSpPr>
            <p:spPr bwMode="auto">
              <a:xfrm>
                <a:off x="1346261" y="3443096"/>
                <a:ext cx="0" cy="15811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126" eaLnBrk="0" hangingPunct="0"/>
                <a:endParaRPr lang="en-US" sz="1600">
                  <a:solidFill>
                    <a:srgbClr val="000000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50" name="Line 43"/>
              <p:cNvSpPr>
                <a:spLocks noChangeAspect="1" noChangeShapeType="1"/>
              </p:cNvSpPr>
              <p:nvPr/>
            </p:nvSpPr>
            <p:spPr bwMode="auto">
              <a:xfrm>
                <a:off x="1551440" y="3443096"/>
                <a:ext cx="0" cy="15811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126" eaLnBrk="0" hangingPunct="0"/>
                <a:endParaRPr lang="en-US" sz="1600">
                  <a:solidFill>
                    <a:srgbClr val="000000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51" name="Line 44"/>
              <p:cNvSpPr>
                <a:spLocks noChangeAspect="1" noChangeShapeType="1"/>
              </p:cNvSpPr>
              <p:nvPr/>
            </p:nvSpPr>
            <p:spPr bwMode="auto">
              <a:xfrm>
                <a:off x="1755076" y="3443096"/>
                <a:ext cx="0" cy="15811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126" eaLnBrk="0" hangingPunct="0"/>
                <a:endParaRPr lang="en-US" sz="1600">
                  <a:solidFill>
                    <a:srgbClr val="000000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52" name="Line 45"/>
              <p:cNvSpPr>
                <a:spLocks noChangeAspect="1" noChangeShapeType="1"/>
              </p:cNvSpPr>
              <p:nvPr/>
            </p:nvSpPr>
            <p:spPr bwMode="auto">
              <a:xfrm>
                <a:off x="1960255" y="3443096"/>
                <a:ext cx="0" cy="15811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126" eaLnBrk="0" hangingPunct="0"/>
                <a:endParaRPr lang="en-US" sz="1600">
                  <a:solidFill>
                    <a:srgbClr val="000000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53" name="Line 46"/>
              <p:cNvSpPr>
                <a:spLocks noChangeAspect="1" noChangeShapeType="1"/>
              </p:cNvSpPr>
              <p:nvPr/>
            </p:nvSpPr>
            <p:spPr bwMode="auto">
              <a:xfrm>
                <a:off x="2163891" y="3443096"/>
                <a:ext cx="0" cy="15811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126" eaLnBrk="0" hangingPunct="0"/>
                <a:endParaRPr lang="en-US" sz="1600">
                  <a:solidFill>
                    <a:srgbClr val="000000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54" name="Line 47"/>
              <p:cNvSpPr>
                <a:spLocks noChangeAspect="1" noChangeShapeType="1"/>
              </p:cNvSpPr>
              <p:nvPr/>
            </p:nvSpPr>
            <p:spPr bwMode="auto">
              <a:xfrm>
                <a:off x="2369070" y="3443096"/>
                <a:ext cx="0" cy="15811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126" eaLnBrk="0" hangingPunct="0"/>
                <a:endParaRPr lang="en-US" sz="1600">
                  <a:solidFill>
                    <a:srgbClr val="000000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55" name="Line 48"/>
              <p:cNvSpPr>
                <a:spLocks noChangeAspect="1" noChangeShapeType="1"/>
              </p:cNvSpPr>
              <p:nvPr/>
            </p:nvSpPr>
            <p:spPr bwMode="auto">
              <a:xfrm>
                <a:off x="2572706" y="3443096"/>
                <a:ext cx="0" cy="15811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126" eaLnBrk="0" hangingPunct="0"/>
                <a:endParaRPr lang="en-US" sz="1600">
                  <a:solidFill>
                    <a:srgbClr val="000000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56" name="Line 49"/>
              <p:cNvSpPr>
                <a:spLocks noChangeAspect="1" noChangeShapeType="1"/>
              </p:cNvSpPr>
              <p:nvPr/>
            </p:nvSpPr>
            <p:spPr bwMode="auto">
              <a:xfrm>
                <a:off x="2777885" y="3443096"/>
                <a:ext cx="0" cy="15811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126" eaLnBrk="0" hangingPunct="0"/>
                <a:endParaRPr lang="en-US" sz="1600">
                  <a:solidFill>
                    <a:srgbClr val="000000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57" name="Line 50"/>
              <p:cNvSpPr>
                <a:spLocks noChangeAspect="1" noChangeShapeType="1"/>
              </p:cNvSpPr>
              <p:nvPr/>
            </p:nvSpPr>
            <p:spPr bwMode="auto">
              <a:xfrm rot="16200000">
                <a:off x="2060530" y="4106676"/>
                <a:ext cx="0" cy="163525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126" eaLnBrk="0" hangingPunct="0"/>
                <a:endParaRPr lang="en-US" sz="1600">
                  <a:solidFill>
                    <a:srgbClr val="000000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58" name="Line 51"/>
              <p:cNvSpPr>
                <a:spLocks noChangeAspect="1" noChangeShapeType="1"/>
              </p:cNvSpPr>
              <p:nvPr/>
            </p:nvSpPr>
            <p:spPr bwMode="auto">
              <a:xfrm rot="16200000">
                <a:off x="2060530" y="3908286"/>
                <a:ext cx="0" cy="163525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126" eaLnBrk="0" hangingPunct="0"/>
                <a:endParaRPr lang="en-US" sz="1600">
                  <a:solidFill>
                    <a:srgbClr val="000000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59" name="Line 52"/>
              <p:cNvSpPr>
                <a:spLocks noChangeAspect="1" noChangeShapeType="1"/>
              </p:cNvSpPr>
              <p:nvPr/>
            </p:nvSpPr>
            <p:spPr bwMode="auto">
              <a:xfrm rot="16200000">
                <a:off x="2060530" y="3711388"/>
                <a:ext cx="0" cy="163525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126" eaLnBrk="0" hangingPunct="0"/>
                <a:endParaRPr lang="en-US" sz="1600">
                  <a:solidFill>
                    <a:srgbClr val="000000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60" name="Line 53"/>
              <p:cNvSpPr>
                <a:spLocks noChangeAspect="1" noChangeShapeType="1"/>
              </p:cNvSpPr>
              <p:nvPr/>
            </p:nvSpPr>
            <p:spPr bwMode="auto">
              <a:xfrm rot="16200000">
                <a:off x="2060530" y="3512999"/>
                <a:ext cx="0" cy="163525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126" eaLnBrk="0" hangingPunct="0"/>
                <a:endParaRPr lang="en-US" sz="1600">
                  <a:solidFill>
                    <a:srgbClr val="000000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61" name="Line 54"/>
              <p:cNvSpPr>
                <a:spLocks noChangeAspect="1" noChangeShapeType="1"/>
              </p:cNvSpPr>
              <p:nvPr/>
            </p:nvSpPr>
            <p:spPr bwMode="auto">
              <a:xfrm rot="16200000">
                <a:off x="2060530" y="3316101"/>
                <a:ext cx="0" cy="163525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126" eaLnBrk="0" hangingPunct="0"/>
                <a:endParaRPr lang="en-US" sz="1600">
                  <a:solidFill>
                    <a:srgbClr val="000000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62" name="Line 55"/>
              <p:cNvSpPr>
                <a:spLocks noChangeAspect="1" noChangeShapeType="1"/>
              </p:cNvSpPr>
              <p:nvPr/>
            </p:nvSpPr>
            <p:spPr bwMode="auto">
              <a:xfrm rot="16200000">
                <a:off x="2060530" y="3117711"/>
                <a:ext cx="0" cy="163525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126" eaLnBrk="0" hangingPunct="0"/>
                <a:endParaRPr lang="en-US" sz="1600">
                  <a:solidFill>
                    <a:srgbClr val="000000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63" name="Line 56"/>
              <p:cNvSpPr>
                <a:spLocks noChangeAspect="1" noChangeShapeType="1"/>
              </p:cNvSpPr>
              <p:nvPr/>
            </p:nvSpPr>
            <p:spPr bwMode="auto">
              <a:xfrm rot="16200000">
                <a:off x="2060530" y="2920813"/>
                <a:ext cx="0" cy="163525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126" eaLnBrk="0" hangingPunct="0"/>
                <a:endParaRPr lang="en-US" sz="1600">
                  <a:solidFill>
                    <a:srgbClr val="000000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64" name="Line 57"/>
              <p:cNvSpPr>
                <a:spLocks noChangeAspect="1" noChangeShapeType="1"/>
              </p:cNvSpPr>
              <p:nvPr/>
            </p:nvSpPr>
            <p:spPr bwMode="auto">
              <a:xfrm rot="16200000">
                <a:off x="2060530" y="2722424"/>
                <a:ext cx="0" cy="163525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126" eaLnBrk="0" hangingPunct="0"/>
                <a:endParaRPr lang="en-US" sz="1600">
                  <a:solidFill>
                    <a:srgbClr val="000000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65" name="Rectangle 59"/>
              <p:cNvSpPr>
                <a:spLocks noChangeArrowheads="1"/>
              </p:cNvSpPr>
              <p:nvPr/>
            </p:nvSpPr>
            <p:spPr bwMode="auto">
              <a:xfrm>
                <a:off x="1229016" y="3446080"/>
                <a:ext cx="1639888" cy="1575183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126" eaLnBrk="0" hangingPunct="0"/>
                <a:endParaRPr lang="en-US" sz="1600">
                  <a:solidFill>
                    <a:srgbClr val="000000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43" name="Group 142"/>
            <p:cNvGrpSpPr/>
            <p:nvPr/>
          </p:nvGrpSpPr>
          <p:grpSpPr>
            <a:xfrm flipV="1">
              <a:off x="3482433" y="4335483"/>
              <a:ext cx="196802" cy="1472752"/>
              <a:chOff x="1959339" y="4335719"/>
              <a:chExt cx="196853" cy="1473136"/>
            </a:xfrm>
          </p:grpSpPr>
          <p:cxnSp>
            <p:nvCxnSpPr>
              <p:cNvPr id="144" name="Straight Arrow Connector 143"/>
              <p:cNvCxnSpPr>
                <a:stCxn id="146" idx="0"/>
              </p:cNvCxnSpPr>
              <p:nvPr/>
            </p:nvCxnSpPr>
            <p:spPr bwMode="auto">
              <a:xfrm flipH="1">
                <a:off x="2057445" y="4723437"/>
                <a:ext cx="3" cy="1085418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arrow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grpSp>
            <p:nvGrpSpPr>
              <p:cNvPr id="145" name="Group 144"/>
              <p:cNvGrpSpPr/>
              <p:nvPr/>
            </p:nvGrpSpPr>
            <p:grpSpPr>
              <a:xfrm>
                <a:off x="1959339" y="4335719"/>
                <a:ext cx="196853" cy="578165"/>
                <a:chOff x="1959339" y="4335719"/>
                <a:chExt cx="196853" cy="578165"/>
              </a:xfrm>
            </p:grpSpPr>
            <p:sp>
              <p:nvSpPr>
                <p:cNvPr id="146" name="Oval 145"/>
                <p:cNvSpPr/>
                <p:nvPr/>
              </p:nvSpPr>
              <p:spPr bwMode="auto">
                <a:xfrm>
                  <a:off x="1959342" y="4723437"/>
                  <a:ext cx="196212" cy="190447"/>
                </a:xfrm>
                <a:prstGeom prst="ellips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16" tIns="45708" rIns="91416" bIns="45708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126" eaLnBrk="0" hangingPunct="0"/>
                  <a:endParaRPr lang="en-US" sz="400">
                    <a:solidFill>
                      <a:srgbClr val="000000"/>
                    </a:solidFill>
                    <a:latin typeface="Calibri"/>
                    <a:ea typeface="ＭＳ Ｐゴシック" charset="0"/>
                    <a:cs typeface="Calibri"/>
                  </a:endParaRPr>
                </a:p>
              </p:txBody>
            </p:sp>
            <p:sp>
              <p:nvSpPr>
                <p:cNvPr id="147" name="Oval 146"/>
                <p:cNvSpPr/>
                <p:nvPr/>
              </p:nvSpPr>
              <p:spPr bwMode="auto">
                <a:xfrm>
                  <a:off x="1959342" y="4335719"/>
                  <a:ext cx="196212" cy="190447"/>
                </a:xfrm>
                <a:prstGeom prst="ellipse">
                  <a:avLst/>
                </a:prstGeom>
                <a:solidFill>
                  <a:schemeClr val="accent1">
                    <a:alpha val="38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16" tIns="45708" rIns="91416" bIns="45708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126" eaLnBrk="0" hangingPunct="0"/>
                  <a:endParaRPr lang="en-US" sz="400">
                    <a:solidFill>
                      <a:srgbClr val="000000"/>
                    </a:solidFill>
                    <a:latin typeface="Calibri"/>
                    <a:ea typeface="ＭＳ Ｐゴシック" charset="0"/>
                    <a:cs typeface="Calibri"/>
                  </a:endParaRPr>
                </a:p>
              </p:txBody>
            </p:sp>
            <p:sp>
              <p:nvSpPr>
                <p:cNvPr id="148" name="Oval 147"/>
                <p:cNvSpPr/>
                <p:nvPr/>
              </p:nvSpPr>
              <p:spPr bwMode="auto">
                <a:xfrm>
                  <a:off x="1959342" y="4628213"/>
                  <a:ext cx="196212" cy="190447"/>
                </a:xfrm>
                <a:prstGeom prst="ellipse">
                  <a:avLst/>
                </a:prstGeom>
                <a:solidFill>
                  <a:schemeClr val="accent1">
                    <a:alpha val="38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16" tIns="45708" rIns="91416" bIns="45708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126" eaLnBrk="0" hangingPunct="0"/>
                  <a:endParaRPr lang="en-US" sz="400">
                    <a:solidFill>
                      <a:srgbClr val="000000"/>
                    </a:solidFill>
                    <a:latin typeface="Calibri"/>
                    <a:ea typeface="ＭＳ Ｐゴシック" charset="0"/>
                    <a:cs typeface="Calibri"/>
                  </a:endParaRPr>
                </a:p>
              </p:txBody>
            </p:sp>
            <p:sp>
              <p:nvSpPr>
                <p:cNvPr id="149" name="Oval 148"/>
                <p:cNvSpPr/>
                <p:nvPr/>
              </p:nvSpPr>
              <p:spPr bwMode="auto">
                <a:xfrm>
                  <a:off x="1959339" y="4531553"/>
                  <a:ext cx="196212" cy="190447"/>
                </a:xfrm>
                <a:prstGeom prst="ellipse">
                  <a:avLst/>
                </a:prstGeom>
                <a:solidFill>
                  <a:schemeClr val="accent1">
                    <a:alpha val="38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16" tIns="45708" rIns="91416" bIns="45708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126" eaLnBrk="0" hangingPunct="0"/>
                  <a:endParaRPr lang="en-US" sz="400">
                    <a:solidFill>
                      <a:srgbClr val="000000"/>
                    </a:solidFill>
                    <a:latin typeface="Calibri"/>
                    <a:ea typeface="ＭＳ Ｐゴシック" charset="0"/>
                    <a:cs typeface="Calibri"/>
                  </a:endParaRPr>
                </a:p>
              </p:txBody>
            </p:sp>
            <p:sp>
              <p:nvSpPr>
                <p:cNvPr id="150" name="Oval 149"/>
                <p:cNvSpPr/>
                <p:nvPr/>
              </p:nvSpPr>
              <p:spPr bwMode="auto">
                <a:xfrm>
                  <a:off x="1959980" y="4430942"/>
                  <a:ext cx="196212" cy="190447"/>
                </a:xfrm>
                <a:prstGeom prst="ellipse">
                  <a:avLst/>
                </a:prstGeom>
                <a:solidFill>
                  <a:schemeClr val="accent1">
                    <a:alpha val="38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16" tIns="45708" rIns="91416" bIns="45708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126" eaLnBrk="0" hangingPunct="0"/>
                  <a:endParaRPr lang="en-US" sz="400">
                    <a:solidFill>
                      <a:srgbClr val="000000"/>
                    </a:solidFill>
                    <a:latin typeface="Calibri"/>
                    <a:ea typeface="ＭＳ Ｐゴシック" charset="0"/>
                    <a:cs typeface="Calibri"/>
                  </a:endParaRPr>
                </a:p>
              </p:txBody>
            </p:sp>
          </p:grpSp>
        </p:grpSp>
        <p:sp>
          <p:nvSpPr>
            <p:cNvPr id="159" name="Parallelogram 158"/>
            <p:cNvSpPr/>
            <p:nvPr/>
          </p:nvSpPr>
          <p:spPr bwMode="auto">
            <a:xfrm rot="5400000">
              <a:off x="3710814" y="4129061"/>
              <a:ext cx="1575244" cy="203310"/>
            </a:xfrm>
            <a:prstGeom prst="parallelogram">
              <a:avLst>
                <a:gd name="adj" fmla="val 0"/>
              </a:avLst>
            </a:prstGeom>
            <a:solidFill>
              <a:srgbClr val="FF6600">
                <a:alpha val="57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16" tIns="45708" rIns="91416" bIns="45708" numCol="1" rtlCol="0" anchor="t" anchorCtr="0" compatLnSpc="1">
              <a:prstTxWarp prst="textNoShape">
                <a:avLst/>
              </a:prstTxWarp>
            </a:bodyPr>
            <a:lstStyle/>
            <a:p>
              <a:pPr defTabSz="914126" eaLnBrk="0" hangingPunct="0"/>
              <a:endParaRPr lang="en-US" sz="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0" name="Parallelogram 159"/>
            <p:cNvSpPr/>
            <p:nvPr/>
          </p:nvSpPr>
          <p:spPr bwMode="auto">
            <a:xfrm rot="5400000">
              <a:off x="1868044" y="4133065"/>
              <a:ext cx="1575244" cy="203310"/>
            </a:xfrm>
            <a:prstGeom prst="parallelogram">
              <a:avLst>
                <a:gd name="adj" fmla="val 0"/>
              </a:avLst>
            </a:prstGeom>
            <a:solidFill>
              <a:srgbClr val="FF6600">
                <a:alpha val="57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16" tIns="45708" rIns="91416" bIns="45708" numCol="1" rtlCol="0" anchor="t" anchorCtr="0" compatLnSpc="1">
              <a:prstTxWarp prst="textNoShape">
                <a:avLst/>
              </a:prstTxWarp>
            </a:bodyPr>
            <a:lstStyle/>
            <a:p>
              <a:pPr defTabSz="914126" eaLnBrk="0" hangingPunct="0"/>
              <a:endParaRPr lang="en-US" sz="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1" name="Parallelogram 160"/>
            <p:cNvSpPr/>
            <p:nvPr/>
          </p:nvSpPr>
          <p:spPr bwMode="auto">
            <a:xfrm>
              <a:off x="2558242" y="3243788"/>
              <a:ext cx="2045969" cy="203310"/>
            </a:xfrm>
            <a:prstGeom prst="parallelogram">
              <a:avLst>
                <a:gd name="adj" fmla="val 0"/>
              </a:avLst>
            </a:prstGeom>
            <a:solidFill>
              <a:srgbClr val="FF6600">
                <a:alpha val="57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16" tIns="45708" rIns="91416" bIns="45708" numCol="1" rtlCol="0" anchor="t" anchorCtr="0" compatLnSpc="1">
              <a:prstTxWarp prst="textNoShape">
                <a:avLst/>
              </a:prstTxWarp>
            </a:bodyPr>
            <a:lstStyle/>
            <a:p>
              <a:pPr defTabSz="914126" eaLnBrk="0" hangingPunct="0"/>
              <a:endParaRPr lang="en-US" sz="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" name="Parallelogram 161"/>
            <p:cNvSpPr/>
            <p:nvPr/>
          </p:nvSpPr>
          <p:spPr bwMode="auto">
            <a:xfrm>
              <a:off x="2556813" y="5021245"/>
              <a:ext cx="2045969" cy="203310"/>
            </a:xfrm>
            <a:prstGeom prst="parallelogram">
              <a:avLst>
                <a:gd name="adj" fmla="val 0"/>
              </a:avLst>
            </a:prstGeom>
            <a:solidFill>
              <a:srgbClr val="FF6600">
                <a:alpha val="57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16" tIns="45708" rIns="91416" bIns="45708" numCol="1" rtlCol="0" anchor="t" anchorCtr="0" compatLnSpc="1">
              <a:prstTxWarp prst="textNoShape">
                <a:avLst/>
              </a:prstTxWarp>
            </a:bodyPr>
            <a:lstStyle/>
            <a:p>
              <a:pPr defTabSz="914126" eaLnBrk="0" hangingPunct="0"/>
              <a:endParaRPr lang="en-US" sz="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151" name="Group 150"/>
            <p:cNvGrpSpPr/>
            <p:nvPr/>
          </p:nvGrpSpPr>
          <p:grpSpPr>
            <a:xfrm>
              <a:off x="3483074" y="4348207"/>
              <a:ext cx="196802" cy="1472752"/>
              <a:chOff x="1959339" y="4335719"/>
              <a:chExt cx="196853" cy="1473136"/>
            </a:xfrm>
          </p:grpSpPr>
          <p:cxnSp>
            <p:nvCxnSpPr>
              <p:cNvPr id="152" name="Straight Arrow Connector 151"/>
              <p:cNvCxnSpPr>
                <a:stCxn id="153" idx="0"/>
              </p:cNvCxnSpPr>
              <p:nvPr/>
            </p:nvCxnSpPr>
            <p:spPr bwMode="auto">
              <a:xfrm flipH="1">
                <a:off x="2057445" y="4723437"/>
                <a:ext cx="3" cy="1085418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arrow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sp>
            <p:nvSpPr>
              <p:cNvPr id="153" name="Oval 152"/>
              <p:cNvSpPr/>
              <p:nvPr/>
            </p:nvSpPr>
            <p:spPr bwMode="auto">
              <a:xfrm>
                <a:off x="1959342" y="4723437"/>
                <a:ext cx="196212" cy="190447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vert="horz" wrap="square" lIns="91416" tIns="45708" rIns="91416" bIns="45708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126" eaLnBrk="0" hangingPunct="0"/>
                <a:endParaRPr lang="en-US" sz="400">
                  <a:solidFill>
                    <a:srgbClr val="000000"/>
                  </a:solidFill>
                  <a:latin typeface="Calibri"/>
                  <a:ea typeface="ＭＳ Ｐゴシック" charset="0"/>
                  <a:cs typeface="Calibri"/>
                </a:endParaRPr>
              </a:p>
            </p:txBody>
          </p:sp>
          <p:sp>
            <p:nvSpPr>
              <p:cNvPr id="154" name="Oval 153"/>
              <p:cNvSpPr/>
              <p:nvPr/>
            </p:nvSpPr>
            <p:spPr bwMode="auto">
              <a:xfrm>
                <a:off x="1959342" y="4335719"/>
                <a:ext cx="196212" cy="190447"/>
              </a:xfrm>
              <a:prstGeom prst="ellipse">
                <a:avLst/>
              </a:prstGeom>
              <a:solidFill>
                <a:schemeClr val="accent1">
                  <a:alpha val="38000"/>
                </a:schemeClr>
              </a:solidFill>
              <a:ln w="952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16" tIns="45708" rIns="91416" bIns="45708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126" eaLnBrk="0" hangingPunct="0"/>
                <a:endParaRPr lang="en-US" sz="400">
                  <a:solidFill>
                    <a:srgbClr val="000000"/>
                  </a:solidFill>
                  <a:latin typeface="Calibri"/>
                  <a:ea typeface="ＭＳ Ｐゴシック" charset="0"/>
                  <a:cs typeface="Calibri"/>
                </a:endParaRPr>
              </a:p>
            </p:txBody>
          </p:sp>
          <p:sp>
            <p:nvSpPr>
              <p:cNvPr id="155" name="Oval 154"/>
              <p:cNvSpPr/>
              <p:nvPr/>
            </p:nvSpPr>
            <p:spPr bwMode="auto">
              <a:xfrm>
                <a:off x="1959342" y="4628213"/>
                <a:ext cx="196212" cy="190447"/>
              </a:xfrm>
              <a:prstGeom prst="ellipse">
                <a:avLst/>
              </a:prstGeom>
              <a:solidFill>
                <a:schemeClr val="accent1">
                  <a:alpha val="38000"/>
                </a:schemeClr>
              </a:solidFill>
              <a:ln w="952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16" tIns="45708" rIns="91416" bIns="45708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126" eaLnBrk="0" hangingPunct="0"/>
                <a:endParaRPr lang="en-US" sz="400">
                  <a:solidFill>
                    <a:srgbClr val="000000"/>
                  </a:solidFill>
                  <a:latin typeface="Calibri"/>
                  <a:ea typeface="ＭＳ Ｐゴシック" charset="0"/>
                  <a:cs typeface="Calibri"/>
                </a:endParaRPr>
              </a:p>
            </p:txBody>
          </p:sp>
          <p:sp>
            <p:nvSpPr>
              <p:cNvPr id="156" name="Oval 155"/>
              <p:cNvSpPr/>
              <p:nvPr/>
            </p:nvSpPr>
            <p:spPr bwMode="auto">
              <a:xfrm>
                <a:off x="1959339" y="4531553"/>
                <a:ext cx="196212" cy="190447"/>
              </a:xfrm>
              <a:prstGeom prst="ellipse">
                <a:avLst/>
              </a:prstGeom>
              <a:solidFill>
                <a:schemeClr val="accent1">
                  <a:alpha val="38000"/>
                </a:schemeClr>
              </a:solidFill>
              <a:ln w="952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16" tIns="45708" rIns="91416" bIns="45708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126" eaLnBrk="0" hangingPunct="0"/>
                <a:endParaRPr lang="en-US" sz="400">
                  <a:solidFill>
                    <a:srgbClr val="000000"/>
                  </a:solidFill>
                  <a:latin typeface="Calibri"/>
                  <a:ea typeface="ＭＳ Ｐゴシック" charset="0"/>
                  <a:cs typeface="Calibri"/>
                </a:endParaRPr>
              </a:p>
            </p:txBody>
          </p:sp>
          <p:sp>
            <p:nvSpPr>
              <p:cNvPr id="157" name="Oval 156"/>
              <p:cNvSpPr/>
              <p:nvPr/>
            </p:nvSpPr>
            <p:spPr bwMode="auto">
              <a:xfrm>
                <a:off x="1959980" y="4430942"/>
                <a:ext cx="196212" cy="190447"/>
              </a:xfrm>
              <a:prstGeom prst="ellipse">
                <a:avLst/>
              </a:prstGeom>
              <a:solidFill>
                <a:schemeClr val="accent1">
                  <a:alpha val="38000"/>
                </a:schemeClr>
              </a:solidFill>
              <a:ln w="952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16" tIns="45708" rIns="91416" bIns="45708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126" eaLnBrk="0" hangingPunct="0"/>
                <a:endParaRPr lang="en-US" sz="400">
                  <a:solidFill>
                    <a:srgbClr val="000000"/>
                  </a:solidFill>
                  <a:latin typeface="Calibri"/>
                  <a:ea typeface="ＭＳ Ｐゴシック" charset="0"/>
                  <a:cs typeface="Calibri"/>
                </a:endParaRPr>
              </a:p>
            </p:txBody>
          </p:sp>
        </p:grpSp>
      </p:grpSp>
      <p:sp>
        <p:nvSpPr>
          <p:cNvPr id="158" name="Text Box 73">
            <a:extLst>
              <a:ext uri="{FF2B5EF4-FFF2-40B4-BE49-F238E27FC236}">
                <a16:creationId xmlns:a16="http://schemas.microsoft.com/office/drawing/2014/main" id="{8E016B79-3256-5F4E-8358-3BFF2CBEC8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2308" y="1100035"/>
            <a:ext cx="2769697" cy="707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126" eaLnBrk="0" hangingPunct="0">
              <a:defRPr/>
            </a:pPr>
            <a:r>
              <a:rPr lang="en-US" sz="1999" dirty="0">
                <a:solidFill>
                  <a:srgbClr val="000080"/>
                </a:solidFill>
                <a:latin typeface="Calibri"/>
                <a:ea typeface="ＭＳ Ｐゴシック" charset="0"/>
                <a:cs typeface="Calibri"/>
              </a:rPr>
              <a:t>Example with 2 and 4 guard cells buffer region</a:t>
            </a:r>
          </a:p>
        </p:txBody>
      </p:sp>
      <p:sp>
        <p:nvSpPr>
          <p:cNvPr id="167" name="Text Box 218">
            <a:extLst>
              <a:ext uri="{FF2B5EF4-FFF2-40B4-BE49-F238E27FC236}">
                <a16:creationId xmlns:a16="http://schemas.microsoft.com/office/drawing/2014/main" id="{77FF6B95-46FD-5042-A7FB-5464516F53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4946" y="909352"/>
            <a:ext cx="347749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914126" eaLnBrk="0" hangingPunct="0">
              <a:defRPr/>
            </a:pPr>
            <a:r>
              <a:rPr lang="en-US" sz="2000" dirty="0">
                <a:solidFill>
                  <a:srgbClr val="000000"/>
                </a:solidFill>
                <a:latin typeface="+mn-lt"/>
                <a:ea typeface="ＭＳ Ｐゴシック" charset="0"/>
                <a:cs typeface="Calibri"/>
              </a:rPr>
              <a:t>With buffer:</a:t>
            </a:r>
          </a:p>
          <a:p>
            <a:pPr algn="ctr" defTabSz="914126" eaLnBrk="0" hangingPunct="0">
              <a:defRPr/>
            </a:pPr>
            <a:r>
              <a:rPr lang="en-US" sz="2000" dirty="0">
                <a:solidFill>
                  <a:srgbClr val="000000"/>
                </a:solidFill>
                <a:latin typeface="+mn-lt"/>
                <a:ea typeface="ＭＳ Ｐゴシック" charset="0"/>
                <a:cs typeface="Calibri"/>
              </a:rPr>
              <a:t>no more trapping</a:t>
            </a:r>
          </a:p>
        </p:txBody>
      </p:sp>
      <p:sp>
        <p:nvSpPr>
          <p:cNvPr id="168" name="Title 1">
            <a:extLst>
              <a:ext uri="{FF2B5EF4-FFF2-40B4-BE49-F238E27FC236}">
                <a16:creationId xmlns:a16="http://schemas.microsoft.com/office/drawing/2014/main" id="{729355E8-DFAF-3843-B4D5-AEE92801E3DC}"/>
              </a:ext>
            </a:extLst>
          </p:cNvPr>
          <p:cNvSpPr txBox="1">
            <a:spLocks/>
          </p:cNvSpPr>
          <p:nvPr/>
        </p:nvSpPr>
        <p:spPr bwMode="auto">
          <a:xfrm>
            <a:off x="157562" y="194388"/>
            <a:ext cx="11909747" cy="914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sz="3199" dirty="0">
                <a:cs typeface="Calibri"/>
              </a:rPr>
              <a:t>Illustration of mitigation with one particle test</a:t>
            </a:r>
            <a:endParaRPr lang="en-US" dirty="0"/>
          </a:p>
        </p:txBody>
      </p: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9015305B-555A-8B44-AE75-8D6116849076}"/>
              </a:ext>
            </a:extLst>
          </p:cNvPr>
          <p:cNvGrpSpPr/>
          <p:nvPr/>
        </p:nvGrpSpPr>
        <p:grpSpPr>
          <a:xfrm>
            <a:off x="174172" y="827315"/>
            <a:ext cx="10994571" cy="54427"/>
            <a:chOff x="195943" y="1001487"/>
            <a:chExt cx="10994571" cy="54427"/>
          </a:xfrm>
        </p:grpSpPr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308F0834-CF9D-9C42-82C3-F67974A09C78}"/>
                </a:ext>
              </a:extLst>
            </p:cNvPr>
            <p:cNvCxnSpPr/>
            <p:nvPr/>
          </p:nvCxnSpPr>
          <p:spPr>
            <a:xfrm>
              <a:off x="195943" y="1001487"/>
              <a:ext cx="9818914" cy="0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0FADC173-EE47-2347-BADB-830B46E3F773}"/>
                </a:ext>
              </a:extLst>
            </p:cNvPr>
            <p:cNvCxnSpPr>
              <a:cxnSpLocks/>
            </p:cNvCxnSpPr>
            <p:nvPr/>
          </p:nvCxnSpPr>
          <p:spPr>
            <a:xfrm>
              <a:off x="511628" y="1055914"/>
              <a:ext cx="10678886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3" name="Slide Number Placeholder 3">
            <a:extLst>
              <a:ext uri="{FF2B5EF4-FFF2-40B4-BE49-F238E27FC236}">
                <a16:creationId xmlns:a16="http://schemas.microsoft.com/office/drawing/2014/main" id="{AC8F4774-1A08-BC43-81BF-6F0FC7C4EC5C}"/>
              </a:ext>
            </a:extLst>
          </p:cNvPr>
          <p:cNvSpPr txBox="1">
            <a:spLocks/>
          </p:cNvSpPr>
          <p:nvPr/>
        </p:nvSpPr>
        <p:spPr>
          <a:xfrm>
            <a:off x="11455401" y="6393363"/>
            <a:ext cx="544259" cy="3016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929A8685-9CBD-5D48-90F4-6955DC9A7A72}" type="slidenum">
              <a:rPr lang="en-US" altLang="x-none" smtClean="0"/>
              <a:pPr/>
              <a:t>41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22803962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Rectangle 70"/>
          <p:cNvSpPr>
            <a:spLocks noChangeArrowheads="1"/>
          </p:cNvSpPr>
          <p:nvPr/>
        </p:nvSpPr>
        <p:spPr bwMode="auto">
          <a:xfrm>
            <a:off x="6483182" y="4885548"/>
            <a:ext cx="136221" cy="32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126" eaLnBrk="0" hangingPunct="0"/>
            <a:r>
              <a:rPr lang="en-US" sz="2099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0</a:t>
            </a:r>
            <a:endParaRPr lang="en-US" sz="2399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443" name="Rectangle 71"/>
          <p:cNvSpPr>
            <a:spLocks noChangeArrowheads="1"/>
          </p:cNvSpPr>
          <p:nvPr/>
        </p:nvSpPr>
        <p:spPr bwMode="auto">
          <a:xfrm>
            <a:off x="7060882" y="4885548"/>
            <a:ext cx="136221" cy="32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126" eaLnBrk="0" hangingPunct="0"/>
            <a:r>
              <a:rPr lang="en-US" sz="2099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1</a:t>
            </a:r>
            <a:endParaRPr lang="en-US" sz="2399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444" name="Rectangle 72"/>
          <p:cNvSpPr>
            <a:spLocks noChangeArrowheads="1"/>
          </p:cNvSpPr>
          <p:nvPr/>
        </p:nvSpPr>
        <p:spPr bwMode="auto">
          <a:xfrm>
            <a:off x="7189437" y="4885548"/>
            <a:ext cx="136221" cy="32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126" eaLnBrk="0" hangingPunct="0"/>
            <a:r>
              <a:rPr lang="en-US" sz="2099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0</a:t>
            </a:r>
            <a:endParaRPr lang="en-US" sz="2399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445" name="Rectangle 73"/>
          <p:cNvSpPr>
            <a:spLocks noChangeArrowheads="1"/>
          </p:cNvSpPr>
          <p:nvPr/>
        </p:nvSpPr>
        <p:spPr bwMode="auto">
          <a:xfrm>
            <a:off x="7319578" y="4885548"/>
            <a:ext cx="136221" cy="32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126" eaLnBrk="0" hangingPunct="0"/>
            <a:r>
              <a:rPr lang="en-US" sz="2099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0</a:t>
            </a:r>
            <a:endParaRPr lang="en-US" sz="2399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446" name="Rectangle 74"/>
          <p:cNvSpPr>
            <a:spLocks noChangeArrowheads="1"/>
          </p:cNvSpPr>
          <p:nvPr/>
        </p:nvSpPr>
        <p:spPr bwMode="auto">
          <a:xfrm>
            <a:off x="7765548" y="4885548"/>
            <a:ext cx="136221" cy="32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126" eaLnBrk="0" hangingPunct="0"/>
            <a:r>
              <a:rPr lang="en-US" sz="2099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2</a:t>
            </a:r>
            <a:endParaRPr lang="en-US" sz="2399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447" name="Rectangle 75"/>
          <p:cNvSpPr>
            <a:spLocks noChangeArrowheads="1"/>
          </p:cNvSpPr>
          <p:nvPr/>
        </p:nvSpPr>
        <p:spPr bwMode="auto">
          <a:xfrm>
            <a:off x="7894103" y="4885548"/>
            <a:ext cx="136221" cy="32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126" eaLnBrk="0" hangingPunct="0"/>
            <a:r>
              <a:rPr lang="en-US" sz="2099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0</a:t>
            </a:r>
            <a:endParaRPr lang="en-US" sz="2399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448" name="Rectangle 76"/>
          <p:cNvSpPr>
            <a:spLocks noChangeArrowheads="1"/>
          </p:cNvSpPr>
          <p:nvPr/>
        </p:nvSpPr>
        <p:spPr bwMode="auto">
          <a:xfrm>
            <a:off x="8024244" y="4885548"/>
            <a:ext cx="136221" cy="32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126" eaLnBrk="0" hangingPunct="0"/>
            <a:r>
              <a:rPr lang="en-US" sz="2099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0</a:t>
            </a:r>
            <a:endParaRPr lang="en-US" sz="2399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449" name="Rectangle 77"/>
          <p:cNvSpPr>
            <a:spLocks noChangeArrowheads="1"/>
          </p:cNvSpPr>
          <p:nvPr/>
        </p:nvSpPr>
        <p:spPr bwMode="auto">
          <a:xfrm>
            <a:off x="8471802" y="4885548"/>
            <a:ext cx="136221" cy="32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126" eaLnBrk="0" hangingPunct="0"/>
            <a:r>
              <a:rPr lang="en-US" sz="2099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3</a:t>
            </a:r>
            <a:endParaRPr lang="en-US" sz="2399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450" name="Rectangle 78"/>
          <p:cNvSpPr>
            <a:spLocks noChangeArrowheads="1"/>
          </p:cNvSpPr>
          <p:nvPr/>
        </p:nvSpPr>
        <p:spPr bwMode="auto">
          <a:xfrm>
            <a:off x="8601944" y="4885548"/>
            <a:ext cx="136221" cy="32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126" eaLnBrk="0" hangingPunct="0"/>
            <a:r>
              <a:rPr lang="en-US" sz="2099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0</a:t>
            </a:r>
            <a:endParaRPr lang="en-US" sz="2399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451" name="Rectangle 79"/>
          <p:cNvSpPr>
            <a:spLocks noChangeArrowheads="1"/>
          </p:cNvSpPr>
          <p:nvPr/>
        </p:nvSpPr>
        <p:spPr bwMode="auto">
          <a:xfrm>
            <a:off x="8730497" y="4885548"/>
            <a:ext cx="136221" cy="32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126" eaLnBrk="0" hangingPunct="0"/>
            <a:r>
              <a:rPr lang="en-US" sz="2099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0</a:t>
            </a:r>
            <a:endParaRPr lang="en-US" sz="2399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452" name="Rectangle 80"/>
          <p:cNvSpPr>
            <a:spLocks noChangeArrowheads="1"/>
          </p:cNvSpPr>
          <p:nvPr/>
        </p:nvSpPr>
        <p:spPr bwMode="auto">
          <a:xfrm>
            <a:off x="9176469" y="4885548"/>
            <a:ext cx="136221" cy="32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126" eaLnBrk="0" hangingPunct="0"/>
            <a:r>
              <a:rPr lang="en-US" sz="2099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4</a:t>
            </a:r>
            <a:endParaRPr lang="en-US" sz="2399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453" name="Rectangle 81"/>
          <p:cNvSpPr>
            <a:spLocks noChangeArrowheads="1"/>
          </p:cNvSpPr>
          <p:nvPr/>
        </p:nvSpPr>
        <p:spPr bwMode="auto">
          <a:xfrm>
            <a:off x="9306610" y="4885548"/>
            <a:ext cx="136221" cy="32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126" eaLnBrk="0" hangingPunct="0"/>
            <a:r>
              <a:rPr lang="en-US" sz="2099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0</a:t>
            </a:r>
            <a:endParaRPr lang="en-US" sz="2399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454" name="Rectangle 82"/>
          <p:cNvSpPr>
            <a:spLocks noChangeArrowheads="1"/>
          </p:cNvSpPr>
          <p:nvPr/>
        </p:nvSpPr>
        <p:spPr bwMode="auto">
          <a:xfrm>
            <a:off x="9436751" y="4885548"/>
            <a:ext cx="136221" cy="32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126" eaLnBrk="0" hangingPunct="0"/>
            <a:r>
              <a:rPr lang="en-US" sz="2099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0</a:t>
            </a:r>
            <a:endParaRPr lang="en-US" sz="2399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455" name="Rectangle 83"/>
          <p:cNvSpPr>
            <a:spLocks noChangeArrowheads="1"/>
          </p:cNvSpPr>
          <p:nvPr/>
        </p:nvSpPr>
        <p:spPr bwMode="auto">
          <a:xfrm>
            <a:off x="9884310" y="4885548"/>
            <a:ext cx="136221" cy="32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126" eaLnBrk="0" hangingPunct="0"/>
            <a:r>
              <a:rPr lang="en-US" sz="2099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5</a:t>
            </a:r>
            <a:endParaRPr lang="en-US" sz="2399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456" name="Rectangle 84"/>
          <p:cNvSpPr>
            <a:spLocks noChangeArrowheads="1"/>
          </p:cNvSpPr>
          <p:nvPr/>
        </p:nvSpPr>
        <p:spPr bwMode="auto">
          <a:xfrm>
            <a:off x="10012863" y="4885548"/>
            <a:ext cx="136221" cy="32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126" eaLnBrk="0" hangingPunct="0"/>
            <a:r>
              <a:rPr lang="en-US" sz="2099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0</a:t>
            </a:r>
            <a:endParaRPr lang="en-US" sz="2399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457" name="Rectangle 85"/>
          <p:cNvSpPr>
            <a:spLocks noChangeArrowheads="1"/>
          </p:cNvSpPr>
          <p:nvPr/>
        </p:nvSpPr>
        <p:spPr bwMode="auto">
          <a:xfrm>
            <a:off x="10143004" y="4885548"/>
            <a:ext cx="136221" cy="32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126" eaLnBrk="0" hangingPunct="0"/>
            <a:r>
              <a:rPr lang="en-US" sz="2099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0</a:t>
            </a:r>
            <a:endParaRPr lang="en-US" sz="2399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458" name="Line 90"/>
          <p:cNvSpPr>
            <a:spLocks noChangeShapeType="1"/>
          </p:cNvSpPr>
          <p:nvPr/>
        </p:nvSpPr>
        <p:spPr bwMode="auto">
          <a:xfrm flipV="1">
            <a:off x="6543492" y="4828723"/>
            <a:ext cx="1588" cy="49143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914126" eaLnBrk="0" hangingPunct="0"/>
            <a:endParaRPr lang="en-US" sz="1600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459" name="Line 92"/>
          <p:cNvSpPr>
            <a:spLocks noChangeShapeType="1"/>
          </p:cNvSpPr>
          <p:nvPr/>
        </p:nvSpPr>
        <p:spPr bwMode="auto">
          <a:xfrm flipV="1">
            <a:off x="7249747" y="4828723"/>
            <a:ext cx="1587" cy="49143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914126" eaLnBrk="0" hangingPunct="0"/>
            <a:endParaRPr lang="en-US" sz="1600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460" name="Line 94"/>
          <p:cNvSpPr>
            <a:spLocks noChangeShapeType="1"/>
          </p:cNvSpPr>
          <p:nvPr/>
        </p:nvSpPr>
        <p:spPr bwMode="auto">
          <a:xfrm flipV="1">
            <a:off x="7955999" y="4828723"/>
            <a:ext cx="1588" cy="49143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914126" eaLnBrk="0" hangingPunct="0"/>
            <a:endParaRPr lang="en-US" sz="1600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461" name="Line 96"/>
          <p:cNvSpPr>
            <a:spLocks noChangeShapeType="1"/>
          </p:cNvSpPr>
          <p:nvPr/>
        </p:nvSpPr>
        <p:spPr bwMode="auto">
          <a:xfrm flipV="1">
            <a:off x="8662254" y="4828723"/>
            <a:ext cx="1587" cy="49143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914126" eaLnBrk="0" hangingPunct="0"/>
            <a:endParaRPr lang="en-US" sz="1600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462" name="Line 98"/>
          <p:cNvSpPr>
            <a:spLocks noChangeShapeType="1"/>
          </p:cNvSpPr>
          <p:nvPr/>
        </p:nvSpPr>
        <p:spPr bwMode="auto">
          <a:xfrm flipV="1">
            <a:off x="9366921" y="4828723"/>
            <a:ext cx="1587" cy="49143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914126" eaLnBrk="0" hangingPunct="0"/>
            <a:endParaRPr lang="en-US" sz="1600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463" name="Line 100"/>
          <p:cNvSpPr>
            <a:spLocks noChangeShapeType="1"/>
          </p:cNvSpPr>
          <p:nvPr/>
        </p:nvSpPr>
        <p:spPr bwMode="auto">
          <a:xfrm flipV="1">
            <a:off x="10074761" y="4828723"/>
            <a:ext cx="1587" cy="49143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914126" eaLnBrk="0" hangingPunct="0"/>
            <a:endParaRPr lang="en-US" sz="1600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464" name="Line 102"/>
          <p:cNvSpPr>
            <a:spLocks noChangeShapeType="1"/>
          </p:cNvSpPr>
          <p:nvPr/>
        </p:nvSpPr>
        <p:spPr bwMode="auto">
          <a:xfrm>
            <a:off x="6543492" y="4877868"/>
            <a:ext cx="26981" cy="153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914126" eaLnBrk="0" hangingPunct="0"/>
            <a:endParaRPr lang="en-US" sz="1600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465" name="Rectangle 182"/>
          <p:cNvSpPr>
            <a:spLocks noChangeArrowheads="1"/>
          </p:cNvSpPr>
          <p:nvPr/>
        </p:nvSpPr>
        <p:spPr bwMode="auto">
          <a:xfrm>
            <a:off x="7982172" y="5138944"/>
            <a:ext cx="962320" cy="307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126" eaLnBrk="0" hangingPunct="0"/>
            <a:r>
              <a:rPr lang="en-US" sz="1999" dirty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Timestep</a:t>
            </a:r>
          </a:p>
        </p:txBody>
      </p:sp>
      <p:sp>
        <p:nvSpPr>
          <p:cNvPr id="466" name="Freeform 185"/>
          <p:cNvSpPr>
            <a:spLocks/>
          </p:cNvSpPr>
          <p:nvPr/>
        </p:nvSpPr>
        <p:spPr bwMode="auto">
          <a:xfrm>
            <a:off x="6543493" y="2403793"/>
            <a:ext cx="2821840" cy="2476187"/>
          </a:xfrm>
          <a:custGeom>
            <a:avLst/>
            <a:gdLst>
              <a:gd name="T0" fmla="*/ 2147483647 w 1778"/>
              <a:gd name="T1" fmla="*/ 2147483647 h 796"/>
              <a:gd name="T2" fmla="*/ 2147483647 w 1778"/>
              <a:gd name="T3" fmla="*/ 2147483647 h 796"/>
              <a:gd name="T4" fmla="*/ 2147483647 w 1778"/>
              <a:gd name="T5" fmla="*/ 2147483647 h 796"/>
              <a:gd name="T6" fmla="*/ 2147483647 w 1778"/>
              <a:gd name="T7" fmla="*/ 2147483647 h 796"/>
              <a:gd name="T8" fmla="*/ 2147483647 w 1778"/>
              <a:gd name="T9" fmla="*/ 2147483647 h 796"/>
              <a:gd name="T10" fmla="*/ 2147483647 w 1778"/>
              <a:gd name="T11" fmla="*/ 2147483647 h 796"/>
              <a:gd name="T12" fmla="*/ 2147483647 w 1778"/>
              <a:gd name="T13" fmla="*/ 2147483647 h 796"/>
              <a:gd name="T14" fmla="*/ 2147483647 w 1778"/>
              <a:gd name="T15" fmla="*/ 2147483647 h 796"/>
              <a:gd name="T16" fmla="*/ 2147483647 w 1778"/>
              <a:gd name="T17" fmla="*/ 2147483647 h 796"/>
              <a:gd name="T18" fmla="*/ 2147483647 w 1778"/>
              <a:gd name="T19" fmla="*/ 2147483647 h 796"/>
              <a:gd name="T20" fmla="*/ 2147483647 w 1778"/>
              <a:gd name="T21" fmla="*/ 2147483647 h 796"/>
              <a:gd name="T22" fmla="*/ 2147483647 w 1778"/>
              <a:gd name="T23" fmla="*/ 2147483647 h 796"/>
              <a:gd name="T24" fmla="*/ 2147483647 w 1778"/>
              <a:gd name="T25" fmla="*/ 2147483647 h 796"/>
              <a:gd name="T26" fmla="*/ 2147483647 w 1778"/>
              <a:gd name="T27" fmla="*/ 2147483647 h 796"/>
              <a:gd name="T28" fmla="*/ 2147483647 w 1778"/>
              <a:gd name="T29" fmla="*/ 2147483647 h 796"/>
              <a:gd name="T30" fmla="*/ 2147483647 w 1778"/>
              <a:gd name="T31" fmla="*/ 2147483647 h 796"/>
              <a:gd name="T32" fmla="*/ 2147483647 w 1778"/>
              <a:gd name="T33" fmla="*/ 2147483647 h 796"/>
              <a:gd name="T34" fmla="*/ 2147483647 w 1778"/>
              <a:gd name="T35" fmla="*/ 2147483647 h 796"/>
              <a:gd name="T36" fmla="*/ 2147483647 w 1778"/>
              <a:gd name="T37" fmla="*/ 2147483647 h 796"/>
              <a:gd name="T38" fmla="*/ 2147483647 w 1778"/>
              <a:gd name="T39" fmla="*/ 2147483647 h 796"/>
              <a:gd name="T40" fmla="*/ 2147483647 w 1778"/>
              <a:gd name="T41" fmla="*/ 2147483647 h 796"/>
              <a:gd name="T42" fmla="*/ 2147483647 w 1778"/>
              <a:gd name="T43" fmla="*/ 2147483647 h 796"/>
              <a:gd name="T44" fmla="*/ 2147483647 w 1778"/>
              <a:gd name="T45" fmla="*/ 2147483647 h 796"/>
              <a:gd name="T46" fmla="*/ 2147483647 w 1778"/>
              <a:gd name="T47" fmla="*/ 2147483647 h 796"/>
              <a:gd name="T48" fmla="*/ 2147483647 w 1778"/>
              <a:gd name="T49" fmla="*/ 2147483647 h 796"/>
              <a:gd name="T50" fmla="*/ 2147483647 w 1778"/>
              <a:gd name="T51" fmla="*/ 2147483647 h 796"/>
              <a:gd name="T52" fmla="*/ 2147483647 w 1778"/>
              <a:gd name="T53" fmla="*/ 2147483647 h 796"/>
              <a:gd name="T54" fmla="*/ 2147483647 w 1778"/>
              <a:gd name="T55" fmla="*/ 2147483647 h 796"/>
              <a:gd name="T56" fmla="*/ 2147483647 w 1778"/>
              <a:gd name="T57" fmla="*/ 2147483647 h 796"/>
              <a:gd name="T58" fmla="*/ 2147483647 w 1778"/>
              <a:gd name="T59" fmla="*/ 2147483647 h 796"/>
              <a:gd name="T60" fmla="*/ 2147483647 w 1778"/>
              <a:gd name="T61" fmla="*/ 2147483647 h 796"/>
              <a:gd name="T62" fmla="*/ 2147483647 w 1778"/>
              <a:gd name="T63" fmla="*/ 2147483647 h 796"/>
              <a:gd name="T64" fmla="*/ 2147483647 w 1778"/>
              <a:gd name="T65" fmla="*/ 2147483647 h 796"/>
              <a:gd name="T66" fmla="*/ 2147483647 w 1778"/>
              <a:gd name="T67" fmla="*/ 2147483647 h 796"/>
              <a:gd name="T68" fmla="*/ 2147483647 w 1778"/>
              <a:gd name="T69" fmla="*/ 2147483647 h 796"/>
              <a:gd name="T70" fmla="*/ 2147483647 w 1778"/>
              <a:gd name="T71" fmla="*/ 2147483647 h 796"/>
              <a:gd name="T72" fmla="*/ 2147483647 w 1778"/>
              <a:gd name="T73" fmla="*/ 2147483647 h 796"/>
              <a:gd name="T74" fmla="*/ 2147483647 w 1778"/>
              <a:gd name="T75" fmla="*/ 2147483647 h 796"/>
              <a:gd name="T76" fmla="*/ 2147483647 w 1778"/>
              <a:gd name="T77" fmla="*/ 2147483647 h 796"/>
              <a:gd name="T78" fmla="*/ 2147483647 w 1778"/>
              <a:gd name="T79" fmla="*/ 2147483647 h 796"/>
              <a:gd name="T80" fmla="*/ 2147483647 w 1778"/>
              <a:gd name="T81" fmla="*/ 2147483647 h 796"/>
              <a:gd name="T82" fmla="*/ 2147483647 w 1778"/>
              <a:gd name="T83" fmla="*/ 2147483647 h 796"/>
              <a:gd name="T84" fmla="*/ 2147483647 w 1778"/>
              <a:gd name="T85" fmla="*/ 2147483647 h 796"/>
              <a:gd name="T86" fmla="*/ 2147483647 w 1778"/>
              <a:gd name="T87" fmla="*/ 2147483647 h 796"/>
              <a:gd name="T88" fmla="*/ 2147483647 w 1778"/>
              <a:gd name="T89" fmla="*/ 2147483647 h 796"/>
              <a:gd name="T90" fmla="*/ 2147483647 w 1778"/>
              <a:gd name="T91" fmla="*/ 2147483647 h 796"/>
              <a:gd name="T92" fmla="*/ 2147483647 w 1778"/>
              <a:gd name="T93" fmla="*/ 2147483647 h 796"/>
              <a:gd name="T94" fmla="*/ 2147483647 w 1778"/>
              <a:gd name="T95" fmla="*/ 2147483647 h 796"/>
              <a:gd name="T96" fmla="*/ 2147483647 w 1778"/>
              <a:gd name="T97" fmla="*/ 2147483647 h 796"/>
              <a:gd name="T98" fmla="*/ 2147483647 w 1778"/>
              <a:gd name="T99" fmla="*/ 2147483647 h 796"/>
              <a:gd name="T100" fmla="*/ 2147483647 w 1778"/>
              <a:gd name="T101" fmla="*/ 2147483647 h 796"/>
              <a:gd name="T102" fmla="*/ 2147483647 w 1778"/>
              <a:gd name="T103" fmla="*/ 2147483647 h 796"/>
              <a:gd name="T104" fmla="*/ 2147483647 w 1778"/>
              <a:gd name="T105" fmla="*/ 2147483647 h 796"/>
              <a:gd name="T106" fmla="*/ 2147483647 w 1778"/>
              <a:gd name="T107" fmla="*/ 2147483647 h 796"/>
              <a:gd name="T108" fmla="*/ 2147483647 w 1778"/>
              <a:gd name="T109" fmla="*/ 2147483647 h 796"/>
              <a:gd name="T110" fmla="*/ 2147483647 w 1778"/>
              <a:gd name="T111" fmla="*/ 0 h 796"/>
              <a:gd name="T112" fmla="*/ 2147483647 w 1778"/>
              <a:gd name="T113" fmla="*/ 0 h 796"/>
              <a:gd name="T114" fmla="*/ 2147483647 w 1778"/>
              <a:gd name="T115" fmla="*/ 2147483647 h 796"/>
              <a:gd name="T116" fmla="*/ 2147483647 w 1778"/>
              <a:gd name="T117" fmla="*/ 2147483647 h 796"/>
              <a:gd name="T118" fmla="*/ 2147483647 w 1778"/>
              <a:gd name="T119" fmla="*/ 2147483647 h 796"/>
              <a:gd name="T120" fmla="*/ 2147483647 w 1778"/>
              <a:gd name="T121" fmla="*/ 2147483647 h 79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1778" h="796">
                <a:moveTo>
                  <a:pt x="0" y="5"/>
                </a:moveTo>
                <a:lnTo>
                  <a:pt x="1" y="5"/>
                </a:lnTo>
                <a:lnTo>
                  <a:pt x="2" y="5"/>
                </a:lnTo>
                <a:lnTo>
                  <a:pt x="4" y="5"/>
                </a:lnTo>
                <a:lnTo>
                  <a:pt x="5" y="5"/>
                </a:lnTo>
                <a:lnTo>
                  <a:pt x="6" y="5"/>
                </a:lnTo>
                <a:lnTo>
                  <a:pt x="7" y="5"/>
                </a:lnTo>
                <a:lnTo>
                  <a:pt x="8" y="5"/>
                </a:lnTo>
                <a:lnTo>
                  <a:pt x="9" y="5"/>
                </a:lnTo>
                <a:lnTo>
                  <a:pt x="11" y="5"/>
                </a:lnTo>
                <a:lnTo>
                  <a:pt x="12" y="5"/>
                </a:lnTo>
                <a:lnTo>
                  <a:pt x="13" y="5"/>
                </a:lnTo>
                <a:lnTo>
                  <a:pt x="14" y="5"/>
                </a:lnTo>
                <a:lnTo>
                  <a:pt x="15" y="5"/>
                </a:lnTo>
                <a:lnTo>
                  <a:pt x="16" y="5"/>
                </a:lnTo>
                <a:lnTo>
                  <a:pt x="17" y="5"/>
                </a:lnTo>
                <a:lnTo>
                  <a:pt x="18" y="5"/>
                </a:lnTo>
                <a:lnTo>
                  <a:pt x="19" y="5"/>
                </a:lnTo>
                <a:lnTo>
                  <a:pt x="20" y="6"/>
                </a:lnTo>
                <a:lnTo>
                  <a:pt x="21" y="6"/>
                </a:lnTo>
                <a:lnTo>
                  <a:pt x="22" y="6"/>
                </a:lnTo>
                <a:lnTo>
                  <a:pt x="23" y="6"/>
                </a:lnTo>
                <a:lnTo>
                  <a:pt x="25" y="6"/>
                </a:lnTo>
                <a:lnTo>
                  <a:pt x="26" y="6"/>
                </a:lnTo>
                <a:lnTo>
                  <a:pt x="27" y="6"/>
                </a:lnTo>
                <a:lnTo>
                  <a:pt x="28" y="6"/>
                </a:lnTo>
                <a:lnTo>
                  <a:pt x="29" y="6"/>
                </a:lnTo>
                <a:lnTo>
                  <a:pt x="30" y="6"/>
                </a:lnTo>
                <a:lnTo>
                  <a:pt x="32" y="6"/>
                </a:lnTo>
                <a:lnTo>
                  <a:pt x="33" y="6"/>
                </a:lnTo>
                <a:lnTo>
                  <a:pt x="34" y="6"/>
                </a:lnTo>
                <a:lnTo>
                  <a:pt x="35" y="6"/>
                </a:lnTo>
                <a:lnTo>
                  <a:pt x="36" y="6"/>
                </a:lnTo>
                <a:lnTo>
                  <a:pt x="37" y="6"/>
                </a:lnTo>
                <a:lnTo>
                  <a:pt x="39" y="6"/>
                </a:lnTo>
                <a:lnTo>
                  <a:pt x="40" y="6"/>
                </a:lnTo>
                <a:lnTo>
                  <a:pt x="41" y="6"/>
                </a:lnTo>
                <a:lnTo>
                  <a:pt x="42" y="7"/>
                </a:lnTo>
                <a:lnTo>
                  <a:pt x="43" y="7"/>
                </a:lnTo>
                <a:lnTo>
                  <a:pt x="45" y="7"/>
                </a:lnTo>
                <a:lnTo>
                  <a:pt x="46" y="7"/>
                </a:lnTo>
                <a:lnTo>
                  <a:pt x="47" y="7"/>
                </a:lnTo>
                <a:lnTo>
                  <a:pt x="48" y="7"/>
                </a:lnTo>
                <a:lnTo>
                  <a:pt x="49" y="7"/>
                </a:lnTo>
                <a:lnTo>
                  <a:pt x="50" y="7"/>
                </a:lnTo>
                <a:lnTo>
                  <a:pt x="51" y="7"/>
                </a:lnTo>
                <a:lnTo>
                  <a:pt x="53" y="7"/>
                </a:lnTo>
                <a:lnTo>
                  <a:pt x="54" y="7"/>
                </a:lnTo>
                <a:lnTo>
                  <a:pt x="55" y="7"/>
                </a:lnTo>
                <a:lnTo>
                  <a:pt x="56" y="7"/>
                </a:lnTo>
                <a:lnTo>
                  <a:pt x="57" y="8"/>
                </a:lnTo>
                <a:lnTo>
                  <a:pt x="58" y="8"/>
                </a:lnTo>
                <a:lnTo>
                  <a:pt x="60" y="8"/>
                </a:lnTo>
                <a:lnTo>
                  <a:pt x="61" y="8"/>
                </a:lnTo>
                <a:lnTo>
                  <a:pt x="62" y="8"/>
                </a:lnTo>
                <a:lnTo>
                  <a:pt x="63" y="8"/>
                </a:lnTo>
                <a:lnTo>
                  <a:pt x="64" y="8"/>
                </a:lnTo>
                <a:lnTo>
                  <a:pt x="65" y="8"/>
                </a:lnTo>
                <a:lnTo>
                  <a:pt x="66" y="8"/>
                </a:lnTo>
                <a:lnTo>
                  <a:pt x="67" y="8"/>
                </a:lnTo>
                <a:lnTo>
                  <a:pt x="68" y="9"/>
                </a:lnTo>
                <a:lnTo>
                  <a:pt x="69" y="9"/>
                </a:lnTo>
                <a:lnTo>
                  <a:pt x="70" y="9"/>
                </a:lnTo>
                <a:lnTo>
                  <a:pt x="71" y="9"/>
                </a:lnTo>
                <a:lnTo>
                  <a:pt x="72" y="9"/>
                </a:lnTo>
                <a:lnTo>
                  <a:pt x="74" y="9"/>
                </a:lnTo>
                <a:lnTo>
                  <a:pt x="75" y="9"/>
                </a:lnTo>
                <a:lnTo>
                  <a:pt x="76" y="9"/>
                </a:lnTo>
                <a:lnTo>
                  <a:pt x="77" y="9"/>
                </a:lnTo>
                <a:lnTo>
                  <a:pt x="78" y="10"/>
                </a:lnTo>
                <a:lnTo>
                  <a:pt x="79" y="10"/>
                </a:lnTo>
                <a:lnTo>
                  <a:pt x="81" y="10"/>
                </a:lnTo>
                <a:lnTo>
                  <a:pt x="82" y="10"/>
                </a:lnTo>
                <a:lnTo>
                  <a:pt x="83" y="10"/>
                </a:lnTo>
                <a:lnTo>
                  <a:pt x="84" y="10"/>
                </a:lnTo>
                <a:lnTo>
                  <a:pt x="85" y="10"/>
                </a:lnTo>
                <a:lnTo>
                  <a:pt x="86" y="10"/>
                </a:lnTo>
                <a:lnTo>
                  <a:pt x="88" y="11"/>
                </a:lnTo>
                <a:lnTo>
                  <a:pt x="89" y="11"/>
                </a:lnTo>
                <a:lnTo>
                  <a:pt x="90" y="11"/>
                </a:lnTo>
                <a:lnTo>
                  <a:pt x="91" y="11"/>
                </a:lnTo>
                <a:lnTo>
                  <a:pt x="92" y="11"/>
                </a:lnTo>
                <a:lnTo>
                  <a:pt x="94" y="11"/>
                </a:lnTo>
                <a:lnTo>
                  <a:pt x="95" y="11"/>
                </a:lnTo>
                <a:lnTo>
                  <a:pt x="96" y="11"/>
                </a:lnTo>
                <a:lnTo>
                  <a:pt x="97" y="11"/>
                </a:lnTo>
                <a:lnTo>
                  <a:pt x="98" y="11"/>
                </a:lnTo>
                <a:lnTo>
                  <a:pt x="99" y="11"/>
                </a:lnTo>
                <a:lnTo>
                  <a:pt x="100" y="11"/>
                </a:lnTo>
                <a:lnTo>
                  <a:pt x="102" y="11"/>
                </a:lnTo>
                <a:lnTo>
                  <a:pt x="103" y="12"/>
                </a:lnTo>
                <a:lnTo>
                  <a:pt x="104" y="12"/>
                </a:lnTo>
                <a:lnTo>
                  <a:pt x="105" y="12"/>
                </a:lnTo>
                <a:lnTo>
                  <a:pt x="106" y="12"/>
                </a:lnTo>
                <a:lnTo>
                  <a:pt x="107" y="12"/>
                </a:lnTo>
                <a:lnTo>
                  <a:pt x="109" y="12"/>
                </a:lnTo>
                <a:lnTo>
                  <a:pt x="110" y="13"/>
                </a:lnTo>
                <a:lnTo>
                  <a:pt x="111" y="13"/>
                </a:lnTo>
                <a:lnTo>
                  <a:pt x="112" y="13"/>
                </a:lnTo>
                <a:lnTo>
                  <a:pt x="113" y="13"/>
                </a:lnTo>
                <a:lnTo>
                  <a:pt x="115" y="14"/>
                </a:lnTo>
                <a:lnTo>
                  <a:pt x="116" y="14"/>
                </a:lnTo>
                <a:lnTo>
                  <a:pt x="117" y="14"/>
                </a:lnTo>
                <a:lnTo>
                  <a:pt x="118" y="14"/>
                </a:lnTo>
                <a:lnTo>
                  <a:pt x="119" y="14"/>
                </a:lnTo>
                <a:lnTo>
                  <a:pt x="120" y="14"/>
                </a:lnTo>
                <a:lnTo>
                  <a:pt x="121" y="15"/>
                </a:lnTo>
                <a:lnTo>
                  <a:pt x="123" y="15"/>
                </a:lnTo>
                <a:lnTo>
                  <a:pt x="124" y="15"/>
                </a:lnTo>
                <a:lnTo>
                  <a:pt x="125" y="15"/>
                </a:lnTo>
                <a:lnTo>
                  <a:pt x="126" y="15"/>
                </a:lnTo>
                <a:lnTo>
                  <a:pt x="127" y="16"/>
                </a:lnTo>
                <a:lnTo>
                  <a:pt x="128" y="16"/>
                </a:lnTo>
                <a:lnTo>
                  <a:pt x="130" y="16"/>
                </a:lnTo>
                <a:lnTo>
                  <a:pt x="131" y="16"/>
                </a:lnTo>
                <a:lnTo>
                  <a:pt x="132" y="16"/>
                </a:lnTo>
                <a:lnTo>
                  <a:pt x="133" y="17"/>
                </a:lnTo>
                <a:lnTo>
                  <a:pt x="134" y="17"/>
                </a:lnTo>
                <a:lnTo>
                  <a:pt x="135" y="17"/>
                </a:lnTo>
                <a:lnTo>
                  <a:pt x="136" y="17"/>
                </a:lnTo>
                <a:lnTo>
                  <a:pt x="137" y="17"/>
                </a:lnTo>
                <a:lnTo>
                  <a:pt x="138" y="18"/>
                </a:lnTo>
                <a:lnTo>
                  <a:pt x="139" y="18"/>
                </a:lnTo>
                <a:lnTo>
                  <a:pt x="140" y="18"/>
                </a:lnTo>
                <a:lnTo>
                  <a:pt x="141" y="18"/>
                </a:lnTo>
                <a:lnTo>
                  <a:pt x="143" y="19"/>
                </a:lnTo>
                <a:lnTo>
                  <a:pt x="144" y="19"/>
                </a:lnTo>
                <a:lnTo>
                  <a:pt x="145" y="19"/>
                </a:lnTo>
                <a:lnTo>
                  <a:pt x="146" y="19"/>
                </a:lnTo>
                <a:lnTo>
                  <a:pt x="147" y="19"/>
                </a:lnTo>
                <a:lnTo>
                  <a:pt x="148" y="20"/>
                </a:lnTo>
                <a:lnTo>
                  <a:pt x="149" y="20"/>
                </a:lnTo>
                <a:lnTo>
                  <a:pt x="151" y="20"/>
                </a:lnTo>
                <a:lnTo>
                  <a:pt x="152" y="20"/>
                </a:lnTo>
                <a:lnTo>
                  <a:pt x="153" y="21"/>
                </a:lnTo>
                <a:lnTo>
                  <a:pt x="154" y="21"/>
                </a:lnTo>
                <a:lnTo>
                  <a:pt x="155" y="21"/>
                </a:lnTo>
                <a:lnTo>
                  <a:pt x="156" y="21"/>
                </a:lnTo>
                <a:lnTo>
                  <a:pt x="158" y="22"/>
                </a:lnTo>
                <a:lnTo>
                  <a:pt x="159" y="22"/>
                </a:lnTo>
                <a:lnTo>
                  <a:pt x="160" y="22"/>
                </a:lnTo>
                <a:lnTo>
                  <a:pt x="161" y="23"/>
                </a:lnTo>
                <a:lnTo>
                  <a:pt x="162" y="23"/>
                </a:lnTo>
                <a:lnTo>
                  <a:pt x="164" y="23"/>
                </a:lnTo>
                <a:lnTo>
                  <a:pt x="165" y="23"/>
                </a:lnTo>
                <a:lnTo>
                  <a:pt x="166" y="24"/>
                </a:lnTo>
                <a:lnTo>
                  <a:pt x="167" y="24"/>
                </a:lnTo>
                <a:lnTo>
                  <a:pt x="168" y="24"/>
                </a:lnTo>
                <a:lnTo>
                  <a:pt x="169" y="25"/>
                </a:lnTo>
                <a:lnTo>
                  <a:pt x="170" y="25"/>
                </a:lnTo>
                <a:lnTo>
                  <a:pt x="172" y="25"/>
                </a:lnTo>
                <a:lnTo>
                  <a:pt x="173" y="25"/>
                </a:lnTo>
                <a:lnTo>
                  <a:pt x="174" y="26"/>
                </a:lnTo>
                <a:lnTo>
                  <a:pt x="175" y="26"/>
                </a:lnTo>
                <a:lnTo>
                  <a:pt x="176" y="26"/>
                </a:lnTo>
                <a:lnTo>
                  <a:pt x="177" y="26"/>
                </a:lnTo>
                <a:lnTo>
                  <a:pt x="179" y="27"/>
                </a:lnTo>
                <a:lnTo>
                  <a:pt x="180" y="27"/>
                </a:lnTo>
                <a:lnTo>
                  <a:pt x="181" y="27"/>
                </a:lnTo>
                <a:lnTo>
                  <a:pt x="182" y="28"/>
                </a:lnTo>
                <a:lnTo>
                  <a:pt x="183" y="28"/>
                </a:lnTo>
                <a:lnTo>
                  <a:pt x="184" y="28"/>
                </a:lnTo>
                <a:lnTo>
                  <a:pt x="185" y="28"/>
                </a:lnTo>
                <a:lnTo>
                  <a:pt x="186" y="29"/>
                </a:lnTo>
                <a:lnTo>
                  <a:pt x="187" y="29"/>
                </a:lnTo>
                <a:lnTo>
                  <a:pt x="188" y="29"/>
                </a:lnTo>
                <a:lnTo>
                  <a:pt x="189" y="30"/>
                </a:lnTo>
                <a:lnTo>
                  <a:pt x="190" y="30"/>
                </a:lnTo>
                <a:lnTo>
                  <a:pt x="192" y="30"/>
                </a:lnTo>
                <a:lnTo>
                  <a:pt x="193" y="31"/>
                </a:lnTo>
                <a:lnTo>
                  <a:pt x="194" y="31"/>
                </a:lnTo>
                <a:lnTo>
                  <a:pt x="195" y="31"/>
                </a:lnTo>
                <a:lnTo>
                  <a:pt x="196" y="32"/>
                </a:lnTo>
                <a:lnTo>
                  <a:pt x="197" y="32"/>
                </a:lnTo>
                <a:lnTo>
                  <a:pt x="198" y="32"/>
                </a:lnTo>
                <a:lnTo>
                  <a:pt x="200" y="33"/>
                </a:lnTo>
                <a:lnTo>
                  <a:pt x="201" y="33"/>
                </a:lnTo>
                <a:lnTo>
                  <a:pt x="202" y="33"/>
                </a:lnTo>
                <a:lnTo>
                  <a:pt x="203" y="34"/>
                </a:lnTo>
                <a:lnTo>
                  <a:pt x="204" y="34"/>
                </a:lnTo>
                <a:lnTo>
                  <a:pt x="205" y="34"/>
                </a:lnTo>
                <a:lnTo>
                  <a:pt x="207" y="35"/>
                </a:lnTo>
                <a:lnTo>
                  <a:pt x="208" y="35"/>
                </a:lnTo>
                <a:lnTo>
                  <a:pt x="209" y="35"/>
                </a:lnTo>
                <a:lnTo>
                  <a:pt x="210" y="35"/>
                </a:lnTo>
                <a:lnTo>
                  <a:pt x="211" y="35"/>
                </a:lnTo>
                <a:lnTo>
                  <a:pt x="213" y="36"/>
                </a:lnTo>
                <a:lnTo>
                  <a:pt x="214" y="36"/>
                </a:lnTo>
                <a:lnTo>
                  <a:pt x="215" y="36"/>
                </a:lnTo>
                <a:lnTo>
                  <a:pt x="216" y="37"/>
                </a:lnTo>
                <a:lnTo>
                  <a:pt x="217" y="37"/>
                </a:lnTo>
                <a:lnTo>
                  <a:pt x="218" y="37"/>
                </a:lnTo>
                <a:lnTo>
                  <a:pt x="219" y="38"/>
                </a:lnTo>
                <a:lnTo>
                  <a:pt x="221" y="38"/>
                </a:lnTo>
                <a:lnTo>
                  <a:pt x="222" y="38"/>
                </a:lnTo>
                <a:lnTo>
                  <a:pt x="223" y="39"/>
                </a:lnTo>
                <a:lnTo>
                  <a:pt x="224" y="39"/>
                </a:lnTo>
                <a:lnTo>
                  <a:pt x="225" y="39"/>
                </a:lnTo>
                <a:lnTo>
                  <a:pt x="226" y="40"/>
                </a:lnTo>
                <a:lnTo>
                  <a:pt x="228" y="40"/>
                </a:lnTo>
                <a:lnTo>
                  <a:pt x="229" y="41"/>
                </a:lnTo>
                <a:lnTo>
                  <a:pt x="230" y="41"/>
                </a:lnTo>
                <a:lnTo>
                  <a:pt x="231" y="41"/>
                </a:lnTo>
                <a:lnTo>
                  <a:pt x="231" y="42"/>
                </a:lnTo>
                <a:lnTo>
                  <a:pt x="232" y="42"/>
                </a:lnTo>
                <a:lnTo>
                  <a:pt x="234" y="43"/>
                </a:lnTo>
                <a:lnTo>
                  <a:pt x="235" y="43"/>
                </a:lnTo>
                <a:lnTo>
                  <a:pt x="236" y="43"/>
                </a:lnTo>
                <a:lnTo>
                  <a:pt x="237" y="44"/>
                </a:lnTo>
                <a:lnTo>
                  <a:pt x="238" y="44"/>
                </a:lnTo>
                <a:lnTo>
                  <a:pt x="239" y="44"/>
                </a:lnTo>
                <a:lnTo>
                  <a:pt x="241" y="45"/>
                </a:lnTo>
                <a:lnTo>
                  <a:pt x="242" y="45"/>
                </a:lnTo>
                <a:lnTo>
                  <a:pt x="243" y="46"/>
                </a:lnTo>
                <a:lnTo>
                  <a:pt x="244" y="46"/>
                </a:lnTo>
                <a:lnTo>
                  <a:pt x="245" y="46"/>
                </a:lnTo>
                <a:lnTo>
                  <a:pt x="246" y="47"/>
                </a:lnTo>
                <a:lnTo>
                  <a:pt x="247" y="47"/>
                </a:lnTo>
                <a:lnTo>
                  <a:pt x="249" y="48"/>
                </a:lnTo>
                <a:lnTo>
                  <a:pt x="250" y="48"/>
                </a:lnTo>
                <a:lnTo>
                  <a:pt x="251" y="49"/>
                </a:lnTo>
                <a:lnTo>
                  <a:pt x="252" y="49"/>
                </a:lnTo>
                <a:lnTo>
                  <a:pt x="253" y="49"/>
                </a:lnTo>
                <a:lnTo>
                  <a:pt x="254" y="50"/>
                </a:lnTo>
                <a:lnTo>
                  <a:pt x="255" y="50"/>
                </a:lnTo>
                <a:lnTo>
                  <a:pt x="256" y="51"/>
                </a:lnTo>
                <a:lnTo>
                  <a:pt x="257" y="51"/>
                </a:lnTo>
                <a:lnTo>
                  <a:pt x="258" y="52"/>
                </a:lnTo>
                <a:lnTo>
                  <a:pt x="259" y="52"/>
                </a:lnTo>
                <a:lnTo>
                  <a:pt x="260" y="52"/>
                </a:lnTo>
                <a:lnTo>
                  <a:pt x="262" y="53"/>
                </a:lnTo>
                <a:lnTo>
                  <a:pt x="263" y="53"/>
                </a:lnTo>
                <a:lnTo>
                  <a:pt x="264" y="54"/>
                </a:lnTo>
                <a:lnTo>
                  <a:pt x="265" y="54"/>
                </a:lnTo>
                <a:lnTo>
                  <a:pt x="266" y="55"/>
                </a:lnTo>
                <a:lnTo>
                  <a:pt x="267" y="55"/>
                </a:lnTo>
                <a:lnTo>
                  <a:pt x="268" y="55"/>
                </a:lnTo>
                <a:lnTo>
                  <a:pt x="270" y="56"/>
                </a:lnTo>
                <a:lnTo>
                  <a:pt x="271" y="56"/>
                </a:lnTo>
                <a:lnTo>
                  <a:pt x="272" y="57"/>
                </a:lnTo>
                <a:lnTo>
                  <a:pt x="273" y="57"/>
                </a:lnTo>
                <a:lnTo>
                  <a:pt x="274" y="58"/>
                </a:lnTo>
                <a:lnTo>
                  <a:pt x="275" y="58"/>
                </a:lnTo>
                <a:lnTo>
                  <a:pt x="277" y="59"/>
                </a:lnTo>
                <a:lnTo>
                  <a:pt x="278" y="59"/>
                </a:lnTo>
                <a:lnTo>
                  <a:pt x="279" y="59"/>
                </a:lnTo>
                <a:lnTo>
                  <a:pt x="280" y="60"/>
                </a:lnTo>
                <a:lnTo>
                  <a:pt x="281" y="60"/>
                </a:lnTo>
                <a:lnTo>
                  <a:pt x="283" y="61"/>
                </a:lnTo>
                <a:lnTo>
                  <a:pt x="284" y="61"/>
                </a:lnTo>
                <a:lnTo>
                  <a:pt x="285" y="62"/>
                </a:lnTo>
                <a:lnTo>
                  <a:pt x="286" y="62"/>
                </a:lnTo>
                <a:lnTo>
                  <a:pt x="287" y="63"/>
                </a:lnTo>
                <a:lnTo>
                  <a:pt x="288" y="63"/>
                </a:lnTo>
                <a:lnTo>
                  <a:pt x="289" y="64"/>
                </a:lnTo>
                <a:lnTo>
                  <a:pt x="291" y="64"/>
                </a:lnTo>
                <a:lnTo>
                  <a:pt x="292" y="64"/>
                </a:lnTo>
                <a:lnTo>
                  <a:pt x="293" y="65"/>
                </a:lnTo>
                <a:lnTo>
                  <a:pt x="294" y="66"/>
                </a:lnTo>
                <a:lnTo>
                  <a:pt x="295" y="66"/>
                </a:lnTo>
                <a:lnTo>
                  <a:pt x="296" y="67"/>
                </a:lnTo>
                <a:lnTo>
                  <a:pt x="298" y="67"/>
                </a:lnTo>
                <a:lnTo>
                  <a:pt x="299" y="68"/>
                </a:lnTo>
                <a:lnTo>
                  <a:pt x="300" y="68"/>
                </a:lnTo>
                <a:lnTo>
                  <a:pt x="301" y="69"/>
                </a:lnTo>
                <a:lnTo>
                  <a:pt x="302" y="69"/>
                </a:lnTo>
                <a:lnTo>
                  <a:pt x="303" y="70"/>
                </a:lnTo>
                <a:lnTo>
                  <a:pt x="304" y="70"/>
                </a:lnTo>
                <a:lnTo>
                  <a:pt x="305" y="71"/>
                </a:lnTo>
                <a:lnTo>
                  <a:pt x="306" y="71"/>
                </a:lnTo>
                <a:lnTo>
                  <a:pt x="307" y="72"/>
                </a:lnTo>
                <a:lnTo>
                  <a:pt x="308" y="72"/>
                </a:lnTo>
                <a:lnTo>
                  <a:pt x="309" y="73"/>
                </a:lnTo>
                <a:lnTo>
                  <a:pt x="311" y="73"/>
                </a:lnTo>
                <a:lnTo>
                  <a:pt x="312" y="74"/>
                </a:lnTo>
                <a:lnTo>
                  <a:pt x="313" y="74"/>
                </a:lnTo>
                <a:lnTo>
                  <a:pt x="314" y="75"/>
                </a:lnTo>
                <a:lnTo>
                  <a:pt x="315" y="76"/>
                </a:lnTo>
                <a:lnTo>
                  <a:pt x="316" y="76"/>
                </a:lnTo>
                <a:lnTo>
                  <a:pt x="317" y="77"/>
                </a:lnTo>
                <a:lnTo>
                  <a:pt x="319" y="77"/>
                </a:lnTo>
                <a:lnTo>
                  <a:pt x="320" y="78"/>
                </a:lnTo>
                <a:lnTo>
                  <a:pt x="321" y="78"/>
                </a:lnTo>
                <a:lnTo>
                  <a:pt x="322" y="79"/>
                </a:lnTo>
                <a:lnTo>
                  <a:pt x="323" y="79"/>
                </a:lnTo>
                <a:lnTo>
                  <a:pt x="324" y="80"/>
                </a:lnTo>
                <a:lnTo>
                  <a:pt x="326" y="81"/>
                </a:lnTo>
                <a:lnTo>
                  <a:pt x="327" y="81"/>
                </a:lnTo>
                <a:lnTo>
                  <a:pt x="327" y="82"/>
                </a:lnTo>
                <a:lnTo>
                  <a:pt x="328" y="82"/>
                </a:lnTo>
                <a:lnTo>
                  <a:pt x="329" y="83"/>
                </a:lnTo>
                <a:lnTo>
                  <a:pt x="330" y="83"/>
                </a:lnTo>
                <a:lnTo>
                  <a:pt x="332" y="83"/>
                </a:lnTo>
                <a:lnTo>
                  <a:pt x="333" y="84"/>
                </a:lnTo>
                <a:lnTo>
                  <a:pt x="334" y="84"/>
                </a:lnTo>
                <a:lnTo>
                  <a:pt x="335" y="85"/>
                </a:lnTo>
                <a:lnTo>
                  <a:pt x="336" y="86"/>
                </a:lnTo>
                <a:lnTo>
                  <a:pt x="337" y="86"/>
                </a:lnTo>
                <a:lnTo>
                  <a:pt x="338" y="87"/>
                </a:lnTo>
                <a:lnTo>
                  <a:pt x="340" y="87"/>
                </a:lnTo>
                <a:lnTo>
                  <a:pt x="341" y="88"/>
                </a:lnTo>
                <a:lnTo>
                  <a:pt x="342" y="89"/>
                </a:lnTo>
                <a:lnTo>
                  <a:pt x="343" y="89"/>
                </a:lnTo>
                <a:lnTo>
                  <a:pt x="344" y="90"/>
                </a:lnTo>
                <a:lnTo>
                  <a:pt x="345" y="90"/>
                </a:lnTo>
                <a:lnTo>
                  <a:pt x="347" y="91"/>
                </a:lnTo>
                <a:lnTo>
                  <a:pt x="348" y="92"/>
                </a:lnTo>
                <a:lnTo>
                  <a:pt x="349" y="92"/>
                </a:lnTo>
                <a:lnTo>
                  <a:pt x="350" y="93"/>
                </a:lnTo>
                <a:lnTo>
                  <a:pt x="350" y="94"/>
                </a:lnTo>
                <a:lnTo>
                  <a:pt x="351" y="94"/>
                </a:lnTo>
                <a:lnTo>
                  <a:pt x="353" y="95"/>
                </a:lnTo>
                <a:lnTo>
                  <a:pt x="354" y="95"/>
                </a:lnTo>
                <a:lnTo>
                  <a:pt x="355" y="96"/>
                </a:lnTo>
                <a:lnTo>
                  <a:pt x="356" y="97"/>
                </a:lnTo>
                <a:lnTo>
                  <a:pt x="357" y="97"/>
                </a:lnTo>
                <a:lnTo>
                  <a:pt x="358" y="98"/>
                </a:lnTo>
                <a:lnTo>
                  <a:pt x="360" y="99"/>
                </a:lnTo>
                <a:lnTo>
                  <a:pt x="361" y="99"/>
                </a:lnTo>
                <a:lnTo>
                  <a:pt x="362" y="100"/>
                </a:lnTo>
                <a:lnTo>
                  <a:pt x="363" y="101"/>
                </a:lnTo>
                <a:lnTo>
                  <a:pt x="364" y="101"/>
                </a:lnTo>
                <a:lnTo>
                  <a:pt x="365" y="102"/>
                </a:lnTo>
                <a:lnTo>
                  <a:pt x="366" y="103"/>
                </a:lnTo>
                <a:lnTo>
                  <a:pt x="368" y="103"/>
                </a:lnTo>
                <a:lnTo>
                  <a:pt x="369" y="104"/>
                </a:lnTo>
                <a:lnTo>
                  <a:pt x="370" y="105"/>
                </a:lnTo>
                <a:lnTo>
                  <a:pt x="371" y="105"/>
                </a:lnTo>
                <a:lnTo>
                  <a:pt x="372" y="106"/>
                </a:lnTo>
                <a:lnTo>
                  <a:pt x="373" y="106"/>
                </a:lnTo>
                <a:lnTo>
                  <a:pt x="374" y="106"/>
                </a:lnTo>
                <a:lnTo>
                  <a:pt x="375" y="107"/>
                </a:lnTo>
                <a:lnTo>
                  <a:pt x="376" y="108"/>
                </a:lnTo>
                <a:lnTo>
                  <a:pt x="377" y="109"/>
                </a:lnTo>
                <a:lnTo>
                  <a:pt x="378" y="109"/>
                </a:lnTo>
                <a:lnTo>
                  <a:pt x="379" y="110"/>
                </a:lnTo>
                <a:lnTo>
                  <a:pt x="381" y="111"/>
                </a:lnTo>
                <a:lnTo>
                  <a:pt x="382" y="111"/>
                </a:lnTo>
                <a:lnTo>
                  <a:pt x="383" y="112"/>
                </a:lnTo>
                <a:lnTo>
                  <a:pt x="384" y="113"/>
                </a:lnTo>
                <a:lnTo>
                  <a:pt x="385" y="114"/>
                </a:lnTo>
                <a:lnTo>
                  <a:pt x="386" y="114"/>
                </a:lnTo>
                <a:lnTo>
                  <a:pt x="387" y="115"/>
                </a:lnTo>
                <a:lnTo>
                  <a:pt x="389" y="116"/>
                </a:lnTo>
                <a:lnTo>
                  <a:pt x="390" y="116"/>
                </a:lnTo>
                <a:lnTo>
                  <a:pt x="391" y="117"/>
                </a:lnTo>
                <a:lnTo>
                  <a:pt x="392" y="118"/>
                </a:lnTo>
                <a:lnTo>
                  <a:pt x="393" y="119"/>
                </a:lnTo>
                <a:lnTo>
                  <a:pt x="394" y="119"/>
                </a:lnTo>
                <a:lnTo>
                  <a:pt x="396" y="120"/>
                </a:lnTo>
                <a:lnTo>
                  <a:pt x="397" y="121"/>
                </a:lnTo>
                <a:lnTo>
                  <a:pt x="398" y="122"/>
                </a:lnTo>
                <a:lnTo>
                  <a:pt x="399" y="123"/>
                </a:lnTo>
                <a:lnTo>
                  <a:pt x="400" y="124"/>
                </a:lnTo>
                <a:lnTo>
                  <a:pt x="402" y="125"/>
                </a:lnTo>
                <a:lnTo>
                  <a:pt x="403" y="125"/>
                </a:lnTo>
                <a:lnTo>
                  <a:pt x="404" y="126"/>
                </a:lnTo>
                <a:lnTo>
                  <a:pt x="405" y="127"/>
                </a:lnTo>
                <a:lnTo>
                  <a:pt x="406" y="128"/>
                </a:lnTo>
                <a:lnTo>
                  <a:pt x="407" y="129"/>
                </a:lnTo>
                <a:lnTo>
                  <a:pt x="409" y="129"/>
                </a:lnTo>
                <a:lnTo>
                  <a:pt x="410" y="130"/>
                </a:lnTo>
                <a:lnTo>
                  <a:pt x="411" y="130"/>
                </a:lnTo>
                <a:lnTo>
                  <a:pt x="412" y="131"/>
                </a:lnTo>
                <a:lnTo>
                  <a:pt x="413" y="132"/>
                </a:lnTo>
                <a:lnTo>
                  <a:pt x="414" y="132"/>
                </a:lnTo>
                <a:lnTo>
                  <a:pt x="415" y="133"/>
                </a:lnTo>
                <a:lnTo>
                  <a:pt x="417" y="134"/>
                </a:lnTo>
                <a:lnTo>
                  <a:pt x="418" y="135"/>
                </a:lnTo>
                <a:lnTo>
                  <a:pt x="419" y="136"/>
                </a:lnTo>
                <a:lnTo>
                  <a:pt x="420" y="136"/>
                </a:lnTo>
                <a:lnTo>
                  <a:pt x="421" y="137"/>
                </a:lnTo>
                <a:lnTo>
                  <a:pt x="422" y="138"/>
                </a:lnTo>
                <a:lnTo>
                  <a:pt x="423" y="139"/>
                </a:lnTo>
                <a:lnTo>
                  <a:pt x="424" y="140"/>
                </a:lnTo>
                <a:lnTo>
                  <a:pt x="425" y="140"/>
                </a:lnTo>
                <a:lnTo>
                  <a:pt x="426" y="141"/>
                </a:lnTo>
                <a:lnTo>
                  <a:pt x="427" y="142"/>
                </a:lnTo>
                <a:lnTo>
                  <a:pt x="428" y="143"/>
                </a:lnTo>
                <a:lnTo>
                  <a:pt x="430" y="144"/>
                </a:lnTo>
                <a:lnTo>
                  <a:pt x="431" y="145"/>
                </a:lnTo>
                <a:lnTo>
                  <a:pt x="432" y="146"/>
                </a:lnTo>
                <a:lnTo>
                  <a:pt x="433" y="146"/>
                </a:lnTo>
                <a:lnTo>
                  <a:pt x="434" y="147"/>
                </a:lnTo>
                <a:lnTo>
                  <a:pt x="435" y="148"/>
                </a:lnTo>
                <a:lnTo>
                  <a:pt x="436" y="149"/>
                </a:lnTo>
                <a:lnTo>
                  <a:pt x="438" y="150"/>
                </a:lnTo>
                <a:lnTo>
                  <a:pt x="439" y="151"/>
                </a:lnTo>
                <a:lnTo>
                  <a:pt x="440" y="152"/>
                </a:lnTo>
                <a:lnTo>
                  <a:pt x="441" y="153"/>
                </a:lnTo>
                <a:lnTo>
                  <a:pt x="442" y="153"/>
                </a:lnTo>
                <a:lnTo>
                  <a:pt x="443" y="154"/>
                </a:lnTo>
                <a:lnTo>
                  <a:pt x="445" y="154"/>
                </a:lnTo>
                <a:lnTo>
                  <a:pt x="445" y="155"/>
                </a:lnTo>
                <a:lnTo>
                  <a:pt x="446" y="156"/>
                </a:lnTo>
                <a:lnTo>
                  <a:pt x="447" y="157"/>
                </a:lnTo>
                <a:lnTo>
                  <a:pt x="448" y="158"/>
                </a:lnTo>
                <a:lnTo>
                  <a:pt x="449" y="159"/>
                </a:lnTo>
                <a:lnTo>
                  <a:pt x="451" y="160"/>
                </a:lnTo>
                <a:lnTo>
                  <a:pt x="452" y="161"/>
                </a:lnTo>
                <a:lnTo>
                  <a:pt x="453" y="161"/>
                </a:lnTo>
                <a:lnTo>
                  <a:pt x="454" y="162"/>
                </a:lnTo>
                <a:lnTo>
                  <a:pt x="455" y="163"/>
                </a:lnTo>
                <a:lnTo>
                  <a:pt x="456" y="164"/>
                </a:lnTo>
                <a:lnTo>
                  <a:pt x="458" y="165"/>
                </a:lnTo>
                <a:lnTo>
                  <a:pt x="459" y="166"/>
                </a:lnTo>
                <a:lnTo>
                  <a:pt x="460" y="167"/>
                </a:lnTo>
                <a:lnTo>
                  <a:pt x="461" y="168"/>
                </a:lnTo>
                <a:lnTo>
                  <a:pt x="462" y="169"/>
                </a:lnTo>
                <a:lnTo>
                  <a:pt x="463" y="170"/>
                </a:lnTo>
                <a:lnTo>
                  <a:pt x="464" y="171"/>
                </a:lnTo>
                <a:lnTo>
                  <a:pt x="466" y="172"/>
                </a:lnTo>
                <a:lnTo>
                  <a:pt x="467" y="173"/>
                </a:lnTo>
                <a:lnTo>
                  <a:pt x="468" y="174"/>
                </a:lnTo>
                <a:lnTo>
                  <a:pt x="469" y="175"/>
                </a:lnTo>
                <a:lnTo>
                  <a:pt x="469" y="176"/>
                </a:lnTo>
                <a:lnTo>
                  <a:pt x="470" y="177"/>
                </a:lnTo>
                <a:lnTo>
                  <a:pt x="472" y="178"/>
                </a:lnTo>
                <a:lnTo>
                  <a:pt x="473" y="178"/>
                </a:lnTo>
                <a:lnTo>
                  <a:pt x="474" y="179"/>
                </a:lnTo>
                <a:lnTo>
                  <a:pt x="475" y="180"/>
                </a:lnTo>
                <a:lnTo>
                  <a:pt x="476" y="181"/>
                </a:lnTo>
                <a:lnTo>
                  <a:pt x="477" y="182"/>
                </a:lnTo>
                <a:lnTo>
                  <a:pt x="479" y="183"/>
                </a:lnTo>
                <a:lnTo>
                  <a:pt x="480" y="184"/>
                </a:lnTo>
                <a:lnTo>
                  <a:pt x="481" y="185"/>
                </a:lnTo>
                <a:lnTo>
                  <a:pt x="482" y="186"/>
                </a:lnTo>
                <a:lnTo>
                  <a:pt x="483" y="187"/>
                </a:lnTo>
                <a:lnTo>
                  <a:pt x="484" y="188"/>
                </a:lnTo>
                <a:lnTo>
                  <a:pt x="485" y="189"/>
                </a:lnTo>
                <a:lnTo>
                  <a:pt x="487" y="190"/>
                </a:lnTo>
                <a:lnTo>
                  <a:pt x="488" y="191"/>
                </a:lnTo>
                <a:lnTo>
                  <a:pt x="489" y="192"/>
                </a:lnTo>
                <a:lnTo>
                  <a:pt x="490" y="193"/>
                </a:lnTo>
                <a:lnTo>
                  <a:pt x="491" y="194"/>
                </a:lnTo>
                <a:lnTo>
                  <a:pt x="492" y="195"/>
                </a:lnTo>
                <a:lnTo>
                  <a:pt x="493" y="196"/>
                </a:lnTo>
                <a:lnTo>
                  <a:pt x="494" y="197"/>
                </a:lnTo>
                <a:lnTo>
                  <a:pt x="495" y="198"/>
                </a:lnTo>
                <a:lnTo>
                  <a:pt x="496" y="199"/>
                </a:lnTo>
                <a:lnTo>
                  <a:pt x="497" y="200"/>
                </a:lnTo>
                <a:lnTo>
                  <a:pt x="498" y="201"/>
                </a:lnTo>
                <a:lnTo>
                  <a:pt x="500" y="202"/>
                </a:lnTo>
                <a:lnTo>
                  <a:pt x="501" y="203"/>
                </a:lnTo>
                <a:lnTo>
                  <a:pt x="502" y="204"/>
                </a:lnTo>
                <a:lnTo>
                  <a:pt x="503" y="205"/>
                </a:lnTo>
                <a:lnTo>
                  <a:pt x="504" y="206"/>
                </a:lnTo>
                <a:lnTo>
                  <a:pt x="505" y="207"/>
                </a:lnTo>
                <a:lnTo>
                  <a:pt x="507" y="208"/>
                </a:lnTo>
                <a:lnTo>
                  <a:pt x="508" y="209"/>
                </a:lnTo>
                <a:lnTo>
                  <a:pt x="509" y="210"/>
                </a:lnTo>
                <a:lnTo>
                  <a:pt x="510" y="211"/>
                </a:lnTo>
                <a:lnTo>
                  <a:pt x="511" y="213"/>
                </a:lnTo>
                <a:lnTo>
                  <a:pt x="512" y="214"/>
                </a:lnTo>
                <a:lnTo>
                  <a:pt x="513" y="215"/>
                </a:lnTo>
                <a:lnTo>
                  <a:pt x="515" y="216"/>
                </a:lnTo>
                <a:lnTo>
                  <a:pt x="516" y="217"/>
                </a:lnTo>
                <a:lnTo>
                  <a:pt x="517" y="218"/>
                </a:lnTo>
                <a:lnTo>
                  <a:pt x="517" y="219"/>
                </a:lnTo>
                <a:lnTo>
                  <a:pt x="518" y="221"/>
                </a:lnTo>
                <a:lnTo>
                  <a:pt x="519" y="222"/>
                </a:lnTo>
                <a:lnTo>
                  <a:pt x="521" y="223"/>
                </a:lnTo>
                <a:lnTo>
                  <a:pt x="522" y="224"/>
                </a:lnTo>
                <a:lnTo>
                  <a:pt x="523" y="225"/>
                </a:lnTo>
                <a:lnTo>
                  <a:pt x="524" y="225"/>
                </a:lnTo>
                <a:lnTo>
                  <a:pt x="525" y="227"/>
                </a:lnTo>
                <a:lnTo>
                  <a:pt x="526" y="228"/>
                </a:lnTo>
                <a:lnTo>
                  <a:pt x="528" y="229"/>
                </a:lnTo>
                <a:lnTo>
                  <a:pt x="529" y="230"/>
                </a:lnTo>
                <a:lnTo>
                  <a:pt x="530" y="232"/>
                </a:lnTo>
                <a:lnTo>
                  <a:pt x="531" y="233"/>
                </a:lnTo>
                <a:lnTo>
                  <a:pt x="532" y="234"/>
                </a:lnTo>
                <a:lnTo>
                  <a:pt x="533" y="235"/>
                </a:lnTo>
                <a:lnTo>
                  <a:pt x="534" y="236"/>
                </a:lnTo>
                <a:lnTo>
                  <a:pt x="536" y="238"/>
                </a:lnTo>
                <a:lnTo>
                  <a:pt x="537" y="239"/>
                </a:lnTo>
                <a:lnTo>
                  <a:pt x="538" y="240"/>
                </a:lnTo>
                <a:lnTo>
                  <a:pt x="539" y="241"/>
                </a:lnTo>
                <a:lnTo>
                  <a:pt x="540" y="243"/>
                </a:lnTo>
                <a:lnTo>
                  <a:pt x="541" y="244"/>
                </a:lnTo>
                <a:lnTo>
                  <a:pt x="542" y="245"/>
                </a:lnTo>
                <a:lnTo>
                  <a:pt x="543" y="246"/>
                </a:lnTo>
                <a:lnTo>
                  <a:pt x="544" y="248"/>
                </a:lnTo>
                <a:lnTo>
                  <a:pt x="545" y="249"/>
                </a:lnTo>
                <a:lnTo>
                  <a:pt x="546" y="249"/>
                </a:lnTo>
                <a:lnTo>
                  <a:pt x="547" y="250"/>
                </a:lnTo>
                <a:lnTo>
                  <a:pt x="549" y="252"/>
                </a:lnTo>
                <a:lnTo>
                  <a:pt x="550" y="253"/>
                </a:lnTo>
                <a:lnTo>
                  <a:pt x="551" y="254"/>
                </a:lnTo>
                <a:lnTo>
                  <a:pt x="552" y="256"/>
                </a:lnTo>
                <a:lnTo>
                  <a:pt x="553" y="257"/>
                </a:lnTo>
                <a:lnTo>
                  <a:pt x="554" y="258"/>
                </a:lnTo>
                <a:lnTo>
                  <a:pt x="556" y="260"/>
                </a:lnTo>
                <a:lnTo>
                  <a:pt x="557" y="261"/>
                </a:lnTo>
                <a:lnTo>
                  <a:pt x="558" y="262"/>
                </a:lnTo>
                <a:lnTo>
                  <a:pt x="559" y="264"/>
                </a:lnTo>
                <a:lnTo>
                  <a:pt x="560" y="265"/>
                </a:lnTo>
                <a:lnTo>
                  <a:pt x="561" y="266"/>
                </a:lnTo>
                <a:lnTo>
                  <a:pt x="562" y="268"/>
                </a:lnTo>
                <a:lnTo>
                  <a:pt x="564" y="269"/>
                </a:lnTo>
                <a:lnTo>
                  <a:pt x="564" y="270"/>
                </a:lnTo>
                <a:lnTo>
                  <a:pt x="565" y="272"/>
                </a:lnTo>
                <a:lnTo>
                  <a:pt x="566" y="273"/>
                </a:lnTo>
                <a:lnTo>
                  <a:pt x="567" y="274"/>
                </a:lnTo>
                <a:lnTo>
                  <a:pt x="568" y="275"/>
                </a:lnTo>
                <a:lnTo>
                  <a:pt x="570" y="276"/>
                </a:lnTo>
                <a:lnTo>
                  <a:pt x="571" y="278"/>
                </a:lnTo>
                <a:lnTo>
                  <a:pt x="572" y="279"/>
                </a:lnTo>
                <a:lnTo>
                  <a:pt x="573" y="281"/>
                </a:lnTo>
                <a:lnTo>
                  <a:pt x="574" y="282"/>
                </a:lnTo>
                <a:lnTo>
                  <a:pt x="575" y="283"/>
                </a:lnTo>
                <a:lnTo>
                  <a:pt x="577" y="285"/>
                </a:lnTo>
                <a:lnTo>
                  <a:pt x="578" y="286"/>
                </a:lnTo>
                <a:lnTo>
                  <a:pt x="579" y="288"/>
                </a:lnTo>
                <a:lnTo>
                  <a:pt x="580" y="289"/>
                </a:lnTo>
                <a:lnTo>
                  <a:pt x="581" y="291"/>
                </a:lnTo>
                <a:lnTo>
                  <a:pt x="582" y="292"/>
                </a:lnTo>
                <a:lnTo>
                  <a:pt x="583" y="294"/>
                </a:lnTo>
                <a:lnTo>
                  <a:pt x="585" y="295"/>
                </a:lnTo>
                <a:lnTo>
                  <a:pt x="586" y="296"/>
                </a:lnTo>
                <a:lnTo>
                  <a:pt x="587" y="297"/>
                </a:lnTo>
                <a:lnTo>
                  <a:pt x="588" y="298"/>
                </a:lnTo>
                <a:lnTo>
                  <a:pt x="588" y="300"/>
                </a:lnTo>
                <a:lnTo>
                  <a:pt x="589" y="301"/>
                </a:lnTo>
                <a:lnTo>
                  <a:pt x="591" y="303"/>
                </a:lnTo>
                <a:lnTo>
                  <a:pt x="592" y="304"/>
                </a:lnTo>
                <a:lnTo>
                  <a:pt x="593" y="306"/>
                </a:lnTo>
                <a:lnTo>
                  <a:pt x="594" y="308"/>
                </a:lnTo>
                <a:lnTo>
                  <a:pt x="595" y="309"/>
                </a:lnTo>
                <a:lnTo>
                  <a:pt x="596" y="311"/>
                </a:lnTo>
                <a:lnTo>
                  <a:pt x="598" y="312"/>
                </a:lnTo>
                <a:lnTo>
                  <a:pt x="599" y="314"/>
                </a:lnTo>
                <a:lnTo>
                  <a:pt x="600" y="315"/>
                </a:lnTo>
                <a:lnTo>
                  <a:pt x="601" y="317"/>
                </a:lnTo>
                <a:lnTo>
                  <a:pt x="602" y="318"/>
                </a:lnTo>
                <a:lnTo>
                  <a:pt x="603" y="320"/>
                </a:lnTo>
                <a:lnTo>
                  <a:pt x="604" y="321"/>
                </a:lnTo>
                <a:lnTo>
                  <a:pt x="606" y="322"/>
                </a:lnTo>
                <a:lnTo>
                  <a:pt x="607" y="324"/>
                </a:lnTo>
                <a:lnTo>
                  <a:pt x="608" y="325"/>
                </a:lnTo>
                <a:lnTo>
                  <a:pt x="609" y="327"/>
                </a:lnTo>
                <a:lnTo>
                  <a:pt x="610" y="329"/>
                </a:lnTo>
                <a:lnTo>
                  <a:pt x="611" y="330"/>
                </a:lnTo>
                <a:lnTo>
                  <a:pt x="612" y="332"/>
                </a:lnTo>
                <a:lnTo>
                  <a:pt x="613" y="334"/>
                </a:lnTo>
                <a:lnTo>
                  <a:pt x="614" y="335"/>
                </a:lnTo>
                <a:lnTo>
                  <a:pt x="615" y="337"/>
                </a:lnTo>
                <a:lnTo>
                  <a:pt x="616" y="338"/>
                </a:lnTo>
                <a:lnTo>
                  <a:pt x="617" y="340"/>
                </a:lnTo>
                <a:lnTo>
                  <a:pt x="619" y="342"/>
                </a:lnTo>
                <a:lnTo>
                  <a:pt x="620" y="344"/>
                </a:lnTo>
                <a:lnTo>
                  <a:pt x="621" y="344"/>
                </a:lnTo>
                <a:lnTo>
                  <a:pt x="622" y="346"/>
                </a:lnTo>
                <a:lnTo>
                  <a:pt x="623" y="348"/>
                </a:lnTo>
                <a:lnTo>
                  <a:pt x="624" y="349"/>
                </a:lnTo>
                <a:lnTo>
                  <a:pt x="626" y="351"/>
                </a:lnTo>
                <a:lnTo>
                  <a:pt x="627" y="353"/>
                </a:lnTo>
                <a:lnTo>
                  <a:pt x="628" y="355"/>
                </a:lnTo>
                <a:lnTo>
                  <a:pt x="629" y="356"/>
                </a:lnTo>
                <a:lnTo>
                  <a:pt x="630" y="358"/>
                </a:lnTo>
                <a:lnTo>
                  <a:pt x="631" y="360"/>
                </a:lnTo>
                <a:lnTo>
                  <a:pt x="632" y="362"/>
                </a:lnTo>
                <a:lnTo>
                  <a:pt x="634" y="363"/>
                </a:lnTo>
                <a:lnTo>
                  <a:pt x="635" y="365"/>
                </a:lnTo>
                <a:lnTo>
                  <a:pt x="636" y="367"/>
                </a:lnTo>
                <a:lnTo>
                  <a:pt x="636" y="368"/>
                </a:lnTo>
                <a:lnTo>
                  <a:pt x="637" y="370"/>
                </a:lnTo>
                <a:lnTo>
                  <a:pt x="638" y="371"/>
                </a:lnTo>
                <a:lnTo>
                  <a:pt x="640" y="373"/>
                </a:lnTo>
                <a:lnTo>
                  <a:pt x="641" y="375"/>
                </a:lnTo>
                <a:lnTo>
                  <a:pt x="642" y="377"/>
                </a:lnTo>
                <a:lnTo>
                  <a:pt x="643" y="379"/>
                </a:lnTo>
                <a:lnTo>
                  <a:pt x="644" y="381"/>
                </a:lnTo>
                <a:lnTo>
                  <a:pt x="645" y="382"/>
                </a:lnTo>
                <a:lnTo>
                  <a:pt x="647" y="384"/>
                </a:lnTo>
                <a:lnTo>
                  <a:pt x="648" y="386"/>
                </a:lnTo>
                <a:lnTo>
                  <a:pt x="649" y="388"/>
                </a:lnTo>
                <a:lnTo>
                  <a:pt x="650" y="390"/>
                </a:lnTo>
                <a:lnTo>
                  <a:pt x="651" y="392"/>
                </a:lnTo>
                <a:lnTo>
                  <a:pt x="652" y="393"/>
                </a:lnTo>
                <a:lnTo>
                  <a:pt x="653" y="395"/>
                </a:lnTo>
                <a:lnTo>
                  <a:pt x="655" y="397"/>
                </a:lnTo>
                <a:lnTo>
                  <a:pt x="656" y="399"/>
                </a:lnTo>
                <a:lnTo>
                  <a:pt x="657" y="401"/>
                </a:lnTo>
                <a:lnTo>
                  <a:pt x="658" y="403"/>
                </a:lnTo>
                <a:lnTo>
                  <a:pt x="659" y="404"/>
                </a:lnTo>
                <a:lnTo>
                  <a:pt x="659" y="406"/>
                </a:lnTo>
                <a:lnTo>
                  <a:pt x="661" y="408"/>
                </a:lnTo>
                <a:lnTo>
                  <a:pt x="662" y="410"/>
                </a:lnTo>
                <a:lnTo>
                  <a:pt x="663" y="413"/>
                </a:lnTo>
                <a:lnTo>
                  <a:pt x="664" y="415"/>
                </a:lnTo>
                <a:lnTo>
                  <a:pt x="665" y="416"/>
                </a:lnTo>
                <a:lnTo>
                  <a:pt x="666" y="418"/>
                </a:lnTo>
                <a:lnTo>
                  <a:pt x="668" y="420"/>
                </a:lnTo>
                <a:lnTo>
                  <a:pt x="669" y="422"/>
                </a:lnTo>
                <a:lnTo>
                  <a:pt x="670" y="424"/>
                </a:lnTo>
                <a:lnTo>
                  <a:pt x="671" y="426"/>
                </a:lnTo>
                <a:lnTo>
                  <a:pt x="672" y="428"/>
                </a:lnTo>
                <a:lnTo>
                  <a:pt x="673" y="430"/>
                </a:lnTo>
                <a:lnTo>
                  <a:pt x="675" y="432"/>
                </a:lnTo>
                <a:lnTo>
                  <a:pt x="676" y="434"/>
                </a:lnTo>
                <a:lnTo>
                  <a:pt x="677" y="436"/>
                </a:lnTo>
                <a:lnTo>
                  <a:pt x="678" y="439"/>
                </a:lnTo>
                <a:lnTo>
                  <a:pt x="679" y="440"/>
                </a:lnTo>
                <a:lnTo>
                  <a:pt x="680" y="442"/>
                </a:lnTo>
                <a:lnTo>
                  <a:pt x="681" y="444"/>
                </a:lnTo>
                <a:lnTo>
                  <a:pt x="683" y="446"/>
                </a:lnTo>
                <a:lnTo>
                  <a:pt x="683" y="448"/>
                </a:lnTo>
                <a:lnTo>
                  <a:pt x="684" y="451"/>
                </a:lnTo>
                <a:lnTo>
                  <a:pt x="685" y="453"/>
                </a:lnTo>
                <a:lnTo>
                  <a:pt x="686" y="455"/>
                </a:lnTo>
                <a:lnTo>
                  <a:pt x="687" y="457"/>
                </a:lnTo>
                <a:lnTo>
                  <a:pt x="689" y="460"/>
                </a:lnTo>
                <a:lnTo>
                  <a:pt x="690" y="462"/>
                </a:lnTo>
                <a:lnTo>
                  <a:pt x="691" y="463"/>
                </a:lnTo>
                <a:lnTo>
                  <a:pt x="692" y="465"/>
                </a:lnTo>
                <a:lnTo>
                  <a:pt x="693" y="468"/>
                </a:lnTo>
                <a:lnTo>
                  <a:pt x="694" y="470"/>
                </a:lnTo>
                <a:lnTo>
                  <a:pt x="696" y="472"/>
                </a:lnTo>
                <a:lnTo>
                  <a:pt x="697" y="475"/>
                </a:lnTo>
                <a:lnTo>
                  <a:pt x="698" y="477"/>
                </a:lnTo>
                <a:lnTo>
                  <a:pt x="699" y="479"/>
                </a:lnTo>
                <a:lnTo>
                  <a:pt x="700" y="482"/>
                </a:lnTo>
                <a:lnTo>
                  <a:pt x="701" y="484"/>
                </a:lnTo>
                <a:lnTo>
                  <a:pt x="702" y="487"/>
                </a:lnTo>
                <a:lnTo>
                  <a:pt x="704" y="488"/>
                </a:lnTo>
                <a:lnTo>
                  <a:pt x="705" y="490"/>
                </a:lnTo>
                <a:lnTo>
                  <a:pt x="706" y="493"/>
                </a:lnTo>
                <a:lnTo>
                  <a:pt x="707" y="495"/>
                </a:lnTo>
                <a:lnTo>
                  <a:pt x="707" y="498"/>
                </a:lnTo>
                <a:lnTo>
                  <a:pt x="708" y="500"/>
                </a:lnTo>
                <a:lnTo>
                  <a:pt x="710" y="503"/>
                </a:lnTo>
                <a:lnTo>
                  <a:pt x="711" y="505"/>
                </a:lnTo>
                <a:lnTo>
                  <a:pt x="712" y="508"/>
                </a:lnTo>
                <a:lnTo>
                  <a:pt x="713" y="510"/>
                </a:lnTo>
                <a:lnTo>
                  <a:pt x="714" y="512"/>
                </a:lnTo>
                <a:lnTo>
                  <a:pt x="715" y="514"/>
                </a:lnTo>
                <a:lnTo>
                  <a:pt x="717" y="517"/>
                </a:lnTo>
                <a:lnTo>
                  <a:pt x="718" y="520"/>
                </a:lnTo>
                <a:lnTo>
                  <a:pt x="719" y="522"/>
                </a:lnTo>
                <a:lnTo>
                  <a:pt x="720" y="525"/>
                </a:lnTo>
                <a:lnTo>
                  <a:pt x="721" y="527"/>
                </a:lnTo>
                <a:lnTo>
                  <a:pt x="722" y="530"/>
                </a:lnTo>
                <a:lnTo>
                  <a:pt x="724" y="533"/>
                </a:lnTo>
                <a:lnTo>
                  <a:pt x="725" y="535"/>
                </a:lnTo>
                <a:lnTo>
                  <a:pt x="726" y="537"/>
                </a:lnTo>
                <a:lnTo>
                  <a:pt x="727" y="540"/>
                </a:lnTo>
                <a:lnTo>
                  <a:pt x="728" y="543"/>
                </a:lnTo>
                <a:lnTo>
                  <a:pt x="729" y="545"/>
                </a:lnTo>
                <a:lnTo>
                  <a:pt x="730" y="548"/>
                </a:lnTo>
                <a:lnTo>
                  <a:pt x="731" y="551"/>
                </a:lnTo>
                <a:lnTo>
                  <a:pt x="732" y="554"/>
                </a:lnTo>
                <a:lnTo>
                  <a:pt x="733" y="557"/>
                </a:lnTo>
                <a:lnTo>
                  <a:pt x="734" y="558"/>
                </a:lnTo>
                <a:lnTo>
                  <a:pt x="735" y="561"/>
                </a:lnTo>
                <a:lnTo>
                  <a:pt x="736" y="564"/>
                </a:lnTo>
                <a:lnTo>
                  <a:pt x="738" y="567"/>
                </a:lnTo>
                <a:lnTo>
                  <a:pt x="739" y="570"/>
                </a:lnTo>
                <a:lnTo>
                  <a:pt x="740" y="573"/>
                </a:lnTo>
                <a:lnTo>
                  <a:pt x="741" y="576"/>
                </a:lnTo>
                <a:lnTo>
                  <a:pt x="742" y="579"/>
                </a:lnTo>
                <a:lnTo>
                  <a:pt x="743" y="582"/>
                </a:lnTo>
                <a:lnTo>
                  <a:pt x="745" y="584"/>
                </a:lnTo>
                <a:lnTo>
                  <a:pt x="746" y="587"/>
                </a:lnTo>
                <a:lnTo>
                  <a:pt x="747" y="590"/>
                </a:lnTo>
                <a:lnTo>
                  <a:pt x="748" y="593"/>
                </a:lnTo>
                <a:lnTo>
                  <a:pt x="749" y="596"/>
                </a:lnTo>
                <a:lnTo>
                  <a:pt x="750" y="599"/>
                </a:lnTo>
                <a:lnTo>
                  <a:pt x="751" y="602"/>
                </a:lnTo>
                <a:lnTo>
                  <a:pt x="753" y="606"/>
                </a:lnTo>
                <a:lnTo>
                  <a:pt x="754" y="608"/>
                </a:lnTo>
                <a:lnTo>
                  <a:pt x="755" y="611"/>
                </a:lnTo>
                <a:lnTo>
                  <a:pt x="755" y="614"/>
                </a:lnTo>
                <a:lnTo>
                  <a:pt x="756" y="618"/>
                </a:lnTo>
                <a:lnTo>
                  <a:pt x="757" y="621"/>
                </a:lnTo>
                <a:lnTo>
                  <a:pt x="759" y="624"/>
                </a:lnTo>
                <a:lnTo>
                  <a:pt x="760" y="628"/>
                </a:lnTo>
                <a:lnTo>
                  <a:pt x="761" y="630"/>
                </a:lnTo>
                <a:lnTo>
                  <a:pt x="762" y="633"/>
                </a:lnTo>
                <a:lnTo>
                  <a:pt x="763" y="637"/>
                </a:lnTo>
                <a:lnTo>
                  <a:pt x="764" y="640"/>
                </a:lnTo>
                <a:lnTo>
                  <a:pt x="766" y="644"/>
                </a:lnTo>
                <a:lnTo>
                  <a:pt x="767" y="647"/>
                </a:lnTo>
                <a:lnTo>
                  <a:pt x="768" y="651"/>
                </a:lnTo>
                <a:lnTo>
                  <a:pt x="769" y="653"/>
                </a:lnTo>
                <a:lnTo>
                  <a:pt x="770" y="657"/>
                </a:lnTo>
                <a:lnTo>
                  <a:pt x="771" y="661"/>
                </a:lnTo>
                <a:lnTo>
                  <a:pt x="773" y="664"/>
                </a:lnTo>
                <a:lnTo>
                  <a:pt x="774" y="668"/>
                </a:lnTo>
                <a:lnTo>
                  <a:pt x="775" y="672"/>
                </a:lnTo>
                <a:lnTo>
                  <a:pt x="776" y="675"/>
                </a:lnTo>
                <a:lnTo>
                  <a:pt x="777" y="678"/>
                </a:lnTo>
                <a:lnTo>
                  <a:pt x="778" y="682"/>
                </a:lnTo>
                <a:lnTo>
                  <a:pt x="778" y="686"/>
                </a:lnTo>
                <a:lnTo>
                  <a:pt x="780" y="690"/>
                </a:lnTo>
                <a:lnTo>
                  <a:pt x="781" y="694"/>
                </a:lnTo>
                <a:lnTo>
                  <a:pt x="782" y="698"/>
                </a:lnTo>
                <a:lnTo>
                  <a:pt x="783" y="701"/>
                </a:lnTo>
                <a:lnTo>
                  <a:pt x="784" y="705"/>
                </a:lnTo>
                <a:lnTo>
                  <a:pt x="785" y="709"/>
                </a:lnTo>
                <a:lnTo>
                  <a:pt x="787" y="714"/>
                </a:lnTo>
                <a:lnTo>
                  <a:pt x="788" y="718"/>
                </a:lnTo>
                <a:lnTo>
                  <a:pt x="789" y="722"/>
                </a:lnTo>
                <a:lnTo>
                  <a:pt x="790" y="726"/>
                </a:lnTo>
                <a:lnTo>
                  <a:pt x="791" y="730"/>
                </a:lnTo>
                <a:lnTo>
                  <a:pt x="792" y="735"/>
                </a:lnTo>
                <a:lnTo>
                  <a:pt x="794" y="740"/>
                </a:lnTo>
                <a:lnTo>
                  <a:pt x="795" y="744"/>
                </a:lnTo>
                <a:lnTo>
                  <a:pt x="796" y="748"/>
                </a:lnTo>
                <a:lnTo>
                  <a:pt x="797" y="753"/>
                </a:lnTo>
                <a:lnTo>
                  <a:pt x="798" y="758"/>
                </a:lnTo>
                <a:lnTo>
                  <a:pt x="799" y="763"/>
                </a:lnTo>
                <a:lnTo>
                  <a:pt x="800" y="769"/>
                </a:lnTo>
                <a:lnTo>
                  <a:pt x="802" y="773"/>
                </a:lnTo>
                <a:lnTo>
                  <a:pt x="802" y="779"/>
                </a:lnTo>
                <a:lnTo>
                  <a:pt x="803" y="785"/>
                </a:lnTo>
                <a:lnTo>
                  <a:pt x="804" y="791"/>
                </a:lnTo>
                <a:lnTo>
                  <a:pt x="805" y="796"/>
                </a:lnTo>
                <a:lnTo>
                  <a:pt x="806" y="795"/>
                </a:lnTo>
                <a:lnTo>
                  <a:pt x="808" y="789"/>
                </a:lnTo>
                <a:lnTo>
                  <a:pt x="809" y="783"/>
                </a:lnTo>
                <a:lnTo>
                  <a:pt x="810" y="777"/>
                </a:lnTo>
                <a:lnTo>
                  <a:pt x="811" y="772"/>
                </a:lnTo>
                <a:lnTo>
                  <a:pt x="812" y="767"/>
                </a:lnTo>
                <a:lnTo>
                  <a:pt x="813" y="762"/>
                </a:lnTo>
                <a:lnTo>
                  <a:pt x="815" y="756"/>
                </a:lnTo>
                <a:lnTo>
                  <a:pt x="816" y="751"/>
                </a:lnTo>
                <a:lnTo>
                  <a:pt x="817" y="748"/>
                </a:lnTo>
                <a:lnTo>
                  <a:pt x="818" y="743"/>
                </a:lnTo>
                <a:lnTo>
                  <a:pt x="819" y="738"/>
                </a:lnTo>
                <a:lnTo>
                  <a:pt x="820" y="733"/>
                </a:lnTo>
                <a:lnTo>
                  <a:pt x="822" y="729"/>
                </a:lnTo>
                <a:lnTo>
                  <a:pt x="823" y="724"/>
                </a:lnTo>
                <a:lnTo>
                  <a:pt x="824" y="721"/>
                </a:lnTo>
                <a:lnTo>
                  <a:pt x="825" y="717"/>
                </a:lnTo>
                <a:lnTo>
                  <a:pt x="826" y="712"/>
                </a:lnTo>
                <a:lnTo>
                  <a:pt x="826" y="708"/>
                </a:lnTo>
                <a:lnTo>
                  <a:pt x="827" y="704"/>
                </a:lnTo>
                <a:lnTo>
                  <a:pt x="829" y="701"/>
                </a:lnTo>
                <a:lnTo>
                  <a:pt x="830" y="697"/>
                </a:lnTo>
                <a:lnTo>
                  <a:pt x="831" y="693"/>
                </a:lnTo>
                <a:lnTo>
                  <a:pt x="832" y="689"/>
                </a:lnTo>
                <a:lnTo>
                  <a:pt x="833" y="685"/>
                </a:lnTo>
                <a:lnTo>
                  <a:pt x="834" y="681"/>
                </a:lnTo>
                <a:lnTo>
                  <a:pt x="836" y="677"/>
                </a:lnTo>
                <a:lnTo>
                  <a:pt x="837" y="674"/>
                </a:lnTo>
                <a:lnTo>
                  <a:pt x="838" y="670"/>
                </a:lnTo>
                <a:lnTo>
                  <a:pt x="839" y="667"/>
                </a:lnTo>
                <a:lnTo>
                  <a:pt x="840" y="663"/>
                </a:lnTo>
                <a:lnTo>
                  <a:pt x="841" y="659"/>
                </a:lnTo>
                <a:lnTo>
                  <a:pt x="843" y="656"/>
                </a:lnTo>
                <a:lnTo>
                  <a:pt x="844" y="653"/>
                </a:lnTo>
                <a:lnTo>
                  <a:pt x="845" y="649"/>
                </a:lnTo>
                <a:lnTo>
                  <a:pt x="846" y="646"/>
                </a:lnTo>
                <a:lnTo>
                  <a:pt x="847" y="642"/>
                </a:lnTo>
                <a:lnTo>
                  <a:pt x="848" y="639"/>
                </a:lnTo>
                <a:lnTo>
                  <a:pt x="849" y="636"/>
                </a:lnTo>
                <a:lnTo>
                  <a:pt x="850" y="632"/>
                </a:lnTo>
                <a:lnTo>
                  <a:pt x="851" y="629"/>
                </a:lnTo>
                <a:lnTo>
                  <a:pt x="852" y="626"/>
                </a:lnTo>
                <a:lnTo>
                  <a:pt x="853" y="623"/>
                </a:lnTo>
                <a:lnTo>
                  <a:pt x="854" y="620"/>
                </a:lnTo>
                <a:lnTo>
                  <a:pt x="855" y="616"/>
                </a:lnTo>
                <a:lnTo>
                  <a:pt x="857" y="613"/>
                </a:lnTo>
                <a:lnTo>
                  <a:pt x="858" y="610"/>
                </a:lnTo>
                <a:lnTo>
                  <a:pt x="859" y="607"/>
                </a:lnTo>
                <a:lnTo>
                  <a:pt x="860" y="604"/>
                </a:lnTo>
                <a:lnTo>
                  <a:pt x="861" y="601"/>
                </a:lnTo>
                <a:lnTo>
                  <a:pt x="862" y="598"/>
                </a:lnTo>
                <a:lnTo>
                  <a:pt x="864" y="595"/>
                </a:lnTo>
                <a:lnTo>
                  <a:pt x="865" y="592"/>
                </a:lnTo>
                <a:lnTo>
                  <a:pt x="866" y="589"/>
                </a:lnTo>
                <a:lnTo>
                  <a:pt x="867" y="586"/>
                </a:lnTo>
                <a:lnTo>
                  <a:pt x="868" y="583"/>
                </a:lnTo>
                <a:lnTo>
                  <a:pt x="869" y="581"/>
                </a:lnTo>
                <a:lnTo>
                  <a:pt x="870" y="578"/>
                </a:lnTo>
                <a:lnTo>
                  <a:pt x="872" y="575"/>
                </a:lnTo>
                <a:lnTo>
                  <a:pt x="873" y="572"/>
                </a:lnTo>
                <a:lnTo>
                  <a:pt x="873" y="569"/>
                </a:lnTo>
                <a:lnTo>
                  <a:pt x="874" y="566"/>
                </a:lnTo>
                <a:lnTo>
                  <a:pt x="875" y="563"/>
                </a:lnTo>
                <a:lnTo>
                  <a:pt x="876" y="560"/>
                </a:lnTo>
                <a:lnTo>
                  <a:pt x="878" y="558"/>
                </a:lnTo>
                <a:lnTo>
                  <a:pt x="879" y="556"/>
                </a:lnTo>
                <a:lnTo>
                  <a:pt x="880" y="553"/>
                </a:lnTo>
                <a:lnTo>
                  <a:pt x="881" y="550"/>
                </a:lnTo>
                <a:lnTo>
                  <a:pt x="882" y="547"/>
                </a:lnTo>
                <a:lnTo>
                  <a:pt x="883" y="544"/>
                </a:lnTo>
                <a:lnTo>
                  <a:pt x="885" y="542"/>
                </a:lnTo>
                <a:lnTo>
                  <a:pt x="886" y="539"/>
                </a:lnTo>
                <a:lnTo>
                  <a:pt x="887" y="536"/>
                </a:lnTo>
                <a:lnTo>
                  <a:pt x="888" y="534"/>
                </a:lnTo>
                <a:lnTo>
                  <a:pt x="889" y="532"/>
                </a:lnTo>
                <a:lnTo>
                  <a:pt x="890" y="529"/>
                </a:lnTo>
                <a:lnTo>
                  <a:pt x="892" y="526"/>
                </a:lnTo>
                <a:lnTo>
                  <a:pt x="893" y="524"/>
                </a:lnTo>
                <a:lnTo>
                  <a:pt x="894" y="521"/>
                </a:lnTo>
                <a:lnTo>
                  <a:pt x="895" y="519"/>
                </a:lnTo>
                <a:lnTo>
                  <a:pt x="896" y="516"/>
                </a:lnTo>
                <a:lnTo>
                  <a:pt x="897" y="513"/>
                </a:lnTo>
                <a:lnTo>
                  <a:pt x="897" y="511"/>
                </a:lnTo>
                <a:lnTo>
                  <a:pt x="899" y="509"/>
                </a:lnTo>
                <a:lnTo>
                  <a:pt x="900" y="507"/>
                </a:lnTo>
                <a:lnTo>
                  <a:pt x="901" y="504"/>
                </a:lnTo>
                <a:lnTo>
                  <a:pt x="902" y="502"/>
                </a:lnTo>
                <a:lnTo>
                  <a:pt x="903" y="499"/>
                </a:lnTo>
                <a:lnTo>
                  <a:pt x="904" y="497"/>
                </a:lnTo>
                <a:lnTo>
                  <a:pt x="906" y="494"/>
                </a:lnTo>
                <a:lnTo>
                  <a:pt x="907" y="492"/>
                </a:lnTo>
                <a:lnTo>
                  <a:pt x="908" y="489"/>
                </a:lnTo>
                <a:lnTo>
                  <a:pt x="909" y="487"/>
                </a:lnTo>
                <a:lnTo>
                  <a:pt x="910" y="486"/>
                </a:lnTo>
                <a:lnTo>
                  <a:pt x="911" y="483"/>
                </a:lnTo>
                <a:lnTo>
                  <a:pt x="913" y="481"/>
                </a:lnTo>
                <a:lnTo>
                  <a:pt x="914" y="478"/>
                </a:lnTo>
                <a:lnTo>
                  <a:pt x="915" y="476"/>
                </a:lnTo>
                <a:lnTo>
                  <a:pt x="916" y="474"/>
                </a:lnTo>
                <a:lnTo>
                  <a:pt x="917" y="471"/>
                </a:lnTo>
                <a:lnTo>
                  <a:pt x="918" y="469"/>
                </a:lnTo>
                <a:lnTo>
                  <a:pt x="919" y="467"/>
                </a:lnTo>
                <a:lnTo>
                  <a:pt x="921" y="464"/>
                </a:lnTo>
                <a:lnTo>
                  <a:pt x="921" y="463"/>
                </a:lnTo>
                <a:lnTo>
                  <a:pt x="922" y="461"/>
                </a:lnTo>
                <a:lnTo>
                  <a:pt x="923" y="459"/>
                </a:lnTo>
                <a:lnTo>
                  <a:pt x="924" y="456"/>
                </a:lnTo>
                <a:lnTo>
                  <a:pt x="925" y="454"/>
                </a:lnTo>
                <a:lnTo>
                  <a:pt x="927" y="452"/>
                </a:lnTo>
                <a:lnTo>
                  <a:pt x="928" y="450"/>
                </a:lnTo>
                <a:lnTo>
                  <a:pt x="929" y="447"/>
                </a:lnTo>
                <a:lnTo>
                  <a:pt x="930" y="445"/>
                </a:lnTo>
                <a:lnTo>
                  <a:pt x="931" y="443"/>
                </a:lnTo>
                <a:lnTo>
                  <a:pt x="932" y="441"/>
                </a:lnTo>
                <a:lnTo>
                  <a:pt x="934" y="439"/>
                </a:lnTo>
                <a:lnTo>
                  <a:pt x="935" y="438"/>
                </a:lnTo>
                <a:lnTo>
                  <a:pt x="936" y="435"/>
                </a:lnTo>
                <a:lnTo>
                  <a:pt x="937" y="433"/>
                </a:lnTo>
                <a:lnTo>
                  <a:pt x="938" y="431"/>
                </a:lnTo>
                <a:lnTo>
                  <a:pt x="939" y="429"/>
                </a:lnTo>
                <a:lnTo>
                  <a:pt x="941" y="427"/>
                </a:lnTo>
                <a:lnTo>
                  <a:pt x="942" y="425"/>
                </a:lnTo>
                <a:lnTo>
                  <a:pt x="943" y="423"/>
                </a:lnTo>
                <a:lnTo>
                  <a:pt x="944" y="421"/>
                </a:lnTo>
                <a:lnTo>
                  <a:pt x="945" y="419"/>
                </a:lnTo>
                <a:lnTo>
                  <a:pt x="945" y="417"/>
                </a:lnTo>
                <a:lnTo>
                  <a:pt x="946" y="415"/>
                </a:lnTo>
                <a:lnTo>
                  <a:pt x="948" y="414"/>
                </a:lnTo>
                <a:lnTo>
                  <a:pt x="949" y="412"/>
                </a:lnTo>
                <a:lnTo>
                  <a:pt x="950" y="410"/>
                </a:lnTo>
                <a:lnTo>
                  <a:pt x="951" y="408"/>
                </a:lnTo>
                <a:lnTo>
                  <a:pt x="952" y="406"/>
                </a:lnTo>
                <a:lnTo>
                  <a:pt x="953" y="404"/>
                </a:lnTo>
                <a:lnTo>
                  <a:pt x="955" y="402"/>
                </a:lnTo>
                <a:lnTo>
                  <a:pt x="956" y="400"/>
                </a:lnTo>
                <a:lnTo>
                  <a:pt x="957" y="398"/>
                </a:lnTo>
                <a:lnTo>
                  <a:pt x="958" y="396"/>
                </a:lnTo>
                <a:lnTo>
                  <a:pt x="959" y="394"/>
                </a:lnTo>
                <a:lnTo>
                  <a:pt x="960" y="392"/>
                </a:lnTo>
                <a:lnTo>
                  <a:pt x="962" y="391"/>
                </a:lnTo>
                <a:lnTo>
                  <a:pt x="963" y="389"/>
                </a:lnTo>
                <a:lnTo>
                  <a:pt x="964" y="387"/>
                </a:lnTo>
                <a:lnTo>
                  <a:pt x="965" y="385"/>
                </a:lnTo>
                <a:lnTo>
                  <a:pt x="966" y="383"/>
                </a:lnTo>
                <a:lnTo>
                  <a:pt x="967" y="381"/>
                </a:lnTo>
                <a:lnTo>
                  <a:pt x="968" y="380"/>
                </a:lnTo>
                <a:lnTo>
                  <a:pt x="969" y="378"/>
                </a:lnTo>
                <a:lnTo>
                  <a:pt x="970" y="376"/>
                </a:lnTo>
                <a:lnTo>
                  <a:pt x="971" y="374"/>
                </a:lnTo>
                <a:lnTo>
                  <a:pt x="972" y="372"/>
                </a:lnTo>
                <a:lnTo>
                  <a:pt x="973" y="370"/>
                </a:lnTo>
                <a:lnTo>
                  <a:pt x="974" y="369"/>
                </a:lnTo>
                <a:lnTo>
                  <a:pt x="976" y="368"/>
                </a:lnTo>
                <a:lnTo>
                  <a:pt x="977" y="366"/>
                </a:lnTo>
                <a:lnTo>
                  <a:pt x="978" y="364"/>
                </a:lnTo>
                <a:lnTo>
                  <a:pt x="979" y="362"/>
                </a:lnTo>
                <a:lnTo>
                  <a:pt x="980" y="361"/>
                </a:lnTo>
                <a:lnTo>
                  <a:pt x="981" y="359"/>
                </a:lnTo>
                <a:lnTo>
                  <a:pt x="983" y="357"/>
                </a:lnTo>
                <a:lnTo>
                  <a:pt x="984" y="355"/>
                </a:lnTo>
                <a:lnTo>
                  <a:pt x="985" y="354"/>
                </a:lnTo>
                <a:lnTo>
                  <a:pt x="986" y="352"/>
                </a:lnTo>
                <a:lnTo>
                  <a:pt x="987" y="350"/>
                </a:lnTo>
                <a:lnTo>
                  <a:pt x="988" y="348"/>
                </a:lnTo>
                <a:lnTo>
                  <a:pt x="990" y="347"/>
                </a:lnTo>
                <a:lnTo>
                  <a:pt x="991" y="345"/>
                </a:lnTo>
                <a:lnTo>
                  <a:pt x="992" y="344"/>
                </a:lnTo>
                <a:lnTo>
                  <a:pt x="992" y="343"/>
                </a:lnTo>
                <a:lnTo>
                  <a:pt x="993" y="341"/>
                </a:lnTo>
                <a:lnTo>
                  <a:pt x="994" y="339"/>
                </a:lnTo>
                <a:lnTo>
                  <a:pt x="995" y="338"/>
                </a:lnTo>
                <a:lnTo>
                  <a:pt x="997" y="336"/>
                </a:lnTo>
                <a:lnTo>
                  <a:pt x="998" y="334"/>
                </a:lnTo>
                <a:lnTo>
                  <a:pt x="999" y="333"/>
                </a:lnTo>
                <a:lnTo>
                  <a:pt x="1000" y="331"/>
                </a:lnTo>
                <a:lnTo>
                  <a:pt x="1001" y="329"/>
                </a:lnTo>
                <a:lnTo>
                  <a:pt x="1002" y="328"/>
                </a:lnTo>
                <a:lnTo>
                  <a:pt x="1004" y="326"/>
                </a:lnTo>
                <a:lnTo>
                  <a:pt x="1005" y="324"/>
                </a:lnTo>
                <a:lnTo>
                  <a:pt x="1006" y="323"/>
                </a:lnTo>
                <a:lnTo>
                  <a:pt x="1007" y="321"/>
                </a:lnTo>
                <a:lnTo>
                  <a:pt x="1008" y="320"/>
                </a:lnTo>
                <a:lnTo>
                  <a:pt x="1009" y="319"/>
                </a:lnTo>
                <a:lnTo>
                  <a:pt x="1011" y="317"/>
                </a:lnTo>
                <a:lnTo>
                  <a:pt x="1012" y="316"/>
                </a:lnTo>
                <a:lnTo>
                  <a:pt x="1013" y="314"/>
                </a:lnTo>
                <a:lnTo>
                  <a:pt x="1014" y="313"/>
                </a:lnTo>
                <a:lnTo>
                  <a:pt x="1015" y="311"/>
                </a:lnTo>
                <a:lnTo>
                  <a:pt x="1016" y="310"/>
                </a:lnTo>
                <a:lnTo>
                  <a:pt x="1016" y="308"/>
                </a:lnTo>
                <a:lnTo>
                  <a:pt x="1018" y="307"/>
                </a:lnTo>
                <a:lnTo>
                  <a:pt x="1019" y="305"/>
                </a:lnTo>
                <a:lnTo>
                  <a:pt x="1020" y="303"/>
                </a:lnTo>
                <a:lnTo>
                  <a:pt x="1021" y="302"/>
                </a:lnTo>
                <a:lnTo>
                  <a:pt x="1022" y="300"/>
                </a:lnTo>
                <a:lnTo>
                  <a:pt x="1023" y="299"/>
                </a:lnTo>
                <a:lnTo>
                  <a:pt x="1025" y="297"/>
                </a:lnTo>
                <a:lnTo>
                  <a:pt x="1026" y="297"/>
                </a:lnTo>
                <a:lnTo>
                  <a:pt x="1027" y="295"/>
                </a:lnTo>
                <a:lnTo>
                  <a:pt x="1028" y="294"/>
                </a:lnTo>
                <a:lnTo>
                  <a:pt x="1029" y="293"/>
                </a:lnTo>
                <a:lnTo>
                  <a:pt x="1030" y="291"/>
                </a:lnTo>
                <a:lnTo>
                  <a:pt x="1032" y="290"/>
                </a:lnTo>
                <a:lnTo>
                  <a:pt x="1033" y="288"/>
                </a:lnTo>
                <a:lnTo>
                  <a:pt x="1034" y="287"/>
                </a:lnTo>
                <a:lnTo>
                  <a:pt x="1035" y="285"/>
                </a:lnTo>
                <a:lnTo>
                  <a:pt x="1036" y="284"/>
                </a:lnTo>
                <a:lnTo>
                  <a:pt x="1037" y="282"/>
                </a:lnTo>
                <a:lnTo>
                  <a:pt x="1039" y="281"/>
                </a:lnTo>
                <a:lnTo>
                  <a:pt x="1040" y="279"/>
                </a:lnTo>
                <a:lnTo>
                  <a:pt x="1040" y="278"/>
                </a:lnTo>
                <a:lnTo>
                  <a:pt x="1041" y="277"/>
                </a:lnTo>
                <a:lnTo>
                  <a:pt x="1042" y="275"/>
                </a:lnTo>
                <a:lnTo>
                  <a:pt x="1043" y="274"/>
                </a:lnTo>
                <a:lnTo>
                  <a:pt x="1044" y="273"/>
                </a:lnTo>
                <a:lnTo>
                  <a:pt x="1046" y="272"/>
                </a:lnTo>
                <a:lnTo>
                  <a:pt x="1047" y="271"/>
                </a:lnTo>
                <a:lnTo>
                  <a:pt x="1048" y="269"/>
                </a:lnTo>
                <a:lnTo>
                  <a:pt x="1049" y="268"/>
                </a:lnTo>
                <a:lnTo>
                  <a:pt x="1050" y="267"/>
                </a:lnTo>
                <a:lnTo>
                  <a:pt x="1051" y="265"/>
                </a:lnTo>
                <a:lnTo>
                  <a:pt x="1053" y="264"/>
                </a:lnTo>
                <a:lnTo>
                  <a:pt x="1054" y="263"/>
                </a:lnTo>
                <a:lnTo>
                  <a:pt x="1055" y="261"/>
                </a:lnTo>
                <a:lnTo>
                  <a:pt x="1056" y="260"/>
                </a:lnTo>
                <a:lnTo>
                  <a:pt x="1057" y="259"/>
                </a:lnTo>
                <a:lnTo>
                  <a:pt x="1058" y="257"/>
                </a:lnTo>
                <a:lnTo>
                  <a:pt x="1060" y="256"/>
                </a:lnTo>
                <a:lnTo>
                  <a:pt x="1061" y="255"/>
                </a:lnTo>
                <a:lnTo>
                  <a:pt x="1062" y="253"/>
                </a:lnTo>
                <a:lnTo>
                  <a:pt x="1063" y="252"/>
                </a:lnTo>
                <a:lnTo>
                  <a:pt x="1064" y="251"/>
                </a:lnTo>
                <a:lnTo>
                  <a:pt x="1064" y="249"/>
                </a:lnTo>
                <a:lnTo>
                  <a:pt x="1065" y="249"/>
                </a:lnTo>
                <a:lnTo>
                  <a:pt x="1067" y="248"/>
                </a:lnTo>
                <a:lnTo>
                  <a:pt x="1068" y="247"/>
                </a:lnTo>
                <a:lnTo>
                  <a:pt x="1069" y="245"/>
                </a:lnTo>
                <a:lnTo>
                  <a:pt x="1070" y="244"/>
                </a:lnTo>
                <a:lnTo>
                  <a:pt x="1071" y="243"/>
                </a:lnTo>
                <a:lnTo>
                  <a:pt x="1072" y="241"/>
                </a:lnTo>
                <a:lnTo>
                  <a:pt x="1074" y="240"/>
                </a:lnTo>
                <a:lnTo>
                  <a:pt x="1075" y="239"/>
                </a:lnTo>
                <a:lnTo>
                  <a:pt x="1076" y="238"/>
                </a:lnTo>
                <a:lnTo>
                  <a:pt x="1077" y="236"/>
                </a:lnTo>
                <a:lnTo>
                  <a:pt x="1078" y="235"/>
                </a:lnTo>
                <a:lnTo>
                  <a:pt x="1079" y="234"/>
                </a:lnTo>
                <a:lnTo>
                  <a:pt x="1081" y="233"/>
                </a:lnTo>
                <a:lnTo>
                  <a:pt x="1082" y="232"/>
                </a:lnTo>
                <a:lnTo>
                  <a:pt x="1083" y="230"/>
                </a:lnTo>
                <a:lnTo>
                  <a:pt x="1084" y="229"/>
                </a:lnTo>
                <a:lnTo>
                  <a:pt x="1085" y="228"/>
                </a:lnTo>
                <a:lnTo>
                  <a:pt x="1086" y="227"/>
                </a:lnTo>
                <a:lnTo>
                  <a:pt x="1088" y="226"/>
                </a:lnTo>
                <a:lnTo>
                  <a:pt x="1088" y="225"/>
                </a:lnTo>
                <a:lnTo>
                  <a:pt x="1089" y="224"/>
                </a:lnTo>
                <a:lnTo>
                  <a:pt x="1090" y="223"/>
                </a:lnTo>
                <a:lnTo>
                  <a:pt x="1091" y="222"/>
                </a:lnTo>
                <a:lnTo>
                  <a:pt x="1092" y="221"/>
                </a:lnTo>
                <a:lnTo>
                  <a:pt x="1093" y="219"/>
                </a:lnTo>
                <a:lnTo>
                  <a:pt x="1095" y="218"/>
                </a:lnTo>
                <a:lnTo>
                  <a:pt x="1096" y="217"/>
                </a:lnTo>
                <a:lnTo>
                  <a:pt x="1097" y="216"/>
                </a:lnTo>
                <a:lnTo>
                  <a:pt x="1098" y="215"/>
                </a:lnTo>
                <a:lnTo>
                  <a:pt x="1099" y="214"/>
                </a:lnTo>
                <a:lnTo>
                  <a:pt x="1100" y="213"/>
                </a:lnTo>
                <a:lnTo>
                  <a:pt x="1102" y="211"/>
                </a:lnTo>
                <a:lnTo>
                  <a:pt x="1103" y="210"/>
                </a:lnTo>
                <a:lnTo>
                  <a:pt x="1104" y="209"/>
                </a:lnTo>
                <a:lnTo>
                  <a:pt x="1105" y="208"/>
                </a:lnTo>
                <a:lnTo>
                  <a:pt x="1106" y="207"/>
                </a:lnTo>
                <a:lnTo>
                  <a:pt x="1107" y="206"/>
                </a:lnTo>
                <a:lnTo>
                  <a:pt x="1109" y="205"/>
                </a:lnTo>
                <a:lnTo>
                  <a:pt x="1110" y="204"/>
                </a:lnTo>
                <a:lnTo>
                  <a:pt x="1111" y="202"/>
                </a:lnTo>
                <a:lnTo>
                  <a:pt x="1111" y="201"/>
                </a:lnTo>
                <a:lnTo>
                  <a:pt x="1112" y="201"/>
                </a:lnTo>
                <a:lnTo>
                  <a:pt x="1113" y="200"/>
                </a:lnTo>
                <a:lnTo>
                  <a:pt x="1114" y="199"/>
                </a:lnTo>
                <a:lnTo>
                  <a:pt x="1116" y="198"/>
                </a:lnTo>
                <a:lnTo>
                  <a:pt x="1117" y="197"/>
                </a:lnTo>
                <a:lnTo>
                  <a:pt x="1118" y="196"/>
                </a:lnTo>
                <a:lnTo>
                  <a:pt x="1119" y="195"/>
                </a:lnTo>
                <a:lnTo>
                  <a:pt x="1120" y="194"/>
                </a:lnTo>
                <a:lnTo>
                  <a:pt x="1121" y="193"/>
                </a:lnTo>
                <a:lnTo>
                  <a:pt x="1123" y="192"/>
                </a:lnTo>
                <a:lnTo>
                  <a:pt x="1124" y="191"/>
                </a:lnTo>
                <a:lnTo>
                  <a:pt x="1125" y="190"/>
                </a:lnTo>
                <a:lnTo>
                  <a:pt x="1126" y="189"/>
                </a:lnTo>
                <a:lnTo>
                  <a:pt x="1127" y="187"/>
                </a:lnTo>
                <a:lnTo>
                  <a:pt x="1128" y="186"/>
                </a:lnTo>
                <a:lnTo>
                  <a:pt x="1130" y="185"/>
                </a:lnTo>
                <a:lnTo>
                  <a:pt x="1131" y="184"/>
                </a:lnTo>
                <a:lnTo>
                  <a:pt x="1132" y="183"/>
                </a:lnTo>
                <a:lnTo>
                  <a:pt x="1133" y="182"/>
                </a:lnTo>
                <a:lnTo>
                  <a:pt x="1134" y="181"/>
                </a:lnTo>
                <a:lnTo>
                  <a:pt x="1135" y="180"/>
                </a:lnTo>
                <a:lnTo>
                  <a:pt x="1135" y="179"/>
                </a:lnTo>
                <a:lnTo>
                  <a:pt x="1137" y="178"/>
                </a:lnTo>
                <a:lnTo>
                  <a:pt x="1138" y="178"/>
                </a:lnTo>
                <a:lnTo>
                  <a:pt x="1139" y="177"/>
                </a:lnTo>
                <a:lnTo>
                  <a:pt x="1140" y="176"/>
                </a:lnTo>
                <a:lnTo>
                  <a:pt x="1141" y="175"/>
                </a:lnTo>
                <a:lnTo>
                  <a:pt x="1142" y="174"/>
                </a:lnTo>
                <a:lnTo>
                  <a:pt x="1144" y="173"/>
                </a:lnTo>
                <a:lnTo>
                  <a:pt x="1145" y="172"/>
                </a:lnTo>
                <a:lnTo>
                  <a:pt x="1146" y="171"/>
                </a:lnTo>
                <a:lnTo>
                  <a:pt x="1147" y="170"/>
                </a:lnTo>
                <a:lnTo>
                  <a:pt x="1148" y="170"/>
                </a:lnTo>
                <a:lnTo>
                  <a:pt x="1149" y="169"/>
                </a:lnTo>
                <a:lnTo>
                  <a:pt x="1151" y="168"/>
                </a:lnTo>
                <a:lnTo>
                  <a:pt x="1152" y="167"/>
                </a:lnTo>
                <a:lnTo>
                  <a:pt x="1153" y="166"/>
                </a:lnTo>
                <a:lnTo>
                  <a:pt x="1154" y="165"/>
                </a:lnTo>
                <a:lnTo>
                  <a:pt x="1155" y="164"/>
                </a:lnTo>
                <a:lnTo>
                  <a:pt x="1156" y="163"/>
                </a:lnTo>
                <a:lnTo>
                  <a:pt x="1158" y="162"/>
                </a:lnTo>
                <a:lnTo>
                  <a:pt x="1159" y="161"/>
                </a:lnTo>
                <a:lnTo>
                  <a:pt x="1159" y="160"/>
                </a:lnTo>
                <a:lnTo>
                  <a:pt x="1160" y="159"/>
                </a:lnTo>
                <a:lnTo>
                  <a:pt x="1161" y="158"/>
                </a:lnTo>
                <a:lnTo>
                  <a:pt x="1162" y="157"/>
                </a:lnTo>
                <a:lnTo>
                  <a:pt x="1163" y="156"/>
                </a:lnTo>
                <a:lnTo>
                  <a:pt x="1165" y="155"/>
                </a:lnTo>
                <a:lnTo>
                  <a:pt x="1166" y="155"/>
                </a:lnTo>
                <a:lnTo>
                  <a:pt x="1167" y="154"/>
                </a:lnTo>
                <a:lnTo>
                  <a:pt x="1168" y="154"/>
                </a:lnTo>
                <a:lnTo>
                  <a:pt x="1169" y="153"/>
                </a:lnTo>
                <a:lnTo>
                  <a:pt x="1170" y="152"/>
                </a:lnTo>
                <a:lnTo>
                  <a:pt x="1172" y="151"/>
                </a:lnTo>
                <a:lnTo>
                  <a:pt x="1173" y="150"/>
                </a:lnTo>
                <a:lnTo>
                  <a:pt x="1174" y="149"/>
                </a:lnTo>
                <a:lnTo>
                  <a:pt x="1175" y="148"/>
                </a:lnTo>
                <a:lnTo>
                  <a:pt x="1176" y="148"/>
                </a:lnTo>
                <a:lnTo>
                  <a:pt x="1177" y="147"/>
                </a:lnTo>
                <a:lnTo>
                  <a:pt x="1179" y="146"/>
                </a:lnTo>
                <a:lnTo>
                  <a:pt x="1180" y="145"/>
                </a:lnTo>
                <a:lnTo>
                  <a:pt x="1181" y="144"/>
                </a:lnTo>
                <a:lnTo>
                  <a:pt x="1182" y="143"/>
                </a:lnTo>
                <a:lnTo>
                  <a:pt x="1183" y="142"/>
                </a:lnTo>
                <a:lnTo>
                  <a:pt x="1184" y="141"/>
                </a:lnTo>
                <a:lnTo>
                  <a:pt x="1186" y="140"/>
                </a:lnTo>
                <a:lnTo>
                  <a:pt x="1187" y="139"/>
                </a:lnTo>
                <a:lnTo>
                  <a:pt x="1188" y="138"/>
                </a:lnTo>
                <a:lnTo>
                  <a:pt x="1189" y="137"/>
                </a:lnTo>
                <a:lnTo>
                  <a:pt x="1190" y="137"/>
                </a:lnTo>
                <a:lnTo>
                  <a:pt x="1191" y="136"/>
                </a:lnTo>
                <a:lnTo>
                  <a:pt x="1193" y="135"/>
                </a:lnTo>
                <a:lnTo>
                  <a:pt x="1194" y="134"/>
                </a:lnTo>
                <a:lnTo>
                  <a:pt x="1195" y="133"/>
                </a:lnTo>
                <a:lnTo>
                  <a:pt x="1196" y="132"/>
                </a:lnTo>
                <a:lnTo>
                  <a:pt x="1197" y="132"/>
                </a:lnTo>
                <a:lnTo>
                  <a:pt x="1198" y="131"/>
                </a:lnTo>
                <a:lnTo>
                  <a:pt x="1200" y="130"/>
                </a:lnTo>
                <a:lnTo>
                  <a:pt x="1201" y="130"/>
                </a:lnTo>
                <a:lnTo>
                  <a:pt x="1202" y="129"/>
                </a:lnTo>
                <a:lnTo>
                  <a:pt x="1203" y="129"/>
                </a:lnTo>
                <a:lnTo>
                  <a:pt x="1204" y="128"/>
                </a:lnTo>
                <a:lnTo>
                  <a:pt x="1205" y="127"/>
                </a:lnTo>
                <a:lnTo>
                  <a:pt x="1206" y="126"/>
                </a:lnTo>
                <a:lnTo>
                  <a:pt x="1207" y="125"/>
                </a:lnTo>
                <a:lnTo>
                  <a:pt x="1208" y="125"/>
                </a:lnTo>
                <a:lnTo>
                  <a:pt x="1209" y="124"/>
                </a:lnTo>
                <a:lnTo>
                  <a:pt x="1210" y="123"/>
                </a:lnTo>
                <a:lnTo>
                  <a:pt x="1211" y="122"/>
                </a:lnTo>
                <a:lnTo>
                  <a:pt x="1212" y="122"/>
                </a:lnTo>
                <a:lnTo>
                  <a:pt x="1214" y="121"/>
                </a:lnTo>
                <a:lnTo>
                  <a:pt x="1215" y="120"/>
                </a:lnTo>
                <a:lnTo>
                  <a:pt x="1216" y="119"/>
                </a:lnTo>
                <a:lnTo>
                  <a:pt x="1217" y="118"/>
                </a:lnTo>
                <a:lnTo>
                  <a:pt x="1218" y="118"/>
                </a:lnTo>
                <a:lnTo>
                  <a:pt x="1219" y="117"/>
                </a:lnTo>
                <a:lnTo>
                  <a:pt x="1221" y="116"/>
                </a:lnTo>
                <a:lnTo>
                  <a:pt x="1222" y="116"/>
                </a:lnTo>
                <a:lnTo>
                  <a:pt x="1223" y="115"/>
                </a:lnTo>
                <a:lnTo>
                  <a:pt x="1224" y="114"/>
                </a:lnTo>
                <a:lnTo>
                  <a:pt x="1225" y="113"/>
                </a:lnTo>
                <a:lnTo>
                  <a:pt x="1226" y="113"/>
                </a:lnTo>
                <a:lnTo>
                  <a:pt x="1228" y="112"/>
                </a:lnTo>
                <a:lnTo>
                  <a:pt x="1229" y="111"/>
                </a:lnTo>
                <a:lnTo>
                  <a:pt x="1230" y="110"/>
                </a:lnTo>
                <a:lnTo>
                  <a:pt x="1231" y="109"/>
                </a:lnTo>
                <a:lnTo>
                  <a:pt x="1232" y="108"/>
                </a:lnTo>
                <a:lnTo>
                  <a:pt x="1233" y="108"/>
                </a:lnTo>
                <a:lnTo>
                  <a:pt x="1235" y="107"/>
                </a:lnTo>
                <a:lnTo>
                  <a:pt x="1236" y="106"/>
                </a:lnTo>
                <a:lnTo>
                  <a:pt x="1237" y="106"/>
                </a:lnTo>
                <a:lnTo>
                  <a:pt x="1238" y="106"/>
                </a:lnTo>
                <a:lnTo>
                  <a:pt x="1239" y="105"/>
                </a:lnTo>
                <a:lnTo>
                  <a:pt x="1240" y="104"/>
                </a:lnTo>
                <a:lnTo>
                  <a:pt x="1242" y="104"/>
                </a:lnTo>
                <a:lnTo>
                  <a:pt x="1243" y="103"/>
                </a:lnTo>
                <a:lnTo>
                  <a:pt x="1244" y="102"/>
                </a:lnTo>
                <a:lnTo>
                  <a:pt x="1245" y="102"/>
                </a:lnTo>
                <a:lnTo>
                  <a:pt x="1246" y="101"/>
                </a:lnTo>
                <a:lnTo>
                  <a:pt x="1247" y="100"/>
                </a:lnTo>
                <a:lnTo>
                  <a:pt x="1249" y="100"/>
                </a:lnTo>
                <a:lnTo>
                  <a:pt x="1250" y="99"/>
                </a:lnTo>
                <a:lnTo>
                  <a:pt x="1251" y="98"/>
                </a:lnTo>
                <a:lnTo>
                  <a:pt x="1252" y="98"/>
                </a:lnTo>
                <a:lnTo>
                  <a:pt x="1253" y="97"/>
                </a:lnTo>
                <a:lnTo>
                  <a:pt x="1254" y="96"/>
                </a:lnTo>
                <a:lnTo>
                  <a:pt x="1255" y="96"/>
                </a:lnTo>
                <a:lnTo>
                  <a:pt x="1256" y="95"/>
                </a:lnTo>
                <a:lnTo>
                  <a:pt x="1257" y="94"/>
                </a:lnTo>
                <a:lnTo>
                  <a:pt x="1258" y="94"/>
                </a:lnTo>
                <a:lnTo>
                  <a:pt x="1259" y="93"/>
                </a:lnTo>
                <a:lnTo>
                  <a:pt x="1260" y="92"/>
                </a:lnTo>
                <a:lnTo>
                  <a:pt x="1261" y="92"/>
                </a:lnTo>
                <a:lnTo>
                  <a:pt x="1263" y="91"/>
                </a:lnTo>
                <a:lnTo>
                  <a:pt x="1264" y="90"/>
                </a:lnTo>
                <a:lnTo>
                  <a:pt x="1265" y="90"/>
                </a:lnTo>
                <a:lnTo>
                  <a:pt x="1266" y="89"/>
                </a:lnTo>
                <a:lnTo>
                  <a:pt x="1267" y="88"/>
                </a:lnTo>
                <a:lnTo>
                  <a:pt x="1268" y="88"/>
                </a:lnTo>
                <a:lnTo>
                  <a:pt x="1270" y="87"/>
                </a:lnTo>
                <a:lnTo>
                  <a:pt x="1271" y="87"/>
                </a:lnTo>
                <a:lnTo>
                  <a:pt x="1272" y="86"/>
                </a:lnTo>
                <a:lnTo>
                  <a:pt x="1273" y="85"/>
                </a:lnTo>
                <a:lnTo>
                  <a:pt x="1274" y="85"/>
                </a:lnTo>
                <a:lnTo>
                  <a:pt x="1275" y="84"/>
                </a:lnTo>
                <a:lnTo>
                  <a:pt x="1277" y="84"/>
                </a:lnTo>
                <a:lnTo>
                  <a:pt x="1278" y="83"/>
                </a:lnTo>
                <a:lnTo>
                  <a:pt x="1279" y="83"/>
                </a:lnTo>
                <a:lnTo>
                  <a:pt x="1280" y="82"/>
                </a:lnTo>
                <a:lnTo>
                  <a:pt x="1281" y="82"/>
                </a:lnTo>
                <a:lnTo>
                  <a:pt x="1282" y="81"/>
                </a:lnTo>
                <a:lnTo>
                  <a:pt x="1284" y="80"/>
                </a:lnTo>
                <a:lnTo>
                  <a:pt x="1285" y="80"/>
                </a:lnTo>
                <a:lnTo>
                  <a:pt x="1286" y="79"/>
                </a:lnTo>
                <a:lnTo>
                  <a:pt x="1287" y="79"/>
                </a:lnTo>
                <a:lnTo>
                  <a:pt x="1288" y="78"/>
                </a:lnTo>
                <a:lnTo>
                  <a:pt x="1289" y="77"/>
                </a:lnTo>
                <a:lnTo>
                  <a:pt x="1291" y="77"/>
                </a:lnTo>
                <a:lnTo>
                  <a:pt x="1292" y="76"/>
                </a:lnTo>
                <a:lnTo>
                  <a:pt x="1293" y="76"/>
                </a:lnTo>
                <a:lnTo>
                  <a:pt x="1294" y="75"/>
                </a:lnTo>
                <a:lnTo>
                  <a:pt x="1295" y="75"/>
                </a:lnTo>
                <a:lnTo>
                  <a:pt x="1296" y="74"/>
                </a:lnTo>
                <a:lnTo>
                  <a:pt x="1298" y="73"/>
                </a:lnTo>
                <a:lnTo>
                  <a:pt x="1299" y="73"/>
                </a:lnTo>
                <a:lnTo>
                  <a:pt x="1300" y="72"/>
                </a:lnTo>
                <a:lnTo>
                  <a:pt x="1301" y="72"/>
                </a:lnTo>
                <a:lnTo>
                  <a:pt x="1302" y="71"/>
                </a:lnTo>
                <a:lnTo>
                  <a:pt x="1304" y="70"/>
                </a:lnTo>
                <a:lnTo>
                  <a:pt x="1305" y="70"/>
                </a:lnTo>
                <a:lnTo>
                  <a:pt x="1306" y="69"/>
                </a:lnTo>
                <a:lnTo>
                  <a:pt x="1307" y="69"/>
                </a:lnTo>
                <a:lnTo>
                  <a:pt x="1308" y="68"/>
                </a:lnTo>
                <a:lnTo>
                  <a:pt x="1309" y="67"/>
                </a:lnTo>
                <a:lnTo>
                  <a:pt x="1310" y="67"/>
                </a:lnTo>
                <a:lnTo>
                  <a:pt x="1312" y="66"/>
                </a:lnTo>
                <a:lnTo>
                  <a:pt x="1313" y="66"/>
                </a:lnTo>
                <a:lnTo>
                  <a:pt x="1314" y="65"/>
                </a:lnTo>
                <a:lnTo>
                  <a:pt x="1315" y="65"/>
                </a:lnTo>
                <a:lnTo>
                  <a:pt x="1316" y="64"/>
                </a:lnTo>
                <a:lnTo>
                  <a:pt x="1317" y="64"/>
                </a:lnTo>
                <a:lnTo>
                  <a:pt x="1319" y="63"/>
                </a:lnTo>
                <a:lnTo>
                  <a:pt x="1320" y="63"/>
                </a:lnTo>
                <a:lnTo>
                  <a:pt x="1321" y="62"/>
                </a:lnTo>
                <a:lnTo>
                  <a:pt x="1322" y="62"/>
                </a:lnTo>
                <a:lnTo>
                  <a:pt x="1323" y="61"/>
                </a:lnTo>
                <a:lnTo>
                  <a:pt x="1324" y="61"/>
                </a:lnTo>
                <a:lnTo>
                  <a:pt x="1325" y="60"/>
                </a:lnTo>
                <a:lnTo>
                  <a:pt x="1326" y="60"/>
                </a:lnTo>
                <a:lnTo>
                  <a:pt x="1327" y="59"/>
                </a:lnTo>
                <a:lnTo>
                  <a:pt x="1328" y="59"/>
                </a:lnTo>
                <a:lnTo>
                  <a:pt x="1329" y="59"/>
                </a:lnTo>
                <a:lnTo>
                  <a:pt x="1330" y="59"/>
                </a:lnTo>
                <a:lnTo>
                  <a:pt x="1331" y="58"/>
                </a:lnTo>
                <a:lnTo>
                  <a:pt x="1333" y="58"/>
                </a:lnTo>
                <a:lnTo>
                  <a:pt x="1334" y="57"/>
                </a:lnTo>
                <a:lnTo>
                  <a:pt x="1335" y="57"/>
                </a:lnTo>
                <a:lnTo>
                  <a:pt x="1336" y="56"/>
                </a:lnTo>
                <a:lnTo>
                  <a:pt x="1337" y="56"/>
                </a:lnTo>
                <a:lnTo>
                  <a:pt x="1338" y="55"/>
                </a:lnTo>
                <a:lnTo>
                  <a:pt x="1340" y="55"/>
                </a:lnTo>
                <a:lnTo>
                  <a:pt x="1341" y="54"/>
                </a:lnTo>
                <a:lnTo>
                  <a:pt x="1342" y="54"/>
                </a:lnTo>
                <a:lnTo>
                  <a:pt x="1343" y="54"/>
                </a:lnTo>
                <a:lnTo>
                  <a:pt x="1344" y="53"/>
                </a:lnTo>
                <a:lnTo>
                  <a:pt x="1345" y="53"/>
                </a:lnTo>
                <a:lnTo>
                  <a:pt x="1347" y="52"/>
                </a:lnTo>
                <a:lnTo>
                  <a:pt x="1348" y="52"/>
                </a:lnTo>
                <a:lnTo>
                  <a:pt x="1349" y="51"/>
                </a:lnTo>
                <a:lnTo>
                  <a:pt x="1350" y="50"/>
                </a:lnTo>
                <a:lnTo>
                  <a:pt x="1351" y="50"/>
                </a:lnTo>
                <a:lnTo>
                  <a:pt x="1353" y="50"/>
                </a:lnTo>
                <a:lnTo>
                  <a:pt x="1354" y="49"/>
                </a:lnTo>
                <a:lnTo>
                  <a:pt x="1355" y="49"/>
                </a:lnTo>
                <a:lnTo>
                  <a:pt x="1356" y="48"/>
                </a:lnTo>
                <a:lnTo>
                  <a:pt x="1357" y="48"/>
                </a:lnTo>
                <a:lnTo>
                  <a:pt x="1358" y="47"/>
                </a:lnTo>
                <a:lnTo>
                  <a:pt x="1359" y="47"/>
                </a:lnTo>
                <a:lnTo>
                  <a:pt x="1361" y="46"/>
                </a:lnTo>
                <a:lnTo>
                  <a:pt x="1362" y="46"/>
                </a:lnTo>
                <a:lnTo>
                  <a:pt x="1363" y="46"/>
                </a:lnTo>
                <a:lnTo>
                  <a:pt x="1364" y="45"/>
                </a:lnTo>
                <a:lnTo>
                  <a:pt x="1365" y="45"/>
                </a:lnTo>
                <a:lnTo>
                  <a:pt x="1366" y="44"/>
                </a:lnTo>
                <a:lnTo>
                  <a:pt x="1368" y="44"/>
                </a:lnTo>
                <a:lnTo>
                  <a:pt x="1369" y="43"/>
                </a:lnTo>
                <a:lnTo>
                  <a:pt x="1370" y="43"/>
                </a:lnTo>
                <a:lnTo>
                  <a:pt x="1371" y="43"/>
                </a:lnTo>
                <a:lnTo>
                  <a:pt x="1372" y="42"/>
                </a:lnTo>
                <a:lnTo>
                  <a:pt x="1373" y="42"/>
                </a:lnTo>
                <a:lnTo>
                  <a:pt x="1374" y="41"/>
                </a:lnTo>
                <a:lnTo>
                  <a:pt x="1375" y="41"/>
                </a:lnTo>
                <a:lnTo>
                  <a:pt x="1376" y="41"/>
                </a:lnTo>
                <a:lnTo>
                  <a:pt x="1377" y="40"/>
                </a:lnTo>
                <a:lnTo>
                  <a:pt x="1378" y="40"/>
                </a:lnTo>
                <a:lnTo>
                  <a:pt x="1379" y="39"/>
                </a:lnTo>
                <a:lnTo>
                  <a:pt x="1380" y="39"/>
                </a:lnTo>
                <a:lnTo>
                  <a:pt x="1382" y="39"/>
                </a:lnTo>
                <a:lnTo>
                  <a:pt x="1383" y="38"/>
                </a:lnTo>
                <a:lnTo>
                  <a:pt x="1384" y="38"/>
                </a:lnTo>
                <a:lnTo>
                  <a:pt x="1385" y="38"/>
                </a:lnTo>
                <a:lnTo>
                  <a:pt x="1386" y="37"/>
                </a:lnTo>
                <a:lnTo>
                  <a:pt x="1387" y="37"/>
                </a:lnTo>
                <a:lnTo>
                  <a:pt x="1389" y="36"/>
                </a:lnTo>
                <a:lnTo>
                  <a:pt x="1390" y="36"/>
                </a:lnTo>
                <a:lnTo>
                  <a:pt x="1391" y="36"/>
                </a:lnTo>
                <a:lnTo>
                  <a:pt x="1392" y="35"/>
                </a:lnTo>
                <a:lnTo>
                  <a:pt x="1393" y="35"/>
                </a:lnTo>
                <a:lnTo>
                  <a:pt x="1394" y="35"/>
                </a:lnTo>
                <a:lnTo>
                  <a:pt x="1396" y="35"/>
                </a:lnTo>
                <a:lnTo>
                  <a:pt x="1397" y="35"/>
                </a:lnTo>
                <a:lnTo>
                  <a:pt x="1397" y="34"/>
                </a:lnTo>
                <a:lnTo>
                  <a:pt x="1398" y="34"/>
                </a:lnTo>
                <a:lnTo>
                  <a:pt x="1399" y="34"/>
                </a:lnTo>
                <a:lnTo>
                  <a:pt x="1400" y="33"/>
                </a:lnTo>
                <a:lnTo>
                  <a:pt x="1401" y="33"/>
                </a:lnTo>
                <a:lnTo>
                  <a:pt x="1403" y="33"/>
                </a:lnTo>
                <a:lnTo>
                  <a:pt x="1404" y="32"/>
                </a:lnTo>
                <a:lnTo>
                  <a:pt x="1405" y="32"/>
                </a:lnTo>
                <a:lnTo>
                  <a:pt x="1406" y="32"/>
                </a:lnTo>
                <a:lnTo>
                  <a:pt x="1407" y="31"/>
                </a:lnTo>
                <a:lnTo>
                  <a:pt x="1408" y="31"/>
                </a:lnTo>
                <a:lnTo>
                  <a:pt x="1410" y="31"/>
                </a:lnTo>
                <a:lnTo>
                  <a:pt x="1411" y="30"/>
                </a:lnTo>
                <a:lnTo>
                  <a:pt x="1412" y="30"/>
                </a:lnTo>
                <a:lnTo>
                  <a:pt x="1413" y="30"/>
                </a:lnTo>
                <a:lnTo>
                  <a:pt x="1414" y="29"/>
                </a:lnTo>
                <a:lnTo>
                  <a:pt x="1415" y="29"/>
                </a:lnTo>
                <a:lnTo>
                  <a:pt x="1417" y="29"/>
                </a:lnTo>
                <a:lnTo>
                  <a:pt x="1418" y="28"/>
                </a:lnTo>
                <a:lnTo>
                  <a:pt x="1419" y="28"/>
                </a:lnTo>
                <a:lnTo>
                  <a:pt x="1420" y="28"/>
                </a:lnTo>
                <a:lnTo>
                  <a:pt x="1420" y="27"/>
                </a:lnTo>
                <a:lnTo>
                  <a:pt x="1421" y="27"/>
                </a:lnTo>
                <a:lnTo>
                  <a:pt x="1423" y="27"/>
                </a:lnTo>
                <a:lnTo>
                  <a:pt x="1424" y="26"/>
                </a:lnTo>
                <a:lnTo>
                  <a:pt x="1425" y="26"/>
                </a:lnTo>
                <a:lnTo>
                  <a:pt x="1426" y="26"/>
                </a:lnTo>
                <a:lnTo>
                  <a:pt x="1427" y="25"/>
                </a:lnTo>
                <a:lnTo>
                  <a:pt x="1428" y="25"/>
                </a:lnTo>
                <a:lnTo>
                  <a:pt x="1429" y="25"/>
                </a:lnTo>
                <a:lnTo>
                  <a:pt x="1431" y="25"/>
                </a:lnTo>
                <a:lnTo>
                  <a:pt x="1432" y="24"/>
                </a:lnTo>
                <a:lnTo>
                  <a:pt x="1433" y="24"/>
                </a:lnTo>
                <a:lnTo>
                  <a:pt x="1434" y="24"/>
                </a:lnTo>
                <a:lnTo>
                  <a:pt x="1435" y="23"/>
                </a:lnTo>
                <a:lnTo>
                  <a:pt x="1436" y="23"/>
                </a:lnTo>
                <a:lnTo>
                  <a:pt x="1438" y="23"/>
                </a:lnTo>
                <a:lnTo>
                  <a:pt x="1439" y="22"/>
                </a:lnTo>
                <a:lnTo>
                  <a:pt x="1440" y="22"/>
                </a:lnTo>
                <a:lnTo>
                  <a:pt x="1441" y="22"/>
                </a:lnTo>
                <a:lnTo>
                  <a:pt x="1442" y="22"/>
                </a:lnTo>
                <a:lnTo>
                  <a:pt x="1443" y="21"/>
                </a:lnTo>
                <a:lnTo>
                  <a:pt x="1444" y="21"/>
                </a:lnTo>
                <a:lnTo>
                  <a:pt x="1445" y="21"/>
                </a:lnTo>
                <a:lnTo>
                  <a:pt x="1446" y="20"/>
                </a:lnTo>
                <a:lnTo>
                  <a:pt x="1447" y="20"/>
                </a:lnTo>
                <a:lnTo>
                  <a:pt x="1448" y="20"/>
                </a:lnTo>
                <a:lnTo>
                  <a:pt x="1449" y="20"/>
                </a:lnTo>
                <a:lnTo>
                  <a:pt x="1450" y="19"/>
                </a:lnTo>
                <a:lnTo>
                  <a:pt x="1452" y="19"/>
                </a:lnTo>
                <a:lnTo>
                  <a:pt x="1453" y="19"/>
                </a:lnTo>
                <a:lnTo>
                  <a:pt x="1454" y="19"/>
                </a:lnTo>
                <a:lnTo>
                  <a:pt x="1455" y="18"/>
                </a:lnTo>
                <a:lnTo>
                  <a:pt x="1456" y="18"/>
                </a:lnTo>
                <a:lnTo>
                  <a:pt x="1457" y="18"/>
                </a:lnTo>
                <a:lnTo>
                  <a:pt x="1459" y="18"/>
                </a:lnTo>
                <a:lnTo>
                  <a:pt x="1460" y="17"/>
                </a:lnTo>
                <a:lnTo>
                  <a:pt x="1461" y="17"/>
                </a:lnTo>
                <a:lnTo>
                  <a:pt x="1462" y="17"/>
                </a:lnTo>
                <a:lnTo>
                  <a:pt x="1463" y="17"/>
                </a:lnTo>
                <a:lnTo>
                  <a:pt x="1464" y="16"/>
                </a:lnTo>
                <a:lnTo>
                  <a:pt x="1466" y="16"/>
                </a:lnTo>
                <a:lnTo>
                  <a:pt x="1467" y="16"/>
                </a:lnTo>
                <a:lnTo>
                  <a:pt x="1468" y="16"/>
                </a:lnTo>
                <a:lnTo>
                  <a:pt x="1468" y="15"/>
                </a:lnTo>
                <a:lnTo>
                  <a:pt x="1469" y="15"/>
                </a:lnTo>
                <a:lnTo>
                  <a:pt x="1470" y="15"/>
                </a:lnTo>
                <a:lnTo>
                  <a:pt x="1472" y="15"/>
                </a:lnTo>
                <a:lnTo>
                  <a:pt x="1473" y="14"/>
                </a:lnTo>
                <a:lnTo>
                  <a:pt x="1474" y="14"/>
                </a:lnTo>
                <a:lnTo>
                  <a:pt x="1475" y="14"/>
                </a:lnTo>
                <a:lnTo>
                  <a:pt x="1476" y="14"/>
                </a:lnTo>
                <a:lnTo>
                  <a:pt x="1477" y="14"/>
                </a:lnTo>
                <a:lnTo>
                  <a:pt x="1478" y="13"/>
                </a:lnTo>
                <a:lnTo>
                  <a:pt x="1480" y="13"/>
                </a:lnTo>
                <a:lnTo>
                  <a:pt x="1481" y="13"/>
                </a:lnTo>
                <a:lnTo>
                  <a:pt x="1482" y="13"/>
                </a:lnTo>
                <a:lnTo>
                  <a:pt x="1483" y="12"/>
                </a:lnTo>
                <a:lnTo>
                  <a:pt x="1484" y="12"/>
                </a:lnTo>
                <a:lnTo>
                  <a:pt x="1485" y="12"/>
                </a:lnTo>
                <a:lnTo>
                  <a:pt x="1487" y="12"/>
                </a:lnTo>
                <a:lnTo>
                  <a:pt x="1488" y="12"/>
                </a:lnTo>
                <a:lnTo>
                  <a:pt x="1489" y="11"/>
                </a:lnTo>
                <a:lnTo>
                  <a:pt x="1490" y="11"/>
                </a:lnTo>
                <a:lnTo>
                  <a:pt x="1491" y="11"/>
                </a:lnTo>
                <a:lnTo>
                  <a:pt x="1492" y="11"/>
                </a:lnTo>
                <a:lnTo>
                  <a:pt x="1493" y="11"/>
                </a:lnTo>
                <a:lnTo>
                  <a:pt x="1494" y="11"/>
                </a:lnTo>
                <a:lnTo>
                  <a:pt x="1495" y="11"/>
                </a:lnTo>
                <a:lnTo>
                  <a:pt x="1496" y="11"/>
                </a:lnTo>
                <a:lnTo>
                  <a:pt x="1497" y="11"/>
                </a:lnTo>
                <a:lnTo>
                  <a:pt x="1498" y="11"/>
                </a:lnTo>
                <a:lnTo>
                  <a:pt x="1499" y="10"/>
                </a:lnTo>
                <a:lnTo>
                  <a:pt x="1501" y="10"/>
                </a:lnTo>
                <a:lnTo>
                  <a:pt x="1502" y="10"/>
                </a:lnTo>
                <a:lnTo>
                  <a:pt x="1503" y="10"/>
                </a:lnTo>
                <a:lnTo>
                  <a:pt x="1504" y="10"/>
                </a:lnTo>
                <a:lnTo>
                  <a:pt x="1505" y="9"/>
                </a:lnTo>
                <a:lnTo>
                  <a:pt x="1506" y="9"/>
                </a:lnTo>
                <a:lnTo>
                  <a:pt x="1508" y="9"/>
                </a:lnTo>
                <a:lnTo>
                  <a:pt x="1509" y="9"/>
                </a:lnTo>
                <a:lnTo>
                  <a:pt x="1510" y="9"/>
                </a:lnTo>
                <a:lnTo>
                  <a:pt x="1511" y="9"/>
                </a:lnTo>
                <a:lnTo>
                  <a:pt x="1512" y="8"/>
                </a:lnTo>
                <a:lnTo>
                  <a:pt x="1513" y="8"/>
                </a:lnTo>
                <a:lnTo>
                  <a:pt x="1515" y="8"/>
                </a:lnTo>
                <a:lnTo>
                  <a:pt x="1516" y="8"/>
                </a:lnTo>
                <a:lnTo>
                  <a:pt x="1517" y="8"/>
                </a:lnTo>
                <a:lnTo>
                  <a:pt x="1518" y="7"/>
                </a:lnTo>
                <a:lnTo>
                  <a:pt x="1519" y="7"/>
                </a:lnTo>
                <a:lnTo>
                  <a:pt x="1521" y="7"/>
                </a:lnTo>
                <a:lnTo>
                  <a:pt x="1522" y="7"/>
                </a:lnTo>
                <a:lnTo>
                  <a:pt x="1523" y="7"/>
                </a:lnTo>
                <a:lnTo>
                  <a:pt x="1524" y="7"/>
                </a:lnTo>
                <a:lnTo>
                  <a:pt x="1525" y="7"/>
                </a:lnTo>
                <a:lnTo>
                  <a:pt x="1526" y="6"/>
                </a:lnTo>
                <a:lnTo>
                  <a:pt x="1527" y="6"/>
                </a:lnTo>
                <a:lnTo>
                  <a:pt x="1529" y="6"/>
                </a:lnTo>
                <a:lnTo>
                  <a:pt x="1530" y="6"/>
                </a:lnTo>
                <a:lnTo>
                  <a:pt x="1531" y="6"/>
                </a:lnTo>
                <a:lnTo>
                  <a:pt x="1532" y="6"/>
                </a:lnTo>
                <a:lnTo>
                  <a:pt x="1533" y="5"/>
                </a:lnTo>
                <a:lnTo>
                  <a:pt x="1534" y="5"/>
                </a:lnTo>
                <a:lnTo>
                  <a:pt x="1536" y="5"/>
                </a:lnTo>
                <a:lnTo>
                  <a:pt x="1537" y="5"/>
                </a:lnTo>
                <a:lnTo>
                  <a:pt x="1538" y="5"/>
                </a:lnTo>
                <a:lnTo>
                  <a:pt x="1539" y="5"/>
                </a:lnTo>
                <a:lnTo>
                  <a:pt x="1540" y="5"/>
                </a:lnTo>
                <a:lnTo>
                  <a:pt x="1542" y="4"/>
                </a:lnTo>
                <a:lnTo>
                  <a:pt x="1543" y="4"/>
                </a:lnTo>
                <a:lnTo>
                  <a:pt x="1544" y="4"/>
                </a:lnTo>
                <a:lnTo>
                  <a:pt x="1545" y="4"/>
                </a:lnTo>
                <a:lnTo>
                  <a:pt x="1546" y="4"/>
                </a:lnTo>
                <a:lnTo>
                  <a:pt x="1547" y="4"/>
                </a:lnTo>
                <a:lnTo>
                  <a:pt x="1548" y="4"/>
                </a:lnTo>
                <a:lnTo>
                  <a:pt x="1550" y="4"/>
                </a:lnTo>
                <a:lnTo>
                  <a:pt x="1551" y="4"/>
                </a:lnTo>
                <a:lnTo>
                  <a:pt x="1552" y="3"/>
                </a:lnTo>
                <a:lnTo>
                  <a:pt x="1553" y="3"/>
                </a:lnTo>
                <a:lnTo>
                  <a:pt x="1554" y="3"/>
                </a:lnTo>
                <a:lnTo>
                  <a:pt x="1555" y="3"/>
                </a:lnTo>
                <a:lnTo>
                  <a:pt x="1557" y="3"/>
                </a:lnTo>
                <a:lnTo>
                  <a:pt x="1558" y="3"/>
                </a:lnTo>
                <a:lnTo>
                  <a:pt x="1559" y="3"/>
                </a:lnTo>
                <a:lnTo>
                  <a:pt x="1560" y="3"/>
                </a:lnTo>
                <a:lnTo>
                  <a:pt x="1561" y="3"/>
                </a:lnTo>
                <a:lnTo>
                  <a:pt x="1562" y="2"/>
                </a:lnTo>
                <a:lnTo>
                  <a:pt x="1563" y="2"/>
                </a:lnTo>
                <a:lnTo>
                  <a:pt x="1564" y="2"/>
                </a:lnTo>
                <a:lnTo>
                  <a:pt x="1565" y="2"/>
                </a:lnTo>
                <a:lnTo>
                  <a:pt x="1566" y="2"/>
                </a:lnTo>
                <a:lnTo>
                  <a:pt x="1567" y="2"/>
                </a:lnTo>
                <a:lnTo>
                  <a:pt x="1568" y="2"/>
                </a:lnTo>
                <a:lnTo>
                  <a:pt x="1570" y="2"/>
                </a:lnTo>
                <a:lnTo>
                  <a:pt x="1571" y="2"/>
                </a:lnTo>
                <a:lnTo>
                  <a:pt x="1572" y="2"/>
                </a:lnTo>
                <a:lnTo>
                  <a:pt x="1573" y="2"/>
                </a:lnTo>
                <a:lnTo>
                  <a:pt x="1574" y="2"/>
                </a:lnTo>
                <a:lnTo>
                  <a:pt x="1575" y="1"/>
                </a:lnTo>
                <a:lnTo>
                  <a:pt x="1576" y="1"/>
                </a:lnTo>
                <a:lnTo>
                  <a:pt x="1578" y="1"/>
                </a:lnTo>
                <a:lnTo>
                  <a:pt x="1579" y="1"/>
                </a:lnTo>
                <a:lnTo>
                  <a:pt x="1580" y="1"/>
                </a:lnTo>
                <a:lnTo>
                  <a:pt x="1581" y="1"/>
                </a:lnTo>
                <a:lnTo>
                  <a:pt x="1582" y="1"/>
                </a:lnTo>
                <a:lnTo>
                  <a:pt x="1583" y="1"/>
                </a:lnTo>
                <a:lnTo>
                  <a:pt x="1585" y="1"/>
                </a:lnTo>
                <a:lnTo>
                  <a:pt x="1586" y="1"/>
                </a:lnTo>
                <a:lnTo>
                  <a:pt x="1587" y="1"/>
                </a:lnTo>
                <a:lnTo>
                  <a:pt x="1588" y="1"/>
                </a:lnTo>
                <a:lnTo>
                  <a:pt x="1589" y="1"/>
                </a:lnTo>
                <a:lnTo>
                  <a:pt x="1591" y="1"/>
                </a:lnTo>
                <a:lnTo>
                  <a:pt x="1592" y="1"/>
                </a:lnTo>
                <a:lnTo>
                  <a:pt x="1593" y="1"/>
                </a:lnTo>
                <a:lnTo>
                  <a:pt x="1594" y="0"/>
                </a:lnTo>
                <a:lnTo>
                  <a:pt x="1595" y="0"/>
                </a:lnTo>
                <a:lnTo>
                  <a:pt x="1596" y="0"/>
                </a:lnTo>
                <a:lnTo>
                  <a:pt x="1597" y="0"/>
                </a:lnTo>
                <a:lnTo>
                  <a:pt x="1599" y="0"/>
                </a:lnTo>
                <a:lnTo>
                  <a:pt x="1600" y="0"/>
                </a:lnTo>
                <a:lnTo>
                  <a:pt x="1601" y="0"/>
                </a:lnTo>
                <a:lnTo>
                  <a:pt x="1602" y="0"/>
                </a:lnTo>
                <a:lnTo>
                  <a:pt x="1603" y="0"/>
                </a:lnTo>
                <a:lnTo>
                  <a:pt x="1604" y="0"/>
                </a:lnTo>
                <a:lnTo>
                  <a:pt x="1606" y="0"/>
                </a:lnTo>
                <a:lnTo>
                  <a:pt x="1607" y="0"/>
                </a:lnTo>
                <a:lnTo>
                  <a:pt x="1608" y="0"/>
                </a:lnTo>
                <a:lnTo>
                  <a:pt x="1609" y="0"/>
                </a:lnTo>
                <a:lnTo>
                  <a:pt x="1610" y="0"/>
                </a:lnTo>
                <a:lnTo>
                  <a:pt x="1611" y="0"/>
                </a:lnTo>
                <a:lnTo>
                  <a:pt x="1612" y="0"/>
                </a:lnTo>
                <a:lnTo>
                  <a:pt x="1613" y="0"/>
                </a:lnTo>
                <a:lnTo>
                  <a:pt x="1614" y="0"/>
                </a:lnTo>
                <a:lnTo>
                  <a:pt x="1615" y="0"/>
                </a:lnTo>
                <a:lnTo>
                  <a:pt x="1616" y="0"/>
                </a:lnTo>
                <a:lnTo>
                  <a:pt x="1617" y="0"/>
                </a:lnTo>
                <a:lnTo>
                  <a:pt x="1619" y="0"/>
                </a:lnTo>
                <a:lnTo>
                  <a:pt x="1620" y="0"/>
                </a:lnTo>
                <a:lnTo>
                  <a:pt x="1621" y="0"/>
                </a:lnTo>
                <a:lnTo>
                  <a:pt x="1622" y="0"/>
                </a:lnTo>
                <a:lnTo>
                  <a:pt x="1623" y="0"/>
                </a:lnTo>
                <a:lnTo>
                  <a:pt x="1624" y="0"/>
                </a:lnTo>
                <a:lnTo>
                  <a:pt x="1625" y="0"/>
                </a:lnTo>
                <a:lnTo>
                  <a:pt x="1627" y="0"/>
                </a:lnTo>
                <a:lnTo>
                  <a:pt x="1628" y="0"/>
                </a:lnTo>
                <a:lnTo>
                  <a:pt x="1629" y="0"/>
                </a:lnTo>
                <a:lnTo>
                  <a:pt x="1630" y="0"/>
                </a:lnTo>
                <a:lnTo>
                  <a:pt x="1631" y="0"/>
                </a:lnTo>
                <a:lnTo>
                  <a:pt x="1632" y="0"/>
                </a:lnTo>
                <a:lnTo>
                  <a:pt x="1634" y="0"/>
                </a:lnTo>
                <a:lnTo>
                  <a:pt x="1635" y="0"/>
                </a:lnTo>
                <a:lnTo>
                  <a:pt x="1636" y="0"/>
                </a:lnTo>
                <a:lnTo>
                  <a:pt x="1637" y="0"/>
                </a:lnTo>
                <a:lnTo>
                  <a:pt x="1638" y="0"/>
                </a:lnTo>
                <a:lnTo>
                  <a:pt x="1640" y="0"/>
                </a:lnTo>
                <a:lnTo>
                  <a:pt x="1641" y="0"/>
                </a:lnTo>
                <a:lnTo>
                  <a:pt x="1642" y="0"/>
                </a:lnTo>
                <a:lnTo>
                  <a:pt x="1643" y="0"/>
                </a:lnTo>
                <a:lnTo>
                  <a:pt x="1644" y="0"/>
                </a:lnTo>
                <a:lnTo>
                  <a:pt x="1645" y="0"/>
                </a:lnTo>
                <a:lnTo>
                  <a:pt x="1646" y="0"/>
                </a:lnTo>
                <a:lnTo>
                  <a:pt x="1648" y="0"/>
                </a:lnTo>
                <a:lnTo>
                  <a:pt x="1649" y="0"/>
                </a:lnTo>
                <a:lnTo>
                  <a:pt x="1650" y="0"/>
                </a:lnTo>
                <a:lnTo>
                  <a:pt x="1651" y="0"/>
                </a:lnTo>
                <a:lnTo>
                  <a:pt x="1652" y="0"/>
                </a:lnTo>
                <a:lnTo>
                  <a:pt x="1653" y="0"/>
                </a:lnTo>
                <a:lnTo>
                  <a:pt x="1655" y="0"/>
                </a:lnTo>
                <a:lnTo>
                  <a:pt x="1656" y="0"/>
                </a:lnTo>
                <a:lnTo>
                  <a:pt x="1657" y="0"/>
                </a:lnTo>
                <a:lnTo>
                  <a:pt x="1658" y="1"/>
                </a:lnTo>
                <a:lnTo>
                  <a:pt x="1659" y="1"/>
                </a:lnTo>
                <a:lnTo>
                  <a:pt x="1661" y="1"/>
                </a:lnTo>
                <a:lnTo>
                  <a:pt x="1662" y="1"/>
                </a:lnTo>
                <a:lnTo>
                  <a:pt x="1663" y="1"/>
                </a:lnTo>
                <a:lnTo>
                  <a:pt x="1664" y="1"/>
                </a:lnTo>
                <a:lnTo>
                  <a:pt x="1665" y="1"/>
                </a:lnTo>
                <a:lnTo>
                  <a:pt x="1666" y="1"/>
                </a:lnTo>
                <a:lnTo>
                  <a:pt x="1668" y="1"/>
                </a:lnTo>
                <a:lnTo>
                  <a:pt x="1669" y="1"/>
                </a:lnTo>
                <a:lnTo>
                  <a:pt x="1670" y="1"/>
                </a:lnTo>
                <a:lnTo>
                  <a:pt x="1671" y="1"/>
                </a:lnTo>
                <a:lnTo>
                  <a:pt x="1672" y="1"/>
                </a:lnTo>
                <a:lnTo>
                  <a:pt x="1673" y="1"/>
                </a:lnTo>
                <a:lnTo>
                  <a:pt x="1674" y="1"/>
                </a:lnTo>
                <a:lnTo>
                  <a:pt x="1676" y="2"/>
                </a:lnTo>
                <a:lnTo>
                  <a:pt x="1677" y="2"/>
                </a:lnTo>
                <a:lnTo>
                  <a:pt x="1678" y="2"/>
                </a:lnTo>
                <a:lnTo>
                  <a:pt x="1679" y="2"/>
                </a:lnTo>
                <a:lnTo>
                  <a:pt x="1680" y="2"/>
                </a:lnTo>
                <a:lnTo>
                  <a:pt x="1681" y="2"/>
                </a:lnTo>
                <a:lnTo>
                  <a:pt x="1682" y="2"/>
                </a:lnTo>
                <a:lnTo>
                  <a:pt x="1683" y="2"/>
                </a:lnTo>
                <a:lnTo>
                  <a:pt x="1684" y="2"/>
                </a:lnTo>
                <a:lnTo>
                  <a:pt x="1685" y="2"/>
                </a:lnTo>
                <a:lnTo>
                  <a:pt x="1686" y="2"/>
                </a:lnTo>
                <a:lnTo>
                  <a:pt x="1687" y="2"/>
                </a:lnTo>
                <a:lnTo>
                  <a:pt x="1689" y="3"/>
                </a:lnTo>
                <a:lnTo>
                  <a:pt x="1690" y="3"/>
                </a:lnTo>
                <a:lnTo>
                  <a:pt x="1691" y="3"/>
                </a:lnTo>
                <a:lnTo>
                  <a:pt x="1692" y="3"/>
                </a:lnTo>
                <a:lnTo>
                  <a:pt x="1693" y="3"/>
                </a:lnTo>
                <a:lnTo>
                  <a:pt x="1694" y="3"/>
                </a:lnTo>
                <a:lnTo>
                  <a:pt x="1695" y="3"/>
                </a:lnTo>
                <a:lnTo>
                  <a:pt x="1697" y="3"/>
                </a:lnTo>
                <a:lnTo>
                  <a:pt x="1698" y="3"/>
                </a:lnTo>
                <a:lnTo>
                  <a:pt x="1699" y="3"/>
                </a:lnTo>
                <a:lnTo>
                  <a:pt x="1700" y="4"/>
                </a:lnTo>
                <a:lnTo>
                  <a:pt x="1701" y="4"/>
                </a:lnTo>
                <a:lnTo>
                  <a:pt x="1702" y="4"/>
                </a:lnTo>
                <a:lnTo>
                  <a:pt x="1704" y="4"/>
                </a:lnTo>
                <a:lnTo>
                  <a:pt x="1705" y="4"/>
                </a:lnTo>
                <a:lnTo>
                  <a:pt x="1706" y="4"/>
                </a:lnTo>
                <a:lnTo>
                  <a:pt x="1707" y="4"/>
                </a:lnTo>
                <a:lnTo>
                  <a:pt x="1708" y="4"/>
                </a:lnTo>
                <a:lnTo>
                  <a:pt x="1710" y="5"/>
                </a:lnTo>
                <a:lnTo>
                  <a:pt x="1711" y="5"/>
                </a:lnTo>
                <a:lnTo>
                  <a:pt x="1712" y="5"/>
                </a:lnTo>
                <a:lnTo>
                  <a:pt x="1713" y="5"/>
                </a:lnTo>
                <a:lnTo>
                  <a:pt x="1714" y="5"/>
                </a:lnTo>
                <a:lnTo>
                  <a:pt x="1715" y="5"/>
                </a:lnTo>
                <a:lnTo>
                  <a:pt x="1716" y="5"/>
                </a:lnTo>
                <a:lnTo>
                  <a:pt x="1718" y="6"/>
                </a:lnTo>
                <a:lnTo>
                  <a:pt x="1719" y="6"/>
                </a:lnTo>
                <a:lnTo>
                  <a:pt x="1720" y="6"/>
                </a:lnTo>
                <a:lnTo>
                  <a:pt x="1721" y="6"/>
                </a:lnTo>
                <a:lnTo>
                  <a:pt x="1722" y="6"/>
                </a:lnTo>
                <a:lnTo>
                  <a:pt x="1723" y="6"/>
                </a:lnTo>
                <a:lnTo>
                  <a:pt x="1725" y="6"/>
                </a:lnTo>
                <a:lnTo>
                  <a:pt x="1726" y="7"/>
                </a:lnTo>
                <a:lnTo>
                  <a:pt x="1727" y="7"/>
                </a:lnTo>
                <a:lnTo>
                  <a:pt x="1728" y="7"/>
                </a:lnTo>
                <a:lnTo>
                  <a:pt x="1729" y="7"/>
                </a:lnTo>
                <a:lnTo>
                  <a:pt x="1730" y="7"/>
                </a:lnTo>
                <a:lnTo>
                  <a:pt x="1731" y="7"/>
                </a:lnTo>
                <a:lnTo>
                  <a:pt x="1732" y="7"/>
                </a:lnTo>
                <a:lnTo>
                  <a:pt x="1733" y="8"/>
                </a:lnTo>
                <a:lnTo>
                  <a:pt x="1734" y="8"/>
                </a:lnTo>
                <a:lnTo>
                  <a:pt x="1735" y="8"/>
                </a:lnTo>
                <a:lnTo>
                  <a:pt x="1736" y="8"/>
                </a:lnTo>
                <a:lnTo>
                  <a:pt x="1738" y="8"/>
                </a:lnTo>
                <a:lnTo>
                  <a:pt x="1739" y="8"/>
                </a:lnTo>
                <a:lnTo>
                  <a:pt x="1740" y="9"/>
                </a:lnTo>
                <a:lnTo>
                  <a:pt x="1741" y="9"/>
                </a:lnTo>
                <a:lnTo>
                  <a:pt x="1742" y="9"/>
                </a:lnTo>
                <a:lnTo>
                  <a:pt x="1743" y="9"/>
                </a:lnTo>
                <a:lnTo>
                  <a:pt x="1744" y="9"/>
                </a:lnTo>
                <a:lnTo>
                  <a:pt x="1746" y="10"/>
                </a:lnTo>
                <a:lnTo>
                  <a:pt x="1747" y="10"/>
                </a:lnTo>
                <a:lnTo>
                  <a:pt x="1748" y="10"/>
                </a:lnTo>
                <a:lnTo>
                  <a:pt x="1749" y="10"/>
                </a:lnTo>
                <a:lnTo>
                  <a:pt x="1750" y="10"/>
                </a:lnTo>
                <a:lnTo>
                  <a:pt x="1751" y="10"/>
                </a:lnTo>
                <a:lnTo>
                  <a:pt x="1753" y="11"/>
                </a:lnTo>
                <a:lnTo>
                  <a:pt x="1754" y="11"/>
                </a:lnTo>
                <a:lnTo>
                  <a:pt x="1755" y="11"/>
                </a:lnTo>
                <a:lnTo>
                  <a:pt x="1756" y="11"/>
                </a:lnTo>
                <a:lnTo>
                  <a:pt x="1757" y="11"/>
                </a:lnTo>
                <a:lnTo>
                  <a:pt x="1759" y="11"/>
                </a:lnTo>
                <a:lnTo>
                  <a:pt x="1760" y="11"/>
                </a:lnTo>
                <a:lnTo>
                  <a:pt x="1761" y="11"/>
                </a:lnTo>
                <a:lnTo>
                  <a:pt x="1762" y="11"/>
                </a:lnTo>
                <a:lnTo>
                  <a:pt x="1763" y="12"/>
                </a:lnTo>
                <a:lnTo>
                  <a:pt x="1764" y="12"/>
                </a:lnTo>
                <a:lnTo>
                  <a:pt x="1765" y="12"/>
                </a:lnTo>
                <a:lnTo>
                  <a:pt x="1767" y="12"/>
                </a:lnTo>
                <a:lnTo>
                  <a:pt x="1768" y="12"/>
                </a:lnTo>
                <a:lnTo>
                  <a:pt x="1769" y="13"/>
                </a:lnTo>
                <a:lnTo>
                  <a:pt x="1770" y="13"/>
                </a:lnTo>
                <a:lnTo>
                  <a:pt x="1771" y="13"/>
                </a:lnTo>
                <a:lnTo>
                  <a:pt x="1772" y="13"/>
                </a:lnTo>
                <a:lnTo>
                  <a:pt x="1774" y="14"/>
                </a:lnTo>
                <a:lnTo>
                  <a:pt x="1775" y="14"/>
                </a:lnTo>
                <a:lnTo>
                  <a:pt x="1776" y="14"/>
                </a:lnTo>
                <a:lnTo>
                  <a:pt x="1777" y="14"/>
                </a:lnTo>
                <a:lnTo>
                  <a:pt x="1777" y="15"/>
                </a:lnTo>
                <a:lnTo>
                  <a:pt x="1778" y="15"/>
                </a:lnTo>
              </a:path>
            </a:pathLst>
          </a:custGeom>
          <a:noFill/>
          <a:ln w="142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126" eaLnBrk="0" hangingPunct="0"/>
            <a:endParaRPr lang="en-US" sz="1600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467" name="Rectangle 188"/>
          <p:cNvSpPr>
            <a:spLocks noChangeArrowheads="1"/>
          </p:cNvSpPr>
          <p:nvPr/>
        </p:nvSpPr>
        <p:spPr bwMode="auto">
          <a:xfrm>
            <a:off x="6362564" y="4705866"/>
            <a:ext cx="136221" cy="32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126" eaLnBrk="0" hangingPunct="0"/>
            <a:r>
              <a:rPr lang="en-US" sz="2099" dirty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0</a:t>
            </a:r>
            <a:endParaRPr lang="en-US" sz="2399" dirty="0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468" name="Rectangle 189"/>
          <p:cNvSpPr>
            <a:spLocks noChangeArrowheads="1"/>
          </p:cNvSpPr>
          <p:nvPr/>
        </p:nvSpPr>
        <p:spPr bwMode="auto">
          <a:xfrm>
            <a:off x="6241945" y="3810531"/>
            <a:ext cx="136221" cy="32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126" eaLnBrk="0" hangingPunct="0"/>
            <a:r>
              <a:rPr lang="en-US" sz="2099" dirty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1</a:t>
            </a:r>
            <a:endParaRPr lang="en-US" sz="2399" dirty="0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469" name="Rectangle 190"/>
          <p:cNvSpPr>
            <a:spLocks noChangeArrowheads="1"/>
          </p:cNvSpPr>
          <p:nvPr/>
        </p:nvSpPr>
        <p:spPr bwMode="auto">
          <a:xfrm>
            <a:off x="6349867" y="3810531"/>
            <a:ext cx="136221" cy="32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126" eaLnBrk="0" hangingPunct="0"/>
            <a:r>
              <a:rPr lang="en-US" sz="2099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0</a:t>
            </a:r>
            <a:endParaRPr lang="en-US" sz="2399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470" name="Rectangle 191"/>
          <p:cNvSpPr>
            <a:spLocks noChangeArrowheads="1"/>
          </p:cNvSpPr>
          <p:nvPr/>
        </p:nvSpPr>
        <p:spPr bwMode="auto">
          <a:xfrm>
            <a:off x="6235597" y="2942838"/>
            <a:ext cx="136221" cy="32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126" eaLnBrk="0" hangingPunct="0"/>
            <a:r>
              <a:rPr lang="en-US" sz="2099" dirty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2</a:t>
            </a:r>
            <a:endParaRPr lang="en-US" sz="2399" dirty="0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471" name="Rectangle 192"/>
          <p:cNvSpPr>
            <a:spLocks noChangeArrowheads="1"/>
          </p:cNvSpPr>
          <p:nvPr/>
        </p:nvSpPr>
        <p:spPr bwMode="auto">
          <a:xfrm>
            <a:off x="6365738" y="2942838"/>
            <a:ext cx="136221" cy="32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126" eaLnBrk="0" hangingPunct="0"/>
            <a:r>
              <a:rPr lang="en-US" sz="2099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0</a:t>
            </a:r>
            <a:endParaRPr lang="en-US" sz="2399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472" name="Rectangle 193"/>
          <p:cNvSpPr>
            <a:spLocks noChangeArrowheads="1"/>
          </p:cNvSpPr>
          <p:nvPr/>
        </p:nvSpPr>
        <p:spPr bwMode="auto">
          <a:xfrm>
            <a:off x="6232423" y="2075147"/>
            <a:ext cx="136221" cy="32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126" eaLnBrk="0" hangingPunct="0"/>
            <a:r>
              <a:rPr lang="en-US" sz="2099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3</a:t>
            </a:r>
            <a:endParaRPr lang="en-US" sz="2399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473" name="Rectangle 194"/>
          <p:cNvSpPr>
            <a:spLocks noChangeArrowheads="1"/>
          </p:cNvSpPr>
          <p:nvPr/>
        </p:nvSpPr>
        <p:spPr bwMode="auto">
          <a:xfrm>
            <a:off x="6362564" y="2075147"/>
            <a:ext cx="136221" cy="32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126" eaLnBrk="0" hangingPunct="0"/>
            <a:r>
              <a:rPr lang="en-US" sz="2099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0</a:t>
            </a:r>
            <a:endParaRPr lang="en-US" sz="2399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474" name="Line 214"/>
          <p:cNvSpPr>
            <a:spLocks noChangeShapeType="1"/>
          </p:cNvSpPr>
          <p:nvPr/>
        </p:nvSpPr>
        <p:spPr bwMode="auto">
          <a:xfrm flipV="1">
            <a:off x="6543492" y="2225647"/>
            <a:ext cx="1588" cy="2645063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914126" eaLnBrk="0" hangingPunct="0"/>
            <a:endParaRPr lang="en-US" sz="1600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cxnSp>
        <p:nvCxnSpPr>
          <p:cNvPr id="475" name="Straight Connector 474"/>
          <p:cNvCxnSpPr/>
          <p:nvPr/>
        </p:nvCxnSpPr>
        <p:spPr bwMode="auto">
          <a:xfrm>
            <a:off x="6541906" y="2228718"/>
            <a:ext cx="79919" cy="151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476" name="Straight Connector 475"/>
          <p:cNvCxnSpPr/>
          <p:nvPr/>
        </p:nvCxnSpPr>
        <p:spPr bwMode="auto">
          <a:xfrm>
            <a:off x="6541906" y="3112280"/>
            <a:ext cx="79919" cy="151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477" name="Straight Connector 476"/>
          <p:cNvCxnSpPr/>
          <p:nvPr/>
        </p:nvCxnSpPr>
        <p:spPr bwMode="auto">
          <a:xfrm>
            <a:off x="6541906" y="3995841"/>
            <a:ext cx="79919" cy="151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478" name="Straight Connector 477"/>
          <p:cNvCxnSpPr/>
          <p:nvPr/>
        </p:nvCxnSpPr>
        <p:spPr bwMode="auto">
          <a:xfrm>
            <a:off x="6541906" y="4879402"/>
            <a:ext cx="79919" cy="151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479" name="Line 101"/>
          <p:cNvSpPr>
            <a:spLocks noChangeShapeType="1"/>
          </p:cNvSpPr>
          <p:nvPr/>
        </p:nvSpPr>
        <p:spPr bwMode="auto">
          <a:xfrm>
            <a:off x="6543492" y="4877868"/>
            <a:ext cx="3531268" cy="153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914126" eaLnBrk="0" hangingPunct="0"/>
            <a:endParaRPr lang="en-US" sz="1600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480" name="TextBox 479"/>
          <p:cNvSpPr txBox="1"/>
          <p:nvPr/>
        </p:nvSpPr>
        <p:spPr>
          <a:xfrm rot="16200000">
            <a:off x="5586740" y="3329754"/>
            <a:ext cx="1020874" cy="4000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26" eaLnBrk="0" hangingPunct="0"/>
            <a:r>
              <a:rPr lang="en-US" sz="1999" dirty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Position</a:t>
            </a:r>
          </a:p>
        </p:txBody>
      </p:sp>
      <p:sp>
        <p:nvSpPr>
          <p:cNvPr id="481" name="TextBox 480"/>
          <p:cNvSpPr txBox="1"/>
          <p:nvPr/>
        </p:nvSpPr>
        <p:spPr>
          <a:xfrm>
            <a:off x="8859492" y="3214406"/>
            <a:ext cx="1253317" cy="5230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26" eaLnBrk="0" hangingPunct="0"/>
            <a:r>
              <a:rPr lang="en-US" sz="1400" dirty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No refinement</a:t>
            </a:r>
          </a:p>
          <a:p>
            <a:pPr defTabSz="914126" eaLnBrk="0" hangingPunct="0"/>
            <a:r>
              <a:rPr lang="en-US" sz="1400" dirty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MR no buffer</a:t>
            </a:r>
          </a:p>
        </p:txBody>
      </p:sp>
      <p:cxnSp>
        <p:nvCxnSpPr>
          <p:cNvPr id="482" name="Straight Connector 481"/>
          <p:cNvCxnSpPr/>
          <p:nvPr/>
        </p:nvCxnSpPr>
        <p:spPr bwMode="auto">
          <a:xfrm>
            <a:off x="6541462" y="2571015"/>
            <a:ext cx="3530948" cy="611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483" name="TextBox 482"/>
          <p:cNvSpPr txBox="1"/>
          <p:nvPr/>
        </p:nvSpPr>
        <p:spPr>
          <a:xfrm>
            <a:off x="9421807" y="2387640"/>
            <a:ext cx="684625" cy="2461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26" eaLnBrk="0" hangingPunct="0"/>
            <a:r>
              <a:rPr lang="en-US" sz="1000" dirty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MR patch</a:t>
            </a:r>
          </a:p>
        </p:txBody>
      </p:sp>
      <p:sp>
        <p:nvSpPr>
          <p:cNvPr id="484" name="Rectangle 216"/>
          <p:cNvSpPr>
            <a:spLocks noChangeArrowheads="1"/>
          </p:cNvSpPr>
          <p:nvPr/>
        </p:nvSpPr>
        <p:spPr bwMode="auto">
          <a:xfrm>
            <a:off x="6546359" y="2377886"/>
            <a:ext cx="2904368" cy="193718"/>
          </a:xfrm>
          <a:prstGeom prst="rect">
            <a:avLst/>
          </a:prstGeom>
          <a:noFill/>
          <a:ln w="19050" cap="rnd" cmpd="sng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126" eaLnBrk="0" hangingPunct="0"/>
            <a:endParaRPr lang="en-US" sz="16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grpSp>
        <p:nvGrpSpPr>
          <p:cNvPr id="485" name="Group 484"/>
          <p:cNvGrpSpPr/>
          <p:nvPr/>
        </p:nvGrpSpPr>
        <p:grpSpPr>
          <a:xfrm>
            <a:off x="8410566" y="3378369"/>
            <a:ext cx="419933" cy="200981"/>
            <a:chOff x="4614149" y="3809786"/>
            <a:chExt cx="266701" cy="222930"/>
          </a:xfrm>
        </p:grpSpPr>
        <p:sp>
          <p:nvSpPr>
            <p:cNvPr id="491" name="Line 115"/>
            <p:cNvSpPr>
              <a:spLocks noChangeShapeType="1"/>
            </p:cNvSpPr>
            <p:nvPr/>
          </p:nvSpPr>
          <p:spPr bwMode="auto">
            <a:xfrm>
              <a:off x="4614149" y="3809786"/>
              <a:ext cx="266701" cy="1476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defTabSz="914126" eaLnBrk="0" hangingPunct="0"/>
              <a:endParaRPr lang="en-US" sz="16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92" name="Line 132"/>
            <p:cNvSpPr>
              <a:spLocks noChangeShapeType="1"/>
            </p:cNvSpPr>
            <p:nvPr/>
          </p:nvSpPr>
          <p:spPr bwMode="auto">
            <a:xfrm>
              <a:off x="4614149" y="4031240"/>
              <a:ext cx="266701" cy="1476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defTabSz="914126" eaLnBrk="0" hangingPunct="0"/>
              <a:endParaRPr lang="en-US" sz="16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490" name="Freeform 187"/>
          <p:cNvSpPr>
            <a:spLocks/>
          </p:cNvSpPr>
          <p:nvPr/>
        </p:nvSpPr>
        <p:spPr bwMode="auto">
          <a:xfrm>
            <a:off x="6538421" y="2419311"/>
            <a:ext cx="2821840" cy="99361"/>
          </a:xfrm>
          <a:custGeom>
            <a:avLst/>
            <a:gdLst>
              <a:gd name="T0" fmla="*/ 28 w 1778"/>
              <a:gd name="T1" fmla="*/ 1 h 35"/>
              <a:gd name="T2" fmla="*/ 57 w 1778"/>
              <a:gd name="T3" fmla="*/ 3 h 35"/>
              <a:gd name="T4" fmla="*/ 86 w 1778"/>
              <a:gd name="T5" fmla="*/ 6 h 35"/>
              <a:gd name="T6" fmla="*/ 115 w 1778"/>
              <a:gd name="T7" fmla="*/ 8 h 35"/>
              <a:gd name="T8" fmla="*/ 144 w 1778"/>
              <a:gd name="T9" fmla="*/ 12 h 35"/>
              <a:gd name="T10" fmla="*/ 173 w 1778"/>
              <a:gd name="T11" fmla="*/ 16 h 35"/>
              <a:gd name="T12" fmla="*/ 202 w 1778"/>
              <a:gd name="T13" fmla="*/ 19 h 35"/>
              <a:gd name="T14" fmla="*/ 231 w 1778"/>
              <a:gd name="T15" fmla="*/ 22 h 35"/>
              <a:gd name="T16" fmla="*/ 259 w 1778"/>
              <a:gd name="T17" fmla="*/ 24 h 35"/>
              <a:gd name="T18" fmla="*/ 288 w 1778"/>
              <a:gd name="T19" fmla="*/ 27 h 35"/>
              <a:gd name="T20" fmla="*/ 317 w 1778"/>
              <a:gd name="T21" fmla="*/ 29 h 35"/>
              <a:gd name="T22" fmla="*/ 347 w 1778"/>
              <a:gd name="T23" fmla="*/ 32 h 35"/>
              <a:gd name="T24" fmla="*/ 375 w 1778"/>
              <a:gd name="T25" fmla="*/ 35 h 35"/>
              <a:gd name="T26" fmla="*/ 404 w 1778"/>
              <a:gd name="T27" fmla="*/ 35 h 35"/>
              <a:gd name="T28" fmla="*/ 433 w 1778"/>
              <a:gd name="T29" fmla="*/ 33 h 35"/>
              <a:gd name="T30" fmla="*/ 462 w 1778"/>
              <a:gd name="T31" fmla="*/ 30 h 35"/>
              <a:gd name="T32" fmla="*/ 491 w 1778"/>
              <a:gd name="T33" fmla="*/ 27 h 35"/>
              <a:gd name="T34" fmla="*/ 519 w 1778"/>
              <a:gd name="T35" fmla="*/ 25 h 35"/>
              <a:gd name="T36" fmla="*/ 549 w 1778"/>
              <a:gd name="T37" fmla="*/ 23 h 35"/>
              <a:gd name="T38" fmla="*/ 578 w 1778"/>
              <a:gd name="T39" fmla="*/ 20 h 35"/>
              <a:gd name="T40" fmla="*/ 607 w 1778"/>
              <a:gd name="T41" fmla="*/ 17 h 35"/>
              <a:gd name="T42" fmla="*/ 636 w 1778"/>
              <a:gd name="T43" fmla="*/ 13 h 35"/>
              <a:gd name="T44" fmla="*/ 664 w 1778"/>
              <a:gd name="T45" fmla="*/ 9 h 35"/>
              <a:gd name="T46" fmla="*/ 693 w 1778"/>
              <a:gd name="T47" fmla="*/ 6 h 35"/>
              <a:gd name="T48" fmla="*/ 722 w 1778"/>
              <a:gd name="T49" fmla="*/ 3 h 35"/>
              <a:gd name="T50" fmla="*/ 751 w 1778"/>
              <a:gd name="T51" fmla="*/ 1 h 35"/>
              <a:gd name="T52" fmla="*/ 780 w 1778"/>
              <a:gd name="T53" fmla="*/ 0 h 35"/>
              <a:gd name="T54" fmla="*/ 809 w 1778"/>
              <a:gd name="T55" fmla="*/ 1 h 35"/>
              <a:gd name="T56" fmla="*/ 838 w 1778"/>
              <a:gd name="T57" fmla="*/ 2 h 35"/>
              <a:gd name="T58" fmla="*/ 867 w 1778"/>
              <a:gd name="T59" fmla="*/ 5 h 35"/>
              <a:gd name="T60" fmla="*/ 896 w 1778"/>
              <a:gd name="T61" fmla="*/ 7 h 35"/>
              <a:gd name="T62" fmla="*/ 924 w 1778"/>
              <a:gd name="T63" fmla="*/ 11 h 35"/>
              <a:gd name="T64" fmla="*/ 953 w 1778"/>
              <a:gd name="T65" fmla="*/ 15 h 35"/>
              <a:gd name="T66" fmla="*/ 983 w 1778"/>
              <a:gd name="T67" fmla="*/ 19 h 35"/>
              <a:gd name="T68" fmla="*/ 1012 w 1778"/>
              <a:gd name="T69" fmla="*/ 21 h 35"/>
              <a:gd name="T70" fmla="*/ 1040 w 1778"/>
              <a:gd name="T71" fmla="*/ 24 h 35"/>
              <a:gd name="T72" fmla="*/ 1069 w 1778"/>
              <a:gd name="T73" fmla="*/ 26 h 35"/>
              <a:gd name="T74" fmla="*/ 1098 w 1778"/>
              <a:gd name="T75" fmla="*/ 29 h 35"/>
              <a:gd name="T76" fmla="*/ 1127 w 1778"/>
              <a:gd name="T77" fmla="*/ 31 h 35"/>
              <a:gd name="T78" fmla="*/ 1156 w 1778"/>
              <a:gd name="T79" fmla="*/ 34 h 35"/>
              <a:gd name="T80" fmla="*/ 1184 w 1778"/>
              <a:gd name="T81" fmla="*/ 35 h 35"/>
              <a:gd name="T82" fmla="*/ 1214 w 1778"/>
              <a:gd name="T83" fmla="*/ 34 h 35"/>
              <a:gd name="T84" fmla="*/ 1243 w 1778"/>
              <a:gd name="T85" fmla="*/ 30 h 35"/>
              <a:gd name="T86" fmla="*/ 1272 w 1778"/>
              <a:gd name="T87" fmla="*/ 28 h 35"/>
              <a:gd name="T88" fmla="*/ 1301 w 1778"/>
              <a:gd name="T89" fmla="*/ 26 h 35"/>
              <a:gd name="T90" fmla="*/ 1329 w 1778"/>
              <a:gd name="T91" fmla="*/ 23 h 35"/>
              <a:gd name="T92" fmla="*/ 1358 w 1778"/>
              <a:gd name="T93" fmla="*/ 21 h 35"/>
              <a:gd name="T94" fmla="*/ 1387 w 1778"/>
              <a:gd name="T95" fmla="*/ 18 h 35"/>
              <a:gd name="T96" fmla="*/ 1417 w 1778"/>
              <a:gd name="T97" fmla="*/ 14 h 35"/>
              <a:gd name="T98" fmla="*/ 1445 w 1778"/>
              <a:gd name="T99" fmla="*/ 10 h 35"/>
              <a:gd name="T100" fmla="*/ 1474 w 1778"/>
              <a:gd name="T101" fmla="*/ 7 h 35"/>
              <a:gd name="T102" fmla="*/ 1503 w 1778"/>
              <a:gd name="T103" fmla="*/ 4 h 35"/>
              <a:gd name="T104" fmla="*/ 1532 w 1778"/>
              <a:gd name="T105" fmla="*/ 2 h 35"/>
              <a:gd name="T106" fmla="*/ 1561 w 1778"/>
              <a:gd name="T107" fmla="*/ 0 h 35"/>
              <a:gd name="T108" fmla="*/ 1589 w 1778"/>
              <a:gd name="T109" fmla="*/ 0 h 35"/>
              <a:gd name="T110" fmla="*/ 1619 w 1778"/>
              <a:gd name="T111" fmla="*/ 2 h 35"/>
              <a:gd name="T112" fmla="*/ 1648 w 1778"/>
              <a:gd name="T113" fmla="*/ 4 h 35"/>
              <a:gd name="T114" fmla="*/ 1677 w 1778"/>
              <a:gd name="T115" fmla="*/ 6 h 35"/>
              <a:gd name="T116" fmla="*/ 1706 w 1778"/>
              <a:gd name="T117" fmla="*/ 10 h 35"/>
              <a:gd name="T118" fmla="*/ 1734 w 1778"/>
              <a:gd name="T119" fmla="*/ 14 h 35"/>
              <a:gd name="T120" fmla="*/ 1763 w 1778"/>
              <a:gd name="T121" fmla="*/ 18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778" h="35">
                <a:moveTo>
                  <a:pt x="0" y="0"/>
                </a:moveTo>
                <a:lnTo>
                  <a:pt x="1" y="0"/>
                </a:lnTo>
                <a:lnTo>
                  <a:pt x="2" y="0"/>
                </a:lnTo>
                <a:lnTo>
                  <a:pt x="4" y="0"/>
                </a:lnTo>
                <a:lnTo>
                  <a:pt x="5" y="0"/>
                </a:lnTo>
                <a:lnTo>
                  <a:pt x="6" y="0"/>
                </a:lnTo>
                <a:lnTo>
                  <a:pt x="7" y="0"/>
                </a:lnTo>
                <a:lnTo>
                  <a:pt x="8" y="0"/>
                </a:lnTo>
                <a:lnTo>
                  <a:pt x="9" y="0"/>
                </a:lnTo>
                <a:lnTo>
                  <a:pt x="11" y="0"/>
                </a:lnTo>
                <a:lnTo>
                  <a:pt x="12" y="0"/>
                </a:lnTo>
                <a:lnTo>
                  <a:pt x="13" y="0"/>
                </a:lnTo>
                <a:lnTo>
                  <a:pt x="14" y="0"/>
                </a:lnTo>
                <a:lnTo>
                  <a:pt x="15" y="0"/>
                </a:lnTo>
                <a:lnTo>
                  <a:pt x="16" y="0"/>
                </a:lnTo>
                <a:lnTo>
                  <a:pt x="17" y="0"/>
                </a:lnTo>
                <a:lnTo>
                  <a:pt x="18" y="0"/>
                </a:lnTo>
                <a:lnTo>
                  <a:pt x="19" y="1"/>
                </a:lnTo>
                <a:lnTo>
                  <a:pt x="20" y="1"/>
                </a:lnTo>
                <a:lnTo>
                  <a:pt x="21" y="1"/>
                </a:lnTo>
                <a:lnTo>
                  <a:pt x="22" y="1"/>
                </a:lnTo>
                <a:lnTo>
                  <a:pt x="23" y="1"/>
                </a:lnTo>
                <a:lnTo>
                  <a:pt x="25" y="1"/>
                </a:lnTo>
                <a:lnTo>
                  <a:pt x="26" y="1"/>
                </a:lnTo>
                <a:lnTo>
                  <a:pt x="27" y="1"/>
                </a:lnTo>
                <a:lnTo>
                  <a:pt x="28" y="1"/>
                </a:lnTo>
                <a:lnTo>
                  <a:pt x="29" y="1"/>
                </a:lnTo>
                <a:lnTo>
                  <a:pt x="30" y="1"/>
                </a:lnTo>
                <a:lnTo>
                  <a:pt x="32" y="1"/>
                </a:lnTo>
                <a:lnTo>
                  <a:pt x="33" y="1"/>
                </a:lnTo>
                <a:lnTo>
                  <a:pt x="34" y="1"/>
                </a:lnTo>
                <a:lnTo>
                  <a:pt x="35" y="1"/>
                </a:lnTo>
                <a:lnTo>
                  <a:pt x="36" y="1"/>
                </a:lnTo>
                <a:lnTo>
                  <a:pt x="37" y="1"/>
                </a:lnTo>
                <a:lnTo>
                  <a:pt x="39" y="1"/>
                </a:lnTo>
                <a:lnTo>
                  <a:pt x="40" y="1"/>
                </a:lnTo>
                <a:lnTo>
                  <a:pt x="41" y="2"/>
                </a:lnTo>
                <a:lnTo>
                  <a:pt x="41" y="2"/>
                </a:lnTo>
                <a:lnTo>
                  <a:pt x="42" y="2"/>
                </a:lnTo>
                <a:lnTo>
                  <a:pt x="43" y="2"/>
                </a:lnTo>
                <a:lnTo>
                  <a:pt x="45" y="2"/>
                </a:lnTo>
                <a:lnTo>
                  <a:pt x="46" y="2"/>
                </a:lnTo>
                <a:lnTo>
                  <a:pt x="47" y="2"/>
                </a:lnTo>
                <a:lnTo>
                  <a:pt x="48" y="2"/>
                </a:lnTo>
                <a:lnTo>
                  <a:pt x="49" y="2"/>
                </a:lnTo>
                <a:lnTo>
                  <a:pt x="50" y="2"/>
                </a:lnTo>
                <a:lnTo>
                  <a:pt x="51" y="2"/>
                </a:lnTo>
                <a:lnTo>
                  <a:pt x="53" y="2"/>
                </a:lnTo>
                <a:lnTo>
                  <a:pt x="54" y="2"/>
                </a:lnTo>
                <a:lnTo>
                  <a:pt x="55" y="3"/>
                </a:lnTo>
                <a:lnTo>
                  <a:pt x="56" y="3"/>
                </a:lnTo>
                <a:lnTo>
                  <a:pt x="57" y="3"/>
                </a:lnTo>
                <a:lnTo>
                  <a:pt x="58" y="3"/>
                </a:lnTo>
                <a:lnTo>
                  <a:pt x="60" y="3"/>
                </a:lnTo>
                <a:lnTo>
                  <a:pt x="61" y="3"/>
                </a:lnTo>
                <a:lnTo>
                  <a:pt x="62" y="3"/>
                </a:lnTo>
                <a:lnTo>
                  <a:pt x="63" y="3"/>
                </a:lnTo>
                <a:lnTo>
                  <a:pt x="64" y="3"/>
                </a:lnTo>
                <a:lnTo>
                  <a:pt x="65" y="3"/>
                </a:lnTo>
                <a:lnTo>
                  <a:pt x="66" y="4"/>
                </a:lnTo>
                <a:lnTo>
                  <a:pt x="67" y="4"/>
                </a:lnTo>
                <a:lnTo>
                  <a:pt x="68" y="4"/>
                </a:lnTo>
                <a:lnTo>
                  <a:pt x="69" y="4"/>
                </a:lnTo>
                <a:lnTo>
                  <a:pt x="70" y="4"/>
                </a:lnTo>
                <a:lnTo>
                  <a:pt x="71" y="4"/>
                </a:lnTo>
                <a:lnTo>
                  <a:pt x="72" y="4"/>
                </a:lnTo>
                <a:lnTo>
                  <a:pt x="74" y="4"/>
                </a:lnTo>
                <a:lnTo>
                  <a:pt x="75" y="4"/>
                </a:lnTo>
                <a:lnTo>
                  <a:pt x="76" y="5"/>
                </a:lnTo>
                <a:lnTo>
                  <a:pt x="77" y="5"/>
                </a:lnTo>
                <a:lnTo>
                  <a:pt x="78" y="5"/>
                </a:lnTo>
                <a:lnTo>
                  <a:pt x="79" y="5"/>
                </a:lnTo>
                <a:lnTo>
                  <a:pt x="81" y="5"/>
                </a:lnTo>
                <a:lnTo>
                  <a:pt x="82" y="5"/>
                </a:lnTo>
                <a:lnTo>
                  <a:pt x="83" y="5"/>
                </a:lnTo>
                <a:lnTo>
                  <a:pt x="84" y="5"/>
                </a:lnTo>
                <a:lnTo>
                  <a:pt x="85" y="6"/>
                </a:lnTo>
                <a:lnTo>
                  <a:pt x="86" y="6"/>
                </a:lnTo>
                <a:lnTo>
                  <a:pt x="88" y="6"/>
                </a:lnTo>
                <a:lnTo>
                  <a:pt x="89" y="6"/>
                </a:lnTo>
                <a:lnTo>
                  <a:pt x="89" y="6"/>
                </a:lnTo>
                <a:lnTo>
                  <a:pt x="90" y="6"/>
                </a:lnTo>
                <a:lnTo>
                  <a:pt x="91" y="6"/>
                </a:lnTo>
                <a:lnTo>
                  <a:pt x="92" y="6"/>
                </a:lnTo>
                <a:lnTo>
                  <a:pt x="94" y="6"/>
                </a:lnTo>
                <a:lnTo>
                  <a:pt x="95" y="6"/>
                </a:lnTo>
                <a:lnTo>
                  <a:pt x="96" y="6"/>
                </a:lnTo>
                <a:lnTo>
                  <a:pt x="97" y="6"/>
                </a:lnTo>
                <a:lnTo>
                  <a:pt x="98" y="6"/>
                </a:lnTo>
                <a:lnTo>
                  <a:pt x="99" y="6"/>
                </a:lnTo>
                <a:lnTo>
                  <a:pt x="100" y="6"/>
                </a:lnTo>
                <a:lnTo>
                  <a:pt x="102" y="7"/>
                </a:lnTo>
                <a:lnTo>
                  <a:pt x="103" y="7"/>
                </a:lnTo>
                <a:lnTo>
                  <a:pt x="104" y="7"/>
                </a:lnTo>
                <a:lnTo>
                  <a:pt x="105" y="7"/>
                </a:lnTo>
                <a:lnTo>
                  <a:pt x="106" y="7"/>
                </a:lnTo>
                <a:lnTo>
                  <a:pt x="107" y="7"/>
                </a:lnTo>
                <a:lnTo>
                  <a:pt x="109" y="7"/>
                </a:lnTo>
                <a:lnTo>
                  <a:pt x="110" y="8"/>
                </a:lnTo>
                <a:lnTo>
                  <a:pt x="111" y="8"/>
                </a:lnTo>
                <a:lnTo>
                  <a:pt x="112" y="8"/>
                </a:lnTo>
                <a:lnTo>
                  <a:pt x="113" y="8"/>
                </a:lnTo>
                <a:lnTo>
                  <a:pt x="113" y="8"/>
                </a:lnTo>
                <a:lnTo>
                  <a:pt x="115" y="8"/>
                </a:lnTo>
                <a:lnTo>
                  <a:pt x="116" y="8"/>
                </a:lnTo>
                <a:lnTo>
                  <a:pt x="117" y="9"/>
                </a:lnTo>
                <a:lnTo>
                  <a:pt x="118" y="9"/>
                </a:lnTo>
                <a:lnTo>
                  <a:pt x="119" y="9"/>
                </a:lnTo>
                <a:lnTo>
                  <a:pt x="120" y="9"/>
                </a:lnTo>
                <a:lnTo>
                  <a:pt x="121" y="9"/>
                </a:lnTo>
                <a:lnTo>
                  <a:pt x="123" y="9"/>
                </a:lnTo>
                <a:lnTo>
                  <a:pt x="124" y="10"/>
                </a:lnTo>
                <a:lnTo>
                  <a:pt x="125" y="10"/>
                </a:lnTo>
                <a:lnTo>
                  <a:pt x="126" y="10"/>
                </a:lnTo>
                <a:lnTo>
                  <a:pt x="127" y="10"/>
                </a:lnTo>
                <a:lnTo>
                  <a:pt x="128" y="10"/>
                </a:lnTo>
                <a:lnTo>
                  <a:pt x="130" y="10"/>
                </a:lnTo>
                <a:lnTo>
                  <a:pt x="131" y="10"/>
                </a:lnTo>
                <a:lnTo>
                  <a:pt x="132" y="11"/>
                </a:lnTo>
                <a:lnTo>
                  <a:pt x="133" y="11"/>
                </a:lnTo>
                <a:lnTo>
                  <a:pt x="134" y="11"/>
                </a:lnTo>
                <a:lnTo>
                  <a:pt x="135" y="11"/>
                </a:lnTo>
                <a:lnTo>
                  <a:pt x="136" y="11"/>
                </a:lnTo>
                <a:lnTo>
                  <a:pt x="137" y="11"/>
                </a:lnTo>
                <a:lnTo>
                  <a:pt x="138" y="12"/>
                </a:lnTo>
                <a:lnTo>
                  <a:pt x="139" y="12"/>
                </a:lnTo>
                <a:lnTo>
                  <a:pt x="140" y="12"/>
                </a:lnTo>
                <a:lnTo>
                  <a:pt x="141" y="12"/>
                </a:lnTo>
                <a:lnTo>
                  <a:pt x="143" y="12"/>
                </a:lnTo>
                <a:lnTo>
                  <a:pt x="144" y="12"/>
                </a:lnTo>
                <a:lnTo>
                  <a:pt x="145" y="13"/>
                </a:lnTo>
                <a:lnTo>
                  <a:pt x="146" y="13"/>
                </a:lnTo>
                <a:lnTo>
                  <a:pt x="147" y="13"/>
                </a:lnTo>
                <a:lnTo>
                  <a:pt x="148" y="13"/>
                </a:lnTo>
                <a:lnTo>
                  <a:pt x="149" y="13"/>
                </a:lnTo>
                <a:lnTo>
                  <a:pt x="151" y="13"/>
                </a:lnTo>
                <a:lnTo>
                  <a:pt x="152" y="13"/>
                </a:lnTo>
                <a:lnTo>
                  <a:pt x="153" y="14"/>
                </a:lnTo>
                <a:lnTo>
                  <a:pt x="154" y="14"/>
                </a:lnTo>
                <a:lnTo>
                  <a:pt x="155" y="14"/>
                </a:lnTo>
                <a:lnTo>
                  <a:pt x="156" y="14"/>
                </a:lnTo>
                <a:lnTo>
                  <a:pt x="158" y="14"/>
                </a:lnTo>
                <a:lnTo>
                  <a:pt x="159" y="14"/>
                </a:lnTo>
                <a:lnTo>
                  <a:pt x="160" y="14"/>
                </a:lnTo>
                <a:lnTo>
                  <a:pt x="160" y="15"/>
                </a:lnTo>
                <a:lnTo>
                  <a:pt x="161" y="15"/>
                </a:lnTo>
                <a:lnTo>
                  <a:pt x="162" y="15"/>
                </a:lnTo>
                <a:lnTo>
                  <a:pt x="164" y="15"/>
                </a:lnTo>
                <a:lnTo>
                  <a:pt x="165" y="15"/>
                </a:lnTo>
                <a:lnTo>
                  <a:pt x="166" y="15"/>
                </a:lnTo>
                <a:lnTo>
                  <a:pt x="167" y="16"/>
                </a:lnTo>
                <a:lnTo>
                  <a:pt x="168" y="16"/>
                </a:lnTo>
                <a:lnTo>
                  <a:pt x="169" y="16"/>
                </a:lnTo>
                <a:lnTo>
                  <a:pt x="170" y="16"/>
                </a:lnTo>
                <a:lnTo>
                  <a:pt x="172" y="16"/>
                </a:lnTo>
                <a:lnTo>
                  <a:pt x="173" y="16"/>
                </a:lnTo>
                <a:lnTo>
                  <a:pt x="174" y="16"/>
                </a:lnTo>
                <a:lnTo>
                  <a:pt x="175" y="16"/>
                </a:lnTo>
                <a:lnTo>
                  <a:pt x="176" y="17"/>
                </a:lnTo>
                <a:lnTo>
                  <a:pt x="177" y="17"/>
                </a:lnTo>
                <a:lnTo>
                  <a:pt x="179" y="17"/>
                </a:lnTo>
                <a:lnTo>
                  <a:pt x="180" y="17"/>
                </a:lnTo>
                <a:lnTo>
                  <a:pt x="181" y="17"/>
                </a:lnTo>
                <a:lnTo>
                  <a:pt x="182" y="17"/>
                </a:lnTo>
                <a:lnTo>
                  <a:pt x="183" y="17"/>
                </a:lnTo>
                <a:lnTo>
                  <a:pt x="184" y="17"/>
                </a:lnTo>
                <a:lnTo>
                  <a:pt x="185" y="18"/>
                </a:lnTo>
                <a:lnTo>
                  <a:pt x="186" y="18"/>
                </a:lnTo>
                <a:lnTo>
                  <a:pt x="187" y="18"/>
                </a:lnTo>
                <a:lnTo>
                  <a:pt x="188" y="18"/>
                </a:lnTo>
                <a:lnTo>
                  <a:pt x="189" y="18"/>
                </a:lnTo>
                <a:lnTo>
                  <a:pt x="190" y="18"/>
                </a:lnTo>
                <a:lnTo>
                  <a:pt x="192" y="18"/>
                </a:lnTo>
                <a:lnTo>
                  <a:pt x="193" y="18"/>
                </a:lnTo>
                <a:lnTo>
                  <a:pt x="194" y="19"/>
                </a:lnTo>
                <a:lnTo>
                  <a:pt x="195" y="19"/>
                </a:lnTo>
                <a:lnTo>
                  <a:pt x="196" y="19"/>
                </a:lnTo>
                <a:lnTo>
                  <a:pt x="197" y="19"/>
                </a:lnTo>
                <a:lnTo>
                  <a:pt x="198" y="19"/>
                </a:lnTo>
                <a:lnTo>
                  <a:pt x="200" y="19"/>
                </a:lnTo>
                <a:lnTo>
                  <a:pt x="201" y="19"/>
                </a:lnTo>
                <a:lnTo>
                  <a:pt x="202" y="19"/>
                </a:lnTo>
                <a:lnTo>
                  <a:pt x="203" y="20"/>
                </a:lnTo>
                <a:lnTo>
                  <a:pt x="204" y="20"/>
                </a:lnTo>
                <a:lnTo>
                  <a:pt x="205" y="20"/>
                </a:lnTo>
                <a:lnTo>
                  <a:pt x="207" y="20"/>
                </a:lnTo>
                <a:lnTo>
                  <a:pt x="208" y="20"/>
                </a:lnTo>
                <a:lnTo>
                  <a:pt x="208" y="20"/>
                </a:lnTo>
                <a:lnTo>
                  <a:pt x="209" y="20"/>
                </a:lnTo>
                <a:lnTo>
                  <a:pt x="210" y="20"/>
                </a:lnTo>
                <a:lnTo>
                  <a:pt x="211" y="20"/>
                </a:lnTo>
                <a:lnTo>
                  <a:pt x="213" y="20"/>
                </a:lnTo>
                <a:lnTo>
                  <a:pt x="214" y="21"/>
                </a:lnTo>
                <a:lnTo>
                  <a:pt x="215" y="21"/>
                </a:lnTo>
                <a:lnTo>
                  <a:pt x="216" y="21"/>
                </a:lnTo>
                <a:lnTo>
                  <a:pt x="217" y="21"/>
                </a:lnTo>
                <a:lnTo>
                  <a:pt x="218" y="21"/>
                </a:lnTo>
                <a:lnTo>
                  <a:pt x="219" y="21"/>
                </a:lnTo>
                <a:lnTo>
                  <a:pt x="221" y="21"/>
                </a:lnTo>
                <a:lnTo>
                  <a:pt x="222" y="21"/>
                </a:lnTo>
                <a:lnTo>
                  <a:pt x="223" y="21"/>
                </a:lnTo>
                <a:lnTo>
                  <a:pt x="224" y="21"/>
                </a:lnTo>
                <a:lnTo>
                  <a:pt x="225" y="22"/>
                </a:lnTo>
                <a:lnTo>
                  <a:pt x="226" y="22"/>
                </a:lnTo>
                <a:lnTo>
                  <a:pt x="228" y="22"/>
                </a:lnTo>
                <a:lnTo>
                  <a:pt x="229" y="22"/>
                </a:lnTo>
                <a:lnTo>
                  <a:pt x="230" y="22"/>
                </a:lnTo>
                <a:lnTo>
                  <a:pt x="231" y="22"/>
                </a:lnTo>
                <a:lnTo>
                  <a:pt x="231" y="22"/>
                </a:lnTo>
                <a:lnTo>
                  <a:pt x="232" y="22"/>
                </a:lnTo>
                <a:lnTo>
                  <a:pt x="234" y="22"/>
                </a:lnTo>
                <a:lnTo>
                  <a:pt x="235" y="22"/>
                </a:lnTo>
                <a:lnTo>
                  <a:pt x="236" y="23"/>
                </a:lnTo>
                <a:lnTo>
                  <a:pt x="237" y="23"/>
                </a:lnTo>
                <a:lnTo>
                  <a:pt x="238" y="23"/>
                </a:lnTo>
                <a:lnTo>
                  <a:pt x="239" y="23"/>
                </a:lnTo>
                <a:lnTo>
                  <a:pt x="241" y="23"/>
                </a:lnTo>
                <a:lnTo>
                  <a:pt x="242" y="23"/>
                </a:lnTo>
                <a:lnTo>
                  <a:pt x="243" y="23"/>
                </a:lnTo>
                <a:lnTo>
                  <a:pt x="244" y="23"/>
                </a:lnTo>
                <a:lnTo>
                  <a:pt x="245" y="23"/>
                </a:lnTo>
                <a:lnTo>
                  <a:pt x="246" y="23"/>
                </a:lnTo>
                <a:lnTo>
                  <a:pt x="247" y="23"/>
                </a:lnTo>
                <a:lnTo>
                  <a:pt x="249" y="24"/>
                </a:lnTo>
                <a:lnTo>
                  <a:pt x="250" y="24"/>
                </a:lnTo>
                <a:lnTo>
                  <a:pt x="251" y="24"/>
                </a:lnTo>
                <a:lnTo>
                  <a:pt x="252" y="24"/>
                </a:lnTo>
                <a:lnTo>
                  <a:pt x="253" y="24"/>
                </a:lnTo>
                <a:lnTo>
                  <a:pt x="254" y="24"/>
                </a:lnTo>
                <a:lnTo>
                  <a:pt x="255" y="24"/>
                </a:lnTo>
                <a:lnTo>
                  <a:pt x="256" y="24"/>
                </a:lnTo>
                <a:lnTo>
                  <a:pt x="257" y="24"/>
                </a:lnTo>
                <a:lnTo>
                  <a:pt x="258" y="24"/>
                </a:lnTo>
                <a:lnTo>
                  <a:pt x="259" y="24"/>
                </a:lnTo>
                <a:lnTo>
                  <a:pt x="260" y="25"/>
                </a:lnTo>
                <a:lnTo>
                  <a:pt x="262" y="25"/>
                </a:lnTo>
                <a:lnTo>
                  <a:pt x="263" y="25"/>
                </a:lnTo>
                <a:lnTo>
                  <a:pt x="264" y="25"/>
                </a:lnTo>
                <a:lnTo>
                  <a:pt x="265" y="25"/>
                </a:lnTo>
                <a:lnTo>
                  <a:pt x="266" y="25"/>
                </a:lnTo>
                <a:lnTo>
                  <a:pt x="267" y="25"/>
                </a:lnTo>
                <a:lnTo>
                  <a:pt x="268" y="25"/>
                </a:lnTo>
                <a:lnTo>
                  <a:pt x="270" y="25"/>
                </a:lnTo>
                <a:lnTo>
                  <a:pt x="271" y="25"/>
                </a:lnTo>
                <a:lnTo>
                  <a:pt x="272" y="25"/>
                </a:lnTo>
                <a:lnTo>
                  <a:pt x="273" y="25"/>
                </a:lnTo>
                <a:lnTo>
                  <a:pt x="274" y="26"/>
                </a:lnTo>
                <a:lnTo>
                  <a:pt x="275" y="26"/>
                </a:lnTo>
                <a:lnTo>
                  <a:pt x="277" y="26"/>
                </a:lnTo>
                <a:lnTo>
                  <a:pt x="278" y="26"/>
                </a:lnTo>
                <a:lnTo>
                  <a:pt x="279" y="26"/>
                </a:lnTo>
                <a:lnTo>
                  <a:pt x="279" y="26"/>
                </a:lnTo>
                <a:lnTo>
                  <a:pt x="280" y="26"/>
                </a:lnTo>
                <a:lnTo>
                  <a:pt x="281" y="26"/>
                </a:lnTo>
                <a:lnTo>
                  <a:pt x="283" y="26"/>
                </a:lnTo>
                <a:lnTo>
                  <a:pt x="284" y="26"/>
                </a:lnTo>
                <a:lnTo>
                  <a:pt x="285" y="26"/>
                </a:lnTo>
                <a:lnTo>
                  <a:pt x="286" y="27"/>
                </a:lnTo>
                <a:lnTo>
                  <a:pt x="287" y="27"/>
                </a:lnTo>
                <a:lnTo>
                  <a:pt x="288" y="27"/>
                </a:lnTo>
                <a:lnTo>
                  <a:pt x="289" y="27"/>
                </a:lnTo>
                <a:lnTo>
                  <a:pt x="291" y="27"/>
                </a:lnTo>
                <a:lnTo>
                  <a:pt x="292" y="27"/>
                </a:lnTo>
                <a:lnTo>
                  <a:pt x="293" y="27"/>
                </a:lnTo>
                <a:lnTo>
                  <a:pt x="294" y="27"/>
                </a:lnTo>
                <a:lnTo>
                  <a:pt x="295" y="27"/>
                </a:lnTo>
                <a:lnTo>
                  <a:pt x="296" y="27"/>
                </a:lnTo>
                <a:lnTo>
                  <a:pt x="298" y="28"/>
                </a:lnTo>
                <a:lnTo>
                  <a:pt x="299" y="28"/>
                </a:lnTo>
                <a:lnTo>
                  <a:pt x="300" y="28"/>
                </a:lnTo>
                <a:lnTo>
                  <a:pt x="301" y="28"/>
                </a:lnTo>
                <a:lnTo>
                  <a:pt x="302" y="28"/>
                </a:lnTo>
                <a:lnTo>
                  <a:pt x="303" y="28"/>
                </a:lnTo>
                <a:lnTo>
                  <a:pt x="304" y="28"/>
                </a:lnTo>
                <a:lnTo>
                  <a:pt x="305" y="28"/>
                </a:lnTo>
                <a:lnTo>
                  <a:pt x="306" y="28"/>
                </a:lnTo>
                <a:lnTo>
                  <a:pt x="307" y="28"/>
                </a:lnTo>
                <a:lnTo>
                  <a:pt x="308" y="28"/>
                </a:lnTo>
                <a:lnTo>
                  <a:pt x="309" y="29"/>
                </a:lnTo>
                <a:lnTo>
                  <a:pt x="311" y="29"/>
                </a:lnTo>
                <a:lnTo>
                  <a:pt x="312" y="29"/>
                </a:lnTo>
                <a:lnTo>
                  <a:pt x="313" y="29"/>
                </a:lnTo>
                <a:lnTo>
                  <a:pt x="314" y="29"/>
                </a:lnTo>
                <a:lnTo>
                  <a:pt x="315" y="29"/>
                </a:lnTo>
                <a:lnTo>
                  <a:pt x="316" y="29"/>
                </a:lnTo>
                <a:lnTo>
                  <a:pt x="317" y="29"/>
                </a:lnTo>
                <a:lnTo>
                  <a:pt x="319" y="29"/>
                </a:lnTo>
                <a:lnTo>
                  <a:pt x="320" y="30"/>
                </a:lnTo>
                <a:lnTo>
                  <a:pt x="321" y="30"/>
                </a:lnTo>
                <a:lnTo>
                  <a:pt x="322" y="30"/>
                </a:lnTo>
                <a:lnTo>
                  <a:pt x="323" y="30"/>
                </a:lnTo>
                <a:lnTo>
                  <a:pt x="324" y="30"/>
                </a:lnTo>
                <a:lnTo>
                  <a:pt x="326" y="30"/>
                </a:lnTo>
                <a:lnTo>
                  <a:pt x="327" y="30"/>
                </a:lnTo>
                <a:lnTo>
                  <a:pt x="327" y="30"/>
                </a:lnTo>
                <a:lnTo>
                  <a:pt x="328" y="30"/>
                </a:lnTo>
                <a:lnTo>
                  <a:pt x="329" y="30"/>
                </a:lnTo>
                <a:lnTo>
                  <a:pt x="330" y="30"/>
                </a:lnTo>
                <a:lnTo>
                  <a:pt x="332" y="30"/>
                </a:lnTo>
                <a:lnTo>
                  <a:pt x="333" y="30"/>
                </a:lnTo>
                <a:lnTo>
                  <a:pt x="334" y="30"/>
                </a:lnTo>
                <a:lnTo>
                  <a:pt x="335" y="30"/>
                </a:lnTo>
                <a:lnTo>
                  <a:pt x="336" y="30"/>
                </a:lnTo>
                <a:lnTo>
                  <a:pt x="337" y="31"/>
                </a:lnTo>
                <a:lnTo>
                  <a:pt x="338" y="31"/>
                </a:lnTo>
                <a:lnTo>
                  <a:pt x="340" y="31"/>
                </a:lnTo>
                <a:lnTo>
                  <a:pt x="341" y="31"/>
                </a:lnTo>
                <a:lnTo>
                  <a:pt x="342" y="31"/>
                </a:lnTo>
                <a:lnTo>
                  <a:pt x="343" y="31"/>
                </a:lnTo>
                <a:lnTo>
                  <a:pt x="344" y="31"/>
                </a:lnTo>
                <a:lnTo>
                  <a:pt x="345" y="32"/>
                </a:lnTo>
                <a:lnTo>
                  <a:pt x="347" y="32"/>
                </a:lnTo>
                <a:lnTo>
                  <a:pt x="348" y="32"/>
                </a:lnTo>
                <a:lnTo>
                  <a:pt x="349" y="32"/>
                </a:lnTo>
                <a:lnTo>
                  <a:pt x="350" y="32"/>
                </a:lnTo>
                <a:lnTo>
                  <a:pt x="350" y="32"/>
                </a:lnTo>
                <a:lnTo>
                  <a:pt x="351" y="32"/>
                </a:lnTo>
                <a:lnTo>
                  <a:pt x="353" y="33"/>
                </a:lnTo>
                <a:lnTo>
                  <a:pt x="354" y="33"/>
                </a:lnTo>
                <a:lnTo>
                  <a:pt x="355" y="33"/>
                </a:lnTo>
                <a:lnTo>
                  <a:pt x="356" y="33"/>
                </a:lnTo>
                <a:lnTo>
                  <a:pt x="357" y="33"/>
                </a:lnTo>
                <a:lnTo>
                  <a:pt x="358" y="33"/>
                </a:lnTo>
                <a:lnTo>
                  <a:pt x="360" y="33"/>
                </a:lnTo>
                <a:lnTo>
                  <a:pt x="361" y="33"/>
                </a:lnTo>
                <a:lnTo>
                  <a:pt x="362" y="34"/>
                </a:lnTo>
                <a:lnTo>
                  <a:pt x="363" y="34"/>
                </a:lnTo>
                <a:lnTo>
                  <a:pt x="364" y="34"/>
                </a:lnTo>
                <a:lnTo>
                  <a:pt x="365" y="34"/>
                </a:lnTo>
                <a:lnTo>
                  <a:pt x="366" y="34"/>
                </a:lnTo>
                <a:lnTo>
                  <a:pt x="368" y="34"/>
                </a:lnTo>
                <a:lnTo>
                  <a:pt x="369" y="34"/>
                </a:lnTo>
                <a:lnTo>
                  <a:pt x="370" y="34"/>
                </a:lnTo>
                <a:lnTo>
                  <a:pt x="371" y="34"/>
                </a:lnTo>
                <a:lnTo>
                  <a:pt x="372" y="35"/>
                </a:lnTo>
                <a:lnTo>
                  <a:pt x="373" y="35"/>
                </a:lnTo>
                <a:lnTo>
                  <a:pt x="374" y="35"/>
                </a:lnTo>
                <a:lnTo>
                  <a:pt x="375" y="35"/>
                </a:lnTo>
                <a:lnTo>
                  <a:pt x="376" y="35"/>
                </a:lnTo>
                <a:lnTo>
                  <a:pt x="377" y="35"/>
                </a:lnTo>
                <a:lnTo>
                  <a:pt x="378" y="35"/>
                </a:lnTo>
                <a:lnTo>
                  <a:pt x="379" y="35"/>
                </a:lnTo>
                <a:lnTo>
                  <a:pt x="381" y="35"/>
                </a:lnTo>
                <a:lnTo>
                  <a:pt x="382" y="35"/>
                </a:lnTo>
                <a:lnTo>
                  <a:pt x="383" y="35"/>
                </a:lnTo>
                <a:lnTo>
                  <a:pt x="384" y="35"/>
                </a:lnTo>
                <a:lnTo>
                  <a:pt x="385" y="35"/>
                </a:lnTo>
                <a:lnTo>
                  <a:pt x="386" y="35"/>
                </a:lnTo>
                <a:lnTo>
                  <a:pt x="387" y="35"/>
                </a:lnTo>
                <a:lnTo>
                  <a:pt x="389" y="35"/>
                </a:lnTo>
                <a:lnTo>
                  <a:pt x="390" y="35"/>
                </a:lnTo>
                <a:lnTo>
                  <a:pt x="391" y="35"/>
                </a:lnTo>
                <a:lnTo>
                  <a:pt x="392" y="35"/>
                </a:lnTo>
                <a:lnTo>
                  <a:pt x="393" y="35"/>
                </a:lnTo>
                <a:lnTo>
                  <a:pt x="394" y="35"/>
                </a:lnTo>
                <a:lnTo>
                  <a:pt x="396" y="35"/>
                </a:lnTo>
                <a:lnTo>
                  <a:pt x="397" y="35"/>
                </a:lnTo>
                <a:lnTo>
                  <a:pt x="398" y="35"/>
                </a:lnTo>
                <a:lnTo>
                  <a:pt x="398" y="35"/>
                </a:lnTo>
                <a:lnTo>
                  <a:pt x="399" y="35"/>
                </a:lnTo>
                <a:lnTo>
                  <a:pt x="400" y="35"/>
                </a:lnTo>
                <a:lnTo>
                  <a:pt x="402" y="35"/>
                </a:lnTo>
                <a:lnTo>
                  <a:pt x="403" y="35"/>
                </a:lnTo>
                <a:lnTo>
                  <a:pt x="404" y="35"/>
                </a:lnTo>
                <a:lnTo>
                  <a:pt x="405" y="35"/>
                </a:lnTo>
                <a:lnTo>
                  <a:pt x="406" y="35"/>
                </a:lnTo>
                <a:lnTo>
                  <a:pt x="407" y="35"/>
                </a:lnTo>
                <a:lnTo>
                  <a:pt x="409" y="35"/>
                </a:lnTo>
                <a:lnTo>
                  <a:pt x="410" y="35"/>
                </a:lnTo>
                <a:lnTo>
                  <a:pt x="411" y="35"/>
                </a:lnTo>
                <a:lnTo>
                  <a:pt x="412" y="35"/>
                </a:lnTo>
                <a:lnTo>
                  <a:pt x="413" y="35"/>
                </a:lnTo>
                <a:lnTo>
                  <a:pt x="414" y="35"/>
                </a:lnTo>
                <a:lnTo>
                  <a:pt x="415" y="35"/>
                </a:lnTo>
                <a:lnTo>
                  <a:pt x="417" y="34"/>
                </a:lnTo>
                <a:lnTo>
                  <a:pt x="418" y="34"/>
                </a:lnTo>
                <a:lnTo>
                  <a:pt x="419" y="34"/>
                </a:lnTo>
                <a:lnTo>
                  <a:pt x="420" y="34"/>
                </a:lnTo>
                <a:lnTo>
                  <a:pt x="421" y="34"/>
                </a:lnTo>
                <a:lnTo>
                  <a:pt x="422" y="34"/>
                </a:lnTo>
                <a:lnTo>
                  <a:pt x="423" y="34"/>
                </a:lnTo>
                <a:lnTo>
                  <a:pt x="424" y="34"/>
                </a:lnTo>
                <a:lnTo>
                  <a:pt x="425" y="34"/>
                </a:lnTo>
                <a:lnTo>
                  <a:pt x="426" y="33"/>
                </a:lnTo>
                <a:lnTo>
                  <a:pt x="427" y="33"/>
                </a:lnTo>
                <a:lnTo>
                  <a:pt x="428" y="33"/>
                </a:lnTo>
                <a:lnTo>
                  <a:pt x="430" y="33"/>
                </a:lnTo>
                <a:lnTo>
                  <a:pt x="431" y="33"/>
                </a:lnTo>
                <a:lnTo>
                  <a:pt x="432" y="33"/>
                </a:lnTo>
                <a:lnTo>
                  <a:pt x="433" y="33"/>
                </a:lnTo>
                <a:lnTo>
                  <a:pt x="434" y="32"/>
                </a:lnTo>
                <a:lnTo>
                  <a:pt x="435" y="32"/>
                </a:lnTo>
                <a:lnTo>
                  <a:pt x="436" y="32"/>
                </a:lnTo>
                <a:lnTo>
                  <a:pt x="438" y="32"/>
                </a:lnTo>
                <a:lnTo>
                  <a:pt x="439" y="32"/>
                </a:lnTo>
                <a:lnTo>
                  <a:pt x="440" y="32"/>
                </a:lnTo>
                <a:lnTo>
                  <a:pt x="441" y="32"/>
                </a:lnTo>
                <a:lnTo>
                  <a:pt x="442" y="31"/>
                </a:lnTo>
                <a:lnTo>
                  <a:pt x="443" y="31"/>
                </a:lnTo>
                <a:lnTo>
                  <a:pt x="445" y="31"/>
                </a:lnTo>
                <a:lnTo>
                  <a:pt x="445" y="31"/>
                </a:lnTo>
                <a:lnTo>
                  <a:pt x="446" y="31"/>
                </a:lnTo>
                <a:lnTo>
                  <a:pt x="447" y="31"/>
                </a:lnTo>
                <a:lnTo>
                  <a:pt x="448" y="31"/>
                </a:lnTo>
                <a:lnTo>
                  <a:pt x="449" y="31"/>
                </a:lnTo>
                <a:lnTo>
                  <a:pt x="451" y="30"/>
                </a:lnTo>
                <a:lnTo>
                  <a:pt x="452" y="30"/>
                </a:lnTo>
                <a:lnTo>
                  <a:pt x="453" y="30"/>
                </a:lnTo>
                <a:lnTo>
                  <a:pt x="454" y="30"/>
                </a:lnTo>
                <a:lnTo>
                  <a:pt x="455" y="30"/>
                </a:lnTo>
                <a:lnTo>
                  <a:pt x="456" y="30"/>
                </a:lnTo>
                <a:lnTo>
                  <a:pt x="458" y="30"/>
                </a:lnTo>
                <a:lnTo>
                  <a:pt x="459" y="30"/>
                </a:lnTo>
                <a:lnTo>
                  <a:pt x="460" y="30"/>
                </a:lnTo>
                <a:lnTo>
                  <a:pt x="461" y="30"/>
                </a:lnTo>
                <a:lnTo>
                  <a:pt x="462" y="30"/>
                </a:lnTo>
                <a:lnTo>
                  <a:pt x="463" y="30"/>
                </a:lnTo>
                <a:lnTo>
                  <a:pt x="464" y="30"/>
                </a:lnTo>
                <a:lnTo>
                  <a:pt x="466" y="30"/>
                </a:lnTo>
                <a:lnTo>
                  <a:pt x="467" y="30"/>
                </a:lnTo>
                <a:lnTo>
                  <a:pt x="468" y="30"/>
                </a:lnTo>
                <a:lnTo>
                  <a:pt x="469" y="29"/>
                </a:lnTo>
                <a:lnTo>
                  <a:pt x="469" y="29"/>
                </a:lnTo>
                <a:lnTo>
                  <a:pt x="470" y="29"/>
                </a:lnTo>
                <a:lnTo>
                  <a:pt x="472" y="29"/>
                </a:lnTo>
                <a:lnTo>
                  <a:pt x="473" y="29"/>
                </a:lnTo>
                <a:lnTo>
                  <a:pt x="474" y="29"/>
                </a:lnTo>
                <a:lnTo>
                  <a:pt x="475" y="29"/>
                </a:lnTo>
                <a:lnTo>
                  <a:pt x="476" y="29"/>
                </a:lnTo>
                <a:lnTo>
                  <a:pt x="477" y="29"/>
                </a:lnTo>
                <a:lnTo>
                  <a:pt x="479" y="28"/>
                </a:lnTo>
                <a:lnTo>
                  <a:pt x="480" y="28"/>
                </a:lnTo>
                <a:lnTo>
                  <a:pt x="481" y="28"/>
                </a:lnTo>
                <a:lnTo>
                  <a:pt x="482" y="28"/>
                </a:lnTo>
                <a:lnTo>
                  <a:pt x="483" y="28"/>
                </a:lnTo>
                <a:lnTo>
                  <a:pt x="484" y="28"/>
                </a:lnTo>
                <a:lnTo>
                  <a:pt x="485" y="28"/>
                </a:lnTo>
                <a:lnTo>
                  <a:pt x="487" y="28"/>
                </a:lnTo>
                <a:lnTo>
                  <a:pt x="488" y="28"/>
                </a:lnTo>
                <a:lnTo>
                  <a:pt x="489" y="28"/>
                </a:lnTo>
                <a:lnTo>
                  <a:pt x="490" y="27"/>
                </a:lnTo>
                <a:lnTo>
                  <a:pt x="491" y="27"/>
                </a:lnTo>
                <a:lnTo>
                  <a:pt x="492" y="27"/>
                </a:lnTo>
                <a:lnTo>
                  <a:pt x="493" y="27"/>
                </a:lnTo>
                <a:lnTo>
                  <a:pt x="494" y="27"/>
                </a:lnTo>
                <a:lnTo>
                  <a:pt x="495" y="27"/>
                </a:lnTo>
                <a:lnTo>
                  <a:pt x="496" y="27"/>
                </a:lnTo>
                <a:lnTo>
                  <a:pt x="497" y="27"/>
                </a:lnTo>
                <a:lnTo>
                  <a:pt x="498" y="27"/>
                </a:lnTo>
                <a:lnTo>
                  <a:pt x="500" y="27"/>
                </a:lnTo>
                <a:lnTo>
                  <a:pt x="501" y="26"/>
                </a:lnTo>
                <a:lnTo>
                  <a:pt x="502" y="26"/>
                </a:lnTo>
                <a:lnTo>
                  <a:pt x="503" y="26"/>
                </a:lnTo>
                <a:lnTo>
                  <a:pt x="504" y="26"/>
                </a:lnTo>
                <a:lnTo>
                  <a:pt x="505" y="26"/>
                </a:lnTo>
                <a:lnTo>
                  <a:pt x="507" y="26"/>
                </a:lnTo>
                <a:lnTo>
                  <a:pt x="508" y="26"/>
                </a:lnTo>
                <a:lnTo>
                  <a:pt x="509" y="26"/>
                </a:lnTo>
                <a:lnTo>
                  <a:pt x="510" y="26"/>
                </a:lnTo>
                <a:lnTo>
                  <a:pt x="511" y="26"/>
                </a:lnTo>
                <a:lnTo>
                  <a:pt x="512" y="26"/>
                </a:lnTo>
                <a:lnTo>
                  <a:pt x="513" y="25"/>
                </a:lnTo>
                <a:lnTo>
                  <a:pt x="515" y="25"/>
                </a:lnTo>
                <a:lnTo>
                  <a:pt x="516" y="25"/>
                </a:lnTo>
                <a:lnTo>
                  <a:pt x="517" y="25"/>
                </a:lnTo>
                <a:lnTo>
                  <a:pt x="517" y="25"/>
                </a:lnTo>
                <a:lnTo>
                  <a:pt x="518" y="25"/>
                </a:lnTo>
                <a:lnTo>
                  <a:pt x="519" y="25"/>
                </a:lnTo>
                <a:lnTo>
                  <a:pt x="521" y="25"/>
                </a:lnTo>
                <a:lnTo>
                  <a:pt x="522" y="25"/>
                </a:lnTo>
                <a:lnTo>
                  <a:pt x="523" y="25"/>
                </a:lnTo>
                <a:lnTo>
                  <a:pt x="524" y="25"/>
                </a:lnTo>
                <a:lnTo>
                  <a:pt x="525" y="25"/>
                </a:lnTo>
                <a:lnTo>
                  <a:pt x="526" y="24"/>
                </a:lnTo>
                <a:lnTo>
                  <a:pt x="528" y="24"/>
                </a:lnTo>
                <a:lnTo>
                  <a:pt x="529" y="24"/>
                </a:lnTo>
                <a:lnTo>
                  <a:pt x="530" y="24"/>
                </a:lnTo>
                <a:lnTo>
                  <a:pt x="531" y="24"/>
                </a:lnTo>
                <a:lnTo>
                  <a:pt x="532" y="24"/>
                </a:lnTo>
                <a:lnTo>
                  <a:pt x="533" y="24"/>
                </a:lnTo>
                <a:lnTo>
                  <a:pt x="534" y="24"/>
                </a:lnTo>
                <a:lnTo>
                  <a:pt x="536" y="24"/>
                </a:lnTo>
                <a:lnTo>
                  <a:pt x="537" y="24"/>
                </a:lnTo>
                <a:lnTo>
                  <a:pt x="538" y="24"/>
                </a:lnTo>
                <a:lnTo>
                  <a:pt x="539" y="23"/>
                </a:lnTo>
                <a:lnTo>
                  <a:pt x="540" y="23"/>
                </a:lnTo>
                <a:lnTo>
                  <a:pt x="541" y="23"/>
                </a:lnTo>
                <a:lnTo>
                  <a:pt x="542" y="23"/>
                </a:lnTo>
                <a:lnTo>
                  <a:pt x="543" y="23"/>
                </a:lnTo>
                <a:lnTo>
                  <a:pt x="544" y="23"/>
                </a:lnTo>
                <a:lnTo>
                  <a:pt x="545" y="23"/>
                </a:lnTo>
                <a:lnTo>
                  <a:pt x="546" y="23"/>
                </a:lnTo>
                <a:lnTo>
                  <a:pt x="547" y="23"/>
                </a:lnTo>
                <a:lnTo>
                  <a:pt x="549" y="23"/>
                </a:lnTo>
                <a:lnTo>
                  <a:pt x="550" y="23"/>
                </a:lnTo>
                <a:lnTo>
                  <a:pt x="551" y="22"/>
                </a:lnTo>
                <a:lnTo>
                  <a:pt x="552" y="22"/>
                </a:lnTo>
                <a:lnTo>
                  <a:pt x="553" y="22"/>
                </a:lnTo>
                <a:lnTo>
                  <a:pt x="554" y="22"/>
                </a:lnTo>
                <a:lnTo>
                  <a:pt x="556" y="22"/>
                </a:lnTo>
                <a:lnTo>
                  <a:pt x="557" y="22"/>
                </a:lnTo>
                <a:lnTo>
                  <a:pt x="558" y="22"/>
                </a:lnTo>
                <a:lnTo>
                  <a:pt x="559" y="22"/>
                </a:lnTo>
                <a:lnTo>
                  <a:pt x="560" y="22"/>
                </a:lnTo>
                <a:lnTo>
                  <a:pt x="561" y="22"/>
                </a:lnTo>
                <a:lnTo>
                  <a:pt x="562" y="22"/>
                </a:lnTo>
                <a:lnTo>
                  <a:pt x="564" y="21"/>
                </a:lnTo>
                <a:lnTo>
                  <a:pt x="564" y="21"/>
                </a:lnTo>
                <a:lnTo>
                  <a:pt x="565" y="21"/>
                </a:lnTo>
                <a:lnTo>
                  <a:pt x="566" y="21"/>
                </a:lnTo>
                <a:lnTo>
                  <a:pt x="567" y="21"/>
                </a:lnTo>
                <a:lnTo>
                  <a:pt x="568" y="21"/>
                </a:lnTo>
                <a:lnTo>
                  <a:pt x="570" y="21"/>
                </a:lnTo>
                <a:lnTo>
                  <a:pt x="571" y="21"/>
                </a:lnTo>
                <a:lnTo>
                  <a:pt x="572" y="21"/>
                </a:lnTo>
                <a:lnTo>
                  <a:pt x="573" y="21"/>
                </a:lnTo>
                <a:lnTo>
                  <a:pt x="574" y="20"/>
                </a:lnTo>
                <a:lnTo>
                  <a:pt x="575" y="20"/>
                </a:lnTo>
                <a:lnTo>
                  <a:pt x="577" y="20"/>
                </a:lnTo>
                <a:lnTo>
                  <a:pt x="578" y="20"/>
                </a:lnTo>
                <a:lnTo>
                  <a:pt x="579" y="20"/>
                </a:lnTo>
                <a:lnTo>
                  <a:pt x="580" y="20"/>
                </a:lnTo>
                <a:lnTo>
                  <a:pt x="581" y="20"/>
                </a:lnTo>
                <a:lnTo>
                  <a:pt x="582" y="20"/>
                </a:lnTo>
                <a:lnTo>
                  <a:pt x="583" y="20"/>
                </a:lnTo>
                <a:lnTo>
                  <a:pt x="585" y="19"/>
                </a:lnTo>
                <a:lnTo>
                  <a:pt x="586" y="19"/>
                </a:lnTo>
                <a:lnTo>
                  <a:pt x="587" y="19"/>
                </a:lnTo>
                <a:lnTo>
                  <a:pt x="588" y="19"/>
                </a:lnTo>
                <a:lnTo>
                  <a:pt x="588" y="19"/>
                </a:lnTo>
                <a:lnTo>
                  <a:pt x="589" y="19"/>
                </a:lnTo>
                <a:lnTo>
                  <a:pt x="591" y="19"/>
                </a:lnTo>
                <a:lnTo>
                  <a:pt x="592" y="19"/>
                </a:lnTo>
                <a:lnTo>
                  <a:pt x="593" y="19"/>
                </a:lnTo>
                <a:lnTo>
                  <a:pt x="594" y="18"/>
                </a:lnTo>
                <a:lnTo>
                  <a:pt x="595" y="18"/>
                </a:lnTo>
                <a:lnTo>
                  <a:pt x="596" y="18"/>
                </a:lnTo>
                <a:lnTo>
                  <a:pt x="598" y="18"/>
                </a:lnTo>
                <a:lnTo>
                  <a:pt x="599" y="18"/>
                </a:lnTo>
                <a:lnTo>
                  <a:pt x="600" y="18"/>
                </a:lnTo>
                <a:lnTo>
                  <a:pt x="601" y="18"/>
                </a:lnTo>
                <a:lnTo>
                  <a:pt x="602" y="18"/>
                </a:lnTo>
                <a:lnTo>
                  <a:pt x="603" y="17"/>
                </a:lnTo>
                <a:lnTo>
                  <a:pt x="604" y="17"/>
                </a:lnTo>
                <a:lnTo>
                  <a:pt x="606" y="17"/>
                </a:lnTo>
                <a:lnTo>
                  <a:pt x="607" y="17"/>
                </a:lnTo>
                <a:lnTo>
                  <a:pt x="608" y="17"/>
                </a:lnTo>
                <a:lnTo>
                  <a:pt x="609" y="17"/>
                </a:lnTo>
                <a:lnTo>
                  <a:pt x="610" y="17"/>
                </a:lnTo>
                <a:lnTo>
                  <a:pt x="611" y="16"/>
                </a:lnTo>
                <a:lnTo>
                  <a:pt x="612" y="16"/>
                </a:lnTo>
                <a:lnTo>
                  <a:pt x="613" y="16"/>
                </a:lnTo>
                <a:lnTo>
                  <a:pt x="614" y="16"/>
                </a:lnTo>
                <a:lnTo>
                  <a:pt x="615" y="16"/>
                </a:lnTo>
                <a:lnTo>
                  <a:pt x="616" y="16"/>
                </a:lnTo>
                <a:lnTo>
                  <a:pt x="617" y="16"/>
                </a:lnTo>
                <a:lnTo>
                  <a:pt x="619" y="16"/>
                </a:lnTo>
                <a:lnTo>
                  <a:pt x="620" y="15"/>
                </a:lnTo>
                <a:lnTo>
                  <a:pt x="621" y="15"/>
                </a:lnTo>
                <a:lnTo>
                  <a:pt x="622" y="15"/>
                </a:lnTo>
                <a:lnTo>
                  <a:pt x="623" y="15"/>
                </a:lnTo>
                <a:lnTo>
                  <a:pt x="624" y="15"/>
                </a:lnTo>
                <a:lnTo>
                  <a:pt x="626" y="15"/>
                </a:lnTo>
                <a:lnTo>
                  <a:pt x="627" y="15"/>
                </a:lnTo>
                <a:lnTo>
                  <a:pt x="628" y="14"/>
                </a:lnTo>
                <a:lnTo>
                  <a:pt x="629" y="14"/>
                </a:lnTo>
                <a:lnTo>
                  <a:pt x="630" y="14"/>
                </a:lnTo>
                <a:lnTo>
                  <a:pt x="631" y="14"/>
                </a:lnTo>
                <a:lnTo>
                  <a:pt x="632" y="14"/>
                </a:lnTo>
                <a:lnTo>
                  <a:pt x="634" y="14"/>
                </a:lnTo>
                <a:lnTo>
                  <a:pt x="635" y="13"/>
                </a:lnTo>
                <a:lnTo>
                  <a:pt x="636" y="13"/>
                </a:lnTo>
                <a:lnTo>
                  <a:pt x="636" y="13"/>
                </a:lnTo>
                <a:lnTo>
                  <a:pt x="637" y="13"/>
                </a:lnTo>
                <a:lnTo>
                  <a:pt x="638" y="13"/>
                </a:lnTo>
                <a:lnTo>
                  <a:pt x="640" y="13"/>
                </a:lnTo>
                <a:lnTo>
                  <a:pt x="641" y="13"/>
                </a:lnTo>
                <a:lnTo>
                  <a:pt x="642" y="12"/>
                </a:lnTo>
                <a:lnTo>
                  <a:pt x="643" y="12"/>
                </a:lnTo>
                <a:lnTo>
                  <a:pt x="644" y="12"/>
                </a:lnTo>
                <a:lnTo>
                  <a:pt x="645" y="12"/>
                </a:lnTo>
                <a:lnTo>
                  <a:pt x="647" y="12"/>
                </a:lnTo>
                <a:lnTo>
                  <a:pt x="648" y="12"/>
                </a:lnTo>
                <a:lnTo>
                  <a:pt x="649" y="11"/>
                </a:lnTo>
                <a:lnTo>
                  <a:pt x="650" y="11"/>
                </a:lnTo>
                <a:lnTo>
                  <a:pt x="651" y="11"/>
                </a:lnTo>
                <a:lnTo>
                  <a:pt x="652" y="11"/>
                </a:lnTo>
                <a:lnTo>
                  <a:pt x="653" y="11"/>
                </a:lnTo>
                <a:lnTo>
                  <a:pt x="655" y="11"/>
                </a:lnTo>
                <a:lnTo>
                  <a:pt x="656" y="11"/>
                </a:lnTo>
                <a:lnTo>
                  <a:pt x="657" y="10"/>
                </a:lnTo>
                <a:lnTo>
                  <a:pt x="658" y="10"/>
                </a:lnTo>
                <a:lnTo>
                  <a:pt x="659" y="10"/>
                </a:lnTo>
                <a:lnTo>
                  <a:pt x="659" y="10"/>
                </a:lnTo>
                <a:lnTo>
                  <a:pt x="661" y="10"/>
                </a:lnTo>
                <a:lnTo>
                  <a:pt x="662" y="10"/>
                </a:lnTo>
                <a:lnTo>
                  <a:pt x="663" y="9"/>
                </a:lnTo>
                <a:lnTo>
                  <a:pt x="664" y="9"/>
                </a:lnTo>
                <a:lnTo>
                  <a:pt x="665" y="9"/>
                </a:lnTo>
                <a:lnTo>
                  <a:pt x="666" y="9"/>
                </a:lnTo>
                <a:lnTo>
                  <a:pt x="668" y="9"/>
                </a:lnTo>
                <a:lnTo>
                  <a:pt x="669" y="9"/>
                </a:lnTo>
                <a:lnTo>
                  <a:pt x="670" y="9"/>
                </a:lnTo>
                <a:lnTo>
                  <a:pt x="671" y="8"/>
                </a:lnTo>
                <a:lnTo>
                  <a:pt x="672" y="8"/>
                </a:lnTo>
                <a:lnTo>
                  <a:pt x="673" y="8"/>
                </a:lnTo>
                <a:lnTo>
                  <a:pt x="675" y="8"/>
                </a:lnTo>
                <a:lnTo>
                  <a:pt x="676" y="8"/>
                </a:lnTo>
                <a:lnTo>
                  <a:pt x="677" y="8"/>
                </a:lnTo>
                <a:lnTo>
                  <a:pt x="678" y="7"/>
                </a:lnTo>
                <a:lnTo>
                  <a:pt x="679" y="7"/>
                </a:lnTo>
                <a:lnTo>
                  <a:pt x="680" y="7"/>
                </a:lnTo>
                <a:lnTo>
                  <a:pt x="681" y="7"/>
                </a:lnTo>
                <a:lnTo>
                  <a:pt x="683" y="7"/>
                </a:lnTo>
                <a:lnTo>
                  <a:pt x="683" y="7"/>
                </a:lnTo>
                <a:lnTo>
                  <a:pt x="684" y="7"/>
                </a:lnTo>
                <a:lnTo>
                  <a:pt x="685" y="6"/>
                </a:lnTo>
                <a:lnTo>
                  <a:pt x="686" y="6"/>
                </a:lnTo>
                <a:lnTo>
                  <a:pt x="687" y="6"/>
                </a:lnTo>
                <a:lnTo>
                  <a:pt x="689" y="6"/>
                </a:lnTo>
                <a:lnTo>
                  <a:pt x="690" y="6"/>
                </a:lnTo>
                <a:lnTo>
                  <a:pt x="691" y="6"/>
                </a:lnTo>
                <a:lnTo>
                  <a:pt x="692" y="6"/>
                </a:lnTo>
                <a:lnTo>
                  <a:pt x="693" y="6"/>
                </a:lnTo>
                <a:lnTo>
                  <a:pt x="694" y="6"/>
                </a:lnTo>
                <a:lnTo>
                  <a:pt x="696" y="6"/>
                </a:lnTo>
                <a:lnTo>
                  <a:pt x="697" y="6"/>
                </a:lnTo>
                <a:lnTo>
                  <a:pt x="698" y="6"/>
                </a:lnTo>
                <a:lnTo>
                  <a:pt x="699" y="6"/>
                </a:lnTo>
                <a:lnTo>
                  <a:pt x="700" y="6"/>
                </a:lnTo>
                <a:lnTo>
                  <a:pt x="701" y="6"/>
                </a:lnTo>
                <a:lnTo>
                  <a:pt x="702" y="5"/>
                </a:lnTo>
                <a:lnTo>
                  <a:pt x="704" y="5"/>
                </a:lnTo>
                <a:lnTo>
                  <a:pt x="705" y="5"/>
                </a:lnTo>
                <a:lnTo>
                  <a:pt x="706" y="5"/>
                </a:lnTo>
                <a:lnTo>
                  <a:pt x="707" y="5"/>
                </a:lnTo>
                <a:lnTo>
                  <a:pt x="707" y="5"/>
                </a:lnTo>
                <a:lnTo>
                  <a:pt x="708" y="5"/>
                </a:lnTo>
                <a:lnTo>
                  <a:pt x="710" y="5"/>
                </a:lnTo>
                <a:lnTo>
                  <a:pt x="711" y="4"/>
                </a:lnTo>
                <a:lnTo>
                  <a:pt x="712" y="4"/>
                </a:lnTo>
                <a:lnTo>
                  <a:pt x="713" y="4"/>
                </a:lnTo>
                <a:lnTo>
                  <a:pt x="714" y="4"/>
                </a:lnTo>
                <a:lnTo>
                  <a:pt x="715" y="4"/>
                </a:lnTo>
                <a:lnTo>
                  <a:pt x="717" y="4"/>
                </a:lnTo>
                <a:lnTo>
                  <a:pt x="718" y="4"/>
                </a:lnTo>
                <a:lnTo>
                  <a:pt x="719" y="4"/>
                </a:lnTo>
                <a:lnTo>
                  <a:pt x="720" y="4"/>
                </a:lnTo>
                <a:lnTo>
                  <a:pt x="721" y="3"/>
                </a:lnTo>
                <a:lnTo>
                  <a:pt x="722" y="3"/>
                </a:lnTo>
                <a:lnTo>
                  <a:pt x="724" y="3"/>
                </a:lnTo>
                <a:lnTo>
                  <a:pt x="725" y="3"/>
                </a:lnTo>
                <a:lnTo>
                  <a:pt x="726" y="3"/>
                </a:lnTo>
                <a:lnTo>
                  <a:pt x="727" y="3"/>
                </a:lnTo>
                <a:lnTo>
                  <a:pt x="728" y="3"/>
                </a:lnTo>
                <a:lnTo>
                  <a:pt x="729" y="3"/>
                </a:lnTo>
                <a:lnTo>
                  <a:pt x="730" y="3"/>
                </a:lnTo>
                <a:lnTo>
                  <a:pt x="731" y="3"/>
                </a:lnTo>
                <a:lnTo>
                  <a:pt x="732" y="2"/>
                </a:lnTo>
                <a:lnTo>
                  <a:pt x="733" y="2"/>
                </a:lnTo>
                <a:lnTo>
                  <a:pt x="734" y="2"/>
                </a:lnTo>
                <a:lnTo>
                  <a:pt x="735" y="2"/>
                </a:lnTo>
                <a:lnTo>
                  <a:pt x="736" y="2"/>
                </a:lnTo>
                <a:lnTo>
                  <a:pt x="738" y="2"/>
                </a:lnTo>
                <a:lnTo>
                  <a:pt x="739" y="2"/>
                </a:lnTo>
                <a:lnTo>
                  <a:pt x="740" y="2"/>
                </a:lnTo>
                <a:lnTo>
                  <a:pt x="741" y="2"/>
                </a:lnTo>
                <a:lnTo>
                  <a:pt x="742" y="2"/>
                </a:lnTo>
                <a:lnTo>
                  <a:pt x="743" y="2"/>
                </a:lnTo>
                <a:lnTo>
                  <a:pt x="745" y="2"/>
                </a:lnTo>
                <a:lnTo>
                  <a:pt x="746" y="2"/>
                </a:lnTo>
                <a:lnTo>
                  <a:pt x="747" y="1"/>
                </a:lnTo>
                <a:lnTo>
                  <a:pt x="748" y="1"/>
                </a:lnTo>
                <a:lnTo>
                  <a:pt x="749" y="1"/>
                </a:lnTo>
                <a:lnTo>
                  <a:pt x="750" y="1"/>
                </a:lnTo>
                <a:lnTo>
                  <a:pt x="751" y="1"/>
                </a:lnTo>
                <a:lnTo>
                  <a:pt x="753" y="1"/>
                </a:lnTo>
                <a:lnTo>
                  <a:pt x="754" y="1"/>
                </a:lnTo>
                <a:lnTo>
                  <a:pt x="755" y="1"/>
                </a:lnTo>
                <a:lnTo>
                  <a:pt x="755" y="1"/>
                </a:lnTo>
                <a:lnTo>
                  <a:pt x="756" y="1"/>
                </a:lnTo>
                <a:lnTo>
                  <a:pt x="757" y="1"/>
                </a:lnTo>
                <a:lnTo>
                  <a:pt x="759" y="1"/>
                </a:lnTo>
                <a:lnTo>
                  <a:pt x="760" y="1"/>
                </a:lnTo>
                <a:lnTo>
                  <a:pt x="761" y="1"/>
                </a:lnTo>
                <a:lnTo>
                  <a:pt x="762" y="1"/>
                </a:lnTo>
                <a:lnTo>
                  <a:pt x="763" y="1"/>
                </a:lnTo>
                <a:lnTo>
                  <a:pt x="764" y="1"/>
                </a:lnTo>
                <a:lnTo>
                  <a:pt x="766" y="1"/>
                </a:lnTo>
                <a:lnTo>
                  <a:pt x="767" y="1"/>
                </a:lnTo>
                <a:lnTo>
                  <a:pt x="768" y="0"/>
                </a:lnTo>
                <a:lnTo>
                  <a:pt x="769" y="0"/>
                </a:lnTo>
                <a:lnTo>
                  <a:pt x="770" y="0"/>
                </a:lnTo>
                <a:lnTo>
                  <a:pt x="771" y="0"/>
                </a:lnTo>
                <a:lnTo>
                  <a:pt x="773" y="0"/>
                </a:lnTo>
                <a:lnTo>
                  <a:pt x="774" y="0"/>
                </a:lnTo>
                <a:lnTo>
                  <a:pt x="775" y="0"/>
                </a:lnTo>
                <a:lnTo>
                  <a:pt x="776" y="0"/>
                </a:lnTo>
                <a:lnTo>
                  <a:pt x="777" y="0"/>
                </a:lnTo>
                <a:lnTo>
                  <a:pt x="778" y="0"/>
                </a:lnTo>
                <a:lnTo>
                  <a:pt x="778" y="0"/>
                </a:lnTo>
                <a:lnTo>
                  <a:pt x="780" y="0"/>
                </a:lnTo>
                <a:lnTo>
                  <a:pt x="781" y="0"/>
                </a:lnTo>
                <a:lnTo>
                  <a:pt x="782" y="0"/>
                </a:lnTo>
                <a:lnTo>
                  <a:pt x="783" y="0"/>
                </a:lnTo>
                <a:lnTo>
                  <a:pt x="784" y="0"/>
                </a:lnTo>
                <a:lnTo>
                  <a:pt x="785" y="0"/>
                </a:lnTo>
                <a:lnTo>
                  <a:pt x="787" y="0"/>
                </a:lnTo>
                <a:lnTo>
                  <a:pt x="788" y="0"/>
                </a:lnTo>
                <a:lnTo>
                  <a:pt x="789" y="0"/>
                </a:lnTo>
                <a:lnTo>
                  <a:pt x="790" y="0"/>
                </a:lnTo>
                <a:lnTo>
                  <a:pt x="791" y="0"/>
                </a:lnTo>
                <a:lnTo>
                  <a:pt x="792" y="0"/>
                </a:lnTo>
                <a:lnTo>
                  <a:pt x="794" y="0"/>
                </a:lnTo>
                <a:lnTo>
                  <a:pt x="795" y="0"/>
                </a:lnTo>
                <a:lnTo>
                  <a:pt x="796" y="0"/>
                </a:lnTo>
                <a:lnTo>
                  <a:pt x="797" y="0"/>
                </a:lnTo>
                <a:lnTo>
                  <a:pt x="798" y="0"/>
                </a:lnTo>
                <a:lnTo>
                  <a:pt x="799" y="0"/>
                </a:lnTo>
                <a:lnTo>
                  <a:pt x="800" y="0"/>
                </a:lnTo>
                <a:lnTo>
                  <a:pt x="802" y="0"/>
                </a:lnTo>
                <a:lnTo>
                  <a:pt x="802" y="0"/>
                </a:lnTo>
                <a:lnTo>
                  <a:pt x="803" y="0"/>
                </a:lnTo>
                <a:lnTo>
                  <a:pt x="804" y="0"/>
                </a:lnTo>
                <a:lnTo>
                  <a:pt x="805" y="0"/>
                </a:lnTo>
                <a:lnTo>
                  <a:pt x="806" y="0"/>
                </a:lnTo>
                <a:lnTo>
                  <a:pt x="808" y="1"/>
                </a:lnTo>
                <a:lnTo>
                  <a:pt x="809" y="1"/>
                </a:lnTo>
                <a:lnTo>
                  <a:pt x="810" y="1"/>
                </a:lnTo>
                <a:lnTo>
                  <a:pt x="811" y="1"/>
                </a:lnTo>
                <a:lnTo>
                  <a:pt x="812" y="1"/>
                </a:lnTo>
                <a:lnTo>
                  <a:pt x="813" y="1"/>
                </a:lnTo>
                <a:lnTo>
                  <a:pt x="815" y="1"/>
                </a:lnTo>
                <a:lnTo>
                  <a:pt x="816" y="1"/>
                </a:lnTo>
                <a:lnTo>
                  <a:pt x="817" y="1"/>
                </a:lnTo>
                <a:lnTo>
                  <a:pt x="818" y="1"/>
                </a:lnTo>
                <a:lnTo>
                  <a:pt x="819" y="1"/>
                </a:lnTo>
                <a:lnTo>
                  <a:pt x="820" y="1"/>
                </a:lnTo>
                <a:lnTo>
                  <a:pt x="822" y="1"/>
                </a:lnTo>
                <a:lnTo>
                  <a:pt x="823" y="1"/>
                </a:lnTo>
                <a:lnTo>
                  <a:pt x="824" y="1"/>
                </a:lnTo>
                <a:lnTo>
                  <a:pt x="825" y="1"/>
                </a:lnTo>
                <a:lnTo>
                  <a:pt x="826" y="1"/>
                </a:lnTo>
                <a:lnTo>
                  <a:pt x="826" y="1"/>
                </a:lnTo>
                <a:lnTo>
                  <a:pt x="827" y="1"/>
                </a:lnTo>
                <a:lnTo>
                  <a:pt x="829" y="1"/>
                </a:lnTo>
                <a:lnTo>
                  <a:pt x="830" y="2"/>
                </a:lnTo>
                <a:lnTo>
                  <a:pt x="831" y="2"/>
                </a:lnTo>
                <a:lnTo>
                  <a:pt x="832" y="2"/>
                </a:lnTo>
                <a:lnTo>
                  <a:pt x="833" y="2"/>
                </a:lnTo>
                <a:lnTo>
                  <a:pt x="834" y="2"/>
                </a:lnTo>
                <a:lnTo>
                  <a:pt x="836" y="2"/>
                </a:lnTo>
                <a:lnTo>
                  <a:pt x="837" y="2"/>
                </a:lnTo>
                <a:lnTo>
                  <a:pt x="838" y="2"/>
                </a:lnTo>
                <a:lnTo>
                  <a:pt x="839" y="2"/>
                </a:lnTo>
                <a:lnTo>
                  <a:pt x="840" y="2"/>
                </a:lnTo>
                <a:lnTo>
                  <a:pt x="841" y="2"/>
                </a:lnTo>
                <a:lnTo>
                  <a:pt x="843" y="2"/>
                </a:lnTo>
                <a:lnTo>
                  <a:pt x="844" y="3"/>
                </a:lnTo>
                <a:lnTo>
                  <a:pt x="845" y="3"/>
                </a:lnTo>
                <a:lnTo>
                  <a:pt x="846" y="3"/>
                </a:lnTo>
                <a:lnTo>
                  <a:pt x="847" y="3"/>
                </a:lnTo>
                <a:lnTo>
                  <a:pt x="848" y="3"/>
                </a:lnTo>
                <a:lnTo>
                  <a:pt x="849" y="3"/>
                </a:lnTo>
                <a:lnTo>
                  <a:pt x="850" y="3"/>
                </a:lnTo>
                <a:lnTo>
                  <a:pt x="851" y="3"/>
                </a:lnTo>
                <a:lnTo>
                  <a:pt x="852" y="3"/>
                </a:lnTo>
                <a:lnTo>
                  <a:pt x="853" y="3"/>
                </a:lnTo>
                <a:lnTo>
                  <a:pt x="854" y="3"/>
                </a:lnTo>
                <a:lnTo>
                  <a:pt x="855" y="4"/>
                </a:lnTo>
                <a:lnTo>
                  <a:pt x="857" y="4"/>
                </a:lnTo>
                <a:lnTo>
                  <a:pt x="858" y="4"/>
                </a:lnTo>
                <a:lnTo>
                  <a:pt x="859" y="4"/>
                </a:lnTo>
                <a:lnTo>
                  <a:pt x="860" y="4"/>
                </a:lnTo>
                <a:lnTo>
                  <a:pt x="861" y="4"/>
                </a:lnTo>
                <a:lnTo>
                  <a:pt x="862" y="4"/>
                </a:lnTo>
                <a:lnTo>
                  <a:pt x="864" y="4"/>
                </a:lnTo>
                <a:lnTo>
                  <a:pt x="865" y="4"/>
                </a:lnTo>
                <a:lnTo>
                  <a:pt x="866" y="5"/>
                </a:lnTo>
                <a:lnTo>
                  <a:pt x="867" y="5"/>
                </a:lnTo>
                <a:lnTo>
                  <a:pt x="868" y="5"/>
                </a:lnTo>
                <a:lnTo>
                  <a:pt x="869" y="5"/>
                </a:lnTo>
                <a:lnTo>
                  <a:pt x="870" y="5"/>
                </a:lnTo>
                <a:lnTo>
                  <a:pt x="872" y="5"/>
                </a:lnTo>
                <a:lnTo>
                  <a:pt x="873" y="5"/>
                </a:lnTo>
                <a:lnTo>
                  <a:pt x="873" y="5"/>
                </a:lnTo>
                <a:lnTo>
                  <a:pt x="874" y="6"/>
                </a:lnTo>
                <a:lnTo>
                  <a:pt x="875" y="6"/>
                </a:lnTo>
                <a:lnTo>
                  <a:pt x="876" y="6"/>
                </a:lnTo>
                <a:lnTo>
                  <a:pt x="878" y="6"/>
                </a:lnTo>
                <a:lnTo>
                  <a:pt x="879" y="6"/>
                </a:lnTo>
                <a:lnTo>
                  <a:pt x="880" y="6"/>
                </a:lnTo>
                <a:lnTo>
                  <a:pt x="881" y="6"/>
                </a:lnTo>
                <a:lnTo>
                  <a:pt x="882" y="6"/>
                </a:lnTo>
                <a:lnTo>
                  <a:pt x="883" y="6"/>
                </a:lnTo>
                <a:lnTo>
                  <a:pt x="885" y="6"/>
                </a:lnTo>
                <a:lnTo>
                  <a:pt x="886" y="6"/>
                </a:lnTo>
                <a:lnTo>
                  <a:pt x="887" y="6"/>
                </a:lnTo>
                <a:lnTo>
                  <a:pt x="888" y="6"/>
                </a:lnTo>
                <a:lnTo>
                  <a:pt x="889" y="6"/>
                </a:lnTo>
                <a:lnTo>
                  <a:pt x="890" y="7"/>
                </a:lnTo>
                <a:lnTo>
                  <a:pt x="892" y="7"/>
                </a:lnTo>
                <a:lnTo>
                  <a:pt x="893" y="7"/>
                </a:lnTo>
                <a:lnTo>
                  <a:pt x="894" y="7"/>
                </a:lnTo>
                <a:lnTo>
                  <a:pt x="895" y="7"/>
                </a:lnTo>
                <a:lnTo>
                  <a:pt x="896" y="7"/>
                </a:lnTo>
                <a:lnTo>
                  <a:pt x="897" y="7"/>
                </a:lnTo>
                <a:lnTo>
                  <a:pt x="897" y="8"/>
                </a:lnTo>
                <a:lnTo>
                  <a:pt x="899" y="8"/>
                </a:lnTo>
                <a:lnTo>
                  <a:pt x="900" y="8"/>
                </a:lnTo>
                <a:lnTo>
                  <a:pt x="901" y="8"/>
                </a:lnTo>
                <a:lnTo>
                  <a:pt x="902" y="8"/>
                </a:lnTo>
                <a:lnTo>
                  <a:pt x="903" y="8"/>
                </a:lnTo>
                <a:lnTo>
                  <a:pt x="904" y="8"/>
                </a:lnTo>
                <a:lnTo>
                  <a:pt x="906" y="9"/>
                </a:lnTo>
                <a:lnTo>
                  <a:pt x="907" y="9"/>
                </a:lnTo>
                <a:lnTo>
                  <a:pt x="908" y="9"/>
                </a:lnTo>
                <a:lnTo>
                  <a:pt x="909" y="9"/>
                </a:lnTo>
                <a:lnTo>
                  <a:pt x="910" y="9"/>
                </a:lnTo>
                <a:lnTo>
                  <a:pt x="911" y="9"/>
                </a:lnTo>
                <a:lnTo>
                  <a:pt x="913" y="10"/>
                </a:lnTo>
                <a:lnTo>
                  <a:pt x="914" y="10"/>
                </a:lnTo>
                <a:lnTo>
                  <a:pt x="915" y="10"/>
                </a:lnTo>
                <a:lnTo>
                  <a:pt x="916" y="10"/>
                </a:lnTo>
                <a:lnTo>
                  <a:pt x="917" y="10"/>
                </a:lnTo>
                <a:lnTo>
                  <a:pt x="918" y="10"/>
                </a:lnTo>
                <a:lnTo>
                  <a:pt x="919" y="10"/>
                </a:lnTo>
                <a:lnTo>
                  <a:pt x="921" y="11"/>
                </a:lnTo>
                <a:lnTo>
                  <a:pt x="921" y="11"/>
                </a:lnTo>
                <a:lnTo>
                  <a:pt x="922" y="11"/>
                </a:lnTo>
                <a:lnTo>
                  <a:pt x="923" y="11"/>
                </a:lnTo>
                <a:lnTo>
                  <a:pt x="924" y="11"/>
                </a:lnTo>
                <a:lnTo>
                  <a:pt x="925" y="11"/>
                </a:lnTo>
                <a:lnTo>
                  <a:pt x="927" y="12"/>
                </a:lnTo>
                <a:lnTo>
                  <a:pt x="928" y="12"/>
                </a:lnTo>
                <a:lnTo>
                  <a:pt x="929" y="12"/>
                </a:lnTo>
                <a:lnTo>
                  <a:pt x="930" y="12"/>
                </a:lnTo>
                <a:lnTo>
                  <a:pt x="931" y="12"/>
                </a:lnTo>
                <a:lnTo>
                  <a:pt x="932" y="12"/>
                </a:lnTo>
                <a:lnTo>
                  <a:pt x="934" y="12"/>
                </a:lnTo>
                <a:lnTo>
                  <a:pt x="935" y="13"/>
                </a:lnTo>
                <a:lnTo>
                  <a:pt x="936" y="13"/>
                </a:lnTo>
                <a:lnTo>
                  <a:pt x="937" y="13"/>
                </a:lnTo>
                <a:lnTo>
                  <a:pt x="938" y="13"/>
                </a:lnTo>
                <a:lnTo>
                  <a:pt x="939" y="13"/>
                </a:lnTo>
                <a:lnTo>
                  <a:pt x="941" y="13"/>
                </a:lnTo>
                <a:lnTo>
                  <a:pt x="942" y="14"/>
                </a:lnTo>
                <a:lnTo>
                  <a:pt x="943" y="14"/>
                </a:lnTo>
                <a:lnTo>
                  <a:pt x="944" y="14"/>
                </a:lnTo>
                <a:lnTo>
                  <a:pt x="945" y="14"/>
                </a:lnTo>
                <a:lnTo>
                  <a:pt x="945" y="14"/>
                </a:lnTo>
                <a:lnTo>
                  <a:pt x="946" y="14"/>
                </a:lnTo>
                <a:lnTo>
                  <a:pt x="948" y="14"/>
                </a:lnTo>
                <a:lnTo>
                  <a:pt x="949" y="15"/>
                </a:lnTo>
                <a:lnTo>
                  <a:pt x="950" y="15"/>
                </a:lnTo>
                <a:lnTo>
                  <a:pt x="951" y="15"/>
                </a:lnTo>
                <a:lnTo>
                  <a:pt x="952" y="15"/>
                </a:lnTo>
                <a:lnTo>
                  <a:pt x="953" y="15"/>
                </a:lnTo>
                <a:lnTo>
                  <a:pt x="955" y="15"/>
                </a:lnTo>
                <a:lnTo>
                  <a:pt x="956" y="15"/>
                </a:lnTo>
                <a:lnTo>
                  <a:pt x="957" y="16"/>
                </a:lnTo>
                <a:lnTo>
                  <a:pt x="958" y="16"/>
                </a:lnTo>
                <a:lnTo>
                  <a:pt x="959" y="16"/>
                </a:lnTo>
                <a:lnTo>
                  <a:pt x="960" y="16"/>
                </a:lnTo>
                <a:lnTo>
                  <a:pt x="962" y="16"/>
                </a:lnTo>
                <a:lnTo>
                  <a:pt x="963" y="16"/>
                </a:lnTo>
                <a:lnTo>
                  <a:pt x="964" y="16"/>
                </a:lnTo>
                <a:lnTo>
                  <a:pt x="965" y="17"/>
                </a:lnTo>
                <a:lnTo>
                  <a:pt x="966" y="17"/>
                </a:lnTo>
                <a:lnTo>
                  <a:pt x="967" y="17"/>
                </a:lnTo>
                <a:lnTo>
                  <a:pt x="968" y="17"/>
                </a:lnTo>
                <a:lnTo>
                  <a:pt x="969" y="17"/>
                </a:lnTo>
                <a:lnTo>
                  <a:pt x="970" y="17"/>
                </a:lnTo>
                <a:lnTo>
                  <a:pt x="971" y="17"/>
                </a:lnTo>
                <a:lnTo>
                  <a:pt x="972" y="17"/>
                </a:lnTo>
                <a:lnTo>
                  <a:pt x="973" y="18"/>
                </a:lnTo>
                <a:lnTo>
                  <a:pt x="974" y="18"/>
                </a:lnTo>
                <a:lnTo>
                  <a:pt x="976" y="18"/>
                </a:lnTo>
                <a:lnTo>
                  <a:pt x="977" y="18"/>
                </a:lnTo>
                <a:lnTo>
                  <a:pt x="978" y="18"/>
                </a:lnTo>
                <a:lnTo>
                  <a:pt x="979" y="18"/>
                </a:lnTo>
                <a:lnTo>
                  <a:pt x="980" y="18"/>
                </a:lnTo>
                <a:lnTo>
                  <a:pt x="981" y="18"/>
                </a:lnTo>
                <a:lnTo>
                  <a:pt x="983" y="19"/>
                </a:lnTo>
                <a:lnTo>
                  <a:pt x="984" y="19"/>
                </a:lnTo>
                <a:lnTo>
                  <a:pt x="985" y="19"/>
                </a:lnTo>
                <a:lnTo>
                  <a:pt x="986" y="19"/>
                </a:lnTo>
                <a:lnTo>
                  <a:pt x="987" y="19"/>
                </a:lnTo>
                <a:lnTo>
                  <a:pt x="988" y="19"/>
                </a:lnTo>
                <a:lnTo>
                  <a:pt x="990" y="19"/>
                </a:lnTo>
                <a:lnTo>
                  <a:pt x="991" y="19"/>
                </a:lnTo>
                <a:lnTo>
                  <a:pt x="992" y="19"/>
                </a:lnTo>
                <a:lnTo>
                  <a:pt x="992" y="20"/>
                </a:lnTo>
                <a:lnTo>
                  <a:pt x="993" y="20"/>
                </a:lnTo>
                <a:lnTo>
                  <a:pt x="994" y="20"/>
                </a:lnTo>
                <a:lnTo>
                  <a:pt x="995" y="20"/>
                </a:lnTo>
                <a:lnTo>
                  <a:pt x="997" y="20"/>
                </a:lnTo>
                <a:lnTo>
                  <a:pt x="998" y="20"/>
                </a:lnTo>
                <a:lnTo>
                  <a:pt x="999" y="20"/>
                </a:lnTo>
                <a:lnTo>
                  <a:pt x="1000" y="20"/>
                </a:lnTo>
                <a:lnTo>
                  <a:pt x="1001" y="20"/>
                </a:lnTo>
                <a:lnTo>
                  <a:pt x="1002" y="21"/>
                </a:lnTo>
                <a:lnTo>
                  <a:pt x="1004" y="21"/>
                </a:lnTo>
                <a:lnTo>
                  <a:pt x="1005" y="21"/>
                </a:lnTo>
                <a:lnTo>
                  <a:pt x="1006" y="21"/>
                </a:lnTo>
                <a:lnTo>
                  <a:pt x="1007" y="21"/>
                </a:lnTo>
                <a:lnTo>
                  <a:pt x="1008" y="21"/>
                </a:lnTo>
                <a:lnTo>
                  <a:pt x="1009" y="21"/>
                </a:lnTo>
                <a:lnTo>
                  <a:pt x="1011" y="21"/>
                </a:lnTo>
                <a:lnTo>
                  <a:pt x="1012" y="21"/>
                </a:lnTo>
                <a:lnTo>
                  <a:pt x="1013" y="21"/>
                </a:lnTo>
                <a:lnTo>
                  <a:pt x="1014" y="22"/>
                </a:lnTo>
                <a:lnTo>
                  <a:pt x="1015" y="22"/>
                </a:lnTo>
                <a:lnTo>
                  <a:pt x="1016" y="22"/>
                </a:lnTo>
                <a:lnTo>
                  <a:pt x="1016" y="22"/>
                </a:lnTo>
                <a:lnTo>
                  <a:pt x="1018" y="22"/>
                </a:lnTo>
                <a:lnTo>
                  <a:pt x="1019" y="22"/>
                </a:lnTo>
                <a:lnTo>
                  <a:pt x="1020" y="22"/>
                </a:lnTo>
                <a:lnTo>
                  <a:pt x="1021" y="22"/>
                </a:lnTo>
                <a:lnTo>
                  <a:pt x="1022" y="22"/>
                </a:lnTo>
                <a:lnTo>
                  <a:pt x="1023" y="22"/>
                </a:lnTo>
                <a:lnTo>
                  <a:pt x="1025" y="23"/>
                </a:lnTo>
                <a:lnTo>
                  <a:pt x="1026" y="23"/>
                </a:lnTo>
                <a:lnTo>
                  <a:pt x="1027" y="23"/>
                </a:lnTo>
                <a:lnTo>
                  <a:pt x="1028" y="23"/>
                </a:lnTo>
                <a:lnTo>
                  <a:pt x="1029" y="23"/>
                </a:lnTo>
                <a:lnTo>
                  <a:pt x="1030" y="23"/>
                </a:lnTo>
                <a:lnTo>
                  <a:pt x="1032" y="23"/>
                </a:lnTo>
                <a:lnTo>
                  <a:pt x="1033" y="23"/>
                </a:lnTo>
                <a:lnTo>
                  <a:pt x="1034" y="23"/>
                </a:lnTo>
                <a:lnTo>
                  <a:pt x="1035" y="23"/>
                </a:lnTo>
                <a:lnTo>
                  <a:pt x="1036" y="23"/>
                </a:lnTo>
                <a:lnTo>
                  <a:pt x="1037" y="24"/>
                </a:lnTo>
                <a:lnTo>
                  <a:pt x="1039" y="24"/>
                </a:lnTo>
                <a:lnTo>
                  <a:pt x="1040" y="24"/>
                </a:lnTo>
                <a:lnTo>
                  <a:pt x="1040" y="24"/>
                </a:lnTo>
                <a:lnTo>
                  <a:pt x="1041" y="24"/>
                </a:lnTo>
                <a:lnTo>
                  <a:pt x="1042" y="24"/>
                </a:lnTo>
                <a:lnTo>
                  <a:pt x="1043" y="24"/>
                </a:lnTo>
                <a:lnTo>
                  <a:pt x="1044" y="24"/>
                </a:lnTo>
                <a:lnTo>
                  <a:pt x="1046" y="24"/>
                </a:lnTo>
                <a:lnTo>
                  <a:pt x="1047" y="24"/>
                </a:lnTo>
                <a:lnTo>
                  <a:pt x="1048" y="24"/>
                </a:lnTo>
                <a:lnTo>
                  <a:pt x="1049" y="24"/>
                </a:lnTo>
                <a:lnTo>
                  <a:pt x="1050" y="25"/>
                </a:lnTo>
                <a:lnTo>
                  <a:pt x="1051" y="25"/>
                </a:lnTo>
                <a:lnTo>
                  <a:pt x="1053" y="25"/>
                </a:lnTo>
                <a:lnTo>
                  <a:pt x="1054" y="25"/>
                </a:lnTo>
                <a:lnTo>
                  <a:pt x="1055" y="25"/>
                </a:lnTo>
                <a:lnTo>
                  <a:pt x="1056" y="25"/>
                </a:lnTo>
                <a:lnTo>
                  <a:pt x="1057" y="25"/>
                </a:lnTo>
                <a:lnTo>
                  <a:pt x="1058" y="25"/>
                </a:lnTo>
                <a:lnTo>
                  <a:pt x="1060" y="25"/>
                </a:lnTo>
                <a:lnTo>
                  <a:pt x="1061" y="25"/>
                </a:lnTo>
                <a:lnTo>
                  <a:pt x="1062" y="25"/>
                </a:lnTo>
                <a:lnTo>
                  <a:pt x="1063" y="26"/>
                </a:lnTo>
                <a:lnTo>
                  <a:pt x="1064" y="26"/>
                </a:lnTo>
                <a:lnTo>
                  <a:pt x="1064" y="26"/>
                </a:lnTo>
                <a:lnTo>
                  <a:pt x="1065" y="26"/>
                </a:lnTo>
                <a:lnTo>
                  <a:pt x="1067" y="26"/>
                </a:lnTo>
                <a:lnTo>
                  <a:pt x="1068" y="26"/>
                </a:lnTo>
                <a:lnTo>
                  <a:pt x="1069" y="26"/>
                </a:lnTo>
                <a:lnTo>
                  <a:pt x="1070" y="26"/>
                </a:lnTo>
                <a:lnTo>
                  <a:pt x="1071" y="26"/>
                </a:lnTo>
                <a:lnTo>
                  <a:pt x="1072" y="26"/>
                </a:lnTo>
                <a:lnTo>
                  <a:pt x="1074" y="26"/>
                </a:lnTo>
                <a:lnTo>
                  <a:pt x="1075" y="27"/>
                </a:lnTo>
                <a:lnTo>
                  <a:pt x="1076" y="27"/>
                </a:lnTo>
                <a:lnTo>
                  <a:pt x="1077" y="27"/>
                </a:lnTo>
                <a:lnTo>
                  <a:pt x="1078" y="27"/>
                </a:lnTo>
                <a:lnTo>
                  <a:pt x="1079" y="27"/>
                </a:lnTo>
                <a:lnTo>
                  <a:pt x="1081" y="27"/>
                </a:lnTo>
                <a:lnTo>
                  <a:pt x="1082" y="27"/>
                </a:lnTo>
                <a:lnTo>
                  <a:pt x="1083" y="27"/>
                </a:lnTo>
                <a:lnTo>
                  <a:pt x="1084" y="27"/>
                </a:lnTo>
                <a:lnTo>
                  <a:pt x="1085" y="27"/>
                </a:lnTo>
                <a:lnTo>
                  <a:pt x="1086" y="27"/>
                </a:lnTo>
                <a:lnTo>
                  <a:pt x="1088" y="28"/>
                </a:lnTo>
                <a:lnTo>
                  <a:pt x="1088" y="28"/>
                </a:lnTo>
                <a:lnTo>
                  <a:pt x="1089" y="28"/>
                </a:lnTo>
                <a:lnTo>
                  <a:pt x="1090" y="28"/>
                </a:lnTo>
                <a:lnTo>
                  <a:pt x="1091" y="28"/>
                </a:lnTo>
                <a:lnTo>
                  <a:pt x="1092" y="28"/>
                </a:lnTo>
                <a:lnTo>
                  <a:pt x="1093" y="28"/>
                </a:lnTo>
                <a:lnTo>
                  <a:pt x="1095" y="28"/>
                </a:lnTo>
                <a:lnTo>
                  <a:pt x="1096" y="28"/>
                </a:lnTo>
                <a:lnTo>
                  <a:pt x="1097" y="28"/>
                </a:lnTo>
                <a:lnTo>
                  <a:pt x="1098" y="29"/>
                </a:lnTo>
                <a:lnTo>
                  <a:pt x="1099" y="29"/>
                </a:lnTo>
                <a:lnTo>
                  <a:pt x="1100" y="29"/>
                </a:lnTo>
                <a:lnTo>
                  <a:pt x="1102" y="29"/>
                </a:lnTo>
                <a:lnTo>
                  <a:pt x="1103" y="29"/>
                </a:lnTo>
                <a:lnTo>
                  <a:pt x="1104" y="29"/>
                </a:lnTo>
                <a:lnTo>
                  <a:pt x="1105" y="29"/>
                </a:lnTo>
                <a:lnTo>
                  <a:pt x="1106" y="29"/>
                </a:lnTo>
                <a:lnTo>
                  <a:pt x="1107" y="29"/>
                </a:lnTo>
                <a:lnTo>
                  <a:pt x="1109" y="30"/>
                </a:lnTo>
                <a:lnTo>
                  <a:pt x="1110" y="30"/>
                </a:lnTo>
                <a:lnTo>
                  <a:pt x="1111" y="30"/>
                </a:lnTo>
                <a:lnTo>
                  <a:pt x="1111" y="30"/>
                </a:lnTo>
                <a:lnTo>
                  <a:pt x="1112" y="30"/>
                </a:lnTo>
                <a:lnTo>
                  <a:pt x="1113" y="30"/>
                </a:lnTo>
                <a:lnTo>
                  <a:pt x="1114" y="30"/>
                </a:lnTo>
                <a:lnTo>
                  <a:pt x="1116" y="30"/>
                </a:lnTo>
                <a:lnTo>
                  <a:pt x="1117" y="30"/>
                </a:lnTo>
                <a:lnTo>
                  <a:pt x="1118" y="30"/>
                </a:lnTo>
                <a:lnTo>
                  <a:pt x="1119" y="30"/>
                </a:lnTo>
                <a:lnTo>
                  <a:pt x="1120" y="30"/>
                </a:lnTo>
                <a:lnTo>
                  <a:pt x="1121" y="30"/>
                </a:lnTo>
                <a:lnTo>
                  <a:pt x="1123" y="30"/>
                </a:lnTo>
                <a:lnTo>
                  <a:pt x="1124" y="30"/>
                </a:lnTo>
                <a:lnTo>
                  <a:pt x="1125" y="30"/>
                </a:lnTo>
                <a:lnTo>
                  <a:pt x="1126" y="31"/>
                </a:lnTo>
                <a:lnTo>
                  <a:pt x="1127" y="31"/>
                </a:lnTo>
                <a:lnTo>
                  <a:pt x="1128" y="31"/>
                </a:lnTo>
                <a:lnTo>
                  <a:pt x="1130" y="31"/>
                </a:lnTo>
                <a:lnTo>
                  <a:pt x="1131" y="31"/>
                </a:lnTo>
                <a:lnTo>
                  <a:pt x="1132" y="31"/>
                </a:lnTo>
                <a:lnTo>
                  <a:pt x="1133" y="31"/>
                </a:lnTo>
                <a:lnTo>
                  <a:pt x="1134" y="32"/>
                </a:lnTo>
                <a:lnTo>
                  <a:pt x="1135" y="32"/>
                </a:lnTo>
                <a:lnTo>
                  <a:pt x="1135" y="32"/>
                </a:lnTo>
                <a:lnTo>
                  <a:pt x="1137" y="32"/>
                </a:lnTo>
                <a:lnTo>
                  <a:pt x="1138" y="32"/>
                </a:lnTo>
                <a:lnTo>
                  <a:pt x="1139" y="32"/>
                </a:lnTo>
                <a:lnTo>
                  <a:pt x="1140" y="32"/>
                </a:lnTo>
                <a:lnTo>
                  <a:pt x="1141" y="33"/>
                </a:lnTo>
                <a:lnTo>
                  <a:pt x="1142" y="33"/>
                </a:lnTo>
                <a:lnTo>
                  <a:pt x="1144" y="33"/>
                </a:lnTo>
                <a:lnTo>
                  <a:pt x="1145" y="33"/>
                </a:lnTo>
                <a:lnTo>
                  <a:pt x="1146" y="33"/>
                </a:lnTo>
                <a:lnTo>
                  <a:pt x="1147" y="33"/>
                </a:lnTo>
                <a:lnTo>
                  <a:pt x="1148" y="33"/>
                </a:lnTo>
                <a:lnTo>
                  <a:pt x="1149" y="33"/>
                </a:lnTo>
                <a:lnTo>
                  <a:pt x="1151" y="34"/>
                </a:lnTo>
                <a:lnTo>
                  <a:pt x="1152" y="34"/>
                </a:lnTo>
                <a:lnTo>
                  <a:pt x="1153" y="34"/>
                </a:lnTo>
                <a:lnTo>
                  <a:pt x="1154" y="34"/>
                </a:lnTo>
                <a:lnTo>
                  <a:pt x="1155" y="34"/>
                </a:lnTo>
                <a:lnTo>
                  <a:pt x="1156" y="34"/>
                </a:lnTo>
                <a:lnTo>
                  <a:pt x="1158" y="34"/>
                </a:lnTo>
                <a:lnTo>
                  <a:pt x="1159" y="34"/>
                </a:lnTo>
                <a:lnTo>
                  <a:pt x="1159" y="34"/>
                </a:lnTo>
                <a:lnTo>
                  <a:pt x="1160" y="35"/>
                </a:lnTo>
                <a:lnTo>
                  <a:pt x="1161" y="35"/>
                </a:lnTo>
                <a:lnTo>
                  <a:pt x="1162" y="35"/>
                </a:lnTo>
                <a:lnTo>
                  <a:pt x="1163" y="35"/>
                </a:lnTo>
                <a:lnTo>
                  <a:pt x="1165" y="35"/>
                </a:lnTo>
                <a:lnTo>
                  <a:pt x="1166" y="35"/>
                </a:lnTo>
                <a:lnTo>
                  <a:pt x="1167" y="35"/>
                </a:lnTo>
                <a:lnTo>
                  <a:pt x="1168" y="35"/>
                </a:lnTo>
                <a:lnTo>
                  <a:pt x="1169" y="35"/>
                </a:lnTo>
                <a:lnTo>
                  <a:pt x="1170" y="35"/>
                </a:lnTo>
                <a:lnTo>
                  <a:pt x="1172" y="35"/>
                </a:lnTo>
                <a:lnTo>
                  <a:pt x="1173" y="35"/>
                </a:lnTo>
                <a:lnTo>
                  <a:pt x="1174" y="35"/>
                </a:lnTo>
                <a:lnTo>
                  <a:pt x="1175" y="35"/>
                </a:lnTo>
                <a:lnTo>
                  <a:pt x="1176" y="35"/>
                </a:lnTo>
                <a:lnTo>
                  <a:pt x="1177" y="35"/>
                </a:lnTo>
                <a:lnTo>
                  <a:pt x="1179" y="35"/>
                </a:lnTo>
                <a:lnTo>
                  <a:pt x="1180" y="35"/>
                </a:lnTo>
                <a:lnTo>
                  <a:pt x="1181" y="35"/>
                </a:lnTo>
                <a:lnTo>
                  <a:pt x="1182" y="35"/>
                </a:lnTo>
                <a:lnTo>
                  <a:pt x="1183" y="35"/>
                </a:lnTo>
                <a:lnTo>
                  <a:pt x="1183" y="35"/>
                </a:lnTo>
                <a:lnTo>
                  <a:pt x="1184" y="35"/>
                </a:lnTo>
                <a:lnTo>
                  <a:pt x="1186" y="35"/>
                </a:lnTo>
                <a:lnTo>
                  <a:pt x="1187" y="35"/>
                </a:lnTo>
                <a:lnTo>
                  <a:pt x="1188" y="35"/>
                </a:lnTo>
                <a:lnTo>
                  <a:pt x="1189" y="35"/>
                </a:lnTo>
                <a:lnTo>
                  <a:pt x="1190" y="35"/>
                </a:lnTo>
                <a:lnTo>
                  <a:pt x="1191" y="35"/>
                </a:lnTo>
                <a:lnTo>
                  <a:pt x="1193" y="35"/>
                </a:lnTo>
                <a:lnTo>
                  <a:pt x="1194" y="35"/>
                </a:lnTo>
                <a:lnTo>
                  <a:pt x="1195" y="35"/>
                </a:lnTo>
                <a:lnTo>
                  <a:pt x="1196" y="35"/>
                </a:lnTo>
                <a:lnTo>
                  <a:pt x="1197" y="35"/>
                </a:lnTo>
                <a:lnTo>
                  <a:pt x="1198" y="35"/>
                </a:lnTo>
                <a:lnTo>
                  <a:pt x="1200" y="35"/>
                </a:lnTo>
                <a:lnTo>
                  <a:pt x="1201" y="35"/>
                </a:lnTo>
                <a:lnTo>
                  <a:pt x="1202" y="35"/>
                </a:lnTo>
                <a:lnTo>
                  <a:pt x="1203" y="35"/>
                </a:lnTo>
                <a:lnTo>
                  <a:pt x="1204" y="35"/>
                </a:lnTo>
                <a:lnTo>
                  <a:pt x="1205" y="34"/>
                </a:lnTo>
                <a:lnTo>
                  <a:pt x="1206" y="34"/>
                </a:lnTo>
                <a:lnTo>
                  <a:pt x="1207" y="34"/>
                </a:lnTo>
                <a:lnTo>
                  <a:pt x="1208" y="34"/>
                </a:lnTo>
                <a:lnTo>
                  <a:pt x="1209" y="34"/>
                </a:lnTo>
                <a:lnTo>
                  <a:pt x="1210" y="34"/>
                </a:lnTo>
                <a:lnTo>
                  <a:pt x="1211" y="34"/>
                </a:lnTo>
                <a:lnTo>
                  <a:pt x="1212" y="34"/>
                </a:lnTo>
                <a:lnTo>
                  <a:pt x="1214" y="34"/>
                </a:lnTo>
                <a:lnTo>
                  <a:pt x="1215" y="33"/>
                </a:lnTo>
                <a:lnTo>
                  <a:pt x="1216" y="33"/>
                </a:lnTo>
                <a:lnTo>
                  <a:pt x="1217" y="33"/>
                </a:lnTo>
                <a:lnTo>
                  <a:pt x="1218" y="33"/>
                </a:lnTo>
                <a:lnTo>
                  <a:pt x="1219" y="33"/>
                </a:lnTo>
                <a:lnTo>
                  <a:pt x="1221" y="33"/>
                </a:lnTo>
                <a:lnTo>
                  <a:pt x="1222" y="33"/>
                </a:lnTo>
                <a:lnTo>
                  <a:pt x="1223" y="33"/>
                </a:lnTo>
                <a:lnTo>
                  <a:pt x="1224" y="32"/>
                </a:lnTo>
                <a:lnTo>
                  <a:pt x="1225" y="32"/>
                </a:lnTo>
                <a:lnTo>
                  <a:pt x="1226" y="32"/>
                </a:lnTo>
                <a:lnTo>
                  <a:pt x="1228" y="32"/>
                </a:lnTo>
                <a:lnTo>
                  <a:pt x="1229" y="32"/>
                </a:lnTo>
                <a:lnTo>
                  <a:pt x="1230" y="32"/>
                </a:lnTo>
                <a:lnTo>
                  <a:pt x="1230" y="32"/>
                </a:lnTo>
                <a:lnTo>
                  <a:pt x="1231" y="31"/>
                </a:lnTo>
                <a:lnTo>
                  <a:pt x="1232" y="31"/>
                </a:lnTo>
                <a:lnTo>
                  <a:pt x="1233" y="31"/>
                </a:lnTo>
                <a:lnTo>
                  <a:pt x="1235" y="31"/>
                </a:lnTo>
                <a:lnTo>
                  <a:pt x="1236" y="31"/>
                </a:lnTo>
                <a:lnTo>
                  <a:pt x="1237" y="31"/>
                </a:lnTo>
                <a:lnTo>
                  <a:pt x="1238" y="31"/>
                </a:lnTo>
                <a:lnTo>
                  <a:pt x="1239" y="30"/>
                </a:lnTo>
                <a:lnTo>
                  <a:pt x="1240" y="30"/>
                </a:lnTo>
                <a:lnTo>
                  <a:pt x="1242" y="30"/>
                </a:lnTo>
                <a:lnTo>
                  <a:pt x="1243" y="30"/>
                </a:lnTo>
                <a:lnTo>
                  <a:pt x="1244" y="30"/>
                </a:lnTo>
                <a:lnTo>
                  <a:pt x="1245" y="30"/>
                </a:lnTo>
                <a:lnTo>
                  <a:pt x="1246" y="30"/>
                </a:lnTo>
                <a:lnTo>
                  <a:pt x="1247" y="30"/>
                </a:lnTo>
                <a:lnTo>
                  <a:pt x="1249" y="30"/>
                </a:lnTo>
                <a:lnTo>
                  <a:pt x="1250" y="30"/>
                </a:lnTo>
                <a:lnTo>
                  <a:pt x="1251" y="30"/>
                </a:lnTo>
                <a:lnTo>
                  <a:pt x="1252" y="30"/>
                </a:lnTo>
                <a:lnTo>
                  <a:pt x="1253" y="30"/>
                </a:lnTo>
                <a:lnTo>
                  <a:pt x="1254" y="30"/>
                </a:lnTo>
                <a:lnTo>
                  <a:pt x="1255" y="30"/>
                </a:lnTo>
                <a:lnTo>
                  <a:pt x="1256" y="30"/>
                </a:lnTo>
                <a:lnTo>
                  <a:pt x="1257" y="29"/>
                </a:lnTo>
                <a:lnTo>
                  <a:pt x="1258" y="29"/>
                </a:lnTo>
                <a:lnTo>
                  <a:pt x="1259" y="29"/>
                </a:lnTo>
                <a:lnTo>
                  <a:pt x="1260" y="29"/>
                </a:lnTo>
                <a:lnTo>
                  <a:pt x="1261" y="29"/>
                </a:lnTo>
                <a:lnTo>
                  <a:pt x="1263" y="29"/>
                </a:lnTo>
                <a:lnTo>
                  <a:pt x="1264" y="29"/>
                </a:lnTo>
                <a:lnTo>
                  <a:pt x="1265" y="29"/>
                </a:lnTo>
                <a:lnTo>
                  <a:pt x="1266" y="29"/>
                </a:lnTo>
                <a:lnTo>
                  <a:pt x="1267" y="28"/>
                </a:lnTo>
                <a:lnTo>
                  <a:pt x="1268" y="28"/>
                </a:lnTo>
                <a:lnTo>
                  <a:pt x="1270" y="28"/>
                </a:lnTo>
                <a:lnTo>
                  <a:pt x="1271" y="28"/>
                </a:lnTo>
                <a:lnTo>
                  <a:pt x="1272" y="28"/>
                </a:lnTo>
                <a:lnTo>
                  <a:pt x="1273" y="28"/>
                </a:lnTo>
                <a:lnTo>
                  <a:pt x="1274" y="28"/>
                </a:lnTo>
                <a:lnTo>
                  <a:pt x="1275" y="28"/>
                </a:lnTo>
                <a:lnTo>
                  <a:pt x="1277" y="28"/>
                </a:lnTo>
                <a:lnTo>
                  <a:pt x="1278" y="28"/>
                </a:lnTo>
                <a:lnTo>
                  <a:pt x="1278" y="27"/>
                </a:lnTo>
                <a:lnTo>
                  <a:pt x="1279" y="27"/>
                </a:lnTo>
                <a:lnTo>
                  <a:pt x="1280" y="27"/>
                </a:lnTo>
                <a:lnTo>
                  <a:pt x="1281" y="27"/>
                </a:lnTo>
                <a:lnTo>
                  <a:pt x="1282" y="27"/>
                </a:lnTo>
                <a:lnTo>
                  <a:pt x="1284" y="27"/>
                </a:lnTo>
                <a:lnTo>
                  <a:pt x="1285" y="27"/>
                </a:lnTo>
                <a:lnTo>
                  <a:pt x="1286" y="27"/>
                </a:lnTo>
                <a:lnTo>
                  <a:pt x="1287" y="27"/>
                </a:lnTo>
                <a:lnTo>
                  <a:pt x="1288" y="27"/>
                </a:lnTo>
                <a:lnTo>
                  <a:pt x="1289" y="27"/>
                </a:lnTo>
                <a:lnTo>
                  <a:pt x="1291" y="26"/>
                </a:lnTo>
                <a:lnTo>
                  <a:pt x="1292" y="26"/>
                </a:lnTo>
                <a:lnTo>
                  <a:pt x="1293" y="26"/>
                </a:lnTo>
                <a:lnTo>
                  <a:pt x="1294" y="26"/>
                </a:lnTo>
                <a:lnTo>
                  <a:pt x="1295" y="26"/>
                </a:lnTo>
                <a:lnTo>
                  <a:pt x="1296" y="26"/>
                </a:lnTo>
                <a:lnTo>
                  <a:pt x="1298" y="26"/>
                </a:lnTo>
                <a:lnTo>
                  <a:pt x="1299" y="26"/>
                </a:lnTo>
                <a:lnTo>
                  <a:pt x="1300" y="26"/>
                </a:lnTo>
                <a:lnTo>
                  <a:pt x="1301" y="26"/>
                </a:lnTo>
                <a:lnTo>
                  <a:pt x="1302" y="26"/>
                </a:lnTo>
                <a:lnTo>
                  <a:pt x="1302" y="25"/>
                </a:lnTo>
                <a:lnTo>
                  <a:pt x="1304" y="25"/>
                </a:lnTo>
                <a:lnTo>
                  <a:pt x="1305" y="25"/>
                </a:lnTo>
                <a:lnTo>
                  <a:pt x="1306" y="25"/>
                </a:lnTo>
                <a:lnTo>
                  <a:pt x="1307" y="25"/>
                </a:lnTo>
                <a:lnTo>
                  <a:pt x="1308" y="25"/>
                </a:lnTo>
                <a:lnTo>
                  <a:pt x="1309" y="25"/>
                </a:lnTo>
                <a:lnTo>
                  <a:pt x="1310" y="25"/>
                </a:lnTo>
                <a:lnTo>
                  <a:pt x="1312" y="25"/>
                </a:lnTo>
                <a:lnTo>
                  <a:pt x="1313" y="25"/>
                </a:lnTo>
                <a:lnTo>
                  <a:pt x="1314" y="25"/>
                </a:lnTo>
                <a:lnTo>
                  <a:pt x="1315" y="24"/>
                </a:lnTo>
                <a:lnTo>
                  <a:pt x="1316" y="24"/>
                </a:lnTo>
                <a:lnTo>
                  <a:pt x="1317" y="24"/>
                </a:lnTo>
                <a:lnTo>
                  <a:pt x="1319" y="24"/>
                </a:lnTo>
                <a:lnTo>
                  <a:pt x="1320" y="24"/>
                </a:lnTo>
                <a:lnTo>
                  <a:pt x="1321" y="24"/>
                </a:lnTo>
                <a:lnTo>
                  <a:pt x="1322" y="24"/>
                </a:lnTo>
                <a:lnTo>
                  <a:pt x="1323" y="24"/>
                </a:lnTo>
                <a:lnTo>
                  <a:pt x="1324" y="24"/>
                </a:lnTo>
                <a:lnTo>
                  <a:pt x="1325" y="24"/>
                </a:lnTo>
                <a:lnTo>
                  <a:pt x="1326" y="24"/>
                </a:lnTo>
                <a:lnTo>
                  <a:pt x="1327" y="23"/>
                </a:lnTo>
                <a:lnTo>
                  <a:pt x="1328" y="23"/>
                </a:lnTo>
                <a:lnTo>
                  <a:pt x="1329" y="23"/>
                </a:lnTo>
                <a:lnTo>
                  <a:pt x="1330" y="23"/>
                </a:lnTo>
                <a:lnTo>
                  <a:pt x="1331" y="23"/>
                </a:lnTo>
                <a:lnTo>
                  <a:pt x="1333" y="23"/>
                </a:lnTo>
                <a:lnTo>
                  <a:pt x="1334" y="23"/>
                </a:lnTo>
                <a:lnTo>
                  <a:pt x="1335" y="23"/>
                </a:lnTo>
                <a:lnTo>
                  <a:pt x="1336" y="23"/>
                </a:lnTo>
                <a:lnTo>
                  <a:pt x="1337" y="23"/>
                </a:lnTo>
                <a:lnTo>
                  <a:pt x="1338" y="23"/>
                </a:lnTo>
                <a:lnTo>
                  <a:pt x="1340" y="23"/>
                </a:lnTo>
                <a:lnTo>
                  <a:pt x="1341" y="22"/>
                </a:lnTo>
                <a:lnTo>
                  <a:pt x="1342" y="22"/>
                </a:lnTo>
                <a:lnTo>
                  <a:pt x="1343" y="22"/>
                </a:lnTo>
                <a:lnTo>
                  <a:pt x="1344" y="22"/>
                </a:lnTo>
                <a:lnTo>
                  <a:pt x="1345" y="22"/>
                </a:lnTo>
                <a:lnTo>
                  <a:pt x="1347" y="22"/>
                </a:lnTo>
                <a:lnTo>
                  <a:pt x="1348" y="22"/>
                </a:lnTo>
                <a:lnTo>
                  <a:pt x="1349" y="22"/>
                </a:lnTo>
                <a:lnTo>
                  <a:pt x="1349" y="22"/>
                </a:lnTo>
                <a:lnTo>
                  <a:pt x="1350" y="22"/>
                </a:lnTo>
                <a:lnTo>
                  <a:pt x="1351" y="21"/>
                </a:lnTo>
                <a:lnTo>
                  <a:pt x="1353" y="21"/>
                </a:lnTo>
                <a:lnTo>
                  <a:pt x="1354" y="21"/>
                </a:lnTo>
                <a:lnTo>
                  <a:pt x="1355" y="21"/>
                </a:lnTo>
                <a:lnTo>
                  <a:pt x="1356" y="21"/>
                </a:lnTo>
                <a:lnTo>
                  <a:pt x="1357" y="21"/>
                </a:lnTo>
                <a:lnTo>
                  <a:pt x="1358" y="21"/>
                </a:lnTo>
                <a:lnTo>
                  <a:pt x="1359" y="21"/>
                </a:lnTo>
                <a:lnTo>
                  <a:pt x="1361" y="21"/>
                </a:lnTo>
                <a:lnTo>
                  <a:pt x="1362" y="21"/>
                </a:lnTo>
                <a:lnTo>
                  <a:pt x="1363" y="20"/>
                </a:lnTo>
                <a:lnTo>
                  <a:pt x="1364" y="20"/>
                </a:lnTo>
                <a:lnTo>
                  <a:pt x="1365" y="20"/>
                </a:lnTo>
                <a:lnTo>
                  <a:pt x="1366" y="20"/>
                </a:lnTo>
                <a:lnTo>
                  <a:pt x="1368" y="20"/>
                </a:lnTo>
                <a:lnTo>
                  <a:pt x="1369" y="20"/>
                </a:lnTo>
                <a:lnTo>
                  <a:pt x="1370" y="20"/>
                </a:lnTo>
                <a:lnTo>
                  <a:pt x="1371" y="20"/>
                </a:lnTo>
                <a:lnTo>
                  <a:pt x="1372" y="20"/>
                </a:lnTo>
                <a:lnTo>
                  <a:pt x="1373" y="19"/>
                </a:lnTo>
                <a:lnTo>
                  <a:pt x="1374" y="19"/>
                </a:lnTo>
                <a:lnTo>
                  <a:pt x="1375" y="19"/>
                </a:lnTo>
                <a:lnTo>
                  <a:pt x="1376" y="19"/>
                </a:lnTo>
                <a:lnTo>
                  <a:pt x="1377" y="19"/>
                </a:lnTo>
                <a:lnTo>
                  <a:pt x="1378" y="19"/>
                </a:lnTo>
                <a:lnTo>
                  <a:pt x="1379" y="19"/>
                </a:lnTo>
                <a:lnTo>
                  <a:pt x="1380" y="19"/>
                </a:lnTo>
                <a:lnTo>
                  <a:pt x="1382" y="19"/>
                </a:lnTo>
                <a:lnTo>
                  <a:pt x="1383" y="18"/>
                </a:lnTo>
                <a:lnTo>
                  <a:pt x="1384" y="18"/>
                </a:lnTo>
                <a:lnTo>
                  <a:pt x="1385" y="18"/>
                </a:lnTo>
                <a:lnTo>
                  <a:pt x="1386" y="18"/>
                </a:lnTo>
                <a:lnTo>
                  <a:pt x="1387" y="18"/>
                </a:lnTo>
                <a:lnTo>
                  <a:pt x="1389" y="18"/>
                </a:lnTo>
                <a:lnTo>
                  <a:pt x="1390" y="18"/>
                </a:lnTo>
                <a:lnTo>
                  <a:pt x="1391" y="18"/>
                </a:lnTo>
                <a:lnTo>
                  <a:pt x="1392" y="17"/>
                </a:lnTo>
                <a:lnTo>
                  <a:pt x="1393" y="17"/>
                </a:lnTo>
                <a:lnTo>
                  <a:pt x="1394" y="17"/>
                </a:lnTo>
                <a:lnTo>
                  <a:pt x="1396" y="17"/>
                </a:lnTo>
                <a:lnTo>
                  <a:pt x="1397" y="17"/>
                </a:lnTo>
                <a:lnTo>
                  <a:pt x="1397" y="17"/>
                </a:lnTo>
                <a:lnTo>
                  <a:pt x="1398" y="17"/>
                </a:lnTo>
                <a:lnTo>
                  <a:pt x="1399" y="17"/>
                </a:lnTo>
                <a:lnTo>
                  <a:pt x="1400" y="16"/>
                </a:lnTo>
                <a:lnTo>
                  <a:pt x="1401" y="16"/>
                </a:lnTo>
                <a:lnTo>
                  <a:pt x="1403" y="16"/>
                </a:lnTo>
                <a:lnTo>
                  <a:pt x="1404" y="16"/>
                </a:lnTo>
                <a:lnTo>
                  <a:pt x="1405" y="16"/>
                </a:lnTo>
                <a:lnTo>
                  <a:pt x="1406" y="16"/>
                </a:lnTo>
                <a:lnTo>
                  <a:pt x="1407" y="16"/>
                </a:lnTo>
                <a:lnTo>
                  <a:pt x="1408" y="15"/>
                </a:lnTo>
                <a:lnTo>
                  <a:pt x="1410" y="15"/>
                </a:lnTo>
                <a:lnTo>
                  <a:pt x="1411" y="15"/>
                </a:lnTo>
                <a:lnTo>
                  <a:pt x="1412" y="15"/>
                </a:lnTo>
                <a:lnTo>
                  <a:pt x="1413" y="15"/>
                </a:lnTo>
                <a:lnTo>
                  <a:pt x="1414" y="15"/>
                </a:lnTo>
                <a:lnTo>
                  <a:pt x="1415" y="15"/>
                </a:lnTo>
                <a:lnTo>
                  <a:pt x="1417" y="14"/>
                </a:lnTo>
                <a:lnTo>
                  <a:pt x="1418" y="14"/>
                </a:lnTo>
                <a:lnTo>
                  <a:pt x="1419" y="14"/>
                </a:lnTo>
                <a:lnTo>
                  <a:pt x="1420" y="14"/>
                </a:lnTo>
                <a:lnTo>
                  <a:pt x="1420" y="14"/>
                </a:lnTo>
                <a:lnTo>
                  <a:pt x="1421" y="14"/>
                </a:lnTo>
                <a:lnTo>
                  <a:pt x="1423" y="14"/>
                </a:lnTo>
                <a:lnTo>
                  <a:pt x="1424" y="13"/>
                </a:lnTo>
                <a:lnTo>
                  <a:pt x="1425" y="13"/>
                </a:lnTo>
                <a:lnTo>
                  <a:pt x="1426" y="13"/>
                </a:lnTo>
                <a:lnTo>
                  <a:pt x="1427" y="13"/>
                </a:lnTo>
                <a:lnTo>
                  <a:pt x="1428" y="13"/>
                </a:lnTo>
                <a:lnTo>
                  <a:pt x="1429" y="13"/>
                </a:lnTo>
                <a:lnTo>
                  <a:pt x="1431" y="12"/>
                </a:lnTo>
                <a:lnTo>
                  <a:pt x="1432" y="12"/>
                </a:lnTo>
                <a:lnTo>
                  <a:pt x="1433" y="12"/>
                </a:lnTo>
                <a:lnTo>
                  <a:pt x="1434" y="12"/>
                </a:lnTo>
                <a:lnTo>
                  <a:pt x="1435" y="12"/>
                </a:lnTo>
                <a:lnTo>
                  <a:pt x="1436" y="12"/>
                </a:lnTo>
                <a:lnTo>
                  <a:pt x="1438" y="12"/>
                </a:lnTo>
                <a:lnTo>
                  <a:pt x="1439" y="11"/>
                </a:lnTo>
                <a:lnTo>
                  <a:pt x="1440" y="11"/>
                </a:lnTo>
                <a:lnTo>
                  <a:pt x="1441" y="11"/>
                </a:lnTo>
                <a:lnTo>
                  <a:pt x="1442" y="11"/>
                </a:lnTo>
                <a:lnTo>
                  <a:pt x="1443" y="11"/>
                </a:lnTo>
                <a:lnTo>
                  <a:pt x="1444" y="11"/>
                </a:lnTo>
                <a:lnTo>
                  <a:pt x="1445" y="10"/>
                </a:lnTo>
                <a:lnTo>
                  <a:pt x="1446" y="10"/>
                </a:lnTo>
                <a:lnTo>
                  <a:pt x="1447" y="10"/>
                </a:lnTo>
                <a:lnTo>
                  <a:pt x="1448" y="10"/>
                </a:lnTo>
                <a:lnTo>
                  <a:pt x="1449" y="10"/>
                </a:lnTo>
                <a:lnTo>
                  <a:pt x="1450" y="10"/>
                </a:lnTo>
                <a:lnTo>
                  <a:pt x="1452" y="10"/>
                </a:lnTo>
                <a:lnTo>
                  <a:pt x="1453" y="9"/>
                </a:lnTo>
                <a:lnTo>
                  <a:pt x="1454" y="9"/>
                </a:lnTo>
                <a:lnTo>
                  <a:pt x="1455" y="9"/>
                </a:lnTo>
                <a:lnTo>
                  <a:pt x="1456" y="9"/>
                </a:lnTo>
                <a:lnTo>
                  <a:pt x="1457" y="9"/>
                </a:lnTo>
                <a:lnTo>
                  <a:pt x="1459" y="9"/>
                </a:lnTo>
                <a:lnTo>
                  <a:pt x="1460" y="8"/>
                </a:lnTo>
                <a:lnTo>
                  <a:pt x="1461" y="8"/>
                </a:lnTo>
                <a:lnTo>
                  <a:pt x="1462" y="8"/>
                </a:lnTo>
                <a:lnTo>
                  <a:pt x="1463" y="8"/>
                </a:lnTo>
                <a:lnTo>
                  <a:pt x="1464" y="8"/>
                </a:lnTo>
                <a:lnTo>
                  <a:pt x="1466" y="8"/>
                </a:lnTo>
                <a:lnTo>
                  <a:pt x="1467" y="8"/>
                </a:lnTo>
                <a:lnTo>
                  <a:pt x="1468" y="7"/>
                </a:lnTo>
                <a:lnTo>
                  <a:pt x="1468" y="7"/>
                </a:lnTo>
                <a:lnTo>
                  <a:pt x="1469" y="7"/>
                </a:lnTo>
                <a:lnTo>
                  <a:pt x="1470" y="7"/>
                </a:lnTo>
                <a:lnTo>
                  <a:pt x="1472" y="7"/>
                </a:lnTo>
                <a:lnTo>
                  <a:pt x="1473" y="7"/>
                </a:lnTo>
                <a:lnTo>
                  <a:pt x="1474" y="7"/>
                </a:lnTo>
                <a:lnTo>
                  <a:pt x="1475" y="6"/>
                </a:lnTo>
                <a:lnTo>
                  <a:pt x="1476" y="6"/>
                </a:lnTo>
                <a:lnTo>
                  <a:pt x="1477" y="6"/>
                </a:lnTo>
                <a:lnTo>
                  <a:pt x="1478" y="6"/>
                </a:lnTo>
                <a:lnTo>
                  <a:pt x="1480" y="6"/>
                </a:lnTo>
                <a:lnTo>
                  <a:pt x="1481" y="6"/>
                </a:lnTo>
                <a:lnTo>
                  <a:pt x="1482" y="6"/>
                </a:lnTo>
                <a:lnTo>
                  <a:pt x="1483" y="6"/>
                </a:lnTo>
                <a:lnTo>
                  <a:pt x="1484" y="6"/>
                </a:lnTo>
                <a:lnTo>
                  <a:pt x="1485" y="6"/>
                </a:lnTo>
                <a:lnTo>
                  <a:pt x="1487" y="6"/>
                </a:lnTo>
                <a:lnTo>
                  <a:pt x="1488" y="6"/>
                </a:lnTo>
                <a:lnTo>
                  <a:pt x="1489" y="6"/>
                </a:lnTo>
                <a:lnTo>
                  <a:pt x="1490" y="6"/>
                </a:lnTo>
                <a:lnTo>
                  <a:pt x="1491" y="5"/>
                </a:lnTo>
                <a:lnTo>
                  <a:pt x="1492" y="5"/>
                </a:lnTo>
                <a:lnTo>
                  <a:pt x="1493" y="5"/>
                </a:lnTo>
                <a:lnTo>
                  <a:pt x="1494" y="5"/>
                </a:lnTo>
                <a:lnTo>
                  <a:pt x="1495" y="5"/>
                </a:lnTo>
                <a:lnTo>
                  <a:pt x="1496" y="5"/>
                </a:lnTo>
                <a:lnTo>
                  <a:pt x="1497" y="5"/>
                </a:lnTo>
                <a:lnTo>
                  <a:pt x="1498" y="5"/>
                </a:lnTo>
                <a:lnTo>
                  <a:pt x="1499" y="4"/>
                </a:lnTo>
                <a:lnTo>
                  <a:pt x="1501" y="4"/>
                </a:lnTo>
                <a:lnTo>
                  <a:pt x="1502" y="4"/>
                </a:lnTo>
                <a:lnTo>
                  <a:pt x="1503" y="4"/>
                </a:lnTo>
                <a:lnTo>
                  <a:pt x="1504" y="4"/>
                </a:lnTo>
                <a:lnTo>
                  <a:pt x="1505" y="4"/>
                </a:lnTo>
                <a:lnTo>
                  <a:pt x="1506" y="4"/>
                </a:lnTo>
                <a:lnTo>
                  <a:pt x="1508" y="4"/>
                </a:lnTo>
                <a:lnTo>
                  <a:pt x="1509" y="4"/>
                </a:lnTo>
                <a:lnTo>
                  <a:pt x="1510" y="3"/>
                </a:lnTo>
                <a:lnTo>
                  <a:pt x="1511" y="3"/>
                </a:lnTo>
                <a:lnTo>
                  <a:pt x="1512" y="3"/>
                </a:lnTo>
                <a:lnTo>
                  <a:pt x="1513" y="3"/>
                </a:lnTo>
                <a:lnTo>
                  <a:pt x="1515" y="3"/>
                </a:lnTo>
                <a:lnTo>
                  <a:pt x="1516" y="3"/>
                </a:lnTo>
                <a:lnTo>
                  <a:pt x="1516" y="3"/>
                </a:lnTo>
                <a:lnTo>
                  <a:pt x="1517" y="3"/>
                </a:lnTo>
                <a:lnTo>
                  <a:pt x="1518" y="3"/>
                </a:lnTo>
                <a:lnTo>
                  <a:pt x="1519" y="3"/>
                </a:lnTo>
                <a:lnTo>
                  <a:pt x="1521" y="2"/>
                </a:lnTo>
                <a:lnTo>
                  <a:pt x="1522" y="2"/>
                </a:lnTo>
                <a:lnTo>
                  <a:pt x="1523" y="2"/>
                </a:lnTo>
                <a:lnTo>
                  <a:pt x="1524" y="2"/>
                </a:lnTo>
                <a:lnTo>
                  <a:pt x="1525" y="2"/>
                </a:lnTo>
                <a:lnTo>
                  <a:pt x="1526" y="2"/>
                </a:lnTo>
                <a:lnTo>
                  <a:pt x="1527" y="2"/>
                </a:lnTo>
                <a:lnTo>
                  <a:pt x="1529" y="2"/>
                </a:lnTo>
                <a:lnTo>
                  <a:pt x="1530" y="2"/>
                </a:lnTo>
                <a:lnTo>
                  <a:pt x="1531" y="2"/>
                </a:lnTo>
                <a:lnTo>
                  <a:pt x="1532" y="2"/>
                </a:lnTo>
                <a:lnTo>
                  <a:pt x="1533" y="2"/>
                </a:lnTo>
                <a:lnTo>
                  <a:pt x="1534" y="2"/>
                </a:lnTo>
                <a:lnTo>
                  <a:pt x="1536" y="1"/>
                </a:lnTo>
                <a:lnTo>
                  <a:pt x="1537" y="1"/>
                </a:lnTo>
                <a:lnTo>
                  <a:pt x="1538" y="1"/>
                </a:lnTo>
                <a:lnTo>
                  <a:pt x="1539" y="1"/>
                </a:lnTo>
                <a:lnTo>
                  <a:pt x="1539" y="1"/>
                </a:lnTo>
                <a:lnTo>
                  <a:pt x="1540" y="1"/>
                </a:lnTo>
                <a:lnTo>
                  <a:pt x="1542" y="1"/>
                </a:lnTo>
                <a:lnTo>
                  <a:pt x="1543" y="1"/>
                </a:lnTo>
                <a:lnTo>
                  <a:pt x="1544" y="1"/>
                </a:lnTo>
                <a:lnTo>
                  <a:pt x="1545" y="1"/>
                </a:lnTo>
                <a:lnTo>
                  <a:pt x="1546" y="1"/>
                </a:lnTo>
                <a:lnTo>
                  <a:pt x="1547" y="1"/>
                </a:lnTo>
                <a:lnTo>
                  <a:pt x="1548" y="1"/>
                </a:lnTo>
                <a:lnTo>
                  <a:pt x="1550" y="1"/>
                </a:lnTo>
                <a:lnTo>
                  <a:pt x="1551" y="1"/>
                </a:lnTo>
                <a:lnTo>
                  <a:pt x="1552" y="1"/>
                </a:lnTo>
                <a:lnTo>
                  <a:pt x="1553" y="1"/>
                </a:lnTo>
                <a:lnTo>
                  <a:pt x="1554" y="1"/>
                </a:lnTo>
                <a:lnTo>
                  <a:pt x="1555" y="1"/>
                </a:lnTo>
                <a:lnTo>
                  <a:pt x="1557" y="1"/>
                </a:lnTo>
                <a:lnTo>
                  <a:pt x="1558" y="0"/>
                </a:lnTo>
                <a:lnTo>
                  <a:pt x="1559" y="0"/>
                </a:lnTo>
                <a:lnTo>
                  <a:pt x="1560" y="0"/>
                </a:lnTo>
                <a:lnTo>
                  <a:pt x="1561" y="0"/>
                </a:lnTo>
                <a:lnTo>
                  <a:pt x="1562" y="0"/>
                </a:lnTo>
                <a:lnTo>
                  <a:pt x="1563" y="0"/>
                </a:lnTo>
                <a:lnTo>
                  <a:pt x="1564" y="0"/>
                </a:lnTo>
                <a:lnTo>
                  <a:pt x="1565" y="0"/>
                </a:lnTo>
                <a:lnTo>
                  <a:pt x="1566" y="0"/>
                </a:lnTo>
                <a:lnTo>
                  <a:pt x="1567" y="0"/>
                </a:lnTo>
                <a:lnTo>
                  <a:pt x="1568" y="0"/>
                </a:lnTo>
                <a:lnTo>
                  <a:pt x="1570" y="0"/>
                </a:lnTo>
                <a:lnTo>
                  <a:pt x="1571" y="0"/>
                </a:lnTo>
                <a:lnTo>
                  <a:pt x="1572" y="0"/>
                </a:lnTo>
                <a:lnTo>
                  <a:pt x="1573" y="0"/>
                </a:lnTo>
                <a:lnTo>
                  <a:pt x="1574" y="0"/>
                </a:lnTo>
                <a:lnTo>
                  <a:pt x="1575" y="0"/>
                </a:lnTo>
                <a:lnTo>
                  <a:pt x="1576" y="0"/>
                </a:lnTo>
                <a:lnTo>
                  <a:pt x="1578" y="0"/>
                </a:lnTo>
                <a:lnTo>
                  <a:pt x="1579" y="0"/>
                </a:lnTo>
                <a:lnTo>
                  <a:pt x="1580" y="0"/>
                </a:lnTo>
                <a:lnTo>
                  <a:pt x="1581" y="0"/>
                </a:lnTo>
                <a:lnTo>
                  <a:pt x="1582" y="0"/>
                </a:lnTo>
                <a:lnTo>
                  <a:pt x="1583" y="0"/>
                </a:lnTo>
                <a:lnTo>
                  <a:pt x="1585" y="0"/>
                </a:lnTo>
                <a:lnTo>
                  <a:pt x="1586" y="0"/>
                </a:lnTo>
                <a:lnTo>
                  <a:pt x="1587" y="0"/>
                </a:lnTo>
                <a:lnTo>
                  <a:pt x="1587" y="0"/>
                </a:lnTo>
                <a:lnTo>
                  <a:pt x="1588" y="0"/>
                </a:lnTo>
                <a:lnTo>
                  <a:pt x="1589" y="0"/>
                </a:lnTo>
                <a:lnTo>
                  <a:pt x="1591" y="0"/>
                </a:lnTo>
                <a:lnTo>
                  <a:pt x="1592" y="0"/>
                </a:lnTo>
                <a:lnTo>
                  <a:pt x="1593" y="0"/>
                </a:lnTo>
                <a:lnTo>
                  <a:pt x="1594" y="0"/>
                </a:lnTo>
                <a:lnTo>
                  <a:pt x="1595" y="0"/>
                </a:lnTo>
                <a:lnTo>
                  <a:pt x="1596" y="0"/>
                </a:lnTo>
                <a:lnTo>
                  <a:pt x="1597" y="1"/>
                </a:lnTo>
                <a:lnTo>
                  <a:pt x="1599" y="1"/>
                </a:lnTo>
                <a:lnTo>
                  <a:pt x="1600" y="1"/>
                </a:lnTo>
                <a:lnTo>
                  <a:pt x="1601" y="1"/>
                </a:lnTo>
                <a:lnTo>
                  <a:pt x="1602" y="1"/>
                </a:lnTo>
                <a:lnTo>
                  <a:pt x="1603" y="1"/>
                </a:lnTo>
                <a:lnTo>
                  <a:pt x="1604" y="1"/>
                </a:lnTo>
                <a:lnTo>
                  <a:pt x="1606" y="1"/>
                </a:lnTo>
                <a:lnTo>
                  <a:pt x="1607" y="1"/>
                </a:lnTo>
                <a:lnTo>
                  <a:pt x="1608" y="1"/>
                </a:lnTo>
                <a:lnTo>
                  <a:pt x="1609" y="1"/>
                </a:lnTo>
                <a:lnTo>
                  <a:pt x="1610" y="1"/>
                </a:lnTo>
                <a:lnTo>
                  <a:pt x="1611" y="1"/>
                </a:lnTo>
                <a:lnTo>
                  <a:pt x="1612" y="1"/>
                </a:lnTo>
                <a:lnTo>
                  <a:pt x="1613" y="1"/>
                </a:lnTo>
                <a:lnTo>
                  <a:pt x="1614" y="1"/>
                </a:lnTo>
                <a:lnTo>
                  <a:pt x="1615" y="1"/>
                </a:lnTo>
                <a:lnTo>
                  <a:pt x="1616" y="1"/>
                </a:lnTo>
                <a:lnTo>
                  <a:pt x="1617" y="1"/>
                </a:lnTo>
                <a:lnTo>
                  <a:pt x="1619" y="2"/>
                </a:lnTo>
                <a:lnTo>
                  <a:pt x="1620" y="2"/>
                </a:lnTo>
                <a:lnTo>
                  <a:pt x="1621" y="2"/>
                </a:lnTo>
                <a:lnTo>
                  <a:pt x="1622" y="2"/>
                </a:lnTo>
                <a:lnTo>
                  <a:pt x="1623" y="2"/>
                </a:lnTo>
                <a:lnTo>
                  <a:pt x="1624" y="2"/>
                </a:lnTo>
                <a:lnTo>
                  <a:pt x="1625" y="2"/>
                </a:lnTo>
                <a:lnTo>
                  <a:pt x="1627" y="2"/>
                </a:lnTo>
                <a:lnTo>
                  <a:pt x="1628" y="2"/>
                </a:lnTo>
                <a:lnTo>
                  <a:pt x="1629" y="2"/>
                </a:lnTo>
                <a:lnTo>
                  <a:pt x="1630" y="2"/>
                </a:lnTo>
                <a:lnTo>
                  <a:pt x="1631" y="2"/>
                </a:lnTo>
                <a:lnTo>
                  <a:pt x="1632" y="2"/>
                </a:lnTo>
                <a:lnTo>
                  <a:pt x="1634" y="3"/>
                </a:lnTo>
                <a:lnTo>
                  <a:pt x="1634" y="3"/>
                </a:lnTo>
                <a:lnTo>
                  <a:pt x="1635" y="3"/>
                </a:lnTo>
                <a:lnTo>
                  <a:pt x="1636" y="3"/>
                </a:lnTo>
                <a:lnTo>
                  <a:pt x="1637" y="3"/>
                </a:lnTo>
                <a:lnTo>
                  <a:pt x="1638" y="3"/>
                </a:lnTo>
                <a:lnTo>
                  <a:pt x="1640" y="3"/>
                </a:lnTo>
                <a:lnTo>
                  <a:pt x="1641" y="3"/>
                </a:lnTo>
                <a:lnTo>
                  <a:pt x="1642" y="3"/>
                </a:lnTo>
                <a:lnTo>
                  <a:pt x="1643" y="3"/>
                </a:lnTo>
                <a:lnTo>
                  <a:pt x="1644" y="4"/>
                </a:lnTo>
                <a:lnTo>
                  <a:pt x="1645" y="4"/>
                </a:lnTo>
                <a:lnTo>
                  <a:pt x="1646" y="4"/>
                </a:lnTo>
                <a:lnTo>
                  <a:pt x="1648" y="4"/>
                </a:lnTo>
                <a:lnTo>
                  <a:pt x="1649" y="4"/>
                </a:lnTo>
                <a:lnTo>
                  <a:pt x="1650" y="4"/>
                </a:lnTo>
                <a:lnTo>
                  <a:pt x="1651" y="4"/>
                </a:lnTo>
                <a:lnTo>
                  <a:pt x="1652" y="4"/>
                </a:lnTo>
                <a:lnTo>
                  <a:pt x="1653" y="4"/>
                </a:lnTo>
                <a:lnTo>
                  <a:pt x="1655" y="5"/>
                </a:lnTo>
                <a:lnTo>
                  <a:pt x="1656" y="5"/>
                </a:lnTo>
                <a:lnTo>
                  <a:pt x="1657" y="5"/>
                </a:lnTo>
                <a:lnTo>
                  <a:pt x="1658" y="5"/>
                </a:lnTo>
                <a:lnTo>
                  <a:pt x="1658" y="5"/>
                </a:lnTo>
                <a:lnTo>
                  <a:pt x="1659" y="5"/>
                </a:lnTo>
                <a:lnTo>
                  <a:pt x="1661" y="5"/>
                </a:lnTo>
                <a:lnTo>
                  <a:pt x="1662" y="5"/>
                </a:lnTo>
                <a:lnTo>
                  <a:pt x="1663" y="6"/>
                </a:lnTo>
                <a:lnTo>
                  <a:pt x="1664" y="6"/>
                </a:lnTo>
                <a:lnTo>
                  <a:pt x="1665" y="6"/>
                </a:lnTo>
                <a:lnTo>
                  <a:pt x="1666" y="6"/>
                </a:lnTo>
                <a:lnTo>
                  <a:pt x="1668" y="6"/>
                </a:lnTo>
                <a:lnTo>
                  <a:pt x="1669" y="6"/>
                </a:lnTo>
                <a:lnTo>
                  <a:pt x="1670" y="6"/>
                </a:lnTo>
                <a:lnTo>
                  <a:pt x="1671" y="6"/>
                </a:lnTo>
                <a:lnTo>
                  <a:pt x="1672" y="6"/>
                </a:lnTo>
                <a:lnTo>
                  <a:pt x="1673" y="6"/>
                </a:lnTo>
                <a:lnTo>
                  <a:pt x="1674" y="6"/>
                </a:lnTo>
                <a:lnTo>
                  <a:pt x="1676" y="6"/>
                </a:lnTo>
                <a:lnTo>
                  <a:pt x="1677" y="6"/>
                </a:lnTo>
                <a:lnTo>
                  <a:pt x="1678" y="6"/>
                </a:lnTo>
                <a:lnTo>
                  <a:pt x="1679" y="6"/>
                </a:lnTo>
                <a:lnTo>
                  <a:pt x="1680" y="7"/>
                </a:lnTo>
                <a:lnTo>
                  <a:pt x="1681" y="7"/>
                </a:lnTo>
                <a:lnTo>
                  <a:pt x="1682" y="7"/>
                </a:lnTo>
                <a:lnTo>
                  <a:pt x="1683" y="7"/>
                </a:lnTo>
                <a:lnTo>
                  <a:pt x="1684" y="7"/>
                </a:lnTo>
                <a:lnTo>
                  <a:pt x="1685" y="7"/>
                </a:lnTo>
                <a:lnTo>
                  <a:pt x="1686" y="7"/>
                </a:lnTo>
                <a:lnTo>
                  <a:pt x="1687" y="8"/>
                </a:lnTo>
                <a:lnTo>
                  <a:pt x="1689" y="8"/>
                </a:lnTo>
                <a:lnTo>
                  <a:pt x="1690" y="8"/>
                </a:lnTo>
                <a:lnTo>
                  <a:pt x="1691" y="8"/>
                </a:lnTo>
                <a:lnTo>
                  <a:pt x="1692" y="8"/>
                </a:lnTo>
                <a:lnTo>
                  <a:pt x="1693" y="8"/>
                </a:lnTo>
                <a:lnTo>
                  <a:pt x="1694" y="9"/>
                </a:lnTo>
                <a:lnTo>
                  <a:pt x="1695" y="9"/>
                </a:lnTo>
                <a:lnTo>
                  <a:pt x="1697" y="9"/>
                </a:lnTo>
                <a:lnTo>
                  <a:pt x="1698" y="9"/>
                </a:lnTo>
                <a:lnTo>
                  <a:pt x="1699" y="9"/>
                </a:lnTo>
                <a:lnTo>
                  <a:pt x="1700" y="9"/>
                </a:lnTo>
                <a:lnTo>
                  <a:pt x="1701" y="9"/>
                </a:lnTo>
                <a:lnTo>
                  <a:pt x="1702" y="10"/>
                </a:lnTo>
                <a:lnTo>
                  <a:pt x="1704" y="10"/>
                </a:lnTo>
                <a:lnTo>
                  <a:pt x="1705" y="10"/>
                </a:lnTo>
                <a:lnTo>
                  <a:pt x="1706" y="10"/>
                </a:lnTo>
                <a:lnTo>
                  <a:pt x="1706" y="10"/>
                </a:lnTo>
                <a:lnTo>
                  <a:pt x="1707" y="10"/>
                </a:lnTo>
                <a:lnTo>
                  <a:pt x="1708" y="11"/>
                </a:lnTo>
                <a:lnTo>
                  <a:pt x="1710" y="11"/>
                </a:lnTo>
                <a:lnTo>
                  <a:pt x="1711" y="11"/>
                </a:lnTo>
                <a:lnTo>
                  <a:pt x="1712" y="11"/>
                </a:lnTo>
                <a:lnTo>
                  <a:pt x="1713" y="11"/>
                </a:lnTo>
                <a:lnTo>
                  <a:pt x="1714" y="11"/>
                </a:lnTo>
                <a:lnTo>
                  <a:pt x="1715" y="12"/>
                </a:lnTo>
                <a:lnTo>
                  <a:pt x="1716" y="12"/>
                </a:lnTo>
                <a:lnTo>
                  <a:pt x="1718" y="12"/>
                </a:lnTo>
                <a:lnTo>
                  <a:pt x="1719" y="12"/>
                </a:lnTo>
                <a:lnTo>
                  <a:pt x="1720" y="12"/>
                </a:lnTo>
                <a:lnTo>
                  <a:pt x="1721" y="12"/>
                </a:lnTo>
                <a:lnTo>
                  <a:pt x="1722" y="12"/>
                </a:lnTo>
                <a:lnTo>
                  <a:pt x="1723" y="13"/>
                </a:lnTo>
                <a:lnTo>
                  <a:pt x="1725" y="13"/>
                </a:lnTo>
                <a:lnTo>
                  <a:pt x="1726" y="13"/>
                </a:lnTo>
                <a:lnTo>
                  <a:pt x="1727" y="13"/>
                </a:lnTo>
                <a:lnTo>
                  <a:pt x="1728" y="13"/>
                </a:lnTo>
                <a:lnTo>
                  <a:pt x="1729" y="13"/>
                </a:lnTo>
                <a:lnTo>
                  <a:pt x="1730" y="14"/>
                </a:lnTo>
                <a:lnTo>
                  <a:pt x="1731" y="14"/>
                </a:lnTo>
                <a:lnTo>
                  <a:pt x="1732" y="14"/>
                </a:lnTo>
                <a:lnTo>
                  <a:pt x="1733" y="14"/>
                </a:lnTo>
                <a:lnTo>
                  <a:pt x="1734" y="14"/>
                </a:lnTo>
                <a:lnTo>
                  <a:pt x="1735" y="14"/>
                </a:lnTo>
                <a:lnTo>
                  <a:pt x="1736" y="14"/>
                </a:lnTo>
                <a:lnTo>
                  <a:pt x="1738" y="15"/>
                </a:lnTo>
                <a:lnTo>
                  <a:pt x="1739" y="15"/>
                </a:lnTo>
                <a:lnTo>
                  <a:pt x="1740" y="15"/>
                </a:lnTo>
                <a:lnTo>
                  <a:pt x="1741" y="15"/>
                </a:lnTo>
                <a:lnTo>
                  <a:pt x="1742" y="15"/>
                </a:lnTo>
                <a:lnTo>
                  <a:pt x="1743" y="15"/>
                </a:lnTo>
                <a:lnTo>
                  <a:pt x="1744" y="15"/>
                </a:lnTo>
                <a:lnTo>
                  <a:pt x="1746" y="16"/>
                </a:lnTo>
                <a:lnTo>
                  <a:pt x="1747" y="16"/>
                </a:lnTo>
                <a:lnTo>
                  <a:pt x="1748" y="16"/>
                </a:lnTo>
                <a:lnTo>
                  <a:pt x="1749" y="16"/>
                </a:lnTo>
                <a:lnTo>
                  <a:pt x="1750" y="16"/>
                </a:lnTo>
                <a:lnTo>
                  <a:pt x="1751" y="16"/>
                </a:lnTo>
                <a:lnTo>
                  <a:pt x="1753" y="16"/>
                </a:lnTo>
                <a:lnTo>
                  <a:pt x="1753" y="16"/>
                </a:lnTo>
                <a:lnTo>
                  <a:pt x="1754" y="17"/>
                </a:lnTo>
                <a:lnTo>
                  <a:pt x="1755" y="17"/>
                </a:lnTo>
                <a:lnTo>
                  <a:pt x="1756" y="17"/>
                </a:lnTo>
                <a:lnTo>
                  <a:pt x="1757" y="17"/>
                </a:lnTo>
                <a:lnTo>
                  <a:pt x="1759" y="17"/>
                </a:lnTo>
                <a:lnTo>
                  <a:pt x="1760" y="17"/>
                </a:lnTo>
                <a:lnTo>
                  <a:pt x="1761" y="17"/>
                </a:lnTo>
                <a:lnTo>
                  <a:pt x="1762" y="18"/>
                </a:lnTo>
                <a:lnTo>
                  <a:pt x="1763" y="18"/>
                </a:lnTo>
                <a:lnTo>
                  <a:pt x="1764" y="18"/>
                </a:lnTo>
                <a:lnTo>
                  <a:pt x="1765" y="18"/>
                </a:lnTo>
                <a:lnTo>
                  <a:pt x="1767" y="18"/>
                </a:lnTo>
                <a:lnTo>
                  <a:pt x="1768" y="18"/>
                </a:lnTo>
                <a:lnTo>
                  <a:pt x="1769" y="18"/>
                </a:lnTo>
                <a:lnTo>
                  <a:pt x="1770" y="18"/>
                </a:lnTo>
                <a:lnTo>
                  <a:pt x="1771" y="19"/>
                </a:lnTo>
                <a:lnTo>
                  <a:pt x="1772" y="19"/>
                </a:lnTo>
                <a:lnTo>
                  <a:pt x="1774" y="19"/>
                </a:lnTo>
                <a:lnTo>
                  <a:pt x="1775" y="19"/>
                </a:lnTo>
                <a:lnTo>
                  <a:pt x="1776" y="19"/>
                </a:lnTo>
                <a:lnTo>
                  <a:pt x="1777" y="19"/>
                </a:lnTo>
                <a:lnTo>
                  <a:pt x="1777" y="19"/>
                </a:lnTo>
                <a:lnTo>
                  <a:pt x="1778" y="19"/>
                </a:lnTo>
              </a:path>
            </a:pathLst>
          </a:custGeom>
          <a:noFill/>
          <a:ln w="14288">
            <a:solidFill>
              <a:srgbClr val="0000FF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126" eaLnBrk="0" hangingPunct="0"/>
            <a:endParaRPr lang="en-US" sz="16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640425" y="2382976"/>
            <a:ext cx="3632845" cy="2495262"/>
            <a:chOff x="5118154" y="2382704"/>
            <a:chExt cx="3633791" cy="2495912"/>
          </a:xfrm>
        </p:grpSpPr>
        <p:sp>
          <p:nvSpPr>
            <p:cNvPr id="498" name="Oval 497"/>
            <p:cNvSpPr/>
            <p:nvPr/>
          </p:nvSpPr>
          <p:spPr>
            <a:xfrm>
              <a:off x="5118154" y="2382704"/>
              <a:ext cx="91440" cy="91440"/>
            </a:xfrm>
            <a:prstGeom prst="ellipse">
              <a:avLst/>
            </a:prstGeom>
            <a:noFill/>
            <a:ln w="1905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eaLnBrk="0" hangingPunct="0"/>
              <a:endParaRPr lang="en-US" sz="1600">
                <a:solidFill>
                  <a:srgbClr val="FFFFFF"/>
                </a:solidFill>
                <a:latin typeface="Helvetica"/>
                <a:ea typeface="ＭＳ Ｐゴシック"/>
              </a:endParaRPr>
            </a:p>
          </p:txBody>
        </p:sp>
        <p:sp>
          <p:nvSpPr>
            <p:cNvPr id="499" name="Oval 498"/>
            <p:cNvSpPr/>
            <p:nvPr/>
          </p:nvSpPr>
          <p:spPr>
            <a:xfrm>
              <a:off x="5360897" y="2476385"/>
              <a:ext cx="91440" cy="91440"/>
            </a:xfrm>
            <a:prstGeom prst="ellipse">
              <a:avLst/>
            </a:prstGeom>
            <a:noFill/>
            <a:ln w="1905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eaLnBrk="0" hangingPunct="0"/>
              <a:endParaRPr lang="en-US" sz="1600">
                <a:solidFill>
                  <a:srgbClr val="FFFFFF"/>
                </a:solidFill>
                <a:latin typeface="Helvetica"/>
                <a:ea typeface="ＭＳ Ｐゴシック"/>
              </a:endParaRPr>
            </a:p>
          </p:txBody>
        </p:sp>
        <p:sp>
          <p:nvSpPr>
            <p:cNvPr id="500" name="Oval 499"/>
            <p:cNvSpPr/>
            <p:nvPr/>
          </p:nvSpPr>
          <p:spPr>
            <a:xfrm>
              <a:off x="5846383" y="2976015"/>
              <a:ext cx="91440" cy="91440"/>
            </a:xfrm>
            <a:prstGeom prst="ellipse">
              <a:avLst/>
            </a:prstGeom>
            <a:noFill/>
            <a:ln w="1905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eaLnBrk="0" hangingPunct="0"/>
              <a:endParaRPr lang="en-US" sz="1600">
                <a:solidFill>
                  <a:srgbClr val="FFFFFF"/>
                </a:solidFill>
                <a:latin typeface="Helvetica"/>
                <a:ea typeface="ＭＳ Ｐゴシック"/>
              </a:endParaRPr>
            </a:p>
          </p:txBody>
        </p:sp>
        <p:sp>
          <p:nvSpPr>
            <p:cNvPr id="502" name="Oval 501"/>
            <p:cNvSpPr/>
            <p:nvPr/>
          </p:nvSpPr>
          <p:spPr>
            <a:xfrm>
              <a:off x="6341394" y="4787176"/>
              <a:ext cx="91440" cy="91440"/>
            </a:xfrm>
            <a:prstGeom prst="ellipse">
              <a:avLst/>
            </a:prstGeom>
            <a:noFill/>
            <a:ln w="1905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eaLnBrk="0" hangingPunct="0"/>
              <a:endParaRPr lang="en-US" sz="1600">
                <a:solidFill>
                  <a:srgbClr val="FFFFFF"/>
                </a:solidFill>
                <a:latin typeface="Helvetica"/>
                <a:ea typeface="ＭＳ Ｐゴシック"/>
              </a:endParaRPr>
            </a:p>
          </p:txBody>
        </p:sp>
        <p:sp>
          <p:nvSpPr>
            <p:cNvPr id="503" name="Oval 502"/>
            <p:cNvSpPr/>
            <p:nvPr/>
          </p:nvSpPr>
          <p:spPr>
            <a:xfrm>
              <a:off x="6817355" y="3038469"/>
              <a:ext cx="91440" cy="91440"/>
            </a:xfrm>
            <a:prstGeom prst="ellipse">
              <a:avLst/>
            </a:prstGeom>
            <a:noFill/>
            <a:ln w="1905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eaLnBrk="0" hangingPunct="0"/>
              <a:endParaRPr lang="en-US" sz="1600">
                <a:solidFill>
                  <a:srgbClr val="FFFFFF"/>
                </a:solidFill>
                <a:latin typeface="Helvetica"/>
                <a:ea typeface="ＭＳ Ｐゴシック"/>
              </a:endParaRPr>
            </a:p>
          </p:txBody>
        </p:sp>
        <p:sp>
          <p:nvSpPr>
            <p:cNvPr id="504" name="Oval 503"/>
            <p:cNvSpPr/>
            <p:nvPr/>
          </p:nvSpPr>
          <p:spPr>
            <a:xfrm>
              <a:off x="7302841" y="2482630"/>
              <a:ext cx="91440" cy="91440"/>
            </a:xfrm>
            <a:prstGeom prst="ellipse">
              <a:avLst/>
            </a:prstGeom>
            <a:noFill/>
            <a:ln w="1905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eaLnBrk="0" hangingPunct="0"/>
              <a:endParaRPr lang="en-US" sz="1600">
                <a:solidFill>
                  <a:srgbClr val="FFFFFF"/>
                </a:solidFill>
                <a:latin typeface="Helvetica"/>
                <a:ea typeface="ＭＳ Ｐゴシック"/>
              </a:endParaRPr>
            </a:p>
          </p:txBody>
        </p:sp>
        <p:sp>
          <p:nvSpPr>
            <p:cNvPr id="505" name="Oval 504"/>
            <p:cNvSpPr/>
            <p:nvPr/>
          </p:nvSpPr>
          <p:spPr>
            <a:xfrm>
              <a:off x="5603640" y="2645011"/>
              <a:ext cx="91440" cy="91440"/>
            </a:xfrm>
            <a:prstGeom prst="ellipse">
              <a:avLst/>
            </a:prstGeom>
            <a:noFill/>
            <a:ln w="1905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eaLnBrk="0" hangingPunct="0"/>
              <a:endParaRPr lang="en-US" sz="1600">
                <a:solidFill>
                  <a:srgbClr val="FFFFFF"/>
                </a:solidFill>
                <a:latin typeface="Helvetica"/>
                <a:ea typeface="ＭＳ Ｐゴシック"/>
              </a:endParaRPr>
            </a:p>
          </p:txBody>
        </p:sp>
        <p:sp>
          <p:nvSpPr>
            <p:cNvPr id="506" name="Oval 505"/>
            <p:cNvSpPr/>
            <p:nvPr/>
          </p:nvSpPr>
          <p:spPr>
            <a:xfrm>
              <a:off x="6089126" y="3569327"/>
              <a:ext cx="91440" cy="91440"/>
            </a:xfrm>
            <a:prstGeom prst="ellipse">
              <a:avLst/>
            </a:prstGeom>
            <a:noFill/>
            <a:ln w="1905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eaLnBrk="0" hangingPunct="0"/>
              <a:endParaRPr lang="en-US" sz="1600">
                <a:solidFill>
                  <a:srgbClr val="FFFFFF"/>
                </a:solidFill>
                <a:latin typeface="Helvetica"/>
                <a:ea typeface="ＭＳ Ｐゴシック"/>
              </a:endParaRPr>
            </a:p>
          </p:txBody>
        </p:sp>
        <p:sp>
          <p:nvSpPr>
            <p:cNvPr id="507" name="Oval 506"/>
            <p:cNvSpPr/>
            <p:nvPr/>
          </p:nvSpPr>
          <p:spPr>
            <a:xfrm>
              <a:off x="6574612" y="3644271"/>
              <a:ext cx="91440" cy="91440"/>
            </a:xfrm>
            <a:prstGeom prst="ellipse">
              <a:avLst/>
            </a:prstGeom>
            <a:noFill/>
            <a:ln w="1905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eaLnBrk="0" hangingPunct="0"/>
              <a:endParaRPr lang="en-US" sz="1600">
                <a:solidFill>
                  <a:srgbClr val="FFFFFF"/>
                </a:solidFill>
                <a:latin typeface="Helvetica"/>
                <a:ea typeface="ＭＳ Ｐゴシック"/>
              </a:endParaRPr>
            </a:p>
          </p:txBody>
        </p:sp>
        <p:sp>
          <p:nvSpPr>
            <p:cNvPr id="508" name="Oval 507"/>
            <p:cNvSpPr/>
            <p:nvPr/>
          </p:nvSpPr>
          <p:spPr>
            <a:xfrm>
              <a:off x="7060098" y="2676237"/>
              <a:ext cx="91440" cy="91440"/>
            </a:xfrm>
            <a:prstGeom prst="ellipse">
              <a:avLst/>
            </a:prstGeom>
            <a:noFill/>
            <a:ln w="1905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eaLnBrk="0" hangingPunct="0"/>
              <a:endParaRPr lang="en-US" sz="1600">
                <a:solidFill>
                  <a:srgbClr val="FFFFFF"/>
                </a:solidFill>
                <a:latin typeface="Helvetica"/>
                <a:ea typeface="ＭＳ Ｐゴシック"/>
              </a:endParaRPr>
            </a:p>
          </p:txBody>
        </p:sp>
        <p:sp>
          <p:nvSpPr>
            <p:cNvPr id="509" name="Oval 508"/>
            <p:cNvSpPr/>
            <p:nvPr/>
          </p:nvSpPr>
          <p:spPr>
            <a:xfrm>
              <a:off x="7545584" y="2382704"/>
              <a:ext cx="91440" cy="91440"/>
            </a:xfrm>
            <a:prstGeom prst="ellipse">
              <a:avLst/>
            </a:prstGeom>
            <a:noFill/>
            <a:ln w="1905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eaLnBrk="0" hangingPunct="0"/>
              <a:endParaRPr lang="en-US" sz="1600">
                <a:solidFill>
                  <a:srgbClr val="FFFFFF"/>
                </a:solidFill>
                <a:latin typeface="Helvetica"/>
                <a:ea typeface="ＭＳ Ｐゴシック"/>
              </a:endParaRPr>
            </a:p>
          </p:txBody>
        </p:sp>
        <p:sp>
          <p:nvSpPr>
            <p:cNvPr id="510" name="Oval 509"/>
            <p:cNvSpPr/>
            <p:nvPr/>
          </p:nvSpPr>
          <p:spPr>
            <a:xfrm>
              <a:off x="7788329" y="2382704"/>
              <a:ext cx="91440" cy="91440"/>
            </a:xfrm>
            <a:prstGeom prst="ellipse">
              <a:avLst/>
            </a:prstGeom>
            <a:noFill/>
            <a:ln w="1905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eaLnBrk="0" hangingPunct="0"/>
              <a:endParaRPr lang="en-US" sz="1600">
                <a:solidFill>
                  <a:srgbClr val="FFFFFF"/>
                </a:solidFill>
                <a:latin typeface="Helvetica"/>
                <a:ea typeface="ＭＳ Ｐゴシック"/>
              </a:endParaRPr>
            </a:p>
          </p:txBody>
        </p:sp>
        <p:sp>
          <p:nvSpPr>
            <p:cNvPr id="529" name="Oval 528"/>
            <p:cNvSpPr/>
            <p:nvPr/>
          </p:nvSpPr>
          <p:spPr>
            <a:xfrm>
              <a:off x="7057461" y="3751291"/>
              <a:ext cx="91440" cy="91440"/>
            </a:xfrm>
            <a:prstGeom prst="ellipse">
              <a:avLst/>
            </a:prstGeom>
            <a:noFill/>
            <a:ln w="1905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eaLnBrk="0" hangingPunct="0"/>
              <a:endParaRPr lang="en-US" sz="1600">
                <a:solidFill>
                  <a:srgbClr val="FFFFFF"/>
                </a:solidFill>
                <a:latin typeface="Helvetica"/>
                <a:ea typeface="ＭＳ Ｐゴシック"/>
              </a:endParaRPr>
            </a:p>
          </p:txBody>
        </p:sp>
        <p:sp>
          <p:nvSpPr>
            <p:cNvPr id="268" name="TextBox 267"/>
            <p:cNvSpPr txBox="1"/>
            <p:nvPr/>
          </p:nvSpPr>
          <p:spPr>
            <a:xfrm>
              <a:off x="7340331" y="3636445"/>
              <a:ext cx="14116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126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  <a:ea typeface="ＭＳ Ｐゴシック" charset="0"/>
                  <a:cs typeface="Calibri"/>
                </a:rPr>
                <a:t>MR buffer 2 cells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511462" y="2348418"/>
            <a:ext cx="3755295" cy="2058199"/>
            <a:chOff x="4989157" y="2348135"/>
            <a:chExt cx="3756273" cy="2058735"/>
          </a:xfrm>
        </p:grpSpPr>
        <p:sp>
          <p:nvSpPr>
            <p:cNvPr id="511" name="Rectangle 510"/>
            <p:cNvSpPr/>
            <p:nvPr/>
          </p:nvSpPr>
          <p:spPr>
            <a:xfrm>
              <a:off x="4989157" y="2348135"/>
              <a:ext cx="91440" cy="9144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eaLnBrk="0" hangingPunct="0"/>
              <a:endParaRPr lang="en-US" sz="1600">
                <a:solidFill>
                  <a:srgbClr val="FFFFFF"/>
                </a:solidFill>
                <a:latin typeface="Helvetica"/>
                <a:ea typeface="ＭＳ Ｐゴシック"/>
              </a:endParaRPr>
            </a:p>
          </p:txBody>
        </p:sp>
        <p:sp>
          <p:nvSpPr>
            <p:cNvPr id="512" name="Rectangle 511"/>
            <p:cNvSpPr/>
            <p:nvPr/>
          </p:nvSpPr>
          <p:spPr>
            <a:xfrm>
              <a:off x="5230746" y="2404344"/>
              <a:ext cx="91440" cy="9144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eaLnBrk="0" hangingPunct="0"/>
              <a:endParaRPr lang="en-US" sz="1600">
                <a:solidFill>
                  <a:srgbClr val="FFFFFF"/>
                </a:solidFill>
                <a:latin typeface="Helvetica"/>
                <a:ea typeface="ＭＳ Ｐゴシック"/>
              </a:endParaRPr>
            </a:p>
          </p:txBody>
        </p:sp>
        <p:sp>
          <p:nvSpPr>
            <p:cNvPr id="513" name="Rectangle 512"/>
            <p:cNvSpPr/>
            <p:nvPr/>
          </p:nvSpPr>
          <p:spPr>
            <a:xfrm>
              <a:off x="5472335" y="2541742"/>
              <a:ext cx="91440" cy="9144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eaLnBrk="0" hangingPunct="0"/>
              <a:endParaRPr lang="en-US" sz="1600">
                <a:solidFill>
                  <a:srgbClr val="FFFFFF"/>
                </a:solidFill>
                <a:latin typeface="Helvetica"/>
                <a:ea typeface="ＭＳ Ｐゴシック"/>
              </a:endParaRPr>
            </a:p>
          </p:txBody>
        </p:sp>
        <p:sp>
          <p:nvSpPr>
            <p:cNvPr id="514" name="Rectangle 513"/>
            <p:cNvSpPr/>
            <p:nvPr/>
          </p:nvSpPr>
          <p:spPr>
            <a:xfrm>
              <a:off x="5713924" y="2872748"/>
              <a:ext cx="91440" cy="9144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eaLnBrk="0" hangingPunct="0"/>
              <a:endParaRPr lang="en-US" sz="1600">
                <a:solidFill>
                  <a:srgbClr val="FFFFFF"/>
                </a:solidFill>
                <a:latin typeface="Helvetica"/>
                <a:ea typeface="ＭＳ Ｐゴシック"/>
              </a:endParaRPr>
            </a:p>
          </p:txBody>
        </p:sp>
        <p:sp>
          <p:nvSpPr>
            <p:cNvPr id="515" name="Rectangle 514"/>
            <p:cNvSpPr/>
            <p:nvPr/>
          </p:nvSpPr>
          <p:spPr>
            <a:xfrm>
              <a:off x="5955513" y="3378623"/>
              <a:ext cx="91440" cy="9144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eaLnBrk="0" hangingPunct="0"/>
              <a:endParaRPr lang="en-US" sz="1600">
                <a:solidFill>
                  <a:srgbClr val="FFFFFF"/>
                </a:solidFill>
                <a:latin typeface="Helvetica"/>
                <a:ea typeface="ＭＳ Ｐゴシック"/>
              </a:endParaRPr>
            </a:p>
          </p:txBody>
        </p:sp>
        <p:sp>
          <p:nvSpPr>
            <p:cNvPr id="516" name="Rectangle 515"/>
            <p:cNvSpPr/>
            <p:nvPr/>
          </p:nvSpPr>
          <p:spPr>
            <a:xfrm>
              <a:off x="6197102" y="4315430"/>
              <a:ext cx="91440" cy="9144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eaLnBrk="0" hangingPunct="0"/>
              <a:endParaRPr lang="en-US" sz="1600">
                <a:solidFill>
                  <a:srgbClr val="FFFFFF"/>
                </a:solidFill>
                <a:latin typeface="Helvetica"/>
                <a:ea typeface="ＭＳ Ｐゴシック"/>
              </a:endParaRPr>
            </a:p>
          </p:txBody>
        </p:sp>
        <p:sp>
          <p:nvSpPr>
            <p:cNvPr id="517" name="Rectangle 516"/>
            <p:cNvSpPr/>
            <p:nvPr/>
          </p:nvSpPr>
          <p:spPr>
            <a:xfrm>
              <a:off x="6438691" y="3840781"/>
              <a:ext cx="91440" cy="9144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eaLnBrk="0" hangingPunct="0"/>
              <a:endParaRPr lang="en-US" sz="1600">
                <a:solidFill>
                  <a:srgbClr val="FFFFFF"/>
                </a:solidFill>
                <a:latin typeface="Helvetica"/>
                <a:ea typeface="ＭＳ Ｐゴシック"/>
              </a:endParaRPr>
            </a:p>
          </p:txBody>
        </p:sp>
        <p:sp>
          <p:nvSpPr>
            <p:cNvPr id="518" name="Rectangle 517"/>
            <p:cNvSpPr/>
            <p:nvPr/>
          </p:nvSpPr>
          <p:spPr>
            <a:xfrm>
              <a:off x="6680280" y="3135053"/>
              <a:ext cx="91440" cy="9144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eaLnBrk="0" hangingPunct="0"/>
              <a:endParaRPr lang="en-US" sz="1600">
                <a:solidFill>
                  <a:srgbClr val="FFFFFF"/>
                </a:solidFill>
                <a:latin typeface="Helvetica"/>
                <a:ea typeface="ＭＳ Ｐゴシック"/>
              </a:endParaRPr>
            </a:p>
          </p:txBody>
        </p:sp>
        <p:sp>
          <p:nvSpPr>
            <p:cNvPr id="519" name="Rectangle 518"/>
            <p:cNvSpPr/>
            <p:nvPr/>
          </p:nvSpPr>
          <p:spPr>
            <a:xfrm>
              <a:off x="6921869" y="2710367"/>
              <a:ext cx="91440" cy="9144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eaLnBrk="0" hangingPunct="0"/>
              <a:endParaRPr lang="en-US" sz="1600">
                <a:solidFill>
                  <a:srgbClr val="FFFFFF"/>
                </a:solidFill>
                <a:latin typeface="Helvetica"/>
                <a:ea typeface="ＭＳ Ｐゴシック"/>
              </a:endParaRPr>
            </a:p>
          </p:txBody>
        </p:sp>
        <p:sp>
          <p:nvSpPr>
            <p:cNvPr id="520" name="Rectangle 519"/>
            <p:cNvSpPr/>
            <p:nvPr/>
          </p:nvSpPr>
          <p:spPr>
            <a:xfrm>
              <a:off x="7163458" y="2473043"/>
              <a:ext cx="91440" cy="9144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eaLnBrk="0" hangingPunct="0"/>
              <a:endParaRPr lang="en-US" sz="1600">
                <a:solidFill>
                  <a:srgbClr val="FFFFFF"/>
                </a:solidFill>
                <a:latin typeface="Helvetica"/>
                <a:ea typeface="ＭＳ Ｐゴシック"/>
              </a:endParaRPr>
            </a:p>
          </p:txBody>
        </p:sp>
        <p:sp>
          <p:nvSpPr>
            <p:cNvPr id="521" name="Rectangle 520"/>
            <p:cNvSpPr/>
            <p:nvPr/>
          </p:nvSpPr>
          <p:spPr>
            <a:xfrm>
              <a:off x="7405047" y="2385607"/>
              <a:ext cx="91440" cy="9144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eaLnBrk="0" hangingPunct="0"/>
              <a:endParaRPr lang="en-US" sz="1600">
                <a:solidFill>
                  <a:srgbClr val="FFFFFF"/>
                </a:solidFill>
                <a:latin typeface="Helvetica"/>
                <a:ea typeface="ＭＳ Ｐゴシック"/>
              </a:endParaRPr>
            </a:p>
          </p:txBody>
        </p:sp>
        <p:sp>
          <p:nvSpPr>
            <p:cNvPr id="522" name="Rectangle 521"/>
            <p:cNvSpPr/>
            <p:nvPr/>
          </p:nvSpPr>
          <p:spPr>
            <a:xfrm>
              <a:off x="7646632" y="2354381"/>
              <a:ext cx="91440" cy="9144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eaLnBrk="0" hangingPunct="0"/>
              <a:endParaRPr lang="en-US" sz="1600">
                <a:solidFill>
                  <a:srgbClr val="FFFFFF"/>
                </a:solidFill>
                <a:latin typeface="Helvetica"/>
                <a:ea typeface="ＭＳ Ｐゴシック"/>
              </a:endParaRPr>
            </a:p>
          </p:txBody>
        </p:sp>
        <p:sp>
          <p:nvSpPr>
            <p:cNvPr id="528" name="Rectangle 527"/>
            <p:cNvSpPr/>
            <p:nvPr/>
          </p:nvSpPr>
          <p:spPr>
            <a:xfrm>
              <a:off x="7057607" y="3967240"/>
              <a:ext cx="91440" cy="9144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eaLnBrk="0" hangingPunct="0"/>
              <a:endParaRPr lang="en-US" sz="1600">
                <a:solidFill>
                  <a:srgbClr val="FFFFFF"/>
                </a:solidFill>
                <a:latin typeface="Helvetica"/>
                <a:ea typeface="ＭＳ Ｐゴシック"/>
              </a:endParaRPr>
            </a:p>
          </p:txBody>
        </p:sp>
        <p:sp>
          <p:nvSpPr>
            <p:cNvPr id="269" name="TextBox 268"/>
            <p:cNvSpPr txBox="1"/>
            <p:nvPr/>
          </p:nvSpPr>
          <p:spPr>
            <a:xfrm>
              <a:off x="7333816" y="3848290"/>
              <a:ext cx="14116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126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  <a:ea typeface="ＭＳ Ｐゴシック" charset="0"/>
                  <a:cs typeface="Calibri"/>
                </a:rPr>
                <a:t>MR buffer 4 cells</a:t>
              </a:r>
            </a:p>
          </p:txBody>
        </p:sp>
      </p:grpSp>
      <p:sp>
        <p:nvSpPr>
          <p:cNvPr id="158" name="Text Box 218"/>
          <p:cNvSpPr txBox="1">
            <a:spLocks noChangeArrowheads="1"/>
          </p:cNvSpPr>
          <p:nvPr/>
        </p:nvSpPr>
        <p:spPr bwMode="auto">
          <a:xfrm>
            <a:off x="6284782" y="5703135"/>
            <a:ext cx="3864539" cy="400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126" eaLnBrk="0" hangingPunct="0">
              <a:defRPr/>
            </a:pPr>
            <a:r>
              <a:rPr lang="en-US" sz="1999" b="1" dirty="0">
                <a:solidFill>
                  <a:srgbClr val="800000"/>
                </a:solidFill>
                <a:latin typeface="Calibri"/>
                <a:ea typeface="ＭＳ Ｐゴシック" charset="0"/>
                <a:cs typeface="Calibri"/>
              </a:rPr>
              <a:t>Buffer region is very effective.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4823E2E-462C-6B43-8B09-AB2C096D5E0C}"/>
              </a:ext>
            </a:extLst>
          </p:cNvPr>
          <p:cNvGrpSpPr/>
          <p:nvPr/>
        </p:nvGrpSpPr>
        <p:grpSpPr>
          <a:xfrm>
            <a:off x="2011680" y="2011680"/>
            <a:ext cx="3278921" cy="3171218"/>
            <a:chOff x="1942595" y="2649741"/>
            <a:chExt cx="3278921" cy="3171218"/>
          </a:xfrm>
        </p:grpSpPr>
        <p:grpSp>
          <p:nvGrpSpPr>
            <p:cNvPr id="209" name="Group 4"/>
            <p:cNvGrpSpPr>
              <a:grpSpLocks/>
            </p:cNvGrpSpPr>
            <p:nvPr/>
          </p:nvGrpSpPr>
          <p:grpSpPr bwMode="auto">
            <a:xfrm>
              <a:off x="1942595" y="2649741"/>
              <a:ext cx="3278921" cy="3161476"/>
              <a:chOff x="3410" y="1452"/>
              <a:chExt cx="2126" cy="2120"/>
            </a:xfrm>
          </p:grpSpPr>
          <p:grpSp>
            <p:nvGrpSpPr>
              <p:cNvPr id="210" name="Group 5"/>
              <p:cNvGrpSpPr>
                <a:grpSpLocks/>
              </p:cNvGrpSpPr>
              <p:nvPr/>
            </p:nvGrpSpPr>
            <p:grpSpPr bwMode="auto">
              <a:xfrm>
                <a:off x="3410" y="1456"/>
                <a:ext cx="2124" cy="2116"/>
                <a:chOff x="1488" y="720"/>
                <a:chExt cx="2112" cy="2112"/>
              </a:xfrm>
            </p:grpSpPr>
            <p:grpSp>
              <p:nvGrpSpPr>
                <p:cNvPr id="212" name="Group 6"/>
                <p:cNvGrpSpPr>
                  <a:grpSpLocks/>
                </p:cNvGrpSpPr>
                <p:nvPr/>
              </p:nvGrpSpPr>
              <p:grpSpPr bwMode="auto">
                <a:xfrm>
                  <a:off x="1488" y="720"/>
                  <a:ext cx="2112" cy="2112"/>
                  <a:chOff x="1488" y="720"/>
                  <a:chExt cx="1536" cy="2112"/>
                </a:xfrm>
              </p:grpSpPr>
              <p:sp>
                <p:nvSpPr>
                  <p:cNvPr id="231" name="Line 7"/>
                  <p:cNvSpPr>
                    <a:spLocks noChangeShapeType="1"/>
                  </p:cNvSpPr>
                  <p:nvPr/>
                </p:nvSpPr>
                <p:spPr bwMode="auto">
                  <a:xfrm>
                    <a:off x="1488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232" name="Line 8"/>
                  <p:cNvSpPr>
                    <a:spLocks noChangeShapeType="1"/>
                  </p:cNvSpPr>
                  <p:nvPr/>
                </p:nvSpPr>
                <p:spPr bwMode="auto">
                  <a:xfrm>
                    <a:off x="1584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233" name="Line 9"/>
                  <p:cNvSpPr>
                    <a:spLocks noChangeShapeType="1"/>
                  </p:cNvSpPr>
                  <p:nvPr/>
                </p:nvSpPr>
                <p:spPr bwMode="auto">
                  <a:xfrm>
                    <a:off x="1680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234" name="Line 10"/>
                  <p:cNvSpPr>
                    <a:spLocks noChangeShapeType="1"/>
                  </p:cNvSpPr>
                  <p:nvPr/>
                </p:nvSpPr>
                <p:spPr bwMode="auto">
                  <a:xfrm>
                    <a:off x="1776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235" name="Line 11"/>
                  <p:cNvSpPr>
                    <a:spLocks noChangeShapeType="1"/>
                  </p:cNvSpPr>
                  <p:nvPr/>
                </p:nvSpPr>
                <p:spPr bwMode="auto">
                  <a:xfrm>
                    <a:off x="1872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236" name="Line 12"/>
                  <p:cNvSpPr>
                    <a:spLocks noChangeShapeType="1"/>
                  </p:cNvSpPr>
                  <p:nvPr/>
                </p:nvSpPr>
                <p:spPr bwMode="auto">
                  <a:xfrm>
                    <a:off x="1968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237" name="Line 13"/>
                  <p:cNvSpPr>
                    <a:spLocks noChangeShapeType="1"/>
                  </p:cNvSpPr>
                  <p:nvPr/>
                </p:nvSpPr>
                <p:spPr bwMode="auto">
                  <a:xfrm>
                    <a:off x="2064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238" name="Line 14"/>
                  <p:cNvSpPr>
                    <a:spLocks noChangeShapeType="1"/>
                  </p:cNvSpPr>
                  <p:nvPr/>
                </p:nvSpPr>
                <p:spPr bwMode="auto">
                  <a:xfrm>
                    <a:off x="2160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239" name="Line 15"/>
                  <p:cNvSpPr>
                    <a:spLocks noChangeShapeType="1"/>
                  </p:cNvSpPr>
                  <p:nvPr/>
                </p:nvSpPr>
                <p:spPr bwMode="auto">
                  <a:xfrm>
                    <a:off x="2256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240" name="Line 16"/>
                  <p:cNvSpPr>
                    <a:spLocks noChangeShapeType="1"/>
                  </p:cNvSpPr>
                  <p:nvPr/>
                </p:nvSpPr>
                <p:spPr bwMode="auto">
                  <a:xfrm>
                    <a:off x="2352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241" name="Line 17"/>
                  <p:cNvSpPr>
                    <a:spLocks noChangeShapeType="1"/>
                  </p:cNvSpPr>
                  <p:nvPr/>
                </p:nvSpPr>
                <p:spPr bwMode="auto">
                  <a:xfrm>
                    <a:off x="2448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242" name="Line 18"/>
                  <p:cNvSpPr>
                    <a:spLocks noChangeShapeType="1"/>
                  </p:cNvSpPr>
                  <p:nvPr/>
                </p:nvSpPr>
                <p:spPr bwMode="auto">
                  <a:xfrm>
                    <a:off x="2544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243" name="Line 19"/>
                  <p:cNvSpPr>
                    <a:spLocks noChangeShapeType="1"/>
                  </p:cNvSpPr>
                  <p:nvPr/>
                </p:nvSpPr>
                <p:spPr bwMode="auto">
                  <a:xfrm>
                    <a:off x="2640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244" name="Line 20"/>
                  <p:cNvSpPr>
                    <a:spLocks noChangeShapeType="1"/>
                  </p:cNvSpPr>
                  <p:nvPr/>
                </p:nvSpPr>
                <p:spPr bwMode="auto">
                  <a:xfrm>
                    <a:off x="2736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245" name="Line 21"/>
                  <p:cNvSpPr>
                    <a:spLocks noChangeShapeType="1"/>
                  </p:cNvSpPr>
                  <p:nvPr/>
                </p:nvSpPr>
                <p:spPr bwMode="auto">
                  <a:xfrm>
                    <a:off x="2832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246" name="Line 22"/>
                  <p:cNvSpPr>
                    <a:spLocks noChangeShapeType="1"/>
                  </p:cNvSpPr>
                  <p:nvPr/>
                </p:nvSpPr>
                <p:spPr bwMode="auto">
                  <a:xfrm>
                    <a:off x="2928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247" name="Line 23"/>
                  <p:cNvSpPr>
                    <a:spLocks noChangeShapeType="1"/>
                  </p:cNvSpPr>
                  <p:nvPr/>
                </p:nvSpPr>
                <p:spPr bwMode="auto">
                  <a:xfrm>
                    <a:off x="3024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</p:grpSp>
            <p:grpSp>
              <p:nvGrpSpPr>
                <p:cNvPr id="213" name="Group 24"/>
                <p:cNvGrpSpPr>
                  <a:grpSpLocks/>
                </p:cNvGrpSpPr>
                <p:nvPr/>
              </p:nvGrpSpPr>
              <p:grpSpPr bwMode="auto">
                <a:xfrm rot="-5400000">
                  <a:off x="1488" y="720"/>
                  <a:ext cx="2112" cy="2112"/>
                  <a:chOff x="1488" y="720"/>
                  <a:chExt cx="1536" cy="2112"/>
                </a:xfrm>
              </p:grpSpPr>
              <p:sp>
                <p:nvSpPr>
                  <p:cNvPr id="214" name="Line 25"/>
                  <p:cNvSpPr>
                    <a:spLocks noChangeShapeType="1"/>
                  </p:cNvSpPr>
                  <p:nvPr/>
                </p:nvSpPr>
                <p:spPr bwMode="auto">
                  <a:xfrm>
                    <a:off x="1488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215" name="Line 26"/>
                  <p:cNvSpPr>
                    <a:spLocks noChangeShapeType="1"/>
                  </p:cNvSpPr>
                  <p:nvPr/>
                </p:nvSpPr>
                <p:spPr bwMode="auto">
                  <a:xfrm>
                    <a:off x="1584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216" name="Line 27"/>
                  <p:cNvSpPr>
                    <a:spLocks noChangeShapeType="1"/>
                  </p:cNvSpPr>
                  <p:nvPr/>
                </p:nvSpPr>
                <p:spPr bwMode="auto">
                  <a:xfrm>
                    <a:off x="1680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217" name="Line 28"/>
                  <p:cNvSpPr>
                    <a:spLocks noChangeShapeType="1"/>
                  </p:cNvSpPr>
                  <p:nvPr/>
                </p:nvSpPr>
                <p:spPr bwMode="auto">
                  <a:xfrm>
                    <a:off x="1776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218" name="Line 29"/>
                  <p:cNvSpPr>
                    <a:spLocks noChangeShapeType="1"/>
                  </p:cNvSpPr>
                  <p:nvPr/>
                </p:nvSpPr>
                <p:spPr bwMode="auto">
                  <a:xfrm>
                    <a:off x="1872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219" name="Line 30"/>
                  <p:cNvSpPr>
                    <a:spLocks noChangeShapeType="1"/>
                  </p:cNvSpPr>
                  <p:nvPr/>
                </p:nvSpPr>
                <p:spPr bwMode="auto">
                  <a:xfrm>
                    <a:off x="1968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220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2064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221" name="Line 32"/>
                  <p:cNvSpPr>
                    <a:spLocks noChangeShapeType="1"/>
                  </p:cNvSpPr>
                  <p:nvPr/>
                </p:nvSpPr>
                <p:spPr bwMode="auto">
                  <a:xfrm>
                    <a:off x="2160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222" name="Line 33"/>
                  <p:cNvSpPr>
                    <a:spLocks noChangeShapeType="1"/>
                  </p:cNvSpPr>
                  <p:nvPr/>
                </p:nvSpPr>
                <p:spPr bwMode="auto">
                  <a:xfrm>
                    <a:off x="2256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223" name="Line 34"/>
                  <p:cNvSpPr>
                    <a:spLocks noChangeShapeType="1"/>
                  </p:cNvSpPr>
                  <p:nvPr/>
                </p:nvSpPr>
                <p:spPr bwMode="auto">
                  <a:xfrm>
                    <a:off x="2352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224" name="Line 35"/>
                  <p:cNvSpPr>
                    <a:spLocks noChangeShapeType="1"/>
                  </p:cNvSpPr>
                  <p:nvPr/>
                </p:nvSpPr>
                <p:spPr bwMode="auto">
                  <a:xfrm>
                    <a:off x="2448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225" name="Line 36"/>
                  <p:cNvSpPr>
                    <a:spLocks noChangeShapeType="1"/>
                  </p:cNvSpPr>
                  <p:nvPr/>
                </p:nvSpPr>
                <p:spPr bwMode="auto">
                  <a:xfrm>
                    <a:off x="2544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226" name="Line 37"/>
                  <p:cNvSpPr>
                    <a:spLocks noChangeShapeType="1"/>
                  </p:cNvSpPr>
                  <p:nvPr/>
                </p:nvSpPr>
                <p:spPr bwMode="auto">
                  <a:xfrm>
                    <a:off x="2640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227" name="Line 38"/>
                  <p:cNvSpPr>
                    <a:spLocks noChangeShapeType="1"/>
                  </p:cNvSpPr>
                  <p:nvPr/>
                </p:nvSpPr>
                <p:spPr bwMode="auto">
                  <a:xfrm>
                    <a:off x="2736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228" name="Line 39"/>
                  <p:cNvSpPr>
                    <a:spLocks noChangeShapeType="1"/>
                  </p:cNvSpPr>
                  <p:nvPr/>
                </p:nvSpPr>
                <p:spPr bwMode="auto">
                  <a:xfrm>
                    <a:off x="2832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229" name="Line 40"/>
                  <p:cNvSpPr>
                    <a:spLocks noChangeShapeType="1"/>
                  </p:cNvSpPr>
                  <p:nvPr/>
                </p:nvSpPr>
                <p:spPr bwMode="auto">
                  <a:xfrm>
                    <a:off x="2928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230" name="Line 41"/>
                  <p:cNvSpPr>
                    <a:spLocks noChangeShapeType="1"/>
                  </p:cNvSpPr>
                  <p:nvPr/>
                </p:nvSpPr>
                <p:spPr bwMode="auto">
                  <a:xfrm>
                    <a:off x="3024" y="720"/>
                    <a:ext cx="0" cy="2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914126" eaLnBrk="0" hangingPunct="0"/>
                    <a:endParaRPr lang="en-US" sz="1600">
                      <a:solidFill>
                        <a:srgbClr val="000000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</p:grpSp>
          </p:grpSp>
          <p:sp>
            <p:nvSpPr>
              <p:cNvPr id="211" name="Rectangle 58"/>
              <p:cNvSpPr>
                <a:spLocks noChangeArrowheads="1"/>
              </p:cNvSpPr>
              <p:nvPr/>
            </p:nvSpPr>
            <p:spPr bwMode="auto">
              <a:xfrm>
                <a:off x="3411" y="1452"/>
                <a:ext cx="2125" cy="2118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126" eaLnBrk="0" hangingPunct="0"/>
                <a:endParaRPr lang="en-US" sz="1600">
                  <a:solidFill>
                    <a:srgbClr val="000000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248" name="Group 247"/>
            <p:cNvGrpSpPr/>
            <p:nvPr/>
          </p:nvGrpSpPr>
          <p:grpSpPr>
            <a:xfrm>
              <a:off x="2752300" y="3443092"/>
              <a:ext cx="1648714" cy="1580738"/>
              <a:chOff x="1229016" y="3443096"/>
              <a:chExt cx="1649143" cy="1581150"/>
            </a:xfrm>
          </p:grpSpPr>
          <p:sp>
            <p:nvSpPr>
              <p:cNvPr id="249" name="Line 42"/>
              <p:cNvSpPr>
                <a:spLocks noChangeAspect="1" noChangeShapeType="1"/>
              </p:cNvSpPr>
              <p:nvPr/>
            </p:nvSpPr>
            <p:spPr bwMode="auto">
              <a:xfrm>
                <a:off x="1346261" y="3443096"/>
                <a:ext cx="0" cy="15811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126" eaLnBrk="0" hangingPunct="0"/>
                <a:endParaRPr lang="en-US" sz="1600">
                  <a:solidFill>
                    <a:srgbClr val="000000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50" name="Line 43"/>
              <p:cNvSpPr>
                <a:spLocks noChangeAspect="1" noChangeShapeType="1"/>
              </p:cNvSpPr>
              <p:nvPr/>
            </p:nvSpPr>
            <p:spPr bwMode="auto">
              <a:xfrm>
                <a:off x="1551440" y="3443096"/>
                <a:ext cx="0" cy="15811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126" eaLnBrk="0" hangingPunct="0"/>
                <a:endParaRPr lang="en-US" sz="1600">
                  <a:solidFill>
                    <a:srgbClr val="000000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51" name="Line 44"/>
              <p:cNvSpPr>
                <a:spLocks noChangeAspect="1" noChangeShapeType="1"/>
              </p:cNvSpPr>
              <p:nvPr/>
            </p:nvSpPr>
            <p:spPr bwMode="auto">
              <a:xfrm>
                <a:off x="1755076" y="3443096"/>
                <a:ext cx="0" cy="15811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126" eaLnBrk="0" hangingPunct="0"/>
                <a:endParaRPr lang="en-US" sz="1600">
                  <a:solidFill>
                    <a:srgbClr val="000000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52" name="Line 45"/>
              <p:cNvSpPr>
                <a:spLocks noChangeAspect="1" noChangeShapeType="1"/>
              </p:cNvSpPr>
              <p:nvPr/>
            </p:nvSpPr>
            <p:spPr bwMode="auto">
              <a:xfrm>
                <a:off x="1960255" y="3443096"/>
                <a:ext cx="0" cy="15811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126" eaLnBrk="0" hangingPunct="0"/>
                <a:endParaRPr lang="en-US" sz="1600">
                  <a:solidFill>
                    <a:srgbClr val="000000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53" name="Line 46"/>
              <p:cNvSpPr>
                <a:spLocks noChangeAspect="1" noChangeShapeType="1"/>
              </p:cNvSpPr>
              <p:nvPr/>
            </p:nvSpPr>
            <p:spPr bwMode="auto">
              <a:xfrm>
                <a:off x="2163891" y="3443096"/>
                <a:ext cx="0" cy="15811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126" eaLnBrk="0" hangingPunct="0"/>
                <a:endParaRPr lang="en-US" sz="1600">
                  <a:solidFill>
                    <a:srgbClr val="000000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54" name="Line 47"/>
              <p:cNvSpPr>
                <a:spLocks noChangeAspect="1" noChangeShapeType="1"/>
              </p:cNvSpPr>
              <p:nvPr/>
            </p:nvSpPr>
            <p:spPr bwMode="auto">
              <a:xfrm>
                <a:off x="2369070" y="3443096"/>
                <a:ext cx="0" cy="15811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126" eaLnBrk="0" hangingPunct="0"/>
                <a:endParaRPr lang="en-US" sz="1600">
                  <a:solidFill>
                    <a:srgbClr val="000000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55" name="Line 48"/>
              <p:cNvSpPr>
                <a:spLocks noChangeAspect="1" noChangeShapeType="1"/>
              </p:cNvSpPr>
              <p:nvPr/>
            </p:nvSpPr>
            <p:spPr bwMode="auto">
              <a:xfrm>
                <a:off x="2572706" y="3443096"/>
                <a:ext cx="0" cy="15811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126" eaLnBrk="0" hangingPunct="0"/>
                <a:endParaRPr lang="en-US" sz="1600">
                  <a:solidFill>
                    <a:srgbClr val="000000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56" name="Line 49"/>
              <p:cNvSpPr>
                <a:spLocks noChangeAspect="1" noChangeShapeType="1"/>
              </p:cNvSpPr>
              <p:nvPr/>
            </p:nvSpPr>
            <p:spPr bwMode="auto">
              <a:xfrm>
                <a:off x="2777885" y="3443096"/>
                <a:ext cx="0" cy="15811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126" eaLnBrk="0" hangingPunct="0"/>
                <a:endParaRPr lang="en-US" sz="1600">
                  <a:solidFill>
                    <a:srgbClr val="000000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57" name="Line 50"/>
              <p:cNvSpPr>
                <a:spLocks noChangeAspect="1" noChangeShapeType="1"/>
              </p:cNvSpPr>
              <p:nvPr/>
            </p:nvSpPr>
            <p:spPr bwMode="auto">
              <a:xfrm rot="16200000">
                <a:off x="2060530" y="4106676"/>
                <a:ext cx="0" cy="163525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126" eaLnBrk="0" hangingPunct="0"/>
                <a:endParaRPr lang="en-US" sz="1600">
                  <a:solidFill>
                    <a:srgbClr val="000000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58" name="Line 51"/>
              <p:cNvSpPr>
                <a:spLocks noChangeAspect="1" noChangeShapeType="1"/>
              </p:cNvSpPr>
              <p:nvPr/>
            </p:nvSpPr>
            <p:spPr bwMode="auto">
              <a:xfrm rot="16200000">
                <a:off x="2060530" y="3908286"/>
                <a:ext cx="0" cy="163525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126" eaLnBrk="0" hangingPunct="0"/>
                <a:endParaRPr lang="en-US" sz="1600">
                  <a:solidFill>
                    <a:srgbClr val="000000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59" name="Line 52"/>
              <p:cNvSpPr>
                <a:spLocks noChangeAspect="1" noChangeShapeType="1"/>
              </p:cNvSpPr>
              <p:nvPr/>
            </p:nvSpPr>
            <p:spPr bwMode="auto">
              <a:xfrm rot="16200000">
                <a:off x="2060530" y="3711388"/>
                <a:ext cx="0" cy="163525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126" eaLnBrk="0" hangingPunct="0"/>
                <a:endParaRPr lang="en-US" sz="1600">
                  <a:solidFill>
                    <a:srgbClr val="000000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60" name="Line 53"/>
              <p:cNvSpPr>
                <a:spLocks noChangeAspect="1" noChangeShapeType="1"/>
              </p:cNvSpPr>
              <p:nvPr/>
            </p:nvSpPr>
            <p:spPr bwMode="auto">
              <a:xfrm rot="16200000">
                <a:off x="2060530" y="3512999"/>
                <a:ext cx="0" cy="163525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126" eaLnBrk="0" hangingPunct="0"/>
                <a:endParaRPr lang="en-US" sz="1600">
                  <a:solidFill>
                    <a:srgbClr val="000000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61" name="Line 54"/>
              <p:cNvSpPr>
                <a:spLocks noChangeAspect="1" noChangeShapeType="1"/>
              </p:cNvSpPr>
              <p:nvPr/>
            </p:nvSpPr>
            <p:spPr bwMode="auto">
              <a:xfrm rot="16200000">
                <a:off x="2060530" y="3316101"/>
                <a:ext cx="0" cy="163525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126" eaLnBrk="0" hangingPunct="0"/>
                <a:endParaRPr lang="en-US" sz="1600">
                  <a:solidFill>
                    <a:srgbClr val="000000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62" name="Line 55"/>
              <p:cNvSpPr>
                <a:spLocks noChangeAspect="1" noChangeShapeType="1"/>
              </p:cNvSpPr>
              <p:nvPr/>
            </p:nvSpPr>
            <p:spPr bwMode="auto">
              <a:xfrm rot="16200000">
                <a:off x="2060530" y="3117711"/>
                <a:ext cx="0" cy="163525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126" eaLnBrk="0" hangingPunct="0"/>
                <a:endParaRPr lang="en-US" sz="1600">
                  <a:solidFill>
                    <a:srgbClr val="000000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63" name="Line 56"/>
              <p:cNvSpPr>
                <a:spLocks noChangeAspect="1" noChangeShapeType="1"/>
              </p:cNvSpPr>
              <p:nvPr/>
            </p:nvSpPr>
            <p:spPr bwMode="auto">
              <a:xfrm rot="16200000">
                <a:off x="2060530" y="2920813"/>
                <a:ext cx="0" cy="163525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126" eaLnBrk="0" hangingPunct="0"/>
                <a:endParaRPr lang="en-US" sz="1600">
                  <a:solidFill>
                    <a:srgbClr val="000000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64" name="Line 57"/>
              <p:cNvSpPr>
                <a:spLocks noChangeAspect="1" noChangeShapeType="1"/>
              </p:cNvSpPr>
              <p:nvPr/>
            </p:nvSpPr>
            <p:spPr bwMode="auto">
              <a:xfrm rot="16200000">
                <a:off x="2060530" y="2722424"/>
                <a:ext cx="0" cy="163525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126" eaLnBrk="0" hangingPunct="0"/>
                <a:endParaRPr lang="en-US" sz="1600">
                  <a:solidFill>
                    <a:srgbClr val="000000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65" name="Rectangle 59"/>
              <p:cNvSpPr>
                <a:spLocks noChangeArrowheads="1"/>
              </p:cNvSpPr>
              <p:nvPr/>
            </p:nvSpPr>
            <p:spPr bwMode="auto">
              <a:xfrm>
                <a:off x="1229016" y="3446080"/>
                <a:ext cx="1639888" cy="1575183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126" eaLnBrk="0" hangingPunct="0"/>
                <a:endParaRPr lang="en-US" sz="1600">
                  <a:solidFill>
                    <a:srgbClr val="000000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159" name="Parallelogram 158"/>
            <p:cNvSpPr/>
            <p:nvPr/>
          </p:nvSpPr>
          <p:spPr bwMode="auto">
            <a:xfrm>
              <a:off x="2352073" y="5021245"/>
              <a:ext cx="2456878" cy="395536"/>
            </a:xfrm>
            <a:prstGeom prst="parallelogram">
              <a:avLst>
                <a:gd name="adj" fmla="val 0"/>
              </a:avLst>
            </a:prstGeom>
            <a:solidFill>
              <a:srgbClr val="FF6600">
                <a:alpha val="57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16" tIns="45708" rIns="91416" bIns="45708" numCol="1" rtlCol="0" anchor="t" anchorCtr="0" compatLnSpc="1">
              <a:prstTxWarp prst="textNoShape">
                <a:avLst/>
              </a:prstTxWarp>
            </a:bodyPr>
            <a:lstStyle/>
            <a:p>
              <a:pPr defTabSz="914126" eaLnBrk="0" hangingPunct="0"/>
              <a:endParaRPr lang="en-US" sz="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0" name="Parallelogram 159"/>
            <p:cNvSpPr/>
            <p:nvPr/>
          </p:nvSpPr>
          <p:spPr bwMode="auto">
            <a:xfrm>
              <a:off x="2352073" y="3047558"/>
              <a:ext cx="2456878" cy="395536"/>
            </a:xfrm>
            <a:prstGeom prst="parallelogram">
              <a:avLst>
                <a:gd name="adj" fmla="val 0"/>
              </a:avLst>
            </a:prstGeom>
            <a:solidFill>
              <a:srgbClr val="FF6600">
                <a:alpha val="57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16" tIns="45708" rIns="91416" bIns="45708" numCol="1" rtlCol="0" anchor="t" anchorCtr="0" compatLnSpc="1">
              <a:prstTxWarp prst="textNoShape">
                <a:avLst/>
              </a:prstTxWarp>
            </a:bodyPr>
            <a:lstStyle/>
            <a:p>
              <a:pPr defTabSz="914126" eaLnBrk="0" hangingPunct="0"/>
              <a:endParaRPr lang="en-US" sz="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1" name="Parallelogram 160"/>
            <p:cNvSpPr/>
            <p:nvPr/>
          </p:nvSpPr>
          <p:spPr bwMode="auto">
            <a:xfrm rot="5400000">
              <a:off x="1760963" y="4035697"/>
              <a:ext cx="1577755" cy="395536"/>
            </a:xfrm>
            <a:prstGeom prst="parallelogram">
              <a:avLst>
                <a:gd name="adj" fmla="val 0"/>
              </a:avLst>
            </a:prstGeom>
            <a:solidFill>
              <a:srgbClr val="FF6600">
                <a:alpha val="57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16" tIns="45708" rIns="91416" bIns="45708" numCol="1" rtlCol="0" anchor="t" anchorCtr="0" compatLnSpc="1">
              <a:prstTxWarp prst="textNoShape">
                <a:avLst/>
              </a:prstTxWarp>
            </a:bodyPr>
            <a:lstStyle/>
            <a:p>
              <a:pPr defTabSz="914126" eaLnBrk="0" hangingPunct="0"/>
              <a:endParaRPr lang="en-US" sz="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2" name="Parallelogram 161"/>
            <p:cNvSpPr/>
            <p:nvPr/>
          </p:nvSpPr>
          <p:spPr bwMode="auto">
            <a:xfrm rot="5400000">
              <a:off x="3815957" y="4035698"/>
              <a:ext cx="1577755" cy="395536"/>
            </a:xfrm>
            <a:prstGeom prst="parallelogram">
              <a:avLst>
                <a:gd name="adj" fmla="val 0"/>
              </a:avLst>
            </a:prstGeom>
            <a:solidFill>
              <a:srgbClr val="FF6600">
                <a:alpha val="57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16" tIns="45708" rIns="91416" bIns="45708" numCol="1" rtlCol="0" anchor="t" anchorCtr="0" compatLnSpc="1">
              <a:prstTxWarp prst="textNoShape">
                <a:avLst/>
              </a:prstTxWarp>
            </a:bodyPr>
            <a:lstStyle/>
            <a:p>
              <a:pPr defTabSz="914126" eaLnBrk="0" hangingPunct="0"/>
              <a:endParaRPr lang="en-US" sz="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163" name="Group 162"/>
            <p:cNvGrpSpPr/>
            <p:nvPr/>
          </p:nvGrpSpPr>
          <p:grpSpPr>
            <a:xfrm flipV="1">
              <a:off x="3482433" y="4335483"/>
              <a:ext cx="196802" cy="1472752"/>
              <a:chOff x="1959339" y="4335719"/>
              <a:chExt cx="196853" cy="1473136"/>
            </a:xfrm>
          </p:grpSpPr>
          <p:cxnSp>
            <p:nvCxnSpPr>
              <p:cNvPr id="164" name="Straight Arrow Connector 163"/>
              <p:cNvCxnSpPr>
                <a:stCxn id="166" idx="0"/>
              </p:cNvCxnSpPr>
              <p:nvPr/>
            </p:nvCxnSpPr>
            <p:spPr bwMode="auto">
              <a:xfrm flipH="1">
                <a:off x="2057445" y="4723437"/>
                <a:ext cx="3" cy="1085418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arrow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grpSp>
            <p:nvGrpSpPr>
              <p:cNvPr id="165" name="Group 164"/>
              <p:cNvGrpSpPr/>
              <p:nvPr/>
            </p:nvGrpSpPr>
            <p:grpSpPr>
              <a:xfrm>
                <a:off x="1959339" y="4335719"/>
                <a:ext cx="196853" cy="578165"/>
                <a:chOff x="1959339" y="4335719"/>
                <a:chExt cx="196853" cy="578165"/>
              </a:xfrm>
            </p:grpSpPr>
            <p:sp>
              <p:nvSpPr>
                <p:cNvPr id="166" name="Oval 165"/>
                <p:cNvSpPr/>
                <p:nvPr/>
              </p:nvSpPr>
              <p:spPr bwMode="auto">
                <a:xfrm>
                  <a:off x="1959342" y="4723437"/>
                  <a:ext cx="196212" cy="190447"/>
                </a:xfrm>
                <a:prstGeom prst="ellips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16" tIns="45708" rIns="91416" bIns="45708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126" eaLnBrk="0" hangingPunct="0"/>
                  <a:endParaRPr lang="en-US" sz="400">
                    <a:solidFill>
                      <a:srgbClr val="000000"/>
                    </a:solidFill>
                    <a:latin typeface="Calibri"/>
                    <a:ea typeface="ＭＳ Ｐゴシック" charset="0"/>
                    <a:cs typeface="Calibri"/>
                  </a:endParaRPr>
                </a:p>
              </p:txBody>
            </p:sp>
            <p:sp>
              <p:nvSpPr>
                <p:cNvPr id="167" name="Oval 166"/>
                <p:cNvSpPr/>
                <p:nvPr/>
              </p:nvSpPr>
              <p:spPr bwMode="auto">
                <a:xfrm>
                  <a:off x="1959342" y="4335719"/>
                  <a:ext cx="196212" cy="190447"/>
                </a:xfrm>
                <a:prstGeom prst="ellipse">
                  <a:avLst/>
                </a:prstGeom>
                <a:solidFill>
                  <a:schemeClr val="accent1">
                    <a:alpha val="38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16" tIns="45708" rIns="91416" bIns="45708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126" eaLnBrk="0" hangingPunct="0"/>
                  <a:endParaRPr lang="en-US" sz="400">
                    <a:solidFill>
                      <a:srgbClr val="000000"/>
                    </a:solidFill>
                    <a:latin typeface="Calibri"/>
                    <a:ea typeface="ＭＳ Ｐゴシック" charset="0"/>
                    <a:cs typeface="Calibri"/>
                  </a:endParaRPr>
                </a:p>
              </p:txBody>
            </p:sp>
            <p:sp>
              <p:nvSpPr>
                <p:cNvPr id="168" name="Oval 167"/>
                <p:cNvSpPr/>
                <p:nvPr/>
              </p:nvSpPr>
              <p:spPr bwMode="auto">
                <a:xfrm>
                  <a:off x="1959342" y="4628213"/>
                  <a:ext cx="196212" cy="190447"/>
                </a:xfrm>
                <a:prstGeom prst="ellipse">
                  <a:avLst/>
                </a:prstGeom>
                <a:solidFill>
                  <a:schemeClr val="accent1">
                    <a:alpha val="38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16" tIns="45708" rIns="91416" bIns="45708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126" eaLnBrk="0" hangingPunct="0"/>
                  <a:endParaRPr lang="en-US" sz="400">
                    <a:solidFill>
                      <a:srgbClr val="000000"/>
                    </a:solidFill>
                    <a:latin typeface="Calibri"/>
                    <a:ea typeface="ＭＳ Ｐゴシック" charset="0"/>
                    <a:cs typeface="Calibri"/>
                  </a:endParaRPr>
                </a:p>
              </p:txBody>
            </p:sp>
            <p:sp>
              <p:nvSpPr>
                <p:cNvPr id="169" name="Oval 168"/>
                <p:cNvSpPr/>
                <p:nvPr/>
              </p:nvSpPr>
              <p:spPr bwMode="auto">
                <a:xfrm>
                  <a:off x="1959339" y="4531553"/>
                  <a:ext cx="196212" cy="190447"/>
                </a:xfrm>
                <a:prstGeom prst="ellipse">
                  <a:avLst/>
                </a:prstGeom>
                <a:solidFill>
                  <a:schemeClr val="accent1">
                    <a:alpha val="38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16" tIns="45708" rIns="91416" bIns="45708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126" eaLnBrk="0" hangingPunct="0"/>
                  <a:endParaRPr lang="en-US" sz="400">
                    <a:solidFill>
                      <a:srgbClr val="000000"/>
                    </a:solidFill>
                    <a:latin typeface="Calibri"/>
                    <a:ea typeface="ＭＳ Ｐゴシック" charset="0"/>
                    <a:cs typeface="Calibri"/>
                  </a:endParaRPr>
                </a:p>
              </p:txBody>
            </p:sp>
            <p:sp>
              <p:nvSpPr>
                <p:cNvPr id="170" name="Oval 169"/>
                <p:cNvSpPr/>
                <p:nvPr/>
              </p:nvSpPr>
              <p:spPr bwMode="auto">
                <a:xfrm>
                  <a:off x="1959980" y="4430942"/>
                  <a:ext cx="196212" cy="190447"/>
                </a:xfrm>
                <a:prstGeom prst="ellipse">
                  <a:avLst/>
                </a:prstGeom>
                <a:solidFill>
                  <a:schemeClr val="accent1">
                    <a:alpha val="38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16" tIns="45708" rIns="91416" bIns="45708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126" eaLnBrk="0" hangingPunct="0"/>
                  <a:endParaRPr lang="en-US" sz="400">
                    <a:solidFill>
                      <a:srgbClr val="000000"/>
                    </a:solidFill>
                    <a:latin typeface="Calibri"/>
                    <a:ea typeface="ＭＳ Ｐゴシック" charset="0"/>
                    <a:cs typeface="Calibri"/>
                  </a:endParaRPr>
                </a:p>
              </p:txBody>
            </p:sp>
          </p:grpSp>
        </p:grpSp>
        <p:grpSp>
          <p:nvGrpSpPr>
            <p:cNvPr id="171" name="Group 170"/>
            <p:cNvGrpSpPr/>
            <p:nvPr/>
          </p:nvGrpSpPr>
          <p:grpSpPr>
            <a:xfrm>
              <a:off x="3483074" y="4348207"/>
              <a:ext cx="196802" cy="1472752"/>
              <a:chOff x="1959339" y="4335719"/>
              <a:chExt cx="196853" cy="1473136"/>
            </a:xfrm>
          </p:grpSpPr>
          <p:cxnSp>
            <p:nvCxnSpPr>
              <p:cNvPr id="172" name="Straight Arrow Connector 171"/>
              <p:cNvCxnSpPr>
                <a:stCxn id="173" idx="0"/>
              </p:cNvCxnSpPr>
              <p:nvPr/>
            </p:nvCxnSpPr>
            <p:spPr bwMode="auto">
              <a:xfrm flipH="1">
                <a:off x="2057445" y="4723437"/>
                <a:ext cx="3" cy="1085418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arrow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sp>
            <p:nvSpPr>
              <p:cNvPr id="173" name="Oval 172"/>
              <p:cNvSpPr/>
              <p:nvPr/>
            </p:nvSpPr>
            <p:spPr bwMode="auto">
              <a:xfrm>
                <a:off x="1959342" y="4723437"/>
                <a:ext cx="196212" cy="190447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vert="horz" wrap="square" lIns="91416" tIns="45708" rIns="91416" bIns="45708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126" eaLnBrk="0" hangingPunct="0"/>
                <a:endParaRPr lang="en-US" sz="400">
                  <a:solidFill>
                    <a:srgbClr val="000000"/>
                  </a:solidFill>
                  <a:latin typeface="Calibri"/>
                  <a:ea typeface="ＭＳ Ｐゴシック" charset="0"/>
                  <a:cs typeface="Calibri"/>
                </a:endParaRPr>
              </a:p>
            </p:txBody>
          </p:sp>
          <p:sp>
            <p:nvSpPr>
              <p:cNvPr id="174" name="Oval 173"/>
              <p:cNvSpPr/>
              <p:nvPr/>
            </p:nvSpPr>
            <p:spPr bwMode="auto">
              <a:xfrm>
                <a:off x="1959342" y="4335719"/>
                <a:ext cx="196212" cy="190447"/>
              </a:xfrm>
              <a:prstGeom prst="ellipse">
                <a:avLst/>
              </a:prstGeom>
              <a:solidFill>
                <a:schemeClr val="accent1">
                  <a:alpha val="38000"/>
                </a:schemeClr>
              </a:solidFill>
              <a:ln w="952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16" tIns="45708" rIns="91416" bIns="45708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126" eaLnBrk="0" hangingPunct="0"/>
                <a:endParaRPr lang="en-US" sz="400">
                  <a:solidFill>
                    <a:srgbClr val="000000"/>
                  </a:solidFill>
                  <a:latin typeface="Calibri"/>
                  <a:ea typeface="ＭＳ Ｐゴシック" charset="0"/>
                  <a:cs typeface="Calibri"/>
                </a:endParaRPr>
              </a:p>
            </p:txBody>
          </p:sp>
          <p:sp>
            <p:nvSpPr>
              <p:cNvPr id="175" name="Oval 174"/>
              <p:cNvSpPr/>
              <p:nvPr/>
            </p:nvSpPr>
            <p:spPr bwMode="auto">
              <a:xfrm>
                <a:off x="1959342" y="4628213"/>
                <a:ext cx="196212" cy="190447"/>
              </a:xfrm>
              <a:prstGeom prst="ellipse">
                <a:avLst/>
              </a:prstGeom>
              <a:solidFill>
                <a:schemeClr val="accent1">
                  <a:alpha val="38000"/>
                </a:schemeClr>
              </a:solidFill>
              <a:ln w="952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16" tIns="45708" rIns="91416" bIns="45708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126" eaLnBrk="0" hangingPunct="0"/>
                <a:endParaRPr lang="en-US" sz="400">
                  <a:solidFill>
                    <a:srgbClr val="000000"/>
                  </a:solidFill>
                  <a:latin typeface="Calibri"/>
                  <a:ea typeface="ＭＳ Ｐゴシック" charset="0"/>
                  <a:cs typeface="Calibri"/>
                </a:endParaRPr>
              </a:p>
            </p:txBody>
          </p:sp>
          <p:sp>
            <p:nvSpPr>
              <p:cNvPr id="176" name="Oval 175"/>
              <p:cNvSpPr/>
              <p:nvPr/>
            </p:nvSpPr>
            <p:spPr bwMode="auto">
              <a:xfrm>
                <a:off x="1959339" y="4531553"/>
                <a:ext cx="196212" cy="190447"/>
              </a:xfrm>
              <a:prstGeom prst="ellipse">
                <a:avLst/>
              </a:prstGeom>
              <a:solidFill>
                <a:schemeClr val="accent1">
                  <a:alpha val="38000"/>
                </a:schemeClr>
              </a:solidFill>
              <a:ln w="952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16" tIns="45708" rIns="91416" bIns="45708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126" eaLnBrk="0" hangingPunct="0"/>
                <a:endParaRPr lang="en-US" sz="400">
                  <a:solidFill>
                    <a:srgbClr val="000000"/>
                  </a:solidFill>
                  <a:latin typeface="Calibri"/>
                  <a:ea typeface="ＭＳ Ｐゴシック" charset="0"/>
                  <a:cs typeface="Calibri"/>
                </a:endParaRPr>
              </a:p>
            </p:txBody>
          </p:sp>
          <p:sp>
            <p:nvSpPr>
              <p:cNvPr id="177" name="Oval 176"/>
              <p:cNvSpPr/>
              <p:nvPr/>
            </p:nvSpPr>
            <p:spPr bwMode="auto">
              <a:xfrm>
                <a:off x="1959980" y="4430942"/>
                <a:ext cx="196212" cy="190447"/>
              </a:xfrm>
              <a:prstGeom prst="ellipse">
                <a:avLst/>
              </a:prstGeom>
              <a:solidFill>
                <a:schemeClr val="accent1">
                  <a:alpha val="38000"/>
                </a:schemeClr>
              </a:solidFill>
              <a:ln w="952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16" tIns="45708" rIns="91416" bIns="45708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126" eaLnBrk="0" hangingPunct="0"/>
                <a:endParaRPr lang="en-US" sz="400">
                  <a:solidFill>
                    <a:srgbClr val="000000"/>
                  </a:solidFill>
                  <a:latin typeface="Calibri"/>
                  <a:ea typeface="ＭＳ Ｐゴシック" charset="0"/>
                  <a:cs typeface="Calibri"/>
                </a:endParaRPr>
              </a:p>
            </p:txBody>
          </p:sp>
        </p:grpSp>
      </p:grpSp>
      <p:sp>
        <p:nvSpPr>
          <p:cNvPr id="178" name="Text Box 73">
            <a:extLst>
              <a:ext uri="{FF2B5EF4-FFF2-40B4-BE49-F238E27FC236}">
                <a16:creationId xmlns:a16="http://schemas.microsoft.com/office/drawing/2014/main" id="{FE6C7863-E642-1347-92C8-36A63643FD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2308" y="1100035"/>
            <a:ext cx="2769697" cy="707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126" eaLnBrk="0" hangingPunct="0">
              <a:defRPr/>
            </a:pPr>
            <a:r>
              <a:rPr lang="en-US" sz="1999" dirty="0">
                <a:solidFill>
                  <a:srgbClr val="000080"/>
                </a:solidFill>
                <a:latin typeface="Calibri"/>
                <a:ea typeface="ＭＳ Ｐゴシック" charset="0"/>
                <a:cs typeface="Calibri"/>
              </a:rPr>
              <a:t>Example with 2 and 4 guard cells buffer region</a:t>
            </a:r>
          </a:p>
        </p:txBody>
      </p:sp>
      <p:sp>
        <p:nvSpPr>
          <p:cNvPr id="183" name="Text Box 218">
            <a:extLst>
              <a:ext uri="{FF2B5EF4-FFF2-40B4-BE49-F238E27FC236}">
                <a16:creationId xmlns:a16="http://schemas.microsoft.com/office/drawing/2014/main" id="{2BF541A2-2F10-9E46-97C8-503FF24440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4946" y="909352"/>
            <a:ext cx="347749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914126" eaLnBrk="0" hangingPunct="0">
              <a:defRPr/>
            </a:pPr>
            <a:r>
              <a:rPr lang="en-US" sz="2000" dirty="0">
                <a:solidFill>
                  <a:srgbClr val="000000"/>
                </a:solidFill>
                <a:latin typeface="+mn-lt"/>
                <a:ea typeface="ＭＳ Ｐゴシック" charset="0"/>
                <a:cs typeface="Calibri"/>
              </a:rPr>
              <a:t>With buffer:</a:t>
            </a:r>
          </a:p>
          <a:p>
            <a:pPr algn="ctr" defTabSz="914126" eaLnBrk="0" hangingPunct="0">
              <a:defRPr/>
            </a:pPr>
            <a:r>
              <a:rPr lang="en-US" sz="2000" dirty="0">
                <a:solidFill>
                  <a:srgbClr val="000000"/>
                </a:solidFill>
                <a:latin typeface="+mn-lt"/>
                <a:ea typeface="ＭＳ Ｐゴシック" charset="0"/>
                <a:cs typeface="Calibri"/>
              </a:rPr>
              <a:t>no more trapping</a:t>
            </a:r>
          </a:p>
          <a:p>
            <a:pPr algn="ctr" defTabSz="914126" eaLnBrk="0" hangingPunct="0">
              <a:defRPr/>
            </a:pPr>
            <a:r>
              <a:rPr lang="en-US" sz="2000" dirty="0">
                <a:solidFill>
                  <a:srgbClr val="000000"/>
                </a:solidFill>
                <a:latin typeface="+mn-lt"/>
                <a:ea typeface="ＭＳ Ｐゴシック" charset="0"/>
                <a:cs typeface="Calibri"/>
              </a:rPr>
              <a:t>4 guard cells better than 2</a:t>
            </a:r>
          </a:p>
        </p:txBody>
      </p:sp>
      <p:sp>
        <p:nvSpPr>
          <p:cNvPr id="184" name="Title 1">
            <a:extLst>
              <a:ext uri="{FF2B5EF4-FFF2-40B4-BE49-F238E27FC236}">
                <a16:creationId xmlns:a16="http://schemas.microsoft.com/office/drawing/2014/main" id="{4B2DE928-48F1-1240-AAC1-0A822401CCEF}"/>
              </a:ext>
            </a:extLst>
          </p:cNvPr>
          <p:cNvSpPr txBox="1">
            <a:spLocks/>
          </p:cNvSpPr>
          <p:nvPr/>
        </p:nvSpPr>
        <p:spPr bwMode="auto">
          <a:xfrm>
            <a:off x="157562" y="194388"/>
            <a:ext cx="11909747" cy="914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sz="3199" dirty="0">
                <a:cs typeface="Calibri"/>
              </a:rPr>
              <a:t>Illustration of mitigation with one particle test</a:t>
            </a:r>
            <a:endParaRPr lang="en-US" dirty="0"/>
          </a:p>
        </p:txBody>
      </p: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C0C739D7-E7A6-D743-8EBB-466181E759D6}"/>
              </a:ext>
            </a:extLst>
          </p:cNvPr>
          <p:cNvGrpSpPr/>
          <p:nvPr/>
        </p:nvGrpSpPr>
        <p:grpSpPr>
          <a:xfrm>
            <a:off x="174172" y="827315"/>
            <a:ext cx="10994571" cy="54427"/>
            <a:chOff x="195943" y="1001487"/>
            <a:chExt cx="10994571" cy="54427"/>
          </a:xfrm>
        </p:grpSpPr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id="{FF3AC147-8942-4A46-BFB8-B225F1BF9FC9}"/>
                </a:ext>
              </a:extLst>
            </p:cNvPr>
            <p:cNvCxnSpPr/>
            <p:nvPr/>
          </p:nvCxnSpPr>
          <p:spPr>
            <a:xfrm>
              <a:off x="195943" y="1001487"/>
              <a:ext cx="9818914" cy="0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10627C3C-F1B3-7048-81A4-0A55E220BF91}"/>
                </a:ext>
              </a:extLst>
            </p:cNvPr>
            <p:cNvCxnSpPr>
              <a:cxnSpLocks/>
            </p:cNvCxnSpPr>
            <p:nvPr/>
          </p:nvCxnSpPr>
          <p:spPr>
            <a:xfrm>
              <a:off x="511628" y="1055914"/>
              <a:ext cx="10678886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9" name="Slide Number Placeholder 3">
            <a:extLst>
              <a:ext uri="{FF2B5EF4-FFF2-40B4-BE49-F238E27FC236}">
                <a16:creationId xmlns:a16="http://schemas.microsoft.com/office/drawing/2014/main" id="{C1C96CB0-DC03-054E-8F2E-01800CF6BF27}"/>
              </a:ext>
            </a:extLst>
          </p:cNvPr>
          <p:cNvSpPr txBox="1">
            <a:spLocks/>
          </p:cNvSpPr>
          <p:nvPr/>
        </p:nvSpPr>
        <p:spPr>
          <a:xfrm>
            <a:off x="11455401" y="6393363"/>
            <a:ext cx="544259" cy="3016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929A8685-9CBD-5D48-90F4-6955DC9A7A72}" type="slidenum">
              <a:rPr lang="en-US" altLang="x-none" smtClean="0"/>
              <a:pPr/>
              <a:t>42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25000318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0104" y="907913"/>
            <a:ext cx="5305678" cy="5375462"/>
          </a:xfrm>
        </p:spPr>
        <p:txBody>
          <a:bodyPr/>
          <a:lstStyle/>
          <a:p>
            <a:r>
              <a:rPr lang="en-US" dirty="0">
                <a:latin typeface="Calibri"/>
                <a:cs typeface="Calibri"/>
              </a:rPr>
              <a:t>C</a:t>
            </a:r>
            <a:r>
              <a:rPr lang="en-US" b="0" dirty="0">
                <a:latin typeface="Calibri"/>
                <a:cs typeface="Calibri"/>
              </a:rPr>
              <a:t>onsider, e.g., 1d wave equation (natural units) </a:t>
            </a:r>
          </a:p>
          <a:p>
            <a:endParaRPr lang="en-US" b="0" dirty="0">
              <a:latin typeface="Calibri"/>
              <a:cs typeface="Calibri"/>
            </a:endParaRPr>
          </a:p>
          <a:p>
            <a:endParaRPr lang="en-US" b="0" dirty="0">
              <a:latin typeface="Calibri"/>
              <a:cs typeface="Calibri"/>
            </a:endParaRPr>
          </a:p>
          <a:p>
            <a:r>
              <a:rPr lang="en-US" b="0" dirty="0">
                <a:latin typeface="Calibri"/>
                <a:cs typeface="Calibri"/>
              </a:rPr>
              <a:t>staggered on a regular space time grid using finite-difference time-domain (FDTD) centered scheme</a:t>
            </a:r>
          </a:p>
          <a:p>
            <a:endParaRPr lang="en-US" b="0" dirty="0">
              <a:latin typeface="Chalkboard" charset="0"/>
            </a:endParaRPr>
          </a:p>
        </p:txBody>
      </p:sp>
      <p:grpSp>
        <p:nvGrpSpPr>
          <p:cNvPr id="627716" name="Group 4"/>
          <p:cNvGrpSpPr>
            <a:grpSpLocks/>
          </p:cNvGrpSpPr>
          <p:nvPr/>
        </p:nvGrpSpPr>
        <p:grpSpPr bwMode="auto">
          <a:xfrm>
            <a:off x="7082089" y="1367217"/>
            <a:ext cx="4770782" cy="4702537"/>
            <a:chOff x="0" y="138"/>
            <a:chExt cx="3006" cy="2963"/>
          </a:xfrm>
        </p:grpSpPr>
        <p:sp>
          <p:nvSpPr>
            <p:cNvPr id="627717" name="Rectangle 5"/>
            <p:cNvSpPr>
              <a:spLocks noChangeArrowheads="1"/>
            </p:cNvSpPr>
            <p:nvPr/>
          </p:nvSpPr>
          <p:spPr bwMode="auto">
            <a:xfrm>
              <a:off x="252" y="483"/>
              <a:ext cx="2754" cy="26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51" tIns="46026" rIns="92051" bIns="46026">
              <a:spAutoFit/>
            </a:bodyPr>
            <a:lstStyle/>
            <a:p>
              <a:pPr defTabSz="914126" eaLnBrk="0" hangingPunct="0"/>
              <a:r>
                <a:rPr lang="en-US" sz="2399" dirty="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1400" dirty="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o              o              o              o              o              o</a:t>
              </a:r>
            </a:p>
            <a:p>
              <a:pPr defTabSz="914126" eaLnBrk="0" hangingPunct="0"/>
              <a:r>
                <a:rPr lang="en-US" sz="1400" dirty="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2399" dirty="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1300" dirty="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        </a:t>
              </a:r>
            </a:p>
            <a:p>
              <a:pPr defTabSz="914126" eaLnBrk="0" hangingPunct="0"/>
              <a:r>
                <a:rPr lang="en-US" sz="2399" dirty="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1400" dirty="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o              o              o              o              o              o</a:t>
              </a:r>
            </a:p>
            <a:p>
              <a:pPr defTabSz="914126" eaLnBrk="0" hangingPunct="0"/>
              <a:r>
                <a:rPr lang="en-US" sz="2399" dirty="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1400" dirty="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        </a:t>
              </a:r>
            </a:p>
            <a:p>
              <a:pPr defTabSz="914126" eaLnBrk="0" hangingPunct="0"/>
              <a:r>
                <a:rPr lang="en-US" sz="2399" dirty="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1400" dirty="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o              o              o              o              o              o</a:t>
              </a:r>
            </a:p>
            <a:p>
              <a:pPr defTabSz="914126" eaLnBrk="0" hangingPunct="0"/>
              <a:r>
                <a:rPr lang="en-US" sz="2399" dirty="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 </a:t>
              </a:r>
            </a:p>
            <a:p>
              <a:pPr defTabSz="914126" eaLnBrk="0" hangingPunct="0"/>
              <a:r>
                <a:rPr lang="en-US" sz="2399" dirty="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1400" dirty="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o              o              o              o              o              o       </a:t>
              </a:r>
            </a:p>
            <a:p>
              <a:pPr defTabSz="914126" eaLnBrk="0" hangingPunct="0"/>
              <a:r>
                <a:rPr lang="en-US" sz="2399" dirty="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1400" dirty="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        </a:t>
              </a:r>
            </a:p>
            <a:p>
              <a:pPr defTabSz="914126" eaLnBrk="0" hangingPunct="0"/>
              <a:r>
                <a:rPr lang="en-US" sz="2399" dirty="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1400" dirty="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o              o              o              o              o              o</a:t>
              </a:r>
            </a:p>
            <a:p>
              <a:pPr defTabSz="914126" eaLnBrk="0" hangingPunct="0"/>
              <a:r>
                <a:rPr lang="en-US" sz="400" dirty="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 </a:t>
              </a:r>
            </a:p>
            <a:p>
              <a:pPr defTabSz="914126" eaLnBrk="0" hangingPunct="0"/>
              <a:endParaRPr lang="en-US" sz="1400" baseline="500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  <a:p>
              <a:pPr defTabSz="914126" eaLnBrk="0" hangingPunct="0"/>
              <a:r>
                <a:rPr lang="en-US" sz="1600" dirty="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j-2          j-1           j          j+1          j+1              x</a:t>
              </a:r>
            </a:p>
            <a:p>
              <a:pPr defTabSz="914126" eaLnBrk="0" hangingPunct="0"/>
              <a:endParaRPr lang="en-US" sz="1400" baseline="500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  <a:p>
              <a:pPr defTabSz="914126" eaLnBrk="0" hangingPunct="0"/>
              <a:endParaRPr lang="en-US" sz="1400" baseline="500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27718" name="Line 6"/>
            <p:cNvSpPr>
              <a:spLocks noChangeShapeType="1"/>
            </p:cNvSpPr>
            <p:nvPr/>
          </p:nvSpPr>
          <p:spPr bwMode="auto">
            <a:xfrm flipV="1">
              <a:off x="256" y="234"/>
              <a:ext cx="0" cy="24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126" eaLnBrk="0" hangingPunct="0"/>
              <a:endParaRPr lang="en-US" sz="16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27719" name="Line 7"/>
            <p:cNvSpPr>
              <a:spLocks noChangeShapeType="1"/>
            </p:cNvSpPr>
            <p:nvPr/>
          </p:nvSpPr>
          <p:spPr bwMode="auto">
            <a:xfrm flipV="1">
              <a:off x="256" y="2654"/>
              <a:ext cx="2698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126" eaLnBrk="0" hangingPunct="0"/>
              <a:endParaRPr lang="en-US" sz="16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27720" name="Text Box 8"/>
            <p:cNvSpPr txBox="1">
              <a:spLocks noChangeArrowheads="1"/>
            </p:cNvSpPr>
            <p:nvPr/>
          </p:nvSpPr>
          <p:spPr bwMode="auto">
            <a:xfrm>
              <a:off x="43" y="226"/>
              <a:ext cx="15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126" eaLnBrk="0" hangingPunct="0"/>
              <a:r>
                <a:rPr lang="en-US" sz="16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t</a:t>
              </a:r>
            </a:p>
          </p:txBody>
        </p:sp>
        <p:sp>
          <p:nvSpPr>
            <p:cNvPr id="627721" name="Text Box 9"/>
            <p:cNvSpPr txBox="1">
              <a:spLocks noChangeArrowheads="1"/>
            </p:cNvSpPr>
            <p:nvPr/>
          </p:nvSpPr>
          <p:spPr bwMode="auto">
            <a:xfrm>
              <a:off x="79" y="1484"/>
              <a:ext cx="15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126" eaLnBrk="0" hangingPunct="0"/>
              <a:r>
                <a:rPr lang="en-US" sz="16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i</a:t>
              </a:r>
            </a:p>
          </p:txBody>
        </p:sp>
        <p:sp>
          <p:nvSpPr>
            <p:cNvPr id="627722" name="Text Box 10"/>
            <p:cNvSpPr txBox="1">
              <a:spLocks noChangeArrowheads="1"/>
            </p:cNvSpPr>
            <p:nvPr/>
          </p:nvSpPr>
          <p:spPr bwMode="auto">
            <a:xfrm>
              <a:off x="0" y="1024"/>
              <a:ext cx="28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126" eaLnBrk="0" hangingPunct="0"/>
              <a:r>
                <a:rPr lang="en-US" sz="16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i+1</a:t>
              </a:r>
            </a:p>
          </p:txBody>
        </p:sp>
        <p:sp>
          <p:nvSpPr>
            <p:cNvPr id="627723" name="Text Box 11"/>
            <p:cNvSpPr txBox="1">
              <a:spLocks noChangeArrowheads="1"/>
            </p:cNvSpPr>
            <p:nvPr/>
          </p:nvSpPr>
          <p:spPr bwMode="auto">
            <a:xfrm>
              <a:off x="6" y="573"/>
              <a:ext cx="28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126" eaLnBrk="0" hangingPunct="0"/>
              <a:r>
                <a:rPr lang="en-US" sz="16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i+2</a:t>
              </a:r>
            </a:p>
          </p:txBody>
        </p:sp>
        <p:sp>
          <p:nvSpPr>
            <p:cNvPr id="627724" name="Text Box 12"/>
            <p:cNvSpPr txBox="1">
              <a:spLocks noChangeArrowheads="1"/>
            </p:cNvSpPr>
            <p:nvPr/>
          </p:nvSpPr>
          <p:spPr bwMode="auto">
            <a:xfrm>
              <a:off x="512" y="485"/>
              <a:ext cx="228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126" eaLnBrk="0" hangingPunct="0"/>
              <a:r>
                <a:rPr lang="en-US" sz="1400">
                  <a:solidFill>
                    <a:srgbClr val="000000"/>
                  </a:solidFill>
                  <a:latin typeface="Symbol" charset="0"/>
                  <a:ea typeface="ＭＳ Ｐゴシック" charset="0"/>
                  <a:cs typeface="ＭＳ Ｐゴシック" charset="0"/>
                </a:rPr>
                <a:t>d</a:t>
              </a:r>
              <a:r>
                <a:rPr lang="en-US" sz="1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x</a:t>
              </a:r>
            </a:p>
          </p:txBody>
        </p:sp>
        <p:grpSp>
          <p:nvGrpSpPr>
            <p:cNvPr id="627725" name="Group 13"/>
            <p:cNvGrpSpPr>
              <a:grpSpLocks/>
            </p:cNvGrpSpPr>
            <p:nvPr/>
          </p:nvGrpSpPr>
          <p:grpSpPr bwMode="auto">
            <a:xfrm>
              <a:off x="388" y="668"/>
              <a:ext cx="2249" cy="935"/>
              <a:chOff x="418" y="644"/>
              <a:chExt cx="2249" cy="935"/>
            </a:xfrm>
          </p:grpSpPr>
          <p:sp>
            <p:nvSpPr>
              <p:cNvPr id="627726" name="Line 14"/>
              <p:cNvSpPr>
                <a:spLocks noChangeShapeType="1"/>
              </p:cNvSpPr>
              <p:nvPr/>
            </p:nvSpPr>
            <p:spPr bwMode="auto">
              <a:xfrm>
                <a:off x="877" y="658"/>
                <a:ext cx="887" cy="919"/>
              </a:xfrm>
              <a:prstGeom prst="line">
                <a:avLst/>
              </a:prstGeom>
              <a:noFill/>
              <a:ln w="12700" cap="rnd">
                <a:solidFill>
                  <a:schemeClr val="tx1"/>
                </a:solidFill>
                <a:prstDash val="sysDot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126" eaLnBrk="0" hangingPunct="0"/>
                <a:endParaRPr lang="en-US" sz="1600">
                  <a:solidFill>
                    <a:srgbClr val="000000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27727" name="Line 15"/>
              <p:cNvSpPr>
                <a:spLocks noChangeShapeType="1"/>
              </p:cNvSpPr>
              <p:nvPr/>
            </p:nvSpPr>
            <p:spPr bwMode="auto">
              <a:xfrm>
                <a:off x="418" y="644"/>
                <a:ext cx="887" cy="919"/>
              </a:xfrm>
              <a:prstGeom prst="line">
                <a:avLst/>
              </a:prstGeom>
              <a:noFill/>
              <a:ln w="12700" cap="rnd">
                <a:solidFill>
                  <a:schemeClr val="tx1"/>
                </a:solidFill>
                <a:prstDash val="sysDot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126" eaLnBrk="0" hangingPunct="0"/>
                <a:endParaRPr lang="en-US" sz="1600">
                  <a:solidFill>
                    <a:srgbClr val="000000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27728" name="Line 16"/>
              <p:cNvSpPr>
                <a:spLocks noChangeShapeType="1"/>
              </p:cNvSpPr>
              <p:nvPr/>
            </p:nvSpPr>
            <p:spPr bwMode="auto">
              <a:xfrm>
                <a:off x="1326" y="660"/>
                <a:ext cx="887" cy="919"/>
              </a:xfrm>
              <a:prstGeom prst="line">
                <a:avLst/>
              </a:prstGeom>
              <a:noFill/>
              <a:ln w="12700" cap="rnd">
                <a:solidFill>
                  <a:schemeClr val="tx1"/>
                </a:solidFill>
                <a:prstDash val="sysDot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126" eaLnBrk="0" hangingPunct="0"/>
                <a:endParaRPr lang="en-US" sz="1600">
                  <a:solidFill>
                    <a:srgbClr val="000000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27729" name="Line 17"/>
              <p:cNvSpPr>
                <a:spLocks noChangeShapeType="1"/>
              </p:cNvSpPr>
              <p:nvPr/>
            </p:nvSpPr>
            <p:spPr bwMode="auto">
              <a:xfrm>
                <a:off x="1780" y="651"/>
                <a:ext cx="887" cy="919"/>
              </a:xfrm>
              <a:prstGeom prst="line">
                <a:avLst/>
              </a:prstGeom>
              <a:noFill/>
              <a:ln w="12700" cap="rnd">
                <a:solidFill>
                  <a:schemeClr val="tx1"/>
                </a:solidFill>
                <a:prstDash val="sysDot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126" eaLnBrk="0" hangingPunct="0"/>
                <a:endParaRPr lang="en-US" sz="1600">
                  <a:solidFill>
                    <a:srgbClr val="000000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627730" name="Group 18"/>
            <p:cNvGrpSpPr>
              <a:grpSpLocks/>
            </p:cNvGrpSpPr>
            <p:nvPr/>
          </p:nvGrpSpPr>
          <p:grpSpPr bwMode="auto">
            <a:xfrm flipH="1">
              <a:off x="380" y="671"/>
              <a:ext cx="2249" cy="935"/>
              <a:chOff x="418" y="644"/>
              <a:chExt cx="2249" cy="935"/>
            </a:xfrm>
          </p:grpSpPr>
          <p:sp>
            <p:nvSpPr>
              <p:cNvPr id="627731" name="Line 19"/>
              <p:cNvSpPr>
                <a:spLocks noChangeShapeType="1"/>
              </p:cNvSpPr>
              <p:nvPr/>
            </p:nvSpPr>
            <p:spPr bwMode="auto">
              <a:xfrm>
                <a:off x="877" y="658"/>
                <a:ext cx="887" cy="919"/>
              </a:xfrm>
              <a:prstGeom prst="line">
                <a:avLst/>
              </a:prstGeom>
              <a:noFill/>
              <a:ln w="12700" cap="rnd">
                <a:solidFill>
                  <a:schemeClr val="tx1"/>
                </a:solidFill>
                <a:prstDash val="sysDot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126" eaLnBrk="0" hangingPunct="0"/>
                <a:endParaRPr lang="en-US" sz="1600">
                  <a:solidFill>
                    <a:srgbClr val="000000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27732" name="Line 20"/>
              <p:cNvSpPr>
                <a:spLocks noChangeShapeType="1"/>
              </p:cNvSpPr>
              <p:nvPr/>
            </p:nvSpPr>
            <p:spPr bwMode="auto">
              <a:xfrm>
                <a:off x="418" y="644"/>
                <a:ext cx="887" cy="919"/>
              </a:xfrm>
              <a:prstGeom prst="line">
                <a:avLst/>
              </a:prstGeom>
              <a:noFill/>
              <a:ln w="12700" cap="rnd">
                <a:solidFill>
                  <a:schemeClr val="tx1"/>
                </a:solidFill>
                <a:prstDash val="sysDot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126" eaLnBrk="0" hangingPunct="0"/>
                <a:endParaRPr lang="en-US" sz="1600">
                  <a:solidFill>
                    <a:srgbClr val="000000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27733" name="Line 21"/>
              <p:cNvSpPr>
                <a:spLocks noChangeShapeType="1"/>
              </p:cNvSpPr>
              <p:nvPr/>
            </p:nvSpPr>
            <p:spPr bwMode="auto">
              <a:xfrm>
                <a:off x="1326" y="660"/>
                <a:ext cx="887" cy="919"/>
              </a:xfrm>
              <a:prstGeom prst="line">
                <a:avLst/>
              </a:prstGeom>
              <a:noFill/>
              <a:ln w="12700" cap="rnd">
                <a:solidFill>
                  <a:schemeClr val="tx1"/>
                </a:solidFill>
                <a:prstDash val="sysDot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126" eaLnBrk="0" hangingPunct="0"/>
                <a:endParaRPr lang="en-US" sz="1600">
                  <a:solidFill>
                    <a:srgbClr val="000000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27734" name="Line 22"/>
              <p:cNvSpPr>
                <a:spLocks noChangeShapeType="1"/>
              </p:cNvSpPr>
              <p:nvPr/>
            </p:nvSpPr>
            <p:spPr bwMode="auto">
              <a:xfrm>
                <a:off x="1780" y="651"/>
                <a:ext cx="887" cy="919"/>
              </a:xfrm>
              <a:prstGeom prst="line">
                <a:avLst/>
              </a:prstGeom>
              <a:noFill/>
              <a:ln w="12700" cap="rnd">
                <a:solidFill>
                  <a:schemeClr val="tx1"/>
                </a:solidFill>
                <a:prstDash val="sysDot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126" eaLnBrk="0" hangingPunct="0"/>
                <a:endParaRPr lang="en-US" sz="1600">
                  <a:solidFill>
                    <a:srgbClr val="000000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627735" name="Line 23"/>
            <p:cNvSpPr>
              <a:spLocks noChangeShapeType="1"/>
            </p:cNvSpPr>
            <p:nvPr/>
          </p:nvSpPr>
          <p:spPr bwMode="auto">
            <a:xfrm flipV="1">
              <a:off x="388" y="674"/>
              <a:ext cx="441" cy="456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126" eaLnBrk="0" hangingPunct="0"/>
              <a:endParaRPr lang="en-US" sz="16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27736" name="Line 24"/>
            <p:cNvSpPr>
              <a:spLocks noChangeShapeType="1"/>
            </p:cNvSpPr>
            <p:nvPr/>
          </p:nvSpPr>
          <p:spPr bwMode="auto">
            <a:xfrm flipV="1">
              <a:off x="2185" y="1128"/>
              <a:ext cx="441" cy="456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126" eaLnBrk="0" hangingPunct="0"/>
              <a:endParaRPr lang="en-US" sz="16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27737" name="Line 25"/>
            <p:cNvSpPr>
              <a:spLocks noChangeShapeType="1"/>
            </p:cNvSpPr>
            <p:nvPr/>
          </p:nvSpPr>
          <p:spPr bwMode="auto">
            <a:xfrm flipH="1" flipV="1">
              <a:off x="385" y="1133"/>
              <a:ext cx="441" cy="456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126" eaLnBrk="0" hangingPunct="0"/>
              <a:endParaRPr lang="en-US" sz="16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27738" name="Line 26"/>
            <p:cNvSpPr>
              <a:spLocks noChangeShapeType="1"/>
            </p:cNvSpPr>
            <p:nvPr/>
          </p:nvSpPr>
          <p:spPr bwMode="auto">
            <a:xfrm flipH="1" flipV="1">
              <a:off x="2171" y="662"/>
              <a:ext cx="441" cy="456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126" eaLnBrk="0" hangingPunct="0"/>
              <a:endParaRPr lang="en-US" sz="16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627739" name="Group 27"/>
            <p:cNvGrpSpPr>
              <a:grpSpLocks/>
            </p:cNvGrpSpPr>
            <p:nvPr/>
          </p:nvGrpSpPr>
          <p:grpSpPr bwMode="auto">
            <a:xfrm>
              <a:off x="524" y="799"/>
              <a:ext cx="1974" cy="200"/>
              <a:chOff x="554" y="775"/>
              <a:chExt cx="1974" cy="200"/>
            </a:xfrm>
          </p:grpSpPr>
          <p:sp>
            <p:nvSpPr>
              <p:cNvPr id="627740" name="Text Box 28"/>
              <p:cNvSpPr txBox="1">
                <a:spLocks noChangeArrowheads="1"/>
              </p:cNvSpPr>
              <p:nvPr/>
            </p:nvSpPr>
            <p:spPr bwMode="auto">
              <a:xfrm>
                <a:off x="554" y="775"/>
                <a:ext cx="180" cy="1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914126" eaLnBrk="0" hangingPunct="0"/>
                <a:r>
                  <a:rPr lang="en-US" sz="1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ＭＳ Ｐゴシック" charset="0"/>
                  </a:rPr>
                  <a:t>+</a:t>
                </a:r>
              </a:p>
            </p:txBody>
          </p:sp>
          <p:sp>
            <p:nvSpPr>
              <p:cNvPr id="627741" name="Text Box 29"/>
              <p:cNvSpPr txBox="1">
                <a:spLocks noChangeArrowheads="1"/>
              </p:cNvSpPr>
              <p:nvPr/>
            </p:nvSpPr>
            <p:spPr bwMode="auto">
              <a:xfrm>
                <a:off x="998" y="775"/>
                <a:ext cx="180" cy="1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914126" eaLnBrk="0" hangingPunct="0"/>
                <a:r>
                  <a:rPr lang="en-US" sz="1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ＭＳ Ｐゴシック" charset="0"/>
                  </a:rPr>
                  <a:t>+</a:t>
                </a:r>
              </a:p>
            </p:txBody>
          </p:sp>
          <p:sp>
            <p:nvSpPr>
              <p:cNvPr id="627742" name="Text Box 30"/>
              <p:cNvSpPr txBox="1">
                <a:spLocks noChangeArrowheads="1"/>
              </p:cNvSpPr>
              <p:nvPr/>
            </p:nvSpPr>
            <p:spPr bwMode="auto">
              <a:xfrm>
                <a:off x="1454" y="781"/>
                <a:ext cx="180" cy="1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914126" eaLnBrk="0" hangingPunct="0"/>
                <a:r>
                  <a:rPr lang="en-US" sz="1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ＭＳ Ｐゴシック" charset="0"/>
                  </a:rPr>
                  <a:t>+</a:t>
                </a:r>
              </a:p>
            </p:txBody>
          </p:sp>
          <p:sp>
            <p:nvSpPr>
              <p:cNvPr id="627743" name="Text Box 31"/>
              <p:cNvSpPr txBox="1">
                <a:spLocks noChangeArrowheads="1"/>
              </p:cNvSpPr>
              <p:nvPr/>
            </p:nvSpPr>
            <p:spPr bwMode="auto">
              <a:xfrm>
                <a:off x="2348" y="781"/>
                <a:ext cx="180" cy="1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914126" eaLnBrk="0" hangingPunct="0"/>
                <a:r>
                  <a:rPr lang="en-US" sz="1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ＭＳ Ｐゴシック" charset="0"/>
                  </a:rPr>
                  <a:t>+</a:t>
                </a:r>
              </a:p>
            </p:txBody>
          </p:sp>
          <p:sp>
            <p:nvSpPr>
              <p:cNvPr id="627744" name="Text Box 32"/>
              <p:cNvSpPr txBox="1">
                <a:spLocks noChangeArrowheads="1"/>
              </p:cNvSpPr>
              <p:nvPr/>
            </p:nvSpPr>
            <p:spPr bwMode="auto">
              <a:xfrm>
                <a:off x="1904" y="775"/>
                <a:ext cx="180" cy="1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914126" eaLnBrk="0" hangingPunct="0"/>
                <a:r>
                  <a:rPr lang="en-US" sz="1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ＭＳ Ｐゴシック" charset="0"/>
                  </a:rPr>
                  <a:t>+</a:t>
                </a:r>
              </a:p>
            </p:txBody>
          </p:sp>
        </p:grpSp>
        <p:sp>
          <p:nvSpPr>
            <p:cNvPr id="627745" name="Text Box 33"/>
            <p:cNvSpPr txBox="1">
              <a:spLocks noChangeArrowheads="1"/>
            </p:cNvSpPr>
            <p:nvPr/>
          </p:nvSpPr>
          <p:spPr bwMode="auto">
            <a:xfrm>
              <a:off x="518" y="1267"/>
              <a:ext cx="180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126" eaLnBrk="0" hangingPunct="0"/>
              <a:r>
                <a:rPr lang="en-US" sz="1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+</a:t>
              </a:r>
            </a:p>
          </p:txBody>
        </p:sp>
        <p:sp>
          <p:nvSpPr>
            <p:cNvPr id="627746" name="Text Box 34"/>
            <p:cNvSpPr txBox="1">
              <a:spLocks noChangeArrowheads="1"/>
            </p:cNvSpPr>
            <p:nvPr/>
          </p:nvSpPr>
          <p:spPr bwMode="auto">
            <a:xfrm>
              <a:off x="974" y="1273"/>
              <a:ext cx="180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126" eaLnBrk="0" hangingPunct="0"/>
              <a:r>
                <a:rPr lang="en-US" sz="1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+</a:t>
              </a:r>
            </a:p>
          </p:txBody>
        </p:sp>
        <p:sp>
          <p:nvSpPr>
            <p:cNvPr id="627747" name="Text Box 35"/>
            <p:cNvSpPr txBox="1">
              <a:spLocks noChangeArrowheads="1"/>
            </p:cNvSpPr>
            <p:nvPr/>
          </p:nvSpPr>
          <p:spPr bwMode="auto">
            <a:xfrm>
              <a:off x="1424" y="1273"/>
              <a:ext cx="180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126" eaLnBrk="0" hangingPunct="0"/>
              <a:r>
                <a:rPr lang="en-US" sz="1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+</a:t>
              </a:r>
            </a:p>
          </p:txBody>
        </p:sp>
        <p:sp>
          <p:nvSpPr>
            <p:cNvPr id="627748" name="Text Box 36"/>
            <p:cNvSpPr txBox="1">
              <a:spLocks noChangeArrowheads="1"/>
            </p:cNvSpPr>
            <p:nvPr/>
          </p:nvSpPr>
          <p:spPr bwMode="auto">
            <a:xfrm>
              <a:off x="2318" y="1261"/>
              <a:ext cx="180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126" eaLnBrk="0" hangingPunct="0"/>
              <a:r>
                <a:rPr lang="en-US" sz="1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+</a:t>
              </a:r>
            </a:p>
          </p:txBody>
        </p:sp>
        <p:sp>
          <p:nvSpPr>
            <p:cNvPr id="627749" name="Text Box 37"/>
            <p:cNvSpPr txBox="1">
              <a:spLocks noChangeArrowheads="1"/>
            </p:cNvSpPr>
            <p:nvPr/>
          </p:nvSpPr>
          <p:spPr bwMode="auto">
            <a:xfrm>
              <a:off x="1868" y="1273"/>
              <a:ext cx="180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126" eaLnBrk="0" hangingPunct="0"/>
              <a:r>
                <a:rPr lang="en-US" sz="1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+</a:t>
              </a:r>
            </a:p>
          </p:txBody>
        </p:sp>
        <p:sp>
          <p:nvSpPr>
            <p:cNvPr id="627750" name="Line 38"/>
            <p:cNvSpPr>
              <a:spLocks noChangeShapeType="1"/>
            </p:cNvSpPr>
            <p:nvPr/>
          </p:nvSpPr>
          <p:spPr bwMode="auto">
            <a:xfrm>
              <a:off x="390" y="666"/>
              <a:ext cx="44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126" eaLnBrk="0" hangingPunct="0"/>
              <a:endParaRPr lang="en-US" sz="16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627751" name="Group 39"/>
            <p:cNvGrpSpPr>
              <a:grpSpLocks/>
            </p:cNvGrpSpPr>
            <p:nvPr/>
          </p:nvGrpSpPr>
          <p:grpSpPr bwMode="auto">
            <a:xfrm>
              <a:off x="390" y="1586"/>
              <a:ext cx="2249" cy="935"/>
              <a:chOff x="418" y="644"/>
              <a:chExt cx="2249" cy="935"/>
            </a:xfrm>
          </p:grpSpPr>
          <p:sp>
            <p:nvSpPr>
              <p:cNvPr id="627752" name="Line 40"/>
              <p:cNvSpPr>
                <a:spLocks noChangeShapeType="1"/>
              </p:cNvSpPr>
              <p:nvPr/>
            </p:nvSpPr>
            <p:spPr bwMode="auto">
              <a:xfrm>
                <a:off x="877" y="658"/>
                <a:ext cx="887" cy="919"/>
              </a:xfrm>
              <a:prstGeom prst="line">
                <a:avLst/>
              </a:prstGeom>
              <a:noFill/>
              <a:ln w="12700" cap="rnd">
                <a:solidFill>
                  <a:schemeClr val="tx1"/>
                </a:solidFill>
                <a:prstDash val="sysDot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126" eaLnBrk="0" hangingPunct="0"/>
                <a:endParaRPr lang="en-US" sz="1600">
                  <a:solidFill>
                    <a:srgbClr val="000000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27753" name="Line 41"/>
              <p:cNvSpPr>
                <a:spLocks noChangeShapeType="1"/>
              </p:cNvSpPr>
              <p:nvPr/>
            </p:nvSpPr>
            <p:spPr bwMode="auto">
              <a:xfrm>
                <a:off x="418" y="644"/>
                <a:ext cx="887" cy="919"/>
              </a:xfrm>
              <a:prstGeom prst="line">
                <a:avLst/>
              </a:prstGeom>
              <a:noFill/>
              <a:ln w="12700" cap="rnd">
                <a:solidFill>
                  <a:schemeClr val="tx1"/>
                </a:solidFill>
                <a:prstDash val="sysDot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126" eaLnBrk="0" hangingPunct="0"/>
                <a:endParaRPr lang="en-US" sz="1600">
                  <a:solidFill>
                    <a:srgbClr val="000000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27754" name="Line 42"/>
              <p:cNvSpPr>
                <a:spLocks noChangeShapeType="1"/>
              </p:cNvSpPr>
              <p:nvPr/>
            </p:nvSpPr>
            <p:spPr bwMode="auto">
              <a:xfrm>
                <a:off x="1326" y="660"/>
                <a:ext cx="887" cy="919"/>
              </a:xfrm>
              <a:prstGeom prst="line">
                <a:avLst/>
              </a:prstGeom>
              <a:noFill/>
              <a:ln w="12700" cap="rnd">
                <a:solidFill>
                  <a:schemeClr val="tx1"/>
                </a:solidFill>
                <a:prstDash val="sysDot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126" eaLnBrk="0" hangingPunct="0"/>
                <a:endParaRPr lang="en-US" sz="1600">
                  <a:solidFill>
                    <a:srgbClr val="000000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27755" name="Line 43"/>
              <p:cNvSpPr>
                <a:spLocks noChangeShapeType="1"/>
              </p:cNvSpPr>
              <p:nvPr/>
            </p:nvSpPr>
            <p:spPr bwMode="auto">
              <a:xfrm>
                <a:off x="1780" y="651"/>
                <a:ext cx="887" cy="919"/>
              </a:xfrm>
              <a:prstGeom prst="line">
                <a:avLst/>
              </a:prstGeom>
              <a:noFill/>
              <a:ln w="12700" cap="rnd">
                <a:solidFill>
                  <a:schemeClr val="tx1"/>
                </a:solidFill>
                <a:prstDash val="sysDot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126" eaLnBrk="0" hangingPunct="0"/>
                <a:endParaRPr lang="en-US" sz="1600">
                  <a:solidFill>
                    <a:srgbClr val="000000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627756" name="Group 44"/>
            <p:cNvGrpSpPr>
              <a:grpSpLocks/>
            </p:cNvGrpSpPr>
            <p:nvPr/>
          </p:nvGrpSpPr>
          <p:grpSpPr bwMode="auto">
            <a:xfrm flipH="1">
              <a:off x="382" y="1589"/>
              <a:ext cx="2249" cy="935"/>
              <a:chOff x="418" y="644"/>
              <a:chExt cx="2249" cy="935"/>
            </a:xfrm>
          </p:grpSpPr>
          <p:sp>
            <p:nvSpPr>
              <p:cNvPr id="627757" name="Line 45"/>
              <p:cNvSpPr>
                <a:spLocks noChangeShapeType="1"/>
              </p:cNvSpPr>
              <p:nvPr/>
            </p:nvSpPr>
            <p:spPr bwMode="auto">
              <a:xfrm>
                <a:off x="877" y="658"/>
                <a:ext cx="887" cy="919"/>
              </a:xfrm>
              <a:prstGeom prst="line">
                <a:avLst/>
              </a:prstGeom>
              <a:noFill/>
              <a:ln w="12700" cap="rnd">
                <a:solidFill>
                  <a:schemeClr val="tx1"/>
                </a:solidFill>
                <a:prstDash val="sysDot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126" eaLnBrk="0" hangingPunct="0"/>
                <a:endParaRPr lang="en-US" sz="1600">
                  <a:solidFill>
                    <a:srgbClr val="000000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27758" name="Line 46"/>
              <p:cNvSpPr>
                <a:spLocks noChangeShapeType="1"/>
              </p:cNvSpPr>
              <p:nvPr/>
            </p:nvSpPr>
            <p:spPr bwMode="auto">
              <a:xfrm>
                <a:off x="418" y="644"/>
                <a:ext cx="887" cy="919"/>
              </a:xfrm>
              <a:prstGeom prst="line">
                <a:avLst/>
              </a:prstGeom>
              <a:noFill/>
              <a:ln w="12700" cap="rnd">
                <a:solidFill>
                  <a:schemeClr val="tx1"/>
                </a:solidFill>
                <a:prstDash val="sysDot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126" eaLnBrk="0" hangingPunct="0"/>
                <a:endParaRPr lang="en-US" sz="1600">
                  <a:solidFill>
                    <a:srgbClr val="000000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27759" name="Line 47"/>
              <p:cNvSpPr>
                <a:spLocks noChangeShapeType="1"/>
              </p:cNvSpPr>
              <p:nvPr/>
            </p:nvSpPr>
            <p:spPr bwMode="auto">
              <a:xfrm>
                <a:off x="1326" y="660"/>
                <a:ext cx="887" cy="919"/>
              </a:xfrm>
              <a:prstGeom prst="line">
                <a:avLst/>
              </a:prstGeom>
              <a:noFill/>
              <a:ln w="12700" cap="rnd">
                <a:solidFill>
                  <a:schemeClr val="tx1"/>
                </a:solidFill>
                <a:prstDash val="sysDot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126" eaLnBrk="0" hangingPunct="0"/>
                <a:endParaRPr lang="en-US" sz="1600">
                  <a:solidFill>
                    <a:srgbClr val="000000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27760" name="Line 48"/>
              <p:cNvSpPr>
                <a:spLocks noChangeShapeType="1"/>
              </p:cNvSpPr>
              <p:nvPr/>
            </p:nvSpPr>
            <p:spPr bwMode="auto">
              <a:xfrm>
                <a:off x="1780" y="651"/>
                <a:ext cx="887" cy="919"/>
              </a:xfrm>
              <a:prstGeom prst="line">
                <a:avLst/>
              </a:prstGeom>
              <a:noFill/>
              <a:ln w="12700" cap="rnd">
                <a:solidFill>
                  <a:schemeClr val="tx1"/>
                </a:solidFill>
                <a:prstDash val="sysDot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126" eaLnBrk="0" hangingPunct="0"/>
                <a:endParaRPr lang="en-US" sz="1600">
                  <a:solidFill>
                    <a:srgbClr val="000000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627761" name="Line 49"/>
            <p:cNvSpPr>
              <a:spLocks noChangeShapeType="1"/>
            </p:cNvSpPr>
            <p:nvPr/>
          </p:nvSpPr>
          <p:spPr bwMode="auto">
            <a:xfrm flipV="1">
              <a:off x="390" y="1592"/>
              <a:ext cx="441" cy="456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126" eaLnBrk="0" hangingPunct="0"/>
              <a:endParaRPr lang="en-US" sz="16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27762" name="Line 50"/>
            <p:cNvSpPr>
              <a:spLocks noChangeShapeType="1"/>
            </p:cNvSpPr>
            <p:nvPr/>
          </p:nvSpPr>
          <p:spPr bwMode="auto">
            <a:xfrm flipV="1">
              <a:off x="2187" y="2046"/>
              <a:ext cx="441" cy="456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126" eaLnBrk="0" hangingPunct="0"/>
              <a:endParaRPr lang="en-US" sz="16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27763" name="Line 51"/>
            <p:cNvSpPr>
              <a:spLocks noChangeShapeType="1"/>
            </p:cNvSpPr>
            <p:nvPr/>
          </p:nvSpPr>
          <p:spPr bwMode="auto">
            <a:xfrm flipH="1" flipV="1">
              <a:off x="387" y="2051"/>
              <a:ext cx="441" cy="456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126" eaLnBrk="0" hangingPunct="0"/>
              <a:endParaRPr lang="en-US" sz="16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27764" name="Line 52"/>
            <p:cNvSpPr>
              <a:spLocks noChangeShapeType="1"/>
            </p:cNvSpPr>
            <p:nvPr/>
          </p:nvSpPr>
          <p:spPr bwMode="auto">
            <a:xfrm flipH="1" flipV="1">
              <a:off x="2173" y="1580"/>
              <a:ext cx="441" cy="456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126" eaLnBrk="0" hangingPunct="0"/>
              <a:endParaRPr lang="en-US" sz="16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627765" name="Group 53"/>
            <p:cNvGrpSpPr>
              <a:grpSpLocks/>
            </p:cNvGrpSpPr>
            <p:nvPr/>
          </p:nvGrpSpPr>
          <p:grpSpPr bwMode="auto">
            <a:xfrm>
              <a:off x="526" y="1717"/>
              <a:ext cx="1974" cy="200"/>
              <a:chOff x="554" y="775"/>
              <a:chExt cx="1974" cy="200"/>
            </a:xfrm>
          </p:grpSpPr>
          <p:sp>
            <p:nvSpPr>
              <p:cNvPr id="627766" name="Text Box 54"/>
              <p:cNvSpPr txBox="1">
                <a:spLocks noChangeArrowheads="1"/>
              </p:cNvSpPr>
              <p:nvPr/>
            </p:nvSpPr>
            <p:spPr bwMode="auto">
              <a:xfrm>
                <a:off x="554" y="775"/>
                <a:ext cx="180" cy="1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914126" eaLnBrk="0" hangingPunct="0"/>
                <a:r>
                  <a:rPr lang="en-US" sz="1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ＭＳ Ｐゴシック" charset="0"/>
                  </a:rPr>
                  <a:t>+</a:t>
                </a:r>
              </a:p>
            </p:txBody>
          </p:sp>
          <p:sp>
            <p:nvSpPr>
              <p:cNvPr id="627767" name="Text Box 55"/>
              <p:cNvSpPr txBox="1">
                <a:spLocks noChangeArrowheads="1"/>
              </p:cNvSpPr>
              <p:nvPr/>
            </p:nvSpPr>
            <p:spPr bwMode="auto">
              <a:xfrm>
                <a:off x="998" y="775"/>
                <a:ext cx="180" cy="1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914126" eaLnBrk="0" hangingPunct="0"/>
                <a:r>
                  <a:rPr lang="en-US" sz="1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ＭＳ Ｐゴシック" charset="0"/>
                  </a:rPr>
                  <a:t>+</a:t>
                </a:r>
              </a:p>
            </p:txBody>
          </p:sp>
          <p:sp>
            <p:nvSpPr>
              <p:cNvPr id="627768" name="Text Box 56"/>
              <p:cNvSpPr txBox="1">
                <a:spLocks noChangeArrowheads="1"/>
              </p:cNvSpPr>
              <p:nvPr/>
            </p:nvSpPr>
            <p:spPr bwMode="auto">
              <a:xfrm>
                <a:off x="1454" y="781"/>
                <a:ext cx="180" cy="1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914126" eaLnBrk="0" hangingPunct="0"/>
                <a:r>
                  <a:rPr lang="en-US" sz="1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ＭＳ Ｐゴシック" charset="0"/>
                  </a:rPr>
                  <a:t>+</a:t>
                </a:r>
              </a:p>
            </p:txBody>
          </p:sp>
          <p:sp>
            <p:nvSpPr>
              <p:cNvPr id="627769" name="Text Box 57"/>
              <p:cNvSpPr txBox="1">
                <a:spLocks noChangeArrowheads="1"/>
              </p:cNvSpPr>
              <p:nvPr/>
            </p:nvSpPr>
            <p:spPr bwMode="auto">
              <a:xfrm>
                <a:off x="2348" y="781"/>
                <a:ext cx="180" cy="1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914126" eaLnBrk="0" hangingPunct="0"/>
                <a:r>
                  <a:rPr lang="en-US" sz="1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ＭＳ Ｐゴシック" charset="0"/>
                  </a:rPr>
                  <a:t>+</a:t>
                </a:r>
              </a:p>
            </p:txBody>
          </p:sp>
          <p:sp>
            <p:nvSpPr>
              <p:cNvPr id="627770" name="Text Box 58"/>
              <p:cNvSpPr txBox="1">
                <a:spLocks noChangeArrowheads="1"/>
              </p:cNvSpPr>
              <p:nvPr/>
            </p:nvSpPr>
            <p:spPr bwMode="auto">
              <a:xfrm>
                <a:off x="1904" y="775"/>
                <a:ext cx="180" cy="1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914126" eaLnBrk="0" hangingPunct="0"/>
                <a:r>
                  <a:rPr lang="en-US" sz="1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ＭＳ Ｐゴシック" charset="0"/>
                  </a:rPr>
                  <a:t>+</a:t>
                </a:r>
              </a:p>
            </p:txBody>
          </p:sp>
        </p:grpSp>
        <p:sp>
          <p:nvSpPr>
            <p:cNvPr id="627771" name="Text Box 59"/>
            <p:cNvSpPr txBox="1">
              <a:spLocks noChangeArrowheads="1"/>
            </p:cNvSpPr>
            <p:nvPr/>
          </p:nvSpPr>
          <p:spPr bwMode="auto">
            <a:xfrm>
              <a:off x="520" y="2185"/>
              <a:ext cx="180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126" eaLnBrk="0" hangingPunct="0"/>
              <a:r>
                <a:rPr lang="en-US" sz="1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+</a:t>
              </a:r>
            </a:p>
          </p:txBody>
        </p:sp>
        <p:sp>
          <p:nvSpPr>
            <p:cNvPr id="627772" name="Text Box 60"/>
            <p:cNvSpPr txBox="1">
              <a:spLocks noChangeArrowheads="1"/>
            </p:cNvSpPr>
            <p:nvPr/>
          </p:nvSpPr>
          <p:spPr bwMode="auto">
            <a:xfrm>
              <a:off x="976" y="2191"/>
              <a:ext cx="180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126" eaLnBrk="0" hangingPunct="0"/>
              <a:r>
                <a:rPr lang="en-US" sz="1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+</a:t>
              </a:r>
            </a:p>
          </p:txBody>
        </p:sp>
        <p:sp>
          <p:nvSpPr>
            <p:cNvPr id="627773" name="Text Box 61"/>
            <p:cNvSpPr txBox="1">
              <a:spLocks noChangeArrowheads="1"/>
            </p:cNvSpPr>
            <p:nvPr/>
          </p:nvSpPr>
          <p:spPr bwMode="auto">
            <a:xfrm>
              <a:off x="1426" y="2191"/>
              <a:ext cx="180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126" eaLnBrk="0" hangingPunct="0"/>
              <a:r>
                <a:rPr lang="en-US" sz="1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+</a:t>
              </a:r>
            </a:p>
          </p:txBody>
        </p:sp>
        <p:sp>
          <p:nvSpPr>
            <p:cNvPr id="627774" name="Text Box 62"/>
            <p:cNvSpPr txBox="1">
              <a:spLocks noChangeArrowheads="1"/>
            </p:cNvSpPr>
            <p:nvPr/>
          </p:nvSpPr>
          <p:spPr bwMode="auto">
            <a:xfrm>
              <a:off x="2320" y="2179"/>
              <a:ext cx="180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126" eaLnBrk="0" hangingPunct="0"/>
              <a:r>
                <a:rPr lang="en-US" sz="1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+</a:t>
              </a:r>
            </a:p>
          </p:txBody>
        </p:sp>
        <p:sp>
          <p:nvSpPr>
            <p:cNvPr id="627775" name="Text Box 63"/>
            <p:cNvSpPr txBox="1">
              <a:spLocks noChangeArrowheads="1"/>
            </p:cNvSpPr>
            <p:nvPr/>
          </p:nvSpPr>
          <p:spPr bwMode="auto">
            <a:xfrm>
              <a:off x="1870" y="2191"/>
              <a:ext cx="180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126" eaLnBrk="0" hangingPunct="0"/>
              <a:r>
                <a:rPr lang="en-US" sz="1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+</a:t>
              </a:r>
            </a:p>
          </p:txBody>
        </p:sp>
        <p:sp>
          <p:nvSpPr>
            <p:cNvPr id="627776" name="Text Box 64"/>
            <p:cNvSpPr txBox="1">
              <a:spLocks noChangeArrowheads="1"/>
            </p:cNvSpPr>
            <p:nvPr/>
          </p:nvSpPr>
          <p:spPr bwMode="auto">
            <a:xfrm>
              <a:off x="0" y="2404"/>
              <a:ext cx="261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126" eaLnBrk="0" hangingPunct="0"/>
              <a:r>
                <a:rPr lang="en-US" sz="16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i-2</a:t>
              </a:r>
            </a:p>
          </p:txBody>
        </p:sp>
        <p:sp>
          <p:nvSpPr>
            <p:cNvPr id="627777" name="Text Box 65"/>
            <p:cNvSpPr txBox="1">
              <a:spLocks noChangeArrowheads="1"/>
            </p:cNvSpPr>
            <p:nvPr/>
          </p:nvSpPr>
          <p:spPr bwMode="auto">
            <a:xfrm>
              <a:off x="6" y="1953"/>
              <a:ext cx="261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126" eaLnBrk="0" hangingPunct="0"/>
              <a:r>
                <a:rPr lang="en-US" sz="16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i-1</a:t>
              </a:r>
            </a:p>
          </p:txBody>
        </p:sp>
        <p:sp>
          <p:nvSpPr>
            <p:cNvPr id="627778" name="Text Box 66"/>
            <p:cNvSpPr txBox="1">
              <a:spLocks noChangeArrowheads="1"/>
            </p:cNvSpPr>
            <p:nvPr/>
          </p:nvSpPr>
          <p:spPr bwMode="auto">
            <a:xfrm>
              <a:off x="2211" y="138"/>
              <a:ext cx="377" cy="411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126" eaLnBrk="0" hangingPunct="0"/>
              <a:r>
                <a:rPr lang="en-US" sz="1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o  : E</a:t>
              </a:r>
            </a:p>
            <a:p>
              <a:pPr defTabSz="914126" eaLnBrk="0" hangingPunct="0"/>
              <a:endParaRPr lang="en-US" sz="8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  <a:p>
              <a:pPr defTabSz="914126" eaLnBrk="0" hangingPunct="0"/>
              <a:r>
                <a:rPr lang="en-US" sz="1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+  : B</a:t>
              </a:r>
            </a:p>
          </p:txBody>
        </p:sp>
        <p:sp>
          <p:nvSpPr>
            <p:cNvPr id="627779" name="Line 67"/>
            <p:cNvSpPr>
              <a:spLocks noChangeShapeType="1"/>
            </p:cNvSpPr>
            <p:nvPr/>
          </p:nvSpPr>
          <p:spPr bwMode="auto">
            <a:xfrm rot="5400000">
              <a:off x="2397" y="881"/>
              <a:ext cx="44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126" eaLnBrk="0" hangingPunct="0"/>
              <a:endParaRPr lang="en-US" sz="16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27780" name="Text Box 68"/>
            <p:cNvSpPr txBox="1">
              <a:spLocks noChangeArrowheads="1"/>
            </p:cNvSpPr>
            <p:nvPr/>
          </p:nvSpPr>
          <p:spPr bwMode="auto">
            <a:xfrm>
              <a:off x="2602" y="791"/>
              <a:ext cx="203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126" eaLnBrk="0" hangingPunct="0"/>
              <a:r>
                <a:rPr lang="en-US" sz="1400">
                  <a:solidFill>
                    <a:srgbClr val="000000"/>
                  </a:solidFill>
                  <a:latin typeface="Symbol" charset="0"/>
                  <a:ea typeface="ＭＳ Ｐゴシック" charset="0"/>
                  <a:cs typeface="ＭＳ Ｐゴシック" charset="0"/>
                </a:rPr>
                <a:t>d</a:t>
              </a:r>
              <a:r>
                <a:rPr lang="en-US" sz="1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t</a:t>
              </a:r>
            </a:p>
          </p:txBody>
        </p:sp>
      </p:grpSp>
      <p:graphicFrame>
        <p:nvGraphicFramePr>
          <p:cNvPr id="627781" name="Object 6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6308630"/>
              </p:ext>
            </p:extLst>
          </p:nvPr>
        </p:nvGraphicFramePr>
        <p:xfrm>
          <a:off x="2707306" y="1759229"/>
          <a:ext cx="3365030" cy="9848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42" name="Equation" r:id="rId4" imgW="1346012" imgH="393926" progId="Equation.3">
                  <p:embed/>
                </p:oleObj>
              </mc:Choice>
              <mc:Fallback>
                <p:oleObj name="Equation" r:id="rId4" imgW="1346012" imgH="393926" progId="Equation.3">
                  <p:embed/>
                  <p:pic>
                    <p:nvPicPr>
                      <p:cNvPr id="627781" name="Object 6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7306" y="1759229"/>
                        <a:ext cx="3365030" cy="9848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7782" name="Object 7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5225422"/>
              </p:ext>
            </p:extLst>
          </p:nvPr>
        </p:nvGraphicFramePr>
        <p:xfrm>
          <a:off x="2781103" y="4223076"/>
          <a:ext cx="4001490" cy="1080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43" name="Equation" r:id="rId6" imgW="1600596" imgH="432197" progId="Equation.3">
                  <p:embed/>
                </p:oleObj>
              </mc:Choice>
              <mc:Fallback>
                <p:oleObj name="Equation" r:id="rId6" imgW="1600596" imgH="432197" progId="Equation.3">
                  <p:embed/>
                  <p:pic>
                    <p:nvPicPr>
                      <p:cNvPr id="627782" name="Object 7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81103" y="4223076"/>
                        <a:ext cx="4001490" cy="108049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7783" name="Object 7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0378721"/>
              </p:ext>
            </p:extLst>
          </p:nvPr>
        </p:nvGraphicFramePr>
        <p:xfrm>
          <a:off x="2740699" y="5539060"/>
          <a:ext cx="4033240" cy="1080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44" name="Equation" r:id="rId8" imgW="1613296" imgH="432197" progId="Equation.3">
                  <p:embed/>
                </p:oleObj>
              </mc:Choice>
              <mc:Fallback>
                <p:oleObj name="Equation" r:id="rId8" imgW="1613296" imgH="432197" progId="Equation.3">
                  <p:embed/>
                  <p:pic>
                    <p:nvPicPr>
                      <p:cNvPr id="627783" name="Object 7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0699" y="5539060"/>
                        <a:ext cx="4033240" cy="108049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7" name="Title 1">
            <a:extLst>
              <a:ext uri="{FF2B5EF4-FFF2-40B4-BE49-F238E27FC236}">
                <a16:creationId xmlns:a16="http://schemas.microsoft.com/office/drawing/2014/main" id="{420976CE-F9D3-3D4E-A395-2B28E9689C38}"/>
              </a:ext>
            </a:extLst>
          </p:cNvPr>
          <p:cNvSpPr txBox="1">
            <a:spLocks/>
          </p:cNvSpPr>
          <p:nvPr/>
        </p:nvSpPr>
        <p:spPr bwMode="auto">
          <a:xfrm>
            <a:off x="157562" y="194388"/>
            <a:ext cx="11909747" cy="914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sz="3199" dirty="0">
                <a:cs typeface="Calibri"/>
              </a:rPr>
              <a:t>Additional problems occur with electromagnetic waves</a:t>
            </a:r>
            <a:endParaRPr lang="en-US" dirty="0"/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4780C3A8-FAAA-6C43-8703-64CE94936FD0}"/>
              </a:ext>
            </a:extLst>
          </p:cNvPr>
          <p:cNvGrpSpPr/>
          <p:nvPr/>
        </p:nvGrpSpPr>
        <p:grpSpPr>
          <a:xfrm>
            <a:off x="174172" y="827315"/>
            <a:ext cx="10994571" cy="54427"/>
            <a:chOff x="195943" y="1001487"/>
            <a:chExt cx="10994571" cy="54427"/>
          </a:xfrm>
        </p:grpSpPr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8F45F122-51B4-F64A-B1ED-F6A3C133C5B9}"/>
                </a:ext>
              </a:extLst>
            </p:cNvPr>
            <p:cNvCxnSpPr/>
            <p:nvPr/>
          </p:nvCxnSpPr>
          <p:spPr>
            <a:xfrm>
              <a:off x="195943" y="1001487"/>
              <a:ext cx="9818914" cy="0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C401AB49-3C68-BA4F-B397-B2D9F5CED45F}"/>
                </a:ext>
              </a:extLst>
            </p:cNvPr>
            <p:cNvCxnSpPr>
              <a:cxnSpLocks/>
            </p:cNvCxnSpPr>
            <p:nvPr/>
          </p:nvCxnSpPr>
          <p:spPr>
            <a:xfrm>
              <a:off x="511628" y="1055914"/>
              <a:ext cx="10678886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Slide Number Placeholder 3">
            <a:extLst>
              <a:ext uri="{FF2B5EF4-FFF2-40B4-BE49-F238E27FC236}">
                <a16:creationId xmlns:a16="http://schemas.microsoft.com/office/drawing/2014/main" id="{69BDEA03-CB31-A740-B571-C34D6A802A7D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11455401" y="6393363"/>
            <a:ext cx="544259" cy="301625"/>
          </a:xfrm>
        </p:spPr>
        <p:txBody>
          <a:bodyPr/>
          <a:lstStyle/>
          <a:p>
            <a:fld id="{929A8685-9CBD-5D48-90F4-6955DC9A7A72}" type="slidenum">
              <a:rPr lang="en-US" altLang="x-none" smtClean="0"/>
              <a:pPr/>
              <a:t>43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22115241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763" name="Rectangle 3"/>
          <p:cNvSpPr>
            <a:spLocks noChangeArrowheads="1"/>
          </p:cNvSpPr>
          <p:nvPr/>
        </p:nvSpPr>
        <p:spPr bwMode="auto">
          <a:xfrm>
            <a:off x="2005457" y="1415771"/>
            <a:ext cx="8728976" cy="4154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51" tIns="46026" rIns="92051" bIns="46026">
            <a:spAutoFit/>
          </a:bodyPr>
          <a:lstStyle/>
          <a:p>
            <a:pPr defTabSz="914126" eaLnBrk="0" hangingPunct="0"/>
            <a:r>
              <a:rPr lang="en-US" sz="2399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o              o              o              o              o              o                                               o                                               o </a:t>
            </a:r>
          </a:p>
          <a:p>
            <a:pPr defTabSz="914126" eaLnBrk="0" hangingPunct="0"/>
            <a:r>
              <a:rPr lang="en-US" sz="14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399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3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       </a:t>
            </a:r>
          </a:p>
          <a:p>
            <a:pPr defTabSz="914126" eaLnBrk="0" hangingPunct="0"/>
            <a:r>
              <a:rPr lang="en-US" sz="2399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o              o              o              o              o              o                                               o                                               o</a:t>
            </a:r>
          </a:p>
          <a:p>
            <a:pPr defTabSz="914126" eaLnBrk="0" hangingPunct="0"/>
            <a:r>
              <a:rPr lang="en-US" sz="2399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       </a:t>
            </a:r>
          </a:p>
          <a:p>
            <a:pPr defTabSz="914126" eaLnBrk="0" hangingPunct="0"/>
            <a:r>
              <a:rPr lang="en-US" sz="2399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o              o              o              o              o              o                                               o                                               o </a:t>
            </a:r>
          </a:p>
          <a:p>
            <a:pPr defTabSz="914126" eaLnBrk="0" hangingPunct="0"/>
            <a:r>
              <a:rPr lang="en-US" sz="2399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</a:p>
          <a:p>
            <a:pPr defTabSz="914126" eaLnBrk="0" hangingPunct="0"/>
            <a:r>
              <a:rPr lang="en-US" sz="2399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o              o              o              o              o              o                                               o                                               o</a:t>
            </a:r>
          </a:p>
          <a:p>
            <a:pPr defTabSz="914126" eaLnBrk="0" hangingPunct="0"/>
            <a:r>
              <a:rPr lang="en-US" sz="2399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       </a:t>
            </a:r>
          </a:p>
          <a:p>
            <a:pPr defTabSz="914126" eaLnBrk="0" hangingPunct="0"/>
            <a:r>
              <a:rPr lang="en-US" sz="2399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o              o              o              o              o              o                                               o                                               o </a:t>
            </a:r>
          </a:p>
          <a:p>
            <a:pPr defTabSz="914126" eaLnBrk="0" hangingPunct="0"/>
            <a:r>
              <a:rPr lang="en-US" sz="4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</a:p>
          <a:p>
            <a:pPr defTabSz="914126" eaLnBrk="0" hangingPunct="0"/>
            <a:endParaRPr lang="en-US" sz="1400" baseline="50000" dirty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defTabSz="914126" eaLnBrk="0" hangingPunct="0"/>
            <a:r>
              <a:rPr lang="en-US" sz="16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j-5          j-4          j-3         j-2          j-1              j                        j+1                   j+2                    j+3       x</a:t>
            </a:r>
          </a:p>
          <a:p>
            <a:pPr defTabSz="914126" eaLnBrk="0" hangingPunct="0"/>
            <a:endParaRPr lang="en-US" sz="1400" baseline="50000" dirty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defTabSz="914126" eaLnBrk="0" hangingPunct="0"/>
            <a:endParaRPr lang="en-US" sz="1400" baseline="50000" dirty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29764" name="Rectangle 4"/>
          <p:cNvSpPr>
            <a:spLocks noChangeArrowheads="1"/>
          </p:cNvSpPr>
          <p:nvPr/>
        </p:nvSpPr>
        <p:spPr bwMode="auto">
          <a:xfrm>
            <a:off x="3617937" y="988062"/>
            <a:ext cx="895117" cy="461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51" tIns="46026" rIns="92051" bIns="46026">
            <a:spAutoFit/>
          </a:bodyPr>
          <a:lstStyle/>
          <a:p>
            <a:pPr defTabSz="914126" eaLnBrk="0" hangingPunct="0"/>
            <a:r>
              <a:rPr lang="en-US" sz="2399" dirty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grid 1</a:t>
            </a:r>
          </a:p>
        </p:txBody>
      </p:sp>
      <p:sp>
        <p:nvSpPr>
          <p:cNvPr id="629765" name="Rectangle 5"/>
          <p:cNvSpPr>
            <a:spLocks noChangeArrowheads="1"/>
          </p:cNvSpPr>
          <p:nvPr/>
        </p:nvSpPr>
        <p:spPr bwMode="auto">
          <a:xfrm>
            <a:off x="7426945" y="988062"/>
            <a:ext cx="895117" cy="461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51" tIns="46026" rIns="92051" bIns="46026">
            <a:spAutoFit/>
          </a:bodyPr>
          <a:lstStyle/>
          <a:p>
            <a:pPr defTabSz="914126" eaLnBrk="0" hangingPunct="0"/>
            <a:r>
              <a:rPr lang="en-US" sz="2399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grid 2</a:t>
            </a:r>
          </a:p>
        </p:txBody>
      </p:sp>
      <p:sp>
        <p:nvSpPr>
          <p:cNvPr id="629766" name="Line 6"/>
          <p:cNvSpPr>
            <a:spLocks noChangeShapeType="1"/>
          </p:cNvSpPr>
          <p:nvPr/>
        </p:nvSpPr>
        <p:spPr bwMode="auto">
          <a:xfrm>
            <a:off x="5777765" y="1422922"/>
            <a:ext cx="0" cy="329479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126" eaLnBrk="0" hangingPunct="0"/>
            <a:endParaRPr lang="en-US" sz="16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29767" name="Line 7"/>
          <p:cNvSpPr>
            <a:spLocks noChangeShapeType="1"/>
          </p:cNvSpPr>
          <p:nvPr/>
        </p:nvSpPr>
        <p:spPr bwMode="auto">
          <a:xfrm flipV="1">
            <a:off x="2011805" y="1032501"/>
            <a:ext cx="0" cy="3862969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126" eaLnBrk="0" hangingPunct="0"/>
            <a:endParaRPr lang="en-US" sz="16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29768" name="Line 8"/>
          <p:cNvSpPr>
            <a:spLocks noChangeShapeType="1"/>
          </p:cNvSpPr>
          <p:nvPr/>
        </p:nvSpPr>
        <p:spPr bwMode="auto">
          <a:xfrm flipV="1">
            <a:off x="2011806" y="4900230"/>
            <a:ext cx="8475042" cy="1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126" eaLnBrk="0" hangingPunct="0"/>
            <a:endParaRPr lang="en-US" sz="16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29769" name="Rectangle 9"/>
          <p:cNvSpPr>
            <a:spLocks noChangeArrowheads="1"/>
          </p:cNvSpPr>
          <p:nvPr/>
        </p:nvSpPr>
        <p:spPr bwMode="auto">
          <a:xfrm>
            <a:off x="1905471" y="5516019"/>
            <a:ext cx="331702" cy="801479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126" eaLnBrk="0" hangingPunct="0"/>
            <a:endParaRPr lang="en-US" sz="16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29770" name="Text Box 10"/>
          <p:cNvSpPr txBox="1">
            <a:spLocks noChangeArrowheads="1"/>
          </p:cNvSpPr>
          <p:nvPr/>
        </p:nvSpPr>
        <p:spPr bwMode="auto">
          <a:xfrm>
            <a:off x="1673757" y="1019803"/>
            <a:ext cx="241237" cy="33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126" eaLnBrk="0" hangingPunct="0"/>
            <a:r>
              <a:rPr lang="en-US" sz="16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t</a:t>
            </a:r>
          </a:p>
        </p:txBody>
      </p:sp>
      <p:sp>
        <p:nvSpPr>
          <p:cNvPr id="629771" name="Text Box 11"/>
          <p:cNvSpPr txBox="1">
            <a:spLocks noChangeArrowheads="1"/>
          </p:cNvSpPr>
          <p:nvPr/>
        </p:nvSpPr>
        <p:spPr bwMode="auto">
          <a:xfrm>
            <a:off x="1730892" y="3016358"/>
            <a:ext cx="241237" cy="33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126" eaLnBrk="0" hangingPunct="0"/>
            <a:r>
              <a:rPr lang="en-US" sz="16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i</a:t>
            </a:r>
          </a:p>
        </p:txBody>
      </p:sp>
      <p:sp>
        <p:nvSpPr>
          <p:cNvPr id="629772" name="Text Box 12"/>
          <p:cNvSpPr txBox="1">
            <a:spLocks noChangeArrowheads="1"/>
          </p:cNvSpPr>
          <p:nvPr/>
        </p:nvSpPr>
        <p:spPr bwMode="auto">
          <a:xfrm>
            <a:off x="1605511" y="2286298"/>
            <a:ext cx="457081" cy="33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126" eaLnBrk="0" hangingPunct="0"/>
            <a:r>
              <a:rPr lang="en-US" sz="16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i+1</a:t>
            </a:r>
          </a:p>
        </p:txBody>
      </p:sp>
      <p:sp>
        <p:nvSpPr>
          <p:cNvPr id="629773" name="Text Box 13"/>
          <p:cNvSpPr txBox="1">
            <a:spLocks noChangeArrowheads="1"/>
          </p:cNvSpPr>
          <p:nvPr/>
        </p:nvSpPr>
        <p:spPr bwMode="auto">
          <a:xfrm>
            <a:off x="1615034" y="1570522"/>
            <a:ext cx="457081" cy="33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126" eaLnBrk="0" hangingPunct="0"/>
            <a:r>
              <a:rPr lang="en-US" sz="16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i+2</a:t>
            </a:r>
          </a:p>
        </p:txBody>
      </p:sp>
      <p:sp>
        <p:nvSpPr>
          <p:cNvPr id="629774" name="Text Box 14"/>
          <p:cNvSpPr txBox="1">
            <a:spLocks noChangeArrowheads="1"/>
          </p:cNvSpPr>
          <p:nvPr/>
        </p:nvSpPr>
        <p:spPr bwMode="auto">
          <a:xfrm>
            <a:off x="2418100" y="1430860"/>
            <a:ext cx="421800" cy="307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126" eaLnBrk="0" hangingPunct="0"/>
            <a:r>
              <a:rPr lang="en-US" sz="1400">
                <a:solidFill>
                  <a:srgbClr val="000000"/>
                </a:solidFill>
                <a:latin typeface="Symbol" charset="0"/>
                <a:ea typeface="ＭＳ Ｐゴシック" charset="0"/>
                <a:cs typeface="ＭＳ Ｐゴシック" charset="0"/>
              </a:rPr>
              <a:t>d</a:t>
            </a:r>
            <a:r>
              <a:rPr lang="en-US" sz="1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x</a:t>
            </a:r>
            <a:r>
              <a:rPr lang="en-US" sz="1400" baseline="-250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1</a:t>
            </a:r>
            <a:endParaRPr lang="en-US" sz="1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629775" name="Group 15"/>
          <p:cNvGrpSpPr>
            <a:grpSpLocks/>
          </p:cNvGrpSpPr>
          <p:nvPr/>
        </p:nvGrpSpPr>
        <p:grpSpPr bwMode="auto">
          <a:xfrm>
            <a:off x="2221301" y="1721297"/>
            <a:ext cx="3569358" cy="1483926"/>
            <a:chOff x="418" y="644"/>
            <a:chExt cx="2249" cy="935"/>
          </a:xfrm>
        </p:grpSpPr>
        <p:sp>
          <p:nvSpPr>
            <p:cNvPr id="629776" name="Line 16"/>
            <p:cNvSpPr>
              <a:spLocks noChangeShapeType="1"/>
            </p:cNvSpPr>
            <p:nvPr/>
          </p:nvSpPr>
          <p:spPr bwMode="auto">
            <a:xfrm>
              <a:off x="877" y="658"/>
              <a:ext cx="887" cy="919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126" eaLnBrk="0" hangingPunct="0"/>
              <a:endParaRPr lang="en-US" sz="16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29777" name="Line 17"/>
            <p:cNvSpPr>
              <a:spLocks noChangeShapeType="1"/>
            </p:cNvSpPr>
            <p:nvPr/>
          </p:nvSpPr>
          <p:spPr bwMode="auto">
            <a:xfrm>
              <a:off x="418" y="644"/>
              <a:ext cx="887" cy="919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126" eaLnBrk="0" hangingPunct="0"/>
              <a:endParaRPr lang="en-US" sz="16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29778" name="Line 18"/>
            <p:cNvSpPr>
              <a:spLocks noChangeShapeType="1"/>
            </p:cNvSpPr>
            <p:nvPr/>
          </p:nvSpPr>
          <p:spPr bwMode="auto">
            <a:xfrm>
              <a:off x="1326" y="660"/>
              <a:ext cx="887" cy="919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126" eaLnBrk="0" hangingPunct="0"/>
              <a:endParaRPr lang="en-US" sz="16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29779" name="Line 19"/>
            <p:cNvSpPr>
              <a:spLocks noChangeShapeType="1"/>
            </p:cNvSpPr>
            <p:nvPr/>
          </p:nvSpPr>
          <p:spPr bwMode="auto">
            <a:xfrm>
              <a:off x="1780" y="651"/>
              <a:ext cx="887" cy="919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126" eaLnBrk="0" hangingPunct="0"/>
              <a:endParaRPr lang="en-US" sz="16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629781" name="Line 21"/>
          <p:cNvSpPr>
            <a:spLocks noChangeShapeType="1"/>
          </p:cNvSpPr>
          <p:nvPr/>
        </p:nvSpPr>
        <p:spPr bwMode="auto">
          <a:xfrm flipH="1">
            <a:off x="3641746" y="1748277"/>
            <a:ext cx="1407746" cy="1458533"/>
          </a:xfrm>
          <a:prstGeom prst="line">
            <a:avLst/>
          </a:prstGeom>
          <a:noFill/>
          <a:ln w="12700" cap="rnd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126" eaLnBrk="0" hangingPunct="0"/>
            <a:endParaRPr lang="en-US" sz="16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29782" name="Line 22"/>
          <p:cNvSpPr>
            <a:spLocks noChangeShapeType="1"/>
          </p:cNvSpPr>
          <p:nvPr/>
        </p:nvSpPr>
        <p:spPr bwMode="auto">
          <a:xfrm flipH="1">
            <a:off x="4370216" y="2091087"/>
            <a:ext cx="1059206" cy="1093503"/>
          </a:xfrm>
          <a:prstGeom prst="line">
            <a:avLst/>
          </a:prstGeom>
          <a:noFill/>
          <a:ln w="12700" cap="rnd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126" eaLnBrk="0" hangingPunct="0"/>
            <a:endParaRPr lang="en-US" sz="16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29783" name="Line 23"/>
          <p:cNvSpPr>
            <a:spLocks noChangeShapeType="1"/>
          </p:cNvSpPr>
          <p:nvPr/>
        </p:nvSpPr>
        <p:spPr bwMode="auto">
          <a:xfrm flipH="1">
            <a:off x="2929143" y="1751452"/>
            <a:ext cx="1407746" cy="1458533"/>
          </a:xfrm>
          <a:prstGeom prst="line">
            <a:avLst/>
          </a:prstGeom>
          <a:noFill/>
          <a:ln w="12700" cap="rnd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126" eaLnBrk="0" hangingPunct="0"/>
            <a:endParaRPr lang="en-US" sz="16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29784" name="Line 24"/>
          <p:cNvSpPr>
            <a:spLocks noChangeShapeType="1"/>
          </p:cNvSpPr>
          <p:nvPr/>
        </p:nvSpPr>
        <p:spPr bwMode="auto">
          <a:xfrm flipH="1">
            <a:off x="2208606" y="1737168"/>
            <a:ext cx="1407746" cy="1458533"/>
          </a:xfrm>
          <a:prstGeom prst="line">
            <a:avLst/>
          </a:prstGeom>
          <a:noFill/>
          <a:ln w="12700" cap="rnd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126" eaLnBrk="0" hangingPunct="0"/>
            <a:endParaRPr lang="en-US" sz="16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29785" name="Line 25"/>
          <p:cNvSpPr>
            <a:spLocks noChangeShapeType="1"/>
          </p:cNvSpPr>
          <p:nvPr/>
        </p:nvSpPr>
        <p:spPr bwMode="auto">
          <a:xfrm flipV="1">
            <a:off x="2221301" y="1730818"/>
            <a:ext cx="699906" cy="723711"/>
          </a:xfrm>
          <a:prstGeom prst="line">
            <a:avLst/>
          </a:prstGeom>
          <a:noFill/>
          <a:ln w="12700" cap="rnd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126" eaLnBrk="0" hangingPunct="0"/>
            <a:endParaRPr lang="en-US" sz="16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29786" name="Line 26"/>
          <p:cNvSpPr>
            <a:spLocks noChangeShapeType="1"/>
          </p:cNvSpPr>
          <p:nvPr/>
        </p:nvSpPr>
        <p:spPr bwMode="auto">
          <a:xfrm flipV="1">
            <a:off x="5073298" y="2810037"/>
            <a:ext cx="356126" cy="365030"/>
          </a:xfrm>
          <a:prstGeom prst="line">
            <a:avLst/>
          </a:prstGeom>
          <a:noFill/>
          <a:ln w="12700" cap="rnd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126" eaLnBrk="0" hangingPunct="0"/>
            <a:endParaRPr lang="en-US" sz="16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29787" name="Line 27"/>
          <p:cNvSpPr>
            <a:spLocks noChangeShapeType="1"/>
          </p:cNvSpPr>
          <p:nvPr/>
        </p:nvSpPr>
        <p:spPr bwMode="auto">
          <a:xfrm flipH="1" flipV="1">
            <a:off x="2216540" y="2459291"/>
            <a:ext cx="699906" cy="723711"/>
          </a:xfrm>
          <a:prstGeom prst="line">
            <a:avLst/>
          </a:prstGeom>
          <a:noFill/>
          <a:ln w="12700" cap="rnd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126" eaLnBrk="0" hangingPunct="0"/>
            <a:endParaRPr lang="en-US" sz="16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29788" name="Line 28"/>
          <p:cNvSpPr>
            <a:spLocks noChangeShapeType="1"/>
          </p:cNvSpPr>
          <p:nvPr/>
        </p:nvSpPr>
        <p:spPr bwMode="auto">
          <a:xfrm flipH="1" flipV="1">
            <a:off x="5051077" y="1711773"/>
            <a:ext cx="699906" cy="723711"/>
          </a:xfrm>
          <a:prstGeom prst="line">
            <a:avLst/>
          </a:prstGeom>
          <a:noFill/>
          <a:ln w="12700" cap="rnd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126" eaLnBrk="0" hangingPunct="0"/>
            <a:endParaRPr lang="en-US" sz="16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29792" name="Line 32"/>
          <p:cNvSpPr>
            <a:spLocks noChangeShapeType="1"/>
          </p:cNvSpPr>
          <p:nvPr/>
        </p:nvSpPr>
        <p:spPr bwMode="auto">
          <a:xfrm flipH="1">
            <a:off x="5792247" y="1718120"/>
            <a:ext cx="4353379" cy="1449011"/>
          </a:xfrm>
          <a:prstGeom prst="line">
            <a:avLst/>
          </a:prstGeom>
          <a:noFill/>
          <a:ln w="12700" cap="rnd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126" eaLnBrk="0" hangingPunct="0"/>
            <a:endParaRPr lang="en-US" sz="16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grpSp>
        <p:nvGrpSpPr>
          <p:cNvPr id="629794" name="Group 34"/>
          <p:cNvGrpSpPr>
            <a:grpSpLocks/>
          </p:cNvGrpSpPr>
          <p:nvPr/>
        </p:nvGrpSpPr>
        <p:grpSpPr bwMode="auto">
          <a:xfrm>
            <a:off x="2437145" y="1929204"/>
            <a:ext cx="3132909" cy="317417"/>
            <a:chOff x="554" y="775"/>
            <a:chExt cx="1974" cy="200"/>
          </a:xfrm>
        </p:grpSpPr>
        <p:sp>
          <p:nvSpPr>
            <p:cNvPr id="629795" name="Text Box 35"/>
            <p:cNvSpPr txBox="1">
              <a:spLocks noChangeArrowheads="1"/>
            </p:cNvSpPr>
            <p:nvPr/>
          </p:nvSpPr>
          <p:spPr bwMode="auto">
            <a:xfrm>
              <a:off x="554" y="775"/>
              <a:ext cx="180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126" eaLnBrk="0" hangingPunct="0"/>
              <a:r>
                <a:rPr lang="en-US" sz="1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+</a:t>
              </a:r>
            </a:p>
          </p:txBody>
        </p:sp>
        <p:sp>
          <p:nvSpPr>
            <p:cNvPr id="629796" name="Text Box 36"/>
            <p:cNvSpPr txBox="1">
              <a:spLocks noChangeArrowheads="1"/>
            </p:cNvSpPr>
            <p:nvPr/>
          </p:nvSpPr>
          <p:spPr bwMode="auto">
            <a:xfrm>
              <a:off x="998" y="775"/>
              <a:ext cx="180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126" eaLnBrk="0" hangingPunct="0"/>
              <a:r>
                <a:rPr lang="en-US" sz="1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+</a:t>
              </a:r>
            </a:p>
          </p:txBody>
        </p:sp>
        <p:sp>
          <p:nvSpPr>
            <p:cNvPr id="629797" name="Text Box 37"/>
            <p:cNvSpPr txBox="1">
              <a:spLocks noChangeArrowheads="1"/>
            </p:cNvSpPr>
            <p:nvPr/>
          </p:nvSpPr>
          <p:spPr bwMode="auto">
            <a:xfrm>
              <a:off x="1454" y="781"/>
              <a:ext cx="180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126" eaLnBrk="0" hangingPunct="0"/>
              <a:r>
                <a:rPr lang="en-US" sz="1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+</a:t>
              </a:r>
            </a:p>
          </p:txBody>
        </p:sp>
        <p:sp>
          <p:nvSpPr>
            <p:cNvPr id="629798" name="Text Box 38"/>
            <p:cNvSpPr txBox="1">
              <a:spLocks noChangeArrowheads="1"/>
            </p:cNvSpPr>
            <p:nvPr/>
          </p:nvSpPr>
          <p:spPr bwMode="auto">
            <a:xfrm>
              <a:off x="2348" y="781"/>
              <a:ext cx="180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126" eaLnBrk="0" hangingPunct="0"/>
              <a:r>
                <a:rPr lang="en-US" sz="1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+</a:t>
              </a:r>
            </a:p>
          </p:txBody>
        </p:sp>
        <p:sp>
          <p:nvSpPr>
            <p:cNvPr id="629799" name="Text Box 39"/>
            <p:cNvSpPr txBox="1">
              <a:spLocks noChangeArrowheads="1"/>
            </p:cNvSpPr>
            <p:nvPr/>
          </p:nvSpPr>
          <p:spPr bwMode="auto">
            <a:xfrm>
              <a:off x="1904" y="775"/>
              <a:ext cx="180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126" eaLnBrk="0" hangingPunct="0"/>
              <a:r>
                <a:rPr lang="en-US" sz="1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+</a:t>
              </a:r>
            </a:p>
          </p:txBody>
        </p:sp>
      </p:grpSp>
      <p:sp>
        <p:nvSpPr>
          <p:cNvPr id="629800" name="Text Box 40"/>
          <p:cNvSpPr txBox="1">
            <a:spLocks noChangeArrowheads="1"/>
          </p:cNvSpPr>
          <p:nvPr/>
        </p:nvSpPr>
        <p:spPr bwMode="auto">
          <a:xfrm>
            <a:off x="2427624" y="2671960"/>
            <a:ext cx="28565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126" eaLnBrk="0" hangingPunct="0"/>
            <a:r>
              <a:rPr lang="en-US" sz="1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+</a:t>
            </a:r>
          </a:p>
        </p:txBody>
      </p:sp>
      <p:sp>
        <p:nvSpPr>
          <p:cNvPr id="629801" name="Text Box 41"/>
          <p:cNvSpPr txBox="1">
            <a:spLocks noChangeArrowheads="1"/>
          </p:cNvSpPr>
          <p:nvPr/>
        </p:nvSpPr>
        <p:spPr bwMode="auto">
          <a:xfrm>
            <a:off x="3151335" y="2681483"/>
            <a:ext cx="28565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126" eaLnBrk="0" hangingPunct="0"/>
            <a:r>
              <a:rPr lang="en-US" sz="1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+</a:t>
            </a:r>
          </a:p>
        </p:txBody>
      </p:sp>
      <p:sp>
        <p:nvSpPr>
          <p:cNvPr id="629802" name="Text Box 42"/>
          <p:cNvSpPr txBox="1">
            <a:spLocks noChangeArrowheads="1"/>
          </p:cNvSpPr>
          <p:nvPr/>
        </p:nvSpPr>
        <p:spPr bwMode="auto">
          <a:xfrm>
            <a:off x="3865524" y="2681483"/>
            <a:ext cx="28565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126" eaLnBrk="0" hangingPunct="0"/>
            <a:r>
              <a:rPr lang="en-US" sz="1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+</a:t>
            </a:r>
          </a:p>
        </p:txBody>
      </p:sp>
      <p:sp>
        <p:nvSpPr>
          <p:cNvPr id="629803" name="Text Box 43"/>
          <p:cNvSpPr txBox="1">
            <a:spLocks noChangeArrowheads="1"/>
          </p:cNvSpPr>
          <p:nvPr/>
        </p:nvSpPr>
        <p:spPr bwMode="auto">
          <a:xfrm>
            <a:off x="5284380" y="2662437"/>
            <a:ext cx="28565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126" eaLnBrk="0" hangingPunct="0"/>
            <a:r>
              <a:rPr lang="en-US" sz="1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+</a:t>
            </a:r>
          </a:p>
        </p:txBody>
      </p:sp>
      <p:sp>
        <p:nvSpPr>
          <p:cNvPr id="629804" name="Text Box 44"/>
          <p:cNvSpPr txBox="1">
            <a:spLocks noChangeArrowheads="1"/>
          </p:cNvSpPr>
          <p:nvPr/>
        </p:nvSpPr>
        <p:spPr bwMode="auto">
          <a:xfrm>
            <a:off x="4570191" y="2681483"/>
            <a:ext cx="28565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126" eaLnBrk="0" hangingPunct="0"/>
            <a:r>
              <a:rPr lang="en-US" sz="1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+</a:t>
            </a:r>
          </a:p>
        </p:txBody>
      </p:sp>
      <p:sp>
        <p:nvSpPr>
          <p:cNvPr id="629805" name="Text Box 45"/>
          <p:cNvSpPr txBox="1">
            <a:spLocks noChangeArrowheads="1"/>
          </p:cNvSpPr>
          <p:nvPr/>
        </p:nvSpPr>
        <p:spPr bwMode="auto">
          <a:xfrm>
            <a:off x="6693712" y="1929203"/>
            <a:ext cx="28565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126" eaLnBrk="0" hangingPunct="0"/>
            <a:r>
              <a:rPr lang="en-US" sz="14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+</a:t>
            </a:r>
          </a:p>
        </p:txBody>
      </p:sp>
      <p:sp>
        <p:nvSpPr>
          <p:cNvPr id="629806" name="Text Box 46"/>
          <p:cNvSpPr txBox="1">
            <a:spLocks noChangeArrowheads="1"/>
          </p:cNvSpPr>
          <p:nvPr/>
        </p:nvSpPr>
        <p:spPr bwMode="auto">
          <a:xfrm>
            <a:off x="8896392" y="1923247"/>
            <a:ext cx="28565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126" eaLnBrk="0" hangingPunct="0"/>
            <a:r>
              <a:rPr lang="en-US" sz="1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+</a:t>
            </a:r>
          </a:p>
        </p:txBody>
      </p:sp>
      <p:sp>
        <p:nvSpPr>
          <p:cNvPr id="629807" name="Line 47"/>
          <p:cNvSpPr>
            <a:spLocks noChangeShapeType="1"/>
          </p:cNvSpPr>
          <p:nvPr/>
        </p:nvSpPr>
        <p:spPr bwMode="auto">
          <a:xfrm>
            <a:off x="2224475" y="1718121"/>
            <a:ext cx="704666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126" eaLnBrk="0" hangingPunct="0"/>
            <a:endParaRPr lang="en-US" sz="16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29808" name="Line 48"/>
          <p:cNvSpPr>
            <a:spLocks noChangeShapeType="1"/>
          </p:cNvSpPr>
          <p:nvPr/>
        </p:nvSpPr>
        <p:spPr bwMode="auto">
          <a:xfrm flipV="1">
            <a:off x="7976077" y="1680031"/>
            <a:ext cx="212193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126" eaLnBrk="0" hangingPunct="0"/>
            <a:endParaRPr lang="en-US" sz="16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29809" name="Text Box 49"/>
          <p:cNvSpPr txBox="1">
            <a:spLocks noChangeArrowheads="1"/>
          </p:cNvSpPr>
          <p:nvPr/>
        </p:nvSpPr>
        <p:spPr bwMode="auto">
          <a:xfrm>
            <a:off x="8587107" y="1361028"/>
            <a:ext cx="849692" cy="307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126" eaLnBrk="0" hangingPunct="0"/>
            <a:r>
              <a:rPr lang="en-US" sz="1400">
                <a:solidFill>
                  <a:srgbClr val="000000"/>
                </a:solidFill>
                <a:latin typeface="Symbol" charset="0"/>
                <a:ea typeface="ＭＳ Ｐゴシック" charset="0"/>
                <a:cs typeface="ＭＳ Ｐゴシック" charset="0"/>
              </a:rPr>
              <a:t>d</a:t>
            </a:r>
            <a:r>
              <a:rPr lang="en-US" sz="1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x</a:t>
            </a:r>
            <a:r>
              <a:rPr lang="en-US" sz="1400" baseline="-250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1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=3</a:t>
            </a:r>
            <a:r>
              <a:rPr lang="en-US" sz="1400">
                <a:solidFill>
                  <a:srgbClr val="000000"/>
                </a:solidFill>
                <a:latin typeface="Symbol" charset="0"/>
                <a:ea typeface="ＭＳ Ｐゴシック" charset="0"/>
                <a:cs typeface="ＭＳ Ｐゴシック" charset="0"/>
              </a:rPr>
              <a:t>d</a:t>
            </a:r>
            <a:r>
              <a:rPr lang="en-US" sz="1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x</a:t>
            </a:r>
            <a:r>
              <a:rPr lang="en-US" sz="1400" baseline="-250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1</a:t>
            </a:r>
          </a:p>
        </p:txBody>
      </p:sp>
      <p:grpSp>
        <p:nvGrpSpPr>
          <p:cNvPr id="629810" name="Group 50"/>
          <p:cNvGrpSpPr>
            <a:grpSpLocks/>
          </p:cNvGrpSpPr>
          <p:nvPr/>
        </p:nvGrpSpPr>
        <p:grpSpPr bwMode="auto">
          <a:xfrm>
            <a:off x="2224475" y="3178242"/>
            <a:ext cx="3569358" cy="1483926"/>
            <a:chOff x="418" y="644"/>
            <a:chExt cx="2249" cy="935"/>
          </a:xfrm>
        </p:grpSpPr>
        <p:sp>
          <p:nvSpPr>
            <p:cNvPr id="629811" name="Line 51"/>
            <p:cNvSpPr>
              <a:spLocks noChangeShapeType="1"/>
            </p:cNvSpPr>
            <p:nvPr/>
          </p:nvSpPr>
          <p:spPr bwMode="auto">
            <a:xfrm>
              <a:off x="877" y="658"/>
              <a:ext cx="887" cy="919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126" eaLnBrk="0" hangingPunct="0"/>
              <a:endParaRPr lang="en-US" sz="16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29812" name="Line 52"/>
            <p:cNvSpPr>
              <a:spLocks noChangeShapeType="1"/>
            </p:cNvSpPr>
            <p:nvPr/>
          </p:nvSpPr>
          <p:spPr bwMode="auto">
            <a:xfrm>
              <a:off x="418" y="644"/>
              <a:ext cx="887" cy="919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126" eaLnBrk="0" hangingPunct="0"/>
              <a:endParaRPr lang="en-US" sz="16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29813" name="Line 53"/>
            <p:cNvSpPr>
              <a:spLocks noChangeShapeType="1"/>
            </p:cNvSpPr>
            <p:nvPr/>
          </p:nvSpPr>
          <p:spPr bwMode="auto">
            <a:xfrm>
              <a:off x="1326" y="660"/>
              <a:ext cx="887" cy="919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126" eaLnBrk="0" hangingPunct="0"/>
              <a:endParaRPr lang="en-US" sz="16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29814" name="Line 54"/>
            <p:cNvSpPr>
              <a:spLocks noChangeShapeType="1"/>
            </p:cNvSpPr>
            <p:nvPr/>
          </p:nvSpPr>
          <p:spPr bwMode="auto">
            <a:xfrm>
              <a:off x="1780" y="651"/>
              <a:ext cx="887" cy="919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126" eaLnBrk="0" hangingPunct="0"/>
              <a:endParaRPr lang="en-US" sz="16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629816" name="Line 56"/>
          <p:cNvSpPr>
            <a:spLocks noChangeShapeType="1"/>
          </p:cNvSpPr>
          <p:nvPr/>
        </p:nvSpPr>
        <p:spPr bwMode="auto">
          <a:xfrm flipH="1">
            <a:off x="3644920" y="3205223"/>
            <a:ext cx="1407746" cy="1458533"/>
          </a:xfrm>
          <a:prstGeom prst="line">
            <a:avLst/>
          </a:prstGeom>
          <a:noFill/>
          <a:ln w="12700" cap="rnd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126" eaLnBrk="0" hangingPunct="0"/>
            <a:endParaRPr lang="en-US" sz="16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29817" name="Line 57"/>
          <p:cNvSpPr>
            <a:spLocks noChangeShapeType="1"/>
          </p:cNvSpPr>
          <p:nvPr/>
        </p:nvSpPr>
        <p:spPr bwMode="auto">
          <a:xfrm flipH="1">
            <a:off x="4373391" y="3547032"/>
            <a:ext cx="1056032" cy="1094503"/>
          </a:xfrm>
          <a:prstGeom prst="line">
            <a:avLst/>
          </a:prstGeom>
          <a:noFill/>
          <a:ln w="12700" cap="rnd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126" eaLnBrk="0" hangingPunct="0"/>
            <a:endParaRPr lang="en-US" sz="16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29818" name="Line 58"/>
          <p:cNvSpPr>
            <a:spLocks noChangeShapeType="1"/>
          </p:cNvSpPr>
          <p:nvPr/>
        </p:nvSpPr>
        <p:spPr bwMode="auto">
          <a:xfrm flipH="1">
            <a:off x="2932317" y="3208397"/>
            <a:ext cx="1407746" cy="1458533"/>
          </a:xfrm>
          <a:prstGeom prst="line">
            <a:avLst/>
          </a:prstGeom>
          <a:noFill/>
          <a:ln w="12700" cap="rnd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126" eaLnBrk="0" hangingPunct="0"/>
            <a:endParaRPr lang="en-US" sz="16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29819" name="Line 59"/>
          <p:cNvSpPr>
            <a:spLocks noChangeShapeType="1"/>
          </p:cNvSpPr>
          <p:nvPr/>
        </p:nvSpPr>
        <p:spPr bwMode="auto">
          <a:xfrm flipH="1">
            <a:off x="2211780" y="3194114"/>
            <a:ext cx="1407746" cy="1458533"/>
          </a:xfrm>
          <a:prstGeom prst="line">
            <a:avLst/>
          </a:prstGeom>
          <a:noFill/>
          <a:ln w="12700" cap="rnd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126" eaLnBrk="0" hangingPunct="0"/>
            <a:endParaRPr lang="en-US" sz="16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29820" name="Line 60"/>
          <p:cNvSpPr>
            <a:spLocks noChangeShapeType="1"/>
          </p:cNvSpPr>
          <p:nvPr/>
        </p:nvSpPr>
        <p:spPr bwMode="auto">
          <a:xfrm flipV="1">
            <a:off x="2224475" y="3187763"/>
            <a:ext cx="699906" cy="723711"/>
          </a:xfrm>
          <a:prstGeom prst="line">
            <a:avLst/>
          </a:prstGeom>
          <a:noFill/>
          <a:ln w="12700" cap="rnd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126" eaLnBrk="0" hangingPunct="0"/>
            <a:endParaRPr lang="en-US" sz="16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29821" name="Line 61"/>
          <p:cNvSpPr>
            <a:spLocks noChangeShapeType="1"/>
          </p:cNvSpPr>
          <p:nvPr/>
        </p:nvSpPr>
        <p:spPr bwMode="auto">
          <a:xfrm flipV="1">
            <a:off x="5076470" y="4274114"/>
            <a:ext cx="352952" cy="357898"/>
          </a:xfrm>
          <a:prstGeom prst="line">
            <a:avLst/>
          </a:prstGeom>
          <a:noFill/>
          <a:ln w="12700" cap="rnd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126" eaLnBrk="0" hangingPunct="0"/>
            <a:endParaRPr lang="en-US" sz="16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29822" name="Line 62"/>
          <p:cNvSpPr>
            <a:spLocks noChangeShapeType="1"/>
          </p:cNvSpPr>
          <p:nvPr/>
        </p:nvSpPr>
        <p:spPr bwMode="auto">
          <a:xfrm flipH="1" flipV="1">
            <a:off x="2219714" y="3916236"/>
            <a:ext cx="699906" cy="723711"/>
          </a:xfrm>
          <a:prstGeom prst="line">
            <a:avLst/>
          </a:prstGeom>
          <a:noFill/>
          <a:ln w="12700" cap="rnd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126" eaLnBrk="0" hangingPunct="0"/>
            <a:endParaRPr lang="en-US" sz="16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29823" name="Line 63"/>
          <p:cNvSpPr>
            <a:spLocks noChangeShapeType="1"/>
          </p:cNvSpPr>
          <p:nvPr/>
        </p:nvSpPr>
        <p:spPr bwMode="auto">
          <a:xfrm flipH="1" flipV="1">
            <a:off x="5054251" y="3168718"/>
            <a:ext cx="699906" cy="723711"/>
          </a:xfrm>
          <a:prstGeom prst="line">
            <a:avLst/>
          </a:prstGeom>
          <a:noFill/>
          <a:ln w="12700" cap="rnd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126" eaLnBrk="0" hangingPunct="0"/>
            <a:endParaRPr lang="en-US" sz="16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29789" name="Line 29"/>
          <p:cNvSpPr>
            <a:spLocks noChangeShapeType="1"/>
          </p:cNvSpPr>
          <p:nvPr/>
        </p:nvSpPr>
        <p:spPr bwMode="auto">
          <a:xfrm>
            <a:off x="6814951" y="2091087"/>
            <a:ext cx="3330675" cy="1092895"/>
          </a:xfrm>
          <a:prstGeom prst="line">
            <a:avLst/>
          </a:prstGeom>
          <a:noFill/>
          <a:ln w="12700" cap="rnd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126" eaLnBrk="0" hangingPunct="0"/>
            <a:endParaRPr lang="en-US" sz="16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29790" name="Line 30"/>
          <p:cNvSpPr>
            <a:spLocks noChangeShapeType="1"/>
          </p:cNvSpPr>
          <p:nvPr/>
        </p:nvSpPr>
        <p:spPr bwMode="auto">
          <a:xfrm>
            <a:off x="7952272" y="1707992"/>
            <a:ext cx="2174309" cy="730060"/>
          </a:xfrm>
          <a:prstGeom prst="line">
            <a:avLst/>
          </a:prstGeom>
          <a:noFill/>
          <a:ln w="12700" cap="rnd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126" eaLnBrk="0" hangingPunct="0"/>
            <a:endParaRPr lang="en-US" sz="16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29791" name="Line 31"/>
          <p:cNvSpPr>
            <a:spLocks noChangeShapeType="1"/>
          </p:cNvSpPr>
          <p:nvPr/>
        </p:nvSpPr>
        <p:spPr bwMode="auto">
          <a:xfrm flipH="1">
            <a:off x="5757330" y="1707993"/>
            <a:ext cx="2194941" cy="760215"/>
          </a:xfrm>
          <a:prstGeom prst="line">
            <a:avLst/>
          </a:prstGeom>
          <a:noFill/>
          <a:ln w="12700" cap="rnd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126" eaLnBrk="0" hangingPunct="0"/>
            <a:endParaRPr lang="en-US" sz="16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29793" name="Line 33"/>
          <p:cNvSpPr>
            <a:spLocks noChangeShapeType="1"/>
          </p:cNvSpPr>
          <p:nvPr/>
        </p:nvSpPr>
        <p:spPr bwMode="auto">
          <a:xfrm flipH="1">
            <a:off x="7911008" y="3914043"/>
            <a:ext cx="2193354" cy="741170"/>
          </a:xfrm>
          <a:prstGeom prst="line">
            <a:avLst/>
          </a:prstGeom>
          <a:noFill/>
          <a:ln w="12700" cap="rnd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126" eaLnBrk="0" hangingPunct="0"/>
            <a:endParaRPr lang="en-US" sz="16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29824" name="Line 64"/>
          <p:cNvSpPr>
            <a:spLocks noChangeShapeType="1"/>
          </p:cNvSpPr>
          <p:nvPr/>
        </p:nvSpPr>
        <p:spPr bwMode="auto">
          <a:xfrm>
            <a:off x="6837168" y="4274113"/>
            <a:ext cx="1118277" cy="357292"/>
          </a:xfrm>
          <a:prstGeom prst="line">
            <a:avLst/>
          </a:prstGeom>
          <a:noFill/>
          <a:ln w="12700" cap="rnd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126" eaLnBrk="0" hangingPunct="0"/>
            <a:endParaRPr lang="en-US" sz="16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29825" name="Line 65"/>
          <p:cNvSpPr>
            <a:spLocks noChangeShapeType="1"/>
          </p:cNvSpPr>
          <p:nvPr/>
        </p:nvSpPr>
        <p:spPr bwMode="auto">
          <a:xfrm>
            <a:off x="6837169" y="3547032"/>
            <a:ext cx="3276714" cy="1076438"/>
          </a:xfrm>
          <a:prstGeom prst="line">
            <a:avLst/>
          </a:prstGeom>
          <a:noFill/>
          <a:ln w="12700" cap="rnd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126" eaLnBrk="0" hangingPunct="0"/>
            <a:endParaRPr lang="en-US" sz="16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29826" name="Line 66"/>
          <p:cNvSpPr>
            <a:spLocks noChangeShapeType="1"/>
          </p:cNvSpPr>
          <p:nvPr/>
        </p:nvSpPr>
        <p:spPr bwMode="auto">
          <a:xfrm flipH="1">
            <a:off x="5760505" y="2434878"/>
            <a:ext cx="4347031" cy="1490275"/>
          </a:xfrm>
          <a:prstGeom prst="line">
            <a:avLst/>
          </a:prstGeom>
          <a:noFill/>
          <a:ln w="12700" cap="rnd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126" eaLnBrk="0" hangingPunct="0"/>
            <a:endParaRPr lang="en-US" sz="16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29827" name="Line 67"/>
          <p:cNvSpPr>
            <a:spLocks noChangeShapeType="1"/>
          </p:cNvSpPr>
          <p:nvPr/>
        </p:nvSpPr>
        <p:spPr bwMode="auto">
          <a:xfrm flipH="1">
            <a:off x="5765267" y="3176047"/>
            <a:ext cx="4339095" cy="1469642"/>
          </a:xfrm>
          <a:prstGeom prst="line">
            <a:avLst/>
          </a:prstGeom>
          <a:noFill/>
          <a:ln w="12700" cap="rnd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126" eaLnBrk="0" hangingPunct="0"/>
            <a:endParaRPr lang="en-US" sz="16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29828" name="Line 68"/>
          <p:cNvSpPr>
            <a:spLocks noChangeShapeType="1"/>
          </p:cNvSpPr>
          <p:nvPr/>
        </p:nvSpPr>
        <p:spPr bwMode="auto">
          <a:xfrm>
            <a:off x="6814949" y="2810035"/>
            <a:ext cx="3302108" cy="1097658"/>
          </a:xfrm>
          <a:prstGeom prst="line">
            <a:avLst/>
          </a:prstGeom>
          <a:noFill/>
          <a:ln w="12700" cap="rnd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126" eaLnBrk="0" hangingPunct="0"/>
            <a:endParaRPr lang="en-US" sz="16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grpSp>
        <p:nvGrpSpPr>
          <p:cNvPr id="629829" name="Group 69"/>
          <p:cNvGrpSpPr>
            <a:grpSpLocks/>
          </p:cNvGrpSpPr>
          <p:nvPr/>
        </p:nvGrpSpPr>
        <p:grpSpPr bwMode="auto">
          <a:xfrm>
            <a:off x="2440319" y="3386150"/>
            <a:ext cx="3132909" cy="317417"/>
            <a:chOff x="554" y="775"/>
            <a:chExt cx="1974" cy="200"/>
          </a:xfrm>
        </p:grpSpPr>
        <p:sp>
          <p:nvSpPr>
            <p:cNvPr id="629830" name="Text Box 70"/>
            <p:cNvSpPr txBox="1">
              <a:spLocks noChangeArrowheads="1"/>
            </p:cNvSpPr>
            <p:nvPr/>
          </p:nvSpPr>
          <p:spPr bwMode="auto">
            <a:xfrm>
              <a:off x="554" y="775"/>
              <a:ext cx="180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126" eaLnBrk="0" hangingPunct="0"/>
              <a:r>
                <a:rPr lang="en-US" sz="1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+</a:t>
              </a:r>
            </a:p>
          </p:txBody>
        </p:sp>
        <p:sp>
          <p:nvSpPr>
            <p:cNvPr id="629831" name="Text Box 71"/>
            <p:cNvSpPr txBox="1">
              <a:spLocks noChangeArrowheads="1"/>
            </p:cNvSpPr>
            <p:nvPr/>
          </p:nvSpPr>
          <p:spPr bwMode="auto">
            <a:xfrm>
              <a:off x="998" y="775"/>
              <a:ext cx="180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126" eaLnBrk="0" hangingPunct="0"/>
              <a:r>
                <a:rPr lang="en-US" sz="1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+</a:t>
              </a:r>
            </a:p>
          </p:txBody>
        </p:sp>
        <p:sp>
          <p:nvSpPr>
            <p:cNvPr id="629832" name="Text Box 72"/>
            <p:cNvSpPr txBox="1">
              <a:spLocks noChangeArrowheads="1"/>
            </p:cNvSpPr>
            <p:nvPr/>
          </p:nvSpPr>
          <p:spPr bwMode="auto">
            <a:xfrm>
              <a:off x="1454" y="781"/>
              <a:ext cx="180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126" eaLnBrk="0" hangingPunct="0"/>
              <a:r>
                <a:rPr lang="en-US" sz="1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+</a:t>
              </a:r>
            </a:p>
          </p:txBody>
        </p:sp>
        <p:sp>
          <p:nvSpPr>
            <p:cNvPr id="629833" name="Text Box 73"/>
            <p:cNvSpPr txBox="1">
              <a:spLocks noChangeArrowheads="1"/>
            </p:cNvSpPr>
            <p:nvPr/>
          </p:nvSpPr>
          <p:spPr bwMode="auto">
            <a:xfrm>
              <a:off x="2348" y="781"/>
              <a:ext cx="180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126" eaLnBrk="0" hangingPunct="0"/>
              <a:r>
                <a:rPr lang="en-US" sz="1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+</a:t>
              </a:r>
            </a:p>
          </p:txBody>
        </p:sp>
        <p:sp>
          <p:nvSpPr>
            <p:cNvPr id="629834" name="Text Box 74"/>
            <p:cNvSpPr txBox="1">
              <a:spLocks noChangeArrowheads="1"/>
            </p:cNvSpPr>
            <p:nvPr/>
          </p:nvSpPr>
          <p:spPr bwMode="auto">
            <a:xfrm>
              <a:off x="1904" y="775"/>
              <a:ext cx="180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126" eaLnBrk="0" hangingPunct="0"/>
              <a:r>
                <a:rPr lang="en-US" sz="1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+</a:t>
              </a:r>
            </a:p>
          </p:txBody>
        </p:sp>
      </p:grpSp>
      <p:sp>
        <p:nvSpPr>
          <p:cNvPr id="629835" name="Text Box 75"/>
          <p:cNvSpPr txBox="1">
            <a:spLocks noChangeArrowheads="1"/>
          </p:cNvSpPr>
          <p:nvPr/>
        </p:nvSpPr>
        <p:spPr bwMode="auto">
          <a:xfrm>
            <a:off x="2430798" y="4128905"/>
            <a:ext cx="28565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126" eaLnBrk="0" hangingPunct="0"/>
            <a:r>
              <a:rPr lang="en-US" sz="1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+</a:t>
            </a:r>
          </a:p>
        </p:txBody>
      </p:sp>
      <p:sp>
        <p:nvSpPr>
          <p:cNvPr id="629836" name="Text Box 76"/>
          <p:cNvSpPr txBox="1">
            <a:spLocks noChangeArrowheads="1"/>
          </p:cNvSpPr>
          <p:nvPr/>
        </p:nvSpPr>
        <p:spPr bwMode="auto">
          <a:xfrm>
            <a:off x="3154509" y="4138428"/>
            <a:ext cx="28565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126" eaLnBrk="0" hangingPunct="0"/>
            <a:r>
              <a:rPr lang="en-US" sz="1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+</a:t>
            </a:r>
          </a:p>
        </p:txBody>
      </p:sp>
      <p:sp>
        <p:nvSpPr>
          <p:cNvPr id="629837" name="Text Box 77"/>
          <p:cNvSpPr txBox="1">
            <a:spLocks noChangeArrowheads="1"/>
          </p:cNvSpPr>
          <p:nvPr/>
        </p:nvSpPr>
        <p:spPr bwMode="auto">
          <a:xfrm>
            <a:off x="3868698" y="4138428"/>
            <a:ext cx="28565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126" eaLnBrk="0" hangingPunct="0"/>
            <a:r>
              <a:rPr lang="en-US" sz="1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+</a:t>
            </a:r>
          </a:p>
        </p:txBody>
      </p:sp>
      <p:sp>
        <p:nvSpPr>
          <p:cNvPr id="629838" name="Text Box 78"/>
          <p:cNvSpPr txBox="1">
            <a:spLocks noChangeArrowheads="1"/>
          </p:cNvSpPr>
          <p:nvPr/>
        </p:nvSpPr>
        <p:spPr bwMode="auto">
          <a:xfrm>
            <a:off x="5287554" y="4119383"/>
            <a:ext cx="28565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126" eaLnBrk="0" hangingPunct="0"/>
            <a:r>
              <a:rPr lang="en-US" sz="1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+</a:t>
            </a:r>
          </a:p>
        </p:txBody>
      </p:sp>
      <p:sp>
        <p:nvSpPr>
          <p:cNvPr id="629839" name="Text Box 79"/>
          <p:cNvSpPr txBox="1">
            <a:spLocks noChangeArrowheads="1"/>
          </p:cNvSpPr>
          <p:nvPr/>
        </p:nvSpPr>
        <p:spPr bwMode="auto">
          <a:xfrm>
            <a:off x="4573365" y="4138428"/>
            <a:ext cx="28565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126" eaLnBrk="0" hangingPunct="0"/>
            <a:r>
              <a:rPr lang="en-US" sz="1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+</a:t>
            </a:r>
          </a:p>
        </p:txBody>
      </p:sp>
      <p:sp>
        <p:nvSpPr>
          <p:cNvPr id="629840" name="Text Box 80"/>
          <p:cNvSpPr txBox="1">
            <a:spLocks noChangeArrowheads="1"/>
          </p:cNvSpPr>
          <p:nvPr/>
        </p:nvSpPr>
        <p:spPr bwMode="auto">
          <a:xfrm>
            <a:off x="6696887" y="4100338"/>
            <a:ext cx="28565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126" eaLnBrk="0" hangingPunct="0"/>
            <a:r>
              <a:rPr lang="en-US" sz="1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+</a:t>
            </a:r>
          </a:p>
        </p:txBody>
      </p:sp>
      <p:sp>
        <p:nvSpPr>
          <p:cNvPr id="629841" name="Text Box 81"/>
          <p:cNvSpPr txBox="1">
            <a:spLocks noChangeArrowheads="1"/>
          </p:cNvSpPr>
          <p:nvPr/>
        </p:nvSpPr>
        <p:spPr bwMode="auto">
          <a:xfrm>
            <a:off x="8899566" y="4107470"/>
            <a:ext cx="28565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126" eaLnBrk="0" hangingPunct="0"/>
            <a:r>
              <a:rPr lang="en-US" sz="14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+</a:t>
            </a:r>
          </a:p>
        </p:txBody>
      </p:sp>
      <p:sp>
        <p:nvSpPr>
          <p:cNvPr id="629842" name="Text Box 82"/>
          <p:cNvSpPr txBox="1">
            <a:spLocks noChangeArrowheads="1"/>
          </p:cNvSpPr>
          <p:nvPr/>
        </p:nvSpPr>
        <p:spPr bwMode="auto">
          <a:xfrm>
            <a:off x="1605511" y="4476477"/>
            <a:ext cx="413788" cy="338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126" eaLnBrk="0" hangingPunct="0"/>
            <a:r>
              <a:rPr lang="en-US" sz="16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i-2</a:t>
            </a:r>
          </a:p>
        </p:txBody>
      </p:sp>
      <p:sp>
        <p:nvSpPr>
          <p:cNvPr id="629843" name="Text Box 83"/>
          <p:cNvSpPr txBox="1">
            <a:spLocks noChangeArrowheads="1"/>
          </p:cNvSpPr>
          <p:nvPr/>
        </p:nvSpPr>
        <p:spPr bwMode="auto">
          <a:xfrm>
            <a:off x="1615034" y="3760702"/>
            <a:ext cx="413788" cy="338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126" eaLnBrk="0" hangingPunct="0"/>
            <a:r>
              <a:rPr lang="en-US" sz="16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i-1</a:t>
            </a:r>
          </a:p>
        </p:txBody>
      </p:sp>
      <p:sp>
        <p:nvSpPr>
          <p:cNvPr id="629844" name="Text Box 84"/>
          <p:cNvSpPr txBox="1">
            <a:spLocks noChangeArrowheads="1"/>
          </p:cNvSpPr>
          <p:nvPr/>
        </p:nvSpPr>
        <p:spPr bwMode="auto">
          <a:xfrm>
            <a:off x="1884204" y="5373183"/>
            <a:ext cx="4494698" cy="769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126" eaLnBrk="0" hangingPunct="0"/>
            <a:r>
              <a:rPr lang="en-US" dirty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o, +  : finite-difference at positions ≠j</a:t>
            </a:r>
          </a:p>
          <a:p>
            <a:pPr defTabSz="914126" eaLnBrk="0" hangingPunct="0"/>
            <a:endParaRPr lang="en-US" sz="800" dirty="0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  <a:p>
            <a:pPr defTabSz="914126" eaLnBrk="0" hangingPunct="0"/>
            <a:r>
              <a:rPr lang="en-US" dirty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o  : finite-volume (=</a:t>
            </a:r>
            <a:r>
              <a:rPr lang="en-US" dirty="0" err="1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uncentered</a:t>
            </a:r>
            <a:r>
              <a:rPr lang="en-US" dirty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 FD) at j</a:t>
            </a:r>
          </a:p>
        </p:txBody>
      </p:sp>
      <p:sp>
        <p:nvSpPr>
          <p:cNvPr id="629845" name="Rectangle 85"/>
          <p:cNvSpPr>
            <a:spLocks noChangeArrowheads="1"/>
          </p:cNvSpPr>
          <p:nvPr/>
        </p:nvSpPr>
        <p:spPr bwMode="auto">
          <a:xfrm>
            <a:off x="1972130" y="5914378"/>
            <a:ext cx="142838" cy="15236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126" eaLnBrk="0" hangingPunct="0"/>
            <a:endParaRPr lang="en-US" sz="16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29846" name="Text Box 86"/>
          <p:cNvSpPr txBox="1">
            <a:spLocks noChangeArrowheads="1"/>
          </p:cNvSpPr>
          <p:nvPr/>
        </p:nvSpPr>
        <p:spPr bwMode="auto">
          <a:xfrm>
            <a:off x="5443087" y="1027738"/>
            <a:ext cx="1030020" cy="369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126" eaLnBrk="0" hangingPunct="0"/>
            <a:r>
              <a:rPr lang="en-US" dirty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Interface</a:t>
            </a:r>
            <a:endParaRPr lang="fr-FR" dirty="0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629847" name="Text Box 87"/>
          <p:cNvSpPr txBox="1">
            <a:spLocks noChangeArrowheads="1"/>
          </p:cNvSpPr>
          <p:nvPr/>
        </p:nvSpPr>
        <p:spPr bwMode="auto">
          <a:xfrm>
            <a:off x="6703235" y="2653307"/>
            <a:ext cx="28565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126" eaLnBrk="0" hangingPunct="0"/>
            <a:r>
              <a:rPr lang="en-US" sz="14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+</a:t>
            </a:r>
          </a:p>
        </p:txBody>
      </p:sp>
      <p:sp>
        <p:nvSpPr>
          <p:cNvPr id="629848" name="Text Box 88"/>
          <p:cNvSpPr txBox="1">
            <a:spLocks noChangeArrowheads="1"/>
          </p:cNvSpPr>
          <p:nvPr/>
        </p:nvSpPr>
        <p:spPr bwMode="auto">
          <a:xfrm>
            <a:off x="8905914" y="2647350"/>
            <a:ext cx="28565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126" eaLnBrk="0" hangingPunct="0"/>
            <a:r>
              <a:rPr lang="en-US" sz="1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+</a:t>
            </a:r>
          </a:p>
        </p:txBody>
      </p:sp>
      <p:sp>
        <p:nvSpPr>
          <p:cNvPr id="629849" name="Text Box 89"/>
          <p:cNvSpPr txBox="1">
            <a:spLocks noChangeArrowheads="1"/>
          </p:cNvSpPr>
          <p:nvPr/>
        </p:nvSpPr>
        <p:spPr bwMode="auto">
          <a:xfrm>
            <a:off x="6700258" y="3383563"/>
            <a:ext cx="28565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126" eaLnBrk="0" hangingPunct="0"/>
            <a:r>
              <a:rPr lang="en-US" sz="14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+</a:t>
            </a:r>
          </a:p>
        </p:txBody>
      </p:sp>
      <p:sp>
        <p:nvSpPr>
          <p:cNvPr id="629850" name="Text Box 90"/>
          <p:cNvSpPr txBox="1">
            <a:spLocks noChangeArrowheads="1"/>
          </p:cNvSpPr>
          <p:nvPr/>
        </p:nvSpPr>
        <p:spPr bwMode="auto">
          <a:xfrm>
            <a:off x="8896392" y="3371062"/>
            <a:ext cx="28565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126" eaLnBrk="0" hangingPunct="0"/>
            <a:r>
              <a:rPr lang="en-US" sz="1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+</a:t>
            </a:r>
          </a:p>
        </p:txBody>
      </p:sp>
      <p:sp>
        <p:nvSpPr>
          <p:cNvPr id="629851" name="Rectangle 91"/>
          <p:cNvSpPr>
            <a:spLocks noChangeArrowheads="1"/>
          </p:cNvSpPr>
          <p:nvPr/>
        </p:nvSpPr>
        <p:spPr bwMode="auto">
          <a:xfrm>
            <a:off x="5701981" y="1644704"/>
            <a:ext cx="142838" cy="15236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126" eaLnBrk="0" hangingPunct="0"/>
            <a:endParaRPr lang="en-US" sz="16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29852" name="Rectangle 92"/>
          <p:cNvSpPr>
            <a:spLocks noChangeArrowheads="1"/>
          </p:cNvSpPr>
          <p:nvPr/>
        </p:nvSpPr>
        <p:spPr bwMode="auto">
          <a:xfrm>
            <a:off x="5701981" y="2374764"/>
            <a:ext cx="142838" cy="15236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126" eaLnBrk="0" hangingPunct="0"/>
            <a:endParaRPr lang="en-US" sz="16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29853" name="Rectangle 93"/>
          <p:cNvSpPr>
            <a:spLocks noChangeArrowheads="1"/>
          </p:cNvSpPr>
          <p:nvPr/>
        </p:nvSpPr>
        <p:spPr bwMode="auto">
          <a:xfrm>
            <a:off x="5701981" y="3106410"/>
            <a:ext cx="142838" cy="15236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126" eaLnBrk="0" hangingPunct="0"/>
            <a:endParaRPr lang="en-US" sz="16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29854" name="Rectangle 94"/>
          <p:cNvSpPr>
            <a:spLocks noChangeArrowheads="1"/>
          </p:cNvSpPr>
          <p:nvPr/>
        </p:nvSpPr>
        <p:spPr bwMode="auto">
          <a:xfrm>
            <a:off x="5701981" y="3839644"/>
            <a:ext cx="142838" cy="15236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126" eaLnBrk="0" hangingPunct="0"/>
            <a:endParaRPr lang="en-US" sz="16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29855" name="Rectangle 95"/>
          <p:cNvSpPr>
            <a:spLocks noChangeArrowheads="1"/>
          </p:cNvSpPr>
          <p:nvPr/>
        </p:nvSpPr>
        <p:spPr bwMode="auto">
          <a:xfrm>
            <a:off x="5701981" y="4569704"/>
            <a:ext cx="142838" cy="15236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126" eaLnBrk="0" hangingPunct="0"/>
            <a:endParaRPr lang="en-US" sz="16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429424" y="1721295"/>
            <a:ext cx="1407746" cy="369792"/>
            <a:chOff x="3906837" y="1720850"/>
            <a:chExt cx="1408113" cy="369888"/>
          </a:xfrm>
        </p:grpSpPr>
        <p:sp>
          <p:nvSpPr>
            <p:cNvPr id="103" name="Line 96"/>
            <p:cNvSpPr>
              <a:spLocks noChangeShapeType="1"/>
            </p:cNvSpPr>
            <p:nvPr/>
          </p:nvSpPr>
          <p:spPr bwMode="auto">
            <a:xfrm flipV="1">
              <a:off x="3906837" y="1746250"/>
              <a:ext cx="310531" cy="344488"/>
            </a:xfrm>
            <a:prstGeom prst="line">
              <a:avLst/>
            </a:prstGeom>
            <a:noFill/>
            <a:ln w="28575" cap="rnd" cmpd="sng">
              <a:solidFill>
                <a:schemeClr val="accent1">
                  <a:lumMod val="50000"/>
                </a:schemeClr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126" eaLnBrk="0" hangingPunct="0"/>
              <a:endParaRPr lang="en-US" sz="16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4" name="Line 96"/>
            <p:cNvSpPr>
              <a:spLocks noChangeShapeType="1"/>
            </p:cNvSpPr>
            <p:nvPr/>
          </p:nvSpPr>
          <p:spPr bwMode="auto">
            <a:xfrm>
              <a:off x="4256437" y="1720850"/>
              <a:ext cx="1058513" cy="369888"/>
            </a:xfrm>
            <a:prstGeom prst="line">
              <a:avLst/>
            </a:prstGeom>
            <a:noFill/>
            <a:ln w="28575" cap="rnd" cmpd="sng">
              <a:solidFill>
                <a:schemeClr val="accent1">
                  <a:lumMod val="50000"/>
                </a:schemeClr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126" eaLnBrk="0" hangingPunct="0"/>
              <a:endParaRPr lang="en-US" sz="16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06" name="Group 105"/>
          <p:cNvGrpSpPr/>
          <p:nvPr/>
        </p:nvGrpSpPr>
        <p:grpSpPr>
          <a:xfrm>
            <a:off x="5443088" y="2447574"/>
            <a:ext cx="1407746" cy="369792"/>
            <a:chOff x="3906837" y="1720850"/>
            <a:chExt cx="1408113" cy="369888"/>
          </a:xfrm>
        </p:grpSpPr>
        <p:sp>
          <p:nvSpPr>
            <p:cNvPr id="107" name="Line 96"/>
            <p:cNvSpPr>
              <a:spLocks noChangeShapeType="1"/>
            </p:cNvSpPr>
            <p:nvPr/>
          </p:nvSpPr>
          <p:spPr bwMode="auto">
            <a:xfrm flipV="1">
              <a:off x="3906837" y="1746250"/>
              <a:ext cx="310531" cy="344488"/>
            </a:xfrm>
            <a:prstGeom prst="line">
              <a:avLst/>
            </a:prstGeom>
            <a:noFill/>
            <a:ln w="28575" cap="rnd" cmpd="sng">
              <a:solidFill>
                <a:schemeClr val="accent1">
                  <a:lumMod val="50000"/>
                </a:schemeClr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126" eaLnBrk="0" hangingPunct="0"/>
              <a:endParaRPr lang="en-US" sz="16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8" name="Line 96"/>
            <p:cNvSpPr>
              <a:spLocks noChangeShapeType="1"/>
            </p:cNvSpPr>
            <p:nvPr/>
          </p:nvSpPr>
          <p:spPr bwMode="auto">
            <a:xfrm>
              <a:off x="4256437" y="1720850"/>
              <a:ext cx="1058513" cy="369888"/>
            </a:xfrm>
            <a:prstGeom prst="line">
              <a:avLst/>
            </a:prstGeom>
            <a:noFill/>
            <a:ln w="28575" cap="rnd" cmpd="sng">
              <a:solidFill>
                <a:schemeClr val="accent1">
                  <a:lumMod val="50000"/>
                </a:schemeClr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126" eaLnBrk="0" hangingPunct="0"/>
              <a:endParaRPr lang="en-US" sz="16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09" name="Group 108"/>
          <p:cNvGrpSpPr/>
          <p:nvPr/>
        </p:nvGrpSpPr>
        <p:grpSpPr>
          <a:xfrm>
            <a:off x="5443088" y="3184590"/>
            <a:ext cx="1407746" cy="369792"/>
            <a:chOff x="3906837" y="1720850"/>
            <a:chExt cx="1408113" cy="369888"/>
          </a:xfrm>
        </p:grpSpPr>
        <p:sp>
          <p:nvSpPr>
            <p:cNvPr id="110" name="Line 96"/>
            <p:cNvSpPr>
              <a:spLocks noChangeShapeType="1"/>
            </p:cNvSpPr>
            <p:nvPr/>
          </p:nvSpPr>
          <p:spPr bwMode="auto">
            <a:xfrm flipV="1">
              <a:off x="3906837" y="1746250"/>
              <a:ext cx="310531" cy="344488"/>
            </a:xfrm>
            <a:prstGeom prst="line">
              <a:avLst/>
            </a:prstGeom>
            <a:noFill/>
            <a:ln w="28575" cap="rnd" cmpd="sng">
              <a:solidFill>
                <a:schemeClr val="accent1">
                  <a:lumMod val="50000"/>
                </a:schemeClr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126" eaLnBrk="0" hangingPunct="0"/>
              <a:endParaRPr lang="en-US" sz="16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1" name="Line 96"/>
            <p:cNvSpPr>
              <a:spLocks noChangeShapeType="1"/>
            </p:cNvSpPr>
            <p:nvPr/>
          </p:nvSpPr>
          <p:spPr bwMode="auto">
            <a:xfrm>
              <a:off x="4256437" y="1720850"/>
              <a:ext cx="1058513" cy="369888"/>
            </a:xfrm>
            <a:prstGeom prst="line">
              <a:avLst/>
            </a:prstGeom>
            <a:noFill/>
            <a:ln w="28575" cap="rnd" cmpd="sng">
              <a:solidFill>
                <a:schemeClr val="accent1">
                  <a:lumMod val="50000"/>
                </a:schemeClr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126" eaLnBrk="0" hangingPunct="0"/>
              <a:endParaRPr lang="en-US" sz="16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12" name="Group 111"/>
          <p:cNvGrpSpPr/>
          <p:nvPr/>
        </p:nvGrpSpPr>
        <p:grpSpPr>
          <a:xfrm>
            <a:off x="5443088" y="3908300"/>
            <a:ext cx="1407746" cy="369792"/>
            <a:chOff x="3906837" y="1720850"/>
            <a:chExt cx="1408113" cy="369888"/>
          </a:xfrm>
        </p:grpSpPr>
        <p:sp>
          <p:nvSpPr>
            <p:cNvPr id="113" name="Line 96"/>
            <p:cNvSpPr>
              <a:spLocks noChangeShapeType="1"/>
            </p:cNvSpPr>
            <p:nvPr/>
          </p:nvSpPr>
          <p:spPr bwMode="auto">
            <a:xfrm flipV="1">
              <a:off x="3906837" y="1746250"/>
              <a:ext cx="310531" cy="344488"/>
            </a:xfrm>
            <a:prstGeom prst="line">
              <a:avLst/>
            </a:prstGeom>
            <a:noFill/>
            <a:ln w="28575" cap="rnd" cmpd="sng">
              <a:solidFill>
                <a:schemeClr val="accent1">
                  <a:lumMod val="50000"/>
                </a:schemeClr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126" eaLnBrk="0" hangingPunct="0"/>
              <a:endParaRPr lang="en-US" sz="16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4" name="Line 96"/>
            <p:cNvSpPr>
              <a:spLocks noChangeShapeType="1"/>
            </p:cNvSpPr>
            <p:nvPr/>
          </p:nvSpPr>
          <p:spPr bwMode="auto">
            <a:xfrm>
              <a:off x="4256437" y="1720850"/>
              <a:ext cx="1058513" cy="369888"/>
            </a:xfrm>
            <a:prstGeom prst="line">
              <a:avLst/>
            </a:prstGeom>
            <a:noFill/>
            <a:ln w="28575" cap="rnd" cmpd="sng">
              <a:solidFill>
                <a:schemeClr val="accent1">
                  <a:lumMod val="50000"/>
                </a:schemeClr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126" eaLnBrk="0" hangingPunct="0"/>
              <a:endParaRPr lang="en-US" sz="16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</p:grpSp>
      <p:graphicFrame>
        <p:nvGraphicFramePr>
          <p:cNvPr id="115" name="Object 70"/>
          <p:cNvGraphicFramePr>
            <a:graphicFrameLocks noChangeAspect="1"/>
          </p:cNvGraphicFramePr>
          <p:nvPr>
            <p:extLst/>
          </p:nvPr>
        </p:nvGraphicFramePr>
        <p:xfrm>
          <a:off x="6541706" y="5335100"/>
          <a:ext cx="2512358" cy="7300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9" name="Equation" r:id="rId4" imgW="1574800" imgH="457200" progId="Equation.3">
                  <p:embed/>
                </p:oleObj>
              </mc:Choice>
              <mc:Fallback>
                <p:oleObj name="Equation" r:id="rId4" imgW="1574800" imgH="457200" progId="Equation.3">
                  <p:embed/>
                  <p:pic>
                    <p:nvPicPr>
                      <p:cNvPr id="115" name="Object 7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41706" y="5335100"/>
                        <a:ext cx="2512358" cy="7300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6" name="Object 70"/>
          <p:cNvGraphicFramePr>
            <a:graphicFrameLocks noChangeAspect="1"/>
          </p:cNvGraphicFramePr>
          <p:nvPr>
            <p:extLst/>
          </p:nvPr>
        </p:nvGraphicFramePr>
        <p:xfrm>
          <a:off x="6591171" y="6066738"/>
          <a:ext cx="2391739" cy="7300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60" name="Equation" r:id="rId6" imgW="1498600" imgH="457200" progId="Equation.3">
                  <p:embed/>
                </p:oleObj>
              </mc:Choice>
              <mc:Fallback>
                <p:oleObj name="Equation" r:id="rId6" imgW="1498600" imgH="457200" progId="Equation.3">
                  <p:embed/>
                  <p:pic>
                    <p:nvPicPr>
                      <p:cNvPr id="116" name="Object 7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91171" y="6066738"/>
                        <a:ext cx="2391739" cy="7300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7" name="Text Box 86"/>
          <p:cNvSpPr txBox="1">
            <a:spLocks noChangeArrowheads="1"/>
          </p:cNvSpPr>
          <p:nvPr/>
        </p:nvSpPr>
        <p:spPr bwMode="auto">
          <a:xfrm>
            <a:off x="6154937" y="5773186"/>
            <a:ext cx="386769" cy="369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126" eaLnBrk="0" hangingPunct="0"/>
            <a:r>
              <a:rPr lang="en-US" dirty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or</a:t>
            </a:r>
            <a:endParaRPr lang="fr-FR" dirty="0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227592" y="5473572"/>
            <a:ext cx="1300505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(method 1)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9227592" y="6142422"/>
            <a:ext cx="1300505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(method 2)</a:t>
            </a:r>
          </a:p>
        </p:txBody>
      </p:sp>
      <p:sp>
        <p:nvSpPr>
          <p:cNvPr id="122" name="Title 1">
            <a:extLst>
              <a:ext uri="{FF2B5EF4-FFF2-40B4-BE49-F238E27FC236}">
                <a16:creationId xmlns:a16="http://schemas.microsoft.com/office/drawing/2014/main" id="{57611809-EB6F-3C43-854F-B94E86C3052F}"/>
              </a:ext>
            </a:extLst>
          </p:cNvPr>
          <p:cNvSpPr txBox="1">
            <a:spLocks/>
          </p:cNvSpPr>
          <p:nvPr/>
        </p:nvSpPr>
        <p:spPr bwMode="auto">
          <a:xfrm>
            <a:off x="157562" y="194388"/>
            <a:ext cx="11909747" cy="914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sz="3199" dirty="0">
                <a:cs typeface="Calibri"/>
              </a:rPr>
              <a:t>Assume coupling of two grids using uncentered FD </a:t>
            </a:r>
            <a:endParaRPr lang="en-US" dirty="0"/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85F7ED3D-6B6D-004D-889B-2C4A590F9C00}"/>
              </a:ext>
            </a:extLst>
          </p:cNvPr>
          <p:cNvGrpSpPr/>
          <p:nvPr/>
        </p:nvGrpSpPr>
        <p:grpSpPr>
          <a:xfrm>
            <a:off x="174172" y="827315"/>
            <a:ext cx="10994571" cy="54427"/>
            <a:chOff x="195943" y="1001487"/>
            <a:chExt cx="10994571" cy="54427"/>
          </a:xfrm>
        </p:grpSpPr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8C7E0644-141E-6B42-8249-DF161CCDF517}"/>
                </a:ext>
              </a:extLst>
            </p:cNvPr>
            <p:cNvCxnSpPr/>
            <p:nvPr/>
          </p:nvCxnSpPr>
          <p:spPr>
            <a:xfrm>
              <a:off x="195943" y="1001487"/>
              <a:ext cx="9818914" cy="0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CEC9BEAB-EE7A-C44E-AB56-DB2F4CE63C1E}"/>
                </a:ext>
              </a:extLst>
            </p:cNvPr>
            <p:cNvCxnSpPr>
              <a:cxnSpLocks/>
            </p:cNvCxnSpPr>
            <p:nvPr/>
          </p:nvCxnSpPr>
          <p:spPr>
            <a:xfrm>
              <a:off x="511628" y="1055914"/>
              <a:ext cx="10678886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9" name="Slide Number Placeholder 3">
            <a:extLst>
              <a:ext uri="{FF2B5EF4-FFF2-40B4-BE49-F238E27FC236}">
                <a16:creationId xmlns:a16="http://schemas.microsoft.com/office/drawing/2014/main" id="{CA1E761B-9A65-8C4D-BA31-F94002408587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11455401" y="6393363"/>
            <a:ext cx="544259" cy="301625"/>
          </a:xfrm>
        </p:spPr>
        <p:txBody>
          <a:bodyPr/>
          <a:lstStyle/>
          <a:p>
            <a:fld id="{929A8685-9CBD-5D48-90F4-6955DC9A7A72}" type="slidenum">
              <a:rPr lang="en-US" altLang="x-none" smtClean="0"/>
              <a:pPr/>
              <a:t>44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23727673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763" name="Rectangle 3"/>
          <p:cNvSpPr>
            <a:spLocks noChangeArrowheads="1"/>
          </p:cNvSpPr>
          <p:nvPr/>
        </p:nvSpPr>
        <p:spPr bwMode="auto">
          <a:xfrm>
            <a:off x="2005457" y="1415771"/>
            <a:ext cx="8728976" cy="4154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51" tIns="46026" rIns="92051" bIns="46026">
            <a:spAutoFit/>
          </a:bodyPr>
          <a:lstStyle/>
          <a:p>
            <a:pPr defTabSz="914126" eaLnBrk="0" hangingPunct="0"/>
            <a:r>
              <a:rPr lang="en-US" sz="2399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o              o              o              o              o              o                                               o                                               o </a:t>
            </a:r>
          </a:p>
          <a:p>
            <a:pPr defTabSz="914126" eaLnBrk="0" hangingPunct="0"/>
            <a:r>
              <a:rPr lang="en-US" sz="14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399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3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       </a:t>
            </a:r>
          </a:p>
          <a:p>
            <a:pPr defTabSz="914126" eaLnBrk="0" hangingPunct="0"/>
            <a:r>
              <a:rPr lang="en-US" sz="2399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o              o              o              o              o              o                                               o                                               o</a:t>
            </a:r>
          </a:p>
          <a:p>
            <a:pPr defTabSz="914126" eaLnBrk="0" hangingPunct="0"/>
            <a:r>
              <a:rPr lang="en-US" sz="2399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       </a:t>
            </a:r>
          </a:p>
          <a:p>
            <a:pPr defTabSz="914126" eaLnBrk="0" hangingPunct="0"/>
            <a:r>
              <a:rPr lang="en-US" sz="2399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o              o              o              o              o              o                                               o                                               o </a:t>
            </a:r>
          </a:p>
          <a:p>
            <a:pPr defTabSz="914126" eaLnBrk="0" hangingPunct="0"/>
            <a:r>
              <a:rPr lang="en-US" sz="2399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</a:p>
          <a:p>
            <a:pPr defTabSz="914126" eaLnBrk="0" hangingPunct="0"/>
            <a:r>
              <a:rPr lang="en-US" sz="2399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o              o              o              o              o              o                                               o                                               o</a:t>
            </a:r>
          </a:p>
          <a:p>
            <a:pPr defTabSz="914126" eaLnBrk="0" hangingPunct="0"/>
            <a:r>
              <a:rPr lang="en-US" sz="2399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       </a:t>
            </a:r>
          </a:p>
          <a:p>
            <a:pPr defTabSz="914126" eaLnBrk="0" hangingPunct="0"/>
            <a:r>
              <a:rPr lang="en-US" sz="2399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o              o              o              o              o              o                                               o                                               o </a:t>
            </a:r>
          </a:p>
          <a:p>
            <a:pPr defTabSz="914126" eaLnBrk="0" hangingPunct="0"/>
            <a:r>
              <a:rPr lang="en-US" sz="4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</a:p>
          <a:p>
            <a:pPr defTabSz="914126" eaLnBrk="0" hangingPunct="0"/>
            <a:endParaRPr lang="en-US" sz="1400" baseline="50000" dirty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defTabSz="914126" eaLnBrk="0" hangingPunct="0"/>
            <a:r>
              <a:rPr lang="en-US" sz="16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j-5          j-4          j-3         j-2          j-1              j                        j+1                   j+2                    j+3       x</a:t>
            </a:r>
          </a:p>
          <a:p>
            <a:pPr defTabSz="914126" eaLnBrk="0" hangingPunct="0"/>
            <a:endParaRPr lang="en-US" sz="1400" baseline="50000" dirty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defTabSz="914126" eaLnBrk="0" hangingPunct="0"/>
            <a:endParaRPr lang="en-US" sz="1400" baseline="50000" dirty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29764" name="Rectangle 4"/>
          <p:cNvSpPr>
            <a:spLocks noChangeArrowheads="1"/>
          </p:cNvSpPr>
          <p:nvPr/>
        </p:nvSpPr>
        <p:spPr bwMode="auto">
          <a:xfrm>
            <a:off x="3617937" y="988062"/>
            <a:ext cx="895117" cy="461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51" tIns="46026" rIns="92051" bIns="46026">
            <a:spAutoFit/>
          </a:bodyPr>
          <a:lstStyle/>
          <a:p>
            <a:pPr defTabSz="914126" eaLnBrk="0" hangingPunct="0"/>
            <a:r>
              <a:rPr lang="en-US" sz="2399" dirty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grid 1</a:t>
            </a:r>
          </a:p>
        </p:txBody>
      </p:sp>
      <p:sp>
        <p:nvSpPr>
          <p:cNvPr id="629765" name="Rectangle 5"/>
          <p:cNvSpPr>
            <a:spLocks noChangeArrowheads="1"/>
          </p:cNvSpPr>
          <p:nvPr/>
        </p:nvSpPr>
        <p:spPr bwMode="auto">
          <a:xfrm>
            <a:off x="7426945" y="988062"/>
            <a:ext cx="895117" cy="461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51" tIns="46026" rIns="92051" bIns="46026">
            <a:spAutoFit/>
          </a:bodyPr>
          <a:lstStyle/>
          <a:p>
            <a:pPr defTabSz="914126" eaLnBrk="0" hangingPunct="0"/>
            <a:r>
              <a:rPr lang="en-US" sz="2399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grid 2</a:t>
            </a:r>
          </a:p>
        </p:txBody>
      </p:sp>
      <p:sp>
        <p:nvSpPr>
          <p:cNvPr id="629766" name="Line 6"/>
          <p:cNvSpPr>
            <a:spLocks noChangeShapeType="1"/>
          </p:cNvSpPr>
          <p:nvPr/>
        </p:nvSpPr>
        <p:spPr bwMode="auto">
          <a:xfrm>
            <a:off x="5777765" y="1422922"/>
            <a:ext cx="0" cy="329479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126" eaLnBrk="0" hangingPunct="0"/>
            <a:endParaRPr lang="en-US" sz="16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29767" name="Line 7"/>
          <p:cNvSpPr>
            <a:spLocks noChangeShapeType="1"/>
          </p:cNvSpPr>
          <p:nvPr/>
        </p:nvSpPr>
        <p:spPr bwMode="auto">
          <a:xfrm flipV="1">
            <a:off x="2011805" y="1032501"/>
            <a:ext cx="0" cy="3862969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126" eaLnBrk="0" hangingPunct="0"/>
            <a:endParaRPr lang="en-US" sz="16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29768" name="Line 8"/>
          <p:cNvSpPr>
            <a:spLocks noChangeShapeType="1"/>
          </p:cNvSpPr>
          <p:nvPr/>
        </p:nvSpPr>
        <p:spPr bwMode="auto">
          <a:xfrm flipV="1">
            <a:off x="2011806" y="4900230"/>
            <a:ext cx="8475042" cy="1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126" eaLnBrk="0" hangingPunct="0"/>
            <a:endParaRPr lang="en-US" sz="16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29769" name="Rectangle 9"/>
          <p:cNvSpPr>
            <a:spLocks noChangeArrowheads="1"/>
          </p:cNvSpPr>
          <p:nvPr/>
        </p:nvSpPr>
        <p:spPr bwMode="auto">
          <a:xfrm>
            <a:off x="1905471" y="5516019"/>
            <a:ext cx="331702" cy="801479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126" eaLnBrk="0" hangingPunct="0"/>
            <a:endParaRPr lang="en-US" sz="16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29770" name="Text Box 10"/>
          <p:cNvSpPr txBox="1">
            <a:spLocks noChangeArrowheads="1"/>
          </p:cNvSpPr>
          <p:nvPr/>
        </p:nvSpPr>
        <p:spPr bwMode="auto">
          <a:xfrm>
            <a:off x="1673757" y="1019803"/>
            <a:ext cx="241237" cy="33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126" eaLnBrk="0" hangingPunct="0"/>
            <a:r>
              <a:rPr lang="en-US" sz="16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t</a:t>
            </a:r>
          </a:p>
        </p:txBody>
      </p:sp>
      <p:sp>
        <p:nvSpPr>
          <p:cNvPr id="629771" name="Text Box 11"/>
          <p:cNvSpPr txBox="1">
            <a:spLocks noChangeArrowheads="1"/>
          </p:cNvSpPr>
          <p:nvPr/>
        </p:nvSpPr>
        <p:spPr bwMode="auto">
          <a:xfrm>
            <a:off x="1730892" y="3016358"/>
            <a:ext cx="241237" cy="33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126" eaLnBrk="0" hangingPunct="0"/>
            <a:r>
              <a:rPr lang="en-US" sz="16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i</a:t>
            </a:r>
          </a:p>
        </p:txBody>
      </p:sp>
      <p:sp>
        <p:nvSpPr>
          <p:cNvPr id="629772" name="Text Box 12"/>
          <p:cNvSpPr txBox="1">
            <a:spLocks noChangeArrowheads="1"/>
          </p:cNvSpPr>
          <p:nvPr/>
        </p:nvSpPr>
        <p:spPr bwMode="auto">
          <a:xfrm>
            <a:off x="1605511" y="2286298"/>
            <a:ext cx="457081" cy="33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126" eaLnBrk="0" hangingPunct="0"/>
            <a:r>
              <a:rPr lang="en-US" sz="16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i+1</a:t>
            </a:r>
          </a:p>
        </p:txBody>
      </p:sp>
      <p:sp>
        <p:nvSpPr>
          <p:cNvPr id="629773" name="Text Box 13"/>
          <p:cNvSpPr txBox="1">
            <a:spLocks noChangeArrowheads="1"/>
          </p:cNvSpPr>
          <p:nvPr/>
        </p:nvSpPr>
        <p:spPr bwMode="auto">
          <a:xfrm>
            <a:off x="1615034" y="1570522"/>
            <a:ext cx="457081" cy="33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126" eaLnBrk="0" hangingPunct="0"/>
            <a:r>
              <a:rPr lang="en-US" sz="16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i+2</a:t>
            </a:r>
          </a:p>
        </p:txBody>
      </p:sp>
      <p:sp>
        <p:nvSpPr>
          <p:cNvPr id="629774" name="Text Box 14"/>
          <p:cNvSpPr txBox="1">
            <a:spLocks noChangeArrowheads="1"/>
          </p:cNvSpPr>
          <p:nvPr/>
        </p:nvSpPr>
        <p:spPr bwMode="auto">
          <a:xfrm>
            <a:off x="2418100" y="1430860"/>
            <a:ext cx="421800" cy="307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126" eaLnBrk="0" hangingPunct="0"/>
            <a:r>
              <a:rPr lang="en-US" sz="1400">
                <a:solidFill>
                  <a:srgbClr val="000000"/>
                </a:solidFill>
                <a:latin typeface="Symbol" charset="0"/>
                <a:ea typeface="ＭＳ Ｐゴシック" charset="0"/>
                <a:cs typeface="ＭＳ Ｐゴシック" charset="0"/>
              </a:rPr>
              <a:t>d</a:t>
            </a:r>
            <a:r>
              <a:rPr lang="en-US" sz="1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x</a:t>
            </a:r>
            <a:r>
              <a:rPr lang="en-US" sz="1400" baseline="-250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1</a:t>
            </a:r>
            <a:endParaRPr lang="en-US" sz="1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29776" name="Line 16"/>
          <p:cNvSpPr>
            <a:spLocks noChangeShapeType="1"/>
          </p:cNvSpPr>
          <p:nvPr/>
        </p:nvSpPr>
        <p:spPr bwMode="auto">
          <a:xfrm>
            <a:off x="2949776" y="1743516"/>
            <a:ext cx="1407746" cy="1458533"/>
          </a:xfrm>
          <a:prstGeom prst="line">
            <a:avLst/>
          </a:prstGeom>
          <a:noFill/>
          <a:ln w="12700" cap="rnd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126" eaLnBrk="0" hangingPunct="0"/>
            <a:endParaRPr lang="en-US" sz="16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29777" name="Line 17"/>
          <p:cNvSpPr>
            <a:spLocks noChangeShapeType="1"/>
          </p:cNvSpPr>
          <p:nvPr/>
        </p:nvSpPr>
        <p:spPr bwMode="auto">
          <a:xfrm>
            <a:off x="2221303" y="1721296"/>
            <a:ext cx="1407746" cy="1458533"/>
          </a:xfrm>
          <a:prstGeom prst="line">
            <a:avLst/>
          </a:prstGeom>
          <a:noFill/>
          <a:ln w="12700" cap="rnd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126" eaLnBrk="0" hangingPunct="0"/>
            <a:endParaRPr lang="en-US" sz="16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29778" name="Line 18"/>
          <p:cNvSpPr>
            <a:spLocks noChangeShapeType="1"/>
          </p:cNvSpPr>
          <p:nvPr/>
        </p:nvSpPr>
        <p:spPr bwMode="auto">
          <a:xfrm>
            <a:off x="3662377" y="1746690"/>
            <a:ext cx="1407746" cy="1458533"/>
          </a:xfrm>
          <a:prstGeom prst="line">
            <a:avLst/>
          </a:prstGeom>
          <a:noFill/>
          <a:ln w="12700" cap="rnd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126" eaLnBrk="0" hangingPunct="0"/>
            <a:endParaRPr lang="en-US" sz="16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29779" name="Line 19"/>
          <p:cNvSpPr>
            <a:spLocks noChangeShapeType="1"/>
          </p:cNvSpPr>
          <p:nvPr/>
        </p:nvSpPr>
        <p:spPr bwMode="auto">
          <a:xfrm>
            <a:off x="4382914" y="1732406"/>
            <a:ext cx="1407746" cy="1458533"/>
          </a:xfrm>
          <a:prstGeom prst="line">
            <a:avLst/>
          </a:prstGeom>
          <a:noFill/>
          <a:ln w="12700" cap="rnd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126" eaLnBrk="0" hangingPunct="0"/>
            <a:endParaRPr lang="en-US" sz="16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29781" name="Line 21"/>
          <p:cNvSpPr>
            <a:spLocks noChangeShapeType="1"/>
          </p:cNvSpPr>
          <p:nvPr/>
        </p:nvSpPr>
        <p:spPr bwMode="auto">
          <a:xfrm flipH="1">
            <a:off x="3641746" y="1748277"/>
            <a:ext cx="1407746" cy="1458533"/>
          </a:xfrm>
          <a:prstGeom prst="line">
            <a:avLst/>
          </a:prstGeom>
          <a:noFill/>
          <a:ln w="12700" cap="rnd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126" eaLnBrk="0" hangingPunct="0"/>
            <a:endParaRPr lang="en-US" sz="16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29782" name="Line 22"/>
          <p:cNvSpPr>
            <a:spLocks noChangeShapeType="1"/>
          </p:cNvSpPr>
          <p:nvPr/>
        </p:nvSpPr>
        <p:spPr bwMode="auto">
          <a:xfrm flipH="1">
            <a:off x="4370216" y="2091087"/>
            <a:ext cx="1059206" cy="1093503"/>
          </a:xfrm>
          <a:prstGeom prst="line">
            <a:avLst/>
          </a:prstGeom>
          <a:noFill/>
          <a:ln w="12700" cap="rnd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126" eaLnBrk="0" hangingPunct="0"/>
            <a:endParaRPr lang="en-US" sz="16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29783" name="Line 23"/>
          <p:cNvSpPr>
            <a:spLocks noChangeShapeType="1"/>
          </p:cNvSpPr>
          <p:nvPr/>
        </p:nvSpPr>
        <p:spPr bwMode="auto">
          <a:xfrm flipH="1">
            <a:off x="2929143" y="1751452"/>
            <a:ext cx="1407746" cy="1458533"/>
          </a:xfrm>
          <a:prstGeom prst="line">
            <a:avLst/>
          </a:prstGeom>
          <a:noFill/>
          <a:ln w="12700" cap="rnd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126" eaLnBrk="0" hangingPunct="0"/>
            <a:endParaRPr lang="en-US" sz="16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29784" name="Line 24"/>
          <p:cNvSpPr>
            <a:spLocks noChangeShapeType="1"/>
          </p:cNvSpPr>
          <p:nvPr/>
        </p:nvSpPr>
        <p:spPr bwMode="auto">
          <a:xfrm flipH="1">
            <a:off x="2208606" y="1737168"/>
            <a:ext cx="1407746" cy="1458533"/>
          </a:xfrm>
          <a:prstGeom prst="line">
            <a:avLst/>
          </a:prstGeom>
          <a:noFill/>
          <a:ln w="12700" cap="rnd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126" eaLnBrk="0" hangingPunct="0"/>
            <a:endParaRPr lang="en-US" sz="16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29785" name="Line 25"/>
          <p:cNvSpPr>
            <a:spLocks noChangeShapeType="1"/>
          </p:cNvSpPr>
          <p:nvPr/>
        </p:nvSpPr>
        <p:spPr bwMode="auto">
          <a:xfrm flipV="1">
            <a:off x="2221301" y="1730818"/>
            <a:ext cx="699906" cy="723711"/>
          </a:xfrm>
          <a:prstGeom prst="line">
            <a:avLst/>
          </a:prstGeom>
          <a:noFill/>
          <a:ln w="12700" cap="rnd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126" eaLnBrk="0" hangingPunct="0"/>
            <a:endParaRPr lang="en-US" sz="16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29786" name="Line 26"/>
          <p:cNvSpPr>
            <a:spLocks noChangeShapeType="1"/>
          </p:cNvSpPr>
          <p:nvPr/>
        </p:nvSpPr>
        <p:spPr bwMode="auto">
          <a:xfrm flipV="1">
            <a:off x="5073298" y="2810037"/>
            <a:ext cx="356126" cy="365030"/>
          </a:xfrm>
          <a:prstGeom prst="line">
            <a:avLst/>
          </a:prstGeom>
          <a:noFill/>
          <a:ln w="12700" cap="rnd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126" eaLnBrk="0" hangingPunct="0"/>
            <a:endParaRPr lang="en-US" sz="16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29787" name="Line 27"/>
          <p:cNvSpPr>
            <a:spLocks noChangeShapeType="1"/>
          </p:cNvSpPr>
          <p:nvPr/>
        </p:nvSpPr>
        <p:spPr bwMode="auto">
          <a:xfrm flipH="1" flipV="1">
            <a:off x="2216540" y="2459291"/>
            <a:ext cx="699906" cy="723711"/>
          </a:xfrm>
          <a:prstGeom prst="line">
            <a:avLst/>
          </a:prstGeom>
          <a:noFill/>
          <a:ln w="12700" cap="rnd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126" eaLnBrk="0" hangingPunct="0"/>
            <a:endParaRPr lang="en-US" sz="16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29788" name="Line 28"/>
          <p:cNvSpPr>
            <a:spLocks noChangeShapeType="1"/>
          </p:cNvSpPr>
          <p:nvPr/>
        </p:nvSpPr>
        <p:spPr bwMode="auto">
          <a:xfrm flipH="1" flipV="1">
            <a:off x="5051077" y="1711773"/>
            <a:ext cx="699906" cy="723711"/>
          </a:xfrm>
          <a:prstGeom prst="line">
            <a:avLst/>
          </a:prstGeom>
          <a:noFill/>
          <a:ln w="12700" cap="rnd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126" eaLnBrk="0" hangingPunct="0"/>
            <a:endParaRPr lang="en-US" sz="16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29792" name="Line 32"/>
          <p:cNvSpPr>
            <a:spLocks noChangeShapeType="1"/>
          </p:cNvSpPr>
          <p:nvPr/>
        </p:nvSpPr>
        <p:spPr bwMode="auto">
          <a:xfrm flipH="1">
            <a:off x="5792247" y="1718120"/>
            <a:ext cx="4353379" cy="1449011"/>
          </a:xfrm>
          <a:prstGeom prst="line">
            <a:avLst/>
          </a:prstGeom>
          <a:noFill/>
          <a:ln w="12700" cap="rnd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126" eaLnBrk="0" hangingPunct="0"/>
            <a:endParaRPr lang="en-US" sz="16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grpSp>
        <p:nvGrpSpPr>
          <p:cNvPr id="629794" name="Group 34"/>
          <p:cNvGrpSpPr>
            <a:grpSpLocks/>
          </p:cNvGrpSpPr>
          <p:nvPr/>
        </p:nvGrpSpPr>
        <p:grpSpPr bwMode="auto">
          <a:xfrm>
            <a:off x="2437145" y="1929204"/>
            <a:ext cx="3132909" cy="317417"/>
            <a:chOff x="554" y="775"/>
            <a:chExt cx="1974" cy="200"/>
          </a:xfrm>
        </p:grpSpPr>
        <p:sp>
          <p:nvSpPr>
            <p:cNvPr id="629795" name="Text Box 35"/>
            <p:cNvSpPr txBox="1">
              <a:spLocks noChangeArrowheads="1"/>
            </p:cNvSpPr>
            <p:nvPr/>
          </p:nvSpPr>
          <p:spPr bwMode="auto">
            <a:xfrm>
              <a:off x="554" y="775"/>
              <a:ext cx="180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126" eaLnBrk="0" hangingPunct="0"/>
              <a:r>
                <a:rPr lang="en-US" sz="1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+</a:t>
              </a:r>
            </a:p>
          </p:txBody>
        </p:sp>
        <p:sp>
          <p:nvSpPr>
            <p:cNvPr id="629796" name="Text Box 36"/>
            <p:cNvSpPr txBox="1">
              <a:spLocks noChangeArrowheads="1"/>
            </p:cNvSpPr>
            <p:nvPr/>
          </p:nvSpPr>
          <p:spPr bwMode="auto">
            <a:xfrm>
              <a:off x="998" y="775"/>
              <a:ext cx="180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126" eaLnBrk="0" hangingPunct="0"/>
              <a:r>
                <a:rPr lang="en-US" sz="1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+</a:t>
              </a:r>
            </a:p>
          </p:txBody>
        </p:sp>
        <p:sp>
          <p:nvSpPr>
            <p:cNvPr id="629797" name="Text Box 37"/>
            <p:cNvSpPr txBox="1">
              <a:spLocks noChangeArrowheads="1"/>
            </p:cNvSpPr>
            <p:nvPr/>
          </p:nvSpPr>
          <p:spPr bwMode="auto">
            <a:xfrm>
              <a:off x="1454" y="781"/>
              <a:ext cx="180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126" eaLnBrk="0" hangingPunct="0"/>
              <a:r>
                <a:rPr lang="en-US" sz="1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+</a:t>
              </a:r>
            </a:p>
          </p:txBody>
        </p:sp>
        <p:sp>
          <p:nvSpPr>
            <p:cNvPr id="629798" name="Text Box 38"/>
            <p:cNvSpPr txBox="1">
              <a:spLocks noChangeArrowheads="1"/>
            </p:cNvSpPr>
            <p:nvPr/>
          </p:nvSpPr>
          <p:spPr bwMode="auto">
            <a:xfrm>
              <a:off x="2348" y="781"/>
              <a:ext cx="180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126" eaLnBrk="0" hangingPunct="0"/>
              <a:r>
                <a:rPr lang="en-US" sz="1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+</a:t>
              </a:r>
            </a:p>
          </p:txBody>
        </p:sp>
        <p:sp>
          <p:nvSpPr>
            <p:cNvPr id="629799" name="Text Box 39"/>
            <p:cNvSpPr txBox="1">
              <a:spLocks noChangeArrowheads="1"/>
            </p:cNvSpPr>
            <p:nvPr/>
          </p:nvSpPr>
          <p:spPr bwMode="auto">
            <a:xfrm>
              <a:off x="1904" y="775"/>
              <a:ext cx="180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126" eaLnBrk="0" hangingPunct="0"/>
              <a:r>
                <a:rPr lang="en-US" sz="1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+</a:t>
              </a:r>
            </a:p>
          </p:txBody>
        </p:sp>
      </p:grpSp>
      <p:sp>
        <p:nvSpPr>
          <p:cNvPr id="629800" name="Text Box 40"/>
          <p:cNvSpPr txBox="1">
            <a:spLocks noChangeArrowheads="1"/>
          </p:cNvSpPr>
          <p:nvPr/>
        </p:nvSpPr>
        <p:spPr bwMode="auto">
          <a:xfrm>
            <a:off x="2427624" y="2671960"/>
            <a:ext cx="28565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126" eaLnBrk="0" hangingPunct="0"/>
            <a:r>
              <a:rPr lang="en-US" sz="1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+</a:t>
            </a:r>
          </a:p>
        </p:txBody>
      </p:sp>
      <p:sp>
        <p:nvSpPr>
          <p:cNvPr id="629801" name="Text Box 41"/>
          <p:cNvSpPr txBox="1">
            <a:spLocks noChangeArrowheads="1"/>
          </p:cNvSpPr>
          <p:nvPr/>
        </p:nvSpPr>
        <p:spPr bwMode="auto">
          <a:xfrm>
            <a:off x="3151335" y="2681483"/>
            <a:ext cx="28565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126" eaLnBrk="0" hangingPunct="0"/>
            <a:r>
              <a:rPr lang="en-US" sz="1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+</a:t>
            </a:r>
          </a:p>
        </p:txBody>
      </p:sp>
      <p:sp>
        <p:nvSpPr>
          <p:cNvPr id="629802" name="Text Box 42"/>
          <p:cNvSpPr txBox="1">
            <a:spLocks noChangeArrowheads="1"/>
          </p:cNvSpPr>
          <p:nvPr/>
        </p:nvSpPr>
        <p:spPr bwMode="auto">
          <a:xfrm>
            <a:off x="3865524" y="2681483"/>
            <a:ext cx="28565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126" eaLnBrk="0" hangingPunct="0"/>
            <a:r>
              <a:rPr lang="en-US" sz="1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+</a:t>
            </a:r>
          </a:p>
        </p:txBody>
      </p:sp>
      <p:sp>
        <p:nvSpPr>
          <p:cNvPr id="629803" name="Text Box 43"/>
          <p:cNvSpPr txBox="1">
            <a:spLocks noChangeArrowheads="1"/>
          </p:cNvSpPr>
          <p:nvPr/>
        </p:nvSpPr>
        <p:spPr bwMode="auto">
          <a:xfrm>
            <a:off x="5284380" y="2662437"/>
            <a:ext cx="28565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126" eaLnBrk="0" hangingPunct="0"/>
            <a:r>
              <a:rPr lang="en-US" sz="1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+</a:t>
            </a:r>
          </a:p>
        </p:txBody>
      </p:sp>
      <p:sp>
        <p:nvSpPr>
          <p:cNvPr id="629804" name="Text Box 44"/>
          <p:cNvSpPr txBox="1">
            <a:spLocks noChangeArrowheads="1"/>
          </p:cNvSpPr>
          <p:nvPr/>
        </p:nvSpPr>
        <p:spPr bwMode="auto">
          <a:xfrm>
            <a:off x="4570191" y="2681483"/>
            <a:ext cx="28565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126" eaLnBrk="0" hangingPunct="0"/>
            <a:r>
              <a:rPr lang="en-US" sz="1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+</a:t>
            </a:r>
          </a:p>
        </p:txBody>
      </p:sp>
      <p:sp>
        <p:nvSpPr>
          <p:cNvPr id="629805" name="Text Box 45"/>
          <p:cNvSpPr txBox="1">
            <a:spLocks noChangeArrowheads="1"/>
          </p:cNvSpPr>
          <p:nvPr/>
        </p:nvSpPr>
        <p:spPr bwMode="auto">
          <a:xfrm>
            <a:off x="6693712" y="1929203"/>
            <a:ext cx="28565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126" eaLnBrk="0" hangingPunct="0"/>
            <a:r>
              <a:rPr lang="en-US" sz="14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+</a:t>
            </a:r>
          </a:p>
        </p:txBody>
      </p:sp>
      <p:sp>
        <p:nvSpPr>
          <p:cNvPr id="629806" name="Text Box 46"/>
          <p:cNvSpPr txBox="1">
            <a:spLocks noChangeArrowheads="1"/>
          </p:cNvSpPr>
          <p:nvPr/>
        </p:nvSpPr>
        <p:spPr bwMode="auto">
          <a:xfrm>
            <a:off x="8896392" y="1923247"/>
            <a:ext cx="28565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126" eaLnBrk="0" hangingPunct="0"/>
            <a:r>
              <a:rPr lang="en-US" sz="1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+</a:t>
            </a:r>
          </a:p>
        </p:txBody>
      </p:sp>
      <p:sp>
        <p:nvSpPr>
          <p:cNvPr id="629807" name="Line 47"/>
          <p:cNvSpPr>
            <a:spLocks noChangeShapeType="1"/>
          </p:cNvSpPr>
          <p:nvPr/>
        </p:nvSpPr>
        <p:spPr bwMode="auto">
          <a:xfrm>
            <a:off x="2224475" y="1718121"/>
            <a:ext cx="704666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126" eaLnBrk="0" hangingPunct="0"/>
            <a:endParaRPr lang="en-US" sz="16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29808" name="Line 48"/>
          <p:cNvSpPr>
            <a:spLocks noChangeShapeType="1"/>
          </p:cNvSpPr>
          <p:nvPr/>
        </p:nvSpPr>
        <p:spPr bwMode="auto">
          <a:xfrm flipV="1">
            <a:off x="7976077" y="1680031"/>
            <a:ext cx="212193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126" eaLnBrk="0" hangingPunct="0"/>
            <a:endParaRPr lang="en-US" sz="16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29809" name="Text Box 49"/>
          <p:cNvSpPr txBox="1">
            <a:spLocks noChangeArrowheads="1"/>
          </p:cNvSpPr>
          <p:nvPr/>
        </p:nvSpPr>
        <p:spPr bwMode="auto">
          <a:xfrm>
            <a:off x="8587107" y="1361028"/>
            <a:ext cx="849692" cy="307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126" eaLnBrk="0" hangingPunct="0"/>
            <a:r>
              <a:rPr lang="en-US" sz="1400">
                <a:solidFill>
                  <a:srgbClr val="000000"/>
                </a:solidFill>
                <a:latin typeface="Symbol" charset="0"/>
                <a:ea typeface="ＭＳ Ｐゴシック" charset="0"/>
                <a:cs typeface="ＭＳ Ｐゴシック" charset="0"/>
              </a:rPr>
              <a:t>d</a:t>
            </a:r>
            <a:r>
              <a:rPr lang="en-US" sz="1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x</a:t>
            </a:r>
            <a:r>
              <a:rPr lang="en-US" sz="1400" baseline="-250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1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=3</a:t>
            </a:r>
            <a:r>
              <a:rPr lang="en-US" sz="1400">
                <a:solidFill>
                  <a:srgbClr val="000000"/>
                </a:solidFill>
                <a:latin typeface="Symbol" charset="0"/>
                <a:ea typeface="ＭＳ Ｐゴシック" charset="0"/>
                <a:cs typeface="ＭＳ Ｐゴシック" charset="0"/>
              </a:rPr>
              <a:t>d</a:t>
            </a:r>
            <a:r>
              <a:rPr lang="en-US" sz="1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x</a:t>
            </a:r>
            <a:r>
              <a:rPr lang="en-US" sz="1400" baseline="-250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1</a:t>
            </a:r>
          </a:p>
        </p:txBody>
      </p:sp>
      <p:grpSp>
        <p:nvGrpSpPr>
          <p:cNvPr id="629810" name="Group 50"/>
          <p:cNvGrpSpPr>
            <a:grpSpLocks/>
          </p:cNvGrpSpPr>
          <p:nvPr/>
        </p:nvGrpSpPr>
        <p:grpSpPr bwMode="auto">
          <a:xfrm>
            <a:off x="2224475" y="3178242"/>
            <a:ext cx="3569358" cy="1483926"/>
            <a:chOff x="418" y="644"/>
            <a:chExt cx="2249" cy="935"/>
          </a:xfrm>
        </p:grpSpPr>
        <p:sp>
          <p:nvSpPr>
            <p:cNvPr id="629811" name="Line 51"/>
            <p:cNvSpPr>
              <a:spLocks noChangeShapeType="1"/>
            </p:cNvSpPr>
            <p:nvPr/>
          </p:nvSpPr>
          <p:spPr bwMode="auto">
            <a:xfrm>
              <a:off x="877" y="658"/>
              <a:ext cx="887" cy="919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126" eaLnBrk="0" hangingPunct="0"/>
              <a:endParaRPr lang="en-US" sz="16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29812" name="Line 52"/>
            <p:cNvSpPr>
              <a:spLocks noChangeShapeType="1"/>
            </p:cNvSpPr>
            <p:nvPr/>
          </p:nvSpPr>
          <p:spPr bwMode="auto">
            <a:xfrm>
              <a:off x="418" y="644"/>
              <a:ext cx="887" cy="919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126" eaLnBrk="0" hangingPunct="0"/>
              <a:endParaRPr lang="en-US" sz="16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29813" name="Line 53"/>
            <p:cNvSpPr>
              <a:spLocks noChangeShapeType="1"/>
            </p:cNvSpPr>
            <p:nvPr/>
          </p:nvSpPr>
          <p:spPr bwMode="auto">
            <a:xfrm>
              <a:off x="1326" y="660"/>
              <a:ext cx="887" cy="919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126" eaLnBrk="0" hangingPunct="0"/>
              <a:endParaRPr lang="en-US" sz="16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29814" name="Line 54"/>
            <p:cNvSpPr>
              <a:spLocks noChangeShapeType="1"/>
            </p:cNvSpPr>
            <p:nvPr/>
          </p:nvSpPr>
          <p:spPr bwMode="auto">
            <a:xfrm>
              <a:off x="1780" y="651"/>
              <a:ext cx="887" cy="919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126" eaLnBrk="0" hangingPunct="0"/>
              <a:endParaRPr lang="en-US" sz="16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629816" name="Line 56"/>
          <p:cNvSpPr>
            <a:spLocks noChangeShapeType="1"/>
          </p:cNvSpPr>
          <p:nvPr/>
        </p:nvSpPr>
        <p:spPr bwMode="auto">
          <a:xfrm flipH="1">
            <a:off x="3644920" y="3205223"/>
            <a:ext cx="1407746" cy="1458533"/>
          </a:xfrm>
          <a:prstGeom prst="line">
            <a:avLst/>
          </a:prstGeom>
          <a:noFill/>
          <a:ln w="12700" cap="rnd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126" eaLnBrk="0" hangingPunct="0"/>
            <a:endParaRPr lang="en-US" sz="16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29817" name="Line 57"/>
          <p:cNvSpPr>
            <a:spLocks noChangeShapeType="1"/>
          </p:cNvSpPr>
          <p:nvPr/>
        </p:nvSpPr>
        <p:spPr bwMode="auto">
          <a:xfrm flipH="1">
            <a:off x="4373391" y="3547032"/>
            <a:ext cx="1056032" cy="1094503"/>
          </a:xfrm>
          <a:prstGeom prst="line">
            <a:avLst/>
          </a:prstGeom>
          <a:noFill/>
          <a:ln w="12700" cap="rnd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126" eaLnBrk="0" hangingPunct="0"/>
            <a:endParaRPr lang="en-US" sz="16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29818" name="Line 58"/>
          <p:cNvSpPr>
            <a:spLocks noChangeShapeType="1"/>
          </p:cNvSpPr>
          <p:nvPr/>
        </p:nvSpPr>
        <p:spPr bwMode="auto">
          <a:xfrm flipH="1">
            <a:off x="2932317" y="3208397"/>
            <a:ext cx="1407746" cy="1458533"/>
          </a:xfrm>
          <a:prstGeom prst="line">
            <a:avLst/>
          </a:prstGeom>
          <a:noFill/>
          <a:ln w="12700" cap="rnd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126" eaLnBrk="0" hangingPunct="0"/>
            <a:endParaRPr lang="en-US" sz="16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29819" name="Line 59"/>
          <p:cNvSpPr>
            <a:spLocks noChangeShapeType="1"/>
          </p:cNvSpPr>
          <p:nvPr/>
        </p:nvSpPr>
        <p:spPr bwMode="auto">
          <a:xfrm flipH="1">
            <a:off x="2211780" y="3194114"/>
            <a:ext cx="1407746" cy="1458533"/>
          </a:xfrm>
          <a:prstGeom prst="line">
            <a:avLst/>
          </a:prstGeom>
          <a:noFill/>
          <a:ln w="12700" cap="rnd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126" eaLnBrk="0" hangingPunct="0"/>
            <a:endParaRPr lang="en-US" sz="16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29820" name="Line 60"/>
          <p:cNvSpPr>
            <a:spLocks noChangeShapeType="1"/>
          </p:cNvSpPr>
          <p:nvPr/>
        </p:nvSpPr>
        <p:spPr bwMode="auto">
          <a:xfrm flipV="1">
            <a:off x="2224475" y="3187763"/>
            <a:ext cx="699906" cy="723711"/>
          </a:xfrm>
          <a:prstGeom prst="line">
            <a:avLst/>
          </a:prstGeom>
          <a:noFill/>
          <a:ln w="12700" cap="rnd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126" eaLnBrk="0" hangingPunct="0"/>
            <a:endParaRPr lang="en-US" sz="16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29821" name="Line 61"/>
          <p:cNvSpPr>
            <a:spLocks noChangeShapeType="1"/>
          </p:cNvSpPr>
          <p:nvPr/>
        </p:nvSpPr>
        <p:spPr bwMode="auto">
          <a:xfrm flipV="1">
            <a:off x="5076470" y="4274114"/>
            <a:ext cx="352952" cy="357898"/>
          </a:xfrm>
          <a:prstGeom prst="line">
            <a:avLst/>
          </a:prstGeom>
          <a:noFill/>
          <a:ln w="12700" cap="rnd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126" eaLnBrk="0" hangingPunct="0"/>
            <a:endParaRPr lang="en-US" sz="16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29822" name="Line 62"/>
          <p:cNvSpPr>
            <a:spLocks noChangeShapeType="1"/>
          </p:cNvSpPr>
          <p:nvPr/>
        </p:nvSpPr>
        <p:spPr bwMode="auto">
          <a:xfrm flipH="1" flipV="1">
            <a:off x="2219714" y="3916236"/>
            <a:ext cx="699906" cy="723711"/>
          </a:xfrm>
          <a:prstGeom prst="line">
            <a:avLst/>
          </a:prstGeom>
          <a:noFill/>
          <a:ln w="12700" cap="rnd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126" eaLnBrk="0" hangingPunct="0"/>
            <a:endParaRPr lang="en-US" sz="16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29823" name="Line 63"/>
          <p:cNvSpPr>
            <a:spLocks noChangeShapeType="1"/>
          </p:cNvSpPr>
          <p:nvPr/>
        </p:nvSpPr>
        <p:spPr bwMode="auto">
          <a:xfrm flipH="1" flipV="1">
            <a:off x="5054251" y="3168718"/>
            <a:ext cx="699906" cy="723711"/>
          </a:xfrm>
          <a:prstGeom prst="line">
            <a:avLst/>
          </a:prstGeom>
          <a:noFill/>
          <a:ln w="12700" cap="rnd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126" eaLnBrk="0" hangingPunct="0"/>
            <a:endParaRPr lang="en-US" sz="16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29789" name="Line 29"/>
          <p:cNvSpPr>
            <a:spLocks noChangeShapeType="1"/>
          </p:cNvSpPr>
          <p:nvPr/>
        </p:nvSpPr>
        <p:spPr bwMode="auto">
          <a:xfrm>
            <a:off x="6814951" y="2091087"/>
            <a:ext cx="3330675" cy="1092895"/>
          </a:xfrm>
          <a:prstGeom prst="line">
            <a:avLst/>
          </a:prstGeom>
          <a:noFill/>
          <a:ln w="12700" cap="rnd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126" eaLnBrk="0" hangingPunct="0"/>
            <a:endParaRPr lang="en-US" sz="16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29790" name="Line 30"/>
          <p:cNvSpPr>
            <a:spLocks noChangeShapeType="1"/>
          </p:cNvSpPr>
          <p:nvPr/>
        </p:nvSpPr>
        <p:spPr bwMode="auto">
          <a:xfrm>
            <a:off x="7952272" y="1707992"/>
            <a:ext cx="2174309" cy="730060"/>
          </a:xfrm>
          <a:prstGeom prst="line">
            <a:avLst/>
          </a:prstGeom>
          <a:noFill/>
          <a:ln w="12700" cap="rnd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126" eaLnBrk="0" hangingPunct="0"/>
            <a:endParaRPr lang="en-US" sz="16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29791" name="Line 31"/>
          <p:cNvSpPr>
            <a:spLocks noChangeShapeType="1"/>
          </p:cNvSpPr>
          <p:nvPr/>
        </p:nvSpPr>
        <p:spPr bwMode="auto">
          <a:xfrm flipH="1">
            <a:off x="5757330" y="1707993"/>
            <a:ext cx="2194941" cy="760215"/>
          </a:xfrm>
          <a:prstGeom prst="line">
            <a:avLst/>
          </a:prstGeom>
          <a:noFill/>
          <a:ln w="12700" cap="rnd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126" eaLnBrk="0" hangingPunct="0"/>
            <a:endParaRPr lang="en-US" sz="16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29793" name="Line 33"/>
          <p:cNvSpPr>
            <a:spLocks noChangeShapeType="1"/>
          </p:cNvSpPr>
          <p:nvPr/>
        </p:nvSpPr>
        <p:spPr bwMode="auto">
          <a:xfrm flipH="1">
            <a:off x="7911008" y="3914043"/>
            <a:ext cx="2193354" cy="741170"/>
          </a:xfrm>
          <a:prstGeom prst="line">
            <a:avLst/>
          </a:prstGeom>
          <a:noFill/>
          <a:ln w="12700" cap="rnd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126" eaLnBrk="0" hangingPunct="0"/>
            <a:endParaRPr lang="en-US" sz="16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29824" name="Line 64"/>
          <p:cNvSpPr>
            <a:spLocks noChangeShapeType="1"/>
          </p:cNvSpPr>
          <p:nvPr/>
        </p:nvSpPr>
        <p:spPr bwMode="auto">
          <a:xfrm>
            <a:off x="6837168" y="4274113"/>
            <a:ext cx="1118277" cy="357292"/>
          </a:xfrm>
          <a:prstGeom prst="line">
            <a:avLst/>
          </a:prstGeom>
          <a:noFill/>
          <a:ln w="12700" cap="rnd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126" eaLnBrk="0" hangingPunct="0"/>
            <a:endParaRPr lang="en-US" sz="16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29825" name="Line 65"/>
          <p:cNvSpPr>
            <a:spLocks noChangeShapeType="1"/>
          </p:cNvSpPr>
          <p:nvPr/>
        </p:nvSpPr>
        <p:spPr bwMode="auto">
          <a:xfrm>
            <a:off x="6837169" y="3547032"/>
            <a:ext cx="3276714" cy="1076438"/>
          </a:xfrm>
          <a:prstGeom prst="line">
            <a:avLst/>
          </a:prstGeom>
          <a:noFill/>
          <a:ln w="12700" cap="rnd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126" eaLnBrk="0" hangingPunct="0"/>
            <a:endParaRPr lang="en-US" sz="16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29826" name="Line 66"/>
          <p:cNvSpPr>
            <a:spLocks noChangeShapeType="1"/>
          </p:cNvSpPr>
          <p:nvPr/>
        </p:nvSpPr>
        <p:spPr bwMode="auto">
          <a:xfrm flipH="1">
            <a:off x="5760505" y="2434878"/>
            <a:ext cx="4347031" cy="1490275"/>
          </a:xfrm>
          <a:prstGeom prst="line">
            <a:avLst/>
          </a:prstGeom>
          <a:noFill/>
          <a:ln w="12700" cap="rnd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126" eaLnBrk="0" hangingPunct="0"/>
            <a:endParaRPr lang="en-US" sz="16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29827" name="Line 67"/>
          <p:cNvSpPr>
            <a:spLocks noChangeShapeType="1"/>
          </p:cNvSpPr>
          <p:nvPr/>
        </p:nvSpPr>
        <p:spPr bwMode="auto">
          <a:xfrm flipH="1">
            <a:off x="5765267" y="3176047"/>
            <a:ext cx="4339095" cy="1469642"/>
          </a:xfrm>
          <a:prstGeom prst="line">
            <a:avLst/>
          </a:prstGeom>
          <a:noFill/>
          <a:ln w="12700" cap="rnd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126" eaLnBrk="0" hangingPunct="0"/>
            <a:endParaRPr lang="en-US" sz="16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29828" name="Line 68"/>
          <p:cNvSpPr>
            <a:spLocks noChangeShapeType="1"/>
          </p:cNvSpPr>
          <p:nvPr/>
        </p:nvSpPr>
        <p:spPr bwMode="auto">
          <a:xfrm>
            <a:off x="6814949" y="2810035"/>
            <a:ext cx="3302108" cy="1097658"/>
          </a:xfrm>
          <a:prstGeom prst="line">
            <a:avLst/>
          </a:prstGeom>
          <a:noFill/>
          <a:ln w="12700" cap="rnd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126" eaLnBrk="0" hangingPunct="0"/>
            <a:endParaRPr lang="en-US" sz="16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grpSp>
        <p:nvGrpSpPr>
          <p:cNvPr id="629829" name="Group 69"/>
          <p:cNvGrpSpPr>
            <a:grpSpLocks/>
          </p:cNvGrpSpPr>
          <p:nvPr/>
        </p:nvGrpSpPr>
        <p:grpSpPr bwMode="auto">
          <a:xfrm>
            <a:off x="2440319" y="3386150"/>
            <a:ext cx="3132909" cy="317417"/>
            <a:chOff x="554" y="775"/>
            <a:chExt cx="1974" cy="200"/>
          </a:xfrm>
        </p:grpSpPr>
        <p:sp>
          <p:nvSpPr>
            <p:cNvPr id="629830" name="Text Box 70"/>
            <p:cNvSpPr txBox="1">
              <a:spLocks noChangeArrowheads="1"/>
            </p:cNvSpPr>
            <p:nvPr/>
          </p:nvSpPr>
          <p:spPr bwMode="auto">
            <a:xfrm>
              <a:off x="554" y="775"/>
              <a:ext cx="180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126" eaLnBrk="0" hangingPunct="0"/>
              <a:r>
                <a:rPr lang="en-US" sz="1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+</a:t>
              </a:r>
            </a:p>
          </p:txBody>
        </p:sp>
        <p:sp>
          <p:nvSpPr>
            <p:cNvPr id="629831" name="Text Box 71"/>
            <p:cNvSpPr txBox="1">
              <a:spLocks noChangeArrowheads="1"/>
            </p:cNvSpPr>
            <p:nvPr/>
          </p:nvSpPr>
          <p:spPr bwMode="auto">
            <a:xfrm>
              <a:off x="998" y="775"/>
              <a:ext cx="180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126" eaLnBrk="0" hangingPunct="0"/>
              <a:r>
                <a:rPr lang="en-US" sz="1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+</a:t>
              </a:r>
            </a:p>
          </p:txBody>
        </p:sp>
        <p:sp>
          <p:nvSpPr>
            <p:cNvPr id="629832" name="Text Box 72"/>
            <p:cNvSpPr txBox="1">
              <a:spLocks noChangeArrowheads="1"/>
            </p:cNvSpPr>
            <p:nvPr/>
          </p:nvSpPr>
          <p:spPr bwMode="auto">
            <a:xfrm>
              <a:off x="1454" y="781"/>
              <a:ext cx="180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126" eaLnBrk="0" hangingPunct="0"/>
              <a:r>
                <a:rPr lang="en-US" sz="1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+</a:t>
              </a:r>
            </a:p>
          </p:txBody>
        </p:sp>
        <p:sp>
          <p:nvSpPr>
            <p:cNvPr id="629833" name="Text Box 73"/>
            <p:cNvSpPr txBox="1">
              <a:spLocks noChangeArrowheads="1"/>
            </p:cNvSpPr>
            <p:nvPr/>
          </p:nvSpPr>
          <p:spPr bwMode="auto">
            <a:xfrm>
              <a:off x="2348" y="781"/>
              <a:ext cx="180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126" eaLnBrk="0" hangingPunct="0"/>
              <a:r>
                <a:rPr lang="en-US" sz="1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+</a:t>
              </a:r>
            </a:p>
          </p:txBody>
        </p:sp>
        <p:sp>
          <p:nvSpPr>
            <p:cNvPr id="629834" name="Text Box 74"/>
            <p:cNvSpPr txBox="1">
              <a:spLocks noChangeArrowheads="1"/>
            </p:cNvSpPr>
            <p:nvPr/>
          </p:nvSpPr>
          <p:spPr bwMode="auto">
            <a:xfrm>
              <a:off x="1904" y="775"/>
              <a:ext cx="180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126" eaLnBrk="0" hangingPunct="0"/>
              <a:r>
                <a:rPr lang="en-US" sz="1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+</a:t>
              </a:r>
            </a:p>
          </p:txBody>
        </p:sp>
      </p:grpSp>
      <p:sp>
        <p:nvSpPr>
          <p:cNvPr id="629835" name="Text Box 75"/>
          <p:cNvSpPr txBox="1">
            <a:spLocks noChangeArrowheads="1"/>
          </p:cNvSpPr>
          <p:nvPr/>
        </p:nvSpPr>
        <p:spPr bwMode="auto">
          <a:xfrm>
            <a:off x="2430798" y="4128905"/>
            <a:ext cx="28565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126" eaLnBrk="0" hangingPunct="0"/>
            <a:r>
              <a:rPr lang="en-US" sz="1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+</a:t>
            </a:r>
          </a:p>
        </p:txBody>
      </p:sp>
      <p:sp>
        <p:nvSpPr>
          <p:cNvPr id="629836" name="Text Box 76"/>
          <p:cNvSpPr txBox="1">
            <a:spLocks noChangeArrowheads="1"/>
          </p:cNvSpPr>
          <p:nvPr/>
        </p:nvSpPr>
        <p:spPr bwMode="auto">
          <a:xfrm>
            <a:off x="3154509" y="4138428"/>
            <a:ext cx="28565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126" eaLnBrk="0" hangingPunct="0"/>
            <a:r>
              <a:rPr lang="en-US" sz="1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+</a:t>
            </a:r>
          </a:p>
        </p:txBody>
      </p:sp>
      <p:sp>
        <p:nvSpPr>
          <p:cNvPr id="629837" name="Text Box 77"/>
          <p:cNvSpPr txBox="1">
            <a:spLocks noChangeArrowheads="1"/>
          </p:cNvSpPr>
          <p:nvPr/>
        </p:nvSpPr>
        <p:spPr bwMode="auto">
          <a:xfrm>
            <a:off x="3868698" y="4138428"/>
            <a:ext cx="28565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126" eaLnBrk="0" hangingPunct="0"/>
            <a:r>
              <a:rPr lang="en-US" sz="1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+</a:t>
            </a:r>
          </a:p>
        </p:txBody>
      </p:sp>
      <p:sp>
        <p:nvSpPr>
          <p:cNvPr id="629838" name="Text Box 78"/>
          <p:cNvSpPr txBox="1">
            <a:spLocks noChangeArrowheads="1"/>
          </p:cNvSpPr>
          <p:nvPr/>
        </p:nvSpPr>
        <p:spPr bwMode="auto">
          <a:xfrm>
            <a:off x="5287554" y="4119383"/>
            <a:ext cx="28565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126" eaLnBrk="0" hangingPunct="0"/>
            <a:r>
              <a:rPr lang="en-US" sz="1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+</a:t>
            </a:r>
          </a:p>
        </p:txBody>
      </p:sp>
      <p:sp>
        <p:nvSpPr>
          <p:cNvPr id="629839" name="Text Box 79"/>
          <p:cNvSpPr txBox="1">
            <a:spLocks noChangeArrowheads="1"/>
          </p:cNvSpPr>
          <p:nvPr/>
        </p:nvSpPr>
        <p:spPr bwMode="auto">
          <a:xfrm>
            <a:off x="4573365" y="4138428"/>
            <a:ext cx="28565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126" eaLnBrk="0" hangingPunct="0"/>
            <a:r>
              <a:rPr lang="en-US" sz="1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+</a:t>
            </a:r>
          </a:p>
        </p:txBody>
      </p:sp>
      <p:sp>
        <p:nvSpPr>
          <p:cNvPr id="629840" name="Text Box 80"/>
          <p:cNvSpPr txBox="1">
            <a:spLocks noChangeArrowheads="1"/>
          </p:cNvSpPr>
          <p:nvPr/>
        </p:nvSpPr>
        <p:spPr bwMode="auto">
          <a:xfrm>
            <a:off x="6696887" y="4100338"/>
            <a:ext cx="28565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126" eaLnBrk="0" hangingPunct="0"/>
            <a:r>
              <a:rPr lang="en-US" sz="1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+</a:t>
            </a:r>
          </a:p>
        </p:txBody>
      </p:sp>
      <p:sp>
        <p:nvSpPr>
          <p:cNvPr id="629841" name="Text Box 81"/>
          <p:cNvSpPr txBox="1">
            <a:spLocks noChangeArrowheads="1"/>
          </p:cNvSpPr>
          <p:nvPr/>
        </p:nvSpPr>
        <p:spPr bwMode="auto">
          <a:xfrm>
            <a:off x="8899566" y="4107470"/>
            <a:ext cx="28565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126" eaLnBrk="0" hangingPunct="0"/>
            <a:r>
              <a:rPr lang="en-US" sz="14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+</a:t>
            </a:r>
          </a:p>
        </p:txBody>
      </p:sp>
      <p:sp>
        <p:nvSpPr>
          <p:cNvPr id="629842" name="Text Box 82"/>
          <p:cNvSpPr txBox="1">
            <a:spLocks noChangeArrowheads="1"/>
          </p:cNvSpPr>
          <p:nvPr/>
        </p:nvSpPr>
        <p:spPr bwMode="auto">
          <a:xfrm>
            <a:off x="1605511" y="4476477"/>
            <a:ext cx="413788" cy="338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126" eaLnBrk="0" hangingPunct="0"/>
            <a:r>
              <a:rPr lang="en-US" sz="16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i-2</a:t>
            </a:r>
          </a:p>
        </p:txBody>
      </p:sp>
      <p:sp>
        <p:nvSpPr>
          <p:cNvPr id="629843" name="Text Box 83"/>
          <p:cNvSpPr txBox="1">
            <a:spLocks noChangeArrowheads="1"/>
          </p:cNvSpPr>
          <p:nvPr/>
        </p:nvSpPr>
        <p:spPr bwMode="auto">
          <a:xfrm>
            <a:off x="1615034" y="3760702"/>
            <a:ext cx="413788" cy="338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126" eaLnBrk="0" hangingPunct="0"/>
            <a:r>
              <a:rPr lang="en-US" sz="16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i-1</a:t>
            </a:r>
          </a:p>
        </p:txBody>
      </p:sp>
      <p:sp>
        <p:nvSpPr>
          <p:cNvPr id="629844" name="Text Box 84"/>
          <p:cNvSpPr txBox="1">
            <a:spLocks noChangeArrowheads="1"/>
          </p:cNvSpPr>
          <p:nvPr/>
        </p:nvSpPr>
        <p:spPr bwMode="auto">
          <a:xfrm>
            <a:off x="1894360" y="5373182"/>
            <a:ext cx="5532585" cy="1046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126" eaLnBrk="0" hangingPunct="0"/>
            <a:r>
              <a:rPr lang="en-US" dirty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o, +  : finite-difference at positions ≠j</a:t>
            </a:r>
          </a:p>
          <a:p>
            <a:pPr defTabSz="914126" eaLnBrk="0" hangingPunct="0"/>
            <a:endParaRPr lang="en-US" sz="800" dirty="0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  <a:p>
            <a:pPr defTabSz="914126" eaLnBrk="0" hangingPunct="0"/>
            <a:r>
              <a:rPr lang="en-US" dirty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o  : ‘jump</a:t>
            </a:r>
            <a:r>
              <a:rPr lang="ja-JP" altLang="en-US" dirty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’</a:t>
            </a:r>
            <a:r>
              <a:rPr lang="en-US" dirty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 inside fine grid at j</a:t>
            </a:r>
          </a:p>
          <a:p>
            <a:pPr defTabSz="914126" eaLnBrk="0" hangingPunct="0"/>
            <a:endParaRPr lang="en-US" dirty="0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629845" name="Rectangle 85"/>
          <p:cNvSpPr>
            <a:spLocks noChangeArrowheads="1"/>
          </p:cNvSpPr>
          <p:nvPr/>
        </p:nvSpPr>
        <p:spPr bwMode="auto">
          <a:xfrm>
            <a:off x="1972130" y="5914378"/>
            <a:ext cx="142838" cy="15236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126" eaLnBrk="0" hangingPunct="0"/>
            <a:endParaRPr lang="en-US" sz="16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29846" name="Text Box 86"/>
          <p:cNvSpPr txBox="1">
            <a:spLocks noChangeArrowheads="1"/>
          </p:cNvSpPr>
          <p:nvPr/>
        </p:nvSpPr>
        <p:spPr bwMode="auto">
          <a:xfrm>
            <a:off x="5443087" y="1027738"/>
            <a:ext cx="1030020" cy="369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126" eaLnBrk="0" hangingPunct="0"/>
            <a:r>
              <a:rPr lang="en-US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Interface</a:t>
            </a:r>
            <a:endParaRPr lang="fr-FR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629847" name="Text Box 87"/>
          <p:cNvSpPr txBox="1">
            <a:spLocks noChangeArrowheads="1"/>
          </p:cNvSpPr>
          <p:nvPr/>
        </p:nvSpPr>
        <p:spPr bwMode="auto">
          <a:xfrm>
            <a:off x="6703235" y="2653307"/>
            <a:ext cx="28565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126" eaLnBrk="0" hangingPunct="0"/>
            <a:r>
              <a:rPr lang="en-US" sz="14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+</a:t>
            </a:r>
          </a:p>
        </p:txBody>
      </p:sp>
      <p:sp>
        <p:nvSpPr>
          <p:cNvPr id="629848" name="Text Box 88"/>
          <p:cNvSpPr txBox="1">
            <a:spLocks noChangeArrowheads="1"/>
          </p:cNvSpPr>
          <p:nvPr/>
        </p:nvSpPr>
        <p:spPr bwMode="auto">
          <a:xfrm>
            <a:off x="8905914" y="2647350"/>
            <a:ext cx="28565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126" eaLnBrk="0" hangingPunct="0"/>
            <a:r>
              <a:rPr lang="en-US" sz="1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+</a:t>
            </a:r>
          </a:p>
        </p:txBody>
      </p:sp>
      <p:sp>
        <p:nvSpPr>
          <p:cNvPr id="629849" name="Text Box 89"/>
          <p:cNvSpPr txBox="1">
            <a:spLocks noChangeArrowheads="1"/>
          </p:cNvSpPr>
          <p:nvPr/>
        </p:nvSpPr>
        <p:spPr bwMode="auto">
          <a:xfrm>
            <a:off x="6700258" y="3383563"/>
            <a:ext cx="28565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126" eaLnBrk="0" hangingPunct="0"/>
            <a:r>
              <a:rPr lang="en-US" sz="14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+</a:t>
            </a:r>
          </a:p>
        </p:txBody>
      </p:sp>
      <p:sp>
        <p:nvSpPr>
          <p:cNvPr id="629850" name="Text Box 90"/>
          <p:cNvSpPr txBox="1">
            <a:spLocks noChangeArrowheads="1"/>
          </p:cNvSpPr>
          <p:nvPr/>
        </p:nvSpPr>
        <p:spPr bwMode="auto">
          <a:xfrm>
            <a:off x="8896392" y="3371062"/>
            <a:ext cx="28565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126" eaLnBrk="0" hangingPunct="0"/>
            <a:r>
              <a:rPr lang="en-US" sz="1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+</a:t>
            </a:r>
          </a:p>
        </p:txBody>
      </p:sp>
      <p:sp>
        <p:nvSpPr>
          <p:cNvPr id="629851" name="Rectangle 91"/>
          <p:cNvSpPr>
            <a:spLocks noChangeArrowheads="1"/>
          </p:cNvSpPr>
          <p:nvPr/>
        </p:nvSpPr>
        <p:spPr bwMode="auto">
          <a:xfrm>
            <a:off x="5701981" y="1644704"/>
            <a:ext cx="142838" cy="15236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126" eaLnBrk="0" hangingPunct="0"/>
            <a:endParaRPr lang="en-US" sz="16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29852" name="Rectangle 92"/>
          <p:cNvSpPr>
            <a:spLocks noChangeArrowheads="1"/>
          </p:cNvSpPr>
          <p:nvPr/>
        </p:nvSpPr>
        <p:spPr bwMode="auto">
          <a:xfrm>
            <a:off x="5701981" y="2374764"/>
            <a:ext cx="142838" cy="15236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126" eaLnBrk="0" hangingPunct="0"/>
            <a:endParaRPr lang="en-US" sz="16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29853" name="Rectangle 93"/>
          <p:cNvSpPr>
            <a:spLocks noChangeArrowheads="1"/>
          </p:cNvSpPr>
          <p:nvPr/>
        </p:nvSpPr>
        <p:spPr bwMode="auto">
          <a:xfrm>
            <a:off x="5701981" y="3106410"/>
            <a:ext cx="142838" cy="15236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126" eaLnBrk="0" hangingPunct="0"/>
            <a:endParaRPr lang="en-US" sz="16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29854" name="Rectangle 94"/>
          <p:cNvSpPr>
            <a:spLocks noChangeArrowheads="1"/>
          </p:cNvSpPr>
          <p:nvPr/>
        </p:nvSpPr>
        <p:spPr bwMode="auto">
          <a:xfrm>
            <a:off x="5701981" y="3839644"/>
            <a:ext cx="142838" cy="15236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126" eaLnBrk="0" hangingPunct="0"/>
            <a:endParaRPr lang="en-US" sz="16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29855" name="Rectangle 95"/>
          <p:cNvSpPr>
            <a:spLocks noChangeArrowheads="1"/>
          </p:cNvSpPr>
          <p:nvPr/>
        </p:nvSpPr>
        <p:spPr bwMode="auto">
          <a:xfrm>
            <a:off x="5701981" y="4569704"/>
            <a:ext cx="142838" cy="15236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126" eaLnBrk="0" hangingPunct="0"/>
            <a:endParaRPr lang="en-US" sz="16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703504" y="1731211"/>
            <a:ext cx="1076046" cy="2542905"/>
            <a:chOff x="3180730" y="1730767"/>
            <a:chExt cx="1076326" cy="2543567"/>
          </a:xfrm>
        </p:grpSpPr>
        <p:sp>
          <p:nvSpPr>
            <p:cNvPr id="629856" name="Line 96"/>
            <p:cNvSpPr>
              <a:spLocks noChangeShapeType="1"/>
            </p:cNvSpPr>
            <p:nvPr/>
          </p:nvSpPr>
          <p:spPr bwMode="auto">
            <a:xfrm flipV="1">
              <a:off x="3210893" y="1730767"/>
              <a:ext cx="1036638" cy="355600"/>
            </a:xfrm>
            <a:prstGeom prst="line">
              <a:avLst/>
            </a:prstGeom>
            <a:noFill/>
            <a:ln w="28575" cap="rnd" cmpd="sng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126" eaLnBrk="0" hangingPunct="0"/>
              <a:endParaRPr lang="en-US" sz="16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29857" name="Line 97"/>
            <p:cNvSpPr>
              <a:spLocks noChangeShapeType="1"/>
            </p:cNvSpPr>
            <p:nvPr/>
          </p:nvSpPr>
          <p:spPr bwMode="auto">
            <a:xfrm flipV="1">
              <a:off x="3180730" y="2482243"/>
              <a:ext cx="1036638" cy="355600"/>
            </a:xfrm>
            <a:prstGeom prst="line">
              <a:avLst/>
            </a:prstGeom>
            <a:noFill/>
            <a:ln w="28575" cap="rnd" cmpd="sng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126" eaLnBrk="0" hangingPunct="0"/>
              <a:endParaRPr lang="en-US" sz="16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29858" name="Line 98"/>
            <p:cNvSpPr>
              <a:spLocks noChangeShapeType="1"/>
            </p:cNvSpPr>
            <p:nvPr/>
          </p:nvSpPr>
          <p:spPr bwMode="auto">
            <a:xfrm flipV="1">
              <a:off x="3210893" y="3191463"/>
              <a:ext cx="1036638" cy="355600"/>
            </a:xfrm>
            <a:prstGeom prst="line">
              <a:avLst/>
            </a:prstGeom>
            <a:noFill/>
            <a:ln w="28575" cap="rnd" cmpd="sng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126" eaLnBrk="0" hangingPunct="0"/>
              <a:endParaRPr lang="en-US" sz="16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29859" name="Line 99"/>
            <p:cNvSpPr>
              <a:spLocks noChangeShapeType="1"/>
            </p:cNvSpPr>
            <p:nvPr/>
          </p:nvSpPr>
          <p:spPr bwMode="auto">
            <a:xfrm flipV="1">
              <a:off x="3220418" y="3918734"/>
              <a:ext cx="1036638" cy="355600"/>
            </a:xfrm>
            <a:prstGeom prst="line">
              <a:avLst/>
            </a:prstGeom>
            <a:noFill/>
            <a:ln w="28575" cap="rnd" cmpd="sng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126" eaLnBrk="0" hangingPunct="0"/>
              <a:endParaRPr lang="en-US" sz="16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16" name="Group 115"/>
          <p:cNvGrpSpPr/>
          <p:nvPr/>
        </p:nvGrpSpPr>
        <p:grpSpPr>
          <a:xfrm flipH="1">
            <a:off x="5774591" y="1728036"/>
            <a:ext cx="1076046" cy="2542905"/>
            <a:chOff x="3180730" y="1730767"/>
            <a:chExt cx="1076326" cy="2543567"/>
          </a:xfrm>
        </p:grpSpPr>
        <p:sp>
          <p:nvSpPr>
            <p:cNvPr id="117" name="Line 96"/>
            <p:cNvSpPr>
              <a:spLocks noChangeShapeType="1"/>
            </p:cNvSpPr>
            <p:nvPr/>
          </p:nvSpPr>
          <p:spPr bwMode="auto">
            <a:xfrm flipV="1">
              <a:off x="3210893" y="1730767"/>
              <a:ext cx="1036638" cy="355600"/>
            </a:xfrm>
            <a:prstGeom prst="line">
              <a:avLst/>
            </a:prstGeom>
            <a:noFill/>
            <a:ln w="28575" cap="rnd" cmpd="sng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126" eaLnBrk="0" hangingPunct="0"/>
              <a:endParaRPr lang="en-US" sz="16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8" name="Line 97"/>
            <p:cNvSpPr>
              <a:spLocks noChangeShapeType="1"/>
            </p:cNvSpPr>
            <p:nvPr/>
          </p:nvSpPr>
          <p:spPr bwMode="auto">
            <a:xfrm flipV="1">
              <a:off x="3180730" y="2482243"/>
              <a:ext cx="1036638" cy="355600"/>
            </a:xfrm>
            <a:prstGeom prst="line">
              <a:avLst/>
            </a:prstGeom>
            <a:noFill/>
            <a:ln w="28575" cap="rnd" cmpd="sng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126" eaLnBrk="0" hangingPunct="0"/>
              <a:endParaRPr lang="en-US" sz="16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9" name="Line 98"/>
            <p:cNvSpPr>
              <a:spLocks noChangeShapeType="1"/>
            </p:cNvSpPr>
            <p:nvPr/>
          </p:nvSpPr>
          <p:spPr bwMode="auto">
            <a:xfrm flipV="1">
              <a:off x="3210893" y="3191463"/>
              <a:ext cx="1036638" cy="355600"/>
            </a:xfrm>
            <a:prstGeom prst="line">
              <a:avLst/>
            </a:prstGeom>
            <a:noFill/>
            <a:ln w="28575" cap="rnd" cmpd="sng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126" eaLnBrk="0" hangingPunct="0"/>
              <a:endParaRPr lang="en-US" sz="16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0" name="Line 99"/>
            <p:cNvSpPr>
              <a:spLocks noChangeShapeType="1"/>
            </p:cNvSpPr>
            <p:nvPr/>
          </p:nvSpPr>
          <p:spPr bwMode="auto">
            <a:xfrm flipV="1">
              <a:off x="3220418" y="3918734"/>
              <a:ext cx="1036638" cy="355600"/>
            </a:xfrm>
            <a:prstGeom prst="line">
              <a:avLst/>
            </a:prstGeom>
            <a:noFill/>
            <a:ln w="28575" cap="rnd" cmpd="sng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126" eaLnBrk="0" hangingPunct="0"/>
              <a:endParaRPr lang="en-US" sz="16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</p:grpSp>
      <p:graphicFrame>
        <p:nvGraphicFramePr>
          <p:cNvPr id="103" name="Object 70"/>
          <p:cNvGraphicFramePr>
            <a:graphicFrameLocks noChangeAspect="1"/>
          </p:cNvGraphicFramePr>
          <p:nvPr>
            <p:extLst/>
          </p:nvPr>
        </p:nvGraphicFramePr>
        <p:xfrm>
          <a:off x="6602281" y="5346428"/>
          <a:ext cx="2390152" cy="7300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6" name="Equation" r:id="rId4" imgW="1498600" imgH="457200" progId="Equation.3">
                  <p:embed/>
                </p:oleObj>
              </mc:Choice>
              <mc:Fallback>
                <p:oleObj name="Equation" r:id="rId4" imgW="1498600" imgH="457200" progId="Equation.3">
                  <p:embed/>
                  <p:pic>
                    <p:nvPicPr>
                      <p:cNvPr id="103" name="Object 7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02281" y="5346428"/>
                        <a:ext cx="2390152" cy="7300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" name="TextBox 103"/>
          <p:cNvSpPr txBox="1"/>
          <p:nvPr/>
        </p:nvSpPr>
        <p:spPr>
          <a:xfrm>
            <a:off x="9227592" y="5473572"/>
            <a:ext cx="1300505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(method 3)</a:t>
            </a:r>
          </a:p>
        </p:txBody>
      </p:sp>
      <p:sp>
        <p:nvSpPr>
          <p:cNvPr id="110" name="Title 1">
            <a:extLst>
              <a:ext uri="{FF2B5EF4-FFF2-40B4-BE49-F238E27FC236}">
                <a16:creationId xmlns:a16="http://schemas.microsoft.com/office/drawing/2014/main" id="{C9D80051-D4D9-764F-BA69-81436DEB67B0}"/>
              </a:ext>
            </a:extLst>
          </p:cNvPr>
          <p:cNvSpPr txBox="1">
            <a:spLocks/>
          </p:cNvSpPr>
          <p:nvPr/>
        </p:nvSpPr>
        <p:spPr bwMode="auto">
          <a:xfrm>
            <a:off x="157562" y="194388"/>
            <a:ext cx="11909747" cy="914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sz="3199" dirty="0">
                <a:cs typeface="Calibri"/>
              </a:rPr>
              <a:t>Or jumping over cells in fine grid to obtain centered FD </a:t>
            </a:r>
            <a:endParaRPr lang="en-US" dirty="0"/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0E9497A9-4F0B-5243-8B5A-23582F58426A}"/>
              </a:ext>
            </a:extLst>
          </p:cNvPr>
          <p:cNvGrpSpPr/>
          <p:nvPr/>
        </p:nvGrpSpPr>
        <p:grpSpPr>
          <a:xfrm>
            <a:off x="174172" y="827315"/>
            <a:ext cx="10994571" cy="54427"/>
            <a:chOff x="195943" y="1001487"/>
            <a:chExt cx="10994571" cy="54427"/>
          </a:xfrm>
        </p:grpSpPr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05562C2F-7A47-0346-8342-21F67DD7D350}"/>
                </a:ext>
              </a:extLst>
            </p:cNvPr>
            <p:cNvCxnSpPr/>
            <p:nvPr/>
          </p:nvCxnSpPr>
          <p:spPr>
            <a:xfrm>
              <a:off x="195943" y="1001487"/>
              <a:ext cx="9818914" cy="0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D740B9A5-1431-9B43-A653-D1C7F3CFEAFD}"/>
                </a:ext>
              </a:extLst>
            </p:cNvPr>
            <p:cNvCxnSpPr>
              <a:cxnSpLocks/>
            </p:cNvCxnSpPr>
            <p:nvPr/>
          </p:nvCxnSpPr>
          <p:spPr>
            <a:xfrm>
              <a:off x="511628" y="1055914"/>
              <a:ext cx="10678886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8" name="Slide Number Placeholder 3">
            <a:extLst>
              <a:ext uri="{FF2B5EF4-FFF2-40B4-BE49-F238E27FC236}">
                <a16:creationId xmlns:a16="http://schemas.microsoft.com/office/drawing/2014/main" id="{AFBC3058-599E-684E-A499-BE0853D5A5E4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11455401" y="6393363"/>
            <a:ext cx="544259" cy="301625"/>
          </a:xfrm>
        </p:spPr>
        <p:txBody>
          <a:bodyPr/>
          <a:lstStyle/>
          <a:p>
            <a:fld id="{929A8685-9CBD-5D48-90F4-6955DC9A7A72}" type="slidenum">
              <a:rPr lang="en-US" altLang="x-none" smtClean="0"/>
              <a:pPr/>
              <a:t>45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5701993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ef_refl.pd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74" b="50379"/>
          <a:stretch/>
        </p:blipFill>
        <p:spPr>
          <a:xfrm>
            <a:off x="1753566" y="3531866"/>
            <a:ext cx="4424008" cy="2100972"/>
          </a:xfrm>
          <a:prstGeom prst="rect">
            <a:avLst/>
          </a:prstGeom>
        </p:spPr>
      </p:pic>
      <p:pic>
        <p:nvPicPr>
          <p:cNvPr id="626206" name="Picture 542" descr="meshref_dessin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05" r="5005" b="66759"/>
          <a:stretch>
            <a:fillRect/>
          </a:stretch>
        </p:blipFill>
        <p:spPr bwMode="auto">
          <a:xfrm>
            <a:off x="3839167" y="1018216"/>
            <a:ext cx="6561016" cy="181562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26207" name="Rectangle 543"/>
          <p:cNvSpPr>
            <a:spLocks noChangeArrowheads="1"/>
          </p:cNvSpPr>
          <p:nvPr/>
        </p:nvSpPr>
        <p:spPr bwMode="auto">
          <a:xfrm>
            <a:off x="8952758" y="2451356"/>
            <a:ext cx="1428378" cy="37137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126" eaLnBrk="0" hangingPunct="0"/>
            <a:endParaRPr lang="en-US" sz="16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26208" name="Text Box 544"/>
          <p:cNvSpPr txBox="1">
            <a:spLocks noChangeArrowheads="1"/>
          </p:cNvSpPr>
          <p:nvPr/>
        </p:nvSpPr>
        <p:spPr bwMode="auto">
          <a:xfrm>
            <a:off x="9165428" y="2398981"/>
            <a:ext cx="1169683" cy="40629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126" eaLnBrk="0" hangingPunct="0"/>
            <a:r>
              <a:rPr lang="en-US" sz="1999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o: E, x:B</a:t>
            </a:r>
          </a:p>
        </p:txBody>
      </p:sp>
      <p:sp>
        <p:nvSpPr>
          <p:cNvPr id="626211" name="Line 547"/>
          <p:cNvSpPr>
            <a:spLocks noChangeShapeType="1"/>
          </p:cNvSpPr>
          <p:nvPr/>
        </p:nvSpPr>
        <p:spPr bwMode="auto">
          <a:xfrm flipH="1">
            <a:off x="5024720" y="1438793"/>
            <a:ext cx="36503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126" eaLnBrk="0" hangingPunct="0"/>
            <a:endParaRPr lang="en-US" sz="16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26235" name="Text Box 571"/>
          <p:cNvSpPr txBox="1">
            <a:spLocks noChangeArrowheads="1"/>
          </p:cNvSpPr>
          <p:nvPr/>
        </p:nvSpPr>
        <p:spPr bwMode="auto">
          <a:xfrm>
            <a:off x="5080269" y="1878417"/>
            <a:ext cx="303134" cy="3364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126" eaLnBrk="0" hangingPunct="0"/>
            <a:r>
              <a:rPr lang="en-US" sz="160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+</a:t>
            </a:r>
          </a:p>
        </p:txBody>
      </p:sp>
      <p:sp>
        <p:nvSpPr>
          <p:cNvPr id="626236" name="Text Box 572"/>
          <p:cNvSpPr txBox="1">
            <a:spLocks noChangeArrowheads="1"/>
          </p:cNvSpPr>
          <p:nvPr/>
        </p:nvSpPr>
        <p:spPr bwMode="auto">
          <a:xfrm>
            <a:off x="4107384" y="1880004"/>
            <a:ext cx="303133" cy="3364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126" eaLnBrk="0" hangingPunct="0"/>
            <a:r>
              <a:rPr lang="en-US" sz="160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+</a:t>
            </a:r>
          </a:p>
        </p:txBody>
      </p:sp>
      <p:sp>
        <p:nvSpPr>
          <p:cNvPr id="626237" name="Text Box 573"/>
          <p:cNvSpPr txBox="1">
            <a:spLocks noChangeArrowheads="1"/>
          </p:cNvSpPr>
          <p:nvPr/>
        </p:nvSpPr>
        <p:spPr bwMode="auto">
          <a:xfrm>
            <a:off x="7397415" y="1886352"/>
            <a:ext cx="303134" cy="3364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126" eaLnBrk="0" hangingPunct="0"/>
            <a:r>
              <a:rPr lang="en-US" sz="160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+</a:t>
            </a:r>
          </a:p>
        </p:txBody>
      </p:sp>
      <p:sp>
        <p:nvSpPr>
          <p:cNvPr id="626238" name="Text Box 574"/>
          <p:cNvSpPr txBox="1">
            <a:spLocks noChangeArrowheads="1"/>
          </p:cNvSpPr>
          <p:nvPr/>
        </p:nvSpPr>
        <p:spPr bwMode="auto">
          <a:xfrm>
            <a:off x="6057914" y="1881591"/>
            <a:ext cx="303134" cy="3364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126" eaLnBrk="0" hangingPunct="0"/>
            <a:r>
              <a:rPr lang="en-US" sz="160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+</a:t>
            </a:r>
          </a:p>
        </p:txBody>
      </p:sp>
      <p:sp>
        <p:nvSpPr>
          <p:cNvPr id="626239" name="Text Box 575"/>
          <p:cNvSpPr txBox="1">
            <a:spLocks noChangeArrowheads="1"/>
          </p:cNvSpPr>
          <p:nvPr/>
        </p:nvSpPr>
        <p:spPr bwMode="auto">
          <a:xfrm>
            <a:off x="9098772" y="1880004"/>
            <a:ext cx="303134" cy="3364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126" eaLnBrk="0" hangingPunct="0"/>
            <a:r>
              <a:rPr lang="en-US" sz="160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+</a:t>
            </a:r>
          </a:p>
        </p:txBody>
      </p:sp>
      <p:sp>
        <p:nvSpPr>
          <p:cNvPr id="626240" name="Rectangle 576"/>
          <p:cNvSpPr>
            <a:spLocks noChangeArrowheads="1"/>
          </p:cNvSpPr>
          <p:nvPr/>
        </p:nvSpPr>
        <p:spPr bwMode="auto">
          <a:xfrm>
            <a:off x="9800262" y="2540233"/>
            <a:ext cx="139664" cy="16188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126" eaLnBrk="0" hangingPunct="0"/>
            <a:r>
              <a:rPr lang="en-US" sz="160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+</a:t>
            </a:r>
          </a:p>
        </p:txBody>
      </p:sp>
      <p:pic>
        <p:nvPicPr>
          <p:cNvPr id="3" name="Picture 2" descr="Screen Shot 2016-05-24 at 4.29.36 PM.png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683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170867" y="1278815"/>
            <a:ext cx="876327" cy="314878"/>
          </a:xfrm>
          <a:prstGeom prst="rect">
            <a:avLst/>
          </a:prstGeom>
        </p:spPr>
      </p:pic>
      <p:sp>
        <p:nvSpPr>
          <p:cNvPr id="475" name="Text Box 540"/>
          <p:cNvSpPr txBox="1">
            <a:spLocks noChangeArrowheads="1"/>
          </p:cNvSpPr>
          <p:nvPr/>
        </p:nvSpPr>
        <p:spPr bwMode="auto">
          <a:xfrm>
            <a:off x="1528150" y="5680045"/>
            <a:ext cx="9441792" cy="461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914126" eaLnBrk="0" hangingPunct="0"/>
            <a:r>
              <a:rPr lang="en-US" sz="2399" b="1" dirty="0">
                <a:solidFill>
                  <a:srgbClr val="800000"/>
                </a:solidFill>
                <a:latin typeface="Symbol" charset="2"/>
                <a:ea typeface="ＭＳ Ｐゴシック" charset="0"/>
                <a:cs typeface="Symbol" charset="2"/>
              </a:rPr>
              <a:t>l</a:t>
            </a:r>
            <a:r>
              <a:rPr lang="en-US" sz="2399" b="1" dirty="0">
                <a:solidFill>
                  <a:srgbClr val="800000"/>
                </a:solidFill>
                <a:latin typeface="Calibri"/>
                <a:ea typeface="ＭＳ Ｐゴシック" charset="0"/>
                <a:cs typeface="Calibri"/>
              </a:rPr>
              <a:t> ≤ </a:t>
            </a:r>
            <a:r>
              <a:rPr lang="en-US" sz="2399" b="1" dirty="0" err="1">
                <a:solidFill>
                  <a:srgbClr val="800000"/>
                </a:solidFill>
                <a:latin typeface="Symbol" charset="2"/>
                <a:ea typeface="ＭＳ Ｐゴシック" charset="0"/>
                <a:cs typeface="Symbol" charset="2"/>
              </a:rPr>
              <a:t>l</a:t>
            </a:r>
            <a:r>
              <a:rPr lang="en-US" sz="2399" b="1" baseline="-25000" dirty="0" err="1">
                <a:solidFill>
                  <a:srgbClr val="800000"/>
                </a:solidFill>
                <a:latin typeface="Calibri"/>
                <a:ea typeface="ＭＳ Ｐゴシック" charset="0"/>
                <a:cs typeface="Calibri"/>
              </a:rPr>
              <a:t>Nyquist</a:t>
            </a:r>
            <a:r>
              <a:rPr lang="en-US" sz="2399" b="1" dirty="0">
                <a:solidFill>
                  <a:srgbClr val="800000"/>
                </a:solidFill>
                <a:latin typeface="Calibri"/>
                <a:ea typeface="ＭＳ Ｐゴシック" charset="0"/>
                <a:cs typeface="Calibri"/>
              </a:rPr>
              <a:t> of coarse grid are reflected with amplification of total energy!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33906" y="1139945"/>
            <a:ext cx="2050733" cy="1476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7155A"/>
                </a:solidFill>
              </a:rPr>
              <a:t>Test to measure spurious reflection R at interface at j of signal injected on fine grid.</a:t>
            </a: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4370587" y="1254860"/>
            <a:ext cx="327731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473" name="Text Box 540"/>
          <p:cNvSpPr txBox="1">
            <a:spLocks noChangeArrowheads="1"/>
          </p:cNvSpPr>
          <p:nvPr/>
        </p:nvSpPr>
        <p:spPr bwMode="auto">
          <a:xfrm>
            <a:off x="4394101" y="947165"/>
            <a:ext cx="287183" cy="307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126" eaLnBrk="0" hangingPunct="0"/>
            <a:r>
              <a:rPr lang="en-US" sz="1400" b="1" dirty="0">
                <a:solidFill>
                  <a:srgbClr val="17155A"/>
                </a:solidFill>
                <a:latin typeface="Symbol" charset="2"/>
                <a:ea typeface="ＭＳ Ｐゴシック" charset="0"/>
                <a:cs typeface="Symbol" charset="2"/>
              </a:rPr>
              <a:t>l</a:t>
            </a:r>
            <a:endParaRPr lang="en-US" sz="1400" b="1" dirty="0">
              <a:solidFill>
                <a:srgbClr val="17155A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477" name="TextBox 476"/>
          <p:cNvSpPr txBox="1"/>
          <p:nvPr/>
        </p:nvSpPr>
        <p:spPr>
          <a:xfrm>
            <a:off x="2996461" y="3174294"/>
            <a:ext cx="2050733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17155A"/>
                </a:solidFill>
              </a:rPr>
              <a:t>Reflection</a:t>
            </a:r>
          </a:p>
        </p:txBody>
      </p:sp>
      <p:sp>
        <p:nvSpPr>
          <p:cNvPr id="478" name="TextBox 477"/>
          <p:cNvSpPr txBox="1"/>
          <p:nvPr/>
        </p:nvSpPr>
        <p:spPr>
          <a:xfrm>
            <a:off x="7328943" y="3174294"/>
            <a:ext cx="2050733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17155A"/>
                </a:solidFill>
              </a:rPr>
              <a:t>Total energy</a:t>
            </a:r>
          </a:p>
        </p:txBody>
      </p:sp>
      <p:pic>
        <p:nvPicPr>
          <p:cNvPr id="480" name="Picture 479" descr="coef_refl.pd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33" t="53212" r="-359" b="-2833"/>
          <a:stretch/>
        </p:blipFill>
        <p:spPr>
          <a:xfrm>
            <a:off x="6223865" y="3509191"/>
            <a:ext cx="4424008" cy="2100972"/>
          </a:xfrm>
          <a:prstGeom prst="rect">
            <a:avLst/>
          </a:prstGeom>
        </p:spPr>
      </p:pic>
      <p:sp>
        <p:nvSpPr>
          <p:cNvPr id="481" name="TextBox 480"/>
          <p:cNvSpPr txBox="1"/>
          <p:nvPr/>
        </p:nvSpPr>
        <p:spPr>
          <a:xfrm rot="16200000">
            <a:off x="1560324" y="4123490"/>
            <a:ext cx="424091" cy="276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R</a:t>
            </a:r>
          </a:p>
        </p:txBody>
      </p:sp>
      <p:sp>
        <p:nvSpPr>
          <p:cNvPr id="482" name="TextBox 481"/>
          <p:cNvSpPr txBox="1"/>
          <p:nvPr/>
        </p:nvSpPr>
        <p:spPr>
          <a:xfrm rot="16200000">
            <a:off x="6023257" y="4147202"/>
            <a:ext cx="675581" cy="276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R</a:t>
            </a:r>
            <a:r>
              <a:rPr lang="en-US" sz="1200" baseline="30000" dirty="0"/>
              <a:t>2</a:t>
            </a:r>
            <a:r>
              <a:rPr lang="en-US" sz="1200" dirty="0"/>
              <a:t>+T</a:t>
            </a:r>
            <a:r>
              <a:rPr lang="en-US" sz="1200" baseline="30000" dirty="0"/>
              <a:t>2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464548" y="4197534"/>
            <a:ext cx="1235022" cy="738472"/>
            <a:chOff x="941190" y="4197734"/>
            <a:chExt cx="1235344" cy="738664"/>
          </a:xfrm>
        </p:grpSpPr>
        <p:sp>
          <p:nvSpPr>
            <p:cNvPr id="483" name="TextBox 482"/>
            <p:cNvSpPr txBox="1"/>
            <p:nvPr/>
          </p:nvSpPr>
          <p:spPr>
            <a:xfrm>
              <a:off x="1243303" y="4197734"/>
              <a:ext cx="933231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method 1</a:t>
              </a:r>
            </a:p>
            <a:p>
              <a:r>
                <a:rPr lang="en-US" sz="1400" dirty="0"/>
                <a:t>method 2</a:t>
              </a:r>
            </a:p>
            <a:p>
              <a:r>
                <a:rPr lang="en-US" sz="1400" dirty="0"/>
                <a:t>method 3</a:t>
              </a: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941190" y="4365985"/>
              <a:ext cx="302113" cy="419590"/>
              <a:chOff x="827794" y="4365985"/>
              <a:chExt cx="415509" cy="304800"/>
            </a:xfrm>
          </p:grpSpPr>
          <p:cxnSp>
            <p:nvCxnSpPr>
              <p:cNvPr id="11" name="Straight Connector 10"/>
              <p:cNvCxnSpPr/>
              <p:nvPr/>
            </p:nvCxnSpPr>
            <p:spPr bwMode="auto">
              <a:xfrm>
                <a:off x="827794" y="4365985"/>
                <a:ext cx="415509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88" name="Straight Connector 487"/>
              <p:cNvCxnSpPr/>
              <p:nvPr/>
            </p:nvCxnSpPr>
            <p:spPr bwMode="auto">
              <a:xfrm>
                <a:off x="827794" y="4518385"/>
                <a:ext cx="415509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89" name="Straight Connector 488"/>
              <p:cNvCxnSpPr/>
              <p:nvPr/>
            </p:nvCxnSpPr>
            <p:spPr bwMode="auto">
              <a:xfrm>
                <a:off x="827794" y="4670785"/>
                <a:ext cx="415509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492" name="Group 491"/>
          <p:cNvGrpSpPr/>
          <p:nvPr/>
        </p:nvGrpSpPr>
        <p:grpSpPr>
          <a:xfrm>
            <a:off x="6779453" y="3604595"/>
            <a:ext cx="1235022" cy="738472"/>
            <a:chOff x="941190" y="4197734"/>
            <a:chExt cx="1235344" cy="738664"/>
          </a:xfrm>
        </p:grpSpPr>
        <p:sp>
          <p:nvSpPr>
            <p:cNvPr id="493" name="TextBox 492"/>
            <p:cNvSpPr txBox="1"/>
            <p:nvPr/>
          </p:nvSpPr>
          <p:spPr>
            <a:xfrm>
              <a:off x="1243303" y="4197734"/>
              <a:ext cx="933231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method 1</a:t>
              </a:r>
            </a:p>
            <a:p>
              <a:r>
                <a:rPr lang="en-US" sz="1400" dirty="0"/>
                <a:t>method 2</a:t>
              </a:r>
            </a:p>
            <a:p>
              <a:r>
                <a:rPr lang="en-US" sz="1400" dirty="0"/>
                <a:t>method 3</a:t>
              </a:r>
            </a:p>
          </p:txBody>
        </p:sp>
        <p:grpSp>
          <p:nvGrpSpPr>
            <p:cNvPr id="494" name="Group 493"/>
            <p:cNvGrpSpPr/>
            <p:nvPr/>
          </p:nvGrpSpPr>
          <p:grpSpPr>
            <a:xfrm>
              <a:off x="941190" y="4365985"/>
              <a:ext cx="302113" cy="419590"/>
              <a:chOff x="827794" y="4365985"/>
              <a:chExt cx="415509" cy="304800"/>
            </a:xfrm>
          </p:grpSpPr>
          <p:cxnSp>
            <p:nvCxnSpPr>
              <p:cNvPr id="495" name="Straight Connector 494"/>
              <p:cNvCxnSpPr/>
              <p:nvPr/>
            </p:nvCxnSpPr>
            <p:spPr bwMode="auto">
              <a:xfrm>
                <a:off x="827794" y="4365985"/>
                <a:ext cx="415509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96" name="Straight Connector 495"/>
              <p:cNvCxnSpPr/>
              <p:nvPr/>
            </p:nvCxnSpPr>
            <p:spPr bwMode="auto">
              <a:xfrm>
                <a:off x="827794" y="4518385"/>
                <a:ext cx="415509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97" name="Straight Connector 496"/>
              <p:cNvCxnSpPr/>
              <p:nvPr/>
            </p:nvCxnSpPr>
            <p:spPr bwMode="auto">
              <a:xfrm>
                <a:off x="827794" y="4670785"/>
                <a:ext cx="415509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41" name="Title 1">
            <a:extLst>
              <a:ext uri="{FF2B5EF4-FFF2-40B4-BE49-F238E27FC236}">
                <a16:creationId xmlns:a16="http://schemas.microsoft.com/office/drawing/2014/main" id="{8E37E257-4E1D-314F-87D3-35E474A3748E}"/>
              </a:ext>
            </a:extLst>
          </p:cNvPr>
          <p:cNvSpPr txBox="1">
            <a:spLocks/>
          </p:cNvSpPr>
          <p:nvPr/>
        </p:nvSpPr>
        <p:spPr bwMode="auto">
          <a:xfrm>
            <a:off x="157562" y="194388"/>
            <a:ext cx="11909747" cy="914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sz="3199" dirty="0">
                <a:cs typeface="Calibri"/>
              </a:rPr>
              <a:t>All methods give total reflection of unresolved wavelength </a:t>
            </a:r>
            <a:endParaRPr lang="en-US" dirty="0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BE64D30-F670-754B-8D65-5DFCEB555ED5}"/>
              </a:ext>
            </a:extLst>
          </p:cNvPr>
          <p:cNvGrpSpPr/>
          <p:nvPr/>
        </p:nvGrpSpPr>
        <p:grpSpPr>
          <a:xfrm>
            <a:off x="174172" y="827315"/>
            <a:ext cx="10994571" cy="54427"/>
            <a:chOff x="195943" y="1001487"/>
            <a:chExt cx="10994571" cy="54427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B7D9AE0E-3329-9644-BB8E-C03E98A55F46}"/>
                </a:ext>
              </a:extLst>
            </p:cNvPr>
            <p:cNvCxnSpPr/>
            <p:nvPr/>
          </p:nvCxnSpPr>
          <p:spPr>
            <a:xfrm>
              <a:off x="195943" y="1001487"/>
              <a:ext cx="9818914" cy="0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B8D306B6-3999-2847-915A-E55269ADEEC8}"/>
                </a:ext>
              </a:extLst>
            </p:cNvPr>
            <p:cNvCxnSpPr>
              <a:cxnSpLocks/>
            </p:cNvCxnSpPr>
            <p:nvPr/>
          </p:nvCxnSpPr>
          <p:spPr>
            <a:xfrm>
              <a:off x="511628" y="1055914"/>
              <a:ext cx="10678886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Slide Number Placeholder 3">
            <a:extLst>
              <a:ext uri="{FF2B5EF4-FFF2-40B4-BE49-F238E27FC236}">
                <a16:creationId xmlns:a16="http://schemas.microsoft.com/office/drawing/2014/main" id="{B2A0494F-0442-C745-A363-F2FF6367D98B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11455401" y="6393363"/>
            <a:ext cx="544259" cy="301625"/>
          </a:xfrm>
        </p:spPr>
        <p:txBody>
          <a:bodyPr/>
          <a:lstStyle/>
          <a:p>
            <a:fld id="{929A8685-9CBD-5D48-90F4-6955DC9A7A72}" type="slidenum">
              <a:rPr lang="en-US" altLang="x-none" smtClean="0"/>
              <a:pPr/>
              <a:t>46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309523243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TextBox 230"/>
          <p:cNvSpPr txBox="1"/>
          <p:nvPr/>
        </p:nvSpPr>
        <p:spPr>
          <a:xfrm>
            <a:off x="207819" y="1036119"/>
            <a:ext cx="116793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664" indent="-285664" defTabSz="914126" eaLnBrk="0" hangingPunct="0">
              <a:buFontTx/>
              <a:buChar char="-"/>
            </a:pPr>
            <a:r>
              <a:rPr lang="en-US" sz="22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Termination of patches with Perfectly Matched Layers (PML) to avoid spurious reflections</a:t>
            </a:r>
          </a:p>
          <a:p>
            <a:pPr defTabSz="914126" eaLnBrk="0" hangingPunct="0"/>
            <a:r>
              <a:rPr lang="en-US" sz="22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pPr marL="285664" indent="-285664" defTabSz="914126" eaLnBrk="0" hangingPunct="0">
              <a:buFontTx/>
              <a:buChar char="-"/>
            </a:pPr>
            <a:r>
              <a:rPr lang="en-US" sz="22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Buffer zone used for mitigating spurious self-force</a:t>
            </a:r>
          </a:p>
        </p:txBody>
      </p:sp>
      <p:sp>
        <p:nvSpPr>
          <p:cNvPr id="135" name="Parallelogram 134">
            <a:extLst>
              <a:ext uri="{FF2B5EF4-FFF2-40B4-BE49-F238E27FC236}">
                <a16:creationId xmlns:a16="http://schemas.microsoft.com/office/drawing/2014/main" id="{4059A121-588B-EE48-83F0-418B647868FC}"/>
              </a:ext>
            </a:extLst>
          </p:cNvPr>
          <p:cNvSpPr/>
          <p:nvPr/>
        </p:nvSpPr>
        <p:spPr>
          <a:xfrm>
            <a:off x="2374793" y="4086116"/>
            <a:ext cx="4671183" cy="1232205"/>
          </a:xfrm>
          <a:prstGeom prst="parallelogram">
            <a:avLst>
              <a:gd name="adj" fmla="val 160201"/>
            </a:avLst>
          </a:prstGeom>
          <a:solidFill>
            <a:srgbClr val="FFFFFF"/>
          </a:solidFill>
          <a:ln w="28575" cmpd="sng">
            <a:noFill/>
          </a:ln>
          <a:effectLst>
            <a:outerShdw blurRad="136525" dist="330200" dir="5400000" algn="tl" rotWithShape="0">
              <a:schemeClr val="accent1">
                <a:alpha val="23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 eaLnBrk="0" hangingPunct="0"/>
            <a:endParaRPr lang="en-US" sz="1600">
              <a:solidFill>
                <a:srgbClr val="FFFFFF"/>
              </a:solidFill>
              <a:latin typeface="Helvetica"/>
              <a:ea typeface="ＭＳ Ｐゴシック"/>
            </a:endParaRPr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65E185B5-07EF-0C4C-B7FA-7A470756135F}"/>
              </a:ext>
            </a:extLst>
          </p:cNvPr>
          <p:cNvCxnSpPr/>
          <p:nvPr/>
        </p:nvCxnSpPr>
        <p:spPr>
          <a:xfrm flipV="1">
            <a:off x="5069868" y="4087241"/>
            <a:ext cx="1984204" cy="1232205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66C9AEC2-04B2-2F47-AFDB-2C7767664986}"/>
              </a:ext>
            </a:extLst>
          </p:cNvPr>
          <p:cNvCxnSpPr/>
          <p:nvPr/>
        </p:nvCxnSpPr>
        <p:spPr>
          <a:xfrm flipH="1">
            <a:off x="4360120" y="4088543"/>
            <a:ext cx="2693953" cy="0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CE009CEA-6F15-2B47-A6EA-EEE48EBA1A39}"/>
              </a:ext>
            </a:extLst>
          </p:cNvPr>
          <p:cNvCxnSpPr/>
          <p:nvPr/>
        </p:nvCxnSpPr>
        <p:spPr>
          <a:xfrm flipH="1">
            <a:off x="4204701" y="4191118"/>
            <a:ext cx="2680795" cy="0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1D960AF6-481E-9B43-8577-C1E888FC718E}"/>
              </a:ext>
            </a:extLst>
          </p:cNvPr>
          <p:cNvCxnSpPr/>
          <p:nvPr/>
        </p:nvCxnSpPr>
        <p:spPr>
          <a:xfrm flipH="1">
            <a:off x="4025309" y="4297570"/>
            <a:ext cx="2688781" cy="0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22882BC2-F81F-D149-9879-A3ADFEBE2E8D}"/>
              </a:ext>
            </a:extLst>
          </p:cNvPr>
          <p:cNvCxnSpPr/>
          <p:nvPr/>
        </p:nvCxnSpPr>
        <p:spPr>
          <a:xfrm flipH="1">
            <a:off x="3872842" y="4396269"/>
            <a:ext cx="2688886" cy="0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1431461B-B617-934B-B733-A6D2617F7B1A}"/>
              </a:ext>
            </a:extLst>
          </p:cNvPr>
          <p:cNvCxnSpPr/>
          <p:nvPr/>
        </p:nvCxnSpPr>
        <p:spPr>
          <a:xfrm flipH="1">
            <a:off x="3702184" y="4498844"/>
            <a:ext cx="2680241" cy="0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9EA37009-2444-5E43-8375-B15FD6A288C9}"/>
              </a:ext>
            </a:extLst>
          </p:cNvPr>
          <p:cNvCxnSpPr/>
          <p:nvPr/>
        </p:nvCxnSpPr>
        <p:spPr>
          <a:xfrm flipH="1">
            <a:off x="3536280" y="4601420"/>
            <a:ext cx="2698510" cy="0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06536713-0603-3A41-9B3E-6D3E379F5939}"/>
              </a:ext>
            </a:extLst>
          </p:cNvPr>
          <p:cNvCxnSpPr/>
          <p:nvPr/>
        </p:nvCxnSpPr>
        <p:spPr>
          <a:xfrm flipH="1" flipV="1">
            <a:off x="3379116" y="4702355"/>
            <a:ext cx="2687954" cy="988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A489A232-52E2-A84E-A239-E4658A29FB42}"/>
              </a:ext>
            </a:extLst>
          </p:cNvPr>
          <p:cNvCxnSpPr/>
          <p:nvPr/>
        </p:nvCxnSpPr>
        <p:spPr>
          <a:xfrm flipH="1">
            <a:off x="3211350" y="4806569"/>
            <a:ext cx="2690152" cy="0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FFA42CD1-38A7-DF4A-A476-A215193A23D7}"/>
              </a:ext>
            </a:extLst>
          </p:cNvPr>
          <p:cNvCxnSpPr/>
          <p:nvPr/>
        </p:nvCxnSpPr>
        <p:spPr>
          <a:xfrm flipH="1">
            <a:off x="3043120" y="4909144"/>
            <a:ext cx="2693325" cy="0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9534F4F9-B052-364A-9062-937A6F23D8C2}"/>
              </a:ext>
            </a:extLst>
          </p:cNvPr>
          <p:cNvCxnSpPr/>
          <p:nvPr/>
        </p:nvCxnSpPr>
        <p:spPr>
          <a:xfrm flipH="1">
            <a:off x="2878060" y="5011720"/>
            <a:ext cx="2693326" cy="0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39C1E0FD-1371-EE4C-9F20-6D0182296E07}"/>
              </a:ext>
            </a:extLst>
          </p:cNvPr>
          <p:cNvCxnSpPr/>
          <p:nvPr/>
        </p:nvCxnSpPr>
        <p:spPr>
          <a:xfrm flipH="1">
            <a:off x="2713004" y="5114295"/>
            <a:ext cx="2696501" cy="0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id="{72BF918A-A4F5-1746-8246-593AB233C847}"/>
              </a:ext>
            </a:extLst>
          </p:cNvPr>
          <p:cNvCxnSpPr/>
          <p:nvPr/>
        </p:nvCxnSpPr>
        <p:spPr>
          <a:xfrm flipH="1">
            <a:off x="2551121" y="5213504"/>
            <a:ext cx="2696501" cy="3368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8D9E724B-944F-3C4E-A508-227D33E8F8C6}"/>
              </a:ext>
            </a:extLst>
          </p:cNvPr>
          <p:cNvCxnSpPr/>
          <p:nvPr/>
        </p:nvCxnSpPr>
        <p:spPr>
          <a:xfrm flipH="1">
            <a:off x="2382889" y="5319446"/>
            <a:ext cx="2686978" cy="0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>
            <a:extLst>
              <a:ext uri="{FF2B5EF4-FFF2-40B4-BE49-F238E27FC236}">
                <a16:creationId xmlns:a16="http://schemas.microsoft.com/office/drawing/2014/main" id="{C4F031A5-F3D3-4344-BFD2-6B85FA4F73E2}"/>
              </a:ext>
            </a:extLst>
          </p:cNvPr>
          <p:cNvCxnSpPr/>
          <p:nvPr/>
        </p:nvCxnSpPr>
        <p:spPr>
          <a:xfrm flipV="1">
            <a:off x="4845824" y="4087241"/>
            <a:ext cx="1984204" cy="1232205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8E29FB74-685C-E748-86A6-39DC866E768C}"/>
              </a:ext>
            </a:extLst>
          </p:cNvPr>
          <p:cNvCxnSpPr/>
          <p:nvPr/>
        </p:nvCxnSpPr>
        <p:spPr>
          <a:xfrm flipV="1">
            <a:off x="4621780" y="4087241"/>
            <a:ext cx="1984204" cy="1232205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9279CDCA-89AB-924A-B431-90B2F5C35AE6}"/>
              </a:ext>
            </a:extLst>
          </p:cNvPr>
          <p:cNvCxnSpPr/>
          <p:nvPr/>
        </p:nvCxnSpPr>
        <p:spPr>
          <a:xfrm flipV="1">
            <a:off x="4397737" y="4087241"/>
            <a:ext cx="1984204" cy="1232205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B390345D-FE69-8E49-86A9-34121CDF8716}"/>
              </a:ext>
            </a:extLst>
          </p:cNvPr>
          <p:cNvCxnSpPr/>
          <p:nvPr/>
        </p:nvCxnSpPr>
        <p:spPr>
          <a:xfrm flipV="1">
            <a:off x="4173693" y="4087241"/>
            <a:ext cx="1984204" cy="1232205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>
            <a:extLst>
              <a:ext uri="{FF2B5EF4-FFF2-40B4-BE49-F238E27FC236}">
                <a16:creationId xmlns:a16="http://schemas.microsoft.com/office/drawing/2014/main" id="{7C50E36D-A8C9-4C4D-ADD4-88749B2A9049}"/>
              </a:ext>
            </a:extLst>
          </p:cNvPr>
          <p:cNvCxnSpPr/>
          <p:nvPr/>
        </p:nvCxnSpPr>
        <p:spPr>
          <a:xfrm flipV="1">
            <a:off x="3949649" y="4087241"/>
            <a:ext cx="1984204" cy="1232205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DEE26B14-4A78-8948-829F-237A90E4E937}"/>
              </a:ext>
            </a:extLst>
          </p:cNvPr>
          <p:cNvCxnSpPr/>
          <p:nvPr/>
        </p:nvCxnSpPr>
        <p:spPr>
          <a:xfrm flipV="1">
            <a:off x="3725606" y="4087241"/>
            <a:ext cx="1984204" cy="1232205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8BC93253-448B-0D4E-91EE-81F23F63FC7C}"/>
              </a:ext>
            </a:extLst>
          </p:cNvPr>
          <p:cNvCxnSpPr/>
          <p:nvPr/>
        </p:nvCxnSpPr>
        <p:spPr>
          <a:xfrm flipV="1">
            <a:off x="3501562" y="4087241"/>
            <a:ext cx="1984204" cy="1232205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id="{BC7228C6-355B-074A-9F85-26A0C7F2EB13}"/>
              </a:ext>
            </a:extLst>
          </p:cNvPr>
          <p:cNvCxnSpPr/>
          <p:nvPr/>
        </p:nvCxnSpPr>
        <p:spPr>
          <a:xfrm flipV="1">
            <a:off x="3277518" y="4087241"/>
            <a:ext cx="1984204" cy="1232205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BEB06EF7-3B12-334A-B6F2-F5BA53FFB061}"/>
              </a:ext>
            </a:extLst>
          </p:cNvPr>
          <p:cNvCxnSpPr/>
          <p:nvPr/>
        </p:nvCxnSpPr>
        <p:spPr>
          <a:xfrm flipV="1">
            <a:off x="3053475" y="4087241"/>
            <a:ext cx="1984204" cy="1232205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6785251E-D0AC-2F46-8AAE-FF9AAD3DC07D}"/>
              </a:ext>
            </a:extLst>
          </p:cNvPr>
          <p:cNvCxnSpPr/>
          <p:nvPr/>
        </p:nvCxnSpPr>
        <p:spPr>
          <a:xfrm flipV="1">
            <a:off x="2829431" y="4087241"/>
            <a:ext cx="1984204" cy="1232205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id="{CCF8784D-2FFB-994A-9A9D-56B0625FED00}"/>
              </a:ext>
            </a:extLst>
          </p:cNvPr>
          <p:cNvCxnSpPr/>
          <p:nvPr/>
        </p:nvCxnSpPr>
        <p:spPr>
          <a:xfrm flipV="1">
            <a:off x="2605387" y="4087241"/>
            <a:ext cx="1984204" cy="1232205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6A3C0A41-6D40-B14A-8390-A7D4BA2A08DB}"/>
              </a:ext>
            </a:extLst>
          </p:cNvPr>
          <p:cNvCxnSpPr/>
          <p:nvPr/>
        </p:nvCxnSpPr>
        <p:spPr>
          <a:xfrm flipV="1">
            <a:off x="2381344" y="4087241"/>
            <a:ext cx="1984204" cy="1232205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2" name="Parallelogram 161">
            <a:extLst>
              <a:ext uri="{FF2B5EF4-FFF2-40B4-BE49-F238E27FC236}">
                <a16:creationId xmlns:a16="http://schemas.microsoft.com/office/drawing/2014/main" id="{CFB6671C-1239-9946-BA66-5DC16335926B}"/>
              </a:ext>
            </a:extLst>
          </p:cNvPr>
          <p:cNvSpPr/>
          <p:nvPr/>
        </p:nvSpPr>
        <p:spPr>
          <a:xfrm>
            <a:off x="2382889" y="4087241"/>
            <a:ext cx="4671183" cy="1232205"/>
          </a:xfrm>
          <a:prstGeom prst="parallelogram">
            <a:avLst>
              <a:gd name="adj" fmla="val 160201"/>
            </a:avLst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 eaLnBrk="0" hangingPunct="0"/>
            <a:endParaRPr lang="en-US" sz="1600">
              <a:solidFill>
                <a:srgbClr val="FFFFFF"/>
              </a:solidFill>
              <a:latin typeface="Helvetica"/>
              <a:ea typeface="ＭＳ Ｐゴシック"/>
            </a:endParaRPr>
          </a:p>
        </p:txBody>
      </p:sp>
      <p:cxnSp>
        <p:nvCxnSpPr>
          <p:cNvPr id="163" name="Straight Connector 162">
            <a:extLst>
              <a:ext uri="{FF2B5EF4-FFF2-40B4-BE49-F238E27FC236}">
                <a16:creationId xmlns:a16="http://schemas.microsoft.com/office/drawing/2014/main" id="{DCD88C24-81FD-3B4F-A0E2-B1DBC2728CEE}"/>
              </a:ext>
            </a:extLst>
          </p:cNvPr>
          <p:cNvCxnSpPr/>
          <p:nvPr/>
        </p:nvCxnSpPr>
        <p:spPr>
          <a:xfrm flipV="1">
            <a:off x="3546672" y="3442000"/>
            <a:ext cx="3174" cy="1568042"/>
          </a:xfrm>
          <a:prstGeom prst="line">
            <a:avLst/>
          </a:prstGeom>
          <a:ln w="12700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Connector 163">
            <a:extLst>
              <a:ext uri="{FF2B5EF4-FFF2-40B4-BE49-F238E27FC236}">
                <a16:creationId xmlns:a16="http://schemas.microsoft.com/office/drawing/2014/main" id="{010DFBEC-1C9A-E44C-8CE2-574CCBC83C80}"/>
              </a:ext>
            </a:extLst>
          </p:cNvPr>
          <p:cNvCxnSpPr/>
          <p:nvPr/>
        </p:nvCxnSpPr>
        <p:spPr>
          <a:xfrm flipV="1">
            <a:off x="5882864" y="2832559"/>
            <a:ext cx="3174" cy="1568042"/>
          </a:xfrm>
          <a:prstGeom prst="line">
            <a:avLst/>
          </a:prstGeom>
          <a:ln w="12700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>
            <a:extLst>
              <a:ext uri="{FF2B5EF4-FFF2-40B4-BE49-F238E27FC236}">
                <a16:creationId xmlns:a16="http://schemas.microsoft.com/office/drawing/2014/main" id="{4BAA7F80-D3EA-5044-96F9-EB7A820C140E}"/>
              </a:ext>
            </a:extLst>
          </p:cNvPr>
          <p:cNvCxnSpPr/>
          <p:nvPr/>
        </p:nvCxnSpPr>
        <p:spPr>
          <a:xfrm flipV="1">
            <a:off x="4540187" y="3337253"/>
            <a:ext cx="0" cy="1053825"/>
          </a:xfrm>
          <a:prstGeom prst="line">
            <a:avLst/>
          </a:prstGeom>
          <a:ln w="12700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6" name="Parallelogram 165">
            <a:extLst>
              <a:ext uri="{FF2B5EF4-FFF2-40B4-BE49-F238E27FC236}">
                <a16:creationId xmlns:a16="http://schemas.microsoft.com/office/drawing/2014/main" id="{857AF355-E31F-F44A-90A1-6EE44FDD3A7B}"/>
              </a:ext>
            </a:extLst>
          </p:cNvPr>
          <p:cNvSpPr/>
          <p:nvPr/>
        </p:nvSpPr>
        <p:spPr>
          <a:xfrm>
            <a:off x="3546595" y="3355944"/>
            <a:ext cx="2335592" cy="616103"/>
          </a:xfrm>
          <a:prstGeom prst="parallelogram">
            <a:avLst>
              <a:gd name="adj" fmla="val 160201"/>
            </a:avLst>
          </a:prstGeom>
          <a:solidFill>
            <a:srgbClr val="FFFFFF"/>
          </a:solidFill>
          <a:ln w="285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 eaLnBrk="0" hangingPunct="0"/>
            <a:endParaRPr lang="en-US" sz="1600">
              <a:solidFill>
                <a:srgbClr val="FFFFFF"/>
              </a:solidFill>
              <a:latin typeface="Helvetica"/>
              <a:ea typeface="ＭＳ Ｐゴシック"/>
            </a:endParaRPr>
          </a:p>
        </p:txBody>
      </p:sp>
      <p:cxnSp>
        <p:nvCxnSpPr>
          <p:cNvPr id="167" name="Straight Connector 166">
            <a:extLst>
              <a:ext uri="{FF2B5EF4-FFF2-40B4-BE49-F238E27FC236}">
                <a16:creationId xmlns:a16="http://schemas.microsoft.com/office/drawing/2014/main" id="{AFE1DBC5-80B7-6A4F-8CBD-F7AB42A9D6A5}"/>
              </a:ext>
            </a:extLst>
          </p:cNvPr>
          <p:cNvCxnSpPr/>
          <p:nvPr/>
        </p:nvCxnSpPr>
        <p:spPr>
          <a:xfrm flipV="1">
            <a:off x="4886912" y="3359118"/>
            <a:ext cx="992103" cy="616103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167">
            <a:extLst>
              <a:ext uri="{FF2B5EF4-FFF2-40B4-BE49-F238E27FC236}">
                <a16:creationId xmlns:a16="http://schemas.microsoft.com/office/drawing/2014/main" id="{CE719A82-4475-3240-ABEA-1293091FF79D}"/>
              </a:ext>
            </a:extLst>
          </p:cNvPr>
          <p:cNvCxnSpPr/>
          <p:nvPr/>
        </p:nvCxnSpPr>
        <p:spPr>
          <a:xfrm flipH="1">
            <a:off x="4532036" y="3359769"/>
            <a:ext cx="1346977" cy="0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168">
            <a:extLst>
              <a:ext uri="{FF2B5EF4-FFF2-40B4-BE49-F238E27FC236}">
                <a16:creationId xmlns:a16="http://schemas.microsoft.com/office/drawing/2014/main" id="{D0914C75-8AE7-7944-828E-E8188323B87B}"/>
              </a:ext>
            </a:extLst>
          </p:cNvPr>
          <p:cNvCxnSpPr/>
          <p:nvPr/>
        </p:nvCxnSpPr>
        <p:spPr>
          <a:xfrm flipH="1">
            <a:off x="4364632" y="3464282"/>
            <a:ext cx="1344391" cy="0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Connector 169">
            <a:extLst>
              <a:ext uri="{FF2B5EF4-FFF2-40B4-BE49-F238E27FC236}">
                <a16:creationId xmlns:a16="http://schemas.microsoft.com/office/drawing/2014/main" id="{D6C0032A-2FE0-BD45-89B1-CA89123854EB}"/>
              </a:ext>
            </a:extLst>
          </p:cNvPr>
          <p:cNvCxnSpPr/>
          <p:nvPr/>
        </p:nvCxnSpPr>
        <p:spPr>
          <a:xfrm flipH="1">
            <a:off x="4203068" y="3564920"/>
            <a:ext cx="1340121" cy="0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>
            <a:extLst>
              <a:ext uri="{FF2B5EF4-FFF2-40B4-BE49-F238E27FC236}">
                <a16:creationId xmlns:a16="http://schemas.microsoft.com/office/drawing/2014/main" id="{B7B39FB2-4F6D-1244-9687-F9CDD317F72D}"/>
              </a:ext>
            </a:extLst>
          </p:cNvPr>
          <p:cNvCxnSpPr/>
          <p:nvPr/>
        </p:nvCxnSpPr>
        <p:spPr>
          <a:xfrm flipH="1" flipV="1">
            <a:off x="4041536" y="3666675"/>
            <a:ext cx="1343977" cy="494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171">
            <a:extLst>
              <a:ext uri="{FF2B5EF4-FFF2-40B4-BE49-F238E27FC236}">
                <a16:creationId xmlns:a16="http://schemas.microsoft.com/office/drawing/2014/main" id="{5D291815-B087-A547-97B1-5D9F0B784A23}"/>
              </a:ext>
            </a:extLst>
          </p:cNvPr>
          <p:cNvCxnSpPr/>
          <p:nvPr/>
        </p:nvCxnSpPr>
        <p:spPr>
          <a:xfrm flipH="1">
            <a:off x="3873536" y="3770069"/>
            <a:ext cx="1346663" cy="0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Connector 172">
            <a:extLst>
              <a:ext uri="{FF2B5EF4-FFF2-40B4-BE49-F238E27FC236}">
                <a16:creationId xmlns:a16="http://schemas.microsoft.com/office/drawing/2014/main" id="{40DAA08B-27FC-5348-8C08-9CAD9DD9AA61}"/>
              </a:ext>
            </a:extLst>
          </p:cNvPr>
          <p:cNvCxnSpPr/>
          <p:nvPr/>
        </p:nvCxnSpPr>
        <p:spPr>
          <a:xfrm flipH="1">
            <a:off x="3708478" y="3872644"/>
            <a:ext cx="1348251" cy="0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Connector 173">
            <a:extLst>
              <a:ext uri="{FF2B5EF4-FFF2-40B4-BE49-F238E27FC236}">
                <a16:creationId xmlns:a16="http://schemas.microsoft.com/office/drawing/2014/main" id="{7A753C1F-50A5-6342-959A-0F8D50495287}"/>
              </a:ext>
            </a:extLst>
          </p:cNvPr>
          <p:cNvCxnSpPr/>
          <p:nvPr/>
        </p:nvCxnSpPr>
        <p:spPr>
          <a:xfrm flipH="1">
            <a:off x="3543423" y="3975220"/>
            <a:ext cx="1343489" cy="0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Connector 174">
            <a:extLst>
              <a:ext uri="{FF2B5EF4-FFF2-40B4-BE49-F238E27FC236}">
                <a16:creationId xmlns:a16="http://schemas.microsoft.com/office/drawing/2014/main" id="{F6DAAFD1-9880-744B-80F4-6B46A146AA31}"/>
              </a:ext>
            </a:extLst>
          </p:cNvPr>
          <p:cNvCxnSpPr/>
          <p:nvPr/>
        </p:nvCxnSpPr>
        <p:spPr>
          <a:xfrm flipV="1">
            <a:off x="4662867" y="3359118"/>
            <a:ext cx="992103" cy="616103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Connector 175">
            <a:extLst>
              <a:ext uri="{FF2B5EF4-FFF2-40B4-BE49-F238E27FC236}">
                <a16:creationId xmlns:a16="http://schemas.microsoft.com/office/drawing/2014/main" id="{A75FC64E-551F-7E45-AFF6-C615850183AD}"/>
              </a:ext>
            </a:extLst>
          </p:cNvPr>
          <p:cNvCxnSpPr/>
          <p:nvPr/>
        </p:nvCxnSpPr>
        <p:spPr>
          <a:xfrm flipV="1">
            <a:off x="4438824" y="3359118"/>
            <a:ext cx="992103" cy="616103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176">
            <a:extLst>
              <a:ext uri="{FF2B5EF4-FFF2-40B4-BE49-F238E27FC236}">
                <a16:creationId xmlns:a16="http://schemas.microsoft.com/office/drawing/2014/main" id="{12B33B80-E166-5E46-B68D-649AE82F3387}"/>
              </a:ext>
            </a:extLst>
          </p:cNvPr>
          <p:cNvCxnSpPr/>
          <p:nvPr/>
        </p:nvCxnSpPr>
        <p:spPr>
          <a:xfrm flipV="1">
            <a:off x="4214780" y="3359118"/>
            <a:ext cx="992103" cy="616103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Connector 177">
            <a:extLst>
              <a:ext uri="{FF2B5EF4-FFF2-40B4-BE49-F238E27FC236}">
                <a16:creationId xmlns:a16="http://schemas.microsoft.com/office/drawing/2014/main" id="{9E3D8A42-4741-874B-9199-E26EF6CBD998}"/>
              </a:ext>
            </a:extLst>
          </p:cNvPr>
          <p:cNvCxnSpPr/>
          <p:nvPr/>
        </p:nvCxnSpPr>
        <p:spPr>
          <a:xfrm flipV="1">
            <a:off x="3990736" y="3359118"/>
            <a:ext cx="992103" cy="616103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Connector 178">
            <a:extLst>
              <a:ext uri="{FF2B5EF4-FFF2-40B4-BE49-F238E27FC236}">
                <a16:creationId xmlns:a16="http://schemas.microsoft.com/office/drawing/2014/main" id="{9F888D13-8458-C54B-81F6-1FAF3E3AF375}"/>
              </a:ext>
            </a:extLst>
          </p:cNvPr>
          <p:cNvCxnSpPr/>
          <p:nvPr/>
        </p:nvCxnSpPr>
        <p:spPr>
          <a:xfrm flipV="1">
            <a:off x="3766693" y="3359118"/>
            <a:ext cx="992103" cy="616103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Connector 179">
            <a:extLst>
              <a:ext uri="{FF2B5EF4-FFF2-40B4-BE49-F238E27FC236}">
                <a16:creationId xmlns:a16="http://schemas.microsoft.com/office/drawing/2014/main" id="{E4D24AD9-1DE3-AE49-BBB5-2E2B37FB9849}"/>
              </a:ext>
            </a:extLst>
          </p:cNvPr>
          <p:cNvCxnSpPr/>
          <p:nvPr/>
        </p:nvCxnSpPr>
        <p:spPr>
          <a:xfrm flipV="1">
            <a:off x="3542649" y="3359118"/>
            <a:ext cx="992103" cy="616103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1" name="Parallelogram 180">
            <a:extLst>
              <a:ext uri="{FF2B5EF4-FFF2-40B4-BE49-F238E27FC236}">
                <a16:creationId xmlns:a16="http://schemas.microsoft.com/office/drawing/2014/main" id="{2AE20C4D-ECE6-7344-8253-963E148A8CD1}"/>
              </a:ext>
            </a:extLst>
          </p:cNvPr>
          <p:cNvSpPr/>
          <p:nvPr/>
        </p:nvSpPr>
        <p:spPr>
          <a:xfrm>
            <a:off x="3543421" y="3359118"/>
            <a:ext cx="2335592" cy="616103"/>
          </a:xfrm>
          <a:prstGeom prst="parallelogram">
            <a:avLst>
              <a:gd name="adj" fmla="val 160201"/>
            </a:avLst>
          </a:prstGeom>
          <a:noFill/>
          <a:ln w="5715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 eaLnBrk="0" hangingPunct="0"/>
            <a:endParaRPr lang="en-US" sz="1600">
              <a:solidFill>
                <a:srgbClr val="FFFFFF"/>
              </a:solidFill>
              <a:latin typeface="Helvetica"/>
              <a:ea typeface="ＭＳ Ｐゴシック"/>
            </a:endParaRPr>
          </a:p>
        </p:txBody>
      </p:sp>
      <p:sp>
        <p:nvSpPr>
          <p:cNvPr id="182" name="Parallelogram 181">
            <a:extLst>
              <a:ext uri="{FF2B5EF4-FFF2-40B4-BE49-F238E27FC236}">
                <a16:creationId xmlns:a16="http://schemas.microsoft.com/office/drawing/2014/main" id="{020F4246-F20F-354A-980E-5C0C5FF8B3B8}"/>
              </a:ext>
            </a:extLst>
          </p:cNvPr>
          <p:cNvSpPr/>
          <p:nvPr/>
        </p:nvSpPr>
        <p:spPr>
          <a:xfrm>
            <a:off x="3546595" y="3094076"/>
            <a:ext cx="2335592" cy="616103"/>
          </a:xfrm>
          <a:prstGeom prst="parallelogram">
            <a:avLst>
              <a:gd name="adj" fmla="val 160201"/>
            </a:avLst>
          </a:prstGeom>
          <a:solidFill>
            <a:srgbClr val="FFFFFF"/>
          </a:solidFill>
          <a:ln w="285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 eaLnBrk="0" hangingPunct="0"/>
            <a:endParaRPr lang="en-US" sz="1600">
              <a:solidFill>
                <a:srgbClr val="FFFFFF"/>
              </a:solidFill>
              <a:latin typeface="Helvetica"/>
              <a:ea typeface="ＭＳ Ｐゴシック"/>
            </a:endParaRPr>
          </a:p>
        </p:txBody>
      </p:sp>
      <p:cxnSp>
        <p:nvCxnSpPr>
          <p:cNvPr id="183" name="Straight Connector 182">
            <a:extLst>
              <a:ext uri="{FF2B5EF4-FFF2-40B4-BE49-F238E27FC236}">
                <a16:creationId xmlns:a16="http://schemas.microsoft.com/office/drawing/2014/main" id="{6FD85803-07EA-6C4E-AFEF-ED43D1674455}"/>
              </a:ext>
            </a:extLst>
          </p:cNvPr>
          <p:cNvCxnSpPr/>
          <p:nvPr/>
        </p:nvCxnSpPr>
        <p:spPr>
          <a:xfrm flipV="1">
            <a:off x="4890086" y="3097250"/>
            <a:ext cx="992103" cy="616103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Connector 183">
            <a:extLst>
              <a:ext uri="{FF2B5EF4-FFF2-40B4-BE49-F238E27FC236}">
                <a16:creationId xmlns:a16="http://schemas.microsoft.com/office/drawing/2014/main" id="{297FD062-A5F0-6849-8DC1-535A07644D75}"/>
              </a:ext>
            </a:extLst>
          </p:cNvPr>
          <p:cNvCxnSpPr/>
          <p:nvPr/>
        </p:nvCxnSpPr>
        <p:spPr>
          <a:xfrm flipH="1">
            <a:off x="4535210" y="3097900"/>
            <a:ext cx="1346977" cy="0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Connector 187">
            <a:extLst>
              <a:ext uri="{FF2B5EF4-FFF2-40B4-BE49-F238E27FC236}">
                <a16:creationId xmlns:a16="http://schemas.microsoft.com/office/drawing/2014/main" id="{B3359ADB-1394-A24C-9B72-578262DADAD8}"/>
              </a:ext>
            </a:extLst>
          </p:cNvPr>
          <p:cNvCxnSpPr/>
          <p:nvPr/>
        </p:nvCxnSpPr>
        <p:spPr>
          <a:xfrm flipH="1">
            <a:off x="4457502" y="3149188"/>
            <a:ext cx="1340398" cy="0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id="{3F637104-8E4E-0A42-895F-4F2C29B7E804}"/>
              </a:ext>
            </a:extLst>
          </p:cNvPr>
          <p:cNvCxnSpPr/>
          <p:nvPr/>
        </p:nvCxnSpPr>
        <p:spPr>
          <a:xfrm flipH="1">
            <a:off x="4367806" y="3202413"/>
            <a:ext cx="1344391" cy="0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Connector 189">
            <a:extLst>
              <a:ext uri="{FF2B5EF4-FFF2-40B4-BE49-F238E27FC236}">
                <a16:creationId xmlns:a16="http://schemas.microsoft.com/office/drawing/2014/main" id="{14179B7C-4BF0-3540-9BE7-24206D71794C}"/>
              </a:ext>
            </a:extLst>
          </p:cNvPr>
          <p:cNvCxnSpPr/>
          <p:nvPr/>
        </p:nvCxnSpPr>
        <p:spPr>
          <a:xfrm flipH="1">
            <a:off x="4291574" y="3251763"/>
            <a:ext cx="1344443" cy="0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Connector 190">
            <a:extLst>
              <a:ext uri="{FF2B5EF4-FFF2-40B4-BE49-F238E27FC236}">
                <a16:creationId xmlns:a16="http://schemas.microsoft.com/office/drawing/2014/main" id="{0B7DC42C-D37F-3946-9CFA-EA8ADB2423AB}"/>
              </a:ext>
            </a:extLst>
          </p:cNvPr>
          <p:cNvCxnSpPr/>
          <p:nvPr/>
        </p:nvCxnSpPr>
        <p:spPr>
          <a:xfrm flipH="1">
            <a:off x="4206242" y="3303051"/>
            <a:ext cx="1340121" cy="0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Connector 194">
            <a:extLst>
              <a:ext uri="{FF2B5EF4-FFF2-40B4-BE49-F238E27FC236}">
                <a16:creationId xmlns:a16="http://schemas.microsoft.com/office/drawing/2014/main" id="{7C6747BD-F9FD-5D48-8C9C-FE01146AD5C1}"/>
              </a:ext>
            </a:extLst>
          </p:cNvPr>
          <p:cNvCxnSpPr/>
          <p:nvPr/>
        </p:nvCxnSpPr>
        <p:spPr>
          <a:xfrm flipH="1">
            <a:off x="4123292" y="3354338"/>
            <a:ext cx="1349256" cy="0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6A5E25B1-CC7B-DA4A-B6CA-D2344B2555BD}"/>
              </a:ext>
            </a:extLst>
          </p:cNvPr>
          <p:cNvCxnSpPr/>
          <p:nvPr/>
        </p:nvCxnSpPr>
        <p:spPr>
          <a:xfrm flipH="1" flipV="1">
            <a:off x="4044710" y="3404806"/>
            <a:ext cx="1343977" cy="494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Connector 197">
            <a:extLst>
              <a:ext uri="{FF2B5EF4-FFF2-40B4-BE49-F238E27FC236}">
                <a16:creationId xmlns:a16="http://schemas.microsoft.com/office/drawing/2014/main" id="{A2B517B8-3251-B14D-9602-E9A4E7356EF2}"/>
              </a:ext>
            </a:extLst>
          </p:cNvPr>
          <p:cNvCxnSpPr/>
          <p:nvPr/>
        </p:nvCxnSpPr>
        <p:spPr>
          <a:xfrm flipH="1">
            <a:off x="3960826" y="3456913"/>
            <a:ext cx="1345077" cy="0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Connector 198">
            <a:extLst>
              <a:ext uri="{FF2B5EF4-FFF2-40B4-BE49-F238E27FC236}">
                <a16:creationId xmlns:a16="http://schemas.microsoft.com/office/drawing/2014/main" id="{ACA2E842-6761-A345-8656-3B0489E5C51A}"/>
              </a:ext>
            </a:extLst>
          </p:cNvPr>
          <p:cNvCxnSpPr/>
          <p:nvPr/>
        </p:nvCxnSpPr>
        <p:spPr>
          <a:xfrm flipH="1">
            <a:off x="3876710" y="3508200"/>
            <a:ext cx="1346663" cy="0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Connector 202">
            <a:extLst>
              <a:ext uri="{FF2B5EF4-FFF2-40B4-BE49-F238E27FC236}">
                <a16:creationId xmlns:a16="http://schemas.microsoft.com/office/drawing/2014/main" id="{D641E31E-EFF2-C541-B1AF-D73A642E8B27}"/>
              </a:ext>
            </a:extLst>
          </p:cNvPr>
          <p:cNvCxnSpPr/>
          <p:nvPr/>
        </p:nvCxnSpPr>
        <p:spPr>
          <a:xfrm flipH="1">
            <a:off x="3794181" y="3559488"/>
            <a:ext cx="1346663" cy="0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0" name="Straight Connector 209">
            <a:extLst>
              <a:ext uri="{FF2B5EF4-FFF2-40B4-BE49-F238E27FC236}">
                <a16:creationId xmlns:a16="http://schemas.microsoft.com/office/drawing/2014/main" id="{70E2FD58-9A0D-F949-BA3C-70FEBF8D8ADC}"/>
              </a:ext>
            </a:extLst>
          </p:cNvPr>
          <p:cNvCxnSpPr/>
          <p:nvPr/>
        </p:nvCxnSpPr>
        <p:spPr>
          <a:xfrm flipH="1">
            <a:off x="3711653" y="3610776"/>
            <a:ext cx="1348251" cy="0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Connector 210">
            <a:extLst>
              <a:ext uri="{FF2B5EF4-FFF2-40B4-BE49-F238E27FC236}">
                <a16:creationId xmlns:a16="http://schemas.microsoft.com/office/drawing/2014/main" id="{FCC89275-34E6-FE49-870C-9D4D80EA70F1}"/>
              </a:ext>
            </a:extLst>
          </p:cNvPr>
          <p:cNvCxnSpPr/>
          <p:nvPr/>
        </p:nvCxnSpPr>
        <p:spPr>
          <a:xfrm flipH="1">
            <a:off x="3630711" y="3660381"/>
            <a:ext cx="1348251" cy="1685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Connector 211">
            <a:extLst>
              <a:ext uri="{FF2B5EF4-FFF2-40B4-BE49-F238E27FC236}">
                <a16:creationId xmlns:a16="http://schemas.microsoft.com/office/drawing/2014/main" id="{FE658D2F-C1D2-BE47-A220-443109222E31}"/>
              </a:ext>
            </a:extLst>
          </p:cNvPr>
          <p:cNvCxnSpPr/>
          <p:nvPr/>
        </p:nvCxnSpPr>
        <p:spPr>
          <a:xfrm flipH="1">
            <a:off x="3546597" y="3713351"/>
            <a:ext cx="1343489" cy="0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3" name="Straight Connector 212">
            <a:extLst>
              <a:ext uri="{FF2B5EF4-FFF2-40B4-BE49-F238E27FC236}">
                <a16:creationId xmlns:a16="http://schemas.microsoft.com/office/drawing/2014/main" id="{66E33C96-7309-4C4C-B411-2C2B4903F035}"/>
              </a:ext>
            </a:extLst>
          </p:cNvPr>
          <p:cNvCxnSpPr/>
          <p:nvPr/>
        </p:nvCxnSpPr>
        <p:spPr>
          <a:xfrm flipV="1">
            <a:off x="4778063" y="3097250"/>
            <a:ext cx="992103" cy="616103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Connector 213">
            <a:extLst>
              <a:ext uri="{FF2B5EF4-FFF2-40B4-BE49-F238E27FC236}">
                <a16:creationId xmlns:a16="http://schemas.microsoft.com/office/drawing/2014/main" id="{0D615BCD-54F1-204B-9E0E-A5C651AA82EA}"/>
              </a:ext>
            </a:extLst>
          </p:cNvPr>
          <p:cNvCxnSpPr/>
          <p:nvPr/>
        </p:nvCxnSpPr>
        <p:spPr>
          <a:xfrm flipV="1">
            <a:off x="4666041" y="3097250"/>
            <a:ext cx="992103" cy="616103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5" name="Straight Connector 214">
            <a:extLst>
              <a:ext uri="{FF2B5EF4-FFF2-40B4-BE49-F238E27FC236}">
                <a16:creationId xmlns:a16="http://schemas.microsoft.com/office/drawing/2014/main" id="{47C2B7E2-B9B2-E04D-807C-D45AA2672236}"/>
              </a:ext>
            </a:extLst>
          </p:cNvPr>
          <p:cNvCxnSpPr/>
          <p:nvPr/>
        </p:nvCxnSpPr>
        <p:spPr>
          <a:xfrm flipV="1">
            <a:off x="4554020" y="3097250"/>
            <a:ext cx="992103" cy="616103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1" name="Straight Connector 220">
            <a:extLst>
              <a:ext uri="{FF2B5EF4-FFF2-40B4-BE49-F238E27FC236}">
                <a16:creationId xmlns:a16="http://schemas.microsoft.com/office/drawing/2014/main" id="{216B6BE4-E2E6-AF42-AD59-899F30F91115}"/>
              </a:ext>
            </a:extLst>
          </p:cNvPr>
          <p:cNvCxnSpPr/>
          <p:nvPr/>
        </p:nvCxnSpPr>
        <p:spPr>
          <a:xfrm flipV="1">
            <a:off x="4441998" y="3097250"/>
            <a:ext cx="992103" cy="616103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3" name="Straight Connector 222">
            <a:extLst>
              <a:ext uri="{FF2B5EF4-FFF2-40B4-BE49-F238E27FC236}">
                <a16:creationId xmlns:a16="http://schemas.microsoft.com/office/drawing/2014/main" id="{38B98665-927E-D141-A291-1042883B04BC}"/>
              </a:ext>
            </a:extLst>
          </p:cNvPr>
          <p:cNvCxnSpPr/>
          <p:nvPr/>
        </p:nvCxnSpPr>
        <p:spPr>
          <a:xfrm flipV="1">
            <a:off x="4329976" y="3097250"/>
            <a:ext cx="992103" cy="616103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5" name="Straight Connector 224">
            <a:extLst>
              <a:ext uri="{FF2B5EF4-FFF2-40B4-BE49-F238E27FC236}">
                <a16:creationId xmlns:a16="http://schemas.microsoft.com/office/drawing/2014/main" id="{90A603BF-D8FC-AA4A-84BB-224CE38D8878}"/>
              </a:ext>
            </a:extLst>
          </p:cNvPr>
          <p:cNvCxnSpPr/>
          <p:nvPr/>
        </p:nvCxnSpPr>
        <p:spPr>
          <a:xfrm flipV="1">
            <a:off x="4217954" y="3097250"/>
            <a:ext cx="992103" cy="616103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6" name="Straight Connector 225">
            <a:extLst>
              <a:ext uri="{FF2B5EF4-FFF2-40B4-BE49-F238E27FC236}">
                <a16:creationId xmlns:a16="http://schemas.microsoft.com/office/drawing/2014/main" id="{81232147-13B1-384D-B0C1-2E29E912D34F}"/>
              </a:ext>
            </a:extLst>
          </p:cNvPr>
          <p:cNvCxnSpPr/>
          <p:nvPr/>
        </p:nvCxnSpPr>
        <p:spPr>
          <a:xfrm flipV="1">
            <a:off x="4105932" y="3097250"/>
            <a:ext cx="992103" cy="616103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7" name="Straight Connector 226">
            <a:extLst>
              <a:ext uri="{FF2B5EF4-FFF2-40B4-BE49-F238E27FC236}">
                <a16:creationId xmlns:a16="http://schemas.microsoft.com/office/drawing/2014/main" id="{00AA9FE8-D5A8-D04E-92D4-BF13B2FBBEEC}"/>
              </a:ext>
            </a:extLst>
          </p:cNvPr>
          <p:cNvCxnSpPr/>
          <p:nvPr/>
        </p:nvCxnSpPr>
        <p:spPr>
          <a:xfrm flipV="1">
            <a:off x="3993910" y="3097250"/>
            <a:ext cx="992103" cy="616103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8" name="Straight Connector 227">
            <a:extLst>
              <a:ext uri="{FF2B5EF4-FFF2-40B4-BE49-F238E27FC236}">
                <a16:creationId xmlns:a16="http://schemas.microsoft.com/office/drawing/2014/main" id="{979C01A7-4D95-6A48-8F32-0ECD6F645436}"/>
              </a:ext>
            </a:extLst>
          </p:cNvPr>
          <p:cNvCxnSpPr/>
          <p:nvPr/>
        </p:nvCxnSpPr>
        <p:spPr>
          <a:xfrm flipV="1">
            <a:off x="3881889" y="3097250"/>
            <a:ext cx="992103" cy="616103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9" name="Straight Connector 228">
            <a:extLst>
              <a:ext uri="{FF2B5EF4-FFF2-40B4-BE49-F238E27FC236}">
                <a16:creationId xmlns:a16="http://schemas.microsoft.com/office/drawing/2014/main" id="{30981702-C698-9E46-9B07-EBF1F3851320}"/>
              </a:ext>
            </a:extLst>
          </p:cNvPr>
          <p:cNvCxnSpPr/>
          <p:nvPr/>
        </p:nvCxnSpPr>
        <p:spPr>
          <a:xfrm flipV="1">
            <a:off x="3769867" y="3097250"/>
            <a:ext cx="992103" cy="616103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0" name="Straight Connector 229">
            <a:extLst>
              <a:ext uri="{FF2B5EF4-FFF2-40B4-BE49-F238E27FC236}">
                <a16:creationId xmlns:a16="http://schemas.microsoft.com/office/drawing/2014/main" id="{B35CD6C5-7B41-C743-9328-1CA896E907E7}"/>
              </a:ext>
            </a:extLst>
          </p:cNvPr>
          <p:cNvCxnSpPr/>
          <p:nvPr/>
        </p:nvCxnSpPr>
        <p:spPr>
          <a:xfrm flipV="1">
            <a:off x="3657845" y="3097250"/>
            <a:ext cx="992103" cy="616103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Connector 233">
            <a:extLst>
              <a:ext uri="{FF2B5EF4-FFF2-40B4-BE49-F238E27FC236}">
                <a16:creationId xmlns:a16="http://schemas.microsoft.com/office/drawing/2014/main" id="{B0480776-50CD-3240-B34E-0E82ED32BD25}"/>
              </a:ext>
            </a:extLst>
          </p:cNvPr>
          <p:cNvCxnSpPr/>
          <p:nvPr/>
        </p:nvCxnSpPr>
        <p:spPr>
          <a:xfrm flipV="1">
            <a:off x="3545823" y="3097250"/>
            <a:ext cx="992103" cy="616103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5" name="Parallelogram 234">
            <a:extLst>
              <a:ext uri="{FF2B5EF4-FFF2-40B4-BE49-F238E27FC236}">
                <a16:creationId xmlns:a16="http://schemas.microsoft.com/office/drawing/2014/main" id="{EC6A8769-63BE-7A4C-B9DC-E9C3874373A3}"/>
              </a:ext>
            </a:extLst>
          </p:cNvPr>
          <p:cNvSpPr/>
          <p:nvPr/>
        </p:nvSpPr>
        <p:spPr>
          <a:xfrm>
            <a:off x="3546595" y="3097250"/>
            <a:ext cx="2335592" cy="616103"/>
          </a:xfrm>
          <a:prstGeom prst="parallelogram">
            <a:avLst>
              <a:gd name="adj" fmla="val 160201"/>
            </a:avLst>
          </a:prstGeom>
          <a:noFill/>
          <a:ln w="5715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 eaLnBrk="0" hangingPunct="0"/>
            <a:endParaRPr lang="en-US" sz="1600">
              <a:solidFill>
                <a:srgbClr val="FFFFFF"/>
              </a:solidFill>
              <a:latin typeface="Helvetica"/>
              <a:ea typeface="ＭＳ Ｐゴシック"/>
            </a:endParaRPr>
          </a:p>
        </p:txBody>
      </p:sp>
      <p:sp>
        <p:nvSpPr>
          <p:cNvPr id="237" name="Parallelogram 236">
            <a:extLst>
              <a:ext uri="{FF2B5EF4-FFF2-40B4-BE49-F238E27FC236}">
                <a16:creationId xmlns:a16="http://schemas.microsoft.com/office/drawing/2014/main" id="{6C426373-3D03-E54F-89B9-512AF0E388C2}"/>
              </a:ext>
            </a:extLst>
          </p:cNvPr>
          <p:cNvSpPr/>
          <p:nvPr/>
        </p:nvSpPr>
        <p:spPr>
          <a:xfrm>
            <a:off x="3546595" y="2829032"/>
            <a:ext cx="2335592" cy="616103"/>
          </a:xfrm>
          <a:prstGeom prst="parallelogram">
            <a:avLst>
              <a:gd name="adj" fmla="val 160201"/>
            </a:avLst>
          </a:prstGeom>
          <a:solidFill>
            <a:srgbClr val="FFFFFF"/>
          </a:solidFill>
          <a:ln w="285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 eaLnBrk="0" hangingPunct="0"/>
            <a:endParaRPr lang="en-US" sz="1600">
              <a:solidFill>
                <a:srgbClr val="FFFFFF"/>
              </a:solidFill>
              <a:latin typeface="Helvetica"/>
              <a:ea typeface="ＭＳ Ｐゴシック"/>
            </a:endParaRPr>
          </a:p>
        </p:txBody>
      </p:sp>
      <p:cxnSp>
        <p:nvCxnSpPr>
          <p:cNvPr id="238" name="Straight Connector 237">
            <a:extLst>
              <a:ext uri="{FF2B5EF4-FFF2-40B4-BE49-F238E27FC236}">
                <a16:creationId xmlns:a16="http://schemas.microsoft.com/office/drawing/2014/main" id="{1478D83B-AEC5-D147-A2CC-A9FCF9D2B462}"/>
              </a:ext>
            </a:extLst>
          </p:cNvPr>
          <p:cNvCxnSpPr/>
          <p:nvPr/>
        </p:nvCxnSpPr>
        <p:spPr>
          <a:xfrm flipV="1">
            <a:off x="4886912" y="2835380"/>
            <a:ext cx="992103" cy="616103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Connector 238">
            <a:extLst>
              <a:ext uri="{FF2B5EF4-FFF2-40B4-BE49-F238E27FC236}">
                <a16:creationId xmlns:a16="http://schemas.microsoft.com/office/drawing/2014/main" id="{F024574F-318B-BD4B-95D8-665528F89BE8}"/>
              </a:ext>
            </a:extLst>
          </p:cNvPr>
          <p:cNvCxnSpPr/>
          <p:nvPr/>
        </p:nvCxnSpPr>
        <p:spPr>
          <a:xfrm flipH="1">
            <a:off x="4532036" y="2836030"/>
            <a:ext cx="1346977" cy="0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Connector 239">
            <a:extLst>
              <a:ext uri="{FF2B5EF4-FFF2-40B4-BE49-F238E27FC236}">
                <a16:creationId xmlns:a16="http://schemas.microsoft.com/office/drawing/2014/main" id="{F0151509-A994-A448-9356-F3F745921BCF}"/>
              </a:ext>
            </a:extLst>
          </p:cNvPr>
          <p:cNvCxnSpPr/>
          <p:nvPr/>
        </p:nvCxnSpPr>
        <p:spPr>
          <a:xfrm flipH="1">
            <a:off x="4454328" y="2887318"/>
            <a:ext cx="1340398" cy="0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1" name="Straight Connector 240">
            <a:extLst>
              <a:ext uri="{FF2B5EF4-FFF2-40B4-BE49-F238E27FC236}">
                <a16:creationId xmlns:a16="http://schemas.microsoft.com/office/drawing/2014/main" id="{6C0EBD25-6372-704B-BC22-ADA2E5CEAC15}"/>
              </a:ext>
            </a:extLst>
          </p:cNvPr>
          <p:cNvCxnSpPr/>
          <p:nvPr/>
        </p:nvCxnSpPr>
        <p:spPr>
          <a:xfrm flipH="1">
            <a:off x="4364632" y="2940543"/>
            <a:ext cx="1344391" cy="0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2" name="Straight Connector 241">
            <a:extLst>
              <a:ext uri="{FF2B5EF4-FFF2-40B4-BE49-F238E27FC236}">
                <a16:creationId xmlns:a16="http://schemas.microsoft.com/office/drawing/2014/main" id="{A7C26026-988C-5346-870D-6B3412691B59}"/>
              </a:ext>
            </a:extLst>
          </p:cNvPr>
          <p:cNvCxnSpPr/>
          <p:nvPr/>
        </p:nvCxnSpPr>
        <p:spPr>
          <a:xfrm flipH="1">
            <a:off x="4288400" y="2989893"/>
            <a:ext cx="1344443" cy="0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Connector 242">
            <a:extLst>
              <a:ext uri="{FF2B5EF4-FFF2-40B4-BE49-F238E27FC236}">
                <a16:creationId xmlns:a16="http://schemas.microsoft.com/office/drawing/2014/main" id="{859E60DE-5BDC-934D-BC2D-80F3DC624A67}"/>
              </a:ext>
            </a:extLst>
          </p:cNvPr>
          <p:cNvCxnSpPr/>
          <p:nvPr/>
        </p:nvCxnSpPr>
        <p:spPr>
          <a:xfrm flipH="1">
            <a:off x="4203068" y="3041181"/>
            <a:ext cx="1340121" cy="0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Connector 243">
            <a:extLst>
              <a:ext uri="{FF2B5EF4-FFF2-40B4-BE49-F238E27FC236}">
                <a16:creationId xmlns:a16="http://schemas.microsoft.com/office/drawing/2014/main" id="{3077B2B9-2D78-6943-BF7E-173382D067AC}"/>
              </a:ext>
            </a:extLst>
          </p:cNvPr>
          <p:cNvCxnSpPr/>
          <p:nvPr/>
        </p:nvCxnSpPr>
        <p:spPr>
          <a:xfrm flipH="1">
            <a:off x="4120118" y="3092469"/>
            <a:ext cx="1349256" cy="0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5" name="Straight Connector 244">
            <a:extLst>
              <a:ext uri="{FF2B5EF4-FFF2-40B4-BE49-F238E27FC236}">
                <a16:creationId xmlns:a16="http://schemas.microsoft.com/office/drawing/2014/main" id="{17E1EEE7-83F9-3047-8B52-9AAA31ED45A9}"/>
              </a:ext>
            </a:extLst>
          </p:cNvPr>
          <p:cNvCxnSpPr/>
          <p:nvPr/>
        </p:nvCxnSpPr>
        <p:spPr>
          <a:xfrm flipH="1" flipV="1">
            <a:off x="4041536" y="3142936"/>
            <a:ext cx="1343977" cy="494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Connector 245">
            <a:extLst>
              <a:ext uri="{FF2B5EF4-FFF2-40B4-BE49-F238E27FC236}">
                <a16:creationId xmlns:a16="http://schemas.microsoft.com/office/drawing/2014/main" id="{FE0ED56C-E968-6F41-BFC4-75BAC02431B3}"/>
              </a:ext>
            </a:extLst>
          </p:cNvPr>
          <p:cNvCxnSpPr/>
          <p:nvPr/>
        </p:nvCxnSpPr>
        <p:spPr>
          <a:xfrm flipH="1">
            <a:off x="3957652" y="3195043"/>
            <a:ext cx="1345077" cy="0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7" name="Straight Connector 246">
            <a:extLst>
              <a:ext uri="{FF2B5EF4-FFF2-40B4-BE49-F238E27FC236}">
                <a16:creationId xmlns:a16="http://schemas.microsoft.com/office/drawing/2014/main" id="{FDD7AD4B-285F-D54B-89A6-E0CABBF94C0E}"/>
              </a:ext>
            </a:extLst>
          </p:cNvPr>
          <p:cNvCxnSpPr/>
          <p:nvPr/>
        </p:nvCxnSpPr>
        <p:spPr>
          <a:xfrm flipH="1">
            <a:off x="3873536" y="3246331"/>
            <a:ext cx="1346663" cy="0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8" name="Straight Connector 247">
            <a:extLst>
              <a:ext uri="{FF2B5EF4-FFF2-40B4-BE49-F238E27FC236}">
                <a16:creationId xmlns:a16="http://schemas.microsoft.com/office/drawing/2014/main" id="{0EA3B7AE-4A96-6645-8991-029D2AB0E342}"/>
              </a:ext>
            </a:extLst>
          </p:cNvPr>
          <p:cNvCxnSpPr/>
          <p:nvPr/>
        </p:nvCxnSpPr>
        <p:spPr>
          <a:xfrm flipH="1">
            <a:off x="3791007" y="3297618"/>
            <a:ext cx="1346663" cy="0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Connector 248">
            <a:extLst>
              <a:ext uri="{FF2B5EF4-FFF2-40B4-BE49-F238E27FC236}">
                <a16:creationId xmlns:a16="http://schemas.microsoft.com/office/drawing/2014/main" id="{E1BFE1DB-DD9F-9240-96FD-AF134FE903B5}"/>
              </a:ext>
            </a:extLst>
          </p:cNvPr>
          <p:cNvCxnSpPr/>
          <p:nvPr/>
        </p:nvCxnSpPr>
        <p:spPr>
          <a:xfrm flipH="1">
            <a:off x="3708478" y="3348906"/>
            <a:ext cx="1348251" cy="0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0" name="Straight Connector 249">
            <a:extLst>
              <a:ext uri="{FF2B5EF4-FFF2-40B4-BE49-F238E27FC236}">
                <a16:creationId xmlns:a16="http://schemas.microsoft.com/office/drawing/2014/main" id="{873E6252-5EF1-EE4F-8ACC-2537031D5C87}"/>
              </a:ext>
            </a:extLst>
          </p:cNvPr>
          <p:cNvCxnSpPr/>
          <p:nvPr/>
        </p:nvCxnSpPr>
        <p:spPr>
          <a:xfrm flipH="1">
            <a:off x="3627536" y="3398511"/>
            <a:ext cx="1348251" cy="1685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1" name="Straight Connector 250">
            <a:extLst>
              <a:ext uri="{FF2B5EF4-FFF2-40B4-BE49-F238E27FC236}">
                <a16:creationId xmlns:a16="http://schemas.microsoft.com/office/drawing/2014/main" id="{DE190590-1038-7C44-9F0D-3AE24E4FD0D7}"/>
              </a:ext>
            </a:extLst>
          </p:cNvPr>
          <p:cNvCxnSpPr/>
          <p:nvPr/>
        </p:nvCxnSpPr>
        <p:spPr>
          <a:xfrm flipH="1">
            <a:off x="3543423" y="3451481"/>
            <a:ext cx="1343489" cy="0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Connector 251">
            <a:extLst>
              <a:ext uri="{FF2B5EF4-FFF2-40B4-BE49-F238E27FC236}">
                <a16:creationId xmlns:a16="http://schemas.microsoft.com/office/drawing/2014/main" id="{C2779ED0-A79B-5140-984C-3FF90FE1665C}"/>
              </a:ext>
            </a:extLst>
          </p:cNvPr>
          <p:cNvCxnSpPr/>
          <p:nvPr/>
        </p:nvCxnSpPr>
        <p:spPr>
          <a:xfrm flipV="1">
            <a:off x="4774889" y="2835380"/>
            <a:ext cx="992103" cy="616103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3" name="Straight Connector 252">
            <a:extLst>
              <a:ext uri="{FF2B5EF4-FFF2-40B4-BE49-F238E27FC236}">
                <a16:creationId xmlns:a16="http://schemas.microsoft.com/office/drawing/2014/main" id="{807DBC41-3833-344C-9FCF-95E0680DBBCC}"/>
              </a:ext>
            </a:extLst>
          </p:cNvPr>
          <p:cNvCxnSpPr/>
          <p:nvPr/>
        </p:nvCxnSpPr>
        <p:spPr>
          <a:xfrm flipV="1">
            <a:off x="4662867" y="2835380"/>
            <a:ext cx="992103" cy="616103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4" name="Straight Connector 253">
            <a:extLst>
              <a:ext uri="{FF2B5EF4-FFF2-40B4-BE49-F238E27FC236}">
                <a16:creationId xmlns:a16="http://schemas.microsoft.com/office/drawing/2014/main" id="{4DF07642-2067-F24A-960D-73889398ADD3}"/>
              </a:ext>
            </a:extLst>
          </p:cNvPr>
          <p:cNvCxnSpPr/>
          <p:nvPr/>
        </p:nvCxnSpPr>
        <p:spPr>
          <a:xfrm flipV="1">
            <a:off x="4550845" y="2835380"/>
            <a:ext cx="992103" cy="616103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5" name="Straight Connector 254">
            <a:extLst>
              <a:ext uri="{FF2B5EF4-FFF2-40B4-BE49-F238E27FC236}">
                <a16:creationId xmlns:a16="http://schemas.microsoft.com/office/drawing/2014/main" id="{56DE9613-C7B4-B642-AC11-6E065239DD83}"/>
              </a:ext>
            </a:extLst>
          </p:cNvPr>
          <p:cNvCxnSpPr/>
          <p:nvPr/>
        </p:nvCxnSpPr>
        <p:spPr>
          <a:xfrm flipV="1">
            <a:off x="4438824" y="2835380"/>
            <a:ext cx="992103" cy="616103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6" name="Straight Connector 255">
            <a:extLst>
              <a:ext uri="{FF2B5EF4-FFF2-40B4-BE49-F238E27FC236}">
                <a16:creationId xmlns:a16="http://schemas.microsoft.com/office/drawing/2014/main" id="{455C74BA-D8B7-AA4A-99D8-DE6BDE0CF928}"/>
              </a:ext>
            </a:extLst>
          </p:cNvPr>
          <p:cNvCxnSpPr/>
          <p:nvPr/>
        </p:nvCxnSpPr>
        <p:spPr>
          <a:xfrm flipV="1">
            <a:off x="4326802" y="2835380"/>
            <a:ext cx="992103" cy="616103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7" name="Straight Connector 256">
            <a:extLst>
              <a:ext uri="{FF2B5EF4-FFF2-40B4-BE49-F238E27FC236}">
                <a16:creationId xmlns:a16="http://schemas.microsoft.com/office/drawing/2014/main" id="{D9B8B34F-F846-6243-AF2C-58763F4225D1}"/>
              </a:ext>
            </a:extLst>
          </p:cNvPr>
          <p:cNvCxnSpPr/>
          <p:nvPr/>
        </p:nvCxnSpPr>
        <p:spPr>
          <a:xfrm flipV="1">
            <a:off x="4214780" y="2835380"/>
            <a:ext cx="992103" cy="616103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8" name="Straight Connector 257">
            <a:extLst>
              <a:ext uri="{FF2B5EF4-FFF2-40B4-BE49-F238E27FC236}">
                <a16:creationId xmlns:a16="http://schemas.microsoft.com/office/drawing/2014/main" id="{43E1101A-DA7F-D848-B4AC-3C3D7F821020}"/>
              </a:ext>
            </a:extLst>
          </p:cNvPr>
          <p:cNvCxnSpPr/>
          <p:nvPr/>
        </p:nvCxnSpPr>
        <p:spPr>
          <a:xfrm flipV="1">
            <a:off x="4102758" y="2835380"/>
            <a:ext cx="992103" cy="616103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9" name="Straight Connector 258">
            <a:extLst>
              <a:ext uri="{FF2B5EF4-FFF2-40B4-BE49-F238E27FC236}">
                <a16:creationId xmlns:a16="http://schemas.microsoft.com/office/drawing/2014/main" id="{32E009C4-EDDC-4043-85AC-3A05A6EDFC9C}"/>
              </a:ext>
            </a:extLst>
          </p:cNvPr>
          <p:cNvCxnSpPr/>
          <p:nvPr/>
        </p:nvCxnSpPr>
        <p:spPr>
          <a:xfrm flipV="1">
            <a:off x="3990736" y="2835380"/>
            <a:ext cx="992103" cy="616103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0" name="Straight Connector 259">
            <a:extLst>
              <a:ext uri="{FF2B5EF4-FFF2-40B4-BE49-F238E27FC236}">
                <a16:creationId xmlns:a16="http://schemas.microsoft.com/office/drawing/2014/main" id="{2C5C2774-3726-5B47-961D-814E63FBC383}"/>
              </a:ext>
            </a:extLst>
          </p:cNvPr>
          <p:cNvCxnSpPr/>
          <p:nvPr/>
        </p:nvCxnSpPr>
        <p:spPr>
          <a:xfrm flipV="1">
            <a:off x="3878714" y="2835380"/>
            <a:ext cx="992103" cy="616103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1" name="Straight Connector 260">
            <a:extLst>
              <a:ext uri="{FF2B5EF4-FFF2-40B4-BE49-F238E27FC236}">
                <a16:creationId xmlns:a16="http://schemas.microsoft.com/office/drawing/2014/main" id="{51C17882-2573-D248-A91E-116A7C0086A6}"/>
              </a:ext>
            </a:extLst>
          </p:cNvPr>
          <p:cNvCxnSpPr/>
          <p:nvPr/>
        </p:nvCxnSpPr>
        <p:spPr>
          <a:xfrm flipV="1">
            <a:off x="3766693" y="2835380"/>
            <a:ext cx="992103" cy="616103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2" name="Straight Connector 261">
            <a:extLst>
              <a:ext uri="{FF2B5EF4-FFF2-40B4-BE49-F238E27FC236}">
                <a16:creationId xmlns:a16="http://schemas.microsoft.com/office/drawing/2014/main" id="{47B9564F-DCB6-6547-986E-A5BED1C644DF}"/>
              </a:ext>
            </a:extLst>
          </p:cNvPr>
          <p:cNvCxnSpPr/>
          <p:nvPr/>
        </p:nvCxnSpPr>
        <p:spPr>
          <a:xfrm flipV="1">
            <a:off x="3654671" y="2835380"/>
            <a:ext cx="992103" cy="616103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3" name="Straight Connector 262">
            <a:extLst>
              <a:ext uri="{FF2B5EF4-FFF2-40B4-BE49-F238E27FC236}">
                <a16:creationId xmlns:a16="http://schemas.microsoft.com/office/drawing/2014/main" id="{6CF23A01-3DFA-934C-BEB4-407746602176}"/>
              </a:ext>
            </a:extLst>
          </p:cNvPr>
          <p:cNvCxnSpPr/>
          <p:nvPr/>
        </p:nvCxnSpPr>
        <p:spPr>
          <a:xfrm flipV="1">
            <a:off x="3542649" y="2835380"/>
            <a:ext cx="992103" cy="616103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4" name="Parallelogram 263">
            <a:extLst>
              <a:ext uri="{FF2B5EF4-FFF2-40B4-BE49-F238E27FC236}">
                <a16:creationId xmlns:a16="http://schemas.microsoft.com/office/drawing/2014/main" id="{F7AA0BB7-065A-6343-BD3F-FAAB42175ACB}"/>
              </a:ext>
            </a:extLst>
          </p:cNvPr>
          <p:cNvSpPr/>
          <p:nvPr/>
        </p:nvSpPr>
        <p:spPr>
          <a:xfrm>
            <a:off x="3543421" y="2835380"/>
            <a:ext cx="2335592" cy="616103"/>
          </a:xfrm>
          <a:prstGeom prst="parallelogram">
            <a:avLst>
              <a:gd name="adj" fmla="val 160201"/>
            </a:avLst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 eaLnBrk="0" hangingPunct="0"/>
            <a:endParaRPr lang="en-US" sz="1600">
              <a:solidFill>
                <a:srgbClr val="FFFFFF"/>
              </a:solidFill>
              <a:latin typeface="Helvetica"/>
              <a:ea typeface="ＭＳ Ｐゴシック"/>
            </a:endParaRPr>
          </a:p>
        </p:txBody>
      </p:sp>
      <p:cxnSp>
        <p:nvCxnSpPr>
          <p:cNvPr id="265" name="Straight Connector 264">
            <a:extLst>
              <a:ext uri="{FF2B5EF4-FFF2-40B4-BE49-F238E27FC236}">
                <a16:creationId xmlns:a16="http://schemas.microsoft.com/office/drawing/2014/main" id="{9801D9D0-4933-B74F-8388-EFA7C9F2C39C}"/>
              </a:ext>
            </a:extLst>
          </p:cNvPr>
          <p:cNvCxnSpPr/>
          <p:nvPr/>
        </p:nvCxnSpPr>
        <p:spPr>
          <a:xfrm flipV="1">
            <a:off x="4889346" y="3442002"/>
            <a:ext cx="0" cy="1571216"/>
          </a:xfrm>
          <a:prstGeom prst="line">
            <a:avLst/>
          </a:prstGeom>
          <a:ln w="12700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6" name="Parallelogram 265">
            <a:extLst>
              <a:ext uri="{FF2B5EF4-FFF2-40B4-BE49-F238E27FC236}">
                <a16:creationId xmlns:a16="http://schemas.microsoft.com/office/drawing/2014/main" id="{75EA9C66-FC37-FF44-91B0-FAD0347FD423}"/>
              </a:ext>
            </a:extLst>
          </p:cNvPr>
          <p:cNvSpPr>
            <a:spLocks noChangeAspect="1"/>
          </p:cNvSpPr>
          <p:nvPr/>
        </p:nvSpPr>
        <p:spPr>
          <a:xfrm>
            <a:off x="3551197" y="4394446"/>
            <a:ext cx="2335592" cy="616104"/>
          </a:xfrm>
          <a:prstGeom prst="parallelogram">
            <a:avLst>
              <a:gd name="adj" fmla="val 160201"/>
            </a:avLst>
          </a:prstGeom>
          <a:noFill/>
          <a:ln w="12700" cmpd="sng"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 eaLnBrk="0" hangingPunct="0"/>
            <a:endParaRPr lang="en-US" sz="1600">
              <a:solidFill>
                <a:srgbClr val="FFFFFF"/>
              </a:solidFill>
              <a:latin typeface="Helvetica"/>
              <a:ea typeface="ＭＳ Ｐゴシック"/>
            </a:endParaRPr>
          </a:p>
        </p:txBody>
      </p:sp>
      <p:sp>
        <p:nvSpPr>
          <p:cNvPr id="267" name="TextBox 266">
            <a:extLst>
              <a:ext uri="{FF2B5EF4-FFF2-40B4-BE49-F238E27FC236}">
                <a16:creationId xmlns:a16="http://schemas.microsoft.com/office/drawing/2014/main" id="{CFEEC875-4D15-2C4F-B71A-EF641CF5545A}"/>
              </a:ext>
            </a:extLst>
          </p:cNvPr>
          <p:cNvSpPr txBox="1"/>
          <p:nvPr/>
        </p:nvSpPr>
        <p:spPr>
          <a:xfrm>
            <a:off x="2309625" y="4691389"/>
            <a:ext cx="469878" cy="461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26" eaLnBrk="0" hangingPunct="0"/>
            <a:r>
              <a:rPr lang="en-US" sz="2399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L</a:t>
            </a:r>
            <a:r>
              <a:rPr lang="en-US" sz="2399" baseline="-2500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n</a:t>
            </a:r>
          </a:p>
        </p:txBody>
      </p:sp>
      <p:sp>
        <p:nvSpPr>
          <p:cNvPr id="268" name="TextBox 267">
            <a:extLst>
              <a:ext uri="{FF2B5EF4-FFF2-40B4-BE49-F238E27FC236}">
                <a16:creationId xmlns:a16="http://schemas.microsoft.com/office/drawing/2014/main" id="{37E29B66-A9A7-0943-9521-3C81B43F442C}"/>
              </a:ext>
            </a:extLst>
          </p:cNvPr>
          <p:cNvSpPr txBox="1"/>
          <p:nvPr/>
        </p:nvSpPr>
        <p:spPr>
          <a:xfrm>
            <a:off x="2944457" y="3506976"/>
            <a:ext cx="703856" cy="461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26" eaLnBrk="0" hangingPunct="0"/>
            <a:r>
              <a:rPr lang="en-US" sz="2399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L</a:t>
            </a:r>
            <a:r>
              <a:rPr lang="en-US" sz="2399" baseline="-2500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n+1</a:t>
            </a:r>
          </a:p>
        </p:txBody>
      </p:sp>
      <p:sp>
        <p:nvSpPr>
          <p:cNvPr id="269" name="TextBox 268">
            <a:extLst>
              <a:ext uri="{FF2B5EF4-FFF2-40B4-BE49-F238E27FC236}">
                <a16:creationId xmlns:a16="http://schemas.microsoft.com/office/drawing/2014/main" id="{42D06429-9C3E-C441-81DB-3CAC115FE847}"/>
              </a:ext>
            </a:extLst>
          </p:cNvPr>
          <p:cNvSpPr txBox="1"/>
          <p:nvPr/>
        </p:nvSpPr>
        <p:spPr>
          <a:xfrm>
            <a:off x="5854150" y="2548339"/>
            <a:ext cx="356095" cy="461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26" eaLnBrk="0" hangingPunct="0"/>
            <a:r>
              <a:rPr lang="en-US" sz="2399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a</a:t>
            </a:r>
          </a:p>
        </p:txBody>
      </p:sp>
      <p:sp>
        <p:nvSpPr>
          <p:cNvPr id="270" name="TextBox 269">
            <a:extLst>
              <a:ext uri="{FF2B5EF4-FFF2-40B4-BE49-F238E27FC236}">
                <a16:creationId xmlns:a16="http://schemas.microsoft.com/office/drawing/2014/main" id="{D22CE4CC-AE30-024F-9689-4B00DCDC7903}"/>
              </a:ext>
            </a:extLst>
          </p:cNvPr>
          <p:cNvSpPr txBox="1"/>
          <p:nvPr/>
        </p:nvSpPr>
        <p:spPr>
          <a:xfrm>
            <a:off x="5874207" y="2808834"/>
            <a:ext cx="269556" cy="461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26" eaLnBrk="0" hangingPunct="0"/>
            <a:r>
              <a:rPr lang="en-US" sz="2399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f</a:t>
            </a:r>
          </a:p>
        </p:txBody>
      </p:sp>
      <p:sp>
        <p:nvSpPr>
          <p:cNvPr id="271" name="TextBox 270">
            <a:extLst>
              <a:ext uri="{FF2B5EF4-FFF2-40B4-BE49-F238E27FC236}">
                <a16:creationId xmlns:a16="http://schemas.microsoft.com/office/drawing/2014/main" id="{E7A6EFE0-965B-1C43-8289-E91E8C1B370E}"/>
              </a:ext>
            </a:extLst>
          </p:cNvPr>
          <p:cNvSpPr txBox="1"/>
          <p:nvPr/>
        </p:nvSpPr>
        <p:spPr>
          <a:xfrm>
            <a:off x="5862788" y="3069330"/>
            <a:ext cx="338466" cy="461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26" eaLnBrk="0" hangingPunct="0"/>
            <a:r>
              <a:rPr lang="en-US" sz="2399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c</a:t>
            </a:r>
          </a:p>
        </p:txBody>
      </p:sp>
      <p:cxnSp>
        <p:nvCxnSpPr>
          <p:cNvPr id="272" name="Straight Connector 271">
            <a:extLst>
              <a:ext uri="{FF2B5EF4-FFF2-40B4-BE49-F238E27FC236}">
                <a16:creationId xmlns:a16="http://schemas.microsoft.com/office/drawing/2014/main" id="{DEF8532D-346B-3E4D-9652-CB18544DC3A3}"/>
              </a:ext>
            </a:extLst>
          </p:cNvPr>
          <p:cNvCxnSpPr/>
          <p:nvPr/>
        </p:nvCxnSpPr>
        <p:spPr>
          <a:xfrm flipV="1">
            <a:off x="7611163" y="4676582"/>
            <a:ext cx="265514" cy="644"/>
          </a:xfrm>
          <a:prstGeom prst="line">
            <a:avLst/>
          </a:prstGeom>
          <a:ln w="5715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3" name="Rectangle 272">
            <a:extLst>
              <a:ext uri="{FF2B5EF4-FFF2-40B4-BE49-F238E27FC236}">
                <a16:creationId xmlns:a16="http://schemas.microsoft.com/office/drawing/2014/main" id="{298ABBEA-DF08-EB45-B9E5-D6325335CE8B}"/>
              </a:ext>
            </a:extLst>
          </p:cNvPr>
          <p:cNvSpPr/>
          <p:nvPr/>
        </p:nvSpPr>
        <p:spPr>
          <a:xfrm>
            <a:off x="4580613" y="4518938"/>
            <a:ext cx="244915" cy="30293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 eaLnBrk="0" hangingPunct="0"/>
            <a:endParaRPr lang="en-US" sz="1600">
              <a:solidFill>
                <a:srgbClr val="FFFFFF"/>
              </a:solidFill>
              <a:latin typeface="Helvetica"/>
              <a:ea typeface="ＭＳ Ｐゴシック"/>
            </a:endParaRPr>
          </a:p>
        </p:txBody>
      </p:sp>
      <p:sp>
        <p:nvSpPr>
          <p:cNvPr id="274" name="TextBox 273">
            <a:extLst>
              <a:ext uri="{FF2B5EF4-FFF2-40B4-BE49-F238E27FC236}">
                <a16:creationId xmlns:a16="http://schemas.microsoft.com/office/drawing/2014/main" id="{6FE5885D-3877-E040-ABE3-86331195B81D}"/>
              </a:ext>
            </a:extLst>
          </p:cNvPr>
          <p:cNvSpPr txBox="1"/>
          <p:nvPr/>
        </p:nvSpPr>
        <p:spPr>
          <a:xfrm>
            <a:off x="4557270" y="4399828"/>
            <a:ext cx="338466" cy="461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26" eaLnBrk="0" hangingPunct="0"/>
            <a:r>
              <a:rPr lang="en-US" sz="2399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s</a:t>
            </a:r>
          </a:p>
        </p:txBody>
      </p:sp>
      <p:sp>
        <p:nvSpPr>
          <p:cNvPr id="275" name="TextBox 274">
            <a:extLst>
              <a:ext uri="{FF2B5EF4-FFF2-40B4-BE49-F238E27FC236}">
                <a16:creationId xmlns:a16="http://schemas.microsoft.com/office/drawing/2014/main" id="{C3E599CB-A7BA-3043-96B7-503E258404BB}"/>
              </a:ext>
            </a:extLst>
          </p:cNvPr>
          <p:cNvSpPr txBox="1"/>
          <p:nvPr/>
        </p:nvSpPr>
        <p:spPr>
          <a:xfrm>
            <a:off x="6809740" y="3679274"/>
            <a:ext cx="356095" cy="461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26" eaLnBrk="0" hangingPunct="0"/>
            <a:r>
              <a:rPr lang="en-US" sz="2399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a</a:t>
            </a:r>
          </a:p>
        </p:txBody>
      </p:sp>
      <p:sp>
        <p:nvSpPr>
          <p:cNvPr id="276" name="Parallelogram 275">
            <a:extLst>
              <a:ext uri="{FF2B5EF4-FFF2-40B4-BE49-F238E27FC236}">
                <a16:creationId xmlns:a16="http://schemas.microsoft.com/office/drawing/2014/main" id="{542DC31C-F0EF-A449-A8A4-0EE556150A63}"/>
              </a:ext>
            </a:extLst>
          </p:cNvPr>
          <p:cNvSpPr>
            <a:spLocks noChangeAspect="1"/>
          </p:cNvSpPr>
          <p:nvPr/>
        </p:nvSpPr>
        <p:spPr>
          <a:xfrm>
            <a:off x="3941100" y="4503282"/>
            <a:ext cx="1552172" cy="403605"/>
          </a:xfrm>
          <a:prstGeom prst="parallelogram">
            <a:avLst>
              <a:gd name="adj" fmla="val 160201"/>
            </a:avLst>
          </a:prstGeom>
          <a:noFill/>
          <a:ln w="12700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 eaLnBrk="0" hangingPunct="0"/>
            <a:endParaRPr lang="en-US" sz="1600">
              <a:solidFill>
                <a:srgbClr val="FFFFFF"/>
              </a:solidFill>
              <a:latin typeface="Helvetica"/>
              <a:ea typeface="ＭＳ Ｐゴシック"/>
            </a:endParaRPr>
          </a:p>
        </p:txBody>
      </p:sp>
      <p:cxnSp>
        <p:nvCxnSpPr>
          <p:cNvPr id="277" name="Straight Connector 276">
            <a:extLst>
              <a:ext uri="{FF2B5EF4-FFF2-40B4-BE49-F238E27FC236}">
                <a16:creationId xmlns:a16="http://schemas.microsoft.com/office/drawing/2014/main" id="{7B8A3470-262B-5640-B79C-23C101198759}"/>
              </a:ext>
            </a:extLst>
          </p:cNvPr>
          <p:cNvCxnSpPr/>
          <p:nvPr/>
        </p:nvCxnSpPr>
        <p:spPr>
          <a:xfrm flipV="1">
            <a:off x="3941101" y="4003641"/>
            <a:ext cx="385" cy="903247"/>
          </a:xfrm>
          <a:prstGeom prst="line">
            <a:avLst/>
          </a:prstGeom>
          <a:ln w="12700" cmpd="sng">
            <a:solidFill>
              <a:srgbClr val="FF0000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8" name="Straight Connector 277">
            <a:extLst>
              <a:ext uri="{FF2B5EF4-FFF2-40B4-BE49-F238E27FC236}">
                <a16:creationId xmlns:a16="http://schemas.microsoft.com/office/drawing/2014/main" id="{D16EE7A5-F0F9-174E-970B-FFAB9BF8CF56}"/>
              </a:ext>
            </a:extLst>
          </p:cNvPr>
          <p:cNvCxnSpPr/>
          <p:nvPr/>
        </p:nvCxnSpPr>
        <p:spPr>
          <a:xfrm flipH="1" flipV="1">
            <a:off x="4846820" y="4004314"/>
            <a:ext cx="2096" cy="905748"/>
          </a:xfrm>
          <a:prstGeom prst="line">
            <a:avLst/>
          </a:prstGeom>
          <a:ln w="12700" cmpd="sng">
            <a:solidFill>
              <a:srgbClr val="FF0000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9" name="Straight Connector 278">
            <a:extLst>
              <a:ext uri="{FF2B5EF4-FFF2-40B4-BE49-F238E27FC236}">
                <a16:creationId xmlns:a16="http://schemas.microsoft.com/office/drawing/2014/main" id="{B6B8726F-72B6-FD47-9DE6-47E59F4D7856}"/>
              </a:ext>
            </a:extLst>
          </p:cNvPr>
          <p:cNvCxnSpPr/>
          <p:nvPr/>
        </p:nvCxnSpPr>
        <p:spPr>
          <a:xfrm flipV="1">
            <a:off x="5490098" y="3639284"/>
            <a:ext cx="1079" cy="867658"/>
          </a:xfrm>
          <a:prstGeom prst="line">
            <a:avLst/>
          </a:prstGeom>
          <a:ln w="12700" cmpd="sng">
            <a:solidFill>
              <a:srgbClr val="FF0000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0" name="Straight Connector 279">
            <a:extLst>
              <a:ext uri="{FF2B5EF4-FFF2-40B4-BE49-F238E27FC236}">
                <a16:creationId xmlns:a16="http://schemas.microsoft.com/office/drawing/2014/main" id="{28FC6A7E-5379-6047-9055-4208CBF74094}"/>
              </a:ext>
            </a:extLst>
          </p:cNvPr>
          <p:cNvCxnSpPr/>
          <p:nvPr/>
        </p:nvCxnSpPr>
        <p:spPr>
          <a:xfrm flipH="1" flipV="1">
            <a:off x="4589711" y="4001142"/>
            <a:ext cx="5270" cy="505803"/>
          </a:xfrm>
          <a:prstGeom prst="line">
            <a:avLst/>
          </a:prstGeom>
          <a:ln w="12700" cmpd="sng">
            <a:solidFill>
              <a:srgbClr val="FF0000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1" name="Parallelogram 280">
            <a:extLst>
              <a:ext uri="{FF2B5EF4-FFF2-40B4-BE49-F238E27FC236}">
                <a16:creationId xmlns:a16="http://schemas.microsoft.com/office/drawing/2014/main" id="{BE42A70E-2BF2-B941-AF55-D6D52FB0A304}"/>
              </a:ext>
            </a:extLst>
          </p:cNvPr>
          <p:cNvSpPr>
            <a:spLocks noChangeAspect="1"/>
          </p:cNvSpPr>
          <p:nvPr/>
        </p:nvSpPr>
        <p:spPr>
          <a:xfrm>
            <a:off x="3947633" y="2940359"/>
            <a:ext cx="1552172" cy="403605"/>
          </a:xfrm>
          <a:prstGeom prst="parallelogram">
            <a:avLst>
              <a:gd name="adj" fmla="val 160201"/>
            </a:avLst>
          </a:prstGeom>
          <a:noFill/>
          <a:ln w="12700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 eaLnBrk="0" hangingPunct="0"/>
            <a:endParaRPr lang="en-US" sz="1600">
              <a:solidFill>
                <a:srgbClr val="FFFFFF"/>
              </a:solidFill>
              <a:latin typeface="Helvetica"/>
              <a:ea typeface="ＭＳ Ｐゴシック"/>
            </a:endParaRPr>
          </a:p>
        </p:txBody>
      </p:sp>
      <p:sp>
        <p:nvSpPr>
          <p:cNvPr id="282" name="Text Box 25">
            <a:extLst>
              <a:ext uri="{FF2B5EF4-FFF2-40B4-BE49-F238E27FC236}">
                <a16:creationId xmlns:a16="http://schemas.microsoft.com/office/drawing/2014/main" id="{3AE45274-003D-374C-B7CD-5835EAFC0B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7437" y="3868618"/>
            <a:ext cx="179889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126" eaLnBrk="0" hangingPunct="0">
              <a:defRPr/>
            </a:pPr>
            <a:r>
              <a:rPr lang="en-US" sz="2000" dirty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Main grid: F</a:t>
            </a:r>
            <a:r>
              <a:rPr lang="en-US" sz="2000" baseline="-25000" dirty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n</a:t>
            </a:r>
            <a:r>
              <a:rPr lang="en-US" sz="2000" dirty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(a)</a:t>
            </a:r>
          </a:p>
        </p:txBody>
      </p:sp>
      <p:sp>
        <p:nvSpPr>
          <p:cNvPr id="283" name="Line 26">
            <a:extLst>
              <a:ext uri="{FF2B5EF4-FFF2-40B4-BE49-F238E27FC236}">
                <a16:creationId xmlns:a16="http://schemas.microsoft.com/office/drawing/2014/main" id="{E3E8BC8A-B1C6-4245-9229-9DE5FCBBFA5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20708" y="4161511"/>
            <a:ext cx="1846136" cy="595980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126" eaLnBrk="0" hangingPunct="0">
              <a:defRPr/>
            </a:pPr>
            <a:endParaRPr lang="en-US" sz="16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84" name="Text Box 27">
            <a:extLst>
              <a:ext uri="{FF2B5EF4-FFF2-40B4-BE49-F238E27FC236}">
                <a16:creationId xmlns:a16="http://schemas.microsoft.com/office/drawing/2014/main" id="{31CCC3B0-4374-F944-B132-113374E134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3150" y="2868520"/>
            <a:ext cx="326942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126" eaLnBrk="0" hangingPunct="0">
              <a:defRPr/>
            </a:pPr>
            <a:r>
              <a:rPr lang="en-US" sz="2000" dirty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Inside patch at L</a:t>
            </a:r>
            <a:r>
              <a:rPr lang="en-US" sz="2000" baseline="-25000" dirty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n+1</a:t>
            </a:r>
            <a:r>
              <a:rPr lang="en-US" sz="2000" dirty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:</a:t>
            </a:r>
          </a:p>
          <a:p>
            <a:pPr defTabSz="914126" eaLnBrk="0" hangingPunct="0">
              <a:defRPr/>
            </a:pPr>
            <a:r>
              <a:rPr lang="en-US" sz="2000" dirty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F</a:t>
            </a:r>
            <a:r>
              <a:rPr lang="en-US" sz="2000" baseline="-25000" dirty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n+1</a:t>
            </a:r>
            <a:r>
              <a:rPr lang="en-US" sz="2000" dirty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(a) = 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I</a:t>
            </a:r>
            <a:r>
              <a:rPr lang="en-US" sz="2000" dirty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[F</a:t>
            </a:r>
            <a:r>
              <a:rPr lang="en-US" sz="2000" baseline="-25000" dirty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n</a:t>
            </a:r>
            <a:r>
              <a:rPr lang="en-US" sz="2000" dirty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(s)-F</a:t>
            </a:r>
            <a:r>
              <a:rPr lang="en-US" sz="2000" baseline="-25000" dirty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n+1</a:t>
            </a:r>
            <a:r>
              <a:rPr lang="en-US" sz="2000" dirty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(c)]+F</a:t>
            </a:r>
            <a:r>
              <a:rPr lang="en-US" sz="2000" baseline="-25000" dirty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n+1</a:t>
            </a:r>
            <a:r>
              <a:rPr lang="en-US" sz="2000" dirty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(f)</a:t>
            </a:r>
          </a:p>
        </p:txBody>
      </p:sp>
      <p:sp>
        <p:nvSpPr>
          <p:cNvPr id="285" name="Oval 23">
            <a:extLst>
              <a:ext uri="{FF2B5EF4-FFF2-40B4-BE49-F238E27FC236}">
                <a16:creationId xmlns:a16="http://schemas.microsoft.com/office/drawing/2014/main" id="{6AAEFE38-398E-2D41-B246-3594A27A53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4658" y="4719413"/>
            <a:ext cx="84115" cy="904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defTabSz="914126" eaLnBrk="0" hangingPunct="0">
              <a:defRPr/>
            </a:pPr>
            <a:endParaRPr lang="en-US" sz="16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86" name="Oval 33">
            <a:extLst>
              <a:ext uri="{FF2B5EF4-FFF2-40B4-BE49-F238E27FC236}">
                <a16:creationId xmlns:a16="http://schemas.microsoft.com/office/drawing/2014/main" id="{70B4933B-51C6-8344-8488-202AD50BDC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3769" y="3077996"/>
            <a:ext cx="84115" cy="90463"/>
          </a:xfrm>
          <a:prstGeom prst="ellipse">
            <a:avLst/>
          </a:prstGeom>
          <a:solidFill>
            <a:srgbClr val="FF0000"/>
          </a:solidFill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defTabSz="914126" eaLnBrk="0" hangingPunct="0">
              <a:defRPr/>
            </a:pPr>
            <a:endParaRPr lang="en-US" sz="16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87" name="Line 35">
            <a:extLst>
              <a:ext uri="{FF2B5EF4-FFF2-40B4-BE49-F238E27FC236}">
                <a16:creationId xmlns:a16="http://schemas.microsoft.com/office/drawing/2014/main" id="{E3661291-4D97-074E-8FB4-9F0A5267EEB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060793" y="3118542"/>
            <a:ext cx="1885002" cy="194342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126" eaLnBrk="0" hangingPunct="0">
              <a:defRPr/>
            </a:pPr>
            <a:endParaRPr lang="en-US" sz="16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88" name="TextBox 287">
            <a:extLst>
              <a:ext uri="{FF2B5EF4-FFF2-40B4-BE49-F238E27FC236}">
                <a16:creationId xmlns:a16="http://schemas.microsoft.com/office/drawing/2014/main" id="{7AE3DCE5-878F-1C4B-A2A0-D6915691AC79}"/>
              </a:ext>
            </a:extLst>
          </p:cNvPr>
          <p:cNvSpPr txBox="1"/>
          <p:nvPr/>
        </p:nvSpPr>
        <p:spPr>
          <a:xfrm>
            <a:off x="7541174" y="4483581"/>
            <a:ext cx="3400453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914126" eaLnBrk="0" hangingPunct="0">
              <a:tabLst>
                <a:tab pos="168225" algn="l"/>
              </a:tabLst>
            </a:pPr>
            <a:r>
              <a:rPr lang="en-US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	   absorbing layer (PML)</a:t>
            </a:r>
          </a:p>
          <a:p>
            <a:pPr defTabSz="914126" eaLnBrk="0" hangingPunct="0">
              <a:tabLst>
                <a:tab pos="168225" algn="l"/>
              </a:tabLst>
            </a:pPr>
            <a:r>
              <a:rPr lang="en-US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a = </a:t>
            </a:r>
            <a:r>
              <a:rPr lang="en-US" dirty="0" err="1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auxilliary</a:t>
            </a:r>
            <a:endParaRPr lang="en-US" dirty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  <a:p>
            <a:pPr defTabSz="914126" eaLnBrk="0" hangingPunct="0">
              <a:tabLst>
                <a:tab pos="168225" algn="l"/>
              </a:tabLst>
            </a:pPr>
            <a:r>
              <a:rPr lang="en-US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f	= fine</a:t>
            </a:r>
          </a:p>
          <a:p>
            <a:pPr defTabSz="914126" eaLnBrk="0" hangingPunct="0">
              <a:tabLst>
                <a:tab pos="168225" algn="l"/>
              </a:tabLst>
            </a:pPr>
            <a:r>
              <a:rPr lang="en-US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c	= coarse</a:t>
            </a:r>
          </a:p>
        </p:txBody>
      </p:sp>
      <p:sp>
        <p:nvSpPr>
          <p:cNvPr id="134" name="Title 1">
            <a:extLst>
              <a:ext uri="{FF2B5EF4-FFF2-40B4-BE49-F238E27FC236}">
                <a16:creationId xmlns:a16="http://schemas.microsoft.com/office/drawing/2014/main" id="{FC0A3BF8-DFDD-E34A-942A-1CECC8041250}"/>
              </a:ext>
            </a:extLst>
          </p:cNvPr>
          <p:cNvSpPr txBox="1">
            <a:spLocks/>
          </p:cNvSpPr>
          <p:nvPr/>
        </p:nvSpPr>
        <p:spPr bwMode="auto">
          <a:xfrm>
            <a:off x="157562" y="194388"/>
            <a:ext cx="11909747" cy="914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sz="3199" dirty="0">
                <a:cs typeface="Calibri"/>
              </a:rPr>
              <a:t>Solution: decouple grids + absorbing layers around patches </a:t>
            </a:r>
            <a:endParaRPr lang="en-US" dirty="0"/>
          </a:p>
        </p:txBody>
      </p: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E4E373B3-AF3F-CB4E-BB8E-DDA6F85A5342}"/>
              </a:ext>
            </a:extLst>
          </p:cNvPr>
          <p:cNvGrpSpPr/>
          <p:nvPr/>
        </p:nvGrpSpPr>
        <p:grpSpPr>
          <a:xfrm>
            <a:off x="174172" y="827315"/>
            <a:ext cx="10994571" cy="54427"/>
            <a:chOff x="195943" y="1001487"/>
            <a:chExt cx="10994571" cy="54427"/>
          </a:xfrm>
        </p:grpSpPr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id="{BA41166E-F293-1D41-9234-979F01E7E4D2}"/>
                </a:ext>
              </a:extLst>
            </p:cNvPr>
            <p:cNvCxnSpPr/>
            <p:nvPr/>
          </p:nvCxnSpPr>
          <p:spPr>
            <a:xfrm>
              <a:off x="195943" y="1001487"/>
              <a:ext cx="9818914" cy="0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16274B55-F5B1-ED4D-898F-C286F8DF18DE}"/>
                </a:ext>
              </a:extLst>
            </p:cNvPr>
            <p:cNvCxnSpPr>
              <a:cxnSpLocks/>
            </p:cNvCxnSpPr>
            <p:nvPr/>
          </p:nvCxnSpPr>
          <p:spPr>
            <a:xfrm>
              <a:off x="511628" y="1055914"/>
              <a:ext cx="10678886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2" name="Slide Number Placeholder 3">
            <a:extLst>
              <a:ext uri="{FF2B5EF4-FFF2-40B4-BE49-F238E27FC236}">
                <a16:creationId xmlns:a16="http://schemas.microsoft.com/office/drawing/2014/main" id="{60A8E918-5402-864F-BC60-972A95936374}"/>
              </a:ext>
            </a:extLst>
          </p:cNvPr>
          <p:cNvSpPr txBox="1">
            <a:spLocks/>
          </p:cNvSpPr>
          <p:nvPr/>
        </p:nvSpPr>
        <p:spPr>
          <a:xfrm>
            <a:off x="11455401" y="6393363"/>
            <a:ext cx="544259" cy="3016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929A8685-9CBD-5D48-90F4-6955DC9A7A72}" type="slidenum">
              <a:rPr lang="en-US" altLang="x-none" smtClean="0"/>
              <a:pPr/>
              <a:t>47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3112746001"/>
      </p:ext>
    </p:extLst>
  </p:cSld>
  <p:clrMapOvr>
    <a:masterClrMapping/>
  </p:clrMapOvr>
  <p:transition>
    <p:wipe dir="d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" name="Group 234"/>
          <p:cNvGrpSpPr/>
          <p:nvPr/>
        </p:nvGrpSpPr>
        <p:grpSpPr>
          <a:xfrm>
            <a:off x="2309735" y="1783706"/>
            <a:ext cx="8042496" cy="3535876"/>
            <a:chOff x="662740" y="1062188"/>
            <a:chExt cx="8044591" cy="3536797"/>
          </a:xfrm>
        </p:grpSpPr>
        <p:sp>
          <p:nvSpPr>
            <p:cNvPr id="4" name="Parallelogram 3"/>
            <p:cNvSpPr/>
            <p:nvPr/>
          </p:nvSpPr>
          <p:spPr>
            <a:xfrm>
              <a:off x="727925" y="3365334"/>
              <a:ext cx="4672400" cy="1232526"/>
            </a:xfrm>
            <a:prstGeom prst="parallelogram">
              <a:avLst>
                <a:gd name="adj" fmla="val 160201"/>
              </a:avLst>
            </a:prstGeom>
            <a:solidFill>
              <a:srgbClr val="FFFFFF"/>
            </a:solidFill>
            <a:ln w="28575" cmpd="sng">
              <a:noFill/>
            </a:ln>
            <a:effectLst>
              <a:outerShdw blurRad="136525" dist="330200" dir="5400000" algn="tl" rotWithShape="0">
                <a:schemeClr val="accent1">
                  <a:alpha val="23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eaLnBrk="0" hangingPunct="0"/>
              <a:endParaRPr lang="en-US" sz="1600">
                <a:solidFill>
                  <a:srgbClr val="FFFFFF"/>
                </a:solidFill>
                <a:latin typeface="Helvetica"/>
                <a:ea typeface="ＭＳ Ｐゴシック"/>
              </a:endParaRPr>
            </a:p>
          </p:txBody>
        </p:sp>
        <p:cxnSp>
          <p:nvCxnSpPr>
            <p:cNvPr id="5" name="Straight Connector 4"/>
            <p:cNvCxnSpPr/>
            <p:nvPr/>
          </p:nvCxnSpPr>
          <p:spPr>
            <a:xfrm flipV="1">
              <a:off x="3423701" y="3366459"/>
              <a:ext cx="1984721" cy="1232526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 flipH="1">
              <a:off x="2713768" y="3367762"/>
              <a:ext cx="2694655" cy="0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H="1">
              <a:off x="2558308" y="3470364"/>
              <a:ext cx="2681493" cy="0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>
              <a:off x="2378870" y="3576843"/>
              <a:ext cx="2689481" cy="0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2226365" y="3675568"/>
              <a:ext cx="2689586" cy="0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2055660" y="3778170"/>
              <a:ext cx="2680939" cy="0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889713" y="3880772"/>
              <a:ext cx="2699213" cy="0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stCxn id="31" idx="2"/>
            </p:cNvCxnSpPr>
            <p:nvPr/>
          </p:nvCxnSpPr>
          <p:spPr>
            <a:xfrm flipH="1" flipV="1">
              <a:off x="1732510" y="3981734"/>
              <a:ext cx="2688654" cy="988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>
              <a:off x="1564698" y="4085975"/>
              <a:ext cx="2690853" cy="0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1396424" y="4188577"/>
              <a:ext cx="2694027" cy="0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>
              <a:off x="1231323" y="4291179"/>
              <a:ext cx="2694028" cy="0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1066223" y="4393781"/>
              <a:ext cx="2697203" cy="0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>
              <a:off x="904298" y="4493014"/>
              <a:ext cx="2697203" cy="3369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736023" y="4598985"/>
              <a:ext cx="2687678" cy="0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3199598" y="3366459"/>
              <a:ext cx="1984721" cy="1232526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2975496" y="3366459"/>
              <a:ext cx="1984721" cy="1232526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2751394" y="3366459"/>
              <a:ext cx="1984721" cy="1232526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2527292" y="3366459"/>
              <a:ext cx="1984721" cy="1232526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2303190" y="3366459"/>
              <a:ext cx="1984721" cy="1232526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2079088" y="3366459"/>
              <a:ext cx="1984721" cy="1232526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1854986" y="3366459"/>
              <a:ext cx="1984721" cy="1232526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1630884" y="3366459"/>
              <a:ext cx="1984721" cy="1232526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1406782" y="3366459"/>
              <a:ext cx="1984721" cy="1232526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1182680" y="3366459"/>
              <a:ext cx="1984721" cy="1232526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958578" y="3366459"/>
              <a:ext cx="1984721" cy="1232526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734476" y="3366459"/>
              <a:ext cx="1984721" cy="1232526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Parallelogram 30"/>
            <p:cNvSpPr/>
            <p:nvPr/>
          </p:nvSpPr>
          <p:spPr>
            <a:xfrm>
              <a:off x="736023" y="3366459"/>
              <a:ext cx="4672400" cy="1232526"/>
            </a:xfrm>
            <a:prstGeom prst="parallelogram">
              <a:avLst>
                <a:gd name="adj" fmla="val 160201"/>
              </a:avLst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eaLnBrk="0" hangingPunct="0"/>
              <a:endParaRPr lang="en-US" sz="1600">
                <a:solidFill>
                  <a:srgbClr val="FFFFFF"/>
                </a:solidFill>
                <a:latin typeface="Helvetica"/>
                <a:ea typeface="ＭＳ Ｐゴシック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 flipV="1">
              <a:off x="1900108" y="2721051"/>
              <a:ext cx="3175" cy="1568450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4236908" y="2111451"/>
              <a:ext cx="3175" cy="1568450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V="1">
              <a:off x="2893883" y="2616276"/>
              <a:ext cx="0" cy="1054100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Parallelogram 34"/>
            <p:cNvSpPr/>
            <p:nvPr/>
          </p:nvSpPr>
          <p:spPr>
            <a:xfrm>
              <a:off x="1900033" y="2634971"/>
              <a:ext cx="2336200" cy="616263"/>
            </a:xfrm>
            <a:prstGeom prst="parallelogram">
              <a:avLst>
                <a:gd name="adj" fmla="val 160201"/>
              </a:avLst>
            </a:prstGeom>
            <a:solidFill>
              <a:srgbClr val="FFFFFF"/>
            </a:solidFill>
            <a:ln w="28575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eaLnBrk="0" hangingPunct="0"/>
              <a:endParaRPr lang="en-US" sz="1600">
                <a:solidFill>
                  <a:srgbClr val="FFFFFF"/>
                </a:solidFill>
                <a:latin typeface="Helvetica"/>
                <a:ea typeface="ＭＳ Ｐゴシック"/>
              </a:endParaRPr>
            </a:p>
          </p:txBody>
        </p:sp>
        <p:cxnSp>
          <p:nvCxnSpPr>
            <p:cNvPr id="36" name="Straight Connector 35"/>
            <p:cNvCxnSpPr/>
            <p:nvPr/>
          </p:nvCxnSpPr>
          <p:spPr>
            <a:xfrm flipV="1">
              <a:off x="3240697" y="2638146"/>
              <a:ext cx="992361" cy="616263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H="1">
              <a:off x="2885730" y="2638798"/>
              <a:ext cx="1347328" cy="0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H="1">
              <a:off x="2718281" y="2743338"/>
              <a:ext cx="1344741" cy="0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H="1">
              <a:off x="2556676" y="2844002"/>
              <a:ext cx="1340470" cy="0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>
              <a:stCxn id="50" idx="2"/>
            </p:cNvCxnSpPr>
            <p:nvPr/>
          </p:nvCxnSpPr>
          <p:spPr>
            <a:xfrm flipH="1" flipV="1">
              <a:off x="2395101" y="2945784"/>
              <a:ext cx="1344327" cy="494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H="1">
              <a:off x="2227058" y="3049205"/>
              <a:ext cx="1347014" cy="0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H="1">
              <a:off x="2061958" y="3151807"/>
              <a:ext cx="1348602" cy="0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H="1">
              <a:off x="1896858" y="3254409"/>
              <a:ext cx="1343839" cy="0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V="1">
              <a:off x="3016594" y="2638146"/>
              <a:ext cx="992361" cy="616263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V="1">
              <a:off x="2792492" y="2638146"/>
              <a:ext cx="992361" cy="616263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V="1">
              <a:off x="2568390" y="2638146"/>
              <a:ext cx="992361" cy="616263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V="1">
              <a:off x="2344288" y="2638146"/>
              <a:ext cx="992361" cy="616263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V="1">
              <a:off x="2120186" y="2638146"/>
              <a:ext cx="992361" cy="616263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V="1">
              <a:off x="1896084" y="2638146"/>
              <a:ext cx="992361" cy="616263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Parallelogram 49"/>
            <p:cNvSpPr/>
            <p:nvPr/>
          </p:nvSpPr>
          <p:spPr>
            <a:xfrm>
              <a:off x="1896858" y="2638146"/>
              <a:ext cx="2336200" cy="616263"/>
            </a:xfrm>
            <a:prstGeom prst="parallelogram">
              <a:avLst>
                <a:gd name="adj" fmla="val 160201"/>
              </a:avLst>
            </a:prstGeom>
            <a:noFill/>
            <a:ln w="57150" cmpd="sng">
              <a:solidFill>
                <a:srgbClr val="008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eaLnBrk="0" hangingPunct="0"/>
              <a:endParaRPr lang="en-US" sz="1600">
                <a:solidFill>
                  <a:srgbClr val="FFFFFF"/>
                </a:solidFill>
                <a:latin typeface="Helvetica"/>
                <a:ea typeface="ＭＳ Ｐゴシック"/>
              </a:endParaRPr>
            </a:p>
          </p:txBody>
        </p:sp>
        <p:sp>
          <p:nvSpPr>
            <p:cNvPr id="51" name="Parallelogram 50"/>
            <p:cNvSpPr/>
            <p:nvPr/>
          </p:nvSpPr>
          <p:spPr>
            <a:xfrm>
              <a:off x="1900033" y="2373034"/>
              <a:ext cx="2336200" cy="616263"/>
            </a:xfrm>
            <a:prstGeom prst="parallelogram">
              <a:avLst>
                <a:gd name="adj" fmla="val 160201"/>
              </a:avLst>
            </a:prstGeom>
            <a:solidFill>
              <a:srgbClr val="FFFFFF"/>
            </a:solidFill>
            <a:ln w="28575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eaLnBrk="0" hangingPunct="0"/>
              <a:endParaRPr lang="en-US" sz="1600">
                <a:solidFill>
                  <a:srgbClr val="FFFFFF"/>
                </a:solidFill>
                <a:latin typeface="Helvetica"/>
                <a:ea typeface="ＭＳ Ｐゴシック"/>
              </a:endParaRPr>
            </a:p>
          </p:txBody>
        </p:sp>
        <p:cxnSp>
          <p:nvCxnSpPr>
            <p:cNvPr id="52" name="Straight Connector 51"/>
            <p:cNvCxnSpPr/>
            <p:nvPr/>
          </p:nvCxnSpPr>
          <p:spPr>
            <a:xfrm flipV="1">
              <a:off x="3243872" y="2376209"/>
              <a:ext cx="992361" cy="616263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H="1">
              <a:off x="2888905" y="2376861"/>
              <a:ext cx="1347328" cy="0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H="1">
              <a:off x="2811175" y="2428162"/>
              <a:ext cx="1340747" cy="0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H="1">
              <a:off x="2721456" y="2481401"/>
              <a:ext cx="1344741" cy="0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flipH="1">
              <a:off x="2645204" y="2530764"/>
              <a:ext cx="1344793" cy="0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flipH="1">
              <a:off x="2559851" y="2582065"/>
              <a:ext cx="1340470" cy="0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H="1">
              <a:off x="2476878" y="2633366"/>
              <a:ext cx="1349607" cy="0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>
              <a:stCxn id="78" idx="2"/>
            </p:cNvCxnSpPr>
            <p:nvPr/>
          </p:nvCxnSpPr>
          <p:spPr>
            <a:xfrm flipH="1" flipV="1">
              <a:off x="2398276" y="2683847"/>
              <a:ext cx="1344327" cy="494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flipH="1">
              <a:off x="2314370" y="2735967"/>
              <a:ext cx="1345427" cy="0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flipH="1">
              <a:off x="2230233" y="2787268"/>
              <a:ext cx="1347014" cy="0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flipH="1">
              <a:off x="2147683" y="2838569"/>
              <a:ext cx="1347014" cy="0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flipH="1">
              <a:off x="2065133" y="2889870"/>
              <a:ext cx="1348602" cy="0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flipH="1">
              <a:off x="1984170" y="2939487"/>
              <a:ext cx="1348602" cy="1685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flipH="1">
              <a:off x="1900033" y="2992472"/>
              <a:ext cx="1343839" cy="0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flipV="1">
              <a:off x="3131820" y="2376209"/>
              <a:ext cx="992361" cy="616263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flipV="1">
              <a:off x="3019769" y="2376209"/>
              <a:ext cx="992361" cy="616263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flipV="1">
              <a:off x="2907718" y="2376209"/>
              <a:ext cx="992361" cy="616263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flipV="1">
              <a:off x="2795667" y="2376209"/>
              <a:ext cx="992361" cy="616263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V="1">
              <a:off x="2683616" y="2376209"/>
              <a:ext cx="992361" cy="616263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flipV="1">
              <a:off x="2571565" y="2376209"/>
              <a:ext cx="992361" cy="616263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flipV="1">
              <a:off x="2459514" y="2376209"/>
              <a:ext cx="992361" cy="616263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flipV="1">
              <a:off x="2347463" y="2376209"/>
              <a:ext cx="992361" cy="616263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flipV="1">
              <a:off x="2235412" y="2376209"/>
              <a:ext cx="992361" cy="616263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flipV="1">
              <a:off x="2123361" y="2376209"/>
              <a:ext cx="992361" cy="616263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flipV="1">
              <a:off x="2011310" y="2376209"/>
              <a:ext cx="992361" cy="616263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flipV="1">
              <a:off x="1899259" y="2376209"/>
              <a:ext cx="992361" cy="616263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Parallelogram 77"/>
            <p:cNvSpPr/>
            <p:nvPr/>
          </p:nvSpPr>
          <p:spPr>
            <a:xfrm>
              <a:off x="1900033" y="2376209"/>
              <a:ext cx="2336200" cy="616263"/>
            </a:xfrm>
            <a:prstGeom prst="parallelogram">
              <a:avLst>
                <a:gd name="adj" fmla="val 160201"/>
              </a:avLst>
            </a:prstGeom>
            <a:noFill/>
            <a:ln w="57150" cmpd="sng">
              <a:solidFill>
                <a:srgbClr val="008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eaLnBrk="0" hangingPunct="0"/>
              <a:endParaRPr lang="en-US" sz="1600">
                <a:solidFill>
                  <a:srgbClr val="FFFFFF"/>
                </a:solidFill>
                <a:latin typeface="Helvetica"/>
                <a:ea typeface="ＭＳ Ｐゴシック"/>
              </a:endParaRPr>
            </a:p>
          </p:txBody>
        </p:sp>
        <p:sp>
          <p:nvSpPr>
            <p:cNvPr id="79" name="Parallelogram 78"/>
            <p:cNvSpPr/>
            <p:nvPr/>
          </p:nvSpPr>
          <p:spPr>
            <a:xfrm>
              <a:off x="1900033" y="2107921"/>
              <a:ext cx="2336200" cy="616263"/>
            </a:xfrm>
            <a:prstGeom prst="parallelogram">
              <a:avLst>
                <a:gd name="adj" fmla="val 160201"/>
              </a:avLst>
            </a:prstGeom>
            <a:solidFill>
              <a:srgbClr val="FFFFFF"/>
            </a:solidFill>
            <a:ln w="28575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eaLnBrk="0" hangingPunct="0"/>
              <a:endParaRPr lang="en-US" sz="1600">
                <a:solidFill>
                  <a:srgbClr val="FFFFFF"/>
                </a:solidFill>
                <a:latin typeface="Helvetica"/>
                <a:ea typeface="ＭＳ Ｐゴシック"/>
              </a:endParaRPr>
            </a:p>
          </p:txBody>
        </p:sp>
        <p:cxnSp>
          <p:nvCxnSpPr>
            <p:cNvPr id="80" name="Straight Connector 79"/>
            <p:cNvCxnSpPr/>
            <p:nvPr/>
          </p:nvCxnSpPr>
          <p:spPr>
            <a:xfrm flipV="1">
              <a:off x="3240697" y="2114271"/>
              <a:ext cx="992361" cy="616263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flipH="1">
              <a:off x="2885730" y="2114923"/>
              <a:ext cx="1347328" cy="0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flipH="1">
              <a:off x="2808000" y="2166224"/>
              <a:ext cx="1340747" cy="0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flipH="1">
              <a:off x="2718281" y="2219463"/>
              <a:ext cx="1344741" cy="0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flipH="1">
              <a:off x="2642029" y="2268826"/>
              <a:ext cx="1344793" cy="0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flipH="1">
              <a:off x="2556676" y="2320127"/>
              <a:ext cx="1340470" cy="0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flipH="1">
              <a:off x="2473703" y="2371428"/>
              <a:ext cx="1349607" cy="0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>
              <a:stCxn id="106" idx="2"/>
            </p:cNvCxnSpPr>
            <p:nvPr/>
          </p:nvCxnSpPr>
          <p:spPr>
            <a:xfrm flipH="1" flipV="1">
              <a:off x="2395101" y="2421909"/>
              <a:ext cx="1344327" cy="494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flipH="1">
              <a:off x="2311195" y="2474029"/>
              <a:ext cx="1345427" cy="0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flipH="1">
              <a:off x="2227058" y="2525330"/>
              <a:ext cx="1347014" cy="0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flipH="1">
              <a:off x="2144508" y="2576631"/>
              <a:ext cx="1347014" cy="0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 flipH="1">
              <a:off x="2061958" y="2627932"/>
              <a:ext cx="1348602" cy="0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flipH="1">
              <a:off x="1980995" y="2677549"/>
              <a:ext cx="1348602" cy="1685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 flipH="1">
              <a:off x="1896858" y="2730534"/>
              <a:ext cx="1343839" cy="0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 flipV="1">
              <a:off x="3128645" y="2114271"/>
              <a:ext cx="992361" cy="616263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 flipV="1">
              <a:off x="3016594" y="2114271"/>
              <a:ext cx="992361" cy="616263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 flipV="1">
              <a:off x="2904543" y="2114271"/>
              <a:ext cx="992361" cy="616263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 flipV="1">
              <a:off x="2792492" y="2114271"/>
              <a:ext cx="992361" cy="616263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 flipV="1">
              <a:off x="2680441" y="2114271"/>
              <a:ext cx="992361" cy="616263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 flipV="1">
              <a:off x="2568390" y="2114271"/>
              <a:ext cx="992361" cy="616263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 flipV="1">
              <a:off x="2456339" y="2114271"/>
              <a:ext cx="992361" cy="616263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 flipV="1">
              <a:off x="2344288" y="2114271"/>
              <a:ext cx="992361" cy="616263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 flipV="1">
              <a:off x="2232237" y="2114271"/>
              <a:ext cx="992361" cy="616263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 flipV="1">
              <a:off x="2120186" y="2114271"/>
              <a:ext cx="992361" cy="616263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 flipV="1">
              <a:off x="2008135" y="2114271"/>
              <a:ext cx="992361" cy="616263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 flipV="1">
              <a:off x="1896084" y="2114271"/>
              <a:ext cx="992361" cy="616263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Parallelogram 105"/>
            <p:cNvSpPr/>
            <p:nvPr/>
          </p:nvSpPr>
          <p:spPr>
            <a:xfrm>
              <a:off x="1896858" y="2114271"/>
              <a:ext cx="2336200" cy="616263"/>
            </a:xfrm>
            <a:prstGeom prst="parallelogram">
              <a:avLst>
                <a:gd name="adj" fmla="val 160201"/>
              </a:avLst>
            </a:prstGeom>
            <a:noFill/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eaLnBrk="0" hangingPunct="0"/>
              <a:endParaRPr lang="en-US" sz="1600">
                <a:solidFill>
                  <a:srgbClr val="FFFFFF"/>
                </a:solidFill>
                <a:latin typeface="Helvetica"/>
                <a:ea typeface="ＭＳ Ｐゴシック"/>
              </a:endParaRPr>
            </a:p>
          </p:txBody>
        </p:sp>
        <p:cxnSp>
          <p:nvCxnSpPr>
            <p:cNvPr id="107" name="Straight Connector 106"/>
            <p:cNvCxnSpPr/>
            <p:nvPr/>
          </p:nvCxnSpPr>
          <p:spPr>
            <a:xfrm flipH="1" flipV="1">
              <a:off x="2471608" y="1705051"/>
              <a:ext cx="3175" cy="869952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flipV="1">
              <a:off x="3243133" y="2721051"/>
              <a:ext cx="0" cy="1571625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 flipV="1">
              <a:off x="2976433" y="1689176"/>
              <a:ext cx="0" cy="577851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Parallelogram 109"/>
            <p:cNvSpPr/>
            <p:nvPr/>
          </p:nvSpPr>
          <p:spPr>
            <a:xfrm>
              <a:off x="2480899" y="1695721"/>
              <a:ext cx="1168100" cy="308132"/>
            </a:xfrm>
            <a:prstGeom prst="parallelogram">
              <a:avLst>
                <a:gd name="adj" fmla="val 160201"/>
              </a:avLst>
            </a:prstGeom>
            <a:solidFill>
              <a:srgbClr val="FFFFFF"/>
            </a:solidFill>
            <a:ln w="28575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eaLnBrk="0" hangingPunct="0"/>
              <a:endParaRPr lang="en-US" sz="1600">
                <a:solidFill>
                  <a:srgbClr val="FFFFFF"/>
                </a:solidFill>
                <a:latin typeface="Helvetica"/>
                <a:ea typeface="ＭＳ Ｐゴシック"/>
              </a:endParaRPr>
            </a:p>
          </p:txBody>
        </p:sp>
        <p:cxnSp>
          <p:nvCxnSpPr>
            <p:cNvPr id="111" name="Straight Connector 110"/>
            <p:cNvCxnSpPr/>
            <p:nvPr/>
          </p:nvCxnSpPr>
          <p:spPr>
            <a:xfrm flipV="1">
              <a:off x="3151231" y="1697309"/>
              <a:ext cx="496181" cy="308132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>
            <a:xfrm flipH="1">
              <a:off x="2973747" y="1697635"/>
              <a:ext cx="673664" cy="0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/>
            <p:cNvCxnSpPr/>
            <p:nvPr/>
          </p:nvCxnSpPr>
          <p:spPr>
            <a:xfrm flipH="1">
              <a:off x="2890023" y="1749905"/>
              <a:ext cx="672371" cy="0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/>
            <p:nvPr/>
          </p:nvCxnSpPr>
          <p:spPr>
            <a:xfrm flipH="1">
              <a:off x="2809220" y="1800237"/>
              <a:ext cx="670235" cy="0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>
              <a:stCxn id="125" idx="2"/>
            </p:cNvCxnSpPr>
            <p:nvPr/>
          </p:nvCxnSpPr>
          <p:spPr>
            <a:xfrm flipH="1" flipV="1">
              <a:off x="2728433" y="1851128"/>
              <a:ext cx="672164" cy="247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/>
            <p:nvPr/>
          </p:nvCxnSpPr>
          <p:spPr>
            <a:xfrm flipH="1">
              <a:off x="2644411" y="1902838"/>
              <a:ext cx="673507" cy="0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/>
            <p:nvPr/>
          </p:nvCxnSpPr>
          <p:spPr>
            <a:xfrm flipH="1">
              <a:off x="2561861" y="1954139"/>
              <a:ext cx="674301" cy="0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 flipH="1">
              <a:off x="2479311" y="2005440"/>
              <a:ext cx="671920" cy="0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/>
            <p:cNvCxnSpPr/>
            <p:nvPr/>
          </p:nvCxnSpPr>
          <p:spPr>
            <a:xfrm flipV="1">
              <a:off x="3039179" y="1697309"/>
              <a:ext cx="496181" cy="308132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flipV="1">
              <a:off x="2927128" y="1697309"/>
              <a:ext cx="496181" cy="308132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flipV="1">
              <a:off x="2815077" y="1697309"/>
              <a:ext cx="496181" cy="308132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/>
            <p:cNvCxnSpPr/>
            <p:nvPr/>
          </p:nvCxnSpPr>
          <p:spPr>
            <a:xfrm flipV="1">
              <a:off x="2703026" y="1697309"/>
              <a:ext cx="496181" cy="308132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/>
            <p:cNvCxnSpPr/>
            <p:nvPr/>
          </p:nvCxnSpPr>
          <p:spPr>
            <a:xfrm flipV="1">
              <a:off x="2590975" y="1697309"/>
              <a:ext cx="496181" cy="308132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/>
            <p:cNvCxnSpPr/>
            <p:nvPr/>
          </p:nvCxnSpPr>
          <p:spPr>
            <a:xfrm flipV="1">
              <a:off x="2478924" y="1697309"/>
              <a:ext cx="496181" cy="308132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Parallelogram 124"/>
            <p:cNvSpPr/>
            <p:nvPr/>
          </p:nvSpPr>
          <p:spPr>
            <a:xfrm>
              <a:off x="2479311" y="1697309"/>
              <a:ext cx="1168100" cy="308132"/>
            </a:xfrm>
            <a:prstGeom prst="parallelogram">
              <a:avLst>
                <a:gd name="adj" fmla="val 160201"/>
              </a:avLst>
            </a:prstGeom>
            <a:noFill/>
            <a:ln w="57150" cmpd="sng">
              <a:solidFill>
                <a:srgbClr val="008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eaLnBrk="0" hangingPunct="0"/>
              <a:endParaRPr lang="en-US" sz="1600">
                <a:solidFill>
                  <a:srgbClr val="FFFFFF"/>
                </a:solidFill>
                <a:latin typeface="Helvetica"/>
                <a:ea typeface="ＭＳ Ｐゴシック"/>
              </a:endParaRPr>
            </a:p>
          </p:txBody>
        </p:sp>
        <p:sp>
          <p:nvSpPr>
            <p:cNvPr id="126" name="Parallelogram 125"/>
            <p:cNvSpPr/>
            <p:nvPr/>
          </p:nvSpPr>
          <p:spPr>
            <a:xfrm>
              <a:off x="2480899" y="1544114"/>
              <a:ext cx="1168100" cy="308132"/>
            </a:xfrm>
            <a:prstGeom prst="parallelogram">
              <a:avLst>
                <a:gd name="adj" fmla="val 160201"/>
              </a:avLst>
            </a:prstGeom>
            <a:solidFill>
              <a:srgbClr val="FFFFFF"/>
            </a:solidFill>
            <a:ln w="28575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eaLnBrk="0" hangingPunct="0"/>
              <a:endParaRPr lang="en-US" sz="1600">
                <a:solidFill>
                  <a:srgbClr val="FFFFFF"/>
                </a:solidFill>
                <a:latin typeface="Helvetica"/>
                <a:ea typeface="ＭＳ Ｐゴシック"/>
              </a:endParaRPr>
            </a:p>
          </p:txBody>
        </p:sp>
        <p:cxnSp>
          <p:nvCxnSpPr>
            <p:cNvPr id="127" name="Straight Connector 126"/>
            <p:cNvCxnSpPr/>
            <p:nvPr/>
          </p:nvCxnSpPr>
          <p:spPr>
            <a:xfrm flipV="1">
              <a:off x="3152818" y="1545702"/>
              <a:ext cx="496180" cy="308132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/>
            <p:nvPr/>
          </p:nvCxnSpPr>
          <p:spPr>
            <a:xfrm flipH="1">
              <a:off x="2975335" y="1546028"/>
              <a:ext cx="673664" cy="0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/>
            <p:cNvCxnSpPr/>
            <p:nvPr/>
          </p:nvCxnSpPr>
          <p:spPr>
            <a:xfrm flipH="1">
              <a:off x="2936470" y="1571678"/>
              <a:ext cx="670373" cy="0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/>
            <p:nvPr/>
          </p:nvCxnSpPr>
          <p:spPr>
            <a:xfrm flipH="1">
              <a:off x="2891611" y="1598298"/>
              <a:ext cx="672370" cy="0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/>
            <p:nvPr/>
          </p:nvCxnSpPr>
          <p:spPr>
            <a:xfrm flipH="1">
              <a:off x="2853484" y="1622979"/>
              <a:ext cx="672397" cy="0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/>
            <p:cNvCxnSpPr/>
            <p:nvPr/>
          </p:nvCxnSpPr>
          <p:spPr>
            <a:xfrm flipH="1">
              <a:off x="2810808" y="1648630"/>
              <a:ext cx="670235" cy="0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/>
            <p:cNvCxnSpPr/>
            <p:nvPr/>
          </p:nvCxnSpPr>
          <p:spPr>
            <a:xfrm flipH="1">
              <a:off x="2769321" y="1674280"/>
              <a:ext cx="674803" cy="0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/>
            <p:cNvCxnSpPr>
              <a:stCxn id="153" idx="2"/>
            </p:cNvCxnSpPr>
            <p:nvPr/>
          </p:nvCxnSpPr>
          <p:spPr>
            <a:xfrm flipH="1" flipV="1">
              <a:off x="2730021" y="1699521"/>
              <a:ext cx="672164" cy="247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/>
            <p:cNvCxnSpPr/>
            <p:nvPr/>
          </p:nvCxnSpPr>
          <p:spPr>
            <a:xfrm flipH="1">
              <a:off x="2688068" y="1725581"/>
              <a:ext cx="672713" cy="0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/>
          </p:nvCxnSpPr>
          <p:spPr>
            <a:xfrm flipH="1">
              <a:off x="2645999" y="1751232"/>
              <a:ext cx="673507" cy="0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/>
            <p:nvPr/>
          </p:nvCxnSpPr>
          <p:spPr>
            <a:xfrm flipH="1">
              <a:off x="2604724" y="1776882"/>
              <a:ext cx="673507" cy="0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/>
            <p:nvPr/>
          </p:nvCxnSpPr>
          <p:spPr>
            <a:xfrm flipH="1">
              <a:off x="2563449" y="1802533"/>
              <a:ext cx="674301" cy="0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/>
            <p:nvPr/>
          </p:nvCxnSpPr>
          <p:spPr>
            <a:xfrm flipH="1">
              <a:off x="2522968" y="1827341"/>
              <a:ext cx="674301" cy="842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/>
            <p:cNvCxnSpPr/>
            <p:nvPr/>
          </p:nvCxnSpPr>
          <p:spPr>
            <a:xfrm flipH="1">
              <a:off x="2480899" y="1853834"/>
              <a:ext cx="671920" cy="0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/>
            <p:cNvCxnSpPr/>
            <p:nvPr/>
          </p:nvCxnSpPr>
          <p:spPr>
            <a:xfrm flipV="1">
              <a:off x="3096793" y="1545702"/>
              <a:ext cx="496180" cy="308132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/>
            <p:nvPr/>
          </p:nvCxnSpPr>
          <p:spPr>
            <a:xfrm flipV="1">
              <a:off x="3040767" y="1545702"/>
              <a:ext cx="496180" cy="308132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/>
            <p:cNvCxnSpPr/>
            <p:nvPr/>
          </p:nvCxnSpPr>
          <p:spPr>
            <a:xfrm flipV="1">
              <a:off x="2984742" y="1545702"/>
              <a:ext cx="496180" cy="308132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/>
            <p:cNvCxnSpPr/>
            <p:nvPr/>
          </p:nvCxnSpPr>
          <p:spPr>
            <a:xfrm flipV="1">
              <a:off x="2928716" y="1545702"/>
              <a:ext cx="496180" cy="308132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flipV="1">
              <a:off x="2872691" y="1545702"/>
              <a:ext cx="496180" cy="308132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/>
            <p:cNvCxnSpPr/>
            <p:nvPr/>
          </p:nvCxnSpPr>
          <p:spPr>
            <a:xfrm flipV="1">
              <a:off x="2816665" y="1545702"/>
              <a:ext cx="496180" cy="308132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/>
            <p:cNvCxnSpPr/>
            <p:nvPr/>
          </p:nvCxnSpPr>
          <p:spPr>
            <a:xfrm flipV="1">
              <a:off x="2760640" y="1545702"/>
              <a:ext cx="496180" cy="308132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/>
            <p:cNvCxnSpPr/>
            <p:nvPr/>
          </p:nvCxnSpPr>
          <p:spPr>
            <a:xfrm flipV="1">
              <a:off x="2704614" y="1545702"/>
              <a:ext cx="496180" cy="308132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/>
            <p:cNvCxnSpPr/>
            <p:nvPr/>
          </p:nvCxnSpPr>
          <p:spPr>
            <a:xfrm flipV="1">
              <a:off x="2648589" y="1545702"/>
              <a:ext cx="496180" cy="308132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/>
            <p:cNvCxnSpPr/>
            <p:nvPr/>
          </p:nvCxnSpPr>
          <p:spPr>
            <a:xfrm flipV="1">
              <a:off x="2592563" y="1545702"/>
              <a:ext cx="496180" cy="308132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/>
            <p:cNvCxnSpPr/>
            <p:nvPr/>
          </p:nvCxnSpPr>
          <p:spPr>
            <a:xfrm flipV="1">
              <a:off x="2536538" y="1545702"/>
              <a:ext cx="496180" cy="308132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/>
            <p:cNvCxnSpPr/>
            <p:nvPr/>
          </p:nvCxnSpPr>
          <p:spPr>
            <a:xfrm flipV="1">
              <a:off x="2480512" y="1545702"/>
              <a:ext cx="496180" cy="308132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3" name="Parallelogram 152"/>
            <p:cNvSpPr/>
            <p:nvPr/>
          </p:nvSpPr>
          <p:spPr>
            <a:xfrm>
              <a:off x="2480899" y="1545702"/>
              <a:ext cx="1168100" cy="308132"/>
            </a:xfrm>
            <a:prstGeom prst="parallelogram">
              <a:avLst>
                <a:gd name="adj" fmla="val 160201"/>
              </a:avLst>
            </a:prstGeom>
            <a:noFill/>
            <a:ln w="57150" cmpd="sng">
              <a:solidFill>
                <a:srgbClr val="008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eaLnBrk="0" hangingPunct="0"/>
              <a:endParaRPr lang="en-US" sz="1600">
                <a:solidFill>
                  <a:srgbClr val="FFFFFF"/>
                </a:solidFill>
                <a:latin typeface="Helvetica"/>
                <a:ea typeface="ＭＳ Ｐゴシック"/>
              </a:endParaRPr>
            </a:p>
          </p:txBody>
        </p:sp>
        <p:sp>
          <p:nvSpPr>
            <p:cNvPr id="154" name="Parallelogram 153"/>
            <p:cNvSpPr/>
            <p:nvPr/>
          </p:nvSpPr>
          <p:spPr>
            <a:xfrm>
              <a:off x="2480899" y="1390920"/>
              <a:ext cx="1168100" cy="308132"/>
            </a:xfrm>
            <a:prstGeom prst="parallelogram">
              <a:avLst>
                <a:gd name="adj" fmla="val 160201"/>
              </a:avLst>
            </a:prstGeom>
            <a:solidFill>
              <a:srgbClr val="FFFFFF"/>
            </a:solidFill>
            <a:ln w="28575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eaLnBrk="0" hangingPunct="0"/>
              <a:endParaRPr lang="en-US" sz="1600">
                <a:solidFill>
                  <a:srgbClr val="FFFFFF"/>
                </a:solidFill>
                <a:latin typeface="Helvetica"/>
                <a:ea typeface="ＭＳ Ｐゴシック"/>
              </a:endParaRPr>
            </a:p>
          </p:txBody>
        </p:sp>
        <p:cxnSp>
          <p:nvCxnSpPr>
            <p:cNvPr id="155" name="Straight Connector 154"/>
            <p:cNvCxnSpPr/>
            <p:nvPr/>
          </p:nvCxnSpPr>
          <p:spPr>
            <a:xfrm flipV="1">
              <a:off x="3151230" y="1394095"/>
              <a:ext cx="496180" cy="308132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/>
            <p:cNvCxnSpPr/>
            <p:nvPr/>
          </p:nvCxnSpPr>
          <p:spPr>
            <a:xfrm flipH="1">
              <a:off x="2973747" y="1394421"/>
              <a:ext cx="673664" cy="0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/>
            <p:cNvCxnSpPr/>
            <p:nvPr/>
          </p:nvCxnSpPr>
          <p:spPr>
            <a:xfrm flipH="1">
              <a:off x="2934882" y="1420071"/>
              <a:ext cx="670373" cy="0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/>
            <p:cNvCxnSpPr/>
            <p:nvPr/>
          </p:nvCxnSpPr>
          <p:spPr>
            <a:xfrm flipH="1">
              <a:off x="2890023" y="1446691"/>
              <a:ext cx="672370" cy="0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/>
            <p:cNvCxnSpPr/>
            <p:nvPr/>
          </p:nvCxnSpPr>
          <p:spPr>
            <a:xfrm flipH="1">
              <a:off x="2851896" y="1471372"/>
              <a:ext cx="672397" cy="0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/>
            <p:cNvCxnSpPr/>
            <p:nvPr/>
          </p:nvCxnSpPr>
          <p:spPr>
            <a:xfrm flipH="1">
              <a:off x="2809220" y="1497023"/>
              <a:ext cx="670235" cy="0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/>
            <p:cNvCxnSpPr/>
            <p:nvPr/>
          </p:nvCxnSpPr>
          <p:spPr>
            <a:xfrm flipH="1">
              <a:off x="2767733" y="1522673"/>
              <a:ext cx="674803" cy="0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/>
            <p:cNvCxnSpPr>
              <a:stCxn id="181" idx="2"/>
            </p:cNvCxnSpPr>
            <p:nvPr/>
          </p:nvCxnSpPr>
          <p:spPr>
            <a:xfrm flipH="1" flipV="1">
              <a:off x="2728433" y="1547914"/>
              <a:ext cx="672164" cy="247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/>
            <p:cNvCxnSpPr/>
            <p:nvPr/>
          </p:nvCxnSpPr>
          <p:spPr>
            <a:xfrm flipH="1">
              <a:off x="2686480" y="1573974"/>
              <a:ext cx="672713" cy="0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/>
            <p:cNvCxnSpPr/>
            <p:nvPr/>
          </p:nvCxnSpPr>
          <p:spPr>
            <a:xfrm flipH="1">
              <a:off x="2644411" y="1599625"/>
              <a:ext cx="673507" cy="0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flipH="1">
              <a:off x="2603136" y="1625275"/>
              <a:ext cx="673507" cy="0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flipH="1">
              <a:off x="2561861" y="1650926"/>
              <a:ext cx="674301" cy="0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/>
            <p:cNvCxnSpPr/>
            <p:nvPr/>
          </p:nvCxnSpPr>
          <p:spPr>
            <a:xfrm flipH="1">
              <a:off x="2521380" y="1675734"/>
              <a:ext cx="674301" cy="842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/>
            <p:cNvCxnSpPr/>
            <p:nvPr/>
          </p:nvCxnSpPr>
          <p:spPr>
            <a:xfrm flipH="1">
              <a:off x="2479311" y="1702227"/>
              <a:ext cx="671920" cy="0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flipV="1">
              <a:off x="3095205" y="1394095"/>
              <a:ext cx="496180" cy="308132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/>
            <p:cNvCxnSpPr/>
            <p:nvPr/>
          </p:nvCxnSpPr>
          <p:spPr>
            <a:xfrm flipV="1">
              <a:off x="3039179" y="1394095"/>
              <a:ext cx="496180" cy="308132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/>
            <p:cNvCxnSpPr/>
            <p:nvPr/>
          </p:nvCxnSpPr>
          <p:spPr>
            <a:xfrm flipV="1">
              <a:off x="2983154" y="1394095"/>
              <a:ext cx="496180" cy="308132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/>
            <p:cNvCxnSpPr/>
            <p:nvPr/>
          </p:nvCxnSpPr>
          <p:spPr>
            <a:xfrm flipV="1">
              <a:off x="2927128" y="1394095"/>
              <a:ext cx="496180" cy="308132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flipV="1">
              <a:off x="2871103" y="1394095"/>
              <a:ext cx="496180" cy="308132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/>
            <p:cNvCxnSpPr/>
            <p:nvPr/>
          </p:nvCxnSpPr>
          <p:spPr>
            <a:xfrm flipV="1">
              <a:off x="2815077" y="1394095"/>
              <a:ext cx="496180" cy="308132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/>
            <p:cNvCxnSpPr/>
            <p:nvPr/>
          </p:nvCxnSpPr>
          <p:spPr>
            <a:xfrm flipV="1">
              <a:off x="2759052" y="1394095"/>
              <a:ext cx="496180" cy="308132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/>
            <p:cNvCxnSpPr/>
            <p:nvPr/>
          </p:nvCxnSpPr>
          <p:spPr>
            <a:xfrm flipV="1">
              <a:off x="2703026" y="1394095"/>
              <a:ext cx="496180" cy="308132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flipV="1">
              <a:off x="2647001" y="1394095"/>
              <a:ext cx="496180" cy="308132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flipV="1">
              <a:off x="2590975" y="1394095"/>
              <a:ext cx="496180" cy="308132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/>
            <p:cNvCxnSpPr/>
            <p:nvPr/>
          </p:nvCxnSpPr>
          <p:spPr>
            <a:xfrm flipV="1">
              <a:off x="2534950" y="1394095"/>
              <a:ext cx="496180" cy="308132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/>
            <p:cNvCxnSpPr/>
            <p:nvPr/>
          </p:nvCxnSpPr>
          <p:spPr>
            <a:xfrm flipV="1">
              <a:off x="2478924" y="1394095"/>
              <a:ext cx="496180" cy="308132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1" name="Parallelogram 180"/>
            <p:cNvSpPr/>
            <p:nvPr/>
          </p:nvSpPr>
          <p:spPr>
            <a:xfrm>
              <a:off x="2479311" y="1394095"/>
              <a:ext cx="1168100" cy="308132"/>
            </a:xfrm>
            <a:prstGeom prst="parallelogram">
              <a:avLst>
                <a:gd name="adj" fmla="val 160201"/>
              </a:avLst>
            </a:prstGeom>
            <a:noFill/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eaLnBrk="0" hangingPunct="0"/>
              <a:endParaRPr lang="en-US" sz="1600">
                <a:solidFill>
                  <a:srgbClr val="FFFFFF"/>
                </a:solidFill>
                <a:latin typeface="Helvetica"/>
                <a:ea typeface="ＭＳ Ｐゴシック"/>
              </a:endParaRPr>
            </a:p>
          </p:txBody>
        </p:sp>
        <p:cxnSp>
          <p:nvCxnSpPr>
            <p:cNvPr id="182" name="Straight Connector 181"/>
            <p:cNvCxnSpPr/>
            <p:nvPr/>
          </p:nvCxnSpPr>
          <p:spPr>
            <a:xfrm flipH="1" flipV="1">
              <a:off x="3646358" y="1393901"/>
              <a:ext cx="3175" cy="869952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flipH="1" flipV="1">
              <a:off x="3147883" y="1701876"/>
              <a:ext cx="3175" cy="869952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4" name="Parallelogram 183"/>
            <p:cNvSpPr/>
            <p:nvPr/>
          </p:nvSpPr>
          <p:spPr>
            <a:xfrm>
              <a:off x="2479311" y="2267220"/>
              <a:ext cx="1168100" cy="308132"/>
            </a:xfrm>
            <a:prstGeom prst="parallelogram">
              <a:avLst>
                <a:gd name="adj" fmla="val 160201"/>
              </a:avLst>
            </a:prstGeom>
            <a:noFill/>
            <a:ln w="12700" cmpd="sng">
              <a:solidFill>
                <a:schemeClr val="tx1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eaLnBrk="0" hangingPunct="0"/>
              <a:endParaRPr lang="en-US" sz="1600">
                <a:solidFill>
                  <a:srgbClr val="FFFFFF"/>
                </a:solidFill>
                <a:latin typeface="Helvetica"/>
                <a:ea typeface="ＭＳ Ｐゴシック"/>
              </a:endParaRPr>
            </a:p>
          </p:txBody>
        </p:sp>
        <p:sp>
          <p:nvSpPr>
            <p:cNvPr id="185" name="Parallelogram 184"/>
            <p:cNvSpPr>
              <a:spLocks noChangeAspect="1"/>
            </p:cNvSpPr>
            <p:nvPr/>
          </p:nvSpPr>
          <p:spPr>
            <a:xfrm>
              <a:off x="1904636" y="3673745"/>
              <a:ext cx="2336200" cy="616264"/>
            </a:xfrm>
            <a:prstGeom prst="parallelogram">
              <a:avLst>
                <a:gd name="adj" fmla="val 160201"/>
              </a:avLst>
            </a:prstGeom>
            <a:noFill/>
            <a:ln w="12700" cmpd="sng">
              <a:solidFill>
                <a:schemeClr val="tx1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eaLnBrk="0" hangingPunct="0"/>
              <a:endParaRPr lang="en-US" sz="1600">
                <a:solidFill>
                  <a:srgbClr val="FFFFFF"/>
                </a:solidFill>
                <a:latin typeface="Helvetica"/>
                <a:ea typeface="ＭＳ Ｐゴシック"/>
              </a:endParaRPr>
            </a:p>
          </p:txBody>
        </p:sp>
        <p:sp>
          <p:nvSpPr>
            <p:cNvPr id="186" name="TextBox 185"/>
            <p:cNvSpPr txBox="1"/>
            <p:nvPr/>
          </p:nvSpPr>
          <p:spPr>
            <a:xfrm>
              <a:off x="662740" y="3970763"/>
              <a:ext cx="4700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126" eaLnBrk="0" hangingPunct="0"/>
              <a:r>
                <a:rPr lang="en-US" sz="2399">
                  <a:solidFill>
                    <a:srgbClr val="000000"/>
                  </a:solidFill>
                  <a:ea typeface="ＭＳ Ｐゴシック" charset="0"/>
                  <a:cs typeface="ＭＳ Ｐゴシック" charset="0"/>
                </a:rPr>
                <a:t>L</a:t>
              </a:r>
              <a:r>
                <a:rPr lang="en-US" sz="2399" baseline="-25000">
                  <a:solidFill>
                    <a:srgbClr val="000000"/>
                  </a:solidFill>
                  <a:ea typeface="ＭＳ Ｐゴシック" charset="0"/>
                  <a:cs typeface="ＭＳ Ｐゴシック" charset="0"/>
                </a:rPr>
                <a:t>n</a:t>
              </a:r>
            </a:p>
          </p:txBody>
        </p:sp>
        <p:sp>
          <p:nvSpPr>
            <p:cNvPr id="187" name="TextBox 186"/>
            <p:cNvSpPr txBox="1"/>
            <p:nvPr/>
          </p:nvSpPr>
          <p:spPr>
            <a:xfrm>
              <a:off x="1297736" y="2786042"/>
              <a:ext cx="7040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126" eaLnBrk="0" hangingPunct="0"/>
              <a:r>
                <a:rPr lang="en-US" sz="2399">
                  <a:solidFill>
                    <a:srgbClr val="000000"/>
                  </a:solidFill>
                  <a:ea typeface="ＭＳ Ｐゴシック" charset="0"/>
                  <a:cs typeface="ＭＳ Ｐゴシック" charset="0"/>
                </a:rPr>
                <a:t>L</a:t>
              </a:r>
              <a:r>
                <a:rPr lang="en-US" sz="2399" baseline="-25000">
                  <a:solidFill>
                    <a:srgbClr val="000000"/>
                  </a:solidFill>
                  <a:ea typeface="ＭＳ Ｐゴシック" charset="0"/>
                  <a:cs typeface="ＭＳ Ｐゴシック" charset="0"/>
                </a:rPr>
                <a:t>n+1</a:t>
              </a:r>
            </a:p>
          </p:txBody>
        </p:sp>
        <p:sp>
          <p:nvSpPr>
            <p:cNvPr id="188" name="TextBox 187"/>
            <p:cNvSpPr txBox="1"/>
            <p:nvPr/>
          </p:nvSpPr>
          <p:spPr>
            <a:xfrm>
              <a:off x="1831207" y="1541102"/>
              <a:ext cx="7040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126" eaLnBrk="0" hangingPunct="0"/>
              <a:r>
                <a:rPr lang="en-US" sz="2399">
                  <a:solidFill>
                    <a:srgbClr val="000000"/>
                  </a:solidFill>
                  <a:ea typeface="ＭＳ Ｐゴシック" charset="0"/>
                  <a:cs typeface="ＭＳ Ｐゴシック" charset="0"/>
                </a:rPr>
                <a:t>L</a:t>
              </a:r>
              <a:r>
                <a:rPr lang="en-US" sz="2399" baseline="-25000">
                  <a:solidFill>
                    <a:srgbClr val="000000"/>
                  </a:solidFill>
                  <a:ea typeface="ＭＳ Ｐゴシック" charset="0"/>
                  <a:cs typeface="ＭＳ Ｐゴシック" charset="0"/>
                </a:rPr>
                <a:t>n+2</a:t>
              </a:r>
            </a:p>
          </p:txBody>
        </p:sp>
        <p:sp>
          <p:nvSpPr>
            <p:cNvPr id="189" name="TextBox 188"/>
            <p:cNvSpPr txBox="1"/>
            <p:nvPr/>
          </p:nvSpPr>
          <p:spPr>
            <a:xfrm>
              <a:off x="3616164" y="1138912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126" eaLnBrk="0" hangingPunct="0"/>
              <a:r>
                <a:rPr lang="en-US" sz="1600">
                  <a:solidFill>
                    <a:srgbClr val="000000"/>
                  </a:solidFill>
                  <a:ea typeface="ＭＳ Ｐゴシック" charset="0"/>
                  <a:cs typeface="ＭＳ Ｐゴシック" charset="0"/>
                </a:rPr>
                <a:t>a</a:t>
              </a:r>
            </a:p>
          </p:txBody>
        </p:sp>
        <p:sp>
          <p:nvSpPr>
            <p:cNvPr id="190" name="TextBox 189"/>
            <p:cNvSpPr txBox="1"/>
            <p:nvPr/>
          </p:nvSpPr>
          <p:spPr>
            <a:xfrm>
              <a:off x="3631211" y="1317731"/>
              <a:ext cx="24878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126" eaLnBrk="0" hangingPunct="0"/>
              <a:r>
                <a:rPr lang="en-US" sz="1600">
                  <a:solidFill>
                    <a:srgbClr val="000000"/>
                  </a:solidFill>
                  <a:ea typeface="ＭＳ Ｐゴシック" charset="0"/>
                  <a:cs typeface="ＭＳ Ｐゴシック" charset="0"/>
                </a:rPr>
                <a:t>f</a:t>
              </a:r>
            </a:p>
          </p:txBody>
        </p:sp>
        <p:sp>
          <p:nvSpPr>
            <p:cNvPr id="191" name="TextBox 190"/>
            <p:cNvSpPr txBox="1"/>
            <p:nvPr/>
          </p:nvSpPr>
          <p:spPr>
            <a:xfrm>
              <a:off x="3622645" y="1477109"/>
              <a:ext cx="2872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126" eaLnBrk="0" hangingPunct="0"/>
              <a:r>
                <a:rPr lang="en-US" sz="1600">
                  <a:solidFill>
                    <a:srgbClr val="000000"/>
                  </a:solidFill>
                  <a:ea typeface="ＭＳ Ｐゴシック" charset="0"/>
                  <a:cs typeface="ＭＳ Ｐゴシック" charset="0"/>
                </a:rPr>
                <a:t>c</a:t>
              </a:r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4208188" y="1827155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126" eaLnBrk="0" hangingPunct="0"/>
              <a:r>
                <a:rPr lang="en-US" sz="2399">
                  <a:solidFill>
                    <a:srgbClr val="000000"/>
                  </a:solidFill>
                  <a:ea typeface="ＭＳ Ｐゴシック" charset="0"/>
                  <a:cs typeface="ＭＳ Ｐゴシック" charset="0"/>
                </a:rPr>
                <a:t>a</a:t>
              </a:r>
            </a:p>
          </p:txBody>
        </p:sp>
        <p:sp>
          <p:nvSpPr>
            <p:cNvPr id="193" name="TextBox 192"/>
            <p:cNvSpPr txBox="1"/>
            <p:nvPr/>
          </p:nvSpPr>
          <p:spPr>
            <a:xfrm>
              <a:off x="4228251" y="2087718"/>
              <a:ext cx="2696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126" eaLnBrk="0" hangingPunct="0"/>
              <a:r>
                <a:rPr lang="en-US" sz="2399">
                  <a:solidFill>
                    <a:srgbClr val="000000"/>
                  </a:solidFill>
                  <a:ea typeface="ＭＳ Ｐゴシック" charset="0"/>
                  <a:cs typeface="ＭＳ Ｐゴシック" charset="0"/>
                </a:rPr>
                <a:t>f</a:t>
              </a:r>
            </a:p>
          </p:txBody>
        </p:sp>
        <p:sp>
          <p:nvSpPr>
            <p:cNvPr id="194" name="TextBox 193"/>
            <p:cNvSpPr txBox="1"/>
            <p:nvPr/>
          </p:nvSpPr>
          <p:spPr>
            <a:xfrm>
              <a:off x="4216829" y="2348282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126" eaLnBrk="0" hangingPunct="0"/>
              <a:r>
                <a:rPr lang="en-US" sz="2399">
                  <a:solidFill>
                    <a:srgbClr val="000000"/>
                  </a:solidFill>
                  <a:ea typeface="ＭＳ Ｐゴシック" charset="0"/>
                  <a:cs typeface="ＭＳ Ｐゴシック" charset="0"/>
                </a:rPr>
                <a:t>c</a:t>
              </a:r>
            </a:p>
          </p:txBody>
        </p:sp>
        <p:sp>
          <p:nvSpPr>
            <p:cNvPr id="198" name="Rectangle 197"/>
            <p:cNvSpPr/>
            <p:nvPr/>
          </p:nvSpPr>
          <p:spPr>
            <a:xfrm>
              <a:off x="2940763" y="2334798"/>
              <a:ext cx="167617" cy="180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eaLnBrk="0" hangingPunct="0"/>
              <a:endParaRPr lang="en-US" sz="1600">
                <a:solidFill>
                  <a:srgbClr val="FFFFFF"/>
                </a:solidFill>
                <a:latin typeface="Helvetica"/>
                <a:ea typeface="ＭＳ Ｐゴシック"/>
              </a:endParaRPr>
            </a:p>
          </p:txBody>
        </p:sp>
        <p:sp>
          <p:nvSpPr>
            <p:cNvPr id="199" name="TextBox 198"/>
            <p:cNvSpPr txBox="1"/>
            <p:nvPr/>
          </p:nvSpPr>
          <p:spPr>
            <a:xfrm>
              <a:off x="2893953" y="2205090"/>
              <a:ext cx="2872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126" eaLnBrk="0" hangingPunct="0"/>
              <a:r>
                <a:rPr lang="en-US" sz="1600">
                  <a:solidFill>
                    <a:srgbClr val="000000"/>
                  </a:solidFill>
                  <a:ea typeface="ＭＳ Ｐゴシック" charset="0"/>
                  <a:cs typeface="ＭＳ Ｐゴシック" charset="0"/>
                </a:rPr>
                <a:t>s</a:t>
              </a:r>
            </a:p>
          </p:txBody>
        </p:sp>
        <p:sp>
          <p:nvSpPr>
            <p:cNvPr id="200" name="Rectangle 199"/>
            <p:cNvSpPr/>
            <p:nvPr/>
          </p:nvSpPr>
          <p:spPr>
            <a:xfrm>
              <a:off x="2934318" y="3798267"/>
              <a:ext cx="244979" cy="30300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eaLnBrk="0" hangingPunct="0"/>
              <a:endParaRPr lang="en-US" sz="1600">
                <a:solidFill>
                  <a:srgbClr val="FFFFFF"/>
                </a:solidFill>
                <a:latin typeface="Helvetica"/>
                <a:ea typeface="ＭＳ Ｐゴシック"/>
              </a:endParaRPr>
            </a:p>
          </p:txBody>
        </p:sp>
        <p:sp>
          <p:nvSpPr>
            <p:cNvPr id="201" name="TextBox 200"/>
            <p:cNvSpPr txBox="1"/>
            <p:nvPr/>
          </p:nvSpPr>
          <p:spPr>
            <a:xfrm>
              <a:off x="2910971" y="3679126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126" eaLnBrk="0" hangingPunct="0"/>
              <a:r>
                <a:rPr lang="en-US" sz="2399">
                  <a:solidFill>
                    <a:srgbClr val="000000"/>
                  </a:solidFill>
                  <a:ea typeface="ＭＳ Ｐゴシック" charset="0"/>
                  <a:cs typeface="ＭＳ Ｐゴシック" charset="0"/>
                </a:rPr>
                <a:t>s</a:t>
              </a:r>
            </a:p>
          </p:txBody>
        </p:sp>
        <p:sp>
          <p:nvSpPr>
            <p:cNvPr id="202" name="TextBox 201"/>
            <p:cNvSpPr txBox="1"/>
            <p:nvPr/>
          </p:nvSpPr>
          <p:spPr>
            <a:xfrm>
              <a:off x="5164027" y="2958385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126" eaLnBrk="0" hangingPunct="0"/>
              <a:r>
                <a:rPr lang="en-US" sz="2399">
                  <a:solidFill>
                    <a:srgbClr val="000000"/>
                  </a:solidFill>
                  <a:ea typeface="ＭＳ Ｐゴシック" charset="0"/>
                  <a:cs typeface="ＭＳ Ｐゴシック" charset="0"/>
                </a:rPr>
                <a:t>a</a:t>
              </a:r>
            </a:p>
          </p:txBody>
        </p:sp>
        <p:sp>
          <p:nvSpPr>
            <p:cNvPr id="204" name="Parallelogram 203"/>
            <p:cNvSpPr>
              <a:spLocks noChangeAspect="1"/>
            </p:cNvSpPr>
            <p:nvPr/>
          </p:nvSpPr>
          <p:spPr>
            <a:xfrm>
              <a:off x="2294640" y="3782609"/>
              <a:ext cx="1552576" cy="403710"/>
            </a:xfrm>
            <a:prstGeom prst="parallelogram">
              <a:avLst>
                <a:gd name="adj" fmla="val 160201"/>
              </a:avLst>
            </a:prstGeom>
            <a:noFill/>
            <a:ln w="12700" cmpd="sng">
              <a:solidFill>
                <a:srgbClr val="FF0000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eaLnBrk="0" hangingPunct="0"/>
              <a:endParaRPr lang="en-US" sz="1600">
                <a:solidFill>
                  <a:srgbClr val="FFFFFF"/>
                </a:solidFill>
                <a:latin typeface="Helvetica"/>
                <a:ea typeface="ＭＳ Ｐゴシック"/>
              </a:endParaRPr>
            </a:p>
          </p:txBody>
        </p:sp>
        <p:cxnSp>
          <p:nvCxnSpPr>
            <p:cNvPr id="205" name="Straight Connector 204"/>
            <p:cNvCxnSpPr/>
            <p:nvPr/>
          </p:nvCxnSpPr>
          <p:spPr>
            <a:xfrm flipV="1">
              <a:off x="2294640" y="3282838"/>
              <a:ext cx="385" cy="903482"/>
            </a:xfrm>
            <a:prstGeom prst="line">
              <a:avLst/>
            </a:prstGeom>
            <a:ln w="12700" cmpd="sng">
              <a:solidFill>
                <a:srgbClr val="FF0000"/>
              </a:solidFill>
              <a:prstDash val="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/>
            <p:cNvCxnSpPr/>
            <p:nvPr/>
          </p:nvCxnSpPr>
          <p:spPr>
            <a:xfrm flipH="1" flipV="1">
              <a:off x="3200594" y="3283511"/>
              <a:ext cx="2097" cy="905984"/>
            </a:xfrm>
            <a:prstGeom prst="line">
              <a:avLst/>
            </a:prstGeom>
            <a:ln w="12700" cmpd="sng">
              <a:solidFill>
                <a:srgbClr val="FF0000"/>
              </a:solidFill>
              <a:prstDash val="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/>
            <p:cNvCxnSpPr/>
            <p:nvPr/>
          </p:nvCxnSpPr>
          <p:spPr>
            <a:xfrm flipV="1">
              <a:off x="3844040" y="2918386"/>
              <a:ext cx="1079" cy="867884"/>
            </a:xfrm>
            <a:prstGeom prst="line">
              <a:avLst/>
            </a:prstGeom>
            <a:ln w="12700" cmpd="sng">
              <a:solidFill>
                <a:srgbClr val="FF0000"/>
              </a:solidFill>
              <a:prstDash val="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/>
            <p:cNvCxnSpPr/>
            <p:nvPr/>
          </p:nvCxnSpPr>
          <p:spPr>
            <a:xfrm flipH="1" flipV="1">
              <a:off x="2943419" y="3280336"/>
              <a:ext cx="5271" cy="505935"/>
            </a:xfrm>
            <a:prstGeom prst="line">
              <a:avLst/>
            </a:prstGeom>
            <a:ln w="12700" cmpd="sng">
              <a:solidFill>
                <a:srgbClr val="FF0000"/>
              </a:solidFill>
              <a:prstDash val="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9" name="Parallelogram 208"/>
            <p:cNvSpPr>
              <a:spLocks noChangeAspect="1"/>
            </p:cNvSpPr>
            <p:nvPr/>
          </p:nvSpPr>
          <p:spPr>
            <a:xfrm>
              <a:off x="2301175" y="2219279"/>
              <a:ext cx="1552576" cy="403710"/>
            </a:xfrm>
            <a:prstGeom prst="parallelogram">
              <a:avLst>
                <a:gd name="adj" fmla="val 160201"/>
              </a:avLst>
            </a:prstGeom>
            <a:noFill/>
            <a:ln w="12700" cmpd="sng">
              <a:solidFill>
                <a:srgbClr val="FF0000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eaLnBrk="0" hangingPunct="0"/>
              <a:endParaRPr lang="en-US" sz="1600">
                <a:solidFill>
                  <a:srgbClr val="FFFFFF"/>
                </a:solidFill>
                <a:latin typeface="Helvetica"/>
                <a:ea typeface="ＭＳ Ｐゴシック"/>
              </a:endParaRPr>
            </a:p>
          </p:txBody>
        </p:sp>
        <p:sp>
          <p:nvSpPr>
            <p:cNvPr id="210" name="Parallelogram 209"/>
            <p:cNvSpPr>
              <a:spLocks noChangeAspect="1"/>
            </p:cNvSpPr>
            <p:nvPr/>
          </p:nvSpPr>
          <p:spPr>
            <a:xfrm>
              <a:off x="2682175" y="2317705"/>
              <a:ext cx="776288" cy="201855"/>
            </a:xfrm>
            <a:prstGeom prst="parallelogram">
              <a:avLst>
                <a:gd name="adj" fmla="val 160201"/>
              </a:avLst>
            </a:prstGeom>
            <a:noFill/>
            <a:ln w="12700" cmpd="sng">
              <a:solidFill>
                <a:srgbClr val="FF6600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eaLnBrk="0" hangingPunct="0"/>
              <a:endParaRPr lang="en-US" sz="1600">
                <a:solidFill>
                  <a:srgbClr val="FFFFFF"/>
                </a:solidFill>
                <a:latin typeface="Helvetica"/>
                <a:ea typeface="ＭＳ Ｐゴシック"/>
              </a:endParaRPr>
            </a:p>
          </p:txBody>
        </p:sp>
        <p:sp>
          <p:nvSpPr>
            <p:cNvPr id="211" name="Parallelogram 210"/>
            <p:cNvSpPr>
              <a:spLocks noChangeAspect="1"/>
            </p:cNvSpPr>
            <p:nvPr/>
          </p:nvSpPr>
          <p:spPr>
            <a:xfrm>
              <a:off x="2672650" y="1447755"/>
              <a:ext cx="776288" cy="201855"/>
            </a:xfrm>
            <a:prstGeom prst="parallelogram">
              <a:avLst>
                <a:gd name="adj" fmla="val 160201"/>
              </a:avLst>
            </a:prstGeom>
            <a:noFill/>
            <a:ln w="12700" cmpd="sng">
              <a:solidFill>
                <a:srgbClr val="FF6600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eaLnBrk="0" hangingPunct="0"/>
              <a:endParaRPr lang="en-US" sz="1600">
                <a:solidFill>
                  <a:srgbClr val="FFFFFF"/>
                </a:solidFill>
                <a:latin typeface="Helvetica"/>
                <a:ea typeface="ＭＳ Ｐゴシック"/>
              </a:endParaRPr>
            </a:p>
          </p:txBody>
        </p:sp>
        <p:cxnSp>
          <p:nvCxnSpPr>
            <p:cNvPr id="212" name="Straight Connector 211"/>
            <p:cNvCxnSpPr/>
            <p:nvPr/>
          </p:nvCxnSpPr>
          <p:spPr>
            <a:xfrm flipV="1">
              <a:off x="2688340" y="2035736"/>
              <a:ext cx="1079" cy="483709"/>
            </a:xfrm>
            <a:prstGeom prst="line">
              <a:avLst/>
            </a:prstGeom>
            <a:ln w="12700" cmpd="sng">
              <a:solidFill>
                <a:srgbClr val="FF6600"/>
              </a:solidFill>
              <a:prstDash val="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flipV="1">
              <a:off x="3129665" y="2032561"/>
              <a:ext cx="1079" cy="483709"/>
            </a:xfrm>
            <a:prstGeom prst="line">
              <a:avLst/>
            </a:prstGeom>
            <a:ln w="12700" cmpd="sng">
              <a:solidFill>
                <a:srgbClr val="FF6600"/>
              </a:solidFill>
              <a:prstDash val="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flipV="1">
              <a:off x="3456690" y="1842061"/>
              <a:ext cx="1079" cy="483709"/>
            </a:xfrm>
            <a:prstGeom prst="line">
              <a:avLst/>
            </a:prstGeom>
            <a:ln w="12700" cmpd="sng">
              <a:solidFill>
                <a:srgbClr val="FF6600"/>
              </a:solidFill>
              <a:prstDash val="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flipV="1">
              <a:off x="3005840" y="2045261"/>
              <a:ext cx="1079" cy="261460"/>
            </a:xfrm>
            <a:prstGeom prst="line">
              <a:avLst/>
            </a:prstGeom>
            <a:ln w="12700" cmpd="sng">
              <a:solidFill>
                <a:srgbClr val="FF6600"/>
              </a:solidFill>
              <a:prstDash val="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7" name="Text Box 25"/>
            <p:cNvSpPr txBox="1">
              <a:spLocks noChangeArrowheads="1"/>
            </p:cNvSpPr>
            <p:nvPr/>
          </p:nvSpPr>
          <p:spPr bwMode="auto">
            <a:xfrm>
              <a:off x="5701863" y="3147780"/>
              <a:ext cx="1799359" cy="400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126" eaLnBrk="0" hangingPunct="0">
                <a:defRPr/>
              </a:pPr>
              <a:r>
                <a:rPr lang="en-US" sz="2000" dirty="0">
                  <a:solidFill>
                    <a:srgbClr val="000000"/>
                  </a:solidFill>
                  <a:latin typeface="Calibri"/>
                  <a:ea typeface="ＭＳ Ｐゴシック" charset="0"/>
                  <a:cs typeface="Calibri"/>
                </a:rPr>
                <a:t>Main grid: F</a:t>
              </a:r>
              <a:r>
                <a:rPr lang="en-US" sz="2000" baseline="-25000" dirty="0">
                  <a:solidFill>
                    <a:srgbClr val="000000"/>
                  </a:solidFill>
                  <a:latin typeface="Calibri"/>
                  <a:ea typeface="ＭＳ Ｐゴシック" charset="0"/>
                  <a:cs typeface="Calibri"/>
                </a:rPr>
                <a:t>n</a:t>
              </a:r>
              <a:r>
                <a:rPr lang="en-US" sz="2000" dirty="0">
                  <a:solidFill>
                    <a:srgbClr val="000000"/>
                  </a:solidFill>
                  <a:latin typeface="Calibri"/>
                  <a:ea typeface="ＭＳ Ｐゴシック" charset="0"/>
                  <a:cs typeface="Calibri"/>
                </a:rPr>
                <a:t>(a)</a:t>
              </a:r>
            </a:p>
          </p:txBody>
        </p:sp>
        <p:sp>
          <p:nvSpPr>
            <p:cNvPr id="218" name="Line 26"/>
            <p:cNvSpPr>
              <a:spLocks noChangeShapeType="1"/>
            </p:cNvSpPr>
            <p:nvPr/>
          </p:nvSpPr>
          <p:spPr bwMode="auto">
            <a:xfrm flipH="1">
              <a:off x="3874658" y="3440747"/>
              <a:ext cx="1846617" cy="596135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126" eaLnBrk="0" hangingPunct="0">
                <a:defRPr/>
              </a:pPr>
              <a:endParaRPr lang="en-US" sz="16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9" name="Text Box 27"/>
            <p:cNvSpPr txBox="1">
              <a:spLocks noChangeArrowheads="1"/>
            </p:cNvSpPr>
            <p:nvPr/>
          </p:nvSpPr>
          <p:spPr bwMode="auto">
            <a:xfrm>
              <a:off x="5307473" y="2147420"/>
              <a:ext cx="3270272" cy="7080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126" eaLnBrk="0" hangingPunct="0">
                <a:defRPr/>
              </a:pPr>
              <a:r>
                <a:rPr lang="en-US" sz="2000" dirty="0">
                  <a:solidFill>
                    <a:srgbClr val="000000"/>
                  </a:solidFill>
                  <a:latin typeface="Calibri"/>
                  <a:ea typeface="ＭＳ Ｐゴシック" charset="0"/>
                  <a:cs typeface="Calibri"/>
                </a:rPr>
                <a:t>Inside patch at L</a:t>
              </a:r>
              <a:r>
                <a:rPr lang="en-US" sz="2000" baseline="-25000" dirty="0">
                  <a:solidFill>
                    <a:srgbClr val="000000"/>
                  </a:solidFill>
                  <a:latin typeface="Calibri"/>
                  <a:ea typeface="ＭＳ Ｐゴシック" charset="0"/>
                  <a:cs typeface="Calibri"/>
                </a:rPr>
                <a:t>n+1</a:t>
              </a:r>
              <a:r>
                <a:rPr lang="en-US" sz="2000" dirty="0">
                  <a:solidFill>
                    <a:srgbClr val="000000"/>
                  </a:solidFill>
                  <a:latin typeface="Calibri"/>
                  <a:ea typeface="ＭＳ Ｐゴシック" charset="0"/>
                  <a:cs typeface="Calibri"/>
                </a:rPr>
                <a:t>:</a:t>
              </a:r>
            </a:p>
            <a:p>
              <a:pPr defTabSz="914126" eaLnBrk="0" hangingPunct="0">
                <a:defRPr/>
              </a:pPr>
              <a:r>
                <a:rPr lang="en-US" sz="2000" dirty="0">
                  <a:solidFill>
                    <a:srgbClr val="000000"/>
                  </a:solidFill>
                  <a:latin typeface="Calibri"/>
                  <a:ea typeface="ＭＳ Ｐゴシック" charset="0"/>
                  <a:cs typeface="Calibri"/>
                </a:rPr>
                <a:t>F</a:t>
              </a:r>
              <a:r>
                <a:rPr lang="en-US" sz="2000" baseline="-25000" dirty="0">
                  <a:solidFill>
                    <a:srgbClr val="000000"/>
                  </a:solidFill>
                  <a:latin typeface="Calibri"/>
                  <a:ea typeface="ＭＳ Ｐゴシック" charset="0"/>
                  <a:cs typeface="Calibri"/>
                </a:rPr>
                <a:t>n+1</a:t>
              </a:r>
              <a:r>
                <a:rPr lang="en-US" sz="2000" dirty="0">
                  <a:solidFill>
                    <a:srgbClr val="000000"/>
                  </a:solidFill>
                  <a:latin typeface="Calibri"/>
                  <a:ea typeface="ＭＳ Ｐゴシック" charset="0"/>
                  <a:cs typeface="Calibri"/>
                </a:rPr>
                <a:t>(a) = </a:t>
              </a:r>
              <a:r>
                <a:rPr lang="en-US" sz="2000" dirty="0">
                  <a:solidFill>
                    <a:srgbClr val="000000"/>
                  </a:solidFill>
                  <a:latin typeface="Times New Roman"/>
                  <a:ea typeface="ＭＳ Ｐゴシック" charset="0"/>
                  <a:cs typeface="Times New Roman"/>
                </a:rPr>
                <a:t>I</a:t>
              </a:r>
              <a:r>
                <a:rPr lang="en-US" sz="2000" dirty="0">
                  <a:solidFill>
                    <a:srgbClr val="000000"/>
                  </a:solidFill>
                  <a:latin typeface="Calibri"/>
                  <a:ea typeface="ＭＳ Ｐゴシック" charset="0"/>
                  <a:cs typeface="Calibri"/>
                </a:rPr>
                <a:t>[F</a:t>
              </a:r>
              <a:r>
                <a:rPr lang="en-US" sz="2000" baseline="-25000" dirty="0">
                  <a:solidFill>
                    <a:srgbClr val="000000"/>
                  </a:solidFill>
                  <a:latin typeface="Calibri"/>
                  <a:ea typeface="ＭＳ Ｐゴシック" charset="0"/>
                  <a:cs typeface="Calibri"/>
                </a:rPr>
                <a:t>n</a:t>
              </a:r>
              <a:r>
                <a:rPr lang="en-US" sz="2000" dirty="0">
                  <a:solidFill>
                    <a:srgbClr val="000000"/>
                  </a:solidFill>
                  <a:latin typeface="Calibri"/>
                  <a:ea typeface="ＭＳ Ｐゴシック" charset="0"/>
                  <a:cs typeface="Calibri"/>
                </a:rPr>
                <a:t>(s)-F</a:t>
              </a:r>
              <a:r>
                <a:rPr lang="en-US" sz="2000" baseline="-25000" dirty="0">
                  <a:solidFill>
                    <a:srgbClr val="000000"/>
                  </a:solidFill>
                  <a:latin typeface="Calibri"/>
                  <a:ea typeface="ＭＳ Ｐゴシック" charset="0"/>
                  <a:cs typeface="Calibri"/>
                </a:rPr>
                <a:t>n+1</a:t>
              </a:r>
              <a:r>
                <a:rPr lang="en-US" sz="2000" dirty="0">
                  <a:solidFill>
                    <a:srgbClr val="000000"/>
                  </a:solidFill>
                  <a:latin typeface="Calibri"/>
                  <a:ea typeface="ＭＳ Ｐゴシック" charset="0"/>
                  <a:cs typeface="Calibri"/>
                </a:rPr>
                <a:t>(c)]+F</a:t>
              </a:r>
              <a:r>
                <a:rPr lang="en-US" sz="2000" baseline="-25000" dirty="0">
                  <a:solidFill>
                    <a:srgbClr val="000000"/>
                  </a:solidFill>
                  <a:latin typeface="Calibri"/>
                  <a:ea typeface="ＭＳ Ｐゴシック" charset="0"/>
                  <a:cs typeface="Calibri"/>
                </a:rPr>
                <a:t>n+1</a:t>
              </a:r>
              <a:r>
                <a:rPr lang="en-US" sz="2000" dirty="0">
                  <a:solidFill>
                    <a:srgbClr val="000000"/>
                  </a:solidFill>
                  <a:latin typeface="Calibri"/>
                  <a:ea typeface="ＭＳ Ｐゴシック" charset="0"/>
                  <a:cs typeface="Calibri"/>
                </a:rPr>
                <a:t>(f)</a:t>
              </a:r>
            </a:p>
          </p:txBody>
        </p:sp>
        <p:sp>
          <p:nvSpPr>
            <p:cNvPr id="220" name="Oval 23"/>
            <p:cNvSpPr>
              <a:spLocks noChangeArrowheads="1"/>
            </p:cNvSpPr>
            <p:nvPr/>
          </p:nvSpPr>
          <p:spPr bwMode="auto">
            <a:xfrm>
              <a:off x="3798588" y="3998794"/>
              <a:ext cx="84137" cy="9048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defTabSz="914126" eaLnBrk="0" hangingPunct="0">
                <a:defRPr/>
              </a:pPr>
              <a:endParaRPr lang="en-US" sz="16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2" name="Oval 33"/>
            <p:cNvSpPr>
              <a:spLocks noChangeArrowheads="1"/>
            </p:cNvSpPr>
            <p:nvPr/>
          </p:nvSpPr>
          <p:spPr bwMode="auto">
            <a:xfrm>
              <a:off x="3357584" y="2356950"/>
              <a:ext cx="84137" cy="90487"/>
            </a:xfrm>
            <a:prstGeom prst="ellipse">
              <a:avLst/>
            </a:prstGeom>
            <a:solidFill>
              <a:srgbClr val="FF0000"/>
            </a:solidFill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defTabSz="914126" eaLnBrk="0" hangingPunct="0">
                <a:defRPr/>
              </a:pPr>
              <a:endParaRPr lang="en-US" sz="16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4" name="Line 35"/>
            <p:cNvSpPr>
              <a:spLocks noChangeShapeType="1"/>
            </p:cNvSpPr>
            <p:nvPr/>
          </p:nvSpPr>
          <p:spPr bwMode="auto">
            <a:xfrm flipH="1" flipV="1">
              <a:off x="3414623" y="2397506"/>
              <a:ext cx="1885493" cy="194393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126" eaLnBrk="0" hangingPunct="0">
                <a:defRPr/>
              </a:pPr>
              <a:endParaRPr lang="en-US" sz="16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6" name="Text Box 27"/>
            <p:cNvSpPr txBox="1">
              <a:spLocks noChangeArrowheads="1"/>
            </p:cNvSpPr>
            <p:nvPr/>
          </p:nvSpPr>
          <p:spPr bwMode="auto">
            <a:xfrm>
              <a:off x="5265493" y="1062188"/>
              <a:ext cx="3441838" cy="7080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126" eaLnBrk="0" hangingPunct="0">
                <a:defRPr/>
              </a:pPr>
              <a:r>
                <a:rPr lang="en-US" sz="2000" dirty="0">
                  <a:solidFill>
                    <a:srgbClr val="000000"/>
                  </a:solidFill>
                  <a:latin typeface="Calibri"/>
                  <a:ea typeface="ＭＳ Ｐゴシック" charset="0"/>
                  <a:cs typeface="Calibri"/>
                </a:rPr>
                <a:t>Inside patch at L</a:t>
              </a:r>
              <a:r>
                <a:rPr lang="en-US" sz="2000" baseline="-25000" dirty="0">
                  <a:solidFill>
                    <a:srgbClr val="000000"/>
                  </a:solidFill>
                  <a:latin typeface="Calibri"/>
                  <a:ea typeface="ＭＳ Ｐゴシック" charset="0"/>
                  <a:cs typeface="Calibri"/>
                </a:rPr>
                <a:t>n+2</a:t>
              </a:r>
              <a:r>
                <a:rPr lang="en-US" sz="2000" dirty="0">
                  <a:solidFill>
                    <a:srgbClr val="000000"/>
                  </a:solidFill>
                  <a:latin typeface="Calibri"/>
                  <a:ea typeface="ＭＳ Ｐゴシック" charset="0"/>
                  <a:cs typeface="Calibri"/>
                </a:rPr>
                <a:t>:</a:t>
              </a:r>
            </a:p>
            <a:p>
              <a:pPr defTabSz="914126" eaLnBrk="0" hangingPunct="0">
                <a:defRPr/>
              </a:pPr>
              <a:r>
                <a:rPr lang="en-US" sz="2000" dirty="0">
                  <a:solidFill>
                    <a:srgbClr val="000000"/>
                  </a:solidFill>
                  <a:latin typeface="Calibri"/>
                  <a:ea typeface="ＭＳ Ｐゴシック" charset="0"/>
                  <a:cs typeface="Calibri"/>
                </a:rPr>
                <a:t>F</a:t>
              </a:r>
              <a:r>
                <a:rPr lang="en-US" sz="2000" baseline="-25000" dirty="0">
                  <a:solidFill>
                    <a:srgbClr val="000000"/>
                  </a:solidFill>
                  <a:latin typeface="Calibri"/>
                  <a:ea typeface="ＭＳ Ｐゴシック" charset="0"/>
                  <a:cs typeface="Calibri"/>
                </a:rPr>
                <a:t>n+2</a:t>
              </a:r>
              <a:r>
                <a:rPr lang="en-US" sz="2000" dirty="0">
                  <a:solidFill>
                    <a:srgbClr val="000000"/>
                  </a:solidFill>
                  <a:latin typeface="Calibri"/>
                  <a:ea typeface="ＭＳ Ｐゴシック" charset="0"/>
                  <a:cs typeface="Calibri"/>
                </a:rPr>
                <a:t>(a) = </a:t>
              </a:r>
              <a:r>
                <a:rPr lang="en-US" sz="2000" dirty="0">
                  <a:solidFill>
                    <a:srgbClr val="000000"/>
                  </a:solidFill>
                  <a:latin typeface="Times New Roman"/>
                  <a:ea typeface="ＭＳ Ｐゴシック" charset="0"/>
                  <a:cs typeface="Times New Roman"/>
                </a:rPr>
                <a:t>I</a:t>
              </a:r>
              <a:r>
                <a:rPr lang="en-US" sz="2000" dirty="0">
                  <a:solidFill>
                    <a:srgbClr val="000000"/>
                  </a:solidFill>
                  <a:latin typeface="Calibri"/>
                  <a:ea typeface="ＭＳ Ｐゴシック" charset="0"/>
                  <a:cs typeface="Calibri"/>
                </a:rPr>
                <a:t>[F</a:t>
              </a:r>
              <a:r>
                <a:rPr lang="en-US" sz="2000" baseline="-25000" dirty="0">
                  <a:solidFill>
                    <a:srgbClr val="000000"/>
                  </a:solidFill>
                  <a:latin typeface="Calibri"/>
                  <a:ea typeface="ＭＳ Ｐゴシック" charset="0"/>
                  <a:cs typeface="Calibri"/>
                </a:rPr>
                <a:t>n+1</a:t>
              </a:r>
              <a:r>
                <a:rPr lang="en-US" sz="2000" dirty="0">
                  <a:solidFill>
                    <a:srgbClr val="000000"/>
                  </a:solidFill>
                  <a:latin typeface="Calibri"/>
                  <a:ea typeface="ＭＳ Ｐゴシック" charset="0"/>
                  <a:cs typeface="Calibri"/>
                </a:rPr>
                <a:t>(s)-F</a:t>
              </a:r>
              <a:r>
                <a:rPr lang="en-US" sz="2000" baseline="-25000" dirty="0">
                  <a:solidFill>
                    <a:srgbClr val="000000"/>
                  </a:solidFill>
                  <a:latin typeface="Calibri"/>
                  <a:ea typeface="ＭＳ Ｐゴシック" charset="0"/>
                  <a:cs typeface="Calibri"/>
                </a:rPr>
                <a:t>n+2</a:t>
              </a:r>
              <a:r>
                <a:rPr lang="en-US" sz="2000" dirty="0">
                  <a:solidFill>
                    <a:srgbClr val="000000"/>
                  </a:solidFill>
                  <a:latin typeface="Calibri"/>
                  <a:ea typeface="ＭＳ Ｐゴシック" charset="0"/>
                  <a:cs typeface="Calibri"/>
                </a:rPr>
                <a:t>(c)]+F</a:t>
              </a:r>
              <a:r>
                <a:rPr lang="en-US" sz="2000" baseline="-25000" dirty="0">
                  <a:solidFill>
                    <a:srgbClr val="000000"/>
                  </a:solidFill>
                  <a:latin typeface="Calibri"/>
                  <a:ea typeface="ＭＳ Ｐゴシック" charset="0"/>
                  <a:cs typeface="Calibri"/>
                </a:rPr>
                <a:t>n+2</a:t>
              </a:r>
              <a:r>
                <a:rPr lang="en-US" sz="2000" dirty="0">
                  <a:solidFill>
                    <a:srgbClr val="000000"/>
                  </a:solidFill>
                  <a:latin typeface="Calibri"/>
                  <a:ea typeface="ＭＳ Ｐゴシック" charset="0"/>
                  <a:cs typeface="Calibri"/>
                </a:rPr>
                <a:t>(f)</a:t>
              </a:r>
            </a:p>
          </p:txBody>
        </p:sp>
        <p:sp>
          <p:nvSpPr>
            <p:cNvPr id="227" name="Oval 33"/>
            <p:cNvSpPr>
              <a:spLocks noChangeArrowheads="1"/>
            </p:cNvSpPr>
            <p:nvPr/>
          </p:nvSpPr>
          <p:spPr bwMode="auto">
            <a:xfrm>
              <a:off x="2998115" y="1479070"/>
              <a:ext cx="84137" cy="90487"/>
            </a:xfrm>
            <a:prstGeom prst="ellipse">
              <a:avLst/>
            </a:prstGeom>
            <a:solidFill>
              <a:srgbClr val="FF0000"/>
            </a:solidFill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defTabSz="914126" eaLnBrk="0" hangingPunct="0">
                <a:defRPr/>
              </a:pPr>
              <a:endParaRPr lang="en-US" sz="16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9" name="Line 35"/>
            <p:cNvSpPr>
              <a:spLocks noChangeShapeType="1"/>
            </p:cNvSpPr>
            <p:nvPr/>
          </p:nvSpPr>
          <p:spPr bwMode="auto">
            <a:xfrm flipH="1">
              <a:off x="3054871" y="1321871"/>
              <a:ext cx="2180453" cy="194784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126" eaLnBrk="0" hangingPunct="0">
                <a:defRPr/>
              </a:pPr>
              <a:endParaRPr lang="en-US" sz="16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234" name="TextBox 233"/>
          <p:cNvSpPr txBox="1"/>
          <p:nvPr/>
        </p:nvSpPr>
        <p:spPr>
          <a:xfrm>
            <a:off x="1845310" y="1067695"/>
            <a:ext cx="44726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26" eaLnBrk="0" hangingPunct="0"/>
            <a:r>
              <a:rPr lang="en-US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Example with two levels of refinement</a:t>
            </a:r>
          </a:p>
        </p:txBody>
      </p:sp>
      <p:cxnSp>
        <p:nvCxnSpPr>
          <p:cNvPr id="359" name="Straight Connector 358">
            <a:extLst>
              <a:ext uri="{FF2B5EF4-FFF2-40B4-BE49-F238E27FC236}">
                <a16:creationId xmlns:a16="http://schemas.microsoft.com/office/drawing/2014/main" id="{4B182DF4-CF7A-A945-9F87-5D8B1754613F}"/>
              </a:ext>
            </a:extLst>
          </p:cNvPr>
          <p:cNvCxnSpPr/>
          <p:nvPr/>
        </p:nvCxnSpPr>
        <p:spPr>
          <a:xfrm flipV="1">
            <a:off x="7611163" y="4676582"/>
            <a:ext cx="265514" cy="644"/>
          </a:xfrm>
          <a:prstGeom prst="line">
            <a:avLst/>
          </a:prstGeom>
          <a:ln w="5715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0" name="TextBox 359">
            <a:extLst>
              <a:ext uri="{FF2B5EF4-FFF2-40B4-BE49-F238E27FC236}">
                <a16:creationId xmlns:a16="http://schemas.microsoft.com/office/drawing/2014/main" id="{CF47D787-8A11-6B41-B9A2-0D7E2B30FC9F}"/>
              </a:ext>
            </a:extLst>
          </p:cNvPr>
          <p:cNvSpPr txBox="1"/>
          <p:nvPr/>
        </p:nvSpPr>
        <p:spPr>
          <a:xfrm>
            <a:off x="7541174" y="4483581"/>
            <a:ext cx="3275762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914126" eaLnBrk="0" hangingPunct="0">
              <a:tabLst>
                <a:tab pos="168225" algn="l"/>
              </a:tabLst>
            </a:pPr>
            <a:r>
              <a:rPr lang="en-US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	   absorbing layer (PML)</a:t>
            </a:r>
          </a:p>
          <a:p>
            <a:pPr defTabSz="914126" eaLnBrk="0" hangingPunct="0">
              <a:tabLst>
                <a:tab pos="168225" algn="l"/>
              </a:tabLst>
            </a:pPr>
            <a:r>
              <a:rPr lang="en-US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a = </a:t>
            </a:r>
            <a:r>
              <a:rPr lang="en-US" dirty="0" err="1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auxilliary</a:t>
            </a:r>
            <a:endParaRPr lang="en-US" dirty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  <a:p>
            <a:pPr defTabSz="914126" eaLnBrk="0" hangingPunct="0">
              <a:tabLst>
                <a:tab pos="168225" algn="l"/>
              </a:tabLst>
            </a:pPr>
            <a:r>
              <a:rPr lang="en-US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f	= fine</a:t>
            </a:r>
          </a:p>
          <a:p>
            <a:pPr defTabSz="914126" eaLnBrk="0" hangingPunct="0">
              <a:tabLst>
                <a:tab pos="168225" algn="l"/>
              </a:tabLst>
            </a:pPr>
            <a:r>
              <a:rPr lang="en-US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c	= coarse</a:t>
            </a:r>
          </a:p>
        </p:txBody>
      </p:sp>
      <p:sp>
        <p:nvSpPr>
          <p:cNvPr id="231" name="Title 1">
            <a:extLst>
              <a:ext uri="{FF2B5EF4-FFF2-40B4-BE49-F238E27FC236}">
                <a16:creationId xmlns:a16="http://schemas.microsoft.com/office/drawing/2014/main" id="{C9B7F2DB-F3D8-2D4E-B5F1-1639E1CDB3ED}"/>
              </a:ext>
            </a:extLst>
          </p:cNvPr>
          <p:cNvSpPr txBox="1">
            <a:spLocks/>
          </p:cNvSpPr>
          <p:nvPr/>
        </p:nvSpPr>
        <p:spPr bwMode="auto">
          <a:xfrm>
            <a:off x="157562" y="194388"/>
            <a:ext cx="11909747" cy="914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sz="3199" dirty="0">
                <a:cs typeface="Calibri"/>
              </a:rPr>
              <a:t>Procedure is recursive enabling multiple levels of MR</a:t>
            </a:r>
            <a:endParaRPr lang="en-US" dirty="0"/>
          </a:p>
        </p:txBody>
      </p:sp>
      <p:grpSp>
        <p:nvGrpSpPr>
          <p:cNvPr id="232" name="Group 231">
            <a:extLst>
              <a:ext uri="{FF2B5EF4-FFF2-40B4-BE49-F238E27FC236}">
                <a16:creationId xmlns:a16="http://schemas.microsoft.com/office/drawing/2014/main" id="{C8560B7F-4A49-E046-A209-BE47DAC5A0D6}"/>
              </a:ext>
            </a:extLst>
          </p:cNvPr>
          <p:cNvGrpSpPr/>
          <p:nvPr/>
        </p:nvGrpSpPr>
        <p:grpSpPr>
          <a:xfrm>
            <a:off x="174172" y="827315"/>
            <a:ext cx="10994571" cy="54427"/>
            <a:chOff x="195943" y="1001487"/>
            <a:chExt cx="10994571" cy="54427"/>
          </a:xfrm>
        </p:grpSpPr>
        <p:cxnSp>
          <p:nvCxnSpPr>
            <p:cNvPr id="233" name="Straight Connector 232">
              <a:extLst>
                <a:ext uri="{FF2B5EF4-FFF2-40B4-BE49-F238E27FC236}">
                  <a16:creationId xmlns:a16="http://schemas.microsoft.com/office/drawing/2014/main" id="{12AE3369-8C7B-9841-B5F9-F0979152F294}"/>
                </a:ext>
              </a:extLst>
            </p:cNvPr>
            <p:cNvCxnSpPr/>
            <p:nvPr/>
          </p:nvCxnSpPr>
          <p:spPr>
            <a:xfrm>
              <a:off x="195943" y="1001487"/>
              <a:ext cx="9818914" cy="0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>
              <a:extLst>
                <a:ext uri="{FF2B5EF4-FFF2-40B4-BE49-F238E27FC236}">
                  <a16:creationId xmlns:a16="http://schemas.microsoft.com/office/drawing/2014/main" id="{AEE1A80B-9C9E-A34D-A36B-4390C9604039}"/>
                </a:ext>
              </a:extLst>
            </p:cNvPr>
            <p:cNvCxnSpPr>
              <a:cxnSpLocks/>
            </p:cNvCxnSpPr>
            <p:nvPr/>
          </p:nvCxnSpPr>
          <p:spPr>
            <a:xfrm>
              <a:off x="511628" y="1055914"/>
              <a:ext cx="10678886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8" name="Slide Number Placeholder 3">
            <a:extLst>
              <a:ext uri="{FF2B5EF4-FFF2-40B4-BE49-F238E27FC236}">
                <a16:creationId xmlns:a16="http://schemas.microsoft.com/office/drawing/2014/main" id="{D5417844-71A7-9741-9AD1-18637F9CDF7D}"/>
              </a:ext>
            </a:extLst>
          </p:cNvPr>
          <p:cNvSpPr txBox="1">
            <a:spLocks/>
          </p:cNvSpPr>
          <p:nvPr/>
        </p:nvSpPr>
        <p:spPr>
          <a:xfrm>
            <a:off x="11455401" y="6393363"/>
            <a:ext cx="544259" cy="3016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929A8685-9CBD-5D48-90F4-6955DC9A7A72}" type="slidenum">
              <a:rPr lang="en-US" altLang="x-none" smtClean="0"/>
              <a:pPr/>
              <a:t>48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2500415924"/>
      </p:ext>
    </p:extLst>
  </p:cSld>
  <p:clrMapOvr>
    <a:masterClrMapping/>
  </p:clrMapOvr>
  <p:transition>
    <p:wipe dir="d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ighres_2d.tif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0353" y="3561972"/>
            <a:ext cx="2640912" cy="2502854"/>
          </a:xfrm>
          <a:prstGeom prst="rect">
            <a:avLst/>
          </a:prstGeom>
        </p:spPr>
      </p:pic>
      <p:pic>
        <p:nvPicPr>
          <p:cNvPr id="5" name="Picture 4" descr="lowres_2d.tif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5433" y="1025509"/>
            <a:ext cx="2644086" cy="2506327"/>
          </a:xfrm>
          <a:prstGeom prst="rect">
            <a:avLst/>
          </a:prstGeom>
        </p:spPr>
      </p:pic>
      <p:pic>
        <p:nvPicPr>
          <p:cNvPr id="6" name="Picture 5" descr="medres_2d.tif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8989" y="1003292"/>
            <a:ext cx="2635199" cy="2528546"/>
          </a:xfrm>
          <a:prstGeom prst="rect">
            <a:avLst/>
          </a:prstGeom>
        </p:spPr>
      </p:pic>
      <p:pic>
        <p:nvPicPr>
          <p:cNvPr id="7" name="Picture 6" descr="vhighres_2d.tif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8989" y="3531836"/>
            <a:ext cx="2635199" cy="253299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205144" y="1136416"/>
            <a:ext cx="773481" cy="3076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64x160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080552" y="1136416"/>
            <a:ext cx="873304" cy="3076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128x320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115480" y="3679555"/>
            <a:ext cx="873304" cy="3076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256x640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072791" y="3679555"/>
            <a:ext cx="973128" cy="3076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512x1280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418661" y="1444111"/>
            <a:ext cx="270862" cy="1276414"/>
            <a:chOff x="2898986" y="1443594"/>
            <a:chExt cx="270933" cy="1276746"/>
          </a:xfrm>
        </p:grpSpPr>
        <p:sp>
          <p:nvSpPr>
            <p:cNvPr id="30" name="Line 17"/>
            <p:cNvSpPr>
              <a:spLocks noChangeShapeType="1"/>
            </p:cNvSpPr>
            <p:nvPr/>
          </p:nvSpPr>
          <p:spPr bwMode="auto">
            <a:xfrm flipV="1">
              <a:off x="3032336" y="1443594"/>
              <a:ext cx="0" cy="236934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126" eaLnBrk="0" hangingPunct="0">
                <a:defRPr/>
              </a:pPr>
              <a:endParaRPr lang="en-US" sz="160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endParaRPr>
            </a:p>
          </p:txBody>
        </p:sp>
        <p:sp>
          <p:nvSpPr>
            <p:cNvPr id="31" name="Oval 30"/>
            <p:cNvSpPr/>
            <p:nvPr/>
          </p:nvSpPr>
          <p:spPr bwMode="auto">
            <a:xfrm>
              <a:off x="2898986" y="1683174"/>
              <a:ext cx="270933" cy="1037166"/>
            </a:xfrm>
            <a:prstGeom prst="ellipse">
              <a:avLst/>
            </a:prstGeom>
            <a:noFill/>
            <a:ln w="9525" cap="flat" cmpd="sng" algn="ctr">
              <a:solidFill>
                <a:srgbClr val="00D1FE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16" tIns="45708" rIns="91416" bIns="45708" numCol="1" rtlCol="0" anchor="t" anchorCtr="0" compatLnSpc="1">
              <a:prstTxWarp prst="textNoShape">
                <a:avLst/>
              </a:prstTxWarp>
            </a:bodyPr>
            <a:lstStyle/>
            <a:p>
              <a:pPr defTabSz="914126" eaLnBrk="0" hangingPunct="0"/>
              <a:endParaRPr lang="en-US" sz="40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7384397" y="3987250"/>
            <a:ext cx="270862" cy="1276414"/>
            <a:chOff x="2898986" y="1443594"/>
            <a:chExt cx="270933" cy="1276746"/>
          </a:xfrm>
        </p:grpSpPr>
        <p:sp>
          <p:nvSpPr>
            <p:cNvPr id="34" name="Line 17"/>
            <p:cNvSpPr>
              <a:spLocks noChangeShapeType="1"/>
            </p:cNvSpPr>
            <p:nvPr/>
          </p:nvSpPr>
          <p:spPr bwMode="auto">
            <a:xfrm flipV="1">
              <a:off x="3032336" y="1443594"/>
              <a:ext cx="0" cy="236934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126" eaLnBrk="0" hangingPunct="0">
                <a:defRPr/>
              </a:pPr>
              <a:endParaRPr lang="en-US" sz="160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endParaRPr>
            </a:p>
          </p:txBody>
        </p:sp>
        <p:sp>
          <p:nvSpPr>
            <p:cNvPr id="35" name="Oval 34"/>
            <p:cNvSpPr/>
            <p:nvPr/>
          </p:nvSpPr>
          <p:spPr bwMode="auto">
            <a:xfrm>
              <a:off x="2898986" y="1683174"/>
              <a:ext cx="270933" cy="1037166"/>
            </a:xfrm>
            <a:prstGeom prst="ellipse">
              <a:avLst/>
            </a:prstGeom>
            <a:noFill/>
            <a:ln w="9525" cap="flat" cmpd="sng" algn="ctr">
              <a:solidFill>
                <a:srgbClr val="00D1FE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16" tIns="45708" rIns="91416" bIns="45708" numCol="1" rtlCol="0" anchor="t" anchorCtr="0" compatLnSpc="1">
              <a:prstTxWarp prst="textNoShape">
                <a:avLst/>
              </a:prstTxWarp>
            </a:bodyPr>
            <a:lstStyle/>
            <a:p>
              <a:pPr defTabSz="914126" eaLnBrk="0" hangingPunct="0"/>
              <a:endParaRPr lang="en-US" sz="40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422934" y="3987250"/>
            <a:ext cx="270862" cy="1276414"/>
            <a:chOff x="2898986" y="1443594"/>
            <a:chExt cx="270933" cy="1276746"/>
          </a:xfrm>
        </p:grpSpPr>
        <p:sp>
          <p:nvSpPr>
            <p:cNvPr id="37" name="Line 17"/>
            <p:cNvSpPr>
              <a:spLocks noChangeShapeType="1"/>
            </p:cNvSpPr>
            <p:nvPr/>
          </p:nvSpPr>
          <p:spPr bwMode="auto">
            <a:xfrm flipV="1">
              <a:off x="3032336" y="1443594"/>
              <a:ext cx="0" cy="236934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126" eaLnBrk="0" hangingPunct="0">
                <a:defRPr/>
              </a:pPr>
              <a:endParaRPr lang="en-US" sz="160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endParaRPr>
            </a:p>
          </p:txBody>
        </p:sp>
        <p:sp>
          <p:nvSpPr>
            <p:cNvPr id="38" name="Oval 37"/>
            <p:cNvSpPr/>
            <p:nvPr/>
          </p:nvSpPr>
          <p:spPr bwMode="auto">
            <a:xfrm>
              <a:off x="2898986" y="1683174"/>
              <a:ext cx="270933" cy="1037166"/>
            </a:xfrm>
            <a:prstGeom prst="ellipse">
              <a:avLst/>
            </a:prstGeom>
            <a:noFill/>
            <a:ln w="9525" cap="flat" cmpd="sng" algn="ctr">
              <a:solidFill>
                <a:srgbClr val="00D1FE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16" tIns="45708" rIns="91416" bIns="45708" numCol="1" rtlCol="0" anchor="t" anchorCtr="0" compatLnSpc="1">
              <a:prstTxWarp prst="textNoShape">
                <a:avLst/>
              </a:prstTxWarp>
            </a:bodyPr>
            <a:lstStyle/>
            <a:p>
              <a:pPr defTabSz="914126" eaLnBrk="0" hangingPunct="0"/>
              <a:endParaRPr lang="en-US" sz="40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7386513" y="1444111"/>
            <a:ext cx="270862" cy="1276414"/>
            <a:chOff x="2898986" y="1443594"/>
            <a:chExt cx="270933" cy="1276746"/>
          </a:xfrm>
        </p:grpSpPr>
        <p:sp>
          <p:nvSpPr>
            <p:cNvPr id="40" name="Line 17"/>
            <p:cNvSpPr>
              <a:spLocks noChangeShapeType="1"/>
            </p:cNvSpPr>
            <p:nvPr/>
          </p:nvSpPr>
          <p:spPr bwMode="auto">
            <a:xfrm flipV="1">
              <a:off x="3032336" y="1443594"/>
              <a:ext cx="0" cy="236934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126" eaLnBrk="0" hangingPunct="0">
                <a:defRPr/>
              </a:pPr>
              <a:endParaRPr lang="en-US" sz="160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endParaRPr>
            </a:p>
          </p:txBody>
        </p:sp>
        <p:sp>
          <p:nvSpPr>
            <p:cNvPr id="41" name="Oval 40"/>
            <p:cNvSpPr/>
            <p:nvPr/>
          </p:nvSpPr>
          <p:spPr bwMode="auto">
            <a:xfrm>
              <a:off x="2898986" y="1683174"/>
              <a:ext cx="270933" cy="1037166"/>
            </a:xfrm>
            <a:prstGeom prst="ellipse">
              <a:avLst/>
            </a:prstGeom>
            <a:noFill/>
            <a:ln w="9525" cap="flat" cmpd="sng" algn="ctr">
              <a:solidFill>
                <a:srgbClr val="00D1FE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16" tIns="45708" rIns="91416" bIns="45708" numCol="1" rtlCol="0" anchor="t" anchorCtr="0" compatLnSpc="1">
              <a:prstTxWarp prst="textNoShape">
                <a:avLst/>
              </a:prstTxWarp>
            </a:bodyPr>
            <a:lstStyle/>
            <a:p>
              <a:pPr defTabSz="914126" eaLnBrk="0" hangingPunct="0"/>
              <a:endParaRPr lang="en-US" sz="40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endParaRPr>
            </a:p>
          </p:txBody>
        </p:sp>
      </p:grpSp>
      <p:sp>
        <p:nvSpPr>
          <p:cNvPr id="42" name="Rectangle 5"/>
          <p:cNvSpPr txBox="1">
            <a:spLocks noChangeArrowheads="1"/>
          </p:cNvSpPr>
          <p:nvPr/>
        </p:nvSpPr>
        <p:spPr bwMode="auto">
          <a:xfrm>
            <a:off x="1836746" y="5908406"/>
            <a:ext cx="8764486" cy="73640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C1E0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463" tIns="44438" rIns="90463" bIns="44438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80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80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80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80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80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2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80"/>
                </a:solidFill>
                <a:latin typeface="Helvetica" charset="0"/>
                <a:ea typeface="ＭＳ Ｐゴシック" charset="0"/>
              </a:defRPr>
            </a:lvl6pPr>
            <a:lvl7pPr marL="9144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80"/>
                </a:solidFill>
                <a:latin typeface="Helvetica" charset="0"/>
                <a:ea typeface="ＭＳ Ｐゴシック" charset="0"/>
              </a:defRPr>
            </a:lvl7pPr>
            <a:lvl8pPr marL="13716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80"/>
                </a:solidFill>
                <a:latin typeface="Helvetica" charset="0"/>
                <a:ea typeface="ＭＳ Ｐゴシック" charset="0"/>
              </a:defRPr>
            </a:lvl8pPr>
            <a:lvl9pPr marL="18288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80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2199" b="0" dirty="0">
                <a:solidFill>
                  <a:srgbClr val="800000"/>
                </a:solidFill>
                <a:latin typeface="Calibri"/>
                <a:cs typeface="Calibri"/>
              </a:rPr>
              <a:t>High resolution is needed to capture details.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50046" y="2474286"/>
            <a:ext cx="1146807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Ion beam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750046" y="1080265"/>
            <a:ext cx="954121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Plasma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704167" y="1264884"/>
            <a:ext cx="1260488" cy="41254"/>
            <a:chOff x="1180872" y="1264319"/>
            <a:chExt cx="1260816" cy="41265"/>
          </a:xfrm>
        </p:grpSpPr>
        <p:cxnSp>
          <p:nvCxnSpPr>
            <p:cNvPr id="8" name="Straight Connector 7"/>
            <p:cNvCxnSpPr>
              <a:stCxn id="25" idx="3"/>
            </p:cNvCxnSpPr>
            <p:nvPr/>
          </p:nvCxnSpPr>
          <p:spPr bwMode="auto">
            <a:xfrm>
              <a:off x="1180872" y="1264319"/>
              <a:ext cx="1140772" cy="3811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32" name="Straight Connector 31"/>
            <p:cNvCxnSpPr/>
            <p:nvPr/>
          </p:nvCxnSpPr>
          <p:spPr bwMode="auto">
            <a:xfrm>
              <a:off x="2006160" y="1294344"/>
              <a:ext cx="435528" cy="1124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cxnSp>
        <p:nvCxnSpPr>
          <p:cNvPr id="44" name="Straight Connector 43"/>
          <p:cNvCxnSpPr/>
          <p:nvPr/>
        </p:nvCxnSpPr>
        <p:spPr bwMode="auto">
          <a:xfrm flipV="1">
            <a:off x="2854993" y="2613169"/>
            <a:ext cx="674249" cy="6610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45" name="Straight Connector 44"/>
          <p:cNvCxnSpPr/>
          <p:nvPr/>
        </p:nvCxnSpPr>
        <p:spPr bwMode="auto">
          <a:xfrm flipV="1">
            <a:off x="3529242" y="2512042"/>
            <a:ext cx="893692" cy="10112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46" name="TextBox 45"/>
          <p:cNvSpPr txBox="1"/>
          <p:nvPr/>
        </p:nvSpPr>
        <p:spPr>
          <a:xfrm>
            <a:off x="9221364" y="1048007"/>
            <a:ext cx="1216896" cy="584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Slab XZ simulations</a:t>
            </a:r>
          </a:p>
        </p:txBody>
      </p:sp>
      <p:sp>
        <p:nvSpPr>
          <p:cNvPr id="50" name="Title 1">
            <a:extLst>
              <a:ext uri="{FF2B5EF4-FFF2-40B4-BE49-F238E27FC236}">
                <a16:creationId xmlns:a16="http://schemas.microsoft.com/office/drawing/2014/main" id="{D6301A5D-A51C-EE4F-8AE0-8046E2DB9002}"/>
              </a:ext>
            </a:extLst>
          </p:cNvPr>
          <p:cNvSpPr txBox="1">
            <a:spLocks/>
          </p:cNvSpPr>
          <p:nvPr/>
        </p:nvSpPr>
        <p:spPr bwMode="auto">
          <a:xfrm>
            <a:off x="157562" y="194388"/>
            <a:ext cx="11909747" cy="914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sz="3199" dirty="0">
                <a:cs typeface="Calibri"/>
              </a:rPr>
              <a:t>Example: simulation of wake of non-relativistic ion beam</a:t>
            </a:r>
            <a:endParaRPr lang="en-US" dirty="0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011B959-0A1E-A74D-A5E6-A5045A50CB8C}"/>
              </a:ext>
            </a:extLst>
          </p:cNvPr>
          <p:cNvGrpSpPr/>
          <p:nvPr/>
        </p:nvGrpSpPr>
        <p:grpSpPr>
          <a:xfrm>
            <a:off x="174172" y="827315"/>
            <a:ext cx="10994571" cy="54427"/>
            <a:chOff x="195943" y="1001487"/>
            <a:chExt cx="10994571" cy="54427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C0137CB5-058D-5244-B858-F9A4536E9F3A}"/>
                </a:ext>
              </a:extLst>
            </p:cNvPr>
            <p:cNvCxnSpPr/>
            <p:nvPr/>
          </p:nvCxnSpPr>
          <p:spPr>
            <a:xfrm>
              <a:off x="195943" y="1001487"/>
              <a:ext cx="9818914" cy="0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D7F58E9F-D46A-C14D-B571-A112CDEB0D40}"/>
                </a:ext>
              </a:extLst>
            </p:cNvPr>
            <p:cNvCxnSpPr>
              <a:cxnSpLocks/>
            </p:cNvCxnSpPr>
            <p:nvPr/>
          </p:nvCxnSpPr>
          <p:spPr>
            <a:xfrm>
              <a:off x="511628" y="1055914"/>
              <a:ext cx="10678886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Slide Number Placeholder 3">
            <a:extLst>
              <a:ext uri="{FF2B5EF4-FFF2-40B4-BE49-F238E27FC236}">
                <a16:creationId xmlns:a16="http://schemas.microsoft.com/office/drawing/2014/main" id="{2F239ED2-1C69-4045-8298-2F9AD203959C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11455401" y="6393363"/>
            <a:ext cx="544259" cy="301625"/>
          </a:xfrm>
        </p:spPr>
        <p:txBody>
          <a:bodyPr/>
          <a:lstStyle/>
          <a:p>
            <a:fld id="{929A8685-9CBD-5D48-90F4-6955DC9A7A72}" type="slidenum">
              <a:rPr lang="en-US" altLang="x-none" smtClean="0"/>
              <a:pPr/>
              <a:t>49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36527182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462281-43C7-EC44-8344-0F24550663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3303" y="1475740"/>
            <a:ext cx="10482266" cy="4047778"/>
          </a:xfrm>
        </p:spPr>
        <p:txBody>
          <a:bodyPr/>
          <a:lstStyle/>
          <a:p>
            <a:r>
              <a:rPr lang="en-US" dirty="0"/>
              <a:t>Challenge: range of space &amp; time scales</a:t>
            </a:r>
          </a:p>
          <a:p>
            <a:r>
              <a:rPr lang="en-US" b="1" dirty="0" err="1">
                <a:solidFill>
                  <a:srgbClr val="C00000"/>
                </a:solidFill>
              </a:rPr>
              <a:t>Quasistatic</a:t>
            </a:r>
            <a:r>
              <a:rPr lang="en-US" b="1" dirty="0">
                <a:solidFill>
                  <a:srgbClr val="C00000"/>
                </a:solidFill>
              </a:rPr>
              <a:t> approximation</a:t>
            </a:r>
          </a:p>
          <a:p>
            <a:r>
              <a:rPr lang="en-US" dirty="0"/>
              <a:t>Boosted frame approach</a:t>
            </a:r>
          </a:p>
          <a:p>
            <a:r>
              <a:rPr lang="en-US" dirty="0"/>
              <a:t>High-order &amp; spectral Maxwell solvers</a:t>
            </a:r>
          </a:p>
          <a:p>
            <a:r>
              <a:rPr lang="en-US" dirty="0"/>
              <a:t>Mitigation of numerical Cherenkov</a:t>
            </a:r>
          </a:p>
          <a:p>
            <a:r>
              <a:rPr lang="en-US" dirty="0"/>
              <a:t>Mesh refinement</a:t>
            </a:r>
          </a:p>
          <a:p>
            <a:r>
              <a:rPr lang="en-US" dirty="0"/>
              <a:t>Conclusion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BDFE0-94C6-274D-B988-F362DB342F77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929A8685-9CBD-5D48-90F4-6955DC9A7A72}" type="slidenum">
              <a:rPr lang="en-US" altLang="x-none" smtClean="0"/>
              <a:pPr/>
              <a:t>5</a:t>
            </a:fld>
            <a:endParaRPr lang="en-US" altLang="x-non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8636605-CDBF-AB48-AF90-469B17D9D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562" y="194388"/>
            <a:ext cx="11372473" cy="914400"/>
          </a:xfrm>
        </p:spPr>
        <p:txBody>
          <a:bodyPr>
            <a:normAutofit/>
          </a:bodyPr>
          <a:lstStyle/>
          <a:p>
            <a:r>
              <a:rPr lang="en-US" dirty="0"/>
              <a:t>Outline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592D2DC-8F64-E24A-A406-EB3F660101A9}"/>
              </a:ext>
            </a:extLst>
          </p:cNvPr>
          <p:cNvGrpSpPr/>
          <p:nvPr/>
        </p:nvGrpSpPr>
        <p:grpSpPr>
          <a:xfrm>
            <a:off x="174172" y="827315"/>
            <a:ext cx="10994571" cy="54427"/>
            <a:chOff x="195943" y="1001487"/>
            <a:chExt cx="10994571" cy="5442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95D88DF-54E1-AF4E-AB72-F31CF70D5307}"/>
                </a:ext>
              </a:extLst>
            </p:cNvPr>
            <p:cNvCxnSpPr/>
            <p:nvPr/>
          </p:nvCxnSpPr>
          <p:spPr>
            <a:xfrm>
              <a:off x="195943" y="1001487"/>
              <a:ext cx="9818914" cy="0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C2EC7AE-93BA-5F44-BD1D-CC96D764C404}"/>
                </a:ext>
              </a:extLst>
            </p:cNvPr>
            <p:cNvCxnSpPr>
              <a:cxnSpLocks/>
            </p:cNvCxnSpPr>
            <p:nvPr/>
          </p:nvCxnSpPr>
          <p:spPr>
            <a:xfrm>
              <a:off x="511628" y="1055914"/>
              <a:ext cx="10678886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9649879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4" descr="medres_2d_MR2level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4546" y="3561972"/>
            <a:ext cx="2613931" cy="2515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Rectangle 12"/>
          <p:cNvSpPr>
            <a:spLocks noChangeArrowheads="1"/>
          </p:cNvSpPr>
          <p:nvPr/>
        </p:nvSpPr>
        <p:spPr bwMode="auto">
          <a:xfrm>
            <a:off x="3526893" y="3701636"/>
            <a:ext cx="2066387" cy="2082258"/>
          </a:xfrm>
          <a:prstGeom prst="rect">
            <a:avLst/>
          </a:prstGeom>
          <a:noFill/>
          <a:ln w="19050" cmpd="sng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126" eaLnBrk="0" hangingPunct="0">
              <a:defRPr/>
            </a:pPr>
            <a:endParaRPr lang="en-US" sz="1600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43" name="Rectangle 13"/>
          <p:cNvSpPr>
            <a:spLocks noChangeArrowheads="1"/>
          </p:cNvSpPr>
          <p:nvPr/>
        </p:nvSpPr>
        <p:spPr bwMode="auto">
          <a:xfrm>
            <a:off x="4039523" y="3698462"/>
            <a:ext cx="1025258" cy="2088606"/>
          </a:xfrm>
          <a:prstGeom prst="rect">
            <a:avLst/>
          </a:prstGeom>
          <a:noFill/>
          <a:ln w="19050" cmpd="sng">
            <a:solidFill>
              <a:srgbClr val="FF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126" eaLnBrk="0" hangingPunct="0">
              <a:defRPr/>
            </a:pPr>
            <a:endParaRPr lang="en-US" sz="1600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44" name="Rectangle 14"/>
          <p:cNvSpPr>
            <a:spLocks noChangeArrowheads="1"/>
          </p:cNvSpPr>
          <p:nvPr/>
        </p:nvSpPr>
        <p:spPr bwMode="auto">
          <a:xfrm>
            <a:off x="4293457" y="3698462"/>
            <a:ext cx="509454" cy="2091780"/>
          </a:xfrm>
          <a:prstGeom prst="rect">
            <a:avLst/>
          </a:prstGeom>
          <a:noFill/>
          <a:ln w="19050" cmpd="sng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126" eaLnBrk="0" hangingPunct="0">
              <a:defRPr/>
            </a:pPr>
            <a:endParaRPr lang="en-US" sz="1600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pic>
        <p:nvPicPr>
          <p:cNvPr id="25" name="Picture 24" descr="medres_2d_MR2levels_field_only.tif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8987" y="996797"/>
            <a:ext cx="2630755" cy="2532990"/>
          </a:xfrm>
          <a:prstGeom prst="rect">
            <a:avLst/>
          </a:prstGeom>
        </p:spPr>
      </p:pic>
      <p:pic>
        <p:nvPicPr>
          <p:cNvPr id="24" name="Picture 11" descr="vhighres_2d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7565" y="1022190"/>
            <a:ext cx="2640912" cy="2507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066678" y="1136416"/>
            <a:ext cx="973128" cy="3076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512x1280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418661" y="1444111"/>
            <a:ext cx="270862" cy="1276414"/>
            <a:chOff x="2898986" y="1443594"/>
            <a:chExt cx="270933" cy="1276746"/>
          </a:xfrm>
        </p:grpSpPr>
        <p:sp>
          <p:nvSpPr>
            <p:cNvPr id="30" name="Line 17"/>
            <p:cNvSpPr>
              <a:spLocks noChangeShapeType="1"/>
            </p:cNvSpPr>
            <p:nvPr/>
          </p:nvSpPr>
          <p:spPr bwMode="auto">
            <a:xfrm flipV="1">
              <a:off x="3032336" y="1443594"/>
              <a:ext cx="0" cy="236934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126" eaLnBrk="0" hangingPunct="0">
                <a:defRPr/>
              </a:pPr>
              <a:endParaRPr lang="en-US" sz="160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endParaRPr>
            </a:p>
          </p:txBody>
        </p:sp>
        <p:sp>
          <p:nvSpPr>
            <p:cNvPr id="31" name="Oval 30"/>
            <p:cNvSpPr/>
            <p:nvPr/>
          </p:nvSpPr>
          <p:spPr bwMode="auto">
            <a:xfrm>
              <a:off x="2898986" y="1683174"/>
              <a:ext cx="270933" cy="1037166"/>
            </a:xfrm>
            <a:prstGeom prst="ellipse">
              <a:avLst/>
            </a:prstGeom>
            <a:noFill/>
            <a:ln w="9525" cap="flat" cmpd="sng" algn="ctr">
              <a:solidFill>
                <a:srgbClr val="00D1FE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16" tIns="45708" rIns="91416" bIns="45708" numCol="1" rtlCol="0" anchor="t" anchorCtr="0" compatLnSpc="1">
              <a:prstTxWarp prst="textNoShape">
                <a:avLst/>
              </a:prstTxWarp>
            </a:bodyPr>
            <a:lstStyle/>
            <a:p>
              <a:pPr defTabSz="914126" eaLnBrk="0" hangingPunct="0"/>
              <a:endParaRPr lang="en-US" sz="40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422934" y="3987250"/>
            <a:ext cx="270862" cy="1276414"/>
            <a:chOff x="2898986" y="1443594"/>
            <a:chExt cx="270933" cy="1276746"/>
          </a:xfrm>
        </p:grpSpPr>
        <p:sp>
          <p:nvSpPr>
            <p:cNvPr id="37" name="Line 17"/>
            <p:cNvSpPr>
              <a:spLocks noChangeShapeType="1"/>
            </p:cNvSpPr>
            <p:nvPr/>
          </p:nvSpPr>
          <p:spPr bwMode="auto">
            <a:xfrm flipV="1">
              <a:off x="3032336" y="1443594"/>
              <a:ext cx="0" cy="236934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126" eaLnBrk="0" hangingPunct="0">
                <a:defRPr/>
              </a:pPr>
              <a:endParaRPr lang="en-US" sz="160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endParaRPr>
            </a:p>
          </p:txBody>
        </p:sp>
        <p:sp>
          <p:nvSpPr>
            <p:cNvPr id="38" name="Oval 37"/>
            <p:cNvSpPr/>
            <p:nvPr/>
          </p:nvSpPr>
          <p:spPr bwMode="auto">
            <a:xfrm>
              <a:off x="2898986" y="1683174"/>
              <a:ext cx="270933" cy="1037166"/>
            </a:xfrm>
            <a:prstGeom prst="ellipse">
              <a:avLst/>
            </a:prstGeom>
            <a:noFill/>
            <a:ln w="9525" cap="flat" cmpd="sng" algn="ctr">
              <a:solidFill>
                <a:srgbClr val="00D1FE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16" tIns="45708" rIns="91416" bIns="45708" numCol="1" rtlCol="0" anchor="t" anchorCtr="0" compatLnSpc="1">
              <a:prstTxWarp prst="textNoShape">
                <a:avLst/>
              </a:prstTxWarp>
            </a:bodyPr>
            <a:lstStyle/>
            <a:p>
              <a:pPr defTabSz="914126" eaLnBrk="0" hangingPunct="0"/>
              <a:endParaRPr lang="en-US" sz="40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7386513" y="1444111"/>
            <a:ext cx="270862" cy="1276414"/>
            <a:chOff x="2898986" y="1443594"/>
            <a:chExt cx="270933" cy="1276746"/>
          </a:xfrm>
        </p:grpSpPr>
        <p:sp>
          <p:nvSpPr>
            <p:cNvPr id="40" name="Line 17"/>
            <p:cNvSpPr>
              <a:spLocks noChangeShapeType="1"/>
            </p:cNvSpPr>
            <p:nvPr/>
          </p:nvSpPr>
          <p:spPr bwMode="auto">
            <a:xfrm flipV="1">
              <a:off x="3032336" y="1443594"/>
              <a:ext cx="0" cy="236934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126" eaLnBrk="0" hangingPunct="0">
                <a:defRPr/>
              </a:pPr>
              <a:endParaRPr lang="en-US" sz="160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endParaRPr>
            </a:p>
          </p:txBody>
        </p:sp>
        <p:sp>
          <p:nvSpPr>
            <p:cNvPr id="41" name="Oval 40"/>
            <p:cNvSpPr/>
            <p:nvPr/>
          </p:nvSpPr>
          <p:spPr bwMode="auto">
            <a:xfrm>
              <a:off x="2898986" y="1683174"/>
              <a:ext cx="270933" cy="1037166"/>
            </a:xfrm>
            <a:prstGeom prst="ellipse">
              <a:avLst/>
            </a:prstGeom>
            <a:noFill/>
            <a:ln w="9525" cap="flat" cmpd="sng" algn="ctr">
              <a:solidFill>
                <a:srgbClr val="00D1FE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16" tIns="45708" rIns="91416" bIns="45708" numCol="1" rtlCol="0" anchor="t" anchorCtr="0" compatLnSpc="1">
              <a:prstTxWarp prst="textNoShape">
                <a:avLst/>
              </a:prstTxWarp>
            </a:bodyPr>
            <a:lstStyle/>
            <a:p>
              <a:pPr defTabSz="914126" eaLnBrk="0" hangingPunct="0"/>
              <a:endParaRPr lang="en-US" sz="40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6484518" y="1138694"/>
            <a:ext cx="2066387" cy="2091780"/>
            <a:chOff x="2156211" y="3850931"/>
            <a:chExt cx="2066925" cy="2092325"/>
          </a:xfrm>
        </p:grpSpPr>
        <p:sp>
          <p:nvSpPr>
            <p:cNvPr id="45" name="Rectangle 12"/>
            <p:cNvSpPr>
              <a:spLocks noChangeArrowheads="1"/>
            </p:cNvSpPr>
            <p:nvPr/>
          </p:nvSpPr>
          <p:spPr bwMode="auto">
            <a:xfrm>
              <a:off x="2156211" y="3854107"/>
              <a:ext cx="2066925" cy="2082800"/>
            </a:xfrm>
            <a:prstGeom prst="rect">
              <a:avLst/>
            </a:prstGeom>
            <a:noFill/>
            <a:ln w="19050" cmpd="sng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126" eaLnBrk="0" hangingPunct="0">
                <a:defRPr/>
              </a:pPr>
              <a:endParaRPr lang="en-US" sz="160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endParaRPr>
            </a:p>
          </p:txBody>
        </p:sp>
        <p:sp>
          <p:nvSpPr>
            <p:cNvPr id="46" name="Rectangle 13"/>
            <p:cNvSpPr>
              <a:spLocks noChangeArrowheads="1"/>
            </p:cNvSpPr>
            <p:nvPr/>
          </p:nvSpPr>
          <p:spPr bwMode="auto">
            <a:xfrm>
              <a:off x="2668974" y="3850932"/>
              <a:ext cx="1025525" cy="2089150"/>
            </a:xfrm>
            <a:prstGeom prst="rect">
              <a:avLst/>
            </a:prstGeom>
            <a:noFill/>
            <a:ln w="19050" cmpd="sng">
              <a:solidFill>
                <a:srgbClr val="FF8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126" eaLnBrk="0" hangingPunct="0">
                <a:defRPr/>
              </a:pPr>
              <a:endParaRPr lang="en-US" sz="160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endParaRPr>
            </a:p>
          </p:txBody>
        </p:sp>
        <p:sp>
          <p:nvSpPr>
            <p:cNvPr id="47" name="Rectangle 14"/>
            <p:cNvSpPr>
              <a:spLocks noChangeArrowheads="1"/>
            </p:cNvSpPr>
            <p:nvPr/>
          </p:nvSpPr>
          <p:spPr bwMode="auto">
            <a:xfrm>
              <a:off x="2922974" y="3850931"/>
              <a:ext cx="509587" cy="2092325"/>
            </a:xfrm>
            <a:prstGeom prst="rect">
              <a:avLst/>
            </a:prstGeom>
            <a:noFill/>
            <a:ln w="19050" cmpd="sng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126" eaLnBrk="0" hangingPunct="0">
                <a:defRPr/>
              </a:pPr>
              <a:endParaRPr lang="en-US" sz="160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endParaRPr>
            </a:p>
          </p:txBody>
        </p:sp>
      </p:grpSp>
      <p:pic>
        <p:nvPicPr>
          <p:cNvPr id="48" name="Picture 3" descr="plot3d_with_boxes_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9984" r="898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4608" y="3133826"/>
            <a:ext cx="3622307" cy="2650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Text Box 15"/>
          <p:cNvSpPr txBox="1">
            <a:spLocks noChangeArrowheads="1"/>
          </p:cNvSpPr>
          <p:nvPr/>
        </p:nvSpPr>
        <p:spPr bwMode="auto">
          <a:xfrm>
            <a:off x="9052664" y="1132460"/>
            <a:ext cx="1670754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126" eaLnBrk="0" hangingPunct="0">
              <a:defRPr/>
            </a:pPr>
            <a:r>
              <a:rPr lang="en-US" sz="2000" dirty="0">
                <a:solidFill>
                  <a:srgbClr val="000090"/>
                </a:solidFill>
                <a:latin typeface="Calibri"/>
                <a:ea typeface="ＭＳ Ｐゴシック" charset="0"/>
                <a:cs typeface="Calibri"/>
              </a:rPr>
              <a:t>Mesh ref.</a:t>
            </a:r>
          </a:p>
          <a:p>
            <a:pPr marL="285664" indent="-285664" defTabSz="914126" eaLnBrk="0" hangingPunct="0">
              <a:buFont typeface="Arial"/>
              <a:buChar char="•"/>
              <a:defRPr/>
            </a:pPr>
            <a:r>
              <a:rPr lang="en-US" sz="2000" dirty="0">
                <a:solidFill>
                  <a:srgbClr val="000090"/>
                </a:solidFill>
                <a:latin typeface="Calibri"/>
                <a:ea typeface="ＭＳ Ｐゴシック" charset="0"/>
                <a:cs typeface="Calibri"/>
              </a:rPr>
              <a:t>2 levels</a:t>
            </a:r>
          </a:p>
          <a:p>
            <a:pPr marL="285664" indent="-285664" defTabSz="914126" eaLnBrk="0" hangingPunct="0">
              <a:buFont typeface="Arial"/>
              <a:buChar char="•"/>
              <a:defRPr/>
            </a:pPr>
            <a:r>
              <a:rPr lang="en-US" sz="2000" dirty="0">
                <a:solidFill>
                  <a:srgbClr val="000090"/>
                </a:solidFill>
                <a:latin typeface="Calibri"/>
                <a:ea typeface="ＭＳ Ｐゴシック" charset="0"/>
                <a:cs typeface="Calibri"/>
              </a:rPr>
              <a:t>fields only</a:t>
            </a:r>
          </a:p>
        </p:txBody>
      </p:sp>
      <p:sp>
        <p:nvSpPr>
          <p:cNvPr id="50" name="Text Box 15"/>
          <p:cNvSpPr txBox="1">
            <a:spLocks noChangeArrowheads="1"/>
          </p:cNvSpPr>
          <p:nvPr/>
        </p:nvSpPr>
        <p:spPr bwMode="auto">
          <a:xfrm>
            <a:off x="654627" y="3688301"/>
            <a:ext cx="243723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126" eaLnBrk="0" hangingPunct="0">
              <a:defRPr/>
            </a:pPr>
            <a:r>
              <a:rPr lang="en-US" sz="2000" dirty="0">
                <a:solidFill>
                  <a:srgbClr val="000090"/>
                </a:solidFill>
                <a:latin typeface="Calibri"/>
                <a:ea typeface="ＭＳ Ｐゴシック" charset="0"/>
                <a:cs typeface="Calibri"/>
              </a:rPr>
              <a:t>low resolution + MR</a:t>
            </a:r>
          </a:p>
          <a:p>
            <a:pPr marL="285664" indent="-285664" defTabSz="914126" eaLnBrk="0" hangingPunct="0">
              <a:buFont typeface="Arial"/>
              <a:buChar char="•"/>
              <a:defRPr/>
            </a:pPr>
            <a:r>
              <a:rPr lang="en-US" sz="2000" dirty="0">
                <a:solidFill>
                  <a:srgbClr val="000090"/>
                </a:solidFill>
                <a:latin typeface="Calibri"/>
                <a:ea typeface="ＭＳ Ｐゴシック" charset="0"/>
                <a:cs typeface="Calibri"/>
              </a:rPr>
              <a:t>2 levels</a:t>
            </a:r>
          </a:p>
          <a:p>
            <a:pPr marL="285664" indent="-285664" defTabSz="914126" eaLnBrk="0" hangingPunct="0">
              <a:buFont typeface="Arial"/>
              <a:buChar char="•"/>
              <a:defRPr/>
            </a:pPr>
            <a:r>
              <a:rPr lang="en-US" sz="2000" dirty="0">
                <a:solidFill>
                  <a:srgbClr val="000090"/>
                </a:solidFill>
                <a:latin typeface="Calibri"/>
                <a:ea typeface="ＭＳ Ｐゴシック" charset="0"/>
                <a:cs typeface="Calibri"/>
              </a:rPr>
              <a:t>fields+ particles</a:t>
            </a:r>
          </a:p>
        </p:txBody>
      </p:sp>
      <p:sp>
        <p:nvSpPr>
          <p:cNvPr id="51" name="Text Box 10"/>
          <p:cNvSpPr txBox="1">
            <a:spLocks noChangeArrowheads="1"/>
          </p:cNvSpPr>
          <p:nvPr/>
        </p:nvSpPr>
        <p:spPr bwMode="auto">
          <a:xfrm>
            <a:off x="9381146" y="4399124"/>
            <a:ext cx="55015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126" eaLnBrk="0" hangingPunct="0">
              <a:defRPr/>
            </a:pPr>
            <a:r>
              <a:rPr lang="en-US" sz="2000" dirty="0">
                <a:solidFill>
                  <a:srgbClr val="000090"/>
                </a:solidFill>
                <a:latin typeface="Calibri"/>
                <a:ea typeface="ＭＳ Ｐゴシック" charset="0"/>
                <a:cs typeface="Calibri"/>
              </a:rPr>
              <a:t>3-D</a:t>
            </a:r>
          </a:p>
        </p:txBody>
      </p:sp>
      <p:sp>
        <p:nvSpPr>
          <p:cNvPr id="52" name="Text Box 18"/>
          <p:cNvSpPr txBox="1">
            <a:spLocks noChangeArrowheads="1"/>
          </p:cNvSpPr>
          <p:nvPr/>
        </p:nvSpPr>
        <p:spPr bwMode="auto">
          <a:xfrm>
            <a:off x="1742630" y="6154739"/>
            <a:ext cx="910537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126" eaLnBrk="0" hangingPunct="0">
              <a:defRPr/>
            </a:pPr>
            <a:r>
              <a:rPr lang="en-US" sz="2400" dirty="0">
                <a:solidFill>
                  <a:srgbClr val="800000"/>
                </a:solidFill>
                <a:latin typeface="Calibri"/>
                <a:ea typeface="ＭＳ Ｐゴシック" charset="0"/>
                <a:cs typeface="Calibri"/>
              </a:rPr>
              <a:t>Speedup x10 in 3D (using the same time steps for all refinement levels).</a:t>
            </a:r>
          </a:p>
          <a:p>
            <a:pPr defTabSz="914126" eaLnBrk="0" hangingPunct="0">
              <a:defRPr/>
            </a:pPr>
            <a:endParaRPr lang="en-US" sz="2400" dirty="0">
              <a:solidFill>
                <a:srgbClr val="8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C8722A1C-E3E2-4446-A51C-3281E55F2D43}"/>
              </a:ext>
            </a:extLst>
          </p:cNvPr>
          <p:cNvSpPr txBox="1">
            <a:spLocks/>
          </p:cNvSpPr>
          <p:nvPr/>
        </p:nvSpPr>
        <p:spPr bwMode="auto">
          <a:xfrm>
            <a:off x="157562" y="194388"/>
            <a:ext cx="11909747" cy="914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sz="3199" dirty="0">
                <a:cs typeface="Calibri"/>
              </a:rPr>
              <a:t>Example: simulation of wake of non-relativistic ion beam</a:t>
            </a:r>
            <a:endParaRPr lang="en-US" dirty="0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DF85CFD-A566-1443-B00D-804F53A11B97}"/>
              </a:ext>
            </a:extLst>
          </p:cNvPr>
          <p:cNvGrpSpPr/>
          <p:nvPr/>
        </p:nvGrpSpPr>
        <p:grpSpPr>
          <a:xfrm>
            <a:off x="174172" y="827315"/>
            <a:ext cx="10994571" cy="54427"/>
            <a:chOff x="195943" y="1001487"/>
            <a:chExt cx="10994571" cy="54427"/>
          </a:xfrm>
        </p:grpSpPr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4E4061B5-879F-FF43-9CCB-219F6A42D409}"/>
                </a:ext>
              </a:extLst>
            </p:cNvPr>
            <p:cNvCxnSpPr/>
            <p:nvPr/>
          </p:nvCxnSpPr>
          <p:spPr>
            <a:xfrm>
              <a:off x="195943" y="1001487"/>
              <a:ext cx="9818914" cy="0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C3A96D88-483C-D249-AF7A-BBE9E667F306}"/>
                </a:ext>
              </a:extLst>
            </p:cNvPr>
            <p:cNvCxnSpPr>
              <a:cxnSpLocks/>
            </p:cNvCxnSpPr>
            <p:nvPr/>
          </p:nvCxnSpPr>
          <p:spPr>
            <a:xfrm>
              <a:off x="511628" y="1055914"/>
              <a:ext cx="10678886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Slide Number Placeholder 3">
            <a:extLst>
              <a:ext uri="{FF2B5EF4-FFF2-40B4-BE49-F238E27FC236}">
                <a16:creationId xmlns:a16="http://schemas.microsoft.com/office/drawing/2014/main" id="{FE757DE5-F603-B64F-A8EB-51738BBC0E80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11455401" y="6393363"/>
            <a:ext cx="544259" cy="301625"/>
          </a:xfrm>
        </p:spPr>
        <p:txBody>
          <a:bodyPr/>
          <a:lstStyle/>
          <a:p>
            <a:fld id="{929A8685-9CBD-5D48-90F4-6955DC9A7A72}" type="slidenum">
              <a:rPr lang="en-US" altLang="x-none" smtClean="0"/>
              <a:pPr/>
              <a:t>50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279910849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7196990" y="1244710"/>
            <a:ext cx="4990248" cy="2348303"/>
            <a:chOff x="1118795" y="2405965"/>
            <a:chExt cx="4991548" cy="234891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62" t="5560" r="25729" b="5941"/>
            <a:stretch/>
          </p:blipFill>
          <p:spPr>
            <a:xfrm>
              <a:off x="1118795" y="2409713"/>
              <a:ext cx="4303059" cy="2345167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873" t="5560" r="3937" b="20513"/>
            <a:stretch/>
          </p:blipFill>
          <p:spPr>
            <a:xfrm>
              <a:off x="5346550" y="2405965"/>
              <a:ext cx="763793" cy="1959032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9" r="25369"/>
          <a:stretch/>
        </p:blipFill>
        <p:spPr>
          <a:xfrm>
            <a:off x="149468" y="1122684"/>
            <a:ext cx="4315382" cy="249566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44" y="3636631"/>
            <a:ext cx="4087583" cy="194990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04" r="3722"/>
          <a:stretch/>
        </p:blipFill>
        <p:spPr>
          <a:xfrm>
            <a:off x="4354449" y="1118936"/>
            <a:ext cx="739396" cy="2495662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144838" y="2100405"/>
            <a:ext cx="883544" cy="717332"/>
          </a:xfrm>
          <a:prstGeom prst="rect">
            <a:avLst/>
          </a:prstGeom>
          <a:noFill/>
          <a:ln w="22225">
            <a:solidFill>
              <a:srgbClr val="FF9300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08" tIns="45708" rIns="45708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8" t="9012"/>
          <a:stretch/>
        </p:blipFill>
        <p:spPr>
          <a:xfrm>
            <a:off x="7336392" y="3560748"/>
            <a:ext cx="4517035" cy="206493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9244211" y="2055069"/>
            <a:ext cx="587306" cy="763594"/>
          </a:xfrm>
          <a:prstGeom prst="rect">
            <a:avLst/>
          </a:prstGeom>
          <a:noFill/>
          <a:ln w="22225">
            <a:solidFill>
              <a:srgbClr val="FF9300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08" tIns="45708" rIns="45708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391025" y="3613392"/>
            <a:ext cx="2880203" cy="16307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999" b="1" dirty="0">
                <a:solidFill>
                  <a:schemeClr val="accent4">
                    <a:lumMod val="50000"/>
                  </a:schemeClr>
                </a:solidFill>
              </a:rPr>
              <a:t>Simulations with small MR patch recover results using finer grid over the entire box.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67" t="79383" r="7110" b="17689"/>
          <a:stretch/>
        </p:blipFill>
        <p:spPr>
          <a:xfrm>
            <a:off x="11680700" y="3203229"/>
            <a:ext cx="271478" cy="7756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F8544E3-0B17-1844-A0A8-4989E0367E96}"/>
              </a:ext>
            </a:extLst>
          </p:cNvPr>
          <p:cNvSpPr/>
          <p:nvPr/>
        </p:nvSpPr>
        <p:spPr>
          <a:xfrm>
            <a:off x="1645731" y="886005"/>
            <a:ext cx="1988703" cy="400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999" b="1" dirty="0"/>
              <a:t>Laser driven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C073586-7795-594B-B4DF-5CEA2DE5C4DC}"/>
              </a:ext>
            </a:extLst>
          </p:cNvPr>
          <p:cNvSpPr/>
          <p:nvPr/>
        </p:nvSpPr>
        <p:spPr>
          <a:xfrm>
            <a:off x="7819000" y="886005"/>
            <a:ext cx="3362084" cy="400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999" b="1" dirty="0"/>
              <a:t>Particle  beam driven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89C6BA9F-F5D6-5342-A52B-850484751C53}"/>
              </a:ext>
            </a:extLst>
          </p:cNvPr>
          <p:cNvSpPr txBox="1">
            <a:spLocks/>
          </p:cNvSpPr>
          <p:nvPr/>
        </p:nvSpPr>
        <p:spPr bwMode="auto">
          <a:xfrm>
            <a:off x="5480352" y="899651"/>
            <a:ext cx="875733" cy="46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sz="2799" dirty="0"/>
              <a:t>3-D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AC3C1764-BAE0-3E49-829B-0F358748FC70}"/>
              </a:ext>
            </a:extLst>
          </p:cNvPr>
          <p:cNvSpPr txBox="1">
            <a:spLocks/>
          </p:cNvSpPr>
          <p:nvPr/>
        </p:nvSpPr>
        <p:spPr bwMode="auto">
          <a:xfrm>
            <a:off x="157562" y="194388"/>
            <a:ext cx="11909747" cy="914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sz="3199" dirty="0">
                <a:cs typeface="Calibri"/>
              </a:rPr>
              <a:t>Example: simulation of plasma-based accelerator in 3-D</a:t>
            </a:r>
            <a:endParaRPr lang="en-US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D72F135-EACE-C149-83E3-EB1173FF4EFC}"/>
              </a:ext>
            </a:extLst>
          </p:cNvPr>
          <p:cNvGrpSpPr/>
          <p:nvPr/>
        </p:nvGrpSpPr>
        <p:grpSpPr>
          <a:xfrm>
            <a:off x="174172" y="827315"/>
            <a:ext cx="10994571" cy="54427"/>
            <a:chOff x="195943" y="1001487"/>
            <a:chExt cx="10994571" cy="54427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D4957DC6-EB58-654B-8C87-FAA5453CD92B}"/>
                </a:ext>
              </a:extLst>
            </p:cNvPr>
            <p:cNvCxnSpPr/>
            <p:nvPr/>
          </p:nvCxnSpPr>
          <p:spPr>
            <a:xfrm>
              <a:off x="195943" y="1001487"/>
              <a:ext cx="9818914" cy="0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0A2819E-5E7E-EE49-BA65-EDFB4A28D500}"/>
                </a:ext>
              </a:extLst>
            </p:cNvPr>
            <p:cNvCxnSpPr>
              <a:cxnSpLocks/>
            </p:cNvCxnSpPr>
            <p:nvPr/>
          </p:nvCxnSpPr>
          <p:spPr>
            <a:xfrm>
              <a:off x="511628" y="1055914"/>
              <a:ext cx="10678886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Slide Number Placeholder 3">
            <a:extLst>
              <a:ext uri="{FF2B5EF4-FFF2-40B4-BE49-F238E27FC236}">
                <a16:creationId xmlns:a16="http://schemas.microsoft.com/office/drawing/2014/main" id="{6DF6DC3E-BE96-E146-BD37-AAD2F51F2E11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11455401" y="6393363"/>
            <a:ext cx="544259" cy="301625"/>
          </a:xfrm>
        </p:spPr>
        <p:txBody>
          <a:bodyPr/>
          <a:lstStyle/>
          <a:p>
            <a:fld id="{929A8685-9CBD-5D48-90F4-6955DC9A7A72}" type="slidenum">
              <a:rPr lang="en-US" altLang="x-none" smtClean="0"/>
              <a:pPr/>
              <a:t>51</a:t>
            </a:fld>
            <a:endParaRPr lang="en-US" altLang="x-none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E457A5D-D2B5-8C49-B4E1-6C967606A418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6182231"/>
            <a:ext cx="1549367" cy="675769"/>
            <a:chOff x="3305927" y="1782291"/>
            <a:chExt cx="2994005" cy="851986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017E8E5-B70B-AC46-9DDF-B42F9CA376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5927" y="1782291"/>
              <a:ext cx="2994005" cy="607747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05A6C18-05D8-2D43-B328-FD08067FA7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05927" y="2390038"/>
              <a:ext cx="1038301" cy="244239"/>
            </a:xfrm>
            <a:prstGeom prst="rect">
              <a:avLst/>
            </a:prstGeom>
            <a:solidFill>
              <a:srgbClr val="FFFFFF"/>
            </a:solidFill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3262CA80-5759-924B-A195-486E7C35C3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43237" y="2390038"/>
              <a:ext cx="1956695" cy="244239"/>
            </a:xfrm>
            <a:prstGeom prst="rect">
              <a:avLst/>
            </a:prstGeom>
            <a:solidFill>
              <a:srgbClr val="FFFFFF"/>
            </a:solidFill>
          </p:spPr>
        </p:pic>
      </p:grpSp>
    </p:spTree>
    <p:extLst>
      <p:ext uri="{BB962C8B-B14F-4D97-AF65-F5344CB8AC3E}">
        <p14:creationId xmlns:p14="http://schemas.microsoft.com/office/powerpoint/2010/main" val="11978307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F1602EC9-06D0-824F-85EA-157F07FBD3A3}"/>
              </a:ext>
            </a:extLst>
          </p:cNvPr>
          <p:cNvSpPr/>
          <p:nvPr/>
        </p:nvSpPr>
        <p:spPr>
          <a:xfrm>
            <a:off x="157562" y="915062"/>
            <a:ext cx="11722151" cy="19372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9" name="outputQ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04126" y="745707"/>
            <a:ext cx="4838654" cy="4838654"/>
          </a:xfrm>
          <a:prstGeom prst="rect">
            <a:avLst/>
          </a:prstGeom>
        </p:spPr>
      </p:pic>
      <p:pic>
        <p:nvPicPr>
          <p:cNvPr id="3" name="LWFA_small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2113" y="745707"/>
            <a:ext cx="4838654" cy="4838654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FD761727-B937-DE43-AC50-1754F9EE69D4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6182231"/>
            <a:ext cx="1549367" cy="675769"/>
            <a:chOff x="3305927" y="1782291"/>
            <a:chExt cx="2994005" cy="851986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AFF4C94D-B5DB-C94D-B284-8E316BA6705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5927" y="1782291"/>
              <a:ext cx="2994005" cy="607747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8AF46900-6497-3348-9C11-0B4E7C07C9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05927" y="2390038"/>
              <a:ext cx="1038301" cy="244239"/>
            </a:xfrm>
            <a:prstGeom prst="rect">
              <a:avLst/>
            </a:prstGeom>
            <a:solidFill>
              <a:srgbClr val="FFFFFF"/>
            </a:solidFill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3DBF7483-A3C4-D54A-B350-E9AD52BB3B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43237" y="2390038"/>
              <a:ext cx="1956695" cy="244239"/>
            </a:xfrm>
            <a:prstGeom prst="rect">
              <a:avLst/>
            </a:prstGeom>
            <a:solidFill>
              <a:srgbClr val="FFFFFF"/>
            </a:solidFill>
          </p:spPr>
        </p:pic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563F0D2F-606F-2845-B556-2D8378D6574B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2464" y="4834671"/>
            <a:ext cx="1573128" cy="1057070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1F63067A-A404-E34E-99BE-59D01DBA38AC}"/>
              </a:ext>
            </a:extLst>
          </p:cNvPr>
          <p:cNvSpPr/>
          <p:nvPr/>
        </p:nvSpPr>
        <p:spPr>
          <a:xfrm>
            <a:off x="1035362" y="747854"/>
            <a:ext cx="1988703" cy="400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99" b="1" dirty="0">
                <a:solidFill>
                  <a:schemeClr val="bg2">
                    <a:lumMod val="90000"/>
                  </a:schemeClr>
                </a:solidFill>
              </a:rPr>
              <a:t>Laser driven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072D157-48BE-B54D-B4BA-7346935D7B55}"/>
              </a:ext>
            </a:extLst>
          </p:cNvPr>
          <p:cNvSpPr/>
          <p:nvPr/>
        </p:nvSpPr>
        <p:spPr>
          <a:xfrm>
            <a:off x="7793944" y="745707"/>
            <a:ext cx="3362084" cy="400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999" b="1" dirty="0">
                <a:solidFill>
                  <a:schemeClr val="bg2">
                    <a:lumMod val="90000"/>
                  </a:schemeClr>
                </a:solidFill>
              </a:rPr>
              <a:t>Particle  beam driven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6EA65ED-71DE-3543-B4C3-C8F784238766}"/>
              </a:ext>
            </a:extLst>
          </p:cNvPr>
          <p:cNvSpPr/>
          <p:nvPr/>
        </p:nvSpPr>
        <p:spPr>
          <a:xfrm>
            <a:off x="4421810" y="1873523"/>
            <a:ext cx="1988703" cy="338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>
                    <a:lumMod val="85000"/>
                  </a:schemeClr>
                </a:solidFill>
              </a:rPr>
              <a:t>Witness beam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661E382D-E202-2946-8916-5B6A3DB5CED1}"/>
              </a:ext>
            </a:extLst>
          </p:cNvPr>
          <p:cNvCxnSpPr>
            <a:cxnSpLocks/>
          </p:cNvCxnSpPr>
          <p:nvPr/>
        </p:nvCxnSpPr>
        <p:spPr>
          <a:xfrm flipH="1">
            <a:off x="3762690" y="2160918"/>
            <a:ext cx="1701234" cy="1039542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46C46C00-77BE-5945-9277-ED70AAB50636}"/>
              </a:ext>
            </a:extLst>
          </p:cNvPr>
          <p:cNvSpPr/>
          <p:nvPr/>
        </p:nvSpPr>
        <p:spPr>
          <a:xfrm>
            <a:off x="6483954" y="4459389"/>
            <a:ext cx="1988703" cy="338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>
                    <a:lumMod val="85000"/>
                  </a:schemeClr>
                </a:solidFill>
              </a:rPr>
              <a:t>Driver beam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791B7140-082B-AF44-8FFD-EBCC80B4A565}"/>
              </a:ext>
            </a:extLst>
          </p:cNvPr>
          <p:cNvCxnSpPr>
            <a:cxnSpLocks/>
          </p:cNvCxnSpPr>
          <p:nvPr/>
        </p:nvCxnSpPr>
        <p:spPr>
          <a:xfrm flipH="1" flipV="1">
            <a:off x="5135544" y="3621510"/>
            <a:ext cx="2342300" cy="84415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B79FC75E-59BB-C144-AF73-D2BD2CAB2FC8}"/>
              </a:ext>
            </a:extLst>
          </p:cNvPr>
          <p:cNvCxnSpPr>
            <a:cxnSpLocks/>
          </p:cNvCxnSpPr>
          <p:nvPr/>
        </p:nvCxnSpPr>
        <p:spPr>
          <a:xfrm flipV="1">
            <a:off x="7478305" y="3798605"/>
            <a:ext cx="1762876" cy="660784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6E476363-55DA-C64D-A6D0-7399A2DEA8D1}"/>
              </a:ext>
            </a:extLst>
          </p:cNvPr>
          <p:cNvCxnSpPr>
            <a:cxnSpLocks/>
          </p:cNvCxnSpPr>
          <p:nvPr/>
        </p:nvCxnSpPr>
        <p:spPr>
          <a:xfrm flipH="1" flipV="1">
            <a:off x="8252075" y="4594627"/>
            <a:ext cx="945807" cy="615827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C1088723-E22B-344B-9514-6547649FD3A0}"/>
              </a:ext>
            </a:extLst>
          </p:cNvPr>
          <p:cNvCxnSpPr>
            <a:cxnSpLocks/>
          </p:cNvCxnSpPr>
          <p:nvPr/>
        </p:nvCxnSpPr>
        <p:spPr>
          <a:xfrm flipV="1">
            <a:off x="2605925" y="4070273"/>
            <a:ext cx="699752" cy="1059774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133E8799-40CC-6E4D-9E39-301599EC0374}"/>
              </a:ext>
            </a:extLst>
          </p:cNvPr>
          <p:cNvCxnSpPr>
            <a:cxnSpLocks/>
          </p:cNvCxnSpPr>
          <p:nvPr/>
        </p:nvCxnSpPr>
        <p:spPr>
          <a:xfrm flipV="1">
            <a:off x="8046076" y="2304438"/>
            <a:ext cx="25393" cy="555026"/>
          </a:xfrm>
          <a:prstGeom prst="line">
            <a:avLst/>
          </a:prstGeom>
          <a:ln>
            <a:solidFill>
              <a:srgbClr val="E56C0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C5F8516D-4F69-C643-969F-F439E9B77556}"/>
              </a:ext>
            </a:extLst>
          </p:cNvPr>
          <p:cNvCxnSpPr>
            <a:cxnSpLocks/>
          </p:cNvCxnSpPr>
          <p:nvPr/>
        </p:nvCxnSpPr>
        <p:spPr>
          <a:xfrm flipV="1">
            <a:off x="7726844" y="2852207"/>
            <a:ext cx="319231" cy="660228"/>
          </a:xfrm>
          <a:prstGeom prst="line">
            <a:avLst/>
          </a:prstGeom>
          <a:ln>
            <a:solidFill>
              <a:srgbClr val="E56C0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C06BD996-4CF7-D94F-B685-652B3F7020AB}"/>
              </a:ext>
            </a:extLst>
          </p:cNvPr>
          <p:cNvCxnSpPr>
            <a:cxnSpLocks/>
          </p:cNvCxnSpPr>
          <p:nvPr/>
        </p:nvCxnSpPr>
        <p:spPr>
          <a:xfrm flipV="1">
            <a:off x="8822388" y="3309290"/>
            <a:ext cx="25393" cy="555026"/>
          </a:xfrm>
          <a:prstGeom prst="line">
            <a:avLst/>
          </a:prstGeom>
          <a:ln>
            <a:solidFill>
              <a:srgbClr val="E56C0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648A630B-DCDF-BC42-92DD-FB343217D014}"/>
              </a:ext>
            </a:extLst>
          </p:cNvPr>
          <p:cNvCxnSpPr>
            <a:cxnSpLocks/>
          </p:cNvCxnSpPr>
          <p:nvPr/>
        </p:nvCxnSpPr>
        <p:spPr>
          <a:xfrm flipV="1">
            <a:off x="9137991" y="2645435"/>
            <a:ext cx="25393" cy="555026"/>
          </a:xfrm>
          <a:prstGeom prst="line">
            <a:avLst/>
          </a:prstGeom>
          <a:ln>
            <a:solidFill>
              <a:srgbClr val="E56C0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D00F8524-69A7-0948-A1D9-A49517453ECA}"/>
              </a:ext>
            </a:extLst>
          </p:cNvPr>
          <p:cNvCxnSpPr>
            <a:cxnSpLocks/>
          </p:cNvCxnSpPr>
          <p:nvPr/>
        </p:nvCxnSpPr>
        <p:spPr>
          <a:xfrm flipV="1">
            <a:off x="7723217" y="2964665"/>
            <a:ext cx="25393" cy="555026"/>
          </a:xfrm>
          <a:prstGeom prst="line">
            <a:avLst/>
          </a:prstGeom>
          <a:ln>
            <a:solidFill>
              <a:srgbClr val="E56C0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3B8793B5-4018-9F44-A534-F74E61B7E2CD}"/>
              </a:ext>
            </a:extLst>
          </p:cNvPr>
          <p:cNvCxnSpPr>
            <a:cxnSpLocks/>
          </p:cNvCxnSpPr>
          <p:nvPr/>
        </p:nvCxnSpPr>
        <p:spPr>
          <a:xfrm flipV="1">
            <a:off x="8822386" y="3196832"/>
            <a:ext cx="319231" cy="660228"/>
          </a:xfrm>
          <a:prstGeom prst="line">
            <a:avLst/>
          </a:prstGeom>
          <a:ln>
            <a:solidFill>
              <a:srgbClr val="E56C0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8BA546D1-A4F8-BF44-94F5-72B8118A1E7B}"/>
              </a:ext>
            </a:extLst>
          </p:cNvPr>
          <p:cNvCxnSpPr>
            <a:cxnSpLocks/>
          </p:cNvCxnSpPr>
          <p:nvPr/>
        </p:nvCxnSpPr>
        <p:spPr>
          <a:xfrm>
            <a:off x="8067841" y="2304436"/>
            <a:ext cx="1102799" cy="351880"/>
          </a:xfrm>
          <a:prstGeom prst="line">
            <a:avLst/>
          </a:prstGeom>
          <a:ln>
            <a:solidFill>
              <a:srgbClr val="E56C0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48C25C7E-EDC6-9945-A2BE-4D12C49D1AA7}"/>
              </a:ext>
            </a:extLst>
          </p:cNvPr>
          <p:cNvCxnSpPr>
            <a:cxnSpLocks/>
          </p:cNvCxnSpPr>
          <p:nvPr/>
        </p:nvCxnSpPr>
        <p:spPr>
          <a:xfrm>
            <a:off x="8046075" y="2852208"/>
            <a:ext cx="315604" cy="105202"/>
          </a:xfrm>
          <a:prstGeom prst="line">
            <a:avLst/>
          </a:prstGeom>
          <a:ln>
            <a:solidFill>
              <a:srgbClr val="E56C0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1830EEF1-2D92-2D4C-944F-AC0F4D23157B}"/>
              </a:ext>
            </a:extLst>
          </p:cNvPr>
          <p:cNvCxnSpPr>
            <a:cxnSpLocks/>
          </p:cNvCxnSpPr>
          <p:nvPr/>
        </p:nvCxnSpPr>
        <p:spPr>
          <a:xfrm>
            <a:off x="7741355" y="2961036"/>
            <a:ext cx="1102799" cy="351880"/>
          </a:xfrm>
          <a:prstGeom prst="line">
            <a:avLst/>
          </a:prstGeom>
          <a:ln>
            <a:solidFill>
              <a:srgbClr val="E56C0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DC2843DE-205C-CC4D-AC10-770908999D53}"/>
              </a:ext>
            </a:extLst>
          </p:cNvPr>
          <p:cNvCxnSpPr>
            <a:cxnSpLocks/>
          </p:cNvCxnSpPr>
          <p:nvPr/>
        </p:nvCxnSpPr>
        <p:spPr>
          <a:xfrm>
            <a:off x="7715961" y="3508808"/>
            <a:ext cx="1110054" cy="348251"/>
          </a:xfrm>
          <a:prstGeom prst="line">
            <a:avLst/>
          </a:prstGeom>
          <a:ln>
            <a:solidFill>
              <a:srgbClr val="E56C0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288905E0-0A64-EE49-8C65-3BF674DC0304}"/>
              </a:ext>
            </a:extLst>
          </p:cNvPr>
          <p:cNvCxnSpPr>
            <a:cxnSpLocks/>
          </p:cNvCxnSpPr>
          <p:nvPr/>
        </p:nvCxnSpPr>
        <p:spPr>
          <a:xfrm>
            <a:off x="8553943" y="3015450"/>
            <a:ext cx="576793" cy="185010"/>
          </a:xfrm>
          <a:prstGeom prst="line">
            <a:avLst/>
          </a:prstGeom>
          <a:ln>
            <a:solidFill>
              <a:srgbClr val="E56C0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699D812A-F33A-7845-8A1C-430C279215EE}"/>
              </a:ext>
            </a:extLst>
          </p:cNvPr>
          <p:cNvCxnSpPr>
            <a:cxnSpLocks/>
          </p:cNvCxnSpPr>
          <p:nvPr/>
        </p:nvCxnSpPr>
        <p:spPr>
          <a:xfrm flipV="1">
            <a:off x="8844153" y="2652688"/>
            <a:ext cx="319231" cy="660228"/>
          </a:xfrm>
          <a:prstGeom prst="line">
            <a:avLst/>
          </a:prstGeom>
          <a:ln>
            <a:solidFill>
              <a:srgbClr val="E56C0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A973F170-2162-0843-817D-3483BACB0317}"/>
              </a:ext>
            </a:extLst>
          </p:cNvPr>
          <p:cNvCxnSpPr>
            <a:cxnSpLocks/>
          </p:cNvCxnSpPr>
          <p:nvPr/>
        </p:nvCxnSpPr>
        <p:spPr>
          <a:xfrm>
            <a:off x="5463923" y="2170216"/>
            <a:ext cx="2815556" cy="816702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C3C8B987-D009-FF4A-908B-3C5B0BDC2DAE}"/>
              </a:ext>
            </a:extLst>
          </p:cNvPr>
          <p:cNvCxnSpPr>
            <a:cxnSpLocks/>
          </p:cNvCxnSpPr>
          <p:nvPr/>
        </p:nvCxnSpPr>
        <p:spPr>
          <a:xfrm flipV="1">
            <a:off x="7748609" y="2300809"/>
            <a:ext cx="319231" cy="660228"/>
          </a:xfrm>
          <a:prstGeom prst="line">
            <a:avLst/>
          </a:prstGeom>
          <a:ln>
            <a:solidFill>
              <a:srgbClr val="E56C0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6885FC66-7903-E846-9448-3BC48BB8AB7B}"/>
              </a:ext>
            </a:extLst>
          </p:cNvPr>
          <p:cNvSpPr txBox="1"/>
          <p:nvPr/>
        </p:nvSpPr>
        <p:spPr>
          <a:xfrm>
            <a:off x="893446" y="5580478"/>
            <a:ext cx="2220351" cy="2584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/>
              <a:t>Movies by </a:t>
            </a:r>
            <a:r>
              <a:rPr lang="en-US" sz="1200" dirty="0" err="1"/>
              <a:t>Maxence</a:t>
            </a:r>
            <a:r>
              <a:rPr lang="en-US" sz="1200" dirty="0"/>
              <a:t> </a:t>
            </a:r>
            <a:r>
              <a:rPr lang="en-US" sz="1200" dirty="0" err="1"/>
              <a:t>Thevenet</a:t>
            </a:r>
            <a:endParaRPr lang="en-US" sz="1200" dirty="0"/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703F1AC2-517D-2641-8013-FF9266386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4" y="66209"/>
            <a:ext cx="12185651" cy="660228"/>
          </a:xfrm>
          <a:noFill/>
        </p:spPr>
        <p:txBody>
          <a:bodyPr>
            <a:normAutofit/>
          </a:bodyPr>
          <a:lstStyle/>
          <a:p>
            <a:pPr>
              <a:spcBef>
                <a:spcPts val="1799"/>
              </a:spcBef>
            </a:pPr>
            <a:r>
              <a:rPr lang="en-US" dirty="0"/>
              <a:t>Movies from 3-D simulations with mesh refinement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7735064-4CB3-9247-A5CD-4FB4209AC1B9}"/>
              </a:ext>
            </a:extLst>
          </p:cNvPr>
          <p:cNvGrpSpPr/>
          <p:nvPr/>
        </p:nvGrpSpPr>
        <p:grpSpPr>
          <a:xfrm>
            <a:off x="163286" y="598715"/>
            <a:ext cx="10994571" cy="54427"/>
            <a:chOff x="195943" y="1001487"/>
            <a:chExt cx="10994571" cy="54427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259D765A-D551-0B4C-9E91-85D013370542}"/>
                </a:ext>
              </a:extLst>
            </p:cNvPr>
            <p:cNvCxnSpPr/>
            <p:nvPr/>
          </p:nvCxnSpPr>
          <p:spPr>
            <a:xfrm>
              <a:off x="195943" y="1001487"/>
              <a:ext cx="9818914" cy="0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508F6CC2-F3C6-9748-9FE9-1B5EC8197AF7}"/>
                </a:ext>
              </a:extLst>
            </p:cNvPr>
            <p:cNvCxnSpPr>
              <a:cxnSpLocks/>
            </p:cNvCxnSpPr>
            <p:nvPr/>
          </p:nvCxnSpPr>
          <p:spPr>
            <a:xfrm>
              <a:off x="511628" y="1055914"/>
              <a:ext cx="10678886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Rectangle 49">
            <a:extLst>
              <a:ext uri="{FF2B5EF4-FFF2-40B4-BE49-F238E27FC236}">
                <a16:creationId xmlns:a16="http://schemas.microsoft.com/office/drawing/2014/main" id="{C97B8384-D387-1F4B-8A32-9915DBAC4DC5}"/>
              </a:ext>
            </a:extLst>
          </p:cNvPr>
          <p:cNvSpPr/>
          <p:nvPr/>
        </p:nvSpPr>
        <p:spPr>
          <a:xfrm>
            <a:off x="1035362" y="5214633"/>
            <a:ext cx="300323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432FF"/>
                </a:solidFill>
              </a:rPr>
              <a:t>Longitudinal</a:t>
            </a:r>
            <a:r>
              <a:rPr lang="en-US" sz="1600" b="1" dirty="0"/>
              <a:t> </a:t>
            </a:r>
            <a:r>
              <a:rPr lang="en-US" sz="1600" b="1" dirty="0">
                <a:solidFill>
                  <a:srgbClr val="FFFF00"/>
                </a:solidFill>
              </a:rPr>
              <a:t>electric </a:t>
            </a:r>
            <a:r>
              <a:rPr lang="en-US" sz="1600" b="1" dirty="0">
                <a:solidFill>
                  <a:schemeClr val="bg1"/>
                </a:solidFill>
              </a:rPr>
              <a:t>fields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4FCE2E2C-EB91-8D46-A8CC-8325DF263F2C}"/>
              </a:ext>
            </a:extLst>
          </p:cNvPr>
          <p:cNvSpPr/>
          <p:nvPr/>
        </p:nvSpPr>
        <p:spPr>
          <a:xfrm>
            <a:off x="8349343" y="5210453"/>
            <a:ext cx="29903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432FF"/>
                </a:solidFill>
              </a:rPr>
              <a:t>Longitudinal</a:t>
            </a:r>
            <a:r>
              <a:rPr lang="en-US" sz="1600" b="1" dirty="0"/>
              <a:t> </a:t>
            </a:r>
            <a:r>
              <a:rPr lang="en-US" sz="1600" b="1" dirty="0">
                <a:solidFill>
                  <a:srgbClr val="FFFF00"/>
                </a:solidFill>
              </a:rPr>
              <a:t>electric </a:t>
            </a:r>
            <a:r>
              <a:rPr lang="en-US" sz="1600" b="1" dirty="0">
                <a:solidFill>
                  <a:schemeClr val="bg1"/>
                </a:solidFill>
              </a:rPr>
              <a:t>fields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321CA34-AED0-E84C-A923-534441E4F021}"/>
              </a:ext>
            </a:extLst>
          </p:cNvPr>
          <p:cNvSpPr txBox="1"/>
          <p:nvPr/>
        </p:nvSpPr>
        <p:spPr>
          <a:xfrm>
            <a:off x="921893" y="5860665"/>
            <a:ext cx="9450223" cy="480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/>
              <a:t>n</a:t>
            </a:r>
            <a:r>
              <a:rPr lang="en-US" sz="1400" baseline="-25000" dirty="0"/>
              <a:t>e</a:t>
            </a:r>
            <a:r>
              <a:rPr lang="en-US" sz="1400" dirty="0"/>
              <a:t>=10</a:t>
            </a:r>
            <a:r>
              <a:rPr lang="en-US" sz="1400" baseline="30000" dirty="0"/>
              <a:t>19</a:t>
            </a:r>
            <a:r>
              <a:rPr lang="en-US" sz="1400" dirty="0"/>
              <a:t>/cc, acceleration~100 MeV</a:t>
            </a:r>
          </a:p>
          <a:p>
            <a:pPr>
              <a:lnSpc>
                <a:spcPct val="90000"/>
              </a:lnSpc>
            </a:pPr>
            <a:r>
              <a:rPr lang="en-US" sz="1400" dirty="0"/>
              <a:t>Details of simulations: J.-L. </a:t>
            </a:r>
            <a:r>
              <a:rPr lang="en-US" sz="1400" dirty="0" err="1"/>
              <a:t>Vay</a:t>
            </a:r>
            <a:r>
              <a:rPr lang="en-US" sz="1400" dirty="0"/>
              <a:t> et al, NIM A, in press, Proc. EAAC 2017 </a:t>
            </a:r>
            <a:r>
              <a:rPr lang="en-US" sz="1400" dirty="0">
                <a:hlinkClick r:id="rId12"/>
              </a:rPr>
              <a:t>https://doi.org/10.1016/j.nima.2018.01.035</a:t>
            </a:r>
            <a:r>
              <a:rPr lang="en-US" sz="1400" dirty="0"/>
              <a:t>   </a:t>
            </a:r>
          </a:p>
        </p:txBody>
      </p:sp>
      <p:sp>
        <p:nvSpPr>
          <p:cNvPr id="57" name="Rounded Rectangle 56">
            <a:extLst>
              <a:ext uri="{FF2B5EF4-FFF2-40B4-BE49-F238E27FC236}">
                <a16:creationId xmlns:a16="http://schemas.microsoft.com/office/drawing/2014/main" id="{75957C7B-C260-1B41-BE38-7FD5AA6FB841}"/>
              </a:ext>
            </a:extLst>
          </p:cNvPr>
          <p:cNvSpPr/>
          <p:nvPr/>
        </p:nvSpPr>
        <p:spPr>
          <a:xfrm>
            <a:off x="5494266" y="745707"/>
            <a:ext cx="1176361" cy="439942"/>
          </a:xfrm>
          <a:prstGeom prst="roundRect">
            <a:avLst/>
          </a:prstGeom>
          <a:gradFill>
            <a:gsLst>
              <a:gs pos="0">
                <a:srgbClr val="0C3366"/>
              </a:gs>
              <a:gs pos="100000">
                <a:srgbClr val="0C3366"/>
              </a:gs>
            </a:gsLst>
          </a:gra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>
                <a:solidFill>
                  <a:schemeClr val="bg1"/>
                </a:solidFill>
                <a:latin typeface="Bauhaus 93" pitchFamily="82" charset="77"/>
              </a:rPr>
              <a:t>Warp-</a:t>
            </a:r>
            <a:r>
              <a:rPr lang="en-US" sz="2400" i="1" dirty="0">
                <a:solidFill>
                  <a:srgbClr val="FFC000"/>
                </a:solidFill>
                <a:latin typeface="Bauhaus 93" pitchFamily="82" charset="77"/>
              </a:rPr>
              <a:t>X</a:t>
            </a:r>
          </a:p>
        </p:txBody>
      </p:sp>
      <p:sp>
        <p:nvSpPr>
          <p:cNvPr id="61" name="Slide Number Placeholder 3">
            <a:extLst>
              <a:ext uri="{FF2B5EF4-FFF2-40B4-BE49-F238E27FC236}">
                <a16:creationId xmlns:a16="http://schemas.microsoft.com/office/drawing/2014/main" id="{56C14CA6-29C0-E34C-A3C6-57202FBC0930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11455401" y="6393363"/>
            <a:ext cx="544259" cy="301625"/>
          </a:xfrm>
        </p:spPr>
        <p:txBody>
          <a:bodyPr/>
          <a:lstStyle/>
          <a:p>
            <a:fld id="{929A8685-9CBD-5D48-90F4-6955DC9A7A72}" type="slidenum">
              <a:rPr lang="en-US" altLang="x-none" smtClean="0"/>
              <a:pPr/>
              <a:t>52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2257353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3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87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FD8B9-E1C2-5845-AA64-1B3D973BC4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Things look a bit more complicated on another case…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DEA99D-1FA9-194A-B07E-E13F7FBF593B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929A8685-9CBD-5D48-90F4-6955DC9A7A72}" type="slidenum">
              <a:rPr lang="en-US" altLang="x-none" smtClean="0"/>
              <a:pPr/>
              <a:t>53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7805423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BF294FD-2321-8F4B-B618-E56394BE7DE7}"/>
              </a:ext>
            </a:extLst>
          </p:cNvPr>
          <p:cNvSpPr/>
          <p:nvPr/>
        </p:nvSpPr>
        <p:spPr>
          <a:xfrm>
            <a:off x="157562" y="915062"/>
            <a:ext cx="11722151" cy="19372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D60D61-2C45-4548-8528-01E351B721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303" y="1007275"/>
            <a:ext cx="8143875" cy="28765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C79FC3-9381-E44F-BEBA-CE176596E5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8"/>
          <a:stretch/>
        </p:blipFill>
        <p:spPr>
          <a:xfrm>
            <a:off x="1458302" y="3775586"/>
            <a:ext cx="8143875" cy="276299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323EB0DC-A934-B247-A75A-85237599C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20" y="198120"/>
            <a:ext cx="12031038" cy="929485"/>
          </a:xfrm>
        </p:spPr>
        <p:txBody>
          <a:bodyPr/>
          <a:lstStyle/>
          <a:p>
            <a:r>
              <a:rPr lang="en-US" sz="2800" dirty="0"/>
              <a:t>2-D </a:t>
            </a:r>
            <a:r>
              <a:rPr lang="en-US" sz="2800" dirty="0" err="1"/>
              <a:t>fieldmaps</a:t>
            </a:r>
            <a:r>
              <a:rPr lang="en-US" sz="2800" dirty="0"/>
              <a:t> from simulation </a:t>
            </a:r>
            <a:r>
              <a:rPr lang="en-US" sz="2800" u="sng" dirty="0"/>
              <a:t>without mesh refinement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39BC3F3-7810-9342-B3BB-4AF73369CD0B}"/>
              </a:ext>
            </a:extLst>
          </p:cNvPr>
          <p:cNvGrpSpPr/>
          <p:nvPr/>
        </p:nvGrpSpPr>
        <p:grpSpPr>
          <a:xfrm>
            <a:off x="174172" y="827315"/>
            <a:ext cx="10994571" cy="54427"/>
            <a:chOff x="195943" y="1001487"/>
            <a:chExt cx="10994571" cy="5442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B0B2188-DC15-6442-864C-F2A12D9EBB1A}"/>
                </a:ext>
              </a:extLst>
            </p:cNvPr>
            <p:cNvCxnSpPr/>
            <p:nvPr/>
          </p:nvCxnSpPr>
          <p:spPr>
            <a:xfrm>
              <a:off x="195943" y="1001487"/>
              <a:ext cx="9818914" cy="0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166D0C4-FE92-D646-A9FC-25C52BE67B58}"/>
                </a:ext>
              </a:extLst>
            </p:cNvPr>
            <p:cNvCxnSpPr>
              <a:cxnSpLocks/>
            </p:cNvCxnSpPr>
            <p:nvPr/>
          </p:nvCxnSpPr>
          <p:spPr>
            <a:xfrm>
              <a:off x="511628" y="1055914"/>
              <a:ext cx="10678886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CA5DD225-A595-2A4A-B173-9D3750509C27}"/>
              </a:ext>
            </a:extLst>
          </p:cNvPr>
          <p:cNvSpPr txBox="1"/>
          <p:nvPr/>
        </p:nvSpPr>
        <p:spPr>
          <a:xfrm>
            <a:off x="9533107" y="1182031"/>
            <a:ext cx="2490279" cy="757130"/>
          </a:xfrm>
          <a:prstGeom prst="rect">
            <a:avLst/>
          </a:prstGeom>
          <a:gradFill>
            <a:gsLst>
              <a:gs pos="0">
                <a:srgbClr val="E0C67D"/>
              </a:gs>
              <a:gs pos="100000">
                <a:srgbClr val="E0C67D"/>
              </a:gs>
            </a:gsLst>
          </a:gra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b="1" dirty="0">
                <a:solidFill>
                  <a:schemeClr val="tx1"/>
                </a:solidFill>
              </a:rPr>
              <a:t>No refinement.</a:t>
            </a:r>
          </a:p>
          <a:p>
            <a:pPr>
              <a:lnSpc>
                <a:spcPct val="90000"/>
              </a:lnSpc>
            </a:pPr>
            <a:r>
              <a:rPr lang="en-US" sz="1600" b="1" dirty="0">
                <a:solidFill>
                  <a:schemeClr val="tx1"/>
                </a:solidFill>
              </a:rPr>
              <a:t>Fine resolution everywhere.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DF94762-ECE0-404B-AF91-62AB5E03D21F}"/>
              </a:ext>
            </a:extLst>
          </p:cNvPr>
          <p:cNvSpPr/>
          <p:nvPr/>
        </p:nvSpPr>
        <p:spPr>
          <a:xfrm>
            <a:off x="2324337" y="1232028"/>
            <a:ext cx="17859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Transverse electric field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0157CE7-6AAC-8946-B2F1-6C9F8CA11ED7}"/>
              </a:ext>
            </a:extLst>
          </p:cNvPr>
          <p:cNvSpPr/>
          <p:nvPr/>
        </p:nvSpPr>
        <p:spPr>
          <a:xfrm>
            <a:off x="2324337" y="3887455"/>
            <a:ext cx="17859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Longitudinal electric field</a:t>
            </a:r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98DA6E3A-D035-4643-92CA-69A2996F5FBF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11455401" y="6393363"/>
            <a:ext cx="544259" cy="301625"/>
          </a:xfrm>
        </p:spPr>
        <p:txBody>
          <a:bodyPr/>
          <a:lstStyle/>
          <a:p>
            <a:fld id="{929A8685-9CBD-5D48-90F4-6955DC9A7A72}" type="slidenum">
              <a:rPr lang="en-US" altLang="x-none" smtClean="0"/>
              <a:pPr/>
              <a:t>54</a:t>
            </a:fld>
            <a:endParaRPr lang="en-US" altLang="x-none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5CEB1EA-5687-3948-BB5D-40C04E8DF6E6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6182231"/>
            <a:ext cx="1549367" cy="675769"/>
            <a:chOff x="3305927" y="1782291"/>
            <a:chExt cx="2994005" cy="85198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7B54959-E6E7-CD4D-A51D-3377CD93A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5927" y="1782291"/>
              <a:ext cx="2994005" cy="607747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759B696-54E7-6341-84D6-46B2B805A3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05927" y="2390038"/>
              <a:ext cx="1038301" cy="244239"/>
            </a:xfrm>
            <a:prstGeom prst="rect">
              <a:avLst/>
            </a:prstGeom>
            <a:solidFill>
              <a:srgbClr val="FFFFFF"/>
            </a:solidFill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8A3E858-0AE0-7740-B3BF-131D8B8647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43237" y="2390038"/>
              <a:ext cx="1956695" cy="244239"/>
            </a:xfrm>
            <a:prstGeom prst="rect">
              <a:avLst/>
            </a:prstGeom>
            <a:solidFill>
              <a:srgbClr val="FFFFFF"/>
            </a:solidFill>
          </p:spPr>
        </p:pic>
      </p:grpSp>
    </p:spTree>
    <p:extLst>
      <p:ext uri="{BB962C8B-B14F-4D97-AF65-F5344CB8AC3E}">
        <p14:creationId xmlns:p14="http://schemas.microsoft.com/office/powerpoint/2010/main" val="225326989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088483CD-66FD-EE4B-A982-DB3B6F884B1A}"/>
              </a:ext>
            </a:extLst>
          </p:cNvPr>
          <p:cNvSpPr/>
          <p:nvPr/>
        </p:nvSpPr>
        <p:spPr>
          <a:xfrm>
            <a:off x="157562" y="915062"/>
            <a:ext cx="11722151" cy="19372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72A30A8-A29F-614B-9836-AC4DFCC842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6534" y="1005840"/>
            <a:ext cx="8143875" cy="287655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323EB0DC-A934-B247-A75A-85237599C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20" y="198120"/>
            <a:ext cx="12031038" cy="929485"/>
          </a:xfrm>
        </p:spPr>
        <p:txBody>
          <a:bodyPr/>
          <a:lstStyle/>
          <a:p>
            <a:r>
              <a:rPr lang="en-US" sz="2800" dirty="0"/>
              <a:t>Spurious effect of mesh refinement with FDTD solver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39BC3F3-7810-9342-B3BB-4AF73369CD0B}"/>
              </a:ext>
            </a:extLst>
          </p:cNvPr>
          <p:cNvGrpSpPr/>
          <p:nvPr/>
        </p:nvGrpSpPr>
        <p:grpSpPr>
          <a:xfrm>
            <a:off x="174172" y="827315"/>
            <a:ext cx="10994571" cy="54427"/>
            <a:chOff x="195943" y="1001487"/>
            <a:chExt cx="10994571" cy="5442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B0B2188-DC15-6442-864C-F2A12D9EBB1A}"/>
                </a:ext>
              </a:extLst>
            </p:cNvPr>
            <p:cNvCxnSpPr/>
            <p:nvPr/>
          </p:nvCxnSpPr>
          <p:spPr>
            <a:xfrm>
              <a:off x="195943" y="1001487"/>
              <a:ext cx="9818914" cy="0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166D0C4-FE92-D646-A9FC-25C52BE67B58}"/>
                </a:ext>
              </a:extLst>
            </p:cNvPr>
            <p:cNvCxnSpPr>
              <a:cxnSpLocks/>
            </p:cNvCxnSpPr>
            <p:nvPr/>
          </p:nvCxnSpPr>
          <p:spPr>
            <a:xfrm>
              <a:off x="511628" y="1055914"/>
              <a:ext cx="10678886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331B553-6055-5449-9853-FEFB7BAF881D}"/>
              </a:ext>
            </a:extLst>
          </p:cNvPr>
          <p:cNvCxnSpPr>
            <a:cxnSpLocks/>
          </p:cNvCxnSpPr>
          <p:nvPr/>
        </p:nvCxnSpPr>
        <p:spPr>
          <a:xfrm flipV="1">
            <a:off x="5719864" y="1510938"/>
            <a:ext cx="3813243" cy="454050"/>
          </a:xfrm>
          <a:prstGeom prst="straightConnector1">
            <a:avLst/>
          </a:prstGeom>
          <a:ln w="28575">
            <a:solidFill>
              <a:srgbClr val="FF0000"/>
            </a:solidFill>
            <a:headEnd type="triangle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A5DD225-A595-2A4A-B173-9D3750509C27}"/>
              </a:ext>
            </a:extLst>
          </p:cNvPr>
          <p:cNvSpPr txBox="1"/>
          <p:nvPr/>
        </p:nvSpPr>
        <p:spPr>
          <a:xfrm>
            <a:off x="9533107" y="1182031"/>
            <a:ext cx="2490279" cy="1768176"/>
          </a:xfrm>
          <a:prstGeom prst="rect">
            <a:avLst/>
          </a:prstGeom>
          <a:gradFill>
            <a:gsLst>
              <a:gs pos="0">
                <a:srgbClr val="E0C67D"/>
              </a:gs>
              <a:gs pos="99000">
                <a:srgbClr val="E0C67D"/>
              </a:gs>
            </a:gsLst>
          </a:gra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b="1" dirty="0">
                <a:solidFill>
                  <a:schemeClr val="tx1"/>
                </a:solidFill>
              </a:rPr>
              <a:t>Spurious oscillations: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1"/>
                </a:solidFill>
              </a:rPr>
              <a:t>Same time step used for each grid but </a:t>
            </a:r>
            <a:r>
              <a:rPr lang="en-US" sz="1500" dirty="0" err="1">
                <a:solidFill>
                  <a:schemeClr val="tx1"/>
                </a:solidFill>
                <a:latin typeface="Symbol" pitchFamily="2" charset="2"/>
              </a:rPr>
              <a:t>D</a:t>
            </a:r>
            <a:r>
              <a:rPr lang="en-US" sz="1500" dirty="0" err="1">
                <a:solidFill>
                  <a:schemeClr val="tx1"/>
                </a:solidFill>
              </a:rPr>
              <a:t>z</a:t>
            </a:r>
            <a:r>
              <a:rPr lang="en-US" sz="1500" dirty="0">
                <a:solidFill>
                  <a:schemeClr val="tx1"/>
                </a:solidFill>
              </a:rPr>
              <a:t> is different.</a:t>
            </a:r>
          </a:p>
          <a:p>
            <a:pPr>
              <a:lnSpc>
                <a:spcPct val="90000"/>
              </a:lnSpc>
            </a:pPr>
            <a:r>
              <a:rPr lang="en-US" sz="1500" dirty="0">
                <a:solidFill>
                  <a:schemeClr val="tx1"/>
                </a:solidFill>
                <a:sym typeface="Wingdings" pitchFamily="2" charset="2"/>
              </a:rPr>
              <a:t> </a:t>
            </a:r>
            <a:r>
              <a:rPr lang="en-US" sz="1500" dirty="0">
                <a:solidFill>
                  <a:schemeClr val="tx1"/>
                </a:solidFill>
              </a:rPr>
              <a:t>numerical dispersion is different on coarse and fine grids.</a:t>
            </a:r>
          </a:p>
          <a:p>
            <a:pPr>
              <a:lnSpc>
                <a:spcPct val="90000"/>
              </a:lnSpc>
            </a:pPr>
            <a:endParaRPr lang="en-US" sz="15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A4EC6E-71F2-A247-9879-C533806D4F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5"/>
          <a:stretch/>
        </p:blipFill>
        <p:spPr>
          <a:xfrm>
            <a:off x="1456534" y="3760838"/>
            <a:ext cx="8143875" cy="277774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1AFCAEC-3B19-1249-AAB7-6FF27F3C586E}"/>
              </a:ext>
            </a:extLst>
          </p:cNvPr>
          <p:cNvSpPr/>
          <p:nvPr/>
        </p:nvSpPr>
        <p:spPr>
          <a:xfrm>
            <a:off x="2324337" y="1232028"/>
            <a:ext cx="17859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Transverse electric field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EA3BEDF-6CB2-7348-B5C2-74B7BD14EEE8}"/>
              </a:ext>
            </a:extLst>
          </p:cNvPr>
          <p:cNvSpPr/>
          <p:nvPr/>
        </p:nvSpPr>
        <p:spPr>
          <a:xfrm>
            <a:off x="2324337" y="3887455"/>
            <a:ext cx="17859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Longitudinal electric field</a:t>
            </a:r>
          </a:p>
        </p:txBody>
      </p:sp>
      <p:sp>
        <p:nvSpPr>
          <p:cNvPr id="20" name="Slide Number Placeholder 3">
            <a:extLst>
              <a:ext uri="{FF2B5EF4-FFF2-40B4-BE49-F238E27FC236}">
                <a16:creationId xmlns:a16="http://schemas.microsoft.com/office/drawing/2014/main" id="{56966714-75F9-2848-A072-AC4EFF0FDD4F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11455401" y="6393363"/>
            <a:ext cx="544259" cy="301625"/>
          </a:xfrm>
        </p:spPr>
        <p:txBody>
          <a:bodyPr/>
          <a:lstStyle/>
          <a:p>
            <a:fld id="{929A8685-9CBD-5D48-90F4-6955DC9A7A72}" type="slidenum">
              <a:rPr lang="en-US" altLang="x-none" smtClean="0"/>
              <a:pPr/>
              <a:t>55</a:t>
            </a:fld>
            <a:endParaRPr lang="en-US" altLang="x-none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6EE1908-055D-364D-8677-BBB78C02BB15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6182231"/>
            <a:ext cx="1549367" cy="675769"/>
            <a:chOff x="3305927" y="1782291"/>
            <a:chExt cx="2994005" cy="851986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F2D2A91-174C-EB41-8776-EFD4E891CC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5927" y="1782291"/>
              <a:ext cx="2994005" cy="607747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09B2E7A-5554-D343-A5DA-D2B67BBCC3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05927" y="2390038"/>
              <a:ext cx="1038301" cy="244239"/>
            </a:xfrm>
            <a:prstGeom prst="rect">
              <a:avLst/>
            </a:prstGeom>
            <a:solidFill>
              <a:srgbClr val="FFFFFF"/>
            </a:solidFill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732898BD-8C09-994D-B478-D6D5E48CD5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43237" y="2390038"/>
              <a:ext cx="1956695" cy="244239"/>
            </a:xfrm>
            <a:prstGeom prst="rect">
              <a:avLst/>
            </a:prstGeom>
            <a:solidFill>
              <a:srgbClr val="FFFFFF"/>
            </a:solidFill>
          </p:spPr>
        </p:pic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BEE2055A-52CE-A84E-951A-D832DBEE6DC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0" b="9068"/>
          <a:stretch/>
        </p:blipFill>
        <p:spPr>
          <a:xfrm>
            <a:off x="9405332" y="2978728"/>
            <a:ext cx="2783493" cy="188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133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DA454A1D-D8F5-FB4D-8A31-71B44F398BE8}"/>
              </a:ext>
            </a:extLst>
          </p:cNvPr>
          <p:cNvSpPr/>
          <p:nvPr/>
        </p:nvSpPr>
        <p:spPr>
          <a:xfrm>
            <a:off x="157562" y="915062"/>
            <a:ext cx="11722151" cy="19372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FB22DB-5D21-8E45-8F68-288A5564DF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303" y="3662032"/>
            <a:ext cx="8143875" cy="28765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A36DC2C-B3E2-564A-9C1A-4AB668B871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46"/>
          <a:stretch/>
        </p:blipFill>
        <p:spPr>
          <a:xfrm>
            <a:off x="1458303" y="1007275"/>
            <a:ext cx="8143875" cy="274292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323EB0DC-A934-B247-A75A-85237599C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20" y="198120"/>
            <a:ext cx="12031038" cy="929485"/>
          </a:xfrm>
        </p:spPr>
        <p:txBody>
          <a:bodyPr/>
          <a:lstStyle/>
          <a:p>
            <a:r>
              <a:rPr lang="en-US" sz="2800" dirty="0" err="1"/>
              <a:t>Subcycling</a:t>
            </a:r>
            <a:r>
              <a:rPr lang="en-US" sz="2800" dirty="0"/>
              <a:t> (or spectral solvers) can mitigate effect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39BC3F3-7810-9342-B3BB-4AF73369CD0B}"/>
              </a:ext>
            </a:extLst>
          </p:cNvPr>
          <p:cNvGrpSpPr/>
          <p:nvPr/>
        </p:nvGrpSpPr>
        <p:grpSpPr>
          <a:xfrm>
            <a:off x="174172" y="827315"/>
            <a:ext cx="10994571" cy="54427"/>
            <a:chOff x="195943" y="1001487"/>
            <a:chExt cx="10994571" cy="5442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B0B2188-DC15-6442-864C-F2A12D9EBB1A}"/>
                </a:ext>
              </a:extLst>
            </p:cNvPr>
            <p:cNvCxnSpPr/>
            <p:nvPr/>
          </p:nvCxnSpPr>
          <p:spPr>
            <a:xfrm>
              <a:off x="195943" y="1001487"/>
              <a:ext cx="9818914" cy="0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166D0C4-FE92-D646-A9FC-25C52BE67B58}"/>
                </a:ext>
              </a:extLst>
            </p:cNvPr>
            <p:cNvCxnSpPr>
              <a:cxnSpLocks/>
            </p:cNvCxnSpPr>
            <p:nvPr/>
          </p:nvCxnSpPr>
          <p:spPr>
            <a:xfrm>
              <a:off x="511628" y="1055914"/>
              <a:ext cx="10678886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331B553-6055-5449-9853-FEFB7BAF881D}"/>
              </a:ext>
            </a:extLst>
          </p:cNvPr>
          <p:cNvCxnSpPr>
            <a:cxnSpLocks/>
          </p:cNvCxnSpPr>
          <p:nvPr/>
        </p:nvCxnSpPr>
        <p:spPr>
          <a:xfrm flipV="1">
            <a:off x="5719864" y="1510938"/>
            <a:ext cx="3813243" cy="454050"/>
          </a:xfrm>
          <a:prstGeom prst="straightConnector1">
            <a:avLst/>
          </a:prstGeom>
          <a:ln w="28575">
            <a:solidFill>
              <a:srgbClr val="FF0000"/>
            </a:solidFill>
            <a:headEnd type="triangle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A5DD225-A595-2A4A-B173-9D3750509C27}"/>
              </a:ext>
            </a:extLst>
          </p:cNvPr>
          <p:cNvSpPr txBox="1"/>
          <p:nvPr/>
        </p:nvSpPr>
        <p:spPr>
          <a:xfrm>
            <a:off x="9533107" y="1182031"/>
            <a:ext cx="2490279" cy="2806922"/>
          </a:xfrm>
          <a:prstGeom prst="rect">
            <a:avLst/>
          </a:prstGeom>
          <a:gradFill>
            <a:gsLst>
              <a:gs pos="0">
                <a:srgbClr val="E0C67D"/>
              </a:gs>
              <a:gs pos="100000">
                <a:srgbClr val="E0C67D"/>
              </a:gs>
            </a:gsLst>
          </a:gra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b="1" dirty="0">
                <a:solidFill>
                  <a:schemeClr val="tx1"/>
                </a:solidFill>
              </a:rPr>
              <a:t>Spurious oscillations: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1"/>
                </a:solidFill>
              </a:rPr>
              <a:t>due to numerical dispersion.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1600" b="1" dirty="0">
                <a:solidFill>
                  <a:schemeClr val="tx1"/>
                </a:solidFill>
              </a:rPr>
              <a:t>Fixes: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500" b="1" dirty="0" err="1">
                <a:solidFill>
                  <a:srgbClr val="C00000"/>
                </a:solidFill>
              </a:rPr>
              <a:t>Subcycling</a:t>
            </a:r>
            <a:r>
              <a:rPr lang="en-US" sz="1500" b="1" dirty="0">
                <a:solidFill>
                  <a:srgbClr val="C00000"/>
                </a:solidFill>
              </a:rPr>
              <a:t> (push fields and particles on fine grid twice as often as on coarse grid)</a:t>
            </a:r>
            <a:r>
              <a:rPr lang="en-US" sz="1500" dirty="0">
                <a:solidFill>
                  <a:schemeClr val="tx1"/>
                </a:solidFill>
              </a:rPr>
              <a:t>.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1"/>
                </a:solidFill>
              </a:rPr>
              <a:t>Pseudo-spectral Maxwell solver (in development)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A5B9F19-701E-7647-9A18-6ED336189427}"/>
              </a:ext>
            </a:extLst>
          </p:cNvPr>
          <p:cNvSpPr/>
          <p:nvPr/>
        </p:nvSpPr>
        <p:spPr>
          <a:xfrm>
            <a:off x="2324337" y="1232028"/>
            <a:ext cx="17859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Transverse electric field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28F0246-87F2-B147-9A1F-7D9FF53107C5}"/>
              </a:ext>
            </a:extLst>
          </p:cNvPr>
          <p:cNvSpPr/>
          <p:nvPr/>
        </p:nvSpPr>
        <p:spPr>
          <a:xfrm>
            <a:off x="2324337" y="3887455"/>
            <a:ext cx="17859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Longitudinal electric field</a:t>
            </a:r>
          </a:p>
        </p:txBody>
      </p:sp>
      <p:sp>
        <p:nvSpPr>
          <p:cNvPr id="20" name="Slide Number Placeholder 3">
            <a:extLst>
              <a:ext uri="{FF2B5EF4-FFF2-40B4-BE49-F238E27FC236}">
                <a16:creationId xmlns:a16="http://schemas.microsoft.com/office/drawing/2014/main" id="{A071820B-C47C-2A4A-9ECA-0BFF762852E3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11455401" y="6393363"/>
            <a:ext cx="544259" cy="301625"/>
          </a:xfrm>
        </p:spPr>
        <p:txBody>
          <a:bodyPr/>
          <a:lstStyle/>
          <a:p>
            <a:fld id="{929A8685-9CBD-5D48-90F4-6955DC9A7A72}" type="slidenum">
              <a:rPr lang="en-US" altLang="x-none" smtClean="0"/>
              <a:pPr/>
              <a:t>56</a:t>
            </a:fld>
            <a:endParaRPr lang="en-US" altLang="x-none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BD85305-3174-DF44-B185-2A62C4D92974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6182231"/>
            <a:ext cx="1549367" cy="675769"/>
            <a:chOff x="3305927" y="1782291"/>
            <a:chExt cx="2994005" cy="851986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75191ED-9C69-4548-9D6C-90F7B5736E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5927" y="1782291"/>
              <a:ext cx="2994005" cy="607747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89CCB7F-FCF5-E443-978E-A6A3746BA8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05927" y="2390038"/>
              <a:ext cx="1038301" cy="244239"/>
            </a:xfrm>
            <a:prstGeom prst="rect">
              <a:avLst/>
            </a:prstGeom>
            <a:solidFill>
              <a:srgbClr val="FFFFFF"/>
            </a:solidFill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02B3EC6-62C9-2B45-B669-CA6CBA3614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43237" y="2390038"/>
              <a:ext cx="1956695" cy="244239"/>
            </a:xfrm>
            <a:prstGeom prst="rect">
              <a:avLst/>
            </a:prstGeom>
            <a:solidFill>
              <a:srgbClr val="FFFFFF"/>
            </a:solidFill>
          </p:spPr>
        </p:pic>
      </p:grpSp>
    </p:spTree>
    <p:extLst>
      <p:ext uri="{BB962C8B-B14F-4D97-AF65-F5344CB8AC3E}">
        <p14:creationId xmlns:p14="http://schemas.microsoft.com/office/powerpoint/2010/main" val="380045894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462281-43C7-EC44-8344-0F24550663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3303" y="1475740"/>
            <a:ext cx="10482266" cy="4047778"/>
          </a:xfrm>
        </p:spPr>
        <p:txBody>
          <a:bodyPr/>
          <a:lstStyle/>
          <a:p>
            <a:r>
              <a:rPr lang="en-US" dirty="0"/>
              <a:t>Challenge: range of space &amp; time scales</a:t>
            </a:r>
          </a:p>
          <a:p>
            <a:r>
              <a:rPr lang="en-US" dirty="0" err="1"/>
              <a:t>Quasistatic</a:t>
            </a:r>
            <a:r>
              <a:rPr lang="en-US" dirty="0"/>
              <a:t> approximation</a:t>
            </a:r>
          </a:p>
          <a:p>
            <a:r>
              <a:rPr lang="en-US" dirty="0"/>
              <a:t>Boosted frame approach</a:t>
            </a:r>
          </a:p>
          <a:p>
            <a:r>
              <a:rPr lang="en-US" dirty="0"/>
              <a:t>High-order &amp; spectral Maxwell solvers</a:t>
            </a:r>
          </a:p>
          <a:p>
            <a:r>
              <a:rPr lang="en-US" dirty="0"/>
              <a:t>Mitigation of numerical Cherenkov</a:t>
            </a:r>
          </a:p>
          <a:p>
            <a:r>
              <a:rPr lang="en-US" dirty="0"/>
              <a:t>Mesh refinement</a:t>
            </a:r>
          </a:p>
          <a:p>
            <a:r>
              <a:rPr lang="en-US" b="1" dirty="0">
                <a:solidFill>
                  <a:srgbClr val="C00000"/>
                </a:solidFill>
              </a:rPr>
              <a:t>Conclusion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BDFE0-94C6-274D-B988-F362DB342F77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929A8685-9CBD-5D48-90F4-6955DC9A7A72}" type="slidenum">
              <a:rPr lang="en-US" altLang="x-none" smtClean="0"/>
              <a:pPr/>
              <a:t>57</a:t>
            </a:fld>
            <a:endParaRPr lang="en-US" altLang="x-non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8636605-CDBF-AB48-AF90-469B17D9D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562" y="194388"/>
            <a:ext cx="11372473" cy="914400"/>
          </a:xfrm>
        </p:spPr>
        <p:txBody>
          <a:bodyPr>
            <a:normAutofit/>
          </a:bodyPr>
          <a:lstStyle/>
          <a:p>
            <a:r>
              <a:rPr lang="en-US" dirty="0"/>
              <a:t>Outline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592D2DC-8F64-E24A-A406-EB3F660101A9}"/>
              </a:ext>
            </a:extLst>
          </p:cNvPr>
          <p:cNvGrpSpPr/>
          <p:nvPr/>
        </p:nvGrpSpPr>
        <p:grpSpPr>
          <a:xfrm>
            <a:off x="174172" y="827315"/>
            <a:ext cx="10994571" cy="54427"/>
            <a:chOff x="195943" y="1001487"/>
            <a:chExt cx="10994571" cy="5442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95D88DF-54E1-AF4E-AB72-F31CF70D5307}"/>
                </a:ext>
              </a:extLst>
            </p:cNvPr>
            <p:cNvCxnSpPr/>
            <p:nvPr/>
          </p:nvCxnSpPr>
          <p:spPr>
            <a:xfrm>
              <a:off x="195943" y="1001487"/>
              <a:ext cx="9818914" cy="0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C2EC7AE-93BA-5F44-BD1D-CC96D764C404}"/>
                </a:ext>
              </a:extLst>
            </p:cNvPr>
            <p:cNvCxnSpPr>
              <a:cxnSpLocks/>
            </p:cNvCxnSpPr>
            <p:nvPr/>
          </p:nvCxnSpPr>
          <p:spPr>
            <a:xfrm>
              <a:off x="511628" y="1055914"/>
              <a:ext cx="10678886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784415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E8E4B-BDCC-6948-BE6A-AB3CA6F70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747" y="121826"/>
            <a:ext cx="11372473" cy="510909"/>
          </a:xfrm>
        </p:spPr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599146-192C-4C49-849F-6C40CAE9BE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466" y="738346"/>
            <a:ext cx="11997359" cy="545779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dirty="0"/>
              <a:t>Wide range of space &amp; time scales render computer simulations of plasma-based accelerators very challenging.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dirty="0">
                <a:sym typeface="Wingdings" pitchFamily="2" charset="2"/>
              </a:rPr>
              <a:t>The </a:t>
            </a:r>
            <a:r>
              <a:rPr lang="en-US" dirty="0" err="1">
                <a:sym typeface="Wingdings" pitchFamily="2" charset="2"/>
              </a:rPr>
              <a:t>quasistatic</a:t>
            </a:r>
            <a:r>
              <a:rPr lang="en-US" dirty="0">
                <a:sym typeface="Wingdings" pitchFamily="2" charset="2"/>
              </a:rPr>
              <a:t> approx. &amp; boosted frame full PIC can bridge the range of scales.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dirty="0">
                <a:sym typeface="Wingdings" pitchFamily="2" charset="2"/>
              </a:rPr>
              <a:t>For full PIC, high-order pseudo-spectral solvers offer: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dirty="0">
                <a:sym typeface="Wingdings" pitchFamily="2" charset="2"/>
              </a:rPr>
              <a:t>Negligible numerical dispersion.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dirty="0">
                <a:sym typeface="Wingdings" pitchFamily="2" charset="2"/>
              </a:rPr>
              <a:t>No num. Cherenkov inst. via integration in Galilean frame moving with the plasma.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dirty="0">
                <a:sym typeface="Wingdings" pitchFamily="2" charset="2"/>
              </a:rPr>
              <a:t>Mesh refinement has potential to offer additional savings: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dirty="0">
                <a:sym typeface="Wingdings" pitchFamily="2" charset="2"/>
              </a:rPr>
              <a:t>Requires special care (spurious effects at transition) and further developments.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dirty="0">
                <a:sym typeface="Wingdings" pitchFamily="2" charset="2"/>
              </a:rPr>
              <a:t>Other methods (not discussed) are also used, in addition: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dirty="0">
                <a:sym typeface="Wingdings" pitchFamily="2" charset="2"/>
              </a:rPr>
              <a:t>E.g. RZ solver + azimuthal spectral decomposition, laser envelope, 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E1E06D-8743-244F-8028-08D70C0E7279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929A8685-9CBD-5D48-90F4-6955DC9A7A72}" type="slidenum">
              <a:rPr lang="en-US" altLang="x-none" smtClean="0"/>
              <a:pPr/>
              <a:t>58</a:t>
            </a:fld>
            <a:endParaRPr lang="en-US" altLang="x-none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19D6283-4B5E-9645-9EE6-9290699897CA}"/>
              </a:ext>
            </a:extLst>
          </p:cNvPr>
          <p:cNvGrpSpPr/>
          <p:nvPr/>
        </p:nvGrpSpPr>
        <p:grpSpPr>
          <a:xfrm>
            <a:off x="181856" y="659948"/>
            <a:ext cx="10994571" cy="54427"/>
            <a:chOff x="195943" y="1001487"/>
            <a:chExt cx="10994571" cy="54427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4E66D47D-096B-A549-B681-CC92C4477A52}"/>
                </a:ext>
              </a:extLst>
            </p:cNvPr>
            <p:cNvCxnSpPr/>
            <p:nvPr/>
          </p:nvCxnSpPr>
          <p:spPr>
            <a:xfrm>
              <a:off x="195943" y="1001487"/>
              <a:ext cx="9818914" cy="0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C6C0C8A5-1989-BB45-9168-0A7F63F4DB6B}"/>
                </a:ext>
              </a:extLst>
            </p:cNvPr>
            <p:cNvCxnSpPr>
              <a:cxnSpLocks/>
            </p:cNvCxnSpPr>
            <p:nvPr/>
          </p:nvCxnSpPr>
          <p:spPr>
            <a:xfrm>
              <a:off x="511628" y="1055914"/>
              <a:ext cx="10678886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5557839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443DC-AA68-F24D-9979-DD94DAD08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860" y="2278380"/>
            <a:ext cx="11375136" cy="877824"/>
          </a:xfrm>
        </p:spPr>
        <p:txBody>
          <a:bodyPr/>
          <a:lstStyle/>
          <a:p>
            <a:pPr algn="ctr"/>
            <a:r>
              <a:rPr lang="en-US" dirty="0"/>
              <a:t>Thank you for your attention.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Questions?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FAE8B7C-0DFB-874E-B716-5D2D5A0436B2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929A8685-9CBD-5D48-90F4-6955DC9A7A72}" type="slidenum">
              <a:rPr lang="en-US" altLang="x-none" smtClean="0"/>
              <a:pPr/>
              <a:t>59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1080804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202B25-CD96-584E-B511-023E918DD119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929A8685-9CBD-5D48-90F4-6955DC9A7A72}" type="slidenum">
              <a:rPr lang="en-US" altLang="x-none" smtClean="0"/>
              <a:pPr/>
              <a:t>6</a:t>
            </a:fld>
            <a:endParaRPr lang="en-US" altLang="x-none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B3E256F-A754-9640-ABBE-E5B1EAAE1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" y="81065"/>
            <a:ext cx="11372473" cy="510909"/>
          </a:xfrm>
        </p:spPr>
        <p:txBody>
          <a:bodyPr/>
          <a:lstStyle/>
          <a:p>
            <a:r>
              <a:rPr lang="en-US" dirty="0" err="1"/>
              <a:t>Quasistatic</a:t>
            </a:r>
            <a:r>
              <a:rPr lang="en-US" dirty="0"/>
              <a:t> approximation uses separation of scales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E9C5316-D267-7A41-8BCD-F96F60BC5E79}"/>
              </a:ext>
            </a:extLst>
          </p:cNvPr>
          <p:cNvGrpSpPr/>
          <p:nvPr/>
        </p:nvGrpSpPr>
        <p:grpSpPr>
          <a:xfrm>
            <a:off x="181856" y="659948"/>
            <a:ext cx="10994571" cy="54427"/>
            <a:chOff x="195943" y="1001487"/>
            <a:chExt cx="10994571" cy="5442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8787BC5-C6C7-0044-A19B-39E258A05340}"/>
                </a:ext>
              </a:extLst>
            </p:cNvPr>
            <p:cNvCxnSpPr/>
            <p:nvPr/>
          </p:nvCxnSpPr>
          <p:spPr>
            <a:xfrm>
              <a:off x="195943" y="1001487"/>
              <a:ext cx="9818914" cy="0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719C248-BB61-6043-842A-36FBC863E6E8}"/>
                </a:ext>
              </a:extLst>
            </p:cNvPr>
            <p:cNvCxnSpPr>
              <a:cxnSpLocks/>
            </p:cNvCxnSpPr>
            <p:nvPr/>
          </p:nvCxnSpPr>
          <p:spPr>
            <a:xfrm>
              <a:off x="511628" y="1055914"/>
              <a:ext cx="10678886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3355F10-040F-EF44-9315-CB0FB680BC0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404" y="1386870"/>
            <a:ext cx="3401060" cy="259006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1685664-1A14-7341-B34E-87FE5E059AA7}"/>
              </a:ext>
            </a:extLst>
          </p:cNvPr>
          <p:cNvSpPr txBox="1"/>
          <p:nvPr/>
        </p:nvSpPr>
        <p:spPr>
          <a:xfrm>
            <a:off x="5272440" y="1600200"/>
            <a:ext cx="5880136" cy="2474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Driver and accelerated beams:</a:t>
            </a:r>
          </a:p>
          <a:p>
            <a:pPr marL="628650" indent="-277813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Very </a:t>
            </a:r>
            <a:r>
              <a:rPr lang="en-US" sz="2000" b="1" dirty="0"/>
              <a:t>stiff</a:t>
            </a:r>
            <a:r>
              <a:rPr lang="en-US" sz="2000" dirty="0"/>
              <a:t> </a:t>
            </a:r>
            <a:r>
              <a:rPr lang="en-US" sz="2000" dirty="0">
                <a:sym typeface="Wingdings" pitchFamily="2" charset="2"/>
              </a:rPr>
              <a:t> </a:t>
            </a:r>
            <a:r>
              <a:rPr lang="en-US" sz="2000" b="1" dirty="0">
                <a:sym typeface="Wingdings" pitchFamily="2" charset="2"/>
              </a:rPr>
              <a:t>long</a:t>
            </a:r>
            <a:r>
              <a:rPr lang="en-US" sz="2000" dirty="0">
                <a:sym typeface="Wingdings" pitchFamily="2" charset="2"/>
              </a:rPr>
              <a:t> space &amp; time scales</a:t>
            </a:r>
          </a:p>
          <a:p>
            <a:pPr marL="628650" indent="-277813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dirty="0">
              <a:sym typeface="Wingdings" pitchFamily="2" charset="2"/>
            </a:endParaRPr>
          </a:p>
          <a:p>
            <a:pPr>
              <a:lnSpc>
                <a:spcPct val="90000"/>
              </a:lnSpc>
            </a:pPr>
            <a:r>
              <a:rPr lang="en-US" sz="2400" dirty="0"/>
              <a:t>Plasma electrons and protons:</a:t>
            </a:r>
          </a:p>
          <a:p>
            <a:pPr marL="628650" indent="-277813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Very </a:t>
            </a:r>
            <a:r>
              <a:rPr lang="en-US" sz="2000" b="1" dirty="0"/>
              <a:t>mobile</a:t>
            </a:r>
            <a:r>
              <a:rPr lang="en-US" sz="2000" dirty="0"/>
              <a:t> </a:t>
            </a:r>
            <a:r>
              <a:rPr lang="en-US" sz="2000" dirty="0">
                <a:sym typeface="Wingdings" pitchFamily="2" charset="2"/>
              </a:rPr>
              <a:t> </a:t>
            </a:r>
            <a:r>
              <a:rPr lang="en-US" sz="2000" b="1" dirty="0">
                <a:sym typeface="Wingdings" pitchFamily="2" charset="2"/>
              </a:rPr>
              <a:t>short</a:t>
            </a:r>
            <a:r>
              <a:rPr lang="en-US" sz="2000" dirty="0">
                <a:sym typeface="Wingdings" pitchFamily="2" charset="2"/>
              </a:rPr>
              <a:t> space &amp; time scales</a:t>
            </a:r>
          </a:p>
          <a:p>
            <a:pPr marL="350837">
              <a:lnSpc>
                <a:spcPct val="90000"/>
              </a:lnSpc>
            </a:pPr>
            <a:endParaRPr lang="en-US" sz="2000" dirty="0">
              <a:sym typeface="Wingdings" pitchFamily="2" charset="2"/>
            </a:endParaRPr>
          </a:p>
          <a:p>
            <a:pPr marL="9525">
              <a:lnSpc>
                <a:spcPct val="90000"/>
              </a:lnSpc>
            </a:pPr>
            <a:r>
              <a:rPr lang="en-US" sz="2400" dirty="0">
                <a:sym typeface="Wingdings" pitchFamily="2" charset="2"/>
              </a:rPr>
              <a:t> treat beams and plasmas </a:t>
            </a:r>
            <a:r>
              <a:rPr lang="en-US" sz="2400" b="1" dirty="0">
                <a:sym typeface="Wingdings" pitchFamily="2" charset="2"/>
              </a:rPr>
              <a:t>separately*</a:t>
            </a:r>
            <a:r>
              <a:rPr lang="en-US" sz="2400" dirty="0">
                <a:sym typeface="Wingdings" pitchFamily="2" charset="2"/>
              </a:rPr>
              <a:t>.</a:t>
            </a:r>
            <a:endParaRPr lang="en-US" sz="2400" dirty="0"/>
          </a:p>
          <a:p>
            <a:pPr marL="628650" indent="-277813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dirty="0">
              <a:sym typeface="Wingdings" pitchFamily="2" charset="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A80041D-2822-7446-9AAD-FBF80E6B83F6}"/>
              </a:ext>
            </a:extLst>
          </p:cNvPr>
          <p:cNvSpPr txBox="1"/>
          <p:nvPr/>
        </p:nvSpPr>
        <p:spPr>
          <a:xfrm>
            <a:off x="994064" y="5821084"/>
            <a:ext cx="6385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*P. </a:t>
            </a:r>
            <a:r>
              <a:rPr lang="en-US" dirty="0" err="1">
                <a:latin typeface="Calibri"/>
                <a:cs typeface="Calibri"/>
              </a:rPr>
              <a:t>Sprangle</a:t>
            </a:r>
            <a:r>
              <a:rPr lang="en-US" dirty="0">
                <a:latin typeface="Calibri"/>
                <a:cs typeface="Calibri"/>
              </a:rPr>
              <a:t>, E. </a:t>
            </a:r>
            <a:r>
              <a:rPr lang="en-US" dirty="0" err="1">
                <a:latin typeface="Calibri"/>
                <a:cs typeface="Calibri"/>
              </a:rPr>
              <a:t>Esarey</a:t>
            </a:r>
            <a:r>
              <a:rPr lang="en-US" dirty="0">
                <a:latin typeface="Calibri"/>
                <a:cs typeface="Calibri"/>
              </a:rPr>
              <a:t> and A. Ting, Phys. Rev. </a:t>
            </a:r>
            <a:r>
              <a:rPr lang="en-US" dirty="0" err="1">
                <a:latin typeface="Calibri"/>
                <a:cs typeface="Calibri"/>
              </a:rPr>
              <a:t>Lett</a:t>
            </a:r>
            <a:r>
              <a:rPr lang="en-US" dirty="0">
                <a:latin typeface="Calibri"/>
                <a:cs typeface="Calibri"/>
              </a:rPr>
              <a:t>. 64, 2011 (1990)</a:t>
            </a:r>
          </a:p>
        </p:txBody>
      </p:sp>
    </p:spTree>
    <p:extLst>
      <p:ext uri="{BB962C8B-B14F-4D97-AF65-F5344CB8AC3E}">
        <p14:creationId xmlns:p14="http://schemas.microsoft.com/office/powerpoint/2010/main" val="258267953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AEBF6-0EEB-E643-A786-713AF52E3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496" y="2884517"/>
            <a:ext cx="11372473" cy="510909"/>
          </a:xfrm>
        </p:spPr>
        <p:txBody>
          <a:bodyPr/>
          <a:lstStyle/>
          <a:p>
            <a:pPr algn="ctr"/>
            <a:r>
              <a:rPr lang="en-US" dirty="0"/>
              <a:t>Extras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881ED2-3753-8E47-A991-709C5A3DE07E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929A8685-9CBD-5D48-90F4-6955DC9A7A72}" type="slidenum">
              <a:rPr lang="en-US" altLang="x-none" smtClean="0"/>
              <a:pPr/>
              <a:t>60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62714496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" name="Object 60"/>
          <p:cNvGraphicFramePr>
            <a:graphicFrameLocks noChangeAspect="1"/>
          </p:cNvGraphicFramePr>
          <p:nvPr>
            <p:extLst/>
          </p:nvPr>
        </p:nvGraphicFramePr>
        <p:xfrm>
          <a:off x="3646569" y="1982892"/>
          <a:ext cx="4136069" cy="79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321" name="Equation" r:id="rId4" imgW="2451100" imgH="469900" progId="Equation.3">
                  <p:embed/>
                </p:oleObj>
              </mc:Choice>
              <mc:Fallback>
                <p:oleObj name="Equation" r:id="rId4" imgW="2451100" imgH="469900" progId="Equation.3">
                  <p:embed/>
                  <p:pic>
                    <p:nvPicPr>
                      <p:cNvPr id="61" name="Object 60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646569" y="1982892"/>
                        <a:ext cx="4136069" cy="792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" name="Rectangle 4"/>
          <p:cNvSpPr txBox="1">
            <a:spLocks noChangeArrowheads="1"/>
          </p:cNvSpPr>
          <p:nvPr/>
        </p:nvSpPr>
        <p:spPr bwMode="auto">
          <a:xfrm>
            <a:off x="1315019" y="1523368"/>
            <a:ext cx="8643109" cy="5217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63" tIns="44438" rIns="90463" bIns="44438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 b="1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569913" indent="-2301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1900" b="1">
                <a:solidFill>
                  <a:schemeClr val="tx1"/>
                </a:solidFill>
                <a:latin typeface="+mn-lt"/>
                <a:ea typeface="+mn-ea"/>
              </a:defRPr>
            </a:lvl2pPr>
            <a:lvl3pPr marL="804863" indent="-3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-"/>
              <a:defRPr b="1">
                <a:solidFill>
                  <a:schemeClr val="tx1"/>
                </a:solidFill>
                <a:latin typeface="+mn-lt"/>
                <a:ea typeface="+mn-ea"/>
              </a:defRPr>
            </a:lvl3pPr>
            <a:lvl4pPr marL="1143000" indent="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Monotype Sorts" charset="0"/>
              <a:defRPr sz="1700" b="1">
                <a:solidFill>
                  <a:schemeClr val="tx1"/>
                </a:solidFill>
                <a:latin typeface="+mn-lt"/>
                <a:ea typeface="+mn-ea"/>
              </a:defRPr>
            </a:lvl4pPr>
            <a:lvl5pPr marL="1485900" indent="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Monotype Sorts" charset="0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5pPr>
            <a:lvl6pPr marL="19431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Monotype Sorts" charset="0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6pPr>
            <a:lvl7pPr marL="24003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Monotype Sorts" charset="0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7pPr>
            <a:lvl8pPr marL="28575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Monotype Sorts" charset="0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8pPr>
            <a:lvl9pPr marL="33147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Monotype Sorts" charset="0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1999" b="0" dirty="0">
                <a:latin typeface="Calibri"/>
                <a:cs typeface="Calibri"/>
              </a:rPr>
              <a:t>For the velocity component, the Boris pusher writes</a:t>
            </a:r>
          </a:p>
          <a:p>
            <a:pPr marL="228531" indent="-228531"/>
            <a:endParaRPr lang="en-US" sz="1999" b="0" dirty="0">
              <a:latin typeface="Calibri"/>
              <a:cs typeface="Calibri"/>
            </a:endParaRPr>
          </a:p>
          <a:p>
            <a:pPr marL="0" indent="0">
              <a:buNone/>
            </a:pPr>
            <a:endParaRPr lang="en-US" sz="1999" b="0" dirty="0">
              <a:latin typeface="Calibri"/>
              <a:cs typeface="Calibri"/>
            </a:endParaRPr>
          </a:p>
          <a:p>
            <a:pPr marL="0" indent="0">
              <a:buNone/>
            </a:pPr>
            <a:endParaRPr lang="en-US" sz="1000" b="0" dirty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sz="1999" b="0" dirty="0">
                <a:latin typeface="Calibri"/>
                <a:cs typeface="Calibri"/>
              </a:rPr>
              <a:t>which decomposes into</a:t>
            </a:r>
          </a:p>
          <a:p>
            <a:pPr marL="0" indent="0">
              <a:buNone/>
            </a:pPr>
            <a:r>
              <a:rPr lang="en-US" sz="1999" i="1" dirty="0">
                <a:latin typeface="Calibri"/>
                <a:cs typeface="Calibri"/>
              </a:rPr>
              <a:t>one acceleration     </a:t>
            </a:r>
            <a:r>
              <a:rPr lang="en-US" sz="1999" dirty="0">
                <a:latin typeface="Calibri"/>
                <a:cs typeface="Calibri"/>
              </a:rPr>
              <a:t>+                       </a:t>
            </a:r>
            <a:r>
              <a:rPr lang="en-US" sz="1999" i="1" dirty="0">
                <a:latin typeface="Calibri"/>
                <a:cs typeface="Calibri"/>
              </a:rPr>
              <a:t>one rotation</a:t>
            </a:r>
            <a:r>
              <a:rPr lang="en-US" sz="1999" dirty="0">
                <a:latin typeface="Calibri"/>
                <a:cs typeface="Calibri"/>
              </a:rPr>
              <a:t>                        +      </a:t>
            </a:r>
            <a:r>
              <a:rPr lang="en-US" sz="1999" i="1" dirty="0">
                <a:latin typeface="Calibri"/>
                <a:cs typeface="Calibri"/>
              </a:rPr>
              <a:t>one acceleration</a:t>
            </a:r>
          </a:p>
          <a:p>
            <a:pPr marL="0" indent="0">
              <a:buNone/>
            </a:pPr>
            <a:endParaRPr lang="en-US" sz="1999" dirty="0">
              <a:latin typeface="Calibri"/>
              <a:cs typeface="Calibri"/>
            </a:endParaRPr>
          </a:p>
          <a:p>
            <a:pPr marL="0" indent="0">
              <a:buNone/>
            </a:pPr>
            <a:endParaRPr lang="en-US" sz="1999" b="0" dirty="0">
              <a:latin typeface="Calibri"/>
              <a:cs typeface="Calibri"/>
            </a:endParaRPr>
          </a:p>
          <a:p>
            <a:pPr marL="0" indent="0">
              <a:buNone/>
            </a:pPr>
            <a:endParaRPr lang="en-US" sz="1999" b="0" dirty="0">
              <a:latin typeface="Calibri"/>
              <a:cs typeface="Calibri"/>
            </a:endParaRPr>
          </a:p>
          <a:p>
            <a:pPr marL="0" indent="0">
              <a:buNone/>
            </a:pPr>
            <a:endParaRPr lang="en-US" sz="1000" b="0" dirty="0">
              <a:latin typeface="Calibri"/>
              <a:cs typeface="Calibri"/>
            </a:endParaRPr>
          </a:p>
          <a:p>
            <a:pPr marL="0" indent="0">
              <a:buNone/>
            </a:pPr>
            <a:endParaRPr lang="en-US" sz="1999" b="0" dirty="0">
              <a:latin typeface="Calibri"/>
              <a:cs typeface="Calibri"/>
            </a:endParaRPr>
          </a:p>
          <a:p>
            <a:pPr marL="0" indent="0">
              <a:buNone/>
            </a:pPr>
            <a:endParaRPr lang="en-US" sz="1999" b="0" dirty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sz="1999" b="0" dirty="0">
                <a:latin typeface="Calibri"/>
                <a:cs typeface="Calibri"/>
              </a:rPr>
              <a:t>with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9240764" y="2215307"/>
          <a:ext cx="717363" cy="2920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322" name="Equation" r:id="rId6" imgW="406400" imgH="165100" progId="Equation.3">
                  <p:embed/>
                </p:oleObj>
              </mc:Choice>
              <mc:Fallback>
                <p:oleObj name="Equation" r:id="rId6" imgW="406400" imgH="165100" progId="Equation.3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240764" y="2215307"/>
                        <a:ext cx="717363" cy="2920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1227178" y="4042325"/>
          <a:ext cx="2086689" cy="6649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323" name="Equation" r:id="rId8" imgW="1168400" imgH="393700" progId="Equation.3">
                  <p:embed/>
                </p:oleObj>
              </mc:Choice>
              <mc:Fallback>
                <p:oleObj name="Equation" r:id="rId8" imgW="1168400" imgH="393700" progId="Equation.3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227178" y="4042325"/>
                        <a:ext cx="2086689" cy="6649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3777647" y="4010583"/>
          <a:ext cx="3676067" cy="7284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324" name="Equation" r:id="rId10" imgW="2057400" imgH="431800" progId="Equation.3">
                  <p:embed/>
                </p:oleObj>
              </mc:Choice>
              <mc:Fallback>
                <p:oleObj name="Equation" r:id="rId10" imgW="2057400" imgH="431800" progId="Equation.3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777647" y="4010583"/>
                        <a:ext cx="3676067" cy="7284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7917494" y="4042323"/>
          <a:ext cx="2222778" cy="6649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325" name="Equation" r:id="rId12" imgW="1244600" imgH="393700" progId="Equation.3">
                  <p:embed/>
                </p:oleObj>
              </mc:Choice>
              <mc:Fallback>
                <p:oleObj name="Equation" r:id="rId12" imgW="1244600" imgH="393700" progId="Equation.3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7917494" y="4042323"/>
                        <a:ext cx="2222778" cy="6649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ight Arrow 2"/>
          <p:cNvSpPr/>
          <p:nvPr/>
        </p:nvSpPr>
        <p:spPr bwMode="auto">
          <a:xfrm>
            <a:off x="3380909" y="4199066"/>
            <a:ext cx="329695" cy="351507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defTabSz="914126" eaLnBrk="0" hangingPunct="0"/>
            <a:endParaRPr lang="en-US" sz="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Right Arrow 10"/>
          <p:cNvSpPr/>
          <p:nvPr/>
        </p:nvSpPr>
        <p:spPr bwMode="auto">
          <a:xfrm>
            <a:off x="7520757" y="4199066"/>
            <a:ext cx="329695" cy="351507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defTabSz="914126" eaLnBrk="0" hangingPunct="0"/>
            <a:endParaRPr lang="en-US" sz="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/>
          </p:nvPr>
        </p:nvGraphicFramePr>
        <p:xfrm>
          <a:off x="2511517" y="5257244"/>
          <a:ext cx="6729247" cy="8982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326" name="Equation" r:id="rId14" imgW="3810000" imgH="508000" progId="Equation.3">
                  <p:embed/>
                </p:oleObj>
              </mc:Choice>
              <mc:Fallback>
                <p:oleObj name="Equation" r:id="rId14" imgW="3810000" imgH="508000" progId="Equation.3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511517" y="5257244"/>
                        <a:ext cx="6729247" cy="8982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4"/>
          <p:cNvSpPr txBox="1">
            <a:spLocks noChangeArrowheads="1"/>
          </p:cNvSpPr>
          <p:nvPr/>
        </p:nvSpPr>
        <p:spPr bwMode="auto">
          <a:xfrm>
            <a:off x="8239245" y="2117400"/>
            <a:ext cx="695379" cy="441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63" tIns="44438" rIns="90463" bIns="44438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 b="1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569913" indent="-2301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1900" b="1">
                <a:solidFill>
                  <a:schemeClr val="tx1"/>
                </a:solidFill>
                <a:latin typeface="+mn-lt"/>
                <a:ea typeface="+mn-ea"/>
              </a:defRPr>
            </a:lvl2pPr>
            <a:lvl3pPr marL="804863" indent="-3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-"/>
              <a:defRPr b="1">
                <a:solidFill>
                  <a:schemeClr val="tx1"/>
                </a:solidFill>
                <a:latin typeface="+mn-lt"/>
                <a:ea typeface="+mn-ea"/>
              </a:defRPr>
            </a:lvl3pPr>
            <a:lvl4pPr marL="1143000" indent="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Monotype Sorts" charset="0"/>
              <a:defRPr sz="1700" b="1">
                <a:solidFill>
                  <a:schemeClr val="tx1"/>
                </a:solidFill>
                <a:latin typeface="+mn-lt"/>
                <a:ea typeface="+mn-ea"/>
              </a:defRPr>
            </a:lvl4pPr>
            <a:lvl5pPr marL="1485900" indent="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Monotype Sorts" charset="0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5pPr>
            <a:lvl6pPr marL="19431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Monotype Sorts" charset="0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6pPr>
            <a:lvl7pPr marL="24003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Monotype Sorts" charset="0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7pPr>
            <a:lvl8pPr marL="28575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Monotype Sorts" charset="0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8pPr>
            <a:lvl9pPr marL="33147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Monotype Sorts" charset="0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1999" b="0" dirty="0">
                <a:latin typeface="Calibri"/>
                <a:cs typeface="Calibri"/>
              </a:rPr>
              <a:t>with</a:t>
            </a:r>
          </a:p>
        </p:txBody>
      </p:sp>
      <p:cxnSp>
        <p:nvCxnSpPr>
          <p:cNvPr id="5" name="Straight Arrow Connector 4"/>
          <p:cNvCxnSpPr/>
          <p:nvPr/>
        </p:nvCxnSpPr>
        <p:spPr bwMode="auto">
          <a:xfrm>
            <a:off x="2203090" y="3568688"/>
            <a:ext cx="0" cy="39267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5" name="Straight Arrow Connector 14"/>
          <p:cNvCxnSpPr/>
          <p:nvPr/>
        </p:nvCxnSpPr>
        <p:spPr bwMode="auto">
          <a:xfrm>
            <a:off x="5438108" y="3568688"/>
            <a:ext cx="0" cy="39267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6" name="Straight Arrow Connector 15"/>
          <p:cNvCxnSpPr/>
          <p:nvPr/>
        </p:nvCxnSpPr>
        <p:spPr bwMode="auto">
          <a:xfrm>
            <a:off x="8956087" y="3568688"/>
            <a:ext cx="0" cy="39267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18" name="Title 1">
            <a:extLst>
              <a:ext uri="{FF2B5EF4-FFF2-40B4-BE49-F238E27FC236}">
                <a16:creationId xmlns:a16="http://schemas.microsoft.com/office/drawing/2014/main" id="{E1440C00-EB26-D64E-B3B8-B06C36A6D4FB}"/>
              </a:ext>
            </a:extLst>
          </p:cNvPr>
          <p:cNvSpPr txBox="1">
            <a:spLocks/>
          </p:cNvSpPr>
          <p:nvPr/>
        </p:nvSpPr>
        <p:spPr>
          <a:xfrm>
            <a:off x="100727" y="106278"/>
            <a:ext cx="12088098" cy="51090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altLang="en-US" sz="2800" dirty="0"/>
              <a:t>Integration of Newton-Lorentz: Leapfrog Boris pusher</a:t>
            </a:r>
            <a:endParaRPr lang="en-US" sz="2800" dirty="0"/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2851F26D-8350-674F-9E34-5B75385095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5018" y="916353"/>
            <a:ext cx="8643109" cy="5217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63" tIns="44438" rIns="90463" bIns="44438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 b="1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569913" indent="-2301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1900" b="1">
                <a:solidFill>
                  <a:schemeClr val="tx1"/>
                </a:solidFill>
                <a:latin typeface="+mn-lt"/>
                <a:ea typeface="+mn-ea"/>
              </a:defRPr>
            </a:lvl2pPr>
            <a:lvl3pPr marL="804863" indent="-3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-"/>
              <a:defRPr b="1">
                <a:solidFill>
                  <a:schemeClr val="tx1"/>
                </a:solidFill>
                <a:latin typeface="+mn-lt"/>
                <a:ea typeface="+mn-ea"/>
              </a:defRPr>
            </a:lvl3pPr>
            <a:lvl4pPr marL="1143000" indent="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Monotype Sorts" charset="0"/>
              <a:defRPr sz="1700" b="1">
                <a:solidFill>
                  <a:schemeClr val="tx1"/>
                </a:solidFill>
                <a:latin typeface="+mn-lt"/>
                <a:ea typeface="+mn-ea"/>
              </a:defRPr>
            </a:lvl4pPr>
            <a:lvl5pPr marL="1485900" indent="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Monotype Sorts" charset="0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5pPr>
            <a:lvl6pPr marL="19431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Monotype Sorts" charset="0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6pPr>
            <a:lvl7pPr marL="24003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Monotype Sorts" charset="0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7pPr>
            <a:lvl8pPr marL="28575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Monotype Sorts" charset="0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8pPr>
            <a:lvl9pPr marL="33147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Monotype Sorts" charset="0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1999" b="0" dirty="0">
                <a:latin typeface="Calibri"/>
                <a:cs typeface="Calibri"/>
              </a:rPr>
              <a:t>Position update</a:t>
            </a:r>
          </a:p>
          <a:p>
            <a:pPr marL="228531" indent="-228531"/>
            <a:endParaRPr lang="en-US" sz="1999" b="0" dirty="0">
              <a:latin typeface="Calibri"/>
              <a:cs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42702D2-C4A0-5945-81CD-6E5518ADBA0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863704" y="938125"/>
            <a:ext cx="2751081" cy="266686"/>
          </a:xfrm>
          <a:prstGeom prst="rect">
            <a:avLst/>
          </a:prstGeom>
        </p:spPr>
      </p:pic>
      <p:pic>
        <p:nvPicPr>
          <p:cNvPr id="22" name="Picture 21" descr="Screen Shot 2017-01-25 at 10.28.40 AM.png">
            <a:extLst>
              <a:ext uri="{FF2B5EF4-FFF2-40B4-BE49-F238E27FC236}">
                <a16:creationId xmlns:a16="http://schemas.microsoft.com/office/drawing/2014/main" id="{2086B039-067F-AB48-8D51-F4EAB659CB9C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13007" y="811564"/>
            <a:ext cx="763133" cy="571680"/>
          </a:xfrm>
          <a:prstGeom prst="rect">
            <a:avLst/>
          </a:prstGeom>
        </p:spPr>
      </p:pic>
      <p:pic>
        <p:nvPicPr>
          <p:cNvPr id="23" name="Picture 22" descr="Screen Shot 2017-01-25 at 10.28.40 AM.png">
            <a:extLst>
              <a:ext uri="{FF2B5EF4-FFF2-40B4-BE49-F238E27FC236}">
                <a16:creationId xmlns:a16="http://schemas.microsoft.com/office/drawing/2014/main" id="{B6A0EA2B-B82C-B747-B6FE-EE05AF764D88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774" y="2104597"/>
            <a:ext cx="2255726" cy="556198"/>
          </a:xfrm>
          <a:prstGeom prst="rect">
            <a:avLst/>
          </a:prstGeom>
        </p:spPr>
      </p:pic>
      <p:sp>
        <p:nvSpPr>
          <p:cNvPr id="26" name="Right Arrow 25">
            <a:extLst>
              <a:ext uri="{FF2B5EF4-FFF2-40B4-BE49-F238E27FC236}">
                <a16:creationId xmlns:a16="http://schemas.microsoft.com/office/drawing/2014/main" id="{6DA3A10D-D205-3F4B-B3B2-1B38E7A47606}"/>
              </a:ext>
            </a:extLst>
          </p:cNvPr>
          <p:cNvSpPr/>
          <p:nvPr/>
        </p:nvSpPr>
        <p:spPr bwMode="auto">
          <a:xfrm>
            <a:off x="6289897" y="1001766"/>
            <a:ext cx="329695" cy="24132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defTabSz="914126" eaLnBrk="0" hangingPunct="0"/>
            <a:endParaRPr lang="en-US" sz="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8" name="Right Arrow 27">
            <a:extLst>
              <a:ext uri="{FF2B5EF4-FFF2-40B4-BE49-F238E27FC236}">
                <a16:creationId xmlns:a16="http://schemas.microsoft.com/office/drawing/2014/main" id="{96D909EF-66DC-1149-AE4D-4358DE7C97FD}"/>
              </a:ext>
            </a:extLst>
          </p:cNvPr>
          <p:cNvSpPr/>
          <p:nvPr/>
        </p:nvSpPr>
        <p:spPr bwMode="auto">
          <a:xfrm>
            <a:off x="3088570" y="2266009"/>
            <a:ext cx="329695" cy="24132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defTabSz="914126" eaLnBrk="0" hangingPunct="0"/>
            <a:endParaRPr lang="en-US" sz="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0901428-BE43-BD45-8E33-D965022C82C5}"/>
              </a:ext>
            </a:extLst>
          </p:cNvPr>
          <p:cNvSpPr txBox="1"/>
          <p:nvPr/>
        </p:nvSpPr>
        <p:spPr>
          <a:xfrm>
            <a:off x="9143498" y="1458435"/>
            <a:ext cx="2032929" cy="313932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/>
              <a:t>Note time-centering!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6303B09-B458-4443-8FFC-54B6D7180272}"/>
              </a:ext>
            </a:extLst>
          </p:cNvPr>
          <p:cNvCxnSpPr>
            <a:cxnSpLocks/>
            <a:stCxn id="21" idx="1"/>
          </p:cNvCxnSpPr>
          <p:nvPr/>
        </p:nvCxnSpPr>
        <p:spPr>
          <a:xfrm flipH="1" flipV="1">
            <a:off x="8586935" y="1336081"/>
            <a:ext cx="556563" cy="2793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42A4709-98FC-0D4F-B71C-F4575C5B92B5}"/>
              </a:ext>
            </a:extLst>
          </p:cNvPr>
          <p:cNvCxnSpPr>
            <a:cxnSpLocks/>
            <a:stCxn id="21" idx="1"/>
          </p:cNvCxnSpPr>
          <p:nvPr/>
        </p:nvCxnSpPr>
        <p:spPr>
          <a:xfrm flipH="1">
            <a:off x="7850453" y="1615401"/>
            <a:ext cx="1293045" cy="6996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Slide Number Placeholder 3">
            <a:extLst>
              <a:ext uri="{FF2B5EF4-FFF2-40B4-BE49-F238E27FC236}">
                <a16:creationId xmlns:a16="http://schemas.microsoft.com/office/drawing/2014/main" id="{2AC02424-ACDD-2242-B70C-5A9DBE06CB02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11455401" y="6393363"/>
            <a:ext cx="544259" cy="301625"/>
          </a:xfrm>
        </p:spPr>
        <p:txBody>
          <a:bodyPr/>
          <a:lstStyle/>
          <a:p>
            <a:fld id="{929A8685-9CBD-5D48-90F4-6955DC9A7A72}" type="slidenum">
              <a:rPr lang="en-US" altLang="x-none" smtClean="0">
                <a:solidFill>
                  <a:schemeClr val="tx1"/>
                </a:solidFill>
              </a:rPr>
              <a:pPr/>
              <a:t>61</a:t>
            </a:fld>
            <a:endParaRPr lang="en-US" altLang="x-none" dirty="0">
              <a:solidFill>
                <a:schemeClr val="tx1"/>
              </a:solidFill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133D82E-E576-8147-ADCF-C963ED4492CF}"/>
              </a:ext>
            </a:extLst>
          </p:cNvPr>
          <p:cNvGrpSpPr/>
          <p:nvPr/>
        </p:nvGrpSpPr>
        <p:grpSpPr>
          <a:xfrm>
            <a:off x="181856" y="659948"/>
            <a:ext cx="10994571" cy="54427"/>
            <a:chOff x="195943" y="1001487"/>
            <a:chExt cx="10994571" cy="54427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5FD454D4-EA8C-9D4F-AC0F-44D723312D3B}"/>
                </a:ext>
              </a:extLst>
            </p:cNvPr>
            <p:cNvCxnSpPr/>
            <p:nvPr/>
          </p:nvCxnSpPr>
          <p:spPr>
            <a:xfrm>
              <a:off x="195943" y="1001487"/>
              <a:ext cx="9818914" cy="0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6A54B54-750B-C042-88C8-16A358B0ECA3}"/>
                </a:ext>
              </a:extLst>
            </p:cNvPr>
            <p:cNvCxnSpPr>
              <a:cxnSpLocks/>
            </p:cNvCxnSpPr>
            <p:nvPr/>
          </p:nvCxnSpPr>
          <p:spPr>
            <a:xfrm>
              <a:off x="511628" y="1055914"/>
              <a:ext cx="10678886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5886298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" name="Object 60"/>
          <p:cNvGraphicFramePr>
            <a:graphicFrameLocks noChangeAspect="1"/>
          </p:cNvGraphicFramePr>
          <p:nvPr>
            <p:extLst/>
          </p:nvPr>
        </p:nvGraphicFramePr>
        <p:xfrm>
          <a:off x="2787826" y="1583344"/>
          <a:ext cx="899878" cy="3428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21" name="Equation" r:id="rId4" imgW="533400" imgH="203200" progId="Equation.3">
                  <p:embed/>
                </p:oleObj>
              </mc:Choice>
              <mc:Fallback>
                <p:oleObj name="Equation" r:id="rId4" imgW="533400" imgH="203200" progId="Equation.3">
                  <p:embed/>
                  <p:pic>
                    <p:nvPicPr>
                      <p:cNvPr id="61" name="Object 60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787826" y="1583344"/>
                        <a:ext cx="899878" cy="3428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" name="Rectangle 4"/>
          <p:cNvSpPr txBox="1">
            <a:spLocks noChangeArrowheads="1"/>
          </p:cNvSpPr>
          <p:nvPr/>
        </p:nvSpPr>
        <p:spPr bwMode="auto">
          <a:xfrm>
            <a:off x="1721990" y="1011869"/>
            <a:ext cx="8466088" cy="4610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63" tIns="44438" rIns="90463" bIns="44438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 b="1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569913" indent="-2301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1900" b="1">
                <a:solidFill>
                  <a:schemeClr val="tx1"/>
                </a:solidFill>
                <a:latin typeface="+mn-lt"/>
                <a:ea typeface="+mn-ea"/>
              </a:defRPr>
            </a:lvl2pPr>
            <a:lvl3pPr marL="804863" indent="-3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-"/>
              <a:defRPr b="1">
                <a:solidFill>
                  <a:schemeClr val="tx1"/>
                </a:solidFill>
                <a:latin typeface="+mn-lt"/>
                <a:ea typeface="+mn-ea"/>
              </a:defRPr>
            </a:lvl3pPr>
            <a:lvl4pPr marL="1143000" indent="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Monotype Sorts" charset="0"/>
              <a:defRPr sz="1700" b="1">
                <a:solidFill>
                  <a:schemeClr val="tx1"/>
                </a:solidFill>
                <a:latin typeface="+mn-lt"/>
                <a:ea typeface="+mn-ea"/>
              </a:defRPr>
            </a:lvl4pPr>
            <a:lvl5pPr marL="1485900" indent="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Monotype Sorts" charset="0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5pPr>
            <a:lvl6pPr marL="19431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Monotype Sorts" charset="0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6pPr>
            <a:lvl7pPr marL="24003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Monotype Sorts" charset="0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7pPr>
            <a:lvl8pPr marL="28575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Monotype Sorts" charset="0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8pPr>
            <a:lvl9pPr marL="33147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Monotype Sorts" charset="0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2400" b="0" dirty="0">
                <a:latin typeface="Calibri"/>
                <a:cs typeface="Calibri"/>
              </a:rPr>
              <a:t>Assuming E and B such that </a:t>
            </a:r>
            <a:r>
              <a:rPr lang="en-US" sz="2400" b="0" dirty="0" err="1">
                <a:latin typeface="Calibri"/>
                <a:cs typeface="Calibri"/>
              </a:rPr>
              <a:t>E+v×B</a:t>
            </a:r>
            <a:r>
              <a:rPr lang="en-US" sz="2400" b="0" dirty="0">
                <a:latin typeface="Calibri"/>
                <a:cs typeface="Calibri"/>
              </a:rPr>
              <a:t>=0:</a:t>
            </a:r>
          </a:p>
          <a:p>
            <a:pPr marL="0" indent="0">
              <a:buNone/>
            </a:pPr>
            <a:endParaRPr lang="en-US" sz="1999" b="0" dirty="0">
              <a:latin typeface="Calibri"/>
              <a:cs typeface="Calibri"/>
            </a:endParaRPr>
          </a:p>
          <a:p>
            <a:pPr marL="0" indent="0">
              <a:buNone/>
            </a:pPr>
            <a:endParaRPr lang="en-US" sz="1999" b="0" dirty="0">
              <a:latin typeface="Calibri"/>
              <a:cs typeface="Calibri"/>
            </a:endParaRPr>
          </a:p>
          <a:p>
            <a:pPr marL="0" indent="0">
              <a:buNone/>
            </a:pPr>
            <a:endParaRPr lang="en-US" sz="1999" b="0" dirty="0">
              <a:latin typeface="Calibri"/>
              <a:cs typeface="Calibri"/>
            </a:endParaRPr>
          </a:p>
          <a:p>
            <a:pPr marL="0" indent="0">
              <a:buNone/>
            </a:pPr>
            <a:endParaRPr lang="en-US" sz="1999" b="0" dirty="0">
              <a:latin typeface="Calibri"/>
              <a:cs typeface="Calibri"/>
            </a:endParaRPr>
          </a:p>
          <a:p>
            <a:pPr marL="0" indent="0">
              <a:buNone/>
            </a:pPr>
            <a:endParaRPr lang="en-US" sz="1999" b="0" dirty="0">
              <a:latin typeface="Calibri"/>
              <a:cs typeface="Calibri"/>
            </a:endParaRPr>
          </a:p>
          <a:p>
            <a:pPr marL="0" indent="0">
              <a:buNone/>
            </a:pPr>
            <a:endParaRPr lang="en-US" sz="1999" b="0" dirty="0">
              <a:latin typeface="Calibri"/>
              <a:cs typeface="Calibri"/>
            </a:endParaRPr>
          </a:p>
          <a:p>
            <a:pPr marL="0" indent="0">
              <a:buNone/>
            </a:pPr>
            <a:endParaRPr lang="en-US" sz="1999" b="0" dirty="0">
              <a:latin typeface="Calibri"/>
              <a:cs typeface="Calibri"/>
            </a:endParaRPr>
          </a:p>
          <a:p>
            <a:pPr marL="0" indent="0">
              <a:buNone/>
            </a:pPr>
            <a:endParaRPr lang="en-US" sz="1999" b="0" dirty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sz="2400" b="0" dirty="0">
                <a:latin typeface="Calibri"/>
                <a:cs typeface="Calibri"/>
              </a:rPr>
              <a:t>meaning that pusher is consistent with (</a:t>
            </a:r>
            <a:r>
              <a:rPr lang="en-US" sz="2400" b="0" dirty="0" err="1">
                <a:latin typeface="Calibri"/>
                <a:cs typeface="Calibri"/>
              </a:rPr>
              <a:t>E+v×B</a:t>
            </a:r>
            <a:r>
              <a:rPr lang="en-US" sz="2400" b="0" dirty="0">
                <a:latin typeface="Calibri"/>
                <a:cs typeface="Calibri"/>
              </a:rPr>
              <a:t>=0) only if E=B=0, and is thus  inaccurate for e.g. ultra-relativistic beams.</a:t>
            </a:r>
          </a:p>
          <a:p>
            <a:pPr marL="0" indent="0">
              <a:buNone/>
            </a:pPr>
            <a:endParaRPr lang="en-US" sz="1999" b="0" dirty="0">
              <a:latin typeface="Calibri"/>
              <a:cs typeface="Calibri"/>
            </a:endParaRPr>
          </a:p>
        </p:txBody>
      </p:sp>
      <p:sp>
        <p:nvSpPr>
          <p:cNvPr id="3" name="Right Arrow 2"/>
          <p:cNvSpPr/>
          <p:nvPr/>
        </p:nvSpPr>
        <p:spPr bwMode="auto">
          <a:xfrm>
            <a:off x="2096473" y="1578998"/>
            <a:ext cx="311442" cy="351507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defTabSz="914126" eaLnBrk="0" hangingPunct="0"/>
            <a:endParaRPr lang="en-US" sz="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Right Arrow 10"/>
          <p:cNvSpPr/>
          <p:nvPr/>
        </p:nvSpPr>
        <p:spPr bwMode="auto">
          <a:xfrm>
            <a:off x="4097038" y="1578998"/>
            <a:ext cx="311442" cy="351507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defTabSz="914126" eaLnBrk="0" hangingPunct="0"/>
            <a:endParaRPr lang="en-US" sz="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/>
          </p:nvPr>
        </p:nvGraphicFramePr>
        <p:xfrm>
          <a:off x="4636673" y="1552396"/>
          <a:ext cx="1683899" cy="4047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22" name="Equation" r:id="rId6" imgW="952500" imgH="228600" progId="Equation.3">
                  <p:embed/>
                </p:oleObj>
              </mc:Choice>
              <mc:Fallback>
                <p:oleObj name="Equation" r:id="rId6" imgW="952500" imgH="228600" progId="Equation.3">
                  <p:embed/>
                  <p:pic>
                    <p:nvPicPr>
                      <p:cNvPr id="14" name="Object 13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636673" y="1552396"/>
                        <a:ext cx="1683899" cy="4047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/>
          </p:nvPr>
        </p:nvGraphicFramePr>
        <p:xfrm>
          <a:off x="2787828" y="2226822"/>
          <a:ext cx="6594345" cy="8982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23" name="Equation" r:id="rId8" imgW="3733800" imgH="508000" progId="Equation.3">
                  <p:embed/>
                </p:oleObj>
              </mc:Choice>
              <mc:Fallback>
                <p:oleObj name="Equation" r:id="rId8" imgW="3733800" imgH="508000" progId="Equation.3">
                  <p:embed/>
                  <p:pic>
                    <p:nvPicPr>
                      <p:cNvPr id="15" name="Object 14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787828" y="2226822"/>
                        <a:ext cx="6594345" cy="8982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ight Arrow 15"/>
          <p:cNvSpPr/>
          <p:nvPr/>
        </p:nvSpPr>
        <p:spPr bwMode="auto">
          <a:xfrm>
            <a:off x="2096473" y="2500214"/>
            <a:ext cx="311442" cy="351507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defTabSz="914126" eaLnBrk="0" hangingPunct="0"/>
            <a:endParaRPr lang="en-US" sz="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7" name="Right Arrow 16"/>
          <p:cNvSpPr/>
          <p:nvPr/>
        </p:nvSpPr>
        <p:spPr bwMode="auto">
          <a:xfrm>
            <a:off x="2102357" y="3464182"/>
            <a:ext cx="311442" cy="351507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defTabSz="914126" eaLnBrk="0" hangingPunct="0"/>
            <a:endParaRPr lang="en-US" sz="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/>
          </p:nvPr>
        </p:nvGraphicFramePr>
        <p:xfrm>
          <a:off x="2787826" y="3459801"/>
          <a:ext cx="2018774" cy="3602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24" name="Equation" r:id="rId10" imgW="1143000" imgH="203200" progId="Equation.3">
                  <p:embed/>
                </p:oleObj>
              </mc:Choice>
              <mc:Fallback>
                <p:oleObj name="Equation" r:id="rId10" imgW="1143000" imgH="203200" progId="Equation.3">
                  <p:embed/>
                  <p:pic>
                    <p:nvPicPr>
                      <p:cNvPr id="18" name="Object 17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787826" y="3459801"/>
                        <a:ext cx="2018774" cy="3602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ight Arrow 18"/>
          <p:cNvSpPr/>
          <p:nvPr/>
        </p:nvSpPr>
        <p:spPr bwMode="auto">
          <a:xfrm>
            <a:off x="5512879" y="3464182"/>
            <a:ext cx="311442" cy="351507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defTabSz="914126" eaLnBrk="0" hangingPunct="0"/>
            <a:endParaRPr lang="en-US" sz="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/>
          </p:nvPr>
        </p:nvGraphicFramePr>
        <p:xfrm>
          <a:off x="6149961" y="3459801"/>
          <a:ext cx="1031606" cy="3602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25" name="Equation" r:id="rId12" imgW="584200" imgH="203200" progId="Equation.3">
                  <p:embed/>
                </p:oleObj>
              </mc:Choice>
              <mc:Fallback>
                <p:oleObj name="Equation" r:id="rId12" imgW="584200" imgH="203200" progId="Equation.3">
                  <p:embed/>
                  <p:pic>
                    <p:nvPicPr>
                      <p:cNvPr id="20" name="Object 19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149961" y="3459801"/>
                        <a:ext cx="1031606" cy="3602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itle 1">
            <a:extLst>
              <a:ext uri="{FF2B5EF4-FFF2-40B4-BE49-F238E27FC236}">
                <a16:creationId xmlns:a16="http://schemas.microsoft.com/office/drawing/2014/main" id="{3CD38351-803B-F446-A2D0-289C6C88BF5E}"/>
              </a:ext>
            </a:extLst>
          </p:cNvPr>
          <p:cNvSpPr txBox="1">
            <a:spLocks/>
          </p:cNvSpPr>
          <p:nvPr/>
        </p:nvSpPr>
        <p:spPr>
          <a:xfrm>
            <a:off x="100727" y="106278"/>
            <a:ext cx="12088098" cy="51090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altLang="en-US" sz="2800" dirty="0"/>
              <a:t>However Boris pusher fails for ultra-relativistic beams</a:t>
            </a:r>
            <a:endParaRPr lang="en-US" sz="2800" dirty="0"/>
          </a:p>
        </p:txBody>
      </p:sp>
      <p:sp>
        <p:nvSpPr>
          <p:cNvPr id="22" name="Slide Number Placeholder 3">
            <a:extLst>
              <a:ext uri="{FF2B5EF4-FFF2-40B4-BE49-F238E27FC236}">
                <a16:creationId xmlns:a16="http://schemas.microsoft.com/office/drawing/2014/main" id="{2D02500C-4882-0F4F-ABD2-8B57DD9BFC4F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11455401" y="6393363"/>
            <a:ext cx="544259" cy="301625"/>
          </a:xfrm>
        </p:spPr>
        <p:txBody>
          <a:bodyPr/>
          <a:lstStyle/>
          <a:p>
            <a:fld id="{929A8685-9CBD-5D48-90F4-6955DC9A7A72}" type="slidenum">
              <a:rPr lang="en-US" altLang="x-none" smtClean="0">
                <a:solidFill>
                  <a:schemeClr val="tx1"/>
                </a:solidFill>
              </a:rPr>
              <a:pPr/>
              <a:t>62</a:t>
            </a:fld>
            <a:endParaRPr lang="en-US" altLang="x-none" dirty="0">
              <a:solidFill>
                <a:schemeClr val="tx1"/>
              </a:solidFill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970EA6D-95A0-764D-8547-527A4A5E155E}"/>
              </a:ext>
            </a:extLst>
          </p:cNvPr>
          <p:cNvGrpSpPr/>
          <p:nvPr/>
        </p:nvGrpSpPr>
        <p:grpSpPr>
          <a:xfrm>
            <a:off x="181856" y="659948"/>
            <a:ext cx="10994571" cy="54427"/>
            <a:chOff x="195943" y="1001487"/>
            <a:chExt cx="10994571" cy="5442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34DA457-E005-DE48-BC1F-C87564D77D01}"/>
                </a:ext>
              </a:extLst>
            </p:cNvPr>
            <p:cNvCxnSpPr/>
            <p:nvPr/>
          </p:nvCxnSpPr>
          <p:spPr>
            <a:xfrm>
              <a:off x="195943" y="1001487"/>
              <a:ext cx="9818914" cy="0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7A9CA49-9BB7-EE49-9DA9-67863F111C0C}"/>
                </a:ext>
              </a:extLst>
            </p:cNvPr>
            <p:cNvCxnSpPr>
              <a:cxnSpLocks/>
            </p:cNvCxnSpPr>
            <p:nvPr/>
          </p:nvCxnSpPr>
          <p:spPr>
            <a:xfrm>
              <a:off x="511628" y="1055914"/>
              <a:ext cx="10678886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0636814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63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685775" y="785532"/>
            <a:ext cx="8943232" cy="1595022"/>
          </a:xfrm>
        </p:spPr>
        <p:txBody>
          <a:bodyPr/>
          <a:lstStyle/>
          <a:p>
            <a:pPr marL="0" indent="0">
              <a:buNone/>
            </a:pPr>
            <a:r>
              <a:rPr lang="en-US" sz="2000" b="0" dirty="0">
                <a:latin typeface="Calibri"/>
                <a:cs typeface="Calibri"/>
              </a:rPr>
              <a:t>Replace Boris velocity pusher</a:t>
            </a:r>
            <a:endParaRPr lang="en-US" sz="2000" dirty="0">
              <a:latin typeface="Calibri"/>
              <a:cs typeface="Calibri"/>
            </a:endParaRPr>
          </a:p>
          <a:p>
            <a:pPr marL="872863" lvl="1" indent="-361841"/>
            <a:endParaRPr lang="en-US" sz="1600" dirty="0">
              <a:latin typeface="Calibri"/>
              <a:cs typeface="Calibri"/>
            </a:endParaRPr>
          </a:p>
          <a:p>
            <a:pPr marL="872863" lvl="1" indent="-361841"/>
            <a:r>
              <a:rPr lang="en-US" sz="2000" dirty="0">
                <a:latin typeface="Calibri"/>
                <a:cs typeface="Calibri"/>
              </a:rPr>
              <a:t>Velocity push:</a:t>
            </a:r>
          </a:p>
          <a:p>
            <a:pPr marL="872863" lvl="1" indent="-361841"/>
            <a:endParaRPr lang="en-US" sz="600" dirty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sz="2000" b="0" dirty="0">
                <a:latin typeface="Calibri"/>
                <a:cs typeface="Calibri"/>
              </a:rPr>
              <a:t>with</a:t>
            </a:r>
          </a:p>
          <a:p>
            <a:pPr marL="872863" lvl="1" indent="-361841"/>
            <a:endParaRPr lang="en-US" sz="200" dirty="0">
              <a:latin typeface="Calibri"/>
              <a:cs typeface="Calibri"/>
            </a:endParaRPr>
          </a:p>
          <a:p>
            <a:pPr marL="872863" lvl="1" indent="-361841"/>
            <a:r>
              <a:rPr lang="en-US" sz="2000" dirty="0">
                <a:latin typeface="Calibri"/>
                <a:cs typeface="Calibri"/>
              </a:rPr>
              <a:t>Velocity push:</a:t>
            </a:r>
          </a:p>
          <a:p>
            <a:pPr marL="872863" lvl="1" indent="-361841"/>
            <a:endParaRPr lang="en-US" sz="600" dirty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sz="2000" b="0" dirty="0">
                <a:latin typeface="Calibri"/>
                <a:cs typeface="Calibri"/>
              </a:rPr>
              <a:t>Looks implicit but solvable analytically</a:t>
            </a:r>
            <a:endParaRPr lang="en-US" sz="2000" dirty="0">
              <a:latin typeface="Calibri"/>
              <a:cs typeface="Calibri"/>
            </a:endParaRPr>
          </a:p>
        </p:txBody>
      </p:sp>
      <p:grpSp>
        <p:nvGrpSpPr>
          <p:cNvPr id="581645" name="Group 13"/>
          <p:cNvGrpSpPr>
            <a:grpSpLocks/>
          </p:cNvGrpSpPr>
          <p:nvPr/>
        </p:nvGrpSpPr>
        <p:grpSpPr bwMode="auto">
          <a:xfrm>
            <a:off x="1990341" y="4083153"/>
            <a:ext cx="3297966" cy="1091916"/>
            <a:chOff x="3310" y="900"/>
            <a:chExt cx="2271" cy="766"/>
          </a:xfrm>
        </p:grpSpPr>
        <p:pic>
          <p:nvPicPr>
            <p:cNvPr id="581646" name="Picture 14" descr="Lorentz_push_sol1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7" y="900"/>
              <a:ext cx="1860" cy="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1647" name="Picture 15" descr="Lorentz_push_sol2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1" y="1435"/>
              <a:ext cx="395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1648" name="AutoShape 16"/>
            <p:cNvSpPr>
              <a:spLocks/>
            </p:cNvSpPr>
            <p:nvPr/>
          </p:nvSpPr>
          <p:spPr bwMode="auto">
            <a:xfrm>
              <a:off x="3310" y="1072"/>
              <a:ext cx="88" cy="594"/>
            </a:xfrm>
            <a:prstGeom prst="leftBrace">
              <a:avLst>
                <a:gd name="adj1" fmla="val 56250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pic>
          <p:nvPicPr>
            <p:cNvPr id="581649" name="Picture 17" descr="Lorentz_push_def6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7064"/>
            <a:stretch>
              <a:fillRect/>
            </a:stretch>
          </p:blipFill>
          <p:spPr bwMode="auto">
            <a:xfrm>
              <a:off x="5136" y="1462"/>
              <a:ext cx="445" cy="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1650" name="Picture 18" descr="Lorentz_push_sol2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5603"/>
            <a:stretch>
              <a:fillRect/>
            </a:stretch>
          </p:blipFill>
          <p:spPr bwMode="auto">
            <a:xfrm>
              <a:off x="3807" y="1439"/>
              <a:ext cx="1328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43" name="Object 42"/>
          <p:cNvGraphicFramePr>
            <a:graphicFrameLocks noChangeAspect="1"/>
          </p:cNvGraphicFramePr>
          <p:nvPr>
            <p:extLst/>
          </p:nvPr>
        </p:nvGraphicFramePr>
        <p:xfrm>
          <a:off x="4610042" y="1284322"/>
          <a:ext cx="4136069" cy="79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97" name="Equation" r:id="rId8" imgW="2451100" imgH="469900" progId="Equation.3">
                  <p:embed/>
                </p:oleObj>
              </mc:Choice>
              <mc:Fallback>
                <p:oleObj name="Equation" r:id="rId8" imgW="2451100" imgH="469900" progId="Equation.3">
                  <p:embed/>
                  <p:pic>
                    <p:nvPicPr>
                      <p:cNvPr id="43" name="Object 42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610042" y="1284322"/>
                        <a:ext cx="4136069" cy="792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ct 43"/>
          <p:cNvGraphicFramePr>
            <a:graphicFrameLocks noChangeAspect="1"/>
          </p:cNvGraphicFramePr>
          <p:nvPr>
            <p:extLst/>
          </p:nvPr>
        </p:nvGraphicFramePr>
        <p:xfrm>
          <a:off x="4610041" y="2376655"/>
          <a:ext cx="4136069" cy="79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98" name="Equation" r:id="rId10" imgW="2451100" imgH="469900" progId="Equation.3">
                  <p:embed/>
                </p:oleObj>
              </mc:Choice>
              <mc:Fallback>
                <p:oleObj name="Equation" r:id="rId10" imgW="2451100" imgH="469900" progId="Equation.3">
                  <p:embed/>
                  <p:pic>
                    <p:nvPicPr>
                      <p:cNvPr id="44" name="Object 43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610041" y="2376655"/>
                        <a:ext cx="4136069" cy="792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 bwMode="auto">
          <a:xfrm>
            <a:off x="6978069" y="1295042"/>
            <a:ext cx="896551" cy="757317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defTabSz="914126" eaLnBrk="0" hangingPunct="0"/>
            <a:endParaRPr lang="en-US" sz="400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6998336" y="2390877"/>
            <a:ext cx="876284" cy="757317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defTabSz="914126" eaLnBrk="0" hangingPunct="0"/>
            <a:endParaRPr lang="en-US" sz="400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graphicFrame>
        <p:nvGraphicFramePr>
          <p:cNvPr id="32" name="Object 31"/>
          <p:cNvGraphicFramePr>
            <a:graphicFrameLocks noChangeAspect="1"/>
          </p:cNvGraphicFramePr>
          <p:nvPr>
            <p:extLst/>
          </p:nvPr>
        </p:nvGraphicFramePr>
        <p:xfrm>
          <a:off x="9719481" y="1507741"/>
          <a:ext cx="685621" cy="2777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99" name="Equation" r:id="rId12" imgW="406400" imgH="165100" progId="Equation.3">
                  <p:embed/>
                </p:oleObj>
              </mc:Choice>
              <mc:Fallback>
                <p:oleObj name="Equation" r:id="rId12" imgW="406400" imgH="165100" progId="Equation.3">
                  <p:embed/>
                  <p:pic>
                    <p:nvPicPr>
                      <p:cNvPr id="32" name="Object 31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9719481" y="1507741"/>
                        <a:ext cx="685621" cy="2777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id="{DB11A8A7-6C46-544B-862F-42EFB924ED18}"/>
              </a:ext>
            </a:extLst>
          </p:cNvPr>
          <p:cNvGrpSpPr/>
          <p:nvPr/>
        </p:nvGrpSpPr>
        <p:grpSpPr>
          <a:xfrm>
            <a:off x="6978069" y="3709897"/>
            <a:ext cx="3279231" cy="2547207"/>
            <a:chOff x="7024862" y="4192845"/>
            <a:chExt cx="3279231" cy="2547207"/>
          </a:xfrm>
        </p:grpSpPr>
        <p:pic>
          <p:nvPicPr>
            <p:cNvPr id="581652" name="Picture 20" descr="Lorentz_push_def1"/>
            <p:cNvPicPr preferRelativeResize="0">
              <a:picLocks noChangeAspect="1" noChangeArrowheads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17259" y="4819479"/>
              <a:ext cx="1665781" cy="292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1656" name="Picture 24" descr="Lorentz_push_def0c"/>
            <p:cNvPicPr preferRelativeResize="0">
              <a:picLocks noChangeAspect="1" noChangeArrowheads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0556" y="4192845"/>
              <a:ext cx="3043537" cy="5898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1666" name="Picture 34" descr="Lorentz_push_def2"/>
            <p:cNvPicPr preferRelativeResize="0">
              <a:picLocks noChangeAspect="1" noChangeArrowheads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9537" y="5148815"/>
              <a:ext cx="1176403" cy="341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1667" name="Picture 35" descr="Lorentz_push_def3"/>
            <p:cNvPicPr preferRelativeResize="0">
              <a:picLocks noChangeAspect="1" noChangeArrowheads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3405" y="5552573"/>
              <a:ext cx="1094855" cy="3479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81668" name="Group 36"/>
            <p:cNvGrpSpPr>
              <a:grpSpLocks/>
            </p:cNvGrpSpPr>
            <p:nvPr/>
          </p:nvGrpSpPr>
          <p:grpSpPr bwMode="auto">
            <a:xfrm>
              <a:off x="7235453" y="5911895"/>
              <a:ext cx="1582690" cy="470422"/>
              <a:chOff x="4404" y="1767"/>
              <a:chExt cx="683" cy="181"/>
            </a:xfrm>
          </p:grpSpPr>
          <p:pic>
            <p:nvPicPr>
              <p:cNvPr id="581669" name="Picture 37" descr="Lorentz_push_def4a"/>
              <p:cNvPicPr preferRelativeResize="0">
                <a:picLocks noChangeAspect="1" noChangeArrowheads="1"/>
              </p:cNvPicPr>
              <p:nvPr/>
            </p:nvPicPr>
            <p:blipFill>
              <a:blip r:embed="rId1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4" y="1797"/>
                <a:ext cx="146" cy="1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81670" name="Picture 38" descr="Lorentz_push_def4b"/>
              <p:cNvPicPr preferRelativeResize="0">
                <a:picLocks noChangeAspect="1" noChangeArrowheads="1"/>
              </p:cNvPicPr>
              <p:nvPr/>
            </p:nvPicPr>
            <p:blipFill>
              <a:blip r:embed="rId1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31" y="1767"/>
                <a:ext cx="556" cy="1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581671" name="Picture 39" descr="Lorentz_push_def5"/>
            <p:cNvPicPr preferRelativeResize="0">
              <a:picLocks noChangeAspect="1" noChangeArrowheads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2159" y="6419073"/>
              <a:ext cx="866208" cy="3209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Left Brace 2"/>
            <p:cNvSpPr/>
            <p:nvPr/>
          </p:nvSpPr>
          <p:spPr bwMode="auto">
            <a:xfrm>
              <a:off x="7024862" y="4293631"/>
              <a:ext cx="163116" cy="2393590"/>
            </a:xfrm>
            <a:prstGeom prst="leftBrac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16" tIns="45708" rIns="91416" bIns="45708" numCol="1" rtlCol="0" anchor="t" anchorCtr="0" compatLnSpc="1">
              <a:prstTxWarp prst="textNoShape">
                <a:avLst/>
              </a:prstTxWarp>
            </a:bodyPr>
            <a:lstStyle/>
            <a:p>
              <a:pPr defTabSz="914126" eaLnBrk="0" hangingPunct="0"/>
              <a:endParaRPr lang="en-US" sz="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25" name="Rectangle 4">
            <a:extLst>
              <a:ext uri="{FF2B5EF4-FFF2-40B4-BE49-F238E27FC236}">
                <a16:creationId xmlns:a16="http://schemas.microsoft.com/office/drawing/2014/main" id="{7B3AA32E-D29D-7647-9AE0-D391D677D4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6135" y="4817959"/>
            <a:ext cx="723956" cy="35711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2000" dirty="0">
                <a:latin typeface="Calibri"/>
                <a:cs typeface="Calibri"/>
              </a:rPr>
              <a:t>with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F6ECB4D0-F32F-E946-BD55-268D8D4309B4}"/>
              </a:ext>
            </a:extLst>
          </p:cNvPr>
          <p:cNvSpPr txBox="1">
            <a:spLocks/>
          </p:cNvSpPr>
          <p:nvPr/>
        </p:nvSpPr>
        <p:spPr>
          <a:xfrm>
            <a:off x="100727" y="106278"/>
            <a:ext cx="12088098" cy="51090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altLang="en-US" sz="2800" dirty="0"/>
              <a:t>A Lorentz invariant particle pusher can be constructed</a:t>
            </a:r>
            <a:endParaRPr lang="en-US" sz="2800" dirty="0"/>
          </a:p>
        </p:txBody>
      </p:sp>
      <p:sp>
        <p:nvSpPr>
          <p:cNvPr id="26" name="Slide Number Placeholder 3">
            <a:extLst>
              <a:ext uri="{FF2B5EF4-FFF2-40B4-BE49-F238E27FC236}">
                <a16:creationId xmlns:a16="http://schemas.microsoft.com/office/drawing/2014/main" id="{CEEA283E-87A5-3E44-928B-1DB3AB64118F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11455401" y="6393363"/>
            <a:ext cx="544259" cy="301625"/>
          </a:xfrm>
        </p:spPr>
        <p:txBody>
          <a:bodyPr/>
          <a:lstStyle/>
          <a:p>
            <a:fld id="{929A8685-9CBD-5D48-90F4-6955DC9A7A72}" type="slidenum">
              <a:rPr lang="en-US" altLang="x-none" smtClean="0">
                <a:solidFill>
                  <a:schemeClr val="tx1"/>
                </a:solidFill>
              </a:rPr>
              <a:pPr/>
              <a:t>63</a:t>
            </a:fld>
            <a:endParaRPr lang="en-US" altLang="x-none" dirty="0">
              <a:solidFill>
                <a:schemeClr val="tx1"/>
              </a:solidFill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6F64853-C5CC-4044-AAB4-000FF25ED8B3}"/>
              </a:ext>
            </a:extLst>
          </p:cNvPr>
          <p:cNvGrpSpPr/>
          <p:nvPr/>
        </p:nvGrpSpPr>
        <p:grpSpPr>
          <a:xfrm>
            <a:off x="181856" y="659948"/>
            <a:ext cx="10994571" cy="54427"/>
            <a:chOff x="195943" y="1001487"/>
            <a:chExt cx="10994571" cy="5442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6840422-E0B2-B34F-8565-E619182F48C0}"/>
                </a:ext>
              </a:extLst>
            </p:cNvPr>
            <p:cNvCxnSpPr/>
            <p:nvPr/>
          </p:nvCxnSpPr>
          <p:spPr>
            <a:xfrm>
              <a:off x="195943" y="1001487"/>
              <a:ext cx="9818914" cy="0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97C54CB-C48F-204C-8AC7-FAFDA41CB591}"/>
                </a:ext>
              </a:extLst>
            </p:cNvPr>
            <p:cNvCxnSpPr>
              <a:cxnSpLocks/>
            </p:cNvCxnSpPr>
            <p:nvPr/>
          </p:nvCxnSpPr>
          <p:spPr>
            <a:xfrm>
              <a:off x="511628" y="1055914"/>
              <a:ext cx="10678886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5412680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D28175-2269-3940-90D0-34129CF67FA2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929A8685-9CBD-5D48-90F4-6955DC9A7A72}" type="slidenum">
              <a:rPr lang="en-US" altLang="x-none" smtClean="0"/>
              <a:pPr/>
              <a:t>64</a:t>
            </a:fld>
            <a:endParaRPr lang="en-US" altLang="x-none"/>
          </a:p>
        </p:txBody>
      </p:sp>
      <p:pic>
        <p:nvPicPr>
          <p:cNvPr id="5" name="Picture 11" descr="b0_gamma1">
            <a:extLst>
              <a:ext uri="{FF2B5EF4-FFF2-40B4-BE49-F238E27FC236}">
                <a16:creationId xmlns:a16="http://schemas.microsoft.com/office/drawing/2014/main" id="{0B39CACE-5EB3-2846-A009-5E460235F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2770" y="2243042"/>
            <a:ext cx="3929626" cy="240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C6099C9-9A94-F94E-B92A-F728AFFFAE7E}"/>
              </a:ext>
            </a:extLst>
          </p:cNvPr>
          <p:cNvSpPr/>
          <p:nvPr/>
        </p:nvSpPr>
        <p:spPr bwMode="auto">
          <a:xfrm>
            <a:off x="2246845" y="2369451"/>
            <a:ext cx="3059903" cy="186958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defTabSz="914126" eaLnBrk="0" hangingPunct="0"/>
            <a:endParaRPr lang="en-US" sz="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7" name="Picture 10" descr="b0_gamma2">
            <a:extLst>
              <a:ext uri="{FF2B5EF4-FFF2-40B4-BE49-F238E27FC236}">
                <a16:creationId xmlns:a16="http://schemas.microsoft.com/office/drawing/2014/main" id="{C32AEFCD-DF8F-F447-ABF1-59E8FCA09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54172" y="2271608"/>
            <a:ext cx="3920104" cy="240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A1C2610-8434-4C4E-97F0-ADE4D3B259E0}"/>
              </a:ext>
            </a:extLst>
          </p:cNvPr>
          <p:cNvSpPr/>
          <p:nvPr/>
        </p:nvSpPr>
        <p:spPr bwMode="auto">
          <a:xfrm>
            <a:off x="7208078" y="2391669"/>
            <a:ext cx="3193218" cy="187276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defTabSz="914126" eaLnBrk="0" hangingPunct="0"/>
            <a:endParaRPr lang="en-US" sz="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3A81A7F-96C6-4F49-9CB2-CC96DD009988}"/>
              </a:ext>
            </a:extLst>
          </p:cNvPr>
          <p:cNvGrpSpPr/>
          <p:nvPr/>
        </p:nvGrpSpPr>
        <p:grpSpPr>
          <a:xfrm>
            <a:off x="7204905" y="2774475"/>
            <a:ext cx="3143700" cy="671019"/>
            <a:chOff x="5667375" y="3392806"/>
            <a:chExt cx="3144519" cy="671194"/>
          </a:xfrm>
        </p:grpSpPr>
        <p:sp>
          <p:nvSpPr>
            <p:cNvPr id="10" name="Isosceles Triangle 33">
              <a:extLst>
                <a:ext uri="{FF2B5EF4-FFF2-40B4-BE49-F238E27FC236}">
                  <a16:creationId xmlns:a16="http://schemas.microsoft.com/office/drawing/2014/main" id="{00C197CD-8B9D-5E45-886C-7B80F7B6CF98}"/>
                </a:ext>
              </a:extLst>
            </p:cNvPr>
            <p:cNvSpPr/>
            <p:nvPr/>
          </p:nvSpPr>
          <p:spPr bwMode="auto">
            <a:xfrm>
              <a:off x="5667375" y="3891281"/>
              <a:ext cx="45719" cy="45719"/>
            </a:xfrm>
            <a:prstGeom prst="triangle">
              <a:avLst/>
            </a:prstGeom>
            <a:noFill/>
            <a:ln w="952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16" tIns="45708" rIns="91416" bIns="45708" numCol="1" rtlCol="0" anchor="t" anchorCtr="0" compatLnSpc="1">
              <a:prstTxWarp prst="textNoShape">
                <a:avLst/>
              </a:prstTxWarp>
            </a:bodyPr>
            <a:lstStyle/>
            <a:p>
              <a:pPr defTabSz="914126" eaLnBrk="0" hangingPunct="0"/>
              <a:endParaRPr lang="en-US" sz="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" name="Isosceles Triangle 35">
              <a:extLst>
                <a:ext uri="{FF2B5EF4-FFF2-40B4-BE49-F238E27FC236}">
                  <a16:creationId xmlns:a16="http://schemas.microsoft.com/office/drawing/2014/main" id="{E9456451-8A09-4841-83FB-27D4B8EFC188}"/>
                </a:ext>
              </a:extLst>
            </p:cNvPr>
            <p:cNvSpPr/>
            <p:nvPr/>
          </p:nvSpPr>
          <p:spPr bwMode="auto">
            <a:xfrm>
              <a:off x="6604000" y="3392806"/>
              <a:ext cx="45719" cy="45719"/>
            </a:xfrm>
            <a:prstGeom prst="triangle">
              <a:avLst/>
            </a:prstGeom>
            <a:noFill/>
            <a:ln w="9525" cap="flat" cmpd="sng" algn="ctr">
              <a:solidFill>
                <a:srgbClr val="009D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16" tIns="45708" rIns="91416" bIns="45708" numCol="1" rtlCol="0" anchor="t" anchorCtr="0" compatLnSpc="1">
              <a:prstTxWarp prst="textNoShape">
                <a:avLst/>
              </a:prstTxWarp>
            </a:bodyPr>
            <a:lstStyle/>
            <a:p>
              <a:pPr defTabSz="914126" eaLnBrk="0" hangingPunct="0"/>
              <a:endParaRPr lang="en-US" sz="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" name="Isosceles Triangle 37">
              <a:extLst>
                <a:ext uri="{FF2B5EF4-FFF2-40B4-BE49-F238E27FC236}">
                  <a16:creationId xmlns:a16="http://schemas.microsoft.com/office/drawing/2014/main" id="{4EAC1042-8239-DF4E-AA42-538E7AFAEC36}"/>
                </a:ext>
              </a:extLst>
            </p:cNvPr>
            <p:cNvSpPr/>
            <p:nvPr/>
          </p:nvSpPr>
          <p:spPr bwMode="auto">
            <a:xfrm>
              <a:off x="6911975" y="3392806"/>
              <a:ext cx="45719" cy="45719"/>
            </a:xfrm>
            <a:prstGeom prst="triangle">
              <a:avLst/>
            </a:prstGeom>
            <a:noFill/>
            <a:ln w="9525" cap="flat" cmpd="sng" algn="ctr">
              <a:solidFill>
                <a:srgbClr val="009D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16" tIns="45708" rIns="91416" bIns="45708" numCol="1" rtlCol="0" anchor="t" anchorCtr="0" compatLnSpc="1">
              <a:prstTxWarp prst="textNoShape">
                <a:avLst/>
              </a:prstTxWarp>
            </a:bodyPr>
            <a:lstStyle/>
            <a:p>
              <a:pPr defTabSz="914126" eaLnBrk="0" hangingPunct="0"/>
              <a:endParaRPr lang="en-US" sz="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" name="Isosceles Triangle 39">
              <a:extLst>
                <a:ext uri="{FF2B5EF4-FFF2-40B4-BE49-F238E27FC236}">
                  <a16:creationId xmlns:a16="http://schemas.microsoft.com/office/drawing/2014/main" id="{2A919BB3-3064-944F-A4BD-AF0367F1C31A}"/>
                </a:ext>
              </a:extLst>
            </p:cNvPr>
            <p:cNvSpPr/>
            <p:nvPr/>
          </p:nvSpPr>
          <p:spPr bwMode="auto">
            <a:xfrm>
              <a:off x="7223125" y="3503931"/>
              <a:ext cx="45719" cy="45719"/>
            </a:xfrm>
            <a:prstGeom prst="triangle">
              <a:avLst/>
            </a:prstGeom>
            <a:noFill/>
            <a:ln w="9525" cap="flat" cmpd="sng" algn="ctr">
              <a:solidFill>
                <a:srgbClr val="009D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16" tIns="45708" rIns="91416" bIns="45708" numCol="1" rtlCol="0" anchor="t" anchorCtr="0" compatLnSpc="1">
              <a:prstTxWarp prst="textNoShape">
                <a:avLst/>
              </a:prstTxWarp>
            </a:bodyPr>
            <a:lstStyle/>
            <a:p>
              <a:pPr defTabSz="914126" eaLnBrk="0" hangingPunct="0"/>
              <a:endParaRPr lang="en-US" sz="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" name="Isosceles Triangle 41">
              <a:extLst>
                <a:ext uri="{FF2B5EF4-FFF2-40B4-BE49-F238E27FC236}">
                  <a16:creationId xmlns:a16="http://schemas.microsoft.com/office/drawing/2014/main" id="{646633B9-78BA-9E46-BBDF-E92788777F5D}"/>
                </a:ext>
              </a:extLst>
            </p:cNvPr>
            <p:cNvSpPr/>
            <p:nvPr/>
          </p:nvSpPr>
          <p:spPr bwMode="auto">
            <a:xfrm>
              <a:off x="7527925" y="3697606"/>
              <a:ext cx="45719" cy="45719"/>
            </a:xfrm>
            <a:prstGeom prst="triangle">
              <a:avLst/>
            </a:prstGeom>
            <a:noFill/>
            <a:ln w="9525" cap="flat" cmpd="sng" algn="ctr">
              <a:solidFill>
                <a:srgbClr val="009D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16" tIns="45708" rIns="91416" bIns="45708" numCol="1" rtlCol="0" anchor="t" anchorCtr="0" compatLnSpc="1">
              <a:prstTxWarp prst="textNoShape">
                <a:avLst/>
              </a:prstTxWarp>
            </a:bodyPr>
            <a:lstStyle/>
            <a:p>
              <a:pPr defTabSz="914126" eaLnBrk="0" hangingPunct="0"/>
              <a:endParaRPr lang="en-US" sz="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" name="Isosceles Triangle 43">
              <a:extLst>
                <a:ext uri="{FF2B5EF4-FFF2-40B4-BE49-F238E27FC236}">
                  <a16:creationId xmlns:a16="http://schemas.microsoft.com/office/drawing/2014/main" id="{B79D03B7-F999-E84F-B946-F6BC812B3B0B}"/>
                </a:ext>
              </a:extLst>
            </p:cNvPr>
            <p:cNvSpPr/>
            <p:nvPr/>
          </p:nvSpPr>
          <p:spPr bwMode="auto">
            <a:xfrm>
              <a:off x="6292850" y="3507106"/>
              <a:ext cx="45719" cy="45719"/>
            </a:xfrm>
            <a:prstGeom prst="triangle">
              <a:avLst/>
            </a:prstGeom>
            <a:noFill/>
            <a:ln w="952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16" tIns="45708" rIns="91416" bIns="45708" numCol="1" rtlCol="0" anchor="t" anchorCtr="0" compatLnSpc="1">
              <a:prstTxWarp prst="textNoShape">
                <a:avLst/>
              </a:prstTxWarp>
            </a:bodyPr>
            <a:lstStyle/>
            <a:p>
              <a:pPr defTabSz="914126" eaLnBrk="0" hangingPunct="0"/>
              <a:endParaRPr lang="en-US" sz="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" name="Isosceles Triangle 46">
              <a:extLst>
                <a:ext uri="{FF2B5EF4-FFF2-40B4-BE49-F238E27FC236}">
                  <a16:creationId xmlns:a16="http://schemas.microsoft.com/office/drawing/2014/main" id="{D9702439-F901-6F4A-98E6-9F65BF5CC27D}"/>
                </a:ext>
              </a:extLst>
            </p:cNvPr>
            <p:cNvSpPr/>
            <p:nvPr/>
          </p:nvSpPr>
          <p:spPr bwMode="auto">
            <a:xfrm>
              <a:off x="5978525" y="3700781"/>
              <a:ext cx="45719" cy="45719"/>
            </a:xfrm>
            <a:prstGeom prst="triangle">
              <a:avLst/>
            </a:prstGeom>
            <a:noFill/>
            <a:ln w="952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16" tIns="45708" rIns="91416" bIns="45708" numCol="1" rtlCol="0" anchor="t" anchorCtr="0" compatLnSpc="1">
              <a:prstTxWarp prst="textNoShape">
                <a:avLst/>
              </a:prstTxWarp>
            </a:bodyPr>
            <a:lstStyle/>
            <a:p>
              <a:pPr defTabSz="914126" eaLnBrk="0" hangingPunct="0"/>
              <a:endParaRPr lang="en-US" sz="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" name="Isosceles Triangle 47">
              <a:extLst>
                <a:ext uri="{FF2B5EF4-FFF2-40B4-BE49-F238E27FC236}">
                  <a16:creationId xmlns:a16="http://schemas.microsoft.com/office/drawing/2014/main" id="{E9563E61-3CAB-B449-9D4A-97B4BE6893A2}"/>
                </a:ext>
              </a:extLst>
            </p:cNvPr>
            <p:cNvSpPr/>
            <p:nvPr/>
          </p:nvSpPr>
          <p:spPr bwMode="auto">
            <a:xfrm>
              <a:off x="7842250" y="3888106"/>
              <a:ext cx="45719" cy="45719"/>
            </a:xfrm>
            <a:prstGeom prst="triangle">
              <a:avLst/>
            </a:prstGeom>
            <a:noFill/>
            <a:ln w="9525" cap="flat" cmpd="sng" algn="ctr">
              <a:solidFill>
                <a:srgbClr val="009D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16" tIns="45708" rIns="91416" bIns="45708" numCol="1" rtlCol="0" anchor="t" anchorCtr="0" compatLnSpc="1">
              <a:prstTxWarp prst="textNoShape">
                <a:avLst/>
              </a:prstTxWarp>
            </a:bodyPr>
            <a:lstStyle/>
            <a:p>
              <a:pPr defTabSz="914126" eaLnBrk="0" hangingPunct="0"/>
              <a:endParaRPr lang="en-US" sz="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8" name="Isosceles Triangle 49">
              <a:extLst>
                <a:ext uri="{FF2B5EF4-FFF2-40B4-BE49-F238E27FC236}">
                  <a16:creationId xmlns:a16="http://schemas.microsoft.com/office/drawing/2014/main" id="{60EDE428-5487-FF4A-B36A-8C647F69CEAE}"/>
                </a:ext>
              </a:extLst>
            </p:cNvPr>
            <p:cNvSpPr/>
            <p:nvPr/>
          </p:nvSpPr>
          <p:spPr bwMode="auto">
            <a:xfrm>
              <a:off x="8147050" y="4015106"/>
              <a:ext cx="45719" cy="45719"/>
            </a:xfrm>
            <a:prstGeom prst="triangle">
              <a:avLst/>
            </a:prstGeom>
            <a:noFill/>
            <a:ln w="9525" cap="flat" cmpd="sng" algn="ctr">
              <a:solidFill>
                <a:srgbClr val="009D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16" tIns="45708" rIns="91416" bIns="45708" numCol="1" rtlCol="0" anchor="t" anchorCtr="0" compatLnSpc="1">
              <a:prstTxWarp prst="textNoShape">
                <a:avLst/>
              </a:prstTxWarp>
            </a:bodyPr>
            <a:lstStyle/>
            <a:p>
              <a:pPr defTabSz="914126" eaLnBrk="0" hangingPunct="0"/>
              <a:endParaRPr lang="en-US" sz="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" name="Isosceles Triangle 52">
              <a:extLst>
                <a:ext uri="{FF2B5EF4-FFF2-40B4-BE49-F238E27FC236}">
                  <a16:creationId xmlns:a16="http://schemas.microsoft.com/office/drawing/2014/main" id="{D3159763-F2C6-8A4F-A07D-68D234D8F4F5}"/>
                </a:ext>
              </a:extLst>
            </p:cNvPr>
            <p:cNvSpPr/>
            <p:nvPr/>
          </p:nvSpPr>
          <p:spPr bwMode="auto">
            <a:xfrm>
              <a:off x="8461375" y="4018281"/>
              <a:ext cx="45719" cy="45719"/>
            </a:xfrm>
            <a:prstGeom prst="triangle">
              <a:avLst/>
            </a:prstGeom>
            <a:noFill/>
            <a:ln w="9525" cap="flat" cmpd="sng" algn="ctr">
              <a:solidFill>
                <a:srgbClr val="009D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16" tIns="45708" rIns="91416" bIns="45708" numCol="1" rtlCol="0" anchor="t" anchorCtr="0" compatLnSpc="1">
              <a:prstTxWarp prst="textNoShape">
                <a:avLst/>
              </a:prstTxWarp>
            </a:bodyPr>
            <a:lstStyle/>
            <a:p>
              <a:pPr defTabSz="914126" eaLnBrk="0" hangingPunct="0"/>
              <a:endParaRPr lang="en-US" sz="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0" name="Isosceles Triangle 54">
              <a:extLst>
                <a:ext uri="{FF2B5EF4-FFF2-40B4-BE49-F238E27FC236}">
                  <a16:creationId xmlns:a16="http://schemas.microsoft.com/office/drawing/2014/main" id="{5039A6FA-29CF-9F4F-96CE-9FACAC0EE258}"/>
                </a:ext>
              </a:extLst>
            </p:cNvPr>
            <p:cNvSpPr/>
            <p:nvPr/>
          </p:nvSpPr>
          <p:spPr bwMode="auto">
            <a:xfrm>
              <a:off x="8766175" y="3900806"/>
              <a:ext cx="45719" cy="45719"/>
            </a:xfrm>
            <a:prstGeom prst="triangle">
              <a:avLst/>
            </a:prstGeom>
            <a:noFill/>
            <a:ln w="9525" cap="flat" cmpd="sng" algn="ctr">
              <a:solidFill>
                <a:srgbClr val="009D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16" tIns="45708" rIns="91416" bIns="45708" numCol="1" rtlCol="0" anchor="t" anchorCtr="0" compatLnSpc="1">
              <a:prstTxWarp prst="textNoShape">
                <a:avLst/>
              </a:prstTxWarp>
            </a:bodyPr>
            <a:lstStyle/>
            <a:p>
              <a:pPr defTabSz="914126" eaLnBrk="0" hangingPunct="0"/>
              <a:endParaRPr lang="en-US" sz="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7FC2837-21D9-9249-B1D0-E421FC4AFAD0}"/>
              </a:ext>
            </a:extLst>
          </p:cNvPr>
          <p:cNvGrpSpPr/>
          <p:nvPr/>
        </p:nvGrpSpPr>
        <p:grpSpPr>
          <a:xfrm>
            <a:off x="7201730" y="3009364"/>
            <a:ext cx="3143700" cy="1197932"/>
            <a:chOff x="5683250" y="3634106"/>
            <a:chExt cx="3144519" cy="1198244"/>
          </a:xfrm>
        </p:grpSpPr>
        <p:sp>
          <p:nvSpPr>
            <p:cNvPr id="22" name="Isosceles Triangle 55">
              <a:extLst>
                <a:ext uri="{FF2B5EF4-FFF2-40B4-BE49-F238E27FC236}">
                  <a16:creationId xmlns:a16="http://schemas.microsoft.com/office/drawing/2014/main" id="{24F26270-C877-CD43-93F9-09111FE18890}"/>
                </a:ext>
              </a:extLst>
            </p:cNvPr>
            <p:cNvSpPr/>
            <p:nvPr/>
          </p:nvSpPr>
          <p:spPr bwMode="auto">
            <a:xfrm flipV="1">
              <a:off x="5683250" y="3634106"/>
              <a:ext cx="45719" cy="45719"/>
            </a:xfrm>
            <a:prstGeom prst="triangle">
              <a:avLst/>
            </a:prstGeom>
            <a:noFill/>
            <a:ln w="952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16" tIns="45708" rIns="91416" bIns="45708" numCol="1" rtlCol="0" anchor="t" anchorCtr="0" compatLnSpc="1">
              <a:prstTxWarp prst="textNoShape">
                <a:avLst/>
              </a:prstTxWarp>
            </a:bodyPr>
            <a:lstStyle/>
            <a:p>
              <a:pPr defTabSz="914126" eaLnBrk="0" hangingPunct="0"/>
              <a:endParaRPr lang="en-US" sz="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" name="Isosceles Triangle 57">
              <a:extLst>
                <a:ext uri="{FF2B5EF4-FFF2-40B4-BE49-F238E27FC236}">
                  <a16:creationId xmlns:a16="http://schemas.microsoft.com/office/drawing/2014/main" id="{A0AE23A2-B0BE-EB4F-BF24-B3F6B926C63B}"/>
                </a:ext>
              </a:extLst>
            </p:cNvPr>
            <p:cNvSpPr/>
            <p:nvPr/>
          </p:nvSpPr>
          <p:spPr bwMode="auto">
            <a:xfrm flipV="1">
              <a:off x="5994400" y="3678556"/>
              <a:ext cx="45719" cy="45719"/>
            </a:xfrm>
            <a:prstGeom prst="triangle">
              <a:avLst/>
            </a:prstGeom>
            <a:noFill/>
            <a:ln w="952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16" tIns="45708" rIns="91416" bIns="45708" numCol="1" rtlCol="0" anchor="t" anchorCtr="0" compatLnSpc="1">
              <a:prstTxWarp prst="textNoShape">
                <a:avLst/>
              </a:prstTxWarp>
            </a:bodyPr>
            <a:lstStyle/>
            <a:p>
              <a:pPr defTabSz="914126" eaLnBrk="0" hangingPunct="0"/>
              <a:endParaRPr lang="en-US" sz="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" name="Isosceles Triangle 59">
              <a:extLst>
                <a:ext uri="{FF2B5EF4-FFF2-40B4-BE49-F238E27FC236}">
                  <a16:creationId xmlns:a16="http://schemas.microsoft.com/office/drawing/2014/main" id="{5AE71D3E-3BB1-CE4E-A526-B4CA3A454A30}"/>
                </a:ext>
              </a:extLst>
            </p:cNvPr>
            <p:cNvSpPr/>
            <p:nvPr/>
          </p:nvSpPr>
          <p:spPr bwMode="auto">
            <a:xfrm flipV="1">
              <a:off x="6302375" y="3827781"/>
              <a:ext cx="45719" cy="45719"/>
            </a:xfrm>
            <a:prstGeom prst="triangle">
              <a:avLst/>
            </a:prstGeom>
            <a:noFill/>
            <a:ln w="952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16" tIns="45708" rIns="91416" bIns="45708" numCol="1" rtlCol="0" anchor="t" anchorCtr="0" compatLnSpc="1">
              <a:prstTxWarp prst="textNoShape">
                <a:avLst/>
              </a:prstTxWarp>
            </a:bodyPr>
            <a:lstStyle/>
            <a:p>
              <a:pPr defTabSz="914126" eaLnBrk="0" hangingPunct="0"/>
              <a:endParaRPr lang="en-US" sz="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5" name="Isosceles Triangle 61">
              <a:extLst>
                <a:ext uri="{FF2B5EF4-FFF2-40B4-BE49-F238E27FC236}">
                  <a16:creationId xmlns:a16="http://schemas.microsoft.com/office/drawing/2014/main" id="{4FDDBDA5-AC05-2242-8155-2D96C6501A9E}"/>
                </a:ext>
              </a:extLst>
            </p:cNvPr>
            <p:cNvSpPr/>
            <p:nvPr/>
          </p:nvSpPr>
          <p:spPr bwMode="auto">
            <a:xfrm flipV="1">
              <a:off x="6613525" y="4069081"/>
              <a:ext cx="45719" cy="45719"/>
            </a:xfrm>
            <a:prstGeom prst="triangle">
              <a:avLst/>
            </a:prstGeom>
            <a:noFill/>
            <a:ln w="952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16" tIns="45708" rIns="91416" bIns="45708" numCol="1" rtlCol="0" anchor="t" anchorCtr="0" compatLnSpc="1">
              <a:prstTxWarp prst="textNoShape">
                <a:avLst/>
              </a:prstTxWarp>
            </a:bodyPr>
            <a:lstStyle/>
            <a:p>
              <a:pPr defTabSz="914126" eaLnBrk="0" hangingPunct="0"/>
              <a:endParaRPr lang="en-US" sz="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" name="Isosceles Triangle 63">
              <a:extLst>
                <a:ext uri="{FF2B5EF4-FFF2-40B4-BE49-F238E27FC236}">
                  <a16:creationId xmlns:a16="http://schemas.microsoft.com/office/drawing/2014/main" id="{8656DC97-0EC3-6141-85CA-27CB6D0EA9BE}"/>
                </a:ext>
              </a:extLst>
            </p:cNvPr>
            <p:cNvSpPr/>
            <p:nvPr/>
          </p:nvSpPr>
          <p:spPr bwMode="auto">
            <a:xfrm flipV="1">
              <a:off x="6921500" y="4358006"/>
              <a:ext cx="45719" cy="45719"/>
            </a:xfrm>
            <a:prstGeom prst="triangle">
              <a:avLst/>
            </a:prstGeom>
            <a:noFill/>
            <a:ln w="952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16" tIns="45708" rIns="91416" bIns="45708" numCol="1" rtlCol="0" anchor="t" anchorCtr="0" compatLnSpc="1">
              <a:prstTxWarp prst="textNoShape">
                <a:avLst/>
              </a:prstTxWarp>
            </a:bodyPr>
            <a:lstStyle/>
            <a:p>
              <a:pPr defTabSz="914126" eaLnBrk="0" hangingPunct="0"/>
              <a:endParaRPr lang="en-US" sz="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" name="Isosceles Triangle 65">
              <a:extLst>
                <a:ext uri="{FF2B5EF4-FFF2-40B4-BE49-F238E27FC236}">
                  <a16:creationId xmlns:a16="http://schemas.microsoft.com/office/drawing/2014/main" id="{14B6AA2C-F5AA-E649-B671-65C52B751579}"/>
                </a:ext>
              </a:extLst>
            </p:cNvPr>
            <p:cNvSpPr/>
            <p:nvPr/>
          </p:nvSpPr>
          <p:spPr bwMode="auto">
            <a:xfrm flipV="1">
              <a:off x="7235825" y="4599306"/>
              <a:ext cx="45719" cy="45719"/>
            </a:xfrm>
            <a:prstGeom prst="triangle">
              <a:avLst/>
            </a:prstGeom>
            <a:noFill/>
            <a:ln w="952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16" tIns="45708" rIns="91416" bIns="45708" numCol="1" rtlCol="0" anchor="t" anchorCtr="0" compatLnSpc="1">
              <a:prstTxWarp prst="textNoShape">
                <a:avLst/>
              </a:prstTxWarp>
            </a:bodyPr>
            <a:lstStyle/>
            <a:p>
              <a:pPr defTabSz="914126" eaLnBrk="0" hangingPunct="0"/>
              <a:endParaRPr lang="en-US" sz="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8" name="Isosceles Triangle 67">
              <a:extLst>
                <a:ext uri="{FF2B5EF4-FFF2-40B4-BE49-F238E27FC236}">
                  <a16:creationId xmlns:a16="http://schemas.microsoft.com/office/drawing/2014/main" id="{EA50E686-D648-A147-B857-EC35D4464CA8}"/>
                </a:ext>
              </a:extLst>
            </p:cNvPr>
            <p:cNvSpPr/>
            <p:nvPr/>
          </p:nvSpPr>
          <p:spPr bwMode="auto">
            <a:xfrm flipV="1">
              <a:off x="7546975" y="4761231"/>
              <a:ext cx="45719" cy="45719"/>
            </a:xfrm>
            <a:prstGeom prst="triangle">
              <a:avLst/>
            </a:prstGeom>
            <a:noFill/>
            <a:ln w="952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16" tIns="45708" rIns="91416" bIns="45708" numCol="1" rtlCol="0" anchor="t" anchorCtr="0" compatLnSpc="1">
              <a:prstTxWarp prst="textNoShape">
                <a:avLst/>
              </a:prstTxWarp>
            </a:bodyPr>
            <a:lstStyle/>
            <a:p>
              <a:pPr defTabSz="914126" eaLnBrk="0" hangingPunct="0"/>
              <a:endParaRPr lang="en-US" sz="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" name="Isosceles Triangle 69">
              <a:extLst>
                <a:ext uri="{FF2B5EF4-FFF2-40B4-BE49-F238E27FC236}">
                  <a16:creationId xmlns:a16="http://schemas.microsoft.com/office/drawing/2014/main" id="{B0DE1CA5-1ABD-834B-8C19-A86C293166F4}"/>
                </a:ext>
              </a:extLst>
            </p:cNvPr>
            <p:cNvSpPr/>
            <p:nvPr/>
          </p:nvSpPr>
          <p:spPr bwMode="auto">
            <a:xfrm flipV="1">
              <a:off x="7858125" y="4786631"/>
              <a:ext cx="45719" cy="45719"/>
            </a:xfrm>
            <a:prstGeom prst="triangle">
              <a:avLst/>
            </a:prstGeom>
            <a:noFill/>
            <a:ln w="952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16" tIns="45708" rIns="91416" bIns="45708" numCol="1" rtlCol="0" anchor="t" anchorCtr="0" compatLnSpc="1">
              <a:prstTxWarp prst="textNoShape">
                <a:avLst/>
              </a:prstTxWarp>
            </a:bodyPr>
            <a:lstStyle/>
            <a:p>
              <a:pPr defTabSz="914126" eaLnBrk="0" hangingPunct="0"/>
              <a:endParaRPr lang="en-US" sz="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0" name="Isosceles Triangle 71">
              <a:extLst>
                <a:ext uri="{FF2B5EF4-FFF2-40B4-BE49-F238E27FC236}">
                  <a16:creationId xmlns:a16="http://schemas.microsoft.com/office/drawing/2014/main" id="{D89BDD20-49E0-A540-B4AD-1D8D781D7005}"/>
                </a:ext>
              </a:extLst>
            </p:cNvPr>
            <p:cNvSpPr/>
            <p:nvPr/>
          </p:nvSpPr>
          <p:spPr bwMode="auto">
            <a:xfrm flipV="1">
              <a:off x="8169275" y="4713606"/>
              <a:ext cx="45719" cy="45719"/>
            </a:xfrm>
            <a:prstGeom prst="triangle">
              <a:avLst/>
            </a:prstGeom>
            <a:noFill/>
            <a:ln w="952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16" tIns="45708" rIns="91416" bIns="45708" numCol="1" rtlCol="0" anchor="t" anchorCtr="0" compatLnSpc="1">
              <a:prstTxWarp prst="textNoShape">
                <a:avLst/>
              </a:prstTxWarp>
            </a:bodyPr>
            <a:lstStyle/>
            <a:p>
              <a:pPr defTabSz="914126" eaLnBrk="0" hangingPunct="0"/>
              <a:endParaRPr lang="en-US" sz="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1" name="Isosceles Triangle 73">
              <a:extLst>
                <a:ext uri="{FF2B5EF4-FFF2-40B4-BE49-F238E27FC236}">
                  <a16:creationId xmlns:a16="http://schemas.microsoft.com/office/drawing/2014/main" id="{3DC7085C-9757-3B4B-A981-2487257E7983}"/>
                </a:ext>
              </a:extLst>
            </p:cNvPr>
            <p:cNvSpPr/>
            <p:nvPr/>
          </p:nvSpPr>
          <p:spPr bwMode="auto">
            <a:xfrm flipV="1">
              <a:off x="8467725" y="4596131"/>
              <a:ext cx="45719" cy="45719"/>
            </a:xfrm>
            <a:prstGeom prst="triangle">
              <a:avLst/>
            </a:prstGeom>
            <a:noFill/>
            <a:ln w="952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16" tIns="45708" rIns="91416" bIns="45708" numCol="1" rtlCol="0" anchor="t" anchorCtr="0" compatLnSpc="1">
              <a:prstTxWarp prst="textNoShape">
                <a:avLst/>
              </a:prstTxWarp>
            </a:bodyPr>
            <a:lstStyle/>
            <a:p>
              <a:pPr defTabSz="914126" eaLnBrk="0" hangingPunct="0"/>
              <a:endParaRPr lang="en-US" sz="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2" name="Isosceles Triangle 75">
              <a:extLst>
                <a:ext uri="{FF2B5EF4-FFF2-40B4-BE49-F238E27FC236}">
                  <a16:creationId xmlns:a16="http://schemas.microsoft.com/office/drawing/2014/main" id="{BBA92029-BA0A-AE4F-A7FB-79CAE7BA426E}"/>
                </a:ext>
              </a:extLst>
            </p:cNvPr>
            <p:cNvSpPr/>
            <p:nvPr/>
          </p:nvSpPr>
          <p:spPr bwMode="auto">
            <a:xfrm flipV="1">
              <a:off x="8782050" y="4519931"/>
              <a:ext cx="45719" cy="45719"/>
            </a:xfrm>
            <a:prstGeom prst="triangle">
              <a:avLst/>
            </a:prstGeom>
            <a:noFill/>
            <a:ln w="952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16" tIns="45708" rIns="91416" bIns="45708" numCol="1" rtlCol="0" anchor="t" anchorCtr="0" compatLnSpc="1">
              <a:prstTxWarp prst="textNoShape">
                <a:avLst/>
              </a:prstTxWarp>
            </a:bodyPr>
            <a:lstStyle/>
            <a:p>
              <a:pPr defTabSz="914126" eaLnBrk="0" hangingPunct="0"/>
              <a:endParaRPr lang="en-US" sz="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33" name="Text Box 12">
            <a:extLst>
              <a:ext uri="{FF2B5EF4-FFF2-40B4-BE49-F238E27FC236}">
                <a16:creationId xmlns:a16="http://schemas.microsoft.com/office/drawing/2014/main" id="{37A17E32-84F9-A448-8B68-F12846E395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4870" y="3796798"/>
            <a:ext cx="636547" cy="3692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Symbol" charset="0"/>
                <a:sym typeface="Symbol" charset="0"/>
              </a:rPr>
              <a:t></a:t>
            </a:r>
            <a:r>
              <a:rPr lang="en-US" baseline="-25000"/>
              <a:t>F</a:t>
            </a:r>
            <a:r>
              <a:rPr lang="en-US"/>
              <a:t>=1</a:t>
            </a:r>
          </a:p>
        </p:txBody>
      </p:sp>
      <p:sp>
        <p:nvSpPr>
          <p:cNvPr id="34" name="Text Box 13">
            <a:extLst>
              <a:ext uri="{FF2B5EF4-FFF2-40B4-BE49-F238E27FC236}">
                <a16:creationId xmlns:a16="http://schemas.microsoft.com/office/drawing/2014/main" id="{1C36A32B-0A81-2143-A8BE-6E550538CF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0607" y="3825366"/>
            <a:ext cx="636547" cy="3692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Symbol" charset="0"/>
                <a:sym typeface="Symbol" charset="0"/>
              </a:rPr>
              <a:t></a:t>
            </a:r>
            <a:r>
              <a:rPr lang="en-US" baseline="-25000"/>
              <a:t>F</a:t>
            </a:r>
            <a:r>
              <a:rPr lang="en-US"/>
              <a:t>=2</a:t>
            </a:r>
          </a:p>
        </p:txBody>
      </p:sp>
      <p:sp>
        <p:nvSpPr>
          <p:cNvPr id="35" name="AutoShape 14">
            <a:extLst>
              <a:ext uri="{FF2B5EF4-FFF2-40B4-BE49-F238E27FC236}">
                <a16:creationId xmlns:a16="http://schemas.microsoft.com/office/drawing/2014/main" id="{0549D5BF-0E3D-5448-B9DD-F5C5F852C8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6485" y="1642786"/>
            <a:ext cx="1147464" cy="304721"/>
          </a:xfrm>
          <a:prstGeom prst="rightArrow">
            <a:avLst>
              <a:gd name="adj1" fmla="val 50000"/>
              <a:gd name="adj2" fmla="val 94141"/>
            </a:avLst>
          </a:prstGeom>
          <a:solidFill>
            <a:srgbClr val="62647D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Text Box 16">
            <a:extLst>
              <a:ext uri="{FF2B5EF4-FFF2-40B4-BE49-F238E27FC236}">
                <a16:creationId xmlns:a16="http://schemas.microsoft.com/office/drawing/2014/main" id="{22455138-DAB0-F44B-BFDE-3E4DD4F25B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6874" y="3749186"/>
            <a:ext cx="891943" cy="523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Chalkboard" charset="0"/>
              </a:rPr>
              <a:t>(output in </a:t>
            </a:r>
            <a:r>
              <a:rPr lang="en-US" sz="1400">
                <a:latin typeface="Symbol" charset="0"/>
                <a:sym typeface="Symbol" charset="0"/>
              </a:rPr>
              <a:t></a:t>
            </a:r>
            <a:r>
              <a:rPr lang="en-US" sz="1400" baseline="-25000"/>
              <a:t>F</a:t>
            </a:r>
            <a:r>
              <a:rPr lang="en-US" sz="1400"/>
              <a:t>=1</a:t>
            </a:r>
            <a:r>
              <a:rPr lang="en-US" sz="1400">
                <a:latin typeface="Chalkboard" charset="0"/>
              </a:rPr>
              <a:t>)</a:t>
            </a:r>
          </a:p>
        </p:txBody>
      </p:sp>
      <p:sp>
        <p:nvSpPr>
          <p:cNvPr id="37" name="Rectangle 17">
            <a:extLst>
              <a:ext uri="{FF2B5EF4-FFF2-40B4-BE49-F238E27FC236}">
                <a16:creationId xmlns:a16="http://schemas.microsoft.com/office/drawing/2014/main" id="{B1C9BED2-F805-754C-BDEA-91DBEF6A68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2879" y="3704748"/>
            <a:ext cx="415817" cy="2142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F035C0A-8262-564A-A591-0C5402D2CD60}"/>
              </a:ext>
            </a:extLst>
          </p:cNvPr>
          <p:cNvSpPr txBox="1"/>
          <p:nvPr/>
        </p:nvSpPr>
        <p:spPr>
          <a:xfrm>
            <a:off x="1854801" y="924459"/>
            <a:ext cx="3582099" cy="10769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799" dirty="0"/>
              <a:t>Lab frame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particle cycling in constant B field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445F7AB-7D9B-3E4B-8A6F-CA47BD14CC8F}"/>
              </a:ext>
            </a:extLst>
          </p:cNvPr>
          <p:cNvSpPr txBox="1"/>
          <p:nvPr/>
        </p:nvSpPr>
        <p:spPr>
          <a:xfrm>
            <a:off x="7131318" y="924459"/>
            <a:ext cx="3179850" cy="10769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799"/>
              <a:t>Boosted frame </a:t>
            </a:r>
            <a:r>
              <a:rPr lang="en-US" sz="2799">
                <a:latin typeface="Symbol" charset="2"/>
                <a:cs typeface="Symbol" charset="2"/>
              </a:rPr>
              <a:t>g</a:t>
            </a:r>
            <a:r>
              <a:rPr lang="en-US" sz="2799"/>
              <a:t>=2</a:t>
            </a:r>
          </a:p>
          <a:p>
            <a:pPr algn="ctr"/>
            <a:endParaRPr lang="en-US"/>
          </a:p>
          <a:p>
            <a:pPr algn="ctr"/>
            <a:r>
              <a:rPr lang="en-US"/>
              <a:t>ExB drift adds to gyration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1A80EEA-82F4-994D-AB66-79414B501F88}"/>
              </a:ext>
            </a:extLst>
          </p:cNvPr>
          <p:cNvGrpSpPr/>
          <p:nvPr/>
        </p:nvGrpSpPr>
        <p:grpSpPr>
          <a:xfrm>
            <a:off x="7195382" y="2990002"/>
            <a:ext cx="3158810" cy="657562"/>
            <a:chOff x="5661025" y="3614738"/>
            <a:chExt cx="3159633" cy="657733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772284B6-3306-C140-BD30-6282CE25F779}"/>
                </a:ext>
              </a:extLst>
            </p:cNvPr>
            <p:cNvGrpSpPr/>
            <p:nvPr/>
          </p:nvGrpSpPr>
          <p:grpSpPr>
            <a:xfrm>
              <a:off x="5661025" y="3614738"/>
              <a:ext cx="64008" cy="64008"/>
              <a:chOff x="4581525" y="4148138"/>
              <a:chExt cx="133350" cy="133350"/>
            </a:xfrm>
          </p:grpSpPr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780726B2-AB22-F742-8187-0DBDF37ABEEF}"/>
                  </a:ext>
                </a:extLst>
              </p:cNvPr>
              <p:cNvCxnSpPr/>
              <p:nvPr/>
            </p:nvCxnSpPr>
            <p:spPr bwMode="auto">
              <a:xfrm flipV="1">
                <a:off x="4581525" y="4213225"/>
                <a:ext cx="133350" cy="3175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A39818F9-95DA-3244-8C1E-87ACD9CCFC96}"/>
                  </a:ext>
                </a:extLst>
              </p:cNvPr>
              <p:cNvCxnSpPr/>
              <p:nvPr/>
            </p:nvCxnSpPr>
            <p:spPr bwMode="auto">
              <a:xfrm rot="16200000" flipV="1">
                <a:off x="4581525" y="4213225"/>
                <a:ext cx="133350" cy="3175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6C1CE390-05D2-C843-A7F4-E4D0AB5439CB}"/>
                </a:ext>
              </a:extLst>
            </p:cNvPr>
            <p:cNvGrpSpPr/>
            <p:nvPr/>
          </p:nvGrpSpPr>
          <p:grpSpPr>
            <a:xfrm>
              <a:off x="5969000" y="3643313"/>
              <a:ext cx="64008" cy="64008"/>
              <a:chOff x="4581525" y="4148138"/>
              <a:chExt cx="133350" cy="133350"/>
            </a:xfrm>
          </p:grpSpPr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2C96CB0B-CD0B-774D-95FE-48B0BEE87790}"/>
                  </a:ext>
                </a:extLst>
              </p:cNvPr>
              <p:cNvCxnSpPr/>
              <p:nvPr/>
            </p:nvCxnSpPr>
            <p:spPr bwMode="auto">
              <a:xfrm flipV="1">
                <a:off x="4581525" y="4213225"/>
                <a:ext cx="133350" cy="3175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433A0E93-806E-C44E-8404-F78FCD9C1C0F}"/>
                  </a:ext>
                </a:extLst>
              </p:cNvPr>
              <p:cNvCxnSpPr/>
              <p:nvPr/>
            </p:nvCxnSpPr>
            <p:spPr bwMode="auto">
              <a:xfrm rot="16200000" flipV="1">
                <a:off x="4581525" y="4213225"/>
                <a:ext cx="133350" cy="3175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55C0C350-98D9-3F49-BA05-ADE4C4C9AB13}"/>
                </a:ext>
              </a:extLst>
            </p:cNvPr>
            <p:cNvGrpSpPr/>
            <p:nvPr/>
          </p:nvGrpSpPr>
          <p:grpSpPr>
            <a:xfrm>
              <a:off x="6280150" y="3763963"/>
              <a:ext cx="64008" cy="64008"/>
              <a:chOff x="4581525" y="4148138"/>
              <a:chExt cx="133350" cy="133350"/>
            </a:xfrm>
          </p:grpSpPr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AED88ABE-EAD4-844F-9D0A-06183ED3E28D}"/>
                  </a:ext>
                </a:extLst>
              </p:cNvPr>
              <p:cNvCxnSpPr/>
              <p:nvPr/>
            </p:nvCxnSpPr>
            <p:spPr bwMode="auto">
              <a:xfrm flipV="1">
                <a:off x="4581525" y="4213225"/>
                <a:ext cx="133350" cy="3175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C5227BA1-C8F8-164C-96EF-718CA31A2080}"/>
                  </a:ext>
                </a:extLst>
              </p:cNvPr>
              <p:cNvCxnSpPr/>
              <p:nvPr/>
            </p:nvCxnSpPr>
            <p:spPr bwMode="auto">
              <a:xfrm rot="16200000" flipV="1">
                <a:off x="4581525" y="4213225"/>
                <a:ext cx="133350" cy="3175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B94FF1B2-C274-1745-BEAD-13325A56DAA2}"/>
                </a:ext>
              </a:extLst>
            </p:cNvPr>
            <p:cNvGrpSpPr/>
            <p:nvPr/>
          </p:nvGrpSpPr>
          <p:grpSpPr>
            <a:xfrm>
              <a:off x="6594475" y="3938588"/>
              <a:ext cx="64008" cy="64008"/>
              <a:chOff x="4581525" y="4148138"/>
              <a:chExt cx="133350" cy="133350"/>
            </a:xfrm>
          </p:grpSpPr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CEC3C0D4-AB98-1D4B-AD61-6521A4B5313B}"/>
                  </a:ext>
                </a:extLst>
              </p:cNvPr>
              <p:cNvCxnSpPr/>
              <p:nvPr/>
            </p:nvCxnSpPr>
            <p:spPr bwMode="auto">
              <a:xfrm flipV="1">
                <a:off x="4581525" y="4213225"/>
                <a:ext cx="133350" cy="3175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E63FD075-B018-B547-9002-C95A78F7971C}"/>
                  </a:ext>
                </a:extLst>
              </p:cNvPr>
              <p:cNvCxnSpPr/>
              <p:nvPr/>
            </p:nvCxnSpPr>
            <p:spPr bwMode="auto">
              <a:xfrm rot="16200000" flipV="1">
                <a:off x="4581525" y="4213225"/>
                <a:ext cx="133350" cy="3175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965D360A-0240-A84C-92AF-3EC65261F6A3}"/>
                </a:ext>
              </a:extLst>
            </p:cNvPr>
            <p:cNvGrpSpPr/>
            <p:nvPr/>
          </p:nvGrpSpPr>
          <p:grpSpPr>
            <a:xfrm>
              <a:off x="6902450" y="4110038"/>
              <a:ext cx="64008" cy="64008"/>
              <a:chOff x="4581525" y="4148138"/>
              <a:chExt cx="133350" cy="133350"/>
            </a:xfrm>
          </p:grpSpPr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4ED21D93-B6A0-5E4C-A297-343D80DC8F80}"/>
                  </a:ext>
                </a:extLst>
              </p:cNvPr>
              <p:cNvCxnSpPr/>
              <p:nvPr/>
            </p:nvCxnSpPr>
            <p:spPr bwMode="auto">
              <a:xfrm flipV="1">
                <a:off x="4581525" y="4213225"/>
                <a:ext cx="133350" cy="3175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9FD90D68-0538-8F4B-8B69-C96CE41DC459}"/>
                  </a:ext>
                </a:extLst>
              </p:cNvPr>
              <p:cNvCxnSpPr/>
              <p:nvPr/>
            </p:nvCxnSpPr>
            <p:spPr bwMode="auto">
              <a:xfrm rot="16200000" flipV="1">
                <a:off x="4581525" y="4213225"/>
                <a:ext cx="133350" cy="3175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77DE7AE2-DF82-954E-AA33-C85251385D79}"/>
                </a:ext>
              </a:extLst>
            </p:cNvPr>
            <p:cNvGrpSpPr/>
            <p:nvPr/>
          </p:nvGrpSpPr>
          <p:grpSpPr>
            <a:xfrm>
              <a:off x="7210425" y="4208463"/>
              <a:ext cx="64008" cy="64008"/>
              <a:chOff x="4581525" y="4148138"/>
              <a:chExt cx="133350" cy="133350"/>
            </a:xfrm>
          </p:grpSpPr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7A75FDA5-2731-114E-900C-8DF3D59D8B44}"/>
                  </a:ext>
                </a:extLst>
              </p:cNvPr>
              <p:cNvCxnSpPr/>
              <p:nvPr/>
            </p:nvCxnSpPr>
            <p:spPr bwMode="auto">
              <a:xfrm flipV="1">
                <a:off x="4581525" y="4213225"/>
                <a:ext cx="133350" cy="3175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7F073D01-661D-1442-9953-9BB23A357B80}"/>
                  </a:ext>
                </a:extLst>
              </p:cNvPr>
              <p:cNvCxnSpPr/>
              <p:nvPr/>
            </p:nvCxnSpPr>
            <p:spPr bwMode="auto">
              <a:xfrm rot="16200000" flipV="1">
                <a:off x="4581525" y="4213225"/>
                <a:ext cx="133350" cy="3175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EA44F0ED-587B-D646-AFBD-CE5B24948DB6}"/>
                </a:ext>
              </a:extLst>
            </p:cNvPr>
            <p:cNvGrpSpPr/>
            <p:nvPr/>
          </p:nvGrpSpPr>
          <p:grpSpPr>
            <a:xfrm>
              <a:off x="7518400" y="4208463"/>
              <a:ext cx="64008" cy="64008"/>
              <a:chOff x="4581525" y="4148138"/>
              <a:chExt cx="133350" cy="133350"/>
            </a:xfrm>
          </p:grpSpPr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3EE512FD-53AF-6B49-BD0E-B260B8890BC6}"/>
                  </a:ext>
                </a:extLst>
              </p:cNvPr>
              <p:cNvCxnSpPr/>
              <p:nvPr/>
            </p:nvCxnSpPr>
            <p:spPr bwMode="auto">
              <a:xfrm flipV="1">
                <a:off x="4581525" y="4213225"/>
                <a:ext cx="133350" cy="3175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DABF957B-64A7-C842-8427-4B73639F55E1}"/>
                  </a:ext>
                </a:extLst>
              </p:cNvPr>
              <p:cNvCxnSpPr/>
              <p:nvPr/>
            </p:nvCxnSpPr>
            <p:spPr bwMode="auto">
              <a:xfrm rot="16200000" flipV="1">
                <a:off x="4581525" y="4213225"/>
                <a:ext cx="133350" cy="3175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DFB23D54-15CC-FC42-8B5D-3437A24B06A0}"/>
                </a:ext>
              </a:extLst>
            </p:cNvPr>
            <p:cNvGrpSpPr/>
            <p:nvPr/>
          </p:nvGrpSpPr>
          <p:grpSpPr>
            <a:xfrm>
              <a:off x="7829550" y="4106863"/>
              <a:ext cx="64008" cy="64008"/>
              <a:chOff x="4581525" y="4148138"/>
              <a:chExt cx="133350" cy="133350"/>
            </a:xfrm>
          </p:grpSpPr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028AB780-2D30-844F-878A-9818328B3C45}"/>
                  </a:ext>
                </a:extLst>
              </p:cNvPr>
              <p:cNvCxnSpPr/>
              <p:nvPr/>
            </p:nvCxnSpPr>
            <p:spPr bwMode="auto">
              <a:xfrm flipV="1">
                <a:off x="4581525" y="4213225"/>
                <a:ext cx="133350" cy="3175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054368CC-695B-2E45-9569-BEB83F54211C}"/>
                  </a:ext>
                </a:extLst>
              </p:cNvPr>
              <p:cNvCxnSpPr/>
              <p:nvPr/>
            </p:nvCxnSpPr>
            <p:spPr bwMode="auto">
              <a:xfrm rot="16200000" flipV="1">
                <a:off x="4581525" y="4213225"/>
                <a:ext cx="133350" cy="3175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82B13719-B345-CD4B-9D17-B07D185ECDE9}"/>
                </a:ext>
              </a:extLst>
            </p:cNvPr>
            <p:cNvGrpSpPr/>
            <p:nvPr/>
          </p:nvGrpSpPr>
          <p:grpSpPr>
            <a:xfrm>
              <a:off x="8137525" y="3951288"/>
              <a:ext cx="64008" cy="64008"/>
              <a:chOff x="4581525" y="4148138"/>
              <a:chExt cx="133350" cy="133350"/>
            </a:xfrm>
          </p:grpSpPr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E9F8C476-8ECE-634E-B8D0-905C4B2D535B}"/>
                  </a:ext>
                </a:extLst>
              </p:cNvPr>
              <p:cNvCxnSpPr/>
              <p:nvPr/>
            </p:nvCxnSpPr>
            <p:spPr bwMode="auto">
              <a:xfrm flipV="1">
                <a:off x="4581525" y="4213225"/>
                <a:ext cx="133350" cy="3175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BF8F4CC9-BC32-1D47-9548-57654CD5464C}"/>
                  </a:ext>
                </a:extLst>
              </p:cNvPr>
              <p:cNvCxnSpPr/>
              <p:nvPr/>
            </p:nvCxnSpPr>
            <p:spPr bwMode="auto">
              <a:xfrm rot="16200000" flipV="1">
                <a:off x="4581525" y="4213225"/>
                <a:ext cx="133350" cy="3175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23ED2AEC-CFB7-DA43-A351-9F577576481C}"/>
                </a:ext>
              </a:extLst>
            </p:cNvPr>
            <p:cNvGrpSpPr/>
            <p:nvPr/>
          </p:nvGrpSpPr>
          <p:grpSpPr>
            <a:xfrm>
              <a:off x="8448675" y="3798888"/>
              <a:ext cx="64008" cy="64008"/>
              <a:chOff x="4581525" y="4148138"/>
              <a:chExt cx="133350" cy="133350"/>
            </a:xfrm>
          </p:grpSpPr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6E722DC4-DB1D-C74A-BE7F-F3222E0A0C71}"/>
                  </a:ext>
                </a:extLst>
              </p:cNvPr>
              <p:cNvCxnSpPr/>
              <p:nvPr/>
            </p:nvCxnSpPr>
            <p:spPr bwMode="auto">
              <a:xfrm flipV="1">
                <a:off x="4581525" y="4213225"/>
                <a:ext cx="133350" cy="3175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B676ED0A-13CA-8B42-914A-1BACB3F27057}"/>
                  </a:ext>
                </a:extLst>
              </p:cNvPr>
              <p:cNvCxnSpPr/>
              <p:nvPr/>
            </p:nvCxnSpPr>
            <p:spPr bwMode="auto">
              <a:xfrm rot="16200000" flipV="1">
                <a:off x="4581525" y="4213225"/>
                <a:ext cx="133350" cy="3175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B89B0256-9455-1E41-BD82-DC7E53C2EC04}"/>
                </a:ext>
              </a:extLst>
            </p:cNvPr>
            <p:cNvGrpSpPr/>
            <p:nvPr/>
          </p:nvGrpSpPr>
          <p:grpSpPr>
            <a:xfrm>
              <a:off x="8756650" y="3716338"/>
              <a:ext cx="64008" cy="64008"/>
              <a:chOff x="4581525" y="4148138"/>
              <a:chExt cx="133350" cy="133350"/>
            </a:xfrm>
          </p:grpSpPr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D761F2E5-B34C-4847-AE3C-23DA676EF82F}"/>
                  </a:ext>
                </a:extLst>
              </p:cNvPr>
              <p:cNvCxnSpPr/>
              <p:nvPr/>
            </p:nvCxnSpPr>
            <p:spPr bwMode="auto">
              <a:xfrm flipV="1">
                <a:off x="4581525" y="4213225"/>
                <a:ext cx="133350" cy="3175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CB6B96D9-2F90-E740-BE8E-82E192421341}"/>
                  </a:ext>
                </a:extLst>
              </p:cNvPr>
              <p:cNvCxnSpPr/>
              <p:nvPr/>
            </p:nvCxnSpPr>
            <p:spPr bwMode="auto">
              <a:xfrm rot="16200000" flipV="1">
                <a:off x="4581525" y="4213225"/>
                <a:ext cx="133350" cy="3175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96429EA6-C671-9A45-97EA-5337F5544C19}"/>
              </a:ext>
            </a:extLst>
          </p:cNvPr>
          <p:cNvGrpSpPr/>
          <p:nvPr/>
        </p:nvGrpSpPr>
        <p:grpSpPr>
          <a:xfrm>
            <a:off x="7195380" y="2929693"/>
            <a:ext cx="3168333" cy="622645"/>
            <a:chOff x="5661025" y="3548063"/>
            <a:chExt cx="3169158" cy="622807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CADEF77A-FCEE-0C43-A530-F2167ACD4A64}"/>
                </a:ext>
              </a:extLst>
            </p:cNvPr>
            <p:cNvGrpSpPr/>
            <p:nvPr/>
          </p:nvGrpSpPr>
          <p:grpSpPr>
            <a:xfrm rot="18900000">
              <a:off x="5661025" y="3890963"/>
              <a:ext cx="64008" cy="64008"/>
              <a:chOff x="4581525" y="4148139"/>
              <a:chExt cx="133350" cy="133350"/>
            </a:xfrm>
          </p:grpSpPr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7F8B7901-B510-B340-9F06-76E09341F8AA}"/>
                  </a:ext>
                </a:extLst>
              </p:cNvPr>
              <p:cNvCxnSpPr/>
              <p:nvPr/>
            </p:nvCxnSpPr>
            <p:spPr bwMode="auto">
              <a:xfrm flipV="1">
                <a:off x="4581525" y="4213227"/>
                <a:ext cx="133350" cy="3175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E91BA5C7-DEDA-A64F-8640-B9BE296EC2F5}"/>
                  </a:ext>
                </a:extLst>
              </p:cNvPr>
              <p:cNvCxnSpPr/>
              <p:nvPr/>
            </p:nvCxnSpPr>
            <p:spPr bwMode="auto">
              <a:xfrm rot="16200000" flipV="1">
                <a:off x="4581525" y="4213226"/>
                <a:ext cx="133350" cy="3175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1F4A4BAC-95FC-6348-B5C4-FC5BCDCD3D8D}"/>
                </a:ext>
              </a:extLst>
            </p:cNvPr>
            <p:cNvGrpSpPr/>
            <p:nvPr/>
          </p:nvGrpSpPr>
          <p:grpSpPr>
            <a:xfrm rot="18900000">
              <a:off x="5978525" y="3722689"/>
              <a:ext cx="64008" cy="64008"/>
              <a:chOff x="4581525" y="4148139"/>
              <a:chExt cx="133350" cy="133350"/>
            </a:xfrm>
          </p:grpSpPr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3192EE97-35BB-E945-88A0-AE991A1CE166}"/>
                  </a:ext>
                </a:extLst>
              </p:cNvPr>
              <p:cNvCxnSpPr/>
              <p:nvPr/>
            </p:nvCxnSpPr>
            <p:spPr bwMode="auto">
              <a:xfrm flipV="1">
                <a:off x="4581525" y="4213227"/>
                <a:ext cx="133350" cy="3175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F2B6C629-2067-9549-A70D-D4052024394C}"/>
                  </a:ext>
                </a:extLst>
              </p:cNvPr>
              <p:cNvCxnSpPr/>
              <p:nvPr/>
            </p:nvCxnSpPr>
            <p:spPr bwMode="auto">
              <a:xfrm rot="16200000" flipV="1">
                <a:off x="4581525" y="4213226"/>
                <a:ext cx="133350" cy="3175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89F26337-4B8D-AB4D-BB59-B095C6CEDAB6}"/>
                </a:ext>
              </a:extLst>
            </p:cNvPr>
            <p:cNvGrpSpPr/>
            <p:nvPr/>
          </p:nvGrpSpPr>
          <p:grpSpPr>
            <a:xfrm rot="18900000">
              <a:off x="6283324" y="3589340"/>
              <a:ext cx="64008" cy="64008"/>
              <a:chOff x="4581525" y="4148139"/>
              <a:chExt cx="133350" cy="133350"/>
            </a:xfrm>
          </p:grpSpPr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079FA06F-7D53-284D-B619-65FBDDD9177C}"/>
                  </a:ext>
                </a:extLst>
              </p:cNvPr>
              <p:cNvCxnSpPr/>
              <p:nvPr/>
            </p:nvCxnSpPr>
            <p:spPr bwMode="auto">
              <a:xfrm flipV="1">
                <a:off x="4581525" y="4213227"/>
                <a:ext cx="133350" cy="3175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46B367D3-3CB9-964D-80AD-A267642E9FEF}"/>
                  </a:ext>
                </a:extLst>
              </p:cNvPr>
              <p:cNvCxnSpPr/>
              <p:nvPr/>
            </p:nvCxnSpPr>
            <p:spPr bwMode="auto">
              <a:xfrm rot="16200000" flipV="1">
                <a:off x="4581525" y="4213226"/>
                <a:ext cx="133350" cy="3175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69BFCE62-42E3-584E-95A6-48389CDC5694}"/>
                </a:ext>
              </a:extLst>
            </p:cNvPr>
            <p:cNvGrpSpPr/>
            <p:nvPr/>
          </p:nvGrpSpPr>
          <p:grpSpPr>
            <a:xfrm rot="18900000">
              <a:off x="6591298" y="3548063"/>
              <a:ext cx="64008" cy="64008"/>
              <a:chOff x="4581525" y="4148139"/>
              <a:chExt cx="133350" cy="133350"/>
            </a:xfrm>
          </p:grpSpPr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7243A4F6-4B64-D945-9EFA-C201B90961D1}"/>
                  </a:ext>
                </a:extLst>
              </p:cNvPr>
              <p:cNvCxnSpPr/>
              <p:nvPr/>
            </p:nvCxnSpPr>
            <p:spPr bwMode="auto">
              <a:xfrm flipV="1">
                <a:off x="4581525" y="4213227"/>
                <a:ext cx="133350" cy="3175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602687BE-99FA-1145-98A9-BCDD5BC84F8B}"/>
                  </a:ext>
                </a:extLst>
              </p:cNvPr>
              <p:cNvCxnSpPr/>
              <p:nvPr/>
            </p:nvCxnSpPr>
            <p:spPr bwMode="auto">
              <a:xfrm rot="16200000" flipV="1">
                <a:off x="4581525" y="4213226"/>
                <a:ext cx="133350" cy="3175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CBC3C423-47E8-DE42-B1F7-6E0686869AF1}"/>
                </a:ext>
              </a:extLst>
            </p:cNvPr>
            <p:cNvGrpSpPr/>
            <p:nvPr/>
          </p:nvGrpSpPr>
          <p:grpSpPr>
            <a:xfrm rot="18900000">
              <a:off x="6899274" y="3611563"/>
              <a:ext cx="64008" cy="64008"/>
              <a:chOff x="4581525" y="4148139"/>
              <a:chExt cx="133350" cy="133350"/>
            </a:xfrm>
          </p:grpSpPr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EA705C0E-6233-8044-96E3-FD19E5DF64BE}"/>
                  </a:ext>
                </a:extLst>
              </p:cNvPr>
              <p:cNvCxnSpPr/>
              <p:nvPr/>
            </p:nvCxnSpPr>
            <p:spPr bwMode="auto">
              <a:xfrm flipV="1">
                <a:off x="4581525" y="4213227"/>
                <a:ext cx="133350" cy="3175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7A876C54-BC48-1B41-A712-BDD71827030C}"/>
                  </a:ext>
                </a:extLst>
              </p:cNvPr>
              <p:cNvCxnSpPr/>
              <p:nvPr/>
            </p:nvCxnSpPr>
            <p:spPr bwMode="auto">
              <a:xfrm rot="16200000" flipV="1">
                <a:off x="4581525" y="4213226"/>
                <a:ext cx="133350" cy="3175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1A4F4C06-6653-CC42-8BF3-DE4FBCA4979D}"/>
                </a:ext>
              </a:extLst>
            </p:cNvPr>
            <p:cNvGrpSpPr/>
            <p:nvPr/>
          </p:nvGrpSpPr>
          <p:grpSpPr>
            <a:xfrm rot="18900000">
              <a:off x="7213600" y="3757613"/>
              <a:ext cx="64008" cy="64008"/>
              <a:chOff x="4581525" y="4148139"/>
              <a:chExt cx="133350" cy="133350"/>
            </a:xfrm>
          </p:grpSpPr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111F5D53-4E73-D948-9696-B9257FF6DB83}"/>
                  </a:ext>
                </a:extLst>
              </p:cNvPr>
              <p:cNvCxnSpPr/>
              <p:nvPr/>
            </p:nvCxnSpPr>
            <p:spPr bwMode="auto">
              <a:xfrm flipV="1">
                <a:off x="4581525" y="4213227"/>
                <a:ext cx="133350" cy="3175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3E35449A-C041-BC44-941C-33F76D92B596}"/>
                  </a:ext>
                </a:extLst>
              </p:cNvPr>
              <p:cNvCxnSpPr/>
              <p:nvPr/>
            </p:nvCxnSpPr>
            <p:spPr bwMode="auto">
              <a:xfrm rot="16200000" flipV="1">
                <a:off x="4581525" y="4213226"/>
                <a:ext cx="133350" cy="3175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2E369D65-7710-D54C-901A-B1F870A2D84E}"/>
                </a:ext>
              </a:extLst>
            </p:cNvPr>
            <p:cNvGrpSpPr/>
            <p:nvPr/>
          </p:nvGrpSpPr>
          <p:grpSpPr>
            <a:xfrm rot="18900000">
              <a:off x="7521574" y="3932238"/>
              <a:ext cx="64008" cy="64008"/>
              <a:chOff x="4581525" y="4148139"/>
              <a:chExt cx="133350" cy="133350"/>
            </a:xfrm>
          </p:grpSpPr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F6460000-B2F1-044A-AC9F-47EF5940E60B}"/>
                  </a:ext>
                </a:extLst>
              </p:cNvPr>
              <p:cNvCxnSpPr/>
              <p:nvPr/>
            </p:nvCxnSpPr>
            <p:spPr bwMode="auto">
              <a:xfrm flipV="1">
                <a:off x="4581525" y="4213227"/>
                <a:ext cx="133350" cy="3175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76444463-3199-3143-8579-45713F849A49}"/>
                  </a:ext>
                </a:extLst>
              </p:cNvPr>
              <p:cNvCxnSpPr/>
              <p:nvPr/>
            </p:nvCxnSpPr>
            <p:spPr bwMode="auto">
              <a:xfrm rot="16200000" flipV="1">
                <a:off x="4581525" y="4213226"/>
                <a:ext cx="133350" cy="3175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DBC68C77-C14E-0B49-A7E5-9062EF08C5AE}"/>
                </a:ext>
              </a:extLst>
            </p:cNvPr>
            <p:cNvGrpSpPr/>
            <p:nvPr/>
          </p:nvGrpSpPr>
          <p:grpSpPr>
            <a:xfrm rot="18900000">
              <a:off x="7826373" y="4065588"/>
              <a:ext cx="64008" cy="64008"/>
              <a:chOff x="4581525" y="4148139"/>
              <a:chExt cx="133350" cy="133350"/>
            </a:xfrm>
          </p:grpSpPr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3A76BC1B-8817-AC42-8BDD-EBFCF25A4C0E}"/>
                  </a:ext>
                </a:extLst>
              </p:cNvPr>
              <p:cNvCxnSpPr/>
              <p:nvPr/>
            </p:nvCxnSpPr>
            <p:spPr bwMode="auto">
              <a:xfrm flipV="1">
                <a:off x="4581525" y="4213227"/>
                <a:ext cx="133350" cy="3175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A8BAD409-E40E-0142-93F9-E8ECC9FA5E4D}"/>
                  </a:ext>
                </a:extLst>
              </p:cNvPr>
              <p:cNvCxnSpPr/>
              <p:nvPr/>
            </p:nvCxnSpPr>
            <p:spPr bwMode="auto">
              <a:xfrm rot="16200000" flipV="1">
                <a:off x="4581525" y="4213226"/>
                <a:ext cx="133350" cy="3175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C96152A3-9D44-EB4C-9BD3-644EF1909F2A}"/>
                </a:ext>
              </a:extLst>
            </p:cNvPr>
            <p:cNvGrpSpPr/>
            <p:nvPr/>
          </p:nvGrpSpPr>
          <p:grpSpPr>
            <a:xfrm rot="18900000">
              <a:off x="8140701" y="4106862"/>
              <a:ext cx="64008" cy="64008"/>
              <a:chOff x="4581525" y="4148139"/>
              <a:chExt cx="133350" cy="133350"/>
            </a:xfrm>
          </p:grpSpPr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4CD1DE06-C802-994F-9ADF-ABD32FC69140}"/>
                  </a:ext>
                </a:extLst>
              </p:cNvPr>
              <p:cNvCxnSpPr/>
              <p:nvPr/>
            </p:nvCxnSpPr>
            <p:spPr bwMode="auto">
              <a:xfrm flipV="1">
                <a:off x="4581525" y="4213227"/>
                <a:ext cx="133350" cy="3175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517F54CA-B968-3C48-B446-615A10FAF9AC}"/>
                  </a:ext>
                </a:extLst>
              </p:cNvPr>
              <p:cNvCxnSpPr/>
              <p:nvPr/>
            </p:nvCxnSpPr>
            <p:spPr bwMode="auto">
              <a:xfrm rot="16200000" flipV="1">
                <a:off x="4581525" y="4213226"/>
                <a:ext cx="133350" cy="3175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E4134B19-90A8-CD4F-AADC-32D768B0FCF8}"/>
                </a:ext>
              </a:extLst>
            </p:cNvPr>
            <p:cNvGrpSpPr/>
            <p:nvPr/>
          </p:nvGrpSpPr>
          <p:grpSpPr>
            <a:xfrm rot="18900000">
              <a:off x="8451850" y="4049713"/>
              <a:ext cx="64008" cy="64008"/>
              <a:chOff x="4581525" y="4148139"/>
              <a:chExt cx="133350" cy="133350"/>
            </a:xfrm>
          </p:grpSpPr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124F2893-6DCD-CC4F-9423-CE7F7003704C}"/>
                  </a:ext>
                </a:extLst>
              </p:cNvPr>
              <p:cNvCxnSpPr/>
              <p:nvPr/>
            </p:nvCxnSpPr>
            <p:spPr bwMode="auto">
              <a:xfrm flipV="1">
                <a:off x="4581525" y="4213227"/>
                <a:ext cx="133350" cy="3175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1D5C3CCE-EEEA-744B-9953-8561B0825300}"/>
                  </a:ext>
                </a:extLst>
              </p:cNvPr>
              <p:cNvCxnSpPr/>
              <p:nvPr/>
            </p:nvCxnSpPr>
            <p:spPr bwMode="auto">
              <a:xfrm rot="16200000" flipV="1">
                <a:off x="4581525" y="4213226"/>
                <a:ext cx="133350" cy="3175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BDAEAEF8-6049-D048-9FA0-347F81F6DCA5}"/>
                </a:ext>
              </a:extLst>
            </p:cNvPr>
            <p:cNvGrpSpPr/>
            <p:nvPr/>
          </p:nvGrpSpPr>
          <p:grpSpPr>
            <a:xfrm rot="18900000">
              <a:off x="8766175" y="3890963"/>
              <a:ext cx="64008" cy="64008"/>
              <a:chOff x="4581525" y="4148139"/>
              <a:chExt cx="133350" cy="133350"/>
            </a:xfrm>
          </p:grpSpPr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00C32142-8D81-DE48-BCC8-5C1098485E37}"/>
                  </a:ext>
                </a:extLst>
              </p:cNvPr>
              <p:cNvCxnSpPr/>
              <p:nvPr/>
            </p:nvCxnSpPr>
            <p:spPr bwMode="auto">
              <a:xfrm flipV="1">
                <a:off x="4581525" y="4213227"/>
                <a:ext cx="133350" cy="3175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CB4DB943-B4DF-BA40-A4B9-11A675B01A6A}"/>
                  </a:ext>
                </a:extLst>
              </p:cNvPr>
              <p:cNvCxnSpPr/>
              <p:nvPr/>
            </p:nvCxnSpPr>
            <p:spPr bwMode="auto">
              <a:xfrm rot="16200000" flipV="1">
                <a:off x="4581525" y="4213226"/>
                <a:ext cx="133350" cy="3175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7048EB5F-DE6E-8843-B80C-FD7EFCE1506B}"/>
              </a:ext>
            </a:extLst>
          </p:cNvPr>
          <p:cNvGrpSpPr/>
          <p:nvPr/>
        </p:nvGrpSpPr>
        <p:grpSpPr>
          <a:xfrm>
            <a:off x="7201731" y="2997935"/>
            <a:ext cx="3150048" cy="588491"/>
            <a:chOff x="5667375" y="3625850"/>
            <a:chExt cx="3150869" cy="588644"/>
          </a:xfrm>
        </p:grpSpPr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4563673D-9F8D-7448-A902-331E593D1E00}"/>
                </a:ext>
              </a:extLst>
            </p:cNvPr>
            <p:cNvSpPr/>
            <p:nvPr/>
          </p:nvSpPr>
          <p:spPr>
            <a:xfrm>
              <a:off x="5692775" y="3644900"/>
              <a:ext cx="3098800" cy="549285"/>
            </a:xfrm>
            <a:custGeom>
              <a:avLst/>
              <a:gdLst>
                <a:gd name="connsiteX0" fmla="*/ 3098800 w 3098800"/>
                <a:gd name="connsiteY0" fmla="*/ 3175 h 549285"/>
                <a:gd name="connsiteX1" fmla="*/ 2787650 w 3098800"/>
                <a:gd name="connsiteY1" fmla="*/ 57150 h 549285"/>
                <a:gd name="connsiteX2" fmla="*/ 2476500 w 3098800"/>
                <a:gd name="connsiteY2" fmla="*/ 193675 h 549285"/>
                <a:gd name="connsiteX3" fmla="*/ 2168525 w 3098800"/>
                <a:gd name="connsiteY3" fmla="*/ 358775 h 549285"/>
                <a:gd name="connsiteX4" fmla="*/ 1860550 w 3098800"/>
                <a:gd name="connsiteY4" fmla="*/ 495300 h 549285"/>
                <a:gd name="connsiteX5" fmla="*/ 1549400 w 3098800"/>
                <a:gd name="connsiteY5" fmla="*/ 549275 h 549285"/>
                <a:gd name="connsiteX6" fmla="*/ 1241425 w 3098800"/>
                <a:gd name="connsiteY6" fmla="*/ 498475 h 549285"/>
                <a:gd name="connsiteX7" fmla="*/ 930275 w 3098800"/>
                <a:gd name="connsiteY7" fmla="*/ 361950 h 549285"/>
                <a:gd name="connsiteX8" fmla="*/ 619125 w 3098800"/>
                <a:gd name="connsiteY8" fmla="*/ 190500 h 549285"/>
                <a:gd name="connsiteX9" fmla="*/ 311150 w 3098800"/>
                <a:gd name="connsiteY9" fmla="*/ 53975 h 549285"/>
                <a:gd name="connsiteX10" fmla="*/ 0 w 3098800"/>
                <a:gd name="connsiteY10" fmla="*/ 0 h 549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98800" h="549285">
                  <a:moveTo>
                    <a:pt x="3098800" y="3175"/>
                  </a:moveTo>
                  <a:cubicBezTo>
                    <a:pt x="2995083" y="14287"/>
                    <a:pt x="2891367" y="25400"/>
                    <a:pt x="2787650" y="57150"/>
                  </a:cubicBezTo>
                  <a:cubicBezTo>
                    <a:pt x="2683933" y="88900"/>
                    <a:pt x="2579687" y="143404"/>
                    <a:pt x="2476500" y="193675"/>
                  </a:cubicBezTo>
                  <a:cubicBezTo>
                    <a:pt x="2373313" y="243946"/>
                    <a:pt x="2271183" y="308504"/>
                    <a:pt x="2168525" y="358775"/>
                  </a:cubicBezTo>
                  <a:cubicBezTo>
                    <a:pt x="2065867" y="409046"/>
                    <a:pt x="1963737" y="463550"/>
                    <a:pt x="1860550" y="495300"/>
                  </a:cubicBezTo>
                  <a:cubicBezTo>
                    <a:pt x="1757363" y="527050"/>
                    <a:pt x="1652587" y="548746"/>
                    <a:pt x="1549400" y="549275"/>
                  </a:cubicBezTo>
                  <a:cubicBezTo>
                    <a:pt x="1446213" y="549804"/>
                    <a:pt x="1344612" y="529696"/>
                    <a:pt x="1241425" y="498475"/>
                  </a:cubicBezTo>
                  <a:cubicBezTo>
                    <a:pt x="1138238" y="467254"/>
                    <a:pt x="1033992" y="413279"/>
                    <a:pt x="930275" y="361950"/>
                  </a:cubicBezTo>
                  <a:cubicBezTo>
                    <a:pt x="826558" y="310621"/>
                    <a:pt x="722312" y="241829"/>
                    <a:pt x="619125" y="190500"/>
                  </a:cubicBezTo>
                  <a:cubicBezTo>
                    <a:pt x="515938" y="139171"/>
                    <a:pt x="414337" y="85725"/>
                    <a:pt x="311150" y="53975"/>
                  </a:cubicBezTo>
                  <a:cubicBezTo>
                    <a:pt x="207963" y="22225"/>
                    <a:pt x="0" y="0"/>
                    <a:pt x="0" y="0"/>
                  </a:cubicBezTo>
                </a:path>
              </a:pathLst>
            </a:custGeom>
            <a:ln w="12700" cmpd="sng">
              <a:solidFill>
                <a:srgbClr val="000000"/>
              </a:solidFill>
              <a:prstDash val="dash"/>
            </a:ln>
          </p:spPr>
          <p:txBody>
            <a:bodyPr vert="horz" wrap="square" lIns="91416" tIns="45708" rIns="91416" bIns="45708" numCol="1" rtlCol="0" anchor="t" anchorCtr="0" compatLnSpc="1">
              <a:prstTxWarp prst="textNoShape">
                <a:avLst/>
              </a:prstTxWarp>
            </a:bodyPr>
            <a:lstStyle/>
            <a:p>
              <a:pPr defTabSz="914126" eaLnBrk="0" hangingPunct="0"/>
              <a:endParaRPr lang="en-US" sz="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523CB7ED-3B28-9343-86BF-C4013956B372}"/>
                </a:ext>
              </a:extLst>
            </p:cNvPr>
            <p:cNvSpPr/>
            <p:nvPr/>
          </p:nvSpPr>
          <p:spPr bwMode="auto">
            <a:xfrm>
              <a:off x="5667375" y="3625850"/>
              <a:ext cx="45719" cy="45719"/>
            </a:xfrm>
            <a:prstGeom prst="ellips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16" tIns="45708" rIns="91416" bIns="45708" numCol="1" rtlCol="0" anchor="t" anchorCtr="0" compatLnSpc="1">
              <a:prstTxWarp prst="textNoShape">
                <a:avLst/>
              </a:prstTxWarp>
            </a:bodyPr>
            <a:lstStyle/>
            <a:p>
              <a:pPr defTabSz="914126" eaLnBrk="0" hangingPunct="0"/>
              <a:endParaRPr lang="en-US" sz="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8444CD21-892D-2E4C-B2DC-863CAEAF4841}"/>
                </a:ext>
              </a:extLst>
            </p:cNvPr>
            <p:cNvSpPr/>
            <p:nvPr/>
          </p:nvSpPr>
          <p:spPr bwMode="auto">
            <a:xfrm>
              <a:off x="5978525" y="3670300"/>
              <a:ext cx="45719" cy="45719"/>
            </a:xfrm>
            <a:prstGeom prst="ellips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16" tIns="45708" rIns="91416" bIns="45708" numCol="1" rtlCol="0" anchor="t" anchorCtr="0" compatLnSpc="1">
              <a:prstTxWarp prst="textNoShape">
                <a:avLst/>
              </a:prstTxWarp>
            </a:bodyPr>
            <a:lstStyle/>
            <a:p>
              <a:pPr defTabSz="914126" eaLnBrk="0" hangingPunct="0"/>
              <a:endParaRPr lang="en-US" sz="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D7EBB1E4-7B48-6942-A175-D65B53706EDD}"/>
                </a:ext>
              </a:extLst>
            </p:cNvPr>
            <p:cNvSpPr/>
            <p:nvPr/>
          </p:nvSpPr>
          <p:spPr bwMode="auto">
            <a:xfrm>
              <a:off x="6289675" y="3813175"/>
              <a:ext cx="45719" cy="45719"/>
            </a:xfrm>
            <a:prstGeom prst="ellips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16" tIns="45708" rIns="91416" bIns="45708" numCol="1" rtlCol="0" anchor="t" anchorCtr="0" compatLnSpc="1">
              <a:prstTxWarp prst="textNoShape">
                <a:avLst/>
              </a:prstTxWarp>
            </a:bodyPr>
            <a:lstStyle/>
            <a:p>
              <a:pPr defTabSz="914126" eaLnBrk="0" hangingPunct="0"/>
              <a:endParaRPr lang="en-US" sz="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FF8A5214-BC10-AA48-AB7E-D0C410B20B85}"/>
                </a:ext>
              </a:extLst>
            </p:cNvPr>
            <p:cNvSpPr/>
            <p:nvPr/>
          </p:nvSpPr>
          <p:spPr bwMode="auto">
            <a:xfrm>
              <a:off x="6600825" y="3984625"/>
              <a:ext cx="45719" cy="45719"/>
            </a:xfrm>
            <a:prstGeom prst="ellips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16" tIns="45708" rIns="91416" bIns="45708" numCol="1" rtlCol="0" anchor="t" anchorCtr="0" compatLnSpc="1">
              <a:prstTxWarp prst="textNoShape">
                <a:avLst/>
              </a:prstTxWarp>
            </a:bodyPr>
            <a:lstStyle/>
            <a:p>
              <a:pPr defTabSz="914126" eaLnBrk="0" hangingPunct="0"/>
              <a:endParaRPr lang="en-US" sz="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9BE52FEE-E4E3-1A4B-85A8-113D8560F5FF}"/>
                </a:ext>
              </a:extLst>
            </p:cNvPr>
            <p:cNvSpPr/>
            <p:nvPr/>
          </p:nvSpPr>
          <p:spPr bwMode="auto">
            <a:xfrm>
              <a:off x="6908800" y="4121150"/>
              <a:ext cx="45719" cy="45719"/>
            </a:xfrm>
            <a:prstGeom prst="ellips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16" tIns="45708" rIns="91416" bIns="45708" numCol="1" rtlCol="0" anchor="t" anchorCtr="0" compatLnSpc="1">
              <a:prstTxWarp prst="textNoShape">
                <a:avLst/>
              </a:prstTxWarp>
            </a:bodyPr>
            <a:lstStyle/>
            <a:p>
              <a:pPr defTabSz="914126" eaLnBrk="0" hangingPunct="0"/>
              <a:endParaRPr lang="en-US" sz="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1B0C5A78-9633-8244-BBD0-097E4515F50B}"/>
                </a:ext>
              </a:extLst>
            </p:cNvPr>
            <p:cNvSpPr/>
            <p:nvPr/>
          </p:nvSpPr>
          <p:spPr bwMode="auto">
            <a:xfrm>
              <a:off x="7223125" y="4168775"/>
              <a:ext cx="45719" cy="45719"/>
            </a:xfrm>
            <a:prstGeom prst="ellips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16" tIns="45708" rIns="91416" bIns="45708" numCol="1" rtlCol="0" anchor="t" anchorCtr="0" compatLnSpc="1">
              <a:prstTxWarp prst="textNoShape">
                <a:avLst/>
              </a:prstTxWarp>
            </a:bodyPr>
            <a:lstStyle/>
            <a:p>
              <a:pPr defTabSz="914126" eaLnBrk="0" hangingPunct="0"/>
              <a:endParaRPr lang="en-US" sz="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399A73AB-B441-BB44-814F-4A263354A378}"/>
                </a:ext>
              </a:extLst>
            </p:cNvPr>
            <p:cNvSpPr/>
            <p:nvPr/>
          </p:nvSpPr>
          <p:spPr bwMode="auto">
            <a:xfrm>
              <a:off x="7531100" y="4124325"/>
              <a:ext cx="45719" cy="45719"/>
            </a:xfrm>
            <a:prstGeom prst="ellips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16" tIns="45708" rIns="91416" bIns="45708" numCol="1" rtlCol="0" anchor="t" anchorCtr="0" compatLnSpc="1">
              <a:prstTxWarp prst="textNoShape">
                <a:avLst/>
              </a:prstTxWarp>
            </a:bodyPr>
            <a:lstStyle/>
            <a:p>
              <a:pPr defTabSz="914126" eaLnBrk="0" hangingPunct="0"/>
              <a:endParaRPr lang="en-US" sz="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805D4BCE-ABFE-0A4D-82A8-F81874A6339B}"/>
                </a:ext>
              </a:extLst>
            </p:cNvPr>
            <p:cNvSpPr/>
            <p:nvPr/>
          </p:nvSpPr>
          <p:spPr bwMode="auto">
            <a:xfrm>
              <a:off x="7845425" y="3981450"/>
              <a:ext cx="45719" cy="45719"/>
            </a:xfrm>
            <a:prstGeom prst="ellips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16" tIns="45708" rIns="91416" bIns="45708" numCol="1" rtlCol="0" anchor="t" anchorCtr="0" compatLnSpc="1">
              <a:prstTxWarp prst="textNoShape">
                <a:avLst/>
              </a:prstTxWarp>
            </a:bodyPr>
            <a:lstStyle/>
            <a:p>
              <a:pPr defTabSz="914126" eaLnBrk="0" hangingPunct="0"/>
              <a:endParaRPr lang="en-US" sz="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EDDA6E34-0203-604E-B108-1819D1B7169B}"/>
                </a:ext>
              </a:extLst>
            </p:cNvPr>
            <p:cNvSpPr/>
            <p:nvPr/>
          </p:nvSpPr>
          <p:spPr bwMode="auto">
            <a:xfrm>
              <a:off x="8147050" y="3816350"/>
              <a:ext cx="45719" cy="45719"/>
            </a:xfrm>
            <a:prstGeom prst="ellips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16" tIns="45708" rIns="91416" bIns="45708" numCol="1" rtlCol="0" anchor="t" anchorCtr="0" compatLnSpc="1">
              <a:prstTxWarp prst="textNoShape">
                <a:avLst/>
              </a:prstTxWarp>
            </a:bodyPr>
            <a:lstStyle/>
            <a:p>
              <a:pPr defTabSz="914126" eaLnBrk="0" hangingPunct="0"/>
              <a:endParaRPr lang="en-US" sz="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707EA35C-46D0-694B-92F0-17B17F58568F}"/>
                </a:ext>
              </a:extLst>
            </p:cNvPr>
            <p:cNvSpPr/>
            <p:nvPr/>
          </p:nvSpPr>
          <p:spPr bwMode="auto">
            <a:xfrm>
              <a:off x="8461375" y="3676650"/>
              <a:ext cx="45719" cy="45719"/>
            </a:xfrm>
            <a:prstGeom prst="ellips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16" tIns="45708" rIns="91416" bIns="45708" numCol="1" rtlCol="0" anchor="t" anchorCtr="0" compatLnSpc="1">
              <a:prstTxWarp prst="textNoShape">
                <a:avLst/>
              </a:prstTxWarp>
            </a:bodyPr>
            <a:lstStyle/>
            <a:p>
              <a:pPr defTabSz="914126" eaLnBrk="0" hangingPunct="0"/>
              <a:endParaRPr lang="en-US" sz="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BA6D94F8-3973-974D-8E19-876AFDB1F668}"/>
                </a:ext>
              </a:extLst>
            </p:cNvPr>
            <p:cNvSpPr/>
            <p:nvPr/>
          </p:nvSpPr>
          <p:spPr bwMode="auto">
            <a:xfrm>
              <a:off x="8772525" y="3629025"/>
              <a:ext cx="45719" cy="45719"/>
            </a:xfrm>
            <a:prstGeom prst="ellips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16" tIns="45708" rIns="91416" bIns="45708" numCol="1" rtlCol="0" anchor="t" anchorCtr="0" compatLnSpc="1">
              <a:prstTxWarp prst="textNoShape">
                <a:avLst/>
              </a:prstTxWarp>
            </a:bodyPr>
            <a:lstStyle/>
            <a:p>
              <a:pPr defTabSz="914126" eaLnBrk="0" hangingPunct="0"/>
              <a:endParaRPr lang="en-US" sz="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E1323EC1-4EB9-0A44-B97B-5583B6728745}"/>
              </a:ext>
            </a:extLst>
          </p:cNvPr>
          <p:cNvGrpSpPr/>
          <p:nvPr/>
        </p:nvGrpSpPr>
        <p:grpSpPr>
          <a:xfrm>
            <a:off x="7208079" y="3023329"/>
            <a:ext cx="3150048" cy="575794"/>
            <a:chOff x="5667375" y="3632200"/>
            <a:chExt cx="3150869" cy="575944"/>
          </a:xfrm>
        </p:grpSpPr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1E2516AB-E2A1-F24A-8CCD-2B4274623892}"/>
                </a:ext>
              </a:extLst>
            </p:cNvPr>
            <p:cNvSpPr/>
            <p:nvPr/>
          </p:nvSpPr>
          <p:spPr>
            <a:xfrm>
              <a:off x="5692775" y="3660775"/>
              <a:ext cx="3098800" cy="533006"/>
            </a:xfrm>
            <a:custGeom>
              <a:avLst/>
              <a:gdLst>
                <a:gd name="connsiteX0" fmla="*/ 3098800 w 3098800"/>
                <a:gd name="connsiteY0" fmla="*/ 263525 h 533006"/>
                <a:gd name="connsiteX1" fmla="*/ 2790825 w 3098800"/>
                <a:gd name="connsiteY1" fmla="*/ 425450 h 533006"/>
                <a:gd name="connsiteX2" fmla="*/ 2479675 w 3098800"/>
                <a:gd name="connsiteY2" fmla="*/ 520700 h 533006"/>
                <a:gd name="connsiteX3" fmla="*/ 2171700 w 3098800"/>
                <a:gd name="connsiteY3" fmla="*/ 520700 h 533006"/>
                <a:gd name="connsiteX4" fmla="*/ 1863725 w 3098800"/>
                <a:gd name="connsiteY4" fmla="*/ 419100 h 533006"/>
                <a:gd name="connsiteX5" fmla="*/ 1549400 w 3098800"/>
                <a:gd name="connsiteY5" fmla="*/ 260350 h 533006"/>
                <a:gd name="connsiteX6" fmla="*/ 1238250 w 3098800"/>
                <a:gd name="connsiteY6" fmla="*/ 98425 h 533006"/>
                <a:gd name="connsiteX7" fmla="*/ 930275 w 3098800"/>
                <a:gd name="connsiteY7" fmla="*/ 0 h 533006"/>
                <a:gd name="connsiteX8" fmla="*/ 622300 w 3098800"/>
                <a:gd name="connsiteY8" fmla="*/ 0 h 533006"/>
                <a:gd name="connsiteX9" fmla="*/ 311150 w 3098800"/>
                <a:gd name="connsiteY9" fmla="*/ 98425 h 533006"/>
                <a:gd name="connsiteX10" fmla="*/ 0 w 3098800"/>
                <a:gd name="connsiteY10" fmla="*/ 257175 h 533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98800" h="533006">
                  <a:moveTo>
                    <a:pt x="3098800" y="263525"/>
                  </a:moveTo>
                  <a:cubicBezTo>
                    <a:pt x="2996406" y="323056"/>
                    <a:pt x="2894012" y="382588"/>
                    <a:pt x="2790825" y="425450"/>
                  </a:cubicBezTo>
                  <a:cubicBezTo>
                    <a:pt x="2687638" y="468312"/>
                    <a:pt x="2582862" y="504825"/>
                    <a:pt x="2479675" y="520700"/>
                  </a:cubicBezTo>
                  <a:cubicBezTo>
                    <a:pt x="2376488" y="536575"/>
                    <a:pt x="2274358" y="537633"/>
                    <a:pt x="2171700" y="520700"/>
                  </a:cubicBezTo>
                  <a:cubicBezTo>
                    <a:pt x="2069042" y="503767"/>
                    <a:pt x="1967442" y="462492"/>
                    <a:pt x="1863725" y="419100"/>
                  </a:cubicBezTo>
                  <a:cubicBezTo>
                    <a:pt x="1760008" y="375708"/>
                    <a:pt x="1549400" y="260350"/>
                    <a:pt x="1549400" y="260350"/>
                  </a:cubicBezTo>
                  <a:cubicBezTo>
                    <a:pt x="1445154" y="206904"/>
                    <a:pt x="1341437" y="141817"/>
                    <a:pt x="1238250" y="98425"/>
                  </a:cubicBezTo>
                  <a:cubicBezTo>
                    <a:pt x="1135063" y="55033"/>
                    <a:pt x="1032933" y="16404"/>
                    <a:pt x="930275" y="0"/>
                  </a:cubicBezTo>
                  <a:cubicBezTo>
                    <a:pt x="827617" y="-16404"/>
                    <a:pt x="725487" y="-16404"/>
                    <a:pt x="622300" y="0"/>
                  </a:cubicBezTo>
                  <a:cubicBezTo>
                    <a:pt x="519113" y="16404"/>
                    <a:pt x="414867" y="55562"/>
                    <a:pt x="311150" y="98425"/>
                  </a:cubicBezTo>
                  <a:cubicBezTo>
                    <a:pt x="207433" y="141287"/>
                    <a:pt x="0" y="257175"/>
                    <a:pt x="0" y="257175"/>
                  </a:cubicBezTo>
                </a:path>
              </a:pathLst>
            </a:custGeom>
            <a:ln w="12700" cmpd="sng">
              <a:solidFill>
                <a:schemeClr val="tx1"/>
              </a:solidFill>
            </a:ln>
          </p:spPr>
          <p:txBody>
            <a:bodyPr vert="horz" wrap="square" lIns="91416" tIns="45708" rIns="91416" bIns="45708" numCol="1" rtlCol="0" anchor="t" anchorCtr="0" compatLnSpc="1">
              <a:prstTxWarp prst="textNoShape">
                <a:avLst/>
              </a:prstTxWarp>
            </a:bodyPr>
            <a:lstStyle/>
            <a:p>
              <a:pPr defTabSz="914126" eaLnBrk="0" hangingPunct="0"/>
              <a:endParaRPr lang="en-US" sz="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3" name="Frame 122">
              <a:extLst>
                <a:ext uri="{FF2B5EF4-FFF2-40B4-BE49-F238E27FC236}">
                  <a16:creationId xmlns:a16="http://schemas.microsoft.com/office/drawing/2014/main" id="{285236B1-B092-AB4B-84B0-2BFBA7D19064}"/>
                </a:ext>
              </a:extLst>
            </p:cNvPr>
            <p:cNvSpPr/>
            <p:nvPr/>
          </p:nvSpPr>
          <p:spPr bwMode="auto">
            <a:xfrm>
              <a:off x="5667375" y="3895725"/>
              <a:ext cx="45719" cy="45719"/>
            </a:xfrm>
            <a:prstGeom prst="fram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square" lIns="91416" tIns="45708" rIns="91416" bIns="45708" numCol="1" rtlCol="0" anchor="t" anchorCtr="0" compatLnSpc="1">
              <a:prstTxWarp prst="textNoShape">
                <a:avLst/>
              </a:prstTxWarp>
            </a:bodyPr>
            <a:lstStyle/>
            <a:p>
              <a:pPr defTabSz="914126" eaLnBrk="0" hangingPunct="0"/>
              <a:endParaRPr lang="en-US" sz="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4" name="Frame 123">
              <a:extLst>
                <a:ext uri="{FF2B5EF4-FFF2-40B4-BE49-F238E27FC236}">
                  <a16:creationId xmlns:a16="http://schemas.microsoft.com/office/drawing/2014/main" id="{DFDC3CAE-0748-0D4E-9CA3-B9E26B74885A}"/>
                </a:ext>
              </a:extLst>
            </p:cNvPr>
            <p:cNvSpPr/>
            <p:nvPr/>
          </p:nvSpPr>
          <p:spPr bwMode="auto">
            <a:xfrm>
              <a:off x="5988050" y="3736975"/>
              <a:ext cx="45719" cy="45719"/>
            </a:xfrm>
            <a:prstGeom prst="fram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square" lIns="91416" tIns="45708" rIns="91416" bIns="45708" numCol="1" rtlCol="0" anchor="t" anchorCtr="0" compatLnSpc="1">
              <a:prstTxWarp prst="textNoShape">
                <a:avLst/>
              </a:prstTxWarp>
            </a:bodyPr>
            <a:lstStyle/>
            <a:p>
              <a:pPr defTabSz="914126" eaLnBrk="0" hangingPunct="0"/>
              <a:endParaRPr lang="en-US" sz="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5" name="Frame 124">
              <a:extLst>
                <a:ext uri="{FF2B5EF4-FFF2-40B4-BE49-F238E27FC236}">
                  <a16:creationId xmlns:a16="http://schemas.microsoft.com/office/drawing/2014/main" id="{48EC81A2-223C-AC42-8A97-FF4D3BF0EFF9}"/>
                </a:ext>
              </a:extLst>
            </p:cNvPr>
            <p:cNvSpPr/>
            <p:nvPr/>
          </p:nvSpPr>
          <p:spPr bwMode="auto">
            <a:xfrm>
              <a:off x="6289675" y="3644900"/>
              <a:ext cx="45719" cy="45719"/>
            </a:xfrm>
            <a:prstGeom prst="fram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square" lIns="91416" tIns="45708" rIns="91416" bIns="45708" numCol="1" rtlCol="0" anchor="t" anchorCtr="0" compatLnSpc="1">
              <a:prstTxWarp prst="textNoShape">
                <a:avLst/>
              </a:prstTxWarp>
            </a:bodyPr>
            <a:lstStyle/>
            <a:p>
              <a:pPr defTabSz="914126" eaLnBrk="0" hangingPunct="0"/>
              <a:endParaRPr lang="en-US" sz="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6" name="Frame 125">
              <a:extLst>
                <a:ext uri="{FF2B5EF4-FFF2-40B4-BE49-F238E27FC236}">
                  <a16:creationId xmlns:a16="http://schemas.microsoft.com/office/drawing/2014/main" id="{6595BD48-DC79-F744-B287-04DDA21758AE}"/>
                </a:ext>
              </a:extLst>
            </p:cNvPr>
            <p:cNvSpPr/>
            <p:nvPr/>
          </p:nvSpPr>
          <p:spPr bwMode="auto">
            <a:xfrm>
              <a:off x="6604000" y="3632200"/>
              <a:ext cx="45719" cy="45719"/>
            </a:xfrm>
            <a:prstGeom prst="fram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square" lIns="91416" tIns="45708" rIns="91416" bIns="45708" numCol="1" rtlCol="0" anchor="t" anchorCtr="0" compatLnSpc="1">
              <a:prstTxWarp prst="textNoShape">
                <a:avLst/>
              </a:prstTxWarp>
            </a:bodyPr>
            <a:lstStyle/>
            <a:p>
              <a:pPr defTabSz="914126" eaLnBrk="0" hangingPunct="0"/>
              <a:endParaRPr lang="en-US" sz="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7" name="Frame 126">
              <a:extLst>
                <a:ext uri="{FF2B5EF4-FFF2-40B4-BE49-F238E27FC236}">
                  <a16:creationId xmlns:a16="http://schemas.microsoft.com/office/drawing/2014/main" id="{F1AA72C8-1148-DC40-908E-B73900E52807}"/>
                </a:ext>
              </a:extLst>
            </p:cNvPr>
            <p:cNvSpPr/>
            <p:nvPr/>
          </p:nvSpPr>
          <p:spPr bwMode="auto">
            <a:xfrm>
              <a:off x="6918325" y="3733800"/>
              <a:ext cx="45719" cy="45719"/>
            </a:xfrm>
            <a:prstGeom prst="fram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square" lIns="91416" tIns="45708" rIns="91416" bIns="45708" numCol="1" rtlCol="0" anchor="t" anchorCtr="0" compatLnSpc="1">
              <a:prstTxWarp prst="textNoShape">
                <a:avLst/>
              </a:prstTxWarp>
            </a:bodyPr>
            <a:lstStyle/>
            <a:p>
              <a:pPr defTabSz="914126" eaLnBrk="0" hangingPunct="0"/>
              <a:endParaRPr lang="en-US" sz="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8" name="Frame 127">
              <a:extLst>
                <a:ext uri="{FF2B5EF4-FFF2-40B4-BE49-F238E27FC236}">
                  <a16:creationId xmlns:a16="http://schemas.microsoft.com/office/drawing/2014/main" id="{2C2CB7C5-D1F9-B848-97C3-66F2CDA1830F}"/>
                </a:ext>
              </a:extLst>
            </p:cNvPr>
            <p:cNvSpPr/>
            <p:nvPr/>
          </p:nvSpPr>
          <p:spPr bwMode="auto">
            <a:xfrm>
              <a:off x="7223125" y="3905250"/>
              <a:ext cx="45719" cy="45719"/>
            </a:xfrm>
            <a:prstGeom prst="fram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square" lIns="91416" tIns="45708" rIns="91416" bIns="45708" numCol="1" rtlCol="0" anchor="t" anchorCtr="0" compatLnSpc="1">
              <a:prstTxWarp prst="textNoShape">
                <a:avLst/>
              </a:prstTxWarp>
            </a:bodyPr>
            <a:lstStyle/>
            <a:p>
              <a:pPr defTabSz="914126" eaLnBrk="0" hangingPunct="0"/>
              <a:endParaRPr lang="en-US" sz="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9" name="Frame 128">
              <a:extLst>
                <a:ext uri="{FF2B5EF4-FFF2-40B4-BE49-F238E27FC236}">
                  <a16:creationId xmlns:a16="http://schemas.microsoft.com/office/drawing/2014/main" id="{22DF0DA2-DB90-6641-B190-F3BD089F895E}"/>
                </a:ext>
              </a:extLst>
            </p:cNvPr>
            <p:cNvSpPr/>
            <p:nvPr/>
          </p:nvSpPr>
          <p:spPr bwMode="auto">
            <a:xfrm>
              <a:off x="7537450" y="4060825"/>
              <a:ext cx="45719" cy="45719"/>
            </a:xfrm>
            <a:prstGeom prst="fram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square" lIns="91416" tIns="45708" rIns="91416" bIns="45708" numCol="1" rtlCol="0" anchor="t" anchorCtr="0" compatLnSpc="1">
              <a:prstTxWarp prst="textNoShape">
                <a:avLst/>
              </a:prstTxWarp>
            </a:bodyPr>
            <a:lstStyle/>
            <a:p>
              <a:pPr defTabSz="914126" eaLnBrk="0" hangingPunct="0"/>
              <a:endParaRPr lang="en-US" sz="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0" name="Frame 129">
              <a:extLst>
                <a:ext uri="{FF2B5EF4-FFF2-40B4-BE49-F238E27FC236}">
                  <a16:creationId xmlns:a16="http://schemas.microsoft.com/office/drawing/2014/main" id="{FE94ADBA-1E24-0441-9C53-B788A12C9673}"/>
                </a:ext>
              </a:extLst>
            </p:cNvPr>
            <p:cNvSpPr/>
            <p:nvPr/>
          </p:nvSpPr>
          <p:spPr bwMode="auto">
            <a:xfrm>
              <a:off x="7842250" y="4162425"/>
              <a:ext cx="45719" cy="45719"/>
            </a:xfrm>
            <a:prstGeom prst="fram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square" lIns="91416" tIns="45708" rIns="91416" bIns="45708" numCol="1" rtlCol="0" anchor="t" anchorCtr="0" compatLnSpc="1">
              <a:prstTxWarp prst="textNoShape">
                <a:avLst/>
              </a:prstTxWarp>
            </a:bodyPr>
            <a:lstStyle/>
            <a:p>
              <a:pPr defTabSz="914126" eaLnBrk="0" hangingPunct="0"/>
              <a:endParaRPr lang="en-US" sz="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1" name="Frame 130">
              <a:extLst>
                <a:ext uri="{FF2B5EF4-FFF2-40B4-BE49-F238E27FC236}">
                  <a16:creationId xmlns:a16="http://schemas.microsoft.com/office/drawing/2014/main" id="{9A3F6930-AE2E-3D46-A6F2-38536A158624}"/>
                </a:ext>
              </a:extLst>
            </p:cNvPr>
            <p:cNvSpPr/>
            <p:nvPr/>
          </p:nvSpPr>
          <p:spPr bwMode="auto">
            <a:xfrm>
              <a:off x="8147050" y="4162425"/>
              <a:ext cx="45719" cy="45719"/>
            </a:xfrm>
            <a:prstGeom prst="fram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square" lIns="91416" tIns="45708" rIns="91416" bIns="45708" numCol="1" rtlCol="0" anchor="t" anchorCtr="0" compatLnSpc="1">
              <a:prstTxWarp prst="textNoShape">
                <a:avLst/>
              </a:prstTxWarp>
            </a:bodyPr>
            <a:lstStyle/>
            <a:p>
              <a:pPr defTabSz="914126" eaLnBrk="0" hangingPunct="0"/>
              <a:endParaRPr lang="en-US" sz="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2" name="Frame 131">
              <a:extLst>
                <a:ext uri="{FF2B5EF4-FFF2-40B4-BE49-F238E27FC236}">
                  <a16:creationId xmlns:a16="http://schemas.microsoft.com/office/drawing/2014/main" id="{B66173F3-B43C-DF48-8859-154B2929A716}"/>
                </a:ext>
              </a:extLst>
            </p:cNvPr>
            <p:cNvSpPr/>
            <p:nvPr/>
          </p:nvSpPr>
          <p:spPr bwMode="auto">
            <a:xfrm>
              <a:off x="8461375" y="4070350"/>
              <a:ext cx="45719" cy="45719"/>
            </a:xfrm>
            <a:prstGeom prst="fram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square" lIns="91416" tIns="45708" rIns="91416" bIns="45708" numCol="1" rtlCol="0" anchor="t" anchorCtr="0" compatLnSpc="1">
              <a:prstTxWarp prst="textNoShape">
                <a:avLst/>
              </a:prstTxWarp>
            </a:bodyPr>
            <a:lstStyle/>
            <a:p>
              <a:pPr defTabSz="914126" eaLnBrk="0" hangingPunct="0"/>
              <a:endParaRPr lang="en-US" sz="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3" name="Frame 132">
              <a:extLst>
                <a:ext uri="{FF2B5EF4-FFF2-40B4-BE49-F238E27FC236}">
                  <a16:creationId xmlns:a16="http://schemas.microsoft.com/office/drawing/2014/main" id="{9765A78E-E03A-E54A-849A-437871720E8B}"/>
                </a:ext>
              </a:extLst>
            </p:cNvPr>
            <p:cNvSpPr/>
            <p:nvPr/>
          </p:nvSpPr>
          <p:spPr bwMode="auto">
            <a:xfrm>
              <a:off x="8772525" y="3902075"/>
              <a:ext cx="45719" cy="45719"/>
            </a:xfrm>
            <a:prstGeom prst="fram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square" lIns="91416" tIns="45708" rIns="91416" bIns="45708" numCol="1" rtlCol="0" anchor="t" anchorCtr="0" compatLnSpc="1">
              <a:prstTxWarp prst="textNoShape">
                <a:avLst/>
              </a:prstTxWarp>
            </a:bodyPr>
            <a:lstStyle/>
            <a:p>
              <a:pPr defTabSz="914126" eaLnBrk="0" hangingPunct="0"/>
              <a:endParaRPr lang="en-US" sz="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D119649F-379F-824C-87CB-147EA9154029}"/>
              </a:ext>
            </a:extLst>
          </p:cNvPr>
          <p:cNvGrpSpPr/>
          <p:nvPr/>
        </p:nvGrpSpPr>
        <p:grpSpPr>
          <a:xfrm>
            <a:off x="7358661" y="2278572"/>
            <a:ext cx="3315615" cy="369236"/>
            <a:chOff x="5827521" y="2903124"/>
            <a:chExt cx="3316479" cy="369332"/>
          </a:xfrm>
        </p:grpSpPr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31A204AC-6044-A741-8C0C-CB48BB24FF65}"/>
                </a:ext>
              </a:extLst>
            </p:cNvPr>
            <p:cNvSpPr txBox="1"/>
            <p:nvPr/>
          </p:nvSpPr>
          <p:spPr>
            <a:xfrm>
              <a:off x="5827521" y="2903124"/>
              <a:ext cx="33164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tabLst>
                  <a:tab pos="511022" algn="l"/>
                  <a:tab pos="1142657" algn="l"/>
                  <a:tab pos="1655266" algn="l"/>
                  <a:tab pos="2172636" algn="l"/>
                </a:tabLst>
              </a:pPr>
              <a:r>
                <a:rPr lang="en-US" sz="900"/>
                <a:t>X	analytic	New	Boris	Boris tan(</a:t>
              </a:r>
              <a:r>
                <a:rPr lang="en-US" sz="900">
                  <a:latin typeface="Symbol" charset="2"/>
                  <a:cs typeface="Symbol" charset="2"/>
                </a:rPr>
                <a:t>a</a:t>
              </a:r>
              <a:r>
                <a:rPr lang="en-US" sz="900"/>
                <a:t>/</a:t>
              </a:r>
              <a:r>
                <a:rPr lang="en-US" sz="900">
                  <a:latin typeface="Symbol" charset="2"/>
                  <a:cs typeface="Symbol" charset="2"/>
                </a:rPr>
                <a:t>a) </a:t>
              </a:r>
              <a:r>
                <a:rPr lang="en-US" sz="900">
                  <a:latin typeface="Calibri"/>
                  <a:cs typeface="Calibri"/>
                </a:rPr>
                <a:t>cor.</a:t>
              </a:r>
              <a:r>
                <a:rPr lang="en-US" sz="900">
                  <a:latin typeface="Symbol" charset="2"/>
                  <a:cs typeface="Symbol" charset="2"/>
                </a:rPr>
                <a:t> </a:t>
              </a:r>
            </a:p>
            <a:p>
              <a:pPr>
                <a:tabLst>
                  <a:tab pos="511022" algn="l"/>
                  <a:tab pos="1142657" algn="l"/>
                  <a:tab pos="1655266" algn="l"/>
                  <a:tab pos="2172636" algn="l"/>
                </a:tabLst>
              </a:pPr>
              <a:r>
                <a:rPr lang="en-US" sz="900"/>
                <a:t>Y	analytic	New	Boris	Boris tan(</a:t>
              </a:r>
              <a:r>
                <a:rPr lang="en-US" sz="900">
                  <a:latin typeface="Symbol" charset="2"/>
                  <a:cs typeface="Symbol" charset="2"/>
                </a:rPr>
                <a:t>a</a:t>
              </a:r>
              <a:r>
                <a:rPr lang="en-US" sz="900"/>
                <a:t>/</a:t>
              </a:r>
              <a:r>
                <a:rPr lang="en-US" sz="900">
                  <a:latin typeface="Symbol" charset="2"/>
                  <a:cs typeface="Symbol" charset="2"/>
                </a:rPr>
                <a:t>a) </a:t>
              </a:r>
              <a:r>
                <a:rPr lang="en-US" sz="900">
                  <a:latin typeface="Calibri"/>
                  <a:cs typeface="Calibri"/>
                </a:rPr>
                <a:t>cor.</a:t>
              </a:r>
              <a:r>
                <a:rPr lang="en-US" sz="900">
                  <a:latin typeface="Symbol" charset="2"/>
                  <a:cs typeface="Symbol" charset="2"/>
                </a:rPr>
                <a:t> </a:t>
              </a:r>
              <a:endParaRPr lang="en-US" sz="900"/>
            </a:p>
          </p:txBody>
        </p: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5FF0DA84-8076-C140-8302-1F855026B387}"/>
                </a:ext>
              </a:extLst>
            </p:cNvPr>
            <p:cNvCxnSpPr/>
            <p:nvPr/>
          </p:nvCxnSpPr>
          <p:spPr bwMode="auto">
            <a:xfrm>
              <a:off x="6097003" y="3024758"/>
              <a:ext cx="204638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137" name="Frame 136">
              <a:extLst>
                <a:ext uri="{FF2B5EF4-FFF2-40B4-BE49-F238E27FC236}">
                  <a16:creationId xmlns:a16="http://schemas.microsoft.com/office/drawing/2014/main" id="{E95C0683-F0AB-6240-81FB-6601F1B66C5B}"/>
                </a:ext>
              </a:extLst>
            </p:cNvPr>
            <p:cNvSpPr/>
            <p:nvPr/>
          </p:nvSpPr>
          <p:spPr bwMode="auto">
            <a:xfrm>
              <a:off x="6931025" y="3006725"/>
              <a:ext cx="45719" cy="45719"/>
            </a:xfrm>
            <a:prstGeom prst="fram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square" lIns="91416" tIns="45708" rIns="91416" bIns="45708" numCol="1" rtlCol="0" anchor="t" anchorCtr="0" compatLnSpc="1">
              <a:prstTxWarp prst="textNoShape">
                <a:avLst/>
              </a:prstTxWarp>
            </a:bodyPr>
            <a:lstStyle/>
            <a:p>
              <a:pPr defTabSz="914126" eaLnBrk="0" hangingPunct="0"/>
              <a:endParaRPr lang="en-US" sz="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8" name="Isosceles Triangle 254">
              <a:extLst>
                <a:ext uri="{FF2B5EF4-FFF2-40B4-BE49-F238E27FC236}">
                  <a16:creationId xmlns:a16="http://schemas.microsoft.com/office/drawing/2014/main" id="{39862F0A-24DE-184D-8525-F38F8DCC4B54}"/>
                </a:ext>
              </a:extLst>
            </p:cNvPr>
            <p:cNvSpPr/>
            <p:nvPr/>
          </p:nvSpPr>
          <p:spPr bwMode="auto">
            <a:xfrm>
              <a:off x="7426325" y="3005456"/>
              <a:ext cx="45719" cy="45719"/>
            </a:xfrm>
            <a:prstGeom prst="triangle">
              <a:avLst/>
            </a:prstGeom>
            <a:noFill/>
            <a:ln w="952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16" tIns="45708" rIns="91416" bIns="45708" numCol="1" rtlCol="0" anchor="t" anchorCtr="0" compatLnSpc="1">
              <a:prstTxWarp prst="textNoShape">
                <a:avLst/>
              </a:prstTxWarp>
            </a:bodyPr>
            <a:lstStyle/>
            <a:p>
              <a:pPr defTabSz="914126" eaLnBrk="0" hangingPunct="0"/>
              <a:endParaRPr lang="en-US" sz="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DC311CB5-C3C9-7F4B-869D-155BC669604B}"/>
                </a:ext>
              </a:extLst>
            </p:cNvPr>
            <p:cNvCxnSpPr/>
            <p:nvPr/>
          </p:nvCxnSpPr>
          <p:spPr bwMode="auto">
            <a:xfrm rot="13500000" flipV="1">
              <a:off x="7940675" y="3033205"/>
              <a:ext cx="64008" cy="1524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66D0BD14-4449-8841-9207-33BFE5A618DB}"/>
                </a:ext>
              </a:extLst>
            </p:cNvPr>
            <p:cNvCxnSpPr/>
            <p:nvPr/>
          </p:nvCxnSpPr>
          <p:spPr bwMode="auto">
            <a:xfrm rot="8100000" flipH="1" flipV="1">
              <a:off x="7940675" y="3033205"/>
              <a:ext cx="64008" cy="1524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FDEEDB73-B013-634B-8B6C-15DB4FEBEE2E}"/>
                </a:ext>
              </a:extLst>
            </p:cNvPr>
            <p:cNvCxnSpPr/>
            <p:nvPr/>
          </p:nvCxnSpPr>
          <p:spPr bwMode="auto">
            <a:xfrm>
              <a:off x="6097003" y="3158108"/>
              <a:ext cx="204638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FDE3322F-D78A-A54E-99EF-2B693298613C}"/>
                </a:ext>
              </a:extLst>
            </p:cNvPr>
            <p:cNvSpPr/>
            <p:nvPr/>
          </p:nvSpPr>
          <p:spPr bwMode="auto">
            <a:xfrm>
              <a:off x="6937375" y="3136900"/>
              <a:ext cx="45719" cy="45719"/>
            </a:xfrm>
            <a:prstGeom prst="ellips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16" tIns="45708" rIns="91416" bIns="45708" numCol="1" rtlCol="0" anchor="t" anchorCtr="0" compatLnSpc="1">
              <a:prstTxWarp prst="textNoShape">
                <a:avLst/>
              </a:prstTxWarp>
            </a:bodyPr>
            <a:lstStyle/>
            <a:p>
              <a:pPr defTabSz="914126" eaLnBrk="0" hangingPunct="0"/>
              <a:endParaRPr lang="en-US" sz="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3" name="Isosceles Triangle 265">
              <a:extLst>
                <a:ext uri="{FF2B5EF4-FFF2-40B4-BE49-F238E27FC236}">
                  <a16:creationId xmlns:a16="http://schemas.microsoft.com/office/drawing/2014/main" id="{2BF8E7AB-71BD-8A45-A42E-A17AC99921D7}"/>
                </a:ext>
              </a:extLst>
            </p:cNvPr>
            <p:cNvSpPr/>
            <p:nvPr/>
          </p:nvSpPr>
          <p:spPr bwMode="auto">
            <a:xfrm flipV="1">
              <a:off x="7426325" y="3129281"/>
              <a:ext cx="45719" cy="45719"/>
            </a:xfrm>
            <a:prstGeom prst="triangle">
              <a:avLst/>
            </a:prstGeom>
            <a:noFill/>
            <a:ln w="952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16" tIns="45708" rIns="91416" bIns="45708" numCol="1" rtlCol="0" anchor="t" anchorCtr="0" compatLnSpc="1">
              <a:prstTxWarp prst="textNoShape">
                <a:avLst/>
              </a:prstTxWarp>
            </a:bodyPr>
            <a:lstStyle/>
            <a:p>
              <a:pPr defTabSz="914126" eaLnBrk="0" hangingPunct="0"/>
              <a:endParaRPr lang="en-US" sz="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DE16D840-6FA3-024C-ADF3-0F4344E036C1}"/>
                </a:ext>
              </a:extLst>
            </p:cNvPr>
            <p:cNvCxnSpPr/>
            <p:nvPr/>
          </p:nvCxnSpPr>
          <p:spPr bwMode="auto">
            <a:xfrm rot="16200000" flipV="1">
              <a:off x="7950200" y="3153855"/>
              <a:ext cx="64008" cy="1524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3DD5EDD5-CB8C-6C4B-AC44-2E1B82507240}"/>
                </a:ext>
              </a:extLst>
            </p:cNvPr>
            <p:cNvCxnSpPr/>
            <p:nvPr/>
          </p:nvCxnSpPr>
          <p:spPr bwMode="auto">
            <a:xfrm rot="10800000" flipV="1">
              <a:off x="7950200" y="3153855"/>
              <a:ext cx="64008" cy="1524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sp>
        <p:nvSpPr>
          <p:cNvPr id="146" name="Freeform 145">
            <a:extLst>
              <a:ext uri="{FF2B5EF4-FFF2-40B4-BE49-F238E27FC236}">
                <a16:creationId xmlns:a16="http://schemas.microsoft.com/office/drawing/2014/main" id="{4B46AE78-D060-7440-84E6-47021A1D9D49}"/>
              </a:ext>
            </a:extLst>
          </p:cNvPr>
          <p:cNvSpPr/>
          <p:nvPr/>
        </p:nvSpPr>
        <p:spPr>
          <a:xfrm>
            <a:off x="2275413" y="2724958"/>
            <a:ext cx="2942459" cy="1199837"/>
          </a:xfrm>
          <a:custGeom>
            <a:avLst/>
            <a:gdLst>
              <a:gd name="connsiteX0" fmla="*/ 3098800 w 3098800"/>
              <a:gd name="connsiteY0" fmla="*/ 263525 h 533006"/>
              <a:gd name="connsiteX1" fmla="*/ 2790825 w 3098800"/>
              <a:gd name="connsiteY1" fmla="*/ 425450 h 533006"/>
              <a:gd name="connsiteX2" fmla="*/ 2479675 w 3098800"/>
              <a:gd name="connsiteY2" fmla="*/ 520700 h 533006"/>
              <a:gd name="connsiteX3" fmla="*/ 2171700 w 3098800"/>
              <a:gd name="connsiteY3" fmla="*/ 520700 h 533006"/>
              <a:gd name="connsiteX4" fmla="*/ 1863725 w 3098800"/>
              <a:gd name="connsiteY4" fmla="*/ 419100 h 533006"/>
              <a:gd name="connsiteX5" fmla="*/ 1549400 w 3098800"/>
              <a:gd name="connsiteY5" fmla="*/ 260350 h 533006"/>
              <a:gd name="connsiteX6" fmla="*/ 1238250 w 3098800"/>
              <a:gd name="connsiteY6" fmla="*/ 98425 h 533006"/>
              <a:gd name="connsiteX7" fmla="*/ 930275 w 3098800"/>
              <a:gd name="connsiteY7" fmla="*/ 0 h 533006"/>
              <a:gd name="connsiteX8" fmla="*/ 622300 w 3098800"/>
              <a:gd name="connsiteY8" fmla="*/ 0 h 533006"/>
              <a:gd name="connsiteX9" fmla="*/ 311150 w 3098800"/>
              <a:gd name="connsiteY9" fmla="*/ 98425 h 533006"/>
              <a:gd name="connsiteX10" fmla="*/ 0 w 3098800"/>
              <a:gd name="connsiteY10" fmla="*/ 257175 h 533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98800" h="533006">
                <a:moveTo>
                  <a:pt x="3098800" y="263525"/>
                </a:moveTo>
                <a:cubicBezTo>
                  <a:pt x="2996406" y="323056"/>
                  <a:pt x="2894012" y="382588"/>
                  <a:pt x="2790825" y="425450"/>
                </a:cubicBezTo>
                <a:cubicBezTo>
                  <a:pt x="2687638" y="468312"/>
                  <a:pt x="2582862" y="504825"/>
                  <a:pt x="2479675" y="520700"/>
                </a:cubicBezTo>
                <a:cubicBezTo>
                  <a:pt x="2376488" y="536575"/>
                  <a:pt x="2274358" y="537633"/>
                  <a:pt x="2171700" y="520700"/>
                </a:cubicBezTo>
                <a:cubicBezTo>
                  <a:pt x="2069042" y="503767"/>
                  <a:pt x="1967442" y="462492"/>
                  <a:pt x="1863725" y="419100"/>
                </a:cubicBezTo>
                <a:cubicBezTo>
                  <a:pt x="1760008" y="375708"/>
                  <a:pt x="1549400" y="260350"/>
                  <a:pt x="1549400" y="260350"/>
                </a:cubicBezTo>
                <a:cubicBezTo>
                  <a:pt x="1445154" y="206904"/>
                  <a:pt x="1341437" y="141817"/>
                  <a:pt x="1238250" y="98425"/>
                </a:cubicBezTo>
                <a:cubicBezTo>
                  <a:pt x="1135063" y="55033"/>
                  <a:pt x="1032933" y="16404"/>
                  <a:pt x="930275" y="0"/>
                </a:cubicBezTo>
                <a:cubicBezTo>
                  <a:pt x="827617" y="-16404"/>
                  <a:pt x="725487" y="-16404"/>
                  <a:pt x="622300" y="0"/>
                </a:cubicBezTo>
                <a:cubicBezTo>
                  <a:pt x="519113" y="16404"/>
                  <a:pt x="414867" y="55562"/>
                  <a:pt x="311150" y="98425"/>
                </a:cubicBezTo>
                <a:cubicBezTo>
                  <a:pt x="207433" y="141287"/>
                  <a:pt x="0" y="257175"/>
                  <a:pt x="0" y="257175"/>
                </a:cubicBezTo>
              </a:path>
            </a:pathLst>
          </a:custGeom>
          <a:ln w="12700" cmpd="sng">
            <a:solidFill>
              <a:schemeClr val="tx1"/>
            </a:solidFill>
          </a:ln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defTabSz="914126" eaLnBrk="0" hangingPunct="0"/>
            <a:endParaRPr lang="en-US" sz="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47" name="Frame 146">
            <a:extLst>
              <a:ext uri="{FF2B5EF4-FFF2-40B4-BE49-F238E27FC236}">
                <a16:creationId xmlns:a16="http://schemas.microsoft.com/office/drawing/2014/main" id="{818AC8C9-8C8A-2140-B8A9-A51B33A596E2}"/>
              </a:ext>
            </a:extLst>
          </p:cNvPr>
          <p:cNvSpPr/>
          <p:nvPr/>
        </p:nvSpPr>
        <p:spPr bwMode="auto">
          <a:xfrm>
            <a:off x="2253194" y="3286787"/>
            <a:ext cx="45707" cy="45707"/>
          </a:xfrm>
          <a:prstGeom prst="fram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defTabSz="914126" eaLnBrk="0" hangingPunct="0"/>
            <a:endParaRPr lang="en-US" sz="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48" name="Frame 147">
            <a:extLst>
              <a:ext uri="{FF2B5EF4-FFF2-40B4-BE49-F238E27FC236}">
                <a16:creationId xmlns:a16="http://schemas.microsoft.com/office/drawing/2014/main" id="{866BED51-5A48-6146-AD60-479A8E7F5474}"/>
              </a:ext>
            </a:extLst>
          </p:cNvPr>
          <p:cNvSpPr/>
          <p:nvPr/>
        </p:nvSpPr>
        <p:spPr bwMode="auto">
          <a:xfrm>
            <a:off x="2548393" y="2928105"/>
            <a:ext cx="45707" cy="45707"/>
          </a:xfrm>
          <a:prstGeom prst="fram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defTabSz="914126" eaLnBrk="0" hangingPunct="0"/>
            <a:endParaRPr lang="en-US" sz="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49" name="Frame 148">
            <a:extLst>
              <a:ext uri="{FF2B5EF4-FFF2-40B4-BE49-F238E27FC236}">
                <a16:creationId xmlns:a16="http://schemas.microsoft.com/office/drawing/2014/main" id="{2F998709-94EC-274C-AEB0-67007BE7C484}"/>
              </a:ext>
            </a:extLst>
          </p:cNvPr>
          <p:cNvSpPr/>
          <p:nvPr/>
        </p:nvSpPr>
        <p:spPr bwMode="auto">
          <a:xfrm>
            <a:off x="2843591" y="2709087"/>
            <a:ext cx="45707" cy="45707"/>
          </a:xfrm>
          <a:prstGeom prst="fram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defTabSz="914126" eaLnBrk="0" hangingPunct="0"/>
            <a:endParaRPr lang="en-US" sz="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50" name="Frame 149">
            <a:extLst>
              <a:ext uri="{FF2B5EF4-FFF2-40B4-BE49-F238E27FC236}">
                <a16:creationId xmlns:a16="http://schemas.microsoft.com/office/drawing/2014/main" id="{C75A78DA-D2E8-614A-B90A-5E7DF8C8D9A0}"/>
              </a:ext>
            </a:extLst>
          </p:cNvPr>
          <p:cNvSpPr/>
          <p:nvPr/>
        </p:nvSpPr>
        <p:spPr bwMode="auto">
          <a:xfrm>
            <a:off x="3138789" y="2705913"/>
            <a:ext cx="45707" cy="45707"/>
          </a:xfrm>
          <a:prstGeom prst="fram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defTabSz="914126" eaLnBrk="0" hangingPunct="0"/>
            <a:endParaRPr lang="en-US" sz="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51" name="Frame 150">
            <a:extLst>
              <a:ext uri="{FF2B5EF4-FFF2-40B4-BE49-F238E27FC236}">
                <a16:creationId xmlns:a16="http://schemas.microsoft.com/office/drawing/2014/main" id="{B3C740E9-0F7E-9642-AA4B-7C41CA725D3D}"/>
              </a:ext>
            </a:extLst>
          </p:cNvPr>
          <p:cNvSpPr/>
          <p:nvPr/>
        </p:nvSpPr>
        <p:spPr bwMode="auto">
          <a:xfrm>
            <a:off x="3722837" y="3289961"/>
            <a:ext cx="45707" cy="45707"/>
          </a:xfrm>
          <a:prstGeom prst="fram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defTabSz="914126" eaLnBrk="0" hangingPunct="0"/>
            <a:endParaRPr lang="en-US" sz="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52" name="Frame 151">
            <a:extLst>
              <a:ext uri="{FF2B5EF4-FFF2-40B4-BE49-F238E27FC236}">
                <a16:creationId xmlns:a16="http://schemas.microsoft.com/office/drawing/2014/main" id="{CFD809E7-973F-2E43-9750-79D446A6E3CE}"/>
              </a:ext>
            </a:extLst>
          </p:cNvPr>
          <p:cNvSpPr/>
          <p:nvPr/>
        </p:nvSpPr>
        <p:spPr bwMode="auto">
          <a:xfrm>
            <a:off x="3433987" y="2937628"/>
            <a:ext cx="45707" cy="45707"/>
          </a:xfrm>
          <a:prstGeom prst="fram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defTabSz="914126" eaLnBrk="0" hangingPunct="0"/>
            <a:endParaRPr lang="en-US" sz="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53" name="Frame 152">
            <a:extLst>
              <a:ext uri="{FF2B5EF4-FFF2-40B4-BE49-F238E27FC236}">
                <a16:creationId xmlns:a16="http://schemas.microsoft.com/office/drawing/2014/main" id="{3B4E2532-0BEC-974C-9F24-689BCE007DA9}"/>
              </a:ext>
            </a:extLst>
          </p:cNvPr>
          <p:cNvSpPr/>
          <p:nvPr/>
        </p:nvSpPr>
        <p:spPr bwMode="auto">
          <a:xfrm>
            <a:off x="4021209" y="3648643"/>
            <a:ext cx="45707" cy="45707"/>
          </a:xfrm>
          <a:prstGeom prst="fram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defTabSz="914126" eaLnBrk="0" hangingPunct="0"/>
            <a:endParaRPr lang="en-US" sz="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54" name="Frame 153">
            <a:extLst>
              <a:ext uri="{FF2B5EF4-FFF2-40B4-BE49-F238E27FC236}">
                <a16:creationId xmlns:a16="http://schemas.microsoft.com/office/drawing/2014/main" id="{F0036FA9-8137-2D46-9D48-790222FB6308}"/>
              </a:ext>
            </a:extLst>
          </p:cNvPr>
          <p:cNvSpPr/>
          <p:nvPr/>
        </p:nvSpPr>
        <p:spPr bwMode="auto">
          <a:xfrm>
            <a:off x="4306885" y="3867661"/>
            <a:ext cx="45707" cy="45707"/>
          </a:xfrm>
          <a:prstGeom prst="fram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defTabSz="914126" eaLnBrk="0" hangingPunct="0"/>
            <a:endParaRPr lang="en-US" sz="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55" name="Frame 154">
            <a:extLst>
              <a:ext uri="{FF2B5EF4-FFF2-40B4-BE49-F238E27FC236}">
                <a16:creationId xmlns:a16="http://schemas.microsoft.com/office/drawing/2014/main" id="{D1727F87-6BA3-E34D-91A4-927674F00932}"/>
              </a:ext>
            </a:extLst>
          </p:cNvPr>
          <p:cNvSpPr/>
          <p:nvPr/>
        </p:nvSpPr>
        <p:spPr bwMode="auto">
          <a:xfrm>
            <a:off x="4605257" y="3870835"/>
            <a:ext cx="45707" cy="45707"/>
          </a:xfrm>
          <a:prstGeom prst="fram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defTabSz="914126" eaLnBrk="0" hangingPunct="0"/>
            <a:endParaRPr lang="en-US" sz="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56" name="Frame 155">
            <a:extLst>
              <a:ext uri="{FF2B5EF4-FFF2-40B4-BE49-F238E27FC236}">
                <a16:creationId xmlns:a16="http://schemas.microsoft.com/office/drawing/2014/main" id="{A7587102-D6C6-8149-8449-9A203B721F1A}"/>
              </a:ext>
            </a:extLst>
          </p:cNvPr>
          <p:cNvSpPr/>
          <p:nvPr/>
        </p:nvSpPr>
        <p:spPr bwMode="auto">
          <a:xfrm>
            <a:off x="4906803" y="3648643"/>
            <a:ext cx="45707" cy="45707"/>
          </a:xfrm>
          <a:prstGeom prst="fram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defTabSz="914126" eaLnBrk="0" hangingPunct="0"/>
            <a:endParaRPr lang="en-US" sz="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57" name="Frame 156">
            <a:extLst>
              <a:ext uri="{FF2B5EF4-FFF2-40B4-BE49-F238E27FC236}">
                <a16:creationId xmlns:a16="http://schemas.microsoft.com/office/drawing/2014/main" id="{60708B39-0224-EF48-B1DA-B6C672EF9F48}"/>
              </a:ext>
            </a:extLst>
          </p:cNvPr>
          <p:cNvSpPr/>
          <p:nvPr/>
        </p:nvSpPr>
        <p:spPr bwMode="auto">
          <a:xfrm>
            <a:off x="5195653" y="3289961"/>
            <a:ext cx="45707" cy="45707"/>
          </a:xfrm>
          <a:prstGeom prst="fram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defTabSz="914126" eaLnBrk="0" hangingPunct="0"/>
            <a:endParaRPr lang="en-US" sz="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58" name="Isosceles Triangle 293">
            <a:extLst>
              <a:ext uri="{FF2B5EF4-FFF2-40B4-BE49-F238E27FC236}">
                <a16:creationId xmlns:a16="http://schemas.microsoft.com/office/drawing/2014/main" id="{234CF082-F88C-AD41-9DE3-C4CBA778D32C}"/>
              </a:ext>
            </a:extLst>
          </p:cNvPr>
          <p:cNvSpPr/>
          <p:nvPr/>
        </p:nvSpPr>
        <p:spPr bwMode="auto">
          <a:xfrm>
            <a:off x="2253194" y="3282344"/>
            <a:ext cx="45707" cy="45707"/>
          </a:xfrm>
          <a:prstGeom prst="triangle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defTabSz="914126" eaLnBrk="0" hangingPunct="0"/>
            <a:endParaRPr lang="en-US" sz="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59" name="Isosceles Triangle 294">
            <a:extLst>
              <a:ext uri="{FF2B5EF4-FFF2-40B4-BE49-F238E27FC236}">
                <a16:creationId xmlns:a16="http://schemas.microsoft.com/office/drawing/2014/main" id="{33D90091-CBFD-6846-9A29-787646E1EE81}"/>
              </a:ext>
            </a:extLst>
          </p:cNvPr>
          <p:cNvSpPr/>
          <p:nvPr/>
        </p:nvSpPr>
        <p:spPr bwMode="auto">
          <a:xfrm>
            <a:off x="2545218" y="2926837"/>
            <a:ext cx="45707" cy="45707"/>
          </a:xfrm>
          <a:prstGeom prst="triangle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defTabSz="914126" eaLnBrk="0" hangingPunct="0"/>
            <a:endParaRPr lang="en-US" sz="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60" name="Isosceles Triangle 295">
            <a:extLst>
              <a:ext uri="{FF2B5EF4-FFF2-40B4-BE49-F238E27FC236}">
                <a16:creationId xmlns:a16="http://schemas.microsoft.com/office/drawing/2014/main" id="{9324A864-0836-F841-AB26-EC798B813174}"/>
              </a:ext>
            </a:extLst>
          </p:cNvPr>
          <p:cNvSpPr/>
          <p:nvPr/>
        </p:nvSpPr>
        <p:spPr bwMode="auto">
          <a:xfrm>
            <a:off x="2843591" y="2704645"/>
            <a:ext cx="45707" cy="45707"/>
          </a:xfrm>
          <a:prstGeom prst="triangle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defTabSz="914126" eaLnBrk="0" hangingPunct="0"/>
            <a:endParaRPr lang="en-US" sz="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61" name="Isosceles Triangle 296">
            <a:extLst>
              <a:ext uri="{FF2B5EF4-FFF2-40B4-BE49-F238E27FC236}">
                <a16:creationId xmlns:a16="http://schemas.microsoft.com/office/drawing/2014/main" id="{DA54DF2D-147C-4F44-9770-987745224107}"/>
              </a:ext>
            </a:extLst>
          </p:cNvPr>
          <p:cNvSpPr/>
          <p:nvPr/>
        </p:nvSpPr>
        <p:spPr bwMode="auto">
          <a:xfrm>
            <a:off x="3437161" y="2936359"/>
            <a:ext cx="45707" cy="45707"/>
          </a:xfrm>
          <a:prstGeom prst="triangle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defTabSz="914126" eaLnBrk="0" hangingPunct="0"/>
            <a:endParaRPr lang="en-US" sz="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62" name="Isosceles Triangle 297">
            <a:extLst>
              <a:ext uri="{FF2B5EF4-FFF2-40B4-BE49-F238E27FC236}">
                <a16:creationId xmlns:a16="http://schemas.microsoft.com/office/drawing/2014/main" id="{82878C48-C7DC-6B4B-89E5-0C064BB325F2}"/>
              </a:ext>
            </a:extLst>
          </p:cNvPr>
          <p:cNvSpPr/>
          <p:nvPr/>
        </p:nvSpPr>
        <p:spPr bwMode="auto">
          <a:xfrm>
            <a:off x="4018035" y="3644200"/>
            <a:ext cx="45707" cy="45707"/>
          </a:xfrm>
          <a:prstGeom prst="triangle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defTabSz="914126" eaLnBrk="0" hangingPunct="0"/>
            <a:endParaRPr lang="en-US" sz="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63" name="Isosceles Triangle 298">
            <a:extLst>
              <a:ext uri="{FF2B5EF4-FFF2-40B4-BE49-F238E27FC236}">
                <a16:creationId xmlns:a16="http://schemas.microsoft.com/office/drawing/2014/main" id="{274E2D9D-993D-C74A-BF77-9AADE85395F3}"/>
              </a:ext>
            </a:extLst>
          </p:cNvPr>
          <p:cNvSpPr/>
          <p:nvPr/>
        </p:nvSpPr>
        <p:spPr bwMode="auto">
          <a:xfrm>
            <a:off x="3141963" y="2701470"/>
            <a:ext cx="45707" cy="45707"/>
          </a:xfrm>
          <a:prstGeom prst="triangle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defTabSz="914126" eaLnBrk="0" hangingPunct="0"/>
            <a:endParaRPr lang="en-US" sz="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64" name="Isosceles Triangle 299">
            <a:extLst>
              <a:ext uri="{FF2B5EF4-FFF2-40B4-BE49-F238E27FC236}">
                <a16:creationId xmlns:a16="http://schemas.microsoft.com/office/drawing/2014/main" id="{D31DB01B-BFB4-524F-93CB-0D437A8720F7}"/>
              </a:ext>
            </a:extLst>
          </p:cNvPr>
          <p:cNvSpPr/>
          <p:nvPr/>
        </p:nvSpPr>
        <p:spPr bwMode="auto">
          <a:xfrm>
            <a:off x="3726011" y="3291867"/>
            <a:ext cx="45707" cy="45707"/>
          </a:xfrm>
          <a:prstGeom prst="triangle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defTabSz="914126" eaLnBrk="0" hangingPunct="0"/>
            <a:endParaRPr lang="en-US" sz="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65" name="Isosceles Triangle 300">
            <a:extLst>
              <a:ext uri="{FF2B5EF4-FFF2-40B4-BE49-F238E27FC236}">
                <a16:creationId xmlns:a16="http://schemas.microsoft.com/office/drawing/2014/main" id="{98120764-F870-2044-A82F-5A17E5FC5E6D}"/>
              </a:ext>
            </a:extLst>
          </p:cNvPr>
          <p:cNvSpPr/>
          <p:nvPr/>
        </p:nvSpPr>
        <p:spPr bwMode="auto">
          <a:xfrm>
            <a:off x="4313233" y="3866392"/>
            <a:ext cx="45707" cy="45707"/>
          </a:xfrm>
          <a:prstGeom prst="triangle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defTabSz="914126" eaLnBrk="0" hangingPunct="0"/>
            <a:endParaRPr lang="en-US" sz="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66" name="Isosceles Triangle 301">
            <a:extLst>
              <a:ext uri="{FF2B5EF4-FFF2-40B4-BE49-F238E27FC236}">
                <a16:creationId xmlns:a16="http://schemas.microsoft.com/office/drawing/2014/main" id="{A6676B5F-36EB-5E44-B5B9-BC2672C6512D}"/>
              </a:ext>
            </a:extLst>
          </p:cNvPr>
          <p:cNvSpPr/>
          <p:nvPr/>
        </p:nvSpPr>
        <p:spPr bwMode="auto">
          <a:xfrm>
            <a:off x="4605257" y="3863218"/>
            <a:ext cx="45707" cy="45707"/>
          </a:xfrm>
          <a:prstGeom prst="triangle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defTabSz="914126" eaLnBrk="0" hangingPunct="0"/>
            <a:endParaRPr lang="en-US" sz="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67" name="Isosceles Triangle 302">
            <a:extLst>
              <a:ext uri="{FF2B5EF4-FFF2-40B4-BE49-F238E27FC236}">
                <a16:creationId xmlns:a16="http://schemas.microsoft.com/office/drawing/2014/main" id="{49FD6B93-9CF5-354A-A928-8B486CD251A4}"/>
              </a:ext>
            </a:extLst>
          </p:cNvPr>
          <p:cNvSpPr/>
          <p:nvPr/>
        </p:nvSpPr>
        <p:spPr bwMode="auto">
          <a:xfrm>
            <a:off x="4903629" y="3647374"/>
            <a:ext cx="45707" cy="45707"/>
          </a:xfrm>
          <a:prstGeom prst="triangle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defTabSz="914126" eaLnBrk="0" hangingPunct="0"/>
            <a:endParaRPr lang="en-US" sz="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68" name="Isosceles Triangle 303">
            <a:extLst>
              <a:ext uri="{FF2B5EF4-FFF2-40B4-BE49-F238E27FC236}">
                <a16:creationId xmlns:a16="http://schemas.microsoft.com/office/drawing/2014/main" id="{FBAD518A-3D01-9148-BA30-647FE94067AC}"/>
              </a:ext>
            </a:extLst>
          </p:cNvPr>
          <p:cNvSpPr/>
          <p:nvPr/>
        </p:nvSpPr>
        <p:spPr bwMode="auto">
          <a:xfrm>
            <a:off x="5195653" y="3285518"/>
            <a:ext cx="45707" cy="45707"/>
          </a:xfrm>
          <a:prstGeom prst="triangle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defTabSz="914126" eaLnBrk="0" hangingPunct="0"/>
            <a:endParaRPr lang="en-US" sz="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69" name="Freeform 168">
            <a:extLst>
              <a:ext uri="{FF2B5EF4-FFF2-40B4-BE49-F238E27FC236}">
                <a16:creationId xmlns:a16="http://schemas.microsoft.com/office/drawing/2014/main" id="{2CDEF0E8-FBBD-804E-ADE0-F5E46B0320C4}"/>
              </a:ext>
            </a:extLst>
          </p:cNvPr>
          <p:cNvSpPr/>
          <p:nvPr/>
        </p:nvSpPr>
        <p:spPr>
          <a:xfrm>
            <a:off x="2277695" y="2696731"/>
            <a:ext cx="2933828" cy="1232988"/>
          </a:xfrm>
          <a:custGeom>
            <a:avLst/>
            <a:gdLst>
              <a:gd name="connsiteX0" fmla="*/ 3098800 w 3098800"/>
              <a:gd name="connsiteY0" fmla="*/ 3175 h 549285"/>
              <a:gd name="connsiteX1" fmla="*/ 2787650 w 3098800"/>
              <a:gd name="connsiteY1" fmla="*/ 57150 h 549285"/>
              <a:gd name="connsiteX2" fmla="*/ 2476500 w 3098800"/>
              <a:gd name="connsiteY2" fmla="*/ 193675 h 549285"/>
              <a:gd name="connsiteX3" fmla="*/ 2168525 w 3098800"/>
              <a:gd name="connsiteY3" fmla="*/ 358775 h 549285"/>
              <a:gd name="connsiteX4" fmla="*/ 1860550 w 3098800"/>
              <a:gd name="connsiteY4" fmla="*/ 495300 h 549285"/>
              <a:gd name="connsiteX5" fmla="*/ 1549400 w 3098800"/>
              <a:gd name="connsiteY5" fmla="*/ 549275 h 549285"/>
              <a:gd name="connsiteX6" fmla="*/ 1241425 w 3098800"/>
              <a:gd name="connsiteY6" fmla="*/ 498475 h 549285"/>
              <a:gd name="connsiteX7" fmla="*/ 930275 w 3098800"/>
              <a:gd name="connsiteY7" fmla="*/ 361950 h 549285"/>
              <a:gd name="connsiteX8" fmla="*/ 619125 w 3098800"/>
              <a:gd name="connsiteY8" fmla="*/ 190500 h 549285"/>
              <a:gd name="connsiteX9" fmla="*/ 311150 w 3098800"/>
              <a:gd name="connsiteY9" fmla="*/ 53975 h 549285"/>
              <a:gd name="connsiteX10" fmla="*/ 0 w 3098800"/>
              <a:gd name="connsiteY10" fmla="*/ 0 h 549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98800" h="549285">
                <a:moveTo>
                  <a:pt x="3098800" y="3175"/>
                </a:moveTo>
                <a:cubicBezTo>
                  <a:pt x="2995083" y="14287"/>
                  <a:pt x="2891367" y="25400"/>
                  <a:pt x="2787650" y="57150"/>
                </a:cubicBezTo>
                <a:cubicBezTo>
                  <a:pt x="2683933" y="88900"/>
                  <a:pt x="2579687" y="143404"/>
                  <a:pt x="2476500" y="193675"/>
                </a:cubicBezTo>
                <a:cubicBezTo>
                  <a:pt x="2373313" y="243946"/>
                  <a:pt x="2271183" y="308504"/>
                  <a:pt x="2168525" y="358775"/>
                </a:cubicBezTo>
                <a:cubicBezTo>
                  <a:pt x="2065867" y="409046"/>
                  <a:pt x="1963737" y="463550"/>
                  <a:pt x="1860550" y="495300"/>
                </a:cubicBezTo>
                <a:cubicBezTo>
                  <a:pt x="1757363" y="527050"/>
                  <a:pt x="1652587" y="548746"/>
                  <a:pt x="1549400" y="549275"/>
                </a:cubicBezTo>
                <a:cubicBezTo>
                  <a:pt x="1446213" y="549804"/>
                  <a:pt x="1344612" y="529696"/>
                  <a:pt x="1241425" y="498475"/>
                </a:cubicBezTo>
                <a:cubicBezTo>
                  <a:pt x="1138238" y="467254"/>
                  <a:pt x="1033992" y="413279"/>
                  <a:pt x="930275" y="361950"/>
                </a:cubicBezTo>
                <a:cubicBezTo>
                  <a:pt x="826558" y="310621"/>
                  <a:pt x="722312" y="241829"/>
                  <a:pt x="619125" y="190500"/>
                </a:cubicBezTo>
                <a:cubicBezTo>
                  <a:pt x="515938" y="139171"/>
                  <a:pt x="414337" y="85725"/>
                  <a:pt x="311150" y="53975"/>
                </a:cubicBezTo>
                <a:cubicBezTo>
                  <a:pt x="207963" y="22225"/>
                  <a:pt x="0" y="0"/>
                  <a:pt x="0" y="0"/>
                </a:cubicBezTo>
              </a:path>
            </a:pathLst>
          </a:custGeom>
          <a:ln w="12700" cmpd="sng">
            <a:solidFill>
              <a:srgbClr val="000000"/>
            </a:solidFill>
            <a:prstDash val="dash"/>
          </a:ln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defTabSz="914126" eaLnBrk="0" hangingPunct="0"/>
            <a:endParaRPr lang="en-US" sz="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70" name="Oval 169">
            <a:extLst>
              <a:ext uri="{FF2B5EF4-FFF2-40B4-BE49-F238E27FC236}">
                <a16:creationId xmlns:a16="http://schemas.microsoft.com/office/drawing/2014/main" id="{46C9BAC3-848D-814F-B86C-4A05E4356ADE}"/>
              </a:ext>
            </a:extLst>
          </p:cNvPr>
          <p:cNvSpPr/>
          <p:nvPr/>
        </p:nvSpPr>
        <p:spPr bwMode="auto">
          <a:xfrm>
            <a:off x="2253194" y="2677346"/>
            <a:ext cx="45707" cy="45707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defTabSz="914126" eaLnBrk="0" hangingPunct="0"/>
            <a:endParaRPr lang="en-US" sz="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71" name="Oval 170">
            <a:extLst>
              <a:ext uri="{FF2B5EF4-FFF2-40B4-BE49-F238E27FC236}">
                <a16:creationId xmlns:a16="http://schemas.microsoft.com/office/drawing/2014/main" id="{A436D3B9-1046-AB4A-9E7E-C0D9993A85F8}"/>
              </a:ext>
            </a:extLst>
          </p:cNvPr>
          <p:cNvSpPr/>
          <p:nvPr/>
        </p:nvSpPr>
        <p:spPr bwMode="auto">
          <a:xfrm>
            <a:off x="2548393" y="2794790"/>
            <a:ext cx="45707" cy="45707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defTabSz="914126" eaLnBrk="0" hangingPunct="0"/>
            <a:endParaRPr lang="en-US" sz="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92EC046F-542D-474F-9F9A-633B5F460DF3}"/>
              </a:ext>
            </a:extLst>
          </p:cNvPr>
          <p:cNvSpPr/>
          <p:nvPr/>
        </p:nvSpPr>
        <p:spPr bwMode="auto">
          <a:xfrm>
            <a:off x="2840417" y="3096336"/>
            <a:ext cx="45707" cy="45707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defTabSz="914126" eaLnBrk="0" hangingPunct="0"/>
            <a:endParaRPr lang="en-US" sz="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73" name="Oval 172">
            <a:extLst>
              <a:ext uri="{FF2B5EF4-FFF2-40B4-BE49-F238E27FC236}">
                <a16:creationId xmlns:a16="http://schemas.microsoft.com/office/drawing/2014/main" id="{D5C5D4D2-DDEC-D444-B24A-7C2B497E622C}"/>
              </a:ext>
            </a:extLst>
          </p:cNvPr>
          <p:cNvSpPr/>
          <p:nvPr/>
        </p:nvSpPr>
        <p:spPr bwMode="auto">
          <a:xfrm>
            <a:off x="3138789" y="3477237"/>
            <a:ext cx="45707" cy="45707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defTabSz="914126" eaLnBrk="0" hangingPunct="0"/>
            <a:endParaRPr lang="en-US" sz="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74" name="Oval 173">
            <a:extLst>
              <a:ext uri="{FF2B5EF4-FFF2-40B4-BE49-F238E27FC236}">
                <a16:creationId xmlns:a16="http://schemas.microsoft.com/office/drawing/2014/main" id="{35211051-BF19-7F4A-B372-78FF37ED347C}"/>
              </a:ext>
            </a:extLst>
          </p:cNvPr>
          <p:cNvSpPr/>
          <p:nvPr/>
        </p:nvSpPr>
        <p:spPr bwMode="auto">
          <a:xfrm>
            <a:off x="3430813" y="3791480"/>
            <a:ext cx="45707" cy="45707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defTabSz="914126" eaLnBrk="0" hangingPunct="0"/>
            <a:endParaRPr lang="en-US" sz="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75" name="Oval 174">
            <a:extLst>
              <a:ext uri="{FF2B5EF4-FFF2-40B4-BE49-F238E27FC236}">
                <a16:creationId xmlns:a16="http://schemas.microsoft.com/office/drawing/2014/main" id="{18A33324-D1B6-004B-A69E-5DAAEAD833A1}"/>
              </a:ext>
            </a:extLst>
          </p:cNvPr>
          <p:cNvSpPr/>
          <p:nvPr/>
        </p:nvSpPr>
        <p:spPr bwMode="auto">
          <a:xfrm>
            <a:off x="3722837" y="3896228"/>
            <a:ext cx="45707" cy="45707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defTabSz="914126" eaLnBrk="0" hangingPunct="0"/>
            <a:endParaRPr lang="en-US" sz="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76" name="Oval 175">
            <a:extLst>
              <a:ext uri="{FF2B5EF4-FFF2-40B4-BE49-F238E27FC236}">
                <a16:creationId xmlns:a16="http://schemas.microsoft.com/office/drawing/2014/main" id="{A8EA2AE0-0F7F-9947-A2E3-5891466FA1AB}"/>
              </a:ext>
            </a:extLst>
          </p:cNvPr>
          <p:cNvSpPr/>
          <p:nvPr/>
        </p:nvSpPr>
        <p:spPr bwMode="auto">
          <a:xfrm>
            <a:off x="4018035" y="3785132"/>
            <a:ext cx="45707" cy="45707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defTabSz="914126" eaLnBrk="0" hangingPunct="0"/>
            <a:endParaRPr lang="en-US" sz="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77" name="Oval 176">
            <a:extLst>
              <a:ext uri="{FF2B5EF4-FFF2-40B4-BE49-F238E27FC236}">
                <a16:creationId xmlns:a16="http://schemas.microsoft.com/office/drawing/2014/main" id="{C7E35283-6C51-5047-AC9B-1218C661468B}"/>
              </a:ext>
            </a:extLst>
          </p:cNvPr>
          <p:cNvSpPr/>
          <p:nvPr/>
        </p:nvSpPr>
        <p:spPr bwMode="auto">
          <a:xfrm>
            <a:off x="4316407" y="3480411"/>
            <a:ext cx="45707" cy="45707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defTabSz="914126" eaLnBrk="0" hangingPunct="0"/>
            <a:endParaRPr lang="en-US" sz="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78" name="Oval 177">
            <a:extLst>
              <a:ext uri="{FF2B5EF4-FFF2-40B4-BE49-F238E27FC236}">
                <a16:creationId xmlns:a16="http://schemas.microsoft.com/office/drawing/2014/main" id="{32D9F446-B217-5C4D-8D97-F8F696B2B626}"/>
              </a:ext>
            </a:extLst>
          </p:cNvPr>
          <p:cNvSpPr/>
          <p:nvPr/>
        </p:nvSpPr>
        <p:spPr bwMode="auto">
          <a:xfrm>
            <a:off x="4605257" y="3096336"/>
            <a:ext cx="45707" cy="45707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defTabSz="914126" eaLnBrk="0" hangingPunct="0"/>
            <a:endParaRPr lang="en-US" sz="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79" name="Oval 178">
            <a:extLst>
              <a:ext uri="{FF2B5EF4-FFF2-40B4-BE49-F238E27FC236}">
                <a16:creationId xmlns:a16="http://schemas.microsoft.com/office/drawing/2014/main" id="{1323D8C0-8E9A-014E-8688-6837526755C4}"/>
              </a:ext>
            </a:extLst>
          </p:cNvPr>
          <p:cNvSpPr/>
          <p:nvPr/>
        </p:nvSpPr>
        <p:spPr bwMode="auto">
          <a:xfrm>
            <a:off x="4897281" y="2791616"/>
            <a:ext cx="45707" cy="45707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defTabSz="914126" eaLnBrk="0" hangingPunct="0"/>
            <a:endParaRPr lang="en-US" sz="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80" name="Oval 179">
            <a:extLst>
              <a:ext uri="{FF2B5EF4-FFF2-40B4-BE49-F238E27FC236}">
                <a16:creationId xmlns:a16="http://schemas.microsoft.com/office/drawing/2014/main" id="{06B23A85-89AF-E141-B344-221451D3A6EC}"/>
              </a:ext>
            </a:extLst>
          </p:cNvPr>
          <p:cNvSpPr/>
          <p:nvPr/>
        </p:nvSpPr>
        <p:spPr bwMode="auto">
          <a:xfrm>
            <a:off x="5195653" y="2680520"/>
            <a:ext cx="45707" cy="45707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defTabSz="914126" eaLnBrk="0" hangingPunct="0"/>
            <a:endParaRPr lang="en-US" sz="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81" name="Isosceles Triangle 357">
            <a:extLst>
              <a:ext uri="{FF2B5EF4-FFF2-40B4-BE49-F238E27FC236}">
                <a16:creationId xmlns:a16="http://schemas.microsoft.com/office/drawing/2014/main" id="{444BF740-9581-D349-ABCB-C424C8EA35DE}"/>
              </a:ext>
            </a:extLst>
          </p:cNvPr>
          <p:cNvSpPr/>
          <p:nvPr/>
        </p:nvSpPr>
        <p:spPr bwMode="auto">
          <a:xfrm flipV="1">
            <a:off x="2250020" y="2685599"/>
            <a:ext cx="45707" cy="45707"/>
          </a:xfrm>
          <a:prstGeom prst="triangle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defTabSz="914126" eaLnBrk="0" hangingPunct="0"/>
            <a:endParaRPr lang="en-US" sz="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82" name="Isosceles Triangle 358">
            <a:extLst>
              <a:ext uri="{FF2B5EF4-FFF2-40B4-BE49-F238E27FC236}">
                <a16:creationId xmlns:a16="http://schemas.microsoft.com/office/drawing/2014/main" id="{BF36E568-975A-854B-8E78-C7FBBBCD2721}"/>
              </a:ext>
            </a:extLst>
          </p:cNvPr>
          <p:cNvSpPr/>
          <p:nvPr/>
        </p:nvSpPr>
        <p:spPr bwMode="auto">
          <a:xfrm flipV="1">
            <a:off x="2538870" y="2803044"/>
            <a:ext cx="45707" cy="45707"/>
          </a:xfrm>
          <a:prstGeom prst="triangle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defTabSz="914126" eaLnBrk="0" hangingPunct="0"/>
            <a:endParaRPr lang="en-US" sz="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83" name="Isosceles Triangle 359">
            <a:extLst>
              <a:ext uri="{FF2B5EF4-FFF2-40B4-BE49-F238E27FC236}">
                <a16:creationId xmlns:a16="http://schemas.microsoft.com/office/drawing/2014/main" id="{FC3468FA-1C8E-6747-A2E2-4CB6CAFD8C87}"/>
              </a:ext>
            </a:extLst>
          </p:cNvPr>
          <p:cNvSpPr/>
          <p:nvPr/>
        </p:nvSpPr>
        <p:spPr bwMode="auto">
          <a:xfrm flipV="1">
            <a:off x="5195653" y="2685599"/>
            <a:ext cx="45707" cy="45707"/>
          </a:xfrm>
          <a:prstGeom prst="triangle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defTabSz="914126" eaLnBrk="0" hangingPunct="0"/>
            <a:endParaRPr lang="en-US" sz="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84" name="Isosceles Triangle 360">
            <a:extLst>
              <a:ext uri="{FF2B5EF4-FFF2-40B4-BE49-F238E27FC236}">
                <a16:creationId xmlns:a16="http://schemas.microsoft.com/office/drawing/2014/main" id="{89EE95C5-B8C3-9248-BD42-6EE41405D577}"/>
              </a:ext>
            </a:extLst>
          </p:cNvPr>
          <p:cNvSpPr/>
          <p:nvPr/>
        </p:nvSpPr>
        <p:spPr bwMode="auto">
          <a:xfrm flipV="1">
            <a:off x="2843591" y="3107765"/>
            <a:ext cx="45707" cy="45707"/>
          </a:xfrm>
          <a:prstGeom prst="triangle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defTabSz="914126" eaLnBrk="0" hangingPunct="0"/>
            <a:endParaRPr lang="en-US" sz="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85" name="Isosceles Triangle 361">
            <a:extLst>
              <a:ext uri="{FF2B5EF4-FFF2-40B4-BE49-F238E27FC236}">
                <a16:creationId xmlns:a16="http://schemas.microsoft.com/office/drawing/2014/main" id="{3D222102-AFBA-7E43-B0C8-58129CCF178C}"/>
              </a:ext>
            </a:extLst>
          </p:cNvPr>
          <p:cNvSpPr/>
          <p:nvPr/>
        </p:nvSpPr>
        <p:spPr bwMode="auto">
          <a:xfrm flipV="1">
            <a:off x="3132440" y="3488665"/>
            <a:ext cx="45707" cy="45707"/>
          </a:xfrm>
          <a:prstGeom prst="triangle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defTabSz="914126" eaLnBrk="0" hangingPunct="0"/>
            <a:endParaRPr lang="en-US" sz="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86" name="Isosceles Triangle 362">
            <a:extLst>
              <a:ext uri="{FF2B5EF4-FFF2-40B4-BE49-F238E27FC236}">
                <a16:creationId xmlns:a16="http://schemas.microsoft.com/office/drawing/2014/main" id="{B033C873-9ACA-DA43-9AB9-68C2FF871331}"/>
              </a:ext>
            </a:extLst>
          </p:cNvPr>
          <p:cNvSpPr/>
          <p:nvPr/>
        </p:nvSpPr>
        <p:spPr bwMode="auto">
          <a:xfrm flipV="1">
            <a:off x="3430813" y="3802908"/>
            <a:ext cx="45707" cy="45707"/>
          </a:xfrm>
          <a:prstGeom prst="triangle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defTabSz="914126" eaLnBrk="0" hangingPunct="0"/>
            <a:endParaRPr lang="en-US" sz="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87" name="Isosceles Triangle 363">
            <a:extLst>
              <a:ext uri="{FF2B5EF4-FFF2-40B4-BE49-F238E27FC236}">
                <a16:creationId xmlns:a16="http://schemas.microsoft.com/office/drawing/2014/main" id="{975A6D1E-3CFB-6340-A43C-A751C30673EC}"/>
              </a:ext>
            </a:extLst>
          </p:cNvPr>
          <p:cNvSpPr/>
          <p:nvPr/>
        </p:nvSpPr>
        <p:spPr bwMode="auto">
          <a:xfrm flipV="1">
            <a:off x="4605257" y="3101416"/>
            <a:ext cx="45707" cy="45707"/>
          </a:xfrm>
          <a:prstGeom prst="triangle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defTabSz="914126" eaLnBrk="0" hangingPunct="0"/>
            <a:endParaRPr lang="en-US" sz="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88" name="Isosceles Triangle 364">
            <a:extLst>
              <a:ext uri="{FF2B5EF4-FFF2-40B4-BE49-F238E27FC236}">
                <a16:creationId xmlns:a16="http://schemas.microsoft.com/office/drawing/2014/main" id="{DE9763B1-97B5-0345-8F3E-B4ED71F95FFB}"/>
              </a:ext>
            </a:extLst>
          </p:cNvPr>
          <p:cNvSpPr/>
          <p:nvPr/>
        </p:nvSpPr>
        <p:spPr bwMode="auto">
          <a:xfrm flipV="1">
            <a:off x="4897281" y="2796696"/>
            <a:ext cx="45707" cy="45707"/>
          </a:xfrm>
          <a:prstGeom prst="triangle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defTabSz="914126" eaLnBrk="0" hangingPunct="0"/>
            <a:endParaRPr lang="en-US" sz="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89" name="Isosceles Triangle 365">
            <a:extLst>
              <a:ext uri="{FF2B5EF4-FFF2-40B4-BE49-F238E27FC236}">
                <a16:creationId xmlns:a16="http://schemas.microsoft.com/office/drawing/2014/main" id="{4B50B19C-B1B8-2E41-9BBC-44DDFF24B32F}"/>
              </a:ext>
            </a:extLst>
          </p:cNvPr>
          <p:cNvSpPr/>
          <p:nvPr/>
        </p:nvSpPr>
        <p:spPr bwMode="auto">
          <a:xfrm flipV="1">
            <a:off x="3719662" y="3901308"/>
            <a:ext cx="45707" cy="45707"/>
          </a:xfrm>
          <a:prstGeom prst="triangle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defTabSz="914126" eaLnBrk="0" hangingPunct="0"/>
            <a:endParaRPr lang="en-US" sz="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90" name="Isosceles Triangle 366">
            <a:extLst>
              <a:ext uri="{FF2B5EF4-FFF2-40B4-BE49-F238E27FC236}">
                <a16:creationId xmlns:a16="http://schemas.microsoft.com/office/drawing/2014/main" id="{5C942769-DE01-1F47-B18E-37D2D4AD110A}"/>
              </a:ext>
            </a:extLst>
          </p:cNvPr>
          <p:cNvSpPr/>
          <p:nvPr/>
        </p:nvSpPr>
        <p:spPr bwMode="auto">
          <a:xfrm flipV="1">
            <a:off x="4018035" y="3793386"/>
            <a:ext cx="45707" cy="45707"/>
          </a:xfrm>
          <a:prstGeom prst="triangle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defTabSz="914126" eaLnBrk="0" hangingPunct="0"/>
            <a:endParaRPr lang="en-US" sz="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91" name="Isosceles Triangle 367">
            <a:extLst>
              <a:ext uri="{FF2B5EF4-FFF2-40B4-BE49-F238E27FC236}">
                <a16:creationId xmlns:a16="http://schemas.microsoft.com/office/drawing/2014/main" id="{E62902B7-237F-9D42-AFDC-5556E1C0E13A}"/>
              </a:ext>
            </a:extLst>
          </p:cNvPr>
          <p:cNvSpPr/>
          <p:nvPr/>
        </p:nvSpPr>
        <p:spPr bwMode="auto">
          <a:xfrm flipV="1">
            <a:off x="4313233" y="3482317"/>
            <a:ext cx="45707" cy="45707"/>
          </a:xfrm>
          <a:prstGeom prst="triangle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defTabSz="914126" eaLnBrk="0" hangingPunct="0"/>
            <a:endParaRPr lang="en-US" sz="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grpSp>
        <p:nvGrpSpPr>
          <p:cNvPr id="192" name="Group 191">
            <a:extLst>
              <a:ext uri="{FF2B5EF4-FFF2-40B4-BE49-F238E27FC236}">
                <a16:creationId xmlns:a16="http://schemas.microsoft.com/office/drawing/2014/main" id="{F4568857-22AC-DC4C-AC2A-54E636B0C65E}"/>
              </a:ext>
            </a:extLst>
          </p:cNvPr>
          <p:cNvGrpSpPr/>
          <p:nvPr/>
        </p:nvGrpSpPr>
        <p:grpSpPr>
          <a:xfrm>
            <a:off x="2243418" y="2666490"/>
            <a:ext cx="63991" cy="63991"/>
            <a:chOff x="4692397" y="4564318"/>
            <a:chExt cx="64008" cy="64008"/>
          </a:xfrm>
        </p:grpSpPr>
        <p:cxnSp>
          <p:nvCxnSpPr>
            <p:cNvPr id="193" name="Straight Connector 192">
              <a:extLst>
                <a:ext uri="{FF2B5EF4-FFF2-40B4-BE49-F238E27FC236}">
                  <a16:creationId xmlns:a16="http://schemas.microsoft.com/office/drawing/2014/main" id="{EC101291-8761-6D46-BABD-28244FE5E19F}"/>
                </a:ext>
              </a:extLst>
            </p:cNvPr>
            <p:cNvCxnSpPr/>
            <p:nvPr/>
          </p:nvCxnSpPr>
          <p:spPr bwMode="auto">
            <a:xfrm rot="16200000" flipV="1">
              <a:off x="4692396" y="4595560"/>
              <a:ext cx="64008" cy="1524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5DF35F76-11CA-934D-93A2-0A383CA61074}"/>
                </a:ext>
              </a:extLst>
            </p:cNvPr>
            <p:cNvCxnSpPr/>
            <p:nvPr/>
          </p:nvCxnSpPr>
          <p:spPr bwMode="auto">
            <a:xfrm rot="10800000" flipV="1">
              <a:off x="4692397" y="4595559"/>
              <a:ext cx="64008" cy="1524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grpSp>
        <p:nvGrpSpPr>
          <p:cNvPr id="195" name="Group 194">
            <a:extLst>
              <a:ext uri="{FF2B5EF4-FFF2-40B4-BE49-F238E27FC236}">
                <a16:creationId xmlns:a16="http://schemas.microsoft.com/office/drawing/2014/main" id="{B1CBB568-CBA9-E94A-881B-781EC96E49D3}"/>
              </a:ext>
            </a:extLst>
          </p:cNvPr>
          <p:cNvGrpSpPr/>
          <p:nvPr/>
        </p:nvGrpSpPr>
        <p:grpSpPr>
          <a:xfrm>
            <a:off x="2538616" y="2783934"/>
            <a:ext cx="63991" cy="63991"/>
            <a:chOff x="4692397" y="4564318"/>
            <a:chExt cx="64008" cy="64008"/>
          </a:xfrm>
        </p:grpSpPr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7C1DB5F2-6AFD-E44D-B239-9CF4366A5842}"/>
                </a:ext>
              </a:extLst>
            </p:cNvPr>
            <p:cNvCxnSpPr/>
            <p:nvPr/>
          </p:nvCxnSpPr>
          <p:spPr bwMode="auto">
            <a:xfrm rot="16200000" flipV="1">
              <a:off x="4692396" y="4595560"/>
              <a:ext cx="64008" cy="1524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997C0DB3-DEE1-2043-85C2-865970E1B3D3}"/>
                </a:ext>
              </a:extLst>
            </p:cNvPr>
            <p:cNvCxnSpPr/>
            <p:nvPr/>
          </p:nvCxnSpPr>
          <p:spPr bwMode="auto">
            <a:xfrm rot="10800000" flipV="1">
              <a:off x="4692397" y="4595559"/>
              <a:ext cx="64008" cy="1524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grpSp>
        <p:nvGrpSpPr>
          <p:cNvPr id="198" name="Group 197">
            <a:extLst>
              <a:ext uri="{FF2B5EF4-FFF2-40B4-BE49-F238E27FC236}">
                <a16:creationId xmlns:a16="http://schemas.microsoft.com/office/drawing/2014/main" id="{97310BF9-AD8F-6841-B362-3B05BCEAC43C}"/>
              </a:ext>
            </a:extLst>
          </p:cNvPr>
          <p:cNvGrpSpPr/>
          <p:nvPr/>
        </p:nvGrpSpPr>
        <p:grpSpPr>
          <a:xfrm>
            <a:off x="2833814" y="3088655"/>
            <a:ext cx="63991" cy="63991"/>
            <a:chOff x="4692397" y="4564318"/>
            <a:chExt cx="64008" cy="64008"/>
          </a:xfrm>
        </p:grpSpPr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36D30960-2470-DB4B-A3E1-6058CD616F1E}"/>
                </a:ext>
              </a:extLst>
            </p:cNvPr>
            <p:cNvCxnSpPr/>
            <p:nvPr/>
          </p:nvCxnSpPr>
          <p:spPr bwMode="auto">
            <a:xfrm rot="16200000" flipV="1">
              <a:off x="4692396" y="4595560"/>
              <a:ext cx="64008" cy="1524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4019F310-46A2-744E-87FF-E74892DF88C1}"/>
                </a:ext>
              </a:extLst>
            </p:cNvPr>
            <p:cNvCxnSpPr/>
            <p:nvPr/>
          </p:nvCxnSpPr>
          <p:spPr bwMode="auto">
            <a:xfrm rot="10800000" flipV="1">
              <a:off x="4692397" y="4595559"/>
              <a:ext cx="64008" cy="1524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grpSp>
        <p:nvGrpSpPr>
          <p:cNvPr id="201" name="Group 200">
            <a:extLst>
              <a:ext uri="{FF2B5EF4-FFF2-40B4-BE49-F238E27FC236}">
                <a16:creationId xmlns:a16="http://schemas.microsoft.com/office/drawing/2014/main" id="{13DDD9B3-4F52-C348-B1E0-70B642422EC6}"/>
              </a:ext>
            </a:extLst>
          </p:cNvPr>
          <p:cNvGrpSpPr/>
          <p:nvPr/>
        </p:nvGrpSpPr>
        <p:grpSpPr>
          <a:xfrm>
            <a:off x="3129012" y="3469556"/>
            <a:ext cx="63991" cy="63991"/>
            <a:chOff x="4692397" y="4564318"/>
            <a:chExt cx="64008" cy="64008"/>
          </a:xfrm>
        </p:grpSpPr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id="{A1AD66A8-C81E-DC45-80AF-276726AEBCEE}"/>
                </a:ext>
              </a:extLst>
            </p:cNvPr>
            <p:cNvCxnSpPr/>
            <p:nvPr/>
          </p:nvCxnSpPr>
          <p:spPr bwMode="auto">
            <a:xfrm rot="16200000" flipV="1">
              <a:off x="4692396" y="4595560"/>
              <a:ext cx="64008" cy="1524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id="{50E97B73-52C8-7B47-B31E-04D93245E58F}"/>
                </a:ext>
              </a:extLst>
            </p:cNvPr>
            <p:cNvCxnSpPr/>
            <p:nvPr/>
          </p:nvCxnSpPr>
          <p:spPr bwMode="auto">
            <a:xfrm rot="10800000" flipV="1">
              <a:off x="4692397" y="4595559"/>
              <a:ext cx="64008" cy="1524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grpSp>
        <p:nvGrpSpPr>
          <p:cNvPr id="204" name="Group 203">
            <a:extLst>
              <a:ext uri="{FF2B5EF4-FFF2-40B4-BE49-F238E27FC236}">
                <a16:creationId xmlns:a16="http://schemas.microsoft.com/office/drawing/2014/main" id="{3EADC1FE-620B-3840-B059-EE8294DD80D5}"/>
              </a:ext>
            </a:extLst>
          </p:cNvPr>
          <p:cNvGrpSpPr/>
          <p:nvPr/>
        </p:nvGrpSpPr>
        <p:grpSpPr>
          <a:xfrm>
            <a:off x="3421036" y="3786973"/>
            <a:ext cx="63991" cy="63991"/>
            <a:chOff x="4692397" y="4564318"/>
            <a:chExt cx="64008" cy="64008"/>
          </a:xfrm>
        </p:grpSpPr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B343E1CD-A56D-DC4D-AAAE-9B21C41B9AFF}"/>
                </a:ext>
              </a:extLst>
            </p:cNvPr>
            <p:cNvCxnSpPr/>
            <p:nvPr/>
          </p:nvCxnSpPr>
          <p:spPr bwMode="auto">
            <a:xfrm rot="16200000" flipV="1">
              <a:off x="4692396" y="4595560"/>
              <a:ext cx="64008" cy="1524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206" name="Straight Connector 205">
              <a:extLst>
                <a:ext uri="{FF2B5EF4-FFF2-40B4-BE49-F238E27FC236}">
                  <a16:creationId xmlns:a16="http://schemas.microsoft.com/office/drawing/2014/main" id="{29337358-9D33-3F41-A95A-C904DC0EE289}"/>
                </a:ext>
              </a:extLst>
            </p:cNvPr>
            <p:cNvCxnSpPr/>
            <p:nvPr/>
          </p:nvCxnSpPr>
          <p:spPr bwMode="auto">
            <a:xfrm rot="10800000" flipV="1">
              <a:off x="4692397" y="4595559"/>
              <a:ext cx="64008" cy="1524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1D88553F-F494-9443-A799-1D9B237CA972}"/>
              </a:ext>
            </a:extLst>
          </p:cNvPr>
          <p:cNvGrpSpPr/>
          <p:nvPr/>
        </p:nvGrpSpPr>
        <p:grpSpPr>
          <a:xfrm>
            <a:off x="3713060" y="3894895"/>
            <a:ext cx="63991" cy="63991"/>
            <a:chOff x="4692397" y="4564318"/>
            <a:chExt cx="64008" cy="64008"/>
          </a:xfrm>
        </p:grpSpPr>
        <p:cxnSp>
          <p:nvCxnSpPr>
            <p:cNvPr id="208" name="Straight Connector 207">
              <a:extLst>
                <a:ext uri="{FF2B5EF4-FFF2-40B4-BE49-F238E27FC236}">
                  <a16:creationId xmlns:a16="http://schemas.microsoft.com/office/drawing/2014/main" id="{BCFE076D-CC76-4D44-9DF7-EEFD10A6A776}"/>
                </a:ext>
              </a:extLst>
            </p:cNvPr>
            <p:cNvCxnSpPr/>
            <p:nvPr/>
          </p:nvCxnSpPr>
          <p:spPr bwMode="auto">
            <a:xfrm rot="16200000" flipV="1">
              <a:off x="4692396" y="4595560"/>
              <a:ext cx="64008" cy="1524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209" name="Straight Connector 208">
              <a:extLst>
                <a:ext uri="{FF2B5EF4-FFF2-40B4-BE49-F238E27FC236}">
                  <a16:creationId xmlns:a16="http://schemas.microsoft.com/office/drawing/2014/main" id="{7851551D-B87F-6144-AE6F-B71D1D216A58}"/>
                </a:ext>
              </a:extLst>
            </p:cNvPr>
            <p:cNvCxnSpPr/>
            <p:nvPr/>
          </p:nvCxnSpPr>
          <p:spPr bwMode="auto">
            <a:xfrm rot="10800000" flipV="1">
              <a:off x="4692397" y="4595559"/>
              <a:ext cx="64008" cy="1524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grpSp>
        <p:nvGrpSpPr>
          <p:cNvPr id="210" name="Group 209">
            <a:extLst>
              <a:ext uri="{FF2B5EF4-FFF2-40B4-BE49-F238E27FC236}">
                <a16:creationId xmlns:a16="http://schemas.microsoft.com/office/drawing/2014/main" id="{D5F24995-01B6-1A44-B783-F4062AD91C01}"/>
              </a:ext>
            </a:extLst>
          </p:cNvPr>
          <p:cNvGrpSpPr/>
          <p:nvPr/>
        </p:nvGrpSpPr>
        <p:grpSpPr>
          <a:xfrm>
            <a:off x="4014606" y="3774277"/>
            <a:ext cx="63991" cy="63991"/>
            <a:chOff x="4692397" y="4564318"/>
            <a:chExt cx="64008" cy="64008"/>
          </a:xfrm>
        </p:grpSpPr>
        <p:cxnSp>
          <p:nvCxnSpPr>
            <p:cNvPr id="211" name="Straight Connector 210">
              <a:extLst>
                <a:ext uri="{FF2B5EF4-FFF2-40B4-BE49-F238E27FC236}">
                  <a16:creationId xmlns:a16="http://schemas.microsoft.com/office/drawing/2014/main" id="{BF9E73C8-8200-7540-8E30-5A93B9C0909C}"/>
                </a:ext>
              </a:extLst>
            </p:cNvPr>
            <p:cNvCxnSpPr/>
            <p:nvPr/>
          </p:nvCxnSpPr>
          <p:spPr bwMode="auto">
            <a:xfrm rot="16200000" flipV="1">
              <a:off x="4692396" y="4595560"/>
              <a:ext cx="64008" cy="1524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212" name="Straight Connector 211">
              <a:extLst>
                <a:ext uri="{FF2B5EF4-FFF2-40B4-BE49-F238E27FC236}">
                  <a16:creationId xmlns:a16="http://schemas.microsoft.com/office/drawing/2014/main" id="{AFCC5258-7693-0849-9779-7D990B89C451}"/>
                </a:ext>
              </a:extLst>
            </p:cNvPr>
            <p:cNvCxnSpPr/>
            <p:nvPr/>
          </p:nvCxnSpPr>
          <p:spPr bwMode="auto">
            <a:xfrm rot="10800000" flipV="1">
              <a:off x="4692397" y="4595559"/>
              <a:ext cx="64008" cy="1524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grpSp>
        <p:nvGrpSpPr>
          <p:cNvPr id="213" name="Group 212">
            <a:extLst>
              <a:ext uri="{FF2B5EF4-FFF2-40B4-BE49-F238E27FC236}">
                <a16:creationId xmlns:a16="http://schemas.microsoft.com/office/drawing/2014/main" id="{2A81F868-379B-F54D-B6F6-EC0DECE2578E}"/>
              </a:ext>
            </a:extLst>
          </p:cNvPr>
          <p:cNvGrpSpPr/>
          <p:nvPr/>
        </p:nvGrpSpPr>
        <p:grpSpPr>
          <a:xfrm>
            <a:off x="4306630" y="3469556"/>
            <a:ext cx="63991" cy="63991"/>
            <a:chOff x="4692397" y="4564318"/>
            <a:chExt cx="64008" cy="64008"/>
          </a:xfrm>
        </p:grpSpPr>
        <p:cxnSp>
          <p:nvCxnSpPr>
            <p:cNvPr id="214" name="Straight Connector 213">
              <a:extLst>
                <a:ext uri="{FF2B5EF4-FFF2-40B4-BE49-F238E27FC236}">
                  <a16:creationId xmlns:a16="http://schemas.microsoft.com/office/drawing/2014/main" id="{F80073BE-E89C-CF4F-A828-88F2F419C7B7}"/>
                </a:ext>
              </a:extLst>
            </p:cNvPr>
            <p:cNvCxnSpPr/>
            <p:nvPr/>
          </p:nvCxnSpPr>
          <p:spPr bwMode="auto">
            <a:xfrm rot="16200000" flipV="1">
              <a:off x="4692396" y="4595560"/>
              <a:ext cx="64008" cy="1524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215" name="Straight Connector 214">
              <a:extLst>
                <a:ext uri="{FF2B5EF4-FFF2-40B4-BE49-F238E27FC236}">
                  <a16:creationId xmlns:a16="http://schemas.microsoft.com/office/drawing/2014/main" id="{ECDD9C0F-1164-6144-A461-BC6635578566}"/>
                </a:ext>
              </a:extLst>
            </p:cNvPr>
            <p:cNvCxnSpPr/>
            <p:nvPr/>
          </p:nvCxnSpPr>
          <p:spPr bwMode="auto">
            <a:xfrm rot="10800000" flipV="1">
              <a:off x="4692397" y="4595559"/>
              <a:ext cx="64008" cy="1524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grpSp>
        <p:nvGrpSpPr>
          <p:cNvPr id="216" name="Group 215">
            <a:extLst>
              <a:ext uri="{FF2B5EF4-FFF2-40B4-BE49-F238E27FC236}">
                <a16:creationId xmlns:a16="http://schemas.microsoft.com/office/drawing/2014/main" id="{A1A6E854-0C37-B443-A940-7CA8345D15F0}"/>
              </a:ext>
            </a:extLst>
          </p:cNvPr>
          <p:cNvGrpSpPr/>
          <p:nvPr/>
        </p:nvGrpSpPr>
        <p:grpSpPr>
          <a:xfrm>
            <a:off x="4595480" y="3095003"/>
            <a:ext cx="63991" cy="63991"/>
            <a:chOff x="4692397" y="4564318"/>
            <a:chExt cx="64008" cy="64008"/>
          </a:xfrm>
        </p:grpSpPr>
        <p:cxnSp>
          <p:nvCxnSpPr>
            <p:cNvPr id="217" name="Straight Connector 216">
              <a:extLst>
                <a:ext uri="{FF2B5EF4-FFF2-40B4-BE49-F238E27FC236}">
                  <a16:creationId xmlns:a16="http://schemas.microsoft.com/office/drawing/2014/main" id="{1089CDC9-3E48-C24B-9E1E-D37E20900277}"/>
                </a:ext>
              </a:extLst>
            </p:cNvPr>
            <p:cNvCxnSpPr/>
            <p:nvPr/>
          </p:nvCxnSpPr>
          <p:spPr bwMode="auto">
            <a:xfrm rot="16200000" flipV="1">
              <a:off x="4692396" y="4595560"/>
              <a:ext cx="64008" cy="1524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218" name="Straight Connector 217">
              <a:extLst>
                <a:ext uri="{FF2B5EF4-FFF2-40B4-BE49-F238E27FC236}">
                  <a16:creationId xmlns:a16="http://schemas.microsoft.com/office/drawing/2014/main" id="{C6EF889B-CA2A-9849-A3E6-CBDB284C6D5C}"/>
                </a:ext>
              </a:extLst>
            </p:cNvPr>
            <p:cNvCxnSpPr/>
            <p:nvPr/>
          </p:nvCxnSpPr>
          <p:spPr bwMode="auto">
            <a:xfrm rot="10800000" flipV="1">
              <a:off x="4692397" y="4595559"/>
              <a:ext cx="64008" cy="1524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grpSp>
        <p:nvGrpSpPr>
          <p:cNvPr id="219" name="Group 218">
            <a:extLst>
              <a:ext uri="{FF2B5EF4-FFF2-40B4-BE49-F238E27FC236}">
                <a16:creationId xmlns:a16="http://schemas.microsoft.com/office/drawing/2014/main" id="{CF6597B8-494D-F647-ABE6-CBDD61B930E1}"/>
              </a:ext>
            </a:extLst>
          </p:cNvPr>
          <p:cNvGrpSpPr/>
          <p:nvPr/>
        </p:nvGrpSpPr>
        <p:grpSpPr>
          <a:xfrm>
            <a:off x="4884330" y="2783934"/>
            <a:ext cx="63991" cy="63991"/>
            <a:chOff x="4692397" y="4564318"/>
            <a:chExt cx="64008" cy="64008"/>
          </a:xfrm>
        </p:grpSpPr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id="{DB4AF07F-0967-EB40-97C6-D1D6269196D1}"/>
                </a:ext>
              </a:extLst>
            </p:cNvPr>
            <p:cNvCxnSpPr/>
            <p:nvPr/>
          </p:nvCxnSpPr>
          <p:spPr bwMode="auto">
            <a:xfrm rot="16200000" flipV="1">
              <a:off x="4692396" y="4595560"/>
              <a:ext cx="64008" cy="1524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221" name="Straight Connector 220">
              <a:extLst>
                <a:ext uri="{FF2B5EF4-FFF2-40B4-BE49-F238E27FC236}">
                  <a16:creationId xmlns:a16="http://schemas.microsoft.com/office/drawing/2014/main" id="{951744EC-F724-DA46-9E1D-813463C21045}"/>
                </a:ext>
              </a:extLst>
            </p:cNvPr>
            <p:cNvCxnSpPr/>
            <p:nvPr/>
          </p:nvCxnSpPr>
          <p:spPr bwMode="auto">
            <a:xfrm rot="10800000" flipV="1">
              <a:off x="4692397" y="4595559"/>
              <a:ext cx="64008" cy="1524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grpSp>
        <p:nvGrpSpPr>
          <p:cNvPr id="222" name="Group 221">
            <a:extLst>
              <a:ext uri="{FF2B5EF4-FFF2-40B4-BE49-F238E27FC236}">
                <a16:creationId xmlns:a16="http://schemas.microsoft.com/office/drawing/2014/main" id="{DC38C410-1D08-DB4C-8DBF-782C152CBEA6}"/>
              </a:ext>
            </a:extLst>
          </p:cNvPr>
          <p:cNvGrpSpPr/>
          <p:nvPr/>
        </p:nvGrpSpPr>
        <p:grpSpPr>
          <a:xfrm>
            <a:off x="5185876" y="2672838"/>
            <a:ext cx="63991" cy="63991"/>
            <a:chOff x="4692397" y="4564318"/>
            <a:chExt cx="64008" cy="64008"/>
          </a:xfrm>
        </p:grpSpPr>
        <p:cxnSp>
          <p:nvCxnSpPr>
            <p:cNvPr id="223" name="Straight Connector 222">
              <a:extLst>
                <a:ext uri="{FF2B5EF4-FFF2-40B4-BE49-F238E27FC236}">
                  <a16:creationId xmlns:a16="http://schemas.microsoft.com/office/drawing/2014/main" id="{49E32371-AD80-6149-8DEB-7A02976C4B91}"/>
                </a:ext>
              </a:extLst>
            </p:cNvPr>
            <p:cNvCxnSpPr/>
            <p:nvPr/>
          </p:nvCxnSpPr>
          <p:spPr bwMode="auto">
            <a:xfrm rot="16200000" flipV="1">
              <a:off x="4692396" y="4595560"/>
              <a:ext cx="64008" cy="1524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224" name="Straight Connector 223">
              <a:extLst>
                <a:ext uri="{FF2B5EF4-FFF2-40B4-BE49-F238E27FC236}">
                  <a16:creationId xmlns:a16="http://schemas.microsoft.com/office/drawing/2014/main" id="{D7FB4057-D823-884E-B476-26FA1E25889C}"/>
                </a:ext>
              </a:extLst>
            </p:cNvPr>
            <p:cNvCxnSpPr/>
            <p:nvPr/>
          </p:nvCxnSpPr>
          <p:spPr bwMode="auto">
            <a:xfrm rot="10800000" flipV="1">
              <a:off x="4692397" y="4595559"/>
              <a:ext cx="64008" cy="1524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grpSp>
        <p:nvGrpSpPr>
          <p:cNvPr id="225" name="Group 224">
            <a:extLst>
              <a:ext uri="{FF2B5EF4-FFF2-40B4-BE49-F238E27FC236}">
                <a16:creationId xmlns:a16="http://schemas.microsoft.com/office/drawing/2014/main" id="{EF063D6E-D26A-374E-9CFB-085CD597FB68}"/>
              </a:ext>
            </a:extLst>
          </p:cNvPr>
          <p:cNvGrpSpPr/>
          <p:nvPr/>
        </p:nvGrpSpPr>
        <p:grpSpPr>
          <a:xfrm>
            <a:off x="2237322" y="3278851"/>
            <a:ext cx="63991" cy="63991"/>
            <a:chOff x="4470400" y="3684588"/>
            <a:chExt cx="64008" cy="64008"/>
          </a:xfrm>
        </p:grpSpPr>
        <p:cxnSp>
          <p:nvCxnSpPr>
            <p:cNvPr id="226" name="Straight Connector 225">
              <a:extLst>
                <a:ext uri="{FF2B5EF4-FFF2-40B4-BE49-F238E27FC236}">
                  <a16:creationId xmlns:a16="http://schemas.microsoft.com/office/drawing/2014/main" id="{E8C3CBD8-A422-1646-9D32-3D91D1E7F889}"/>
                </a:ext>
              </a:extLst>
            </p:cNvPr>
            <p:cNvCxnSpPr/>
            <p:nvPr/>
          </p:nvCxnSpPr>
          <p:spPr bwMode="auto">
            <a:xfrm rot="13500000" flipV="1">
              <a:off x="4470400" y="3715830"/>
              <a:ext cx="64008" cy="1524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227" name="Straight Connector 226">
              <a:extLst>
                <a:ext uri="{FF2B5EF4-FFF2-40B4-BE49-F238E27FC236}">
                  <a16:creationId xmlns:a16="http://schemas.microsoft.com/office/drawing/2014/main" id="{AA49F73B-678E-C54B-9279-7F4EA8FA7025}"/>
                </a:ext>
              </a:extLst>
            </p:cNvPr>
            <p:cNvCxnSpPr/>
            <p:nvPr/>
          </p:nvCxnSpPr>
          <p:spPr bwMode="auto">
            <a:xfrm rot="8100000" flipH="1" flipV="1">
              <a:off x="4470400" y="3715830"/>
              <a:ext cx="64008" cy="1524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grpSp>
        <p:nvGrpSpPr>
          <p:cNvPr id="228" name="Group 227">
            <a:extLst>
              <a:ext uri="{FF2B5EF4-FFF2-40B4-BE49-F238E27FC236}">
                <a16:creationId xmlns:a16="http://schemas.microsoft.com/office/drawing/2014/main" id="{6611A729-D77D-6A42-AA47-15039AC420E8}"/>
              </a:ext>
            </a:extLst>
          </p:cNvPr>
          <p:cNvGrpSpPr/>
          <p:nvPr/>
        </p:nvGrpSpPr>
        <p:grpSpPr>
          <a:xfrm>
            <a:off x="2542043" y="2920169"/>
            <a:ext cx="63991" cy="63991"/>
            <a:chOff x="4470400" y="3684588"/>
            <a:chExt cx="64008" cy="64008"/>
          </a:xfrm>
        </p:grpSpPr>
        <p:cxnSp>
          <p:nvCxnSpPr>
            <p:cNvPr id="229" name="Straight Connector 228">
              <a:extLst>
                <a:ext uri="{FF2B5EF4-FFF2-40B4-BE49-F238E27FC236}">
                  <a16:creationId xmlns:a16="http://schemas.microsoft.com/office/drawing/2014/main" id="{18ADEAAA-0D82-8D4E-B884-28B22B1F227B}"/>
                </a:ext>
              </a:extLst>
            </p:cNvPr>
            <p:cNvCxnSpPr/>
            <p:nvPr/>
          </p:nvCxnSpPr>
          <p:spPr bwMode="auto">
            <a:xfrm rot="13500000" flipV="1">
              <a:off x="4470400" y="3715830"/>
              <a:ext cx="64008" cy="1524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230" name="Straight Connector 229">
              <a:extLst>
                <a:ext uri="{FF2B5EF4-FFF2-40B4-BE49-F238E27FC236}">
                  <a16:creationId xmlns:a16="http://schemas.microsoft.com/office/drawing/2014/main" id="{71C6D22F-4929-7548-B344-FB9572644B47}"/>
                </a:ext>
              </a:extLst>
            </p:cNvPr>
            <p:cNvCxnSpPr/>
            <p:nvPr/>
          </p:nvCxnSpPr>
          <p:spPr bwMode="auto">
            <a:xfrm rot="8100000" flipH="1" flipV="1">
              <a:off x="4470400" y="3715830"/>
              <a:ext cx="64008" cy="1524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grpSp>
        <p:nvGrpSpPr>
          <p:cNvPr id="231" name="Group 230">
            <a:extLst>
              <a:ext uri="{FF2B5EF4-FFF2-40B4-BE49-F238E27FC236}">
                <a16:creationId xmlns:a16="http://schemas.microsoft.com/office/drawing/2014/main" id="{E1CE26B0-7813-414F-8A78-A7778677081C}"/>
              </a:ext>
            </a:extLst>
          </p:cNvPr>
          <p:cNvGrpSpPr/>
          <p:nvPr/>
        </p:nvGrpSpPr>
        <p:grpSpPr>
          <a:xfrm>
            <a:off x="2834067" y="2697977"/>
            <a:ext cx="63991" cy="63991"/>
            <a:chOff x="4470400" y="3684588"/>
            <a:chExt cx="64008" cy="64008"/>
          </a:xfrm>
        </p:grpSpPr>
        <p:cxnSp>
          <p:nvCxnSpPr>
            <p:cNvPr id="232" name="Straight Connector 231">
              <a:extLst>
                <a:ext uri="{FF2B5EF4-FFF2-40B4-BE49-F238E27FC236}">
                  <a16:creationId xmlns:a16="http://schemas.microsoft.com/office/drawing/2014/main" id="{B350E5D4-F0CF-A649-BDA1-18770B2C7A37}"/>
                </a:ext>
              </a:extLst>
            </p:cNvPr>
            <p:cNvCxnSpPr/>
            <p:nvPr/>
          </p:nvCxnSpPr>
          <p:spPr bwMode="auto">
            <a:xfrm rot="13500000" flipV="1">
              <a:off x="4470400" y="3715830"/>
              <a:ext cx="64008" cy="1524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233" name="Straight Connector 232">
              <a:extLst>
                <a:ext uri="{FF2B5EF4-FFF2-40B4-BE49-F238E27FC236}">
                  <a16:creationId xmlns:a16="http://schemas.microsoft.com/office/drawing/2014/main" id="{A2287160-0078-6245-81EE-CF02CA8EF11E}"/>
                </a:ext>
              </a:extLst>
            </p:cNvPr>
            <p:cNvCxnSpPr/>
            <p:nvPr/>
          </p:nvCxnSpPr>
          <p:spPr bwMode="auto">
            <a:xfrm rot="8100000" flipH="1" flipV="1">
              <a:off x="4470400" y="3715830"/>
              <a:ext cx="64008" cy="1524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grpSp>
        <p:nvGrpSpPr>
          <p:cNvPr id="234" name="Group 233">
            <a:extLst>
              <a:ext uri="{FF2B5EF4-FFF2-40B4-BE49-F238E27FC236}">
                <a16:creationId xmlns:a16="http://schemas.microsoft.com/office/drawing/2014/main" id="{ED342688-428D-A94D-8F80-9E63BB5680F2}"/>
              </a:ext>
            </a:extLst>
          </p:cNvPr>
          <p:cNvGrpSpPr/>
          <p:nvPr/>
        </p:nvGrpSpPr>
        <p:grpSpPr>
          <a:xfrm>
            <a:off x="3132439" y="2694803"/>
            <a:ext cx="63991" cy="63991"/>
            <a:chOff x="4470400" y="3684588"/>
            <a:chExt cx="64008" cy="64008"/>
          </a:xfrm>
        </p:grpSpPr>
        <p:cxnSp>
          <p:nvCxnSpPr>
            <p:cNvPr id="235" name="Straight Connector 234">
              <a:extLst>
                <a:ext uri="{FF2B5EF4-FFF2-40B4-BE49-F238E27FC236}">
                  <a16:creationId xmlns:a16="http://schemas.microsoft.com/office/drawing/2014/main" id="{934488BE-E301-2A4B-B542-FAB086F90D91}"/>
                </a:ext>
              </a:extLst>
            </p:cNvPr>
            <p:cNvCxnSpPr/>
            <p:nvPr/>
          </p:nvCxnSpPr>
          <p:spPr bwMode="auto">
            <a:xfrm rot="13500000" flipV="1">
              <a:off x="4470400" y="3715830"/>
              <a:ext cx="64008" cy="1524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236" name="Straight Connector 235">
              <a:extLst>
                <a:ext uri="{FF2B5EF4-FFF2-40B4-BE49-F238E27FC236}">
                  <a16:creationId xmlns:a16="http://schemas.microsoft.com/office/drawing/2014/main" id="{2BF80264-E710-3A47-870D-FF4EB3CEED93}"/>
                </a:ext>
              </a:extLst>
            </p:cNvPr>
            <p:cNvCxnSpPr/>
            <p:nvPr/>
          </p:nvCxnSpPr>
          <p:spPr bwMode="auto">
            <a:xfrm rot="8100000" flipH="1" flipV="1">
              <a:off x="4470400" y="3715830"/>
              <a:ext cx="64008" cy="1524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grpSp>
        <p:nvGrpSpPr>
          <p:cNvPr id="237" name="Group 236">
            <a:extLst>
              <a:ext uri="{FF2B5EF4-FFF2-40B4-BE49-F238E27FC236}">
                <a16:creationId xmlns:a16="http://schemas.microsoft.com/office/drawing/2014/main" id="{59B23615-4F77-5845-9F92-241FE168178B}"/>
              </a:ext>
            </a:extLst>
          </p:cNvPr>
          <p:cNvGrpSpPr/>
          <p:nvPr/>
        </p:nvGrpSpPr>
        <p:grpSpPr>
          <a:xfrm>
            <a:off x="3427637" y="2926517"/>
            <a:ext cx="63991" cy="63991"/>
            <a:chOff x="4470400" y="3684588"/>
            <a:chExt cx="64008" cy="64008"/>
          </a:xfrm>
        </p:grpSpPr>
        <p:cxnSp>
          <p:nvCxnSpPr>
            <p:cNvPr id="238" name="Straight Connector 237">
              <a:extLst>
                <a:ext uri="{FF2B5EF4-FFF2-40B4-BE49-F238E27FC236}">
                  <a16:creationId xmlns:a16="http://schemas.microsoft.com/office/drawing/2014/main" id="{BB5C3DB1-170B-5447-9402-E101E627206E}"/>
                </a:ext>
              </a:extLst>
            </p:cNvPr>
            <p:cNvCxnSpPr/>
            <p:nvPr/>
          </p:nvCxnSpPr>
          <p:spPr bwMode="auto">
            <a:xfrm rot="13500000" flipV="1">
              <a:off x="4470400" y="3715830"/>
              <a:ext cx="64008" cy="1524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239" name="Straight Connector 238">
              <a:extLst>
                <a:ext uri="{FF2B5EF4-FFF2-40B4-BE49-F238E27FC236}">
                  <a16:creationId xmlns:a16="http://schemas.microsoft.com/office/drawing/2014/main" id="{A7F3AD2B-D901-EF41-8445-DEE916FAC412}"/>
                </a:ext>
              </a:extLst>
            </p:cNvPr>
            <p:cNvCxnSpPr/>
            <p:nvPr/>
          </p:nvCxnSpPr>
          <p:spPr bwMode="auto">
            <a:xfrm rot="8100000" flipH="1" flipV="1">
              <a:off x="4470400" y="3715830"/>
              <a:ext cx="64008" cy="1524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grpSp>
        <p:nvGrpSpPr>
          <p:cNvPr id="240" name="Group 239">
            <a:extLst>
              <a:ext uri="{FF2B5EF4-FFF2-40B4-BE49-F238E27FC236}">
                <a16:creationId xmlns:a16="http://schemas.microsoft.com/office/drawing/2014/main" id="{B012705B-F51E-8A48-B4B4-CD36C1B42DD9}"/>
              </a:ext>
            </a:extLst>
          </p:cNvPr>
          <p:cNvGrpSpPr/>
          <p:nvPr/>
        </p:nvGrpSpPr>
        <p:grpSpPr>
          <a:xfrm>
            <a:off x="3713313" y="3278851"/>
            <a:ext cx="63991" cy="63991"/>
            <a:chOff x="4470400" y="3684588"/>
            <a:chExt cx="64008" cy="64008"/>
          </a:xfrm>
        </p:grpSpPr>
        <p:cxnSp>
          <p:nvCxnSpPr>
            <p:cNvPr id="241" name="Straight Connector 240">
              <a:extLst>
                <a:ext uri="{FF2B5EF4-FFF2-40B4-BE49-F238E27FC236}">
                  <a16:creationId xmlns:a16="http://schemas.microsoft.com/office/drawing/2014/main" id="{93FEE651-AB78-9F47-861E-B7A7AC4C1F77}"/>
                </a:ext>
              </a:extLst>
            </p:cNvPr>
            <p:cNvCxnSpPr/>
            <p:nvPr/>
          </p:nvCxnSpPr>
          <p:spPr bwMode="auto">
            <a:xfrm rot="13500000" flipV="1">
              <a:off x="4470400" y="3715830"/>
              <a:ext cx="64008" cy="1524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242" name="Straight Connector 241">
              <a:extLst>
                <a:ext uri="{FF2B5EF4-FFF2-40B4-BE49-F238E27FC236}">
                  <a16:creationId xmlns:a16="http://schemas.microsoft.com/office/drawing/2014/main" id="{260A3FB4-FA10-B941-9D90-D673D2FF7557}"/>
                </a:ext>
              </a:extLst>
            </p:cNvPr>
            <p:cNvCxnSpPr/>
            <p:nvPr/>
          </p:nvCxnSpPr>
          <p:spPr bwMode="auto">
            <a:xfrm rot="8100000" flipH="1" flipV="1">
              <a:off x="4470400" y="3715830"/>
              <a:ext cx="64008" cy="1524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grpSp>
        <p:nvGrpSpPr>
          <p:cNvPr id="243" name="Group 242">
            <a:extLst>
              <a:ext uri="{FF2B5EF4-FFF2-40B4-BE49-F238E27FC236}">
                <a16:creationId xmlns:a16="http://schemas.microsoft.com/office/drawing/2014/main" id="{7C6F74B2-CF51-7B42-A9F3-8B1A926F4F18}"/>
              </a:ext>
            </a:extLst>
          </p:cNvPr>
          <p:cNvGrpSpPr/>
          <p:nvPr/>
        </p:nvGrpSpPr>
        <p:grpSpPr>
          <a:xfrm>
            <a:off x="4014859" y="3643880"/>
            <a:ext cx="63991" cy="63991"/>
            <a:chOff x="4470400" y="3684588"/>
            <a:chExt cx="64008" cy="64008"/>
          </a:xfrm>
        </p:grpSpPr>
        <p:cxnSp>
          <p:nvCxnSpPr>
            <p:cNvPr id="244" name="Straight Connector 243">
              <a:extLst>
                <a:ext uri="{FF2B5EF4-FFF2-40B4-BE49-F238E27FC236}">
                  <a16:creationId xmlns:a16="http://schemas.microsoft.com/office/drawing/2014/main" id="{45DA9FD8-D4CA-834A-BF49-16165CF6807D}"/>
                </a:ext>
              </a:extLst>
            </p:cNvPr>
            <p:cNvCxnSpPr/>
            <p:nvPr/>
          </p:nvCxnSpPr>
          <p:spPr bwMode="auto">
            <a:xfrm rot="13500000" flipV="1">
              <a:off x="4470400" y="3715830"/>
              <a:ext cx="64008" cy="1524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245" name="Straight Connector 244">
              <a:extLst>
                <a:ext uri="{FF2B5EF4-FFF2-40B4-BE49-F238E27FC236}">
                  <a16:creationId xmlns:a16="http://schemas.microsoft.com/office/drawing/2014/main" id="{708AD112-32CA-4C4B-A083-EADC66E262E3}"/>
                </a:ext>
              </a:extLst>
            </p:cNvPr>
            <p:cNvCxnSpPr/>
            <p:nvPr/>
          </p:nvCxnSpPr>
          <p:spPr bwMode="auto">
            <a:xfrm rot="8100000" flipH="1" flipV="1">
              <a:off x="4470400" y="3715830"/>
              <a:ext cx="64008" cy="1524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grpSp>
        <p:nvGrpSpPr>
          <p:cNvPr id="246" name="Group 245">
            <a:extLst>
              <a:ext uri="{FF2B5EF4-FFF2-40B4-BE49-F238E27FC236}">
                <a16:creationId xmlns:a16="http://schemas.microsoft.com/office/drawing/2014/main" id="{DE719B09-46DB-1E4F-B40B-5796BEF9AB78}"/>
              </a:ext>
            </a:extLst>
          </p:cNvPr>
          <p:cNvGrpSpPr/>
          <p:nvPr/>
        </p:nvGrpSpPr>
        <p:grpSpPr>
          <a:xfrm>
            <a:off x="4297361" y="3856550"/>
            <a:ext cx="63991" cy="63991"/>
            <a:chOff x="4470400" y="3684588"/>
            <a:chExt cx="64008" cy="64008"/>
          </a:xfrm>
        </p:grpSpPr>
        <p:cxnSp>
          <p:nvCxnSpPr>
            <p:cNvPr id="247" name="Straight Connector 246">
              <a:extLst>
                <a:ext uri="{FF2B5EF4-FFF2-40B4-BE49-F238E27FC236}">
                  <a16:creationId xmlns:a16="http://schemas.microsoft.com/office/drawing/2014/main" id="{49723D57-0B4E-CD41-9C50-ACF7DE87AAA1}"/>
                </a:ext>
              </a:extLst>
            </p:cNvPr>
            <p:cNvCxnSpPr/>
            <p:nvPr/>
          </p:nvCxnSpPr>
          <p:spPr bwMode="auto">
            <a:xfrm rot="13500000" flipV="1">
              <a:off x="4470400" y="3715830"/>
              <a:ext cx="64008" cy="1524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248" name="Straight Connector 247">
              <a:extLst>
                <a:ext uri="{FF2B5EF4-FFF2-40B4-BE49-F238E27FC236}">
                  <a16:creationId xmlns:a16="http://schemas.microsoft.com/office/drawing/2014/main" id="{4B3D7B2F-7930-B446-A56A-3D3FE4601C6C}"/>
                </a:ext>
              </a:extLst>
            </p:cNvPr>
            <p:cNvCxnSpPr/>
            <p:nvPr/>
          </p:nvCxnSpPr>
          <p:spPr bwMode="auto">
            <a:xfrm rot="8100000" flipH="1" flipV="1">
              <a:off x="4470400" y="3715830"/>
              <a:ext cx="64008" cy="1524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grpSp>
        <p:nvGrpSpPr>
          <p:cNvPr id="249" name="Group 248">
            <a:extLst>
              <a:ext uri="{FF2B5EF4-FFF2-40B4-BE49-F238E27FC236}">
                <a16:creationId xmlns:a16="http://schemas.microsoft.com/office/drawing/2014/main" id="{BE93FF1F-0C10-4E4B-B0BB-2AD606D8F08C}"/>
              </a:ext>
            </a:extLst>
          </p:cNvPr>
          <p:cNvGrpSpPr/>
          <p:nvPr/>
        </p:nvGrpSpPr>
        <p:grpSpPr>
          <a:xfrm>
            <a:off x="4602081" y="3862898"/>
            <a:ext cx="63991" cy="63991"/>
            <a:chOff x="4470400" y="3684588"/>
            <a:chExt cx="64008" cy="64008"/>
          </a:xfrm>
        </p:grpSpPr>
        <p:cxnSp>
          <p:nvCxnSpPr>
            <p:cNvPr id="250" name="Straight Connector 249">
              <a:extLst>
                <a:ext uri="{FF2B5EF4-FFF2-40B4-BE49-F238E27FC236}">
                  <a16:creationId xmlns:a16="http://schemas.microsoft.com/office/drawing/2014/main" id="{412B6D3C-11B1-CC42-BDB0-DD9D17335B6B}"/>
                </a:ext>
              </a:extLst>
            </p:cNvPr>
            <p:cNvCxnSpPr/>
            <p:nvPr/>
          </p:nvCxnSpPr>
          <p:spPr bwMode="auto">
            <a:xfrm rot="13500000" flipV="1">
              <a:off x="4470400" y="3715830"/>
              <a:ext cx="64008" cy="1524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251" name="Straight Connector 250">
              <a:extLst>
                <a:ext uri="{FF2B5EF4-FFF2-40B4-BE49-F238E27FC236}">
                  <a16:creationId xmlns:a16="http://schemas.microsoft.com/office/drawing/2014/main" id="{4D6CAC77-57ED-7E4C-B751-5680A5421758}"/>
                </a:ext>
              </a:extLst>
            </p:cNvPr>
            <p:cNvCxnSpPr/>
            <p:nvPr/>
          </p:nvCxnSpPr>
          <p:spPr bwMode="auto">
            <a:xfrm rot="8100000" flipH="1" flipV="1">
              <a:off x="4470400" y="3715830"/>
              <a:ext cx="64008" cy="1524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grpSp>
        <p:nvGrpSpPr>
          <p:cNvPr id="252" name="Group 251">
            <a:extLst>
              <a:ext uri="{FF2B5EF4-FFF2-40B4-BE49-F238E27FC236}">
                <a16:creationId xmlns:a16="http://schemas.microsoft.com/office/drawing/2014/main" id="{24668784-2B13-B84A-9772-A11E5BB3FEC3}"/>
              </a:ext>
            </a:extLst>
          </p:cNvPr>
          <p:cNvGrpSpPr/>
          <p:nvPr/>
        </p:nvGrpSpPr>
        <p:grpSpPr>
          <a:xfrm>
            <a:off x="4900454" y="3634358"/>
            <a:ext cx="63991" cy="63991"/>
            <a:chOff x="4470400" y="3684588"/>
            <a:chExt cx="64008" cy="64008"/>
          </a:xfrm>
        </p:grpSpPr>
        <p:cxnSp>
          <p:nvCxnSpPr>
            <p:cNvPr id="253" name="Straight Connector 252">
              <a:extLst>
                <a:ext uri="{FF2B5EF4-FFF2-40B4-BE49-F238E27FC236}">
                  <a16:creationId xmlns:a16="http://schemas.microsoft.com/office/drawing/2014/main" id="{4BBDA6AD-B8C5-5240-9714-C2AD9ACD5AF9}"/>
                </a:ext>
              </a:extLst>
            </p:cNvPr>
            <p:cNvCxnSpPr/>
            <p:nvPr/>
          </p:nvCxnSpPr>
          <p:spPr bwMode="auto">
            <a:xfrm rot="13500000" flipV="1">
              <a:off x="4470400" y="3715830"/>
              <a:ext cx="64008" cy="1524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254" name="Straight Connector 253">
              <a:extLst>
                <a:ext uri="{FF2B5EF4-FFF2-40B4-BE49-F238E27FC236}">
                  <a16:creationId xmlns:a16="http://schemas.microsoft.com/office/drawing/2014/main" id="{EC6FADE4-F80C-E34B-AE60-3100169DBCF3}"/>
                </a:ext>
              </a:extLst>
            </p:cNvPr>
            <p:cNvCxnSpPr/>
            <p:nvPr/>
          </p:nvCxnSpPr>
          <p:spPr bwMode="auto">
            <a:xfrm rot="8100000" flipH="1" flipV="1">
              <a:off x="4470400" y="3715830"/>
              <a:ext cx="64008" cy="1524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grpSp>
        <p:nvGrpSpPr>
          <p:cNvPr id="255" name="Group 254">
            <a:extLst>
              <a:ext uri="{FF2B5EF4-FFF2-40B4-BE49-F238E27FC236}">
                <a16:creationId xmlns:a16="http://schemas.microsoft.com/office/drawing/2014/main" id="{45EBE50E-B793-3D4A-987C-EEF1F76F0706}"/>
              </a:ext>
            </a:extLst>
          </p:cNvPr>
          <p:cNvGrpSpPr/>
          <p:nvPr/>
        </p:nvGrpSpPr>
        <p:grpSpPr>
          <a:xfrm>
            <a:off x="5182955" y="3278851"/>
            <a:ext cx="63991" cy="63991"/>
            <a:chOff x="4470400" y="3684588"/>
            <a:chExt cx="64008" cy="64008"/>
          </a:xfrm>
        </p:grpSpPr>
        <p:cxnSp>
          <p:nvCxnSpPr>
            <p:cNvPr id="256" name="Straight Connector 255">
              <a:extLst>
                <a:ext uri="{FF2B5EF4-FFF2-40B4-BE49-F238E27FC236}">
                  <a16:creationId xmlns:a16="http://schemas.microsoft.com/office/drawing/2014/main" id="{C98F9FEB-08A2-F141-8EB4-A44EEA38F602}"/>
                </a:ext>
              </a:extLst>
            </p:cNvPr>
            <p:cNvCxnSpPr/>
            <p:nvPr/>
          </p:nvCxnSpPr>
          <p:spPr bwMode="auto">
            <a:xfrm rot="13500000" flipV="1">
              <a:off x="4470400" y="3715830"/>
              <a:ext cx="64008" cy="1524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257" name="Straight Connector 256">
              <a:extLst>
                <a:ext uri="{FF2B5EF4-FFF2-40B4-BE49-F238E27FC236}">
                  <a16:creationId xmlns:a16="http://schemas.microsoft.com/office/drawing/2014/main" id="{AF2C4648-BC48-0B48-A782-E088191D4757}"/>
                </a:ext>
              </a:extLst>
            </p:cNvPr>
            <p:cNvCxnSpPr/>
            <p:nvPr/>
          </p:nvCxnSpPr>
          <p:spPr bwMode="auto">
            <a:xfrm rot="8100000" flipH="1" flipV="1">
              <a:off x="4470400" y="3715830"/>
              <a:ext cx="64008" cy="1524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grpSp>
        <p:nvGrpSpPr>
          <p:cNvPr id="258" name="Group 257">
            <a:extLst>
              <a:ext uri="{FF2B5EF4-FFF2-40B4-BE49-F238E27FC236}">
                <a16:creationId xmlns:a16="http://schemas.microsoft.com/office/drawing/2014/main" id="{CE1018E5-A071-3D40-AD71-1E60E7FE89BE}"/>
              </a:ext>
            </a:extLst>
          </p:cNvPr>
          <p:cNvGrpSpPr/>
          <p:nvPr/>
        </p:nvGrpSpPr>
        <p:grpSpPr>
          <a:xfrm>
            <a:off x="2402426" y="2278572"/>
            <a:ext cx="3315615" cy="369236"/>
            <a:chOff x="5827521" y="2903124"/>
            <a:chExt cx="3316479" cy="369332"/>
          </a:xfrm>
        </p:grpSpPr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EE4F6CFB-973E-AC41-AA39-07CAD39E3FD8}"/>
                </a:ext>
              </a:extLst>
            </p:cNvPr>
            <p:cNvSpPr txBox="1"/>
            <p:nvPr/>
          </p:nvSpPr>
          <p:spPr>
            <a:xfrm>
              <a:off x="5827521" y="2903124"/>
              <a:ext cx="33164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tabLst>
                  <a:tab pos="511022" algn="l"/>
                  <a:tab pos="1142657" algn="l"/>
                  <a:tab pos="1655266" algn="l"/>
                  <a:tab pos="2172636" algn="l"/>
                </a:tabLst>
              </a:pPr>
              <a:r>
                <a:rPr lang="en-US" sz="900"/>
                <a:t>X	analytic	New	Boris	Boris tan(</a:t>
              </a:r>
              <a:r>
                <a:rPr lang="en-US" sz="900">
                  <a:latin typeface="Symbol" charset="2"/>
                  <a:cs typeface="Symbol" charset="2"/>
                </a:rPr>
                <a:t>a</a:t>
              </a:r>
              <a:r>
                <a:rPr lang="en-US" sz="900"/>
                <a:t>/</a:t>
              </a:r>
              <a:r>
                <a:rPr lang="en-US" sz="900">
                  <a:latin typeface="Symbol" charset="2"/>
                  <a:cs typeface="Symbol" charset="2"/>
                </a:rPr>
                <a:t>a) </a:t>
              </a:r>
              <a:r>
                <a:rPr lang="en-US" sz="900">
                  <a:latin typeface="Calibri"/>
                  <a:cs typeface="Calibri"/>
                </a:rPr>
                <a:t>cor.</a:t>
              </a:r>
              <a:r>
                <a:rPr lang="en-US" sz="900">
                  <a:latin typeface="Symbol" charset="2"/>
                  <a:cs typeface="Symbol" charset="2"/>
                </a:rPr>
                <a:t> </a:t>
              </a:r>
            </a:p>
            <a:p>
              <a:pPr>
                <a:tabLst>
                  <a:tab pos="511022" algn="l"/>
                  <a:tab pos="1142657" algn="l"/>
                  <a:tab pos="1655266" algn="l"/>
                  <a:tab pos="2172636" algn="l"/>
                </a:tabLst>
              </a:pPr>
              <a:r>
                <a:rPr lang="en-US" sz="900"/>
                <a:t>Y	analytic	New	Boris	Boris tan(</a:t>
              </a:r>
              <a:r>
                <a:rPr lang="en-US" sz="900">
                  <a:latin typeface="Symbol" charset="2"/>
                  <a:cs typeface="Symbol" charset="2"/>
                </a:rPr>
                <a:t>a</a:t>
              </a:r>
              <a:r>
                <a:rPr lang="en-US" sz="900"/>
                <a:t>/</a:t>
              </a:r>
              <a:r>
                <a:rPr lang="en-US" sz="900">
                  <a:latin typeface="Symbol" charset="2"/>
                  <a:cs typeface="Symbol" charset="2"/>
                </a:rPr>
                <a:t>a) </a:t>
              </a:r>
              <a:r>
                <a:rPr lang="en-US" sz="900">
                  <a:latin typeface="Calibri"/>
                  <a:cs typeface="Calibri"/>
                </a:rPr>
                <a:t>cor.</a:t>
              </a:r>
              <a:r>
                <a:rPr lang="en-US" sz="900">
                  <a:latin typeface="Symbol" charset="2"/>
                  <a:cs typeface="Symbol" charset="2"/>
                </a:rPr>
                <a:t> </a:t>
              </a:r>
              <a:endParaRPr lang="en-US" sz="900"/>
            </a:p>
          </p:txBody>
        </p:sp>
        <p:cxnSp>
          <p:nvCxnSpPr>
            <p:cNvPr id="260" name="Straight Connector 259">
              <a:extLst>
                <a:ext uri="{FF2B5EF4-FFF2-40B4-BE49-F238E27FC236}">
                  <a16:creationId xmlns:a16="http://schemas.microsoft.com/office/drawing/2014/main" id="{974D991B-5F67-AE48-927C-E16A94264D16}"/>
                </a:ext>
              </a:extLst>
            </p:cNvPr>
            <p:cNvCxnSpPr/>
            <p:nvPr/>
          </p:nvCxnSpPr>
          <p:spPr bwMode="auto">
            <a:xfrm>
              <a:off x="6097003" y="3024758"/>
              <a:ext cx="204638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261" name="Frame 260">
              <a:extLst>
                <a:ext uri="{FF2B5EF4-FFF2-40B4-BE49-F238E27FC236}">
                  <a16:creationId xmlns:a16="http://schemas.microsoft.com/office/drawing/2014/main" id="{8D64B594-E6A2-534A-B22D-8CBCA42171E5}"/>
                </a:ext>
              </a:extLst>
            </p:cNvPr>
            <p:cNvSpPr/>
            <p:nvPr/>
          </p:nvSpPr>
          <p:spPr bwMode="auto">
            <a:xfrm>
              <a:off x="6931025" y="3006725"/>
              <a:ext cx="45719" cy="45719"/>
            </a:xfrm>
            <a:prstGeom prst="fram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square" lIns="91416" tIns="45708" rIns="91416" bIns="45708" numCol="1" rtlCol="0" anchor="t" anchorCtr="0" compatLnSpc="1">
              <a:prstTxWarp prst="textNoShape">
                <a:avLst/>
              </a:prstTxWarp>
            </a:bodyPr>
            <a:lstStyle/>
            <a:p>
              <a:pPr defTabSz="914126" eaLnBrk="0" hangingPunct="0"/>
              <a:endParaRPr lang="en-US" sz="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2" name="Isosceles Triangle 405">
              <a:extLst>
                <a:ext uri="{FF2B5EF4-FFF2-40B4-BE49-F238E27FC236}">
                  <a16:creationId xmlns:a16="http://schemas.microsoft.com/office/drawing/2014/main" id="{14B28710-24C3-CC4D-87D4-FB0668A575DB}"/>
                </a:ext>
              </a:extLst>
            </p:cNvPr>
            <p:cNvSpPr/>
            <p:nvPr/>
          </p:nvSpPr>
          <p:spPr bwMode="auto">
            <a:xfrm>
              <a:off x="7426325" y="3005456"/>
              <a:ext cx="45719" cy="45719"/>
            </a:xfrm>
            <a:prstGeom prst="triangle">
              <a:avLst/>
            </a:prstGeom>
            <a:noFill/>
            <a:ln w="952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16" tIns="45708" rIns="91416" bIns="45708" numCol="1" rtlCol="0" anchor="t" anchorCtr="0" compatLnSpc="1">
              <a:prstTxWarp prst="textNoShape">
                <a:avLst/>
              </a:prstTxWarp>
            </a:bodyPr>
            <a:lstStyle/>
            <a:p>
              <a:pPr defTabSz="914126" eaLnBrk="0" hangingPunct="0"/>
              <a:endParaRPr lang="en-US" sz="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cxnSp>
          <p:nvCxnSpPr>
            <p:cNvPr id="263" name="Straight Connector 262">
              <a:extLst>
                <a:ext uri="{FF2B5EF4-FFF2-40B4-BE49-F238E27FC236}">
                  <a16:creationId xmlns:a16="http://schemas.microsoft.com/office/drawing/2014/main" id="{79F8B1DF-3867-5944-8876-E6C7B9679476}"/>
                </a:ext>
              </a:extLst>
            </p:cNvPr>
            <p:cNvCxnSpPr/>
            <p:nvPr/>
          </p:nvCxnSpPr>
          <p:spPr bwMode="auto">
            <a:xfrm rot="13500000" flipV="1">
              <a:off x="7940675" y="3033205"/>
              <a:ext cx="64008" cy="1524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264" name="Straight Connector 263">
              <a:extLst>
                <a:ext uri="{FF2B5EF4-FFF2-40B4-BE49-F238E27FC236}">
                  <a16:creationId xmlns:a16="http://schemas.microsoft.com/office/drawing/2014/main" id="{8DBDA55E-0778-2549-9A27-2166BF6A02DB}"/>
                </a:ext>
              </a:extLst>
            </p:cNvPr>
            <p:cNvCxnSpPr/>
            <p:nvPr/>
          </p:nvCxnSpPr>
          <p:spPr bwMode="auto">
            <a:xfrm rot="8100000" flipH="1" flipV="1">
              <a:off x="7940675" y="3033205"/>
              <a:ext cx="64008" cy="1524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265" name="Straight Connector 264">
              <a:extLst>
                <a:ext uri="{FF2B5EF4-FFF2-40B4-BE49-F238E27FC236}">
                  <a16:creationId xmlns:a16="http://schemas.microsoft.com/office/drawing/2014/main" id="{46E36698-17C9-7442-9478-7012D304BCCA}"/>
                </a:ext>
              </a:extLst>
            </p:cNvPr>
            <p:cNvCxnSpPr/>
            <p:nvPr/>
          </p:nvCxnSpPr>
          <p:spPr bwMode="auto">
            <a:xfrm>
              <a:off x="6097003" y="3158108"/>
              <a:ext cx="204638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266" name="Oval 265">
              <a:extLst>
                <a:ext uri="{FF2B5EF4-FFF2-40B4-BE49-F238E27FC236}">
                  <a16:creationId xmlns:a16="http://schemas.microsoft.com/office/drawing/2014/main" id="{83392B08-0407-7440-895B-F70BA5A8C7F3}"/>
                </a:ext>
              </a:extLst>
            </p:cNvPr>
            <p:cNvSpPr/>
            <p:nvPr/>
          </p:nvSpPr>
          <p:spPr bwMode="auto">
            <a:xfrm>
              <a:off x="6937375" y="3136900"/>
              <a:ext cx="45719" cy="45719"/>
            </a:xfrm>
            <a:prstGeom prst="ellips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16" tIns="45708" rIns="91416" bIns="45708" numCol="1" rtlCol="0" anchor="t" anchorCtr="0" compatLnSpc="1">
              <a:prstTxWarp prst="textNoShape">
                <a:avLst/>
              </a:prstTxWarp>
            </a:bodyPr>
            <a:lstStyle/>
            <a:p>
              <a:pPr defTabSz="914126" eaLnBrk="0" hangingPunct="0"/>
              <a:endParaRPr lang="en-US" sz="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7" name="Isosceles Triangle 410">
              <a:extLst>
                <a:ext uri="{FF2B5EF4-FFF2-40B4-BE49-F238E27FC236}">
                  <a16:creationId xmlns:a16="http://schemas.microsoft.com/office/drawing/2014/main" id="{2D98D342-FECC-D74C-8947-4A1310614595}"/>
                </a:ext>
              </a:extLst>
            </p:cNvPr>
            <p:cNvSpPr/>
            <p:nvPr/>
          </p:nvSpPr>
          <p:spPr bwMode="auto">
            <a:xfrm flipV="1">
              <a:off x="7426325" y="3129281"/>
              <a:ext cx="45719" cy="45719"/>
            </a:xfrm>
            <a:prstGeom prst="triangle">
              <a:avLst/>
            </a:prstGeom>
            <a:noFill/>
            <a:ln w="952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16" tIns="45708" rIns="91416" bIns="45708" numCol="1" rtlCol="0" anchor="t" anchorCtr="0" compatLnSpc="1">
              <a:prstTxWarp prst="textNoShape">
                <a:avLst/>
              </a:prstTxWarp>
            </a:bodyPr>
            <a:lstStyle/>
            <a:p>
              <a:pPr defTabSz="914126" eaLnBrk="0" hangingPunct="0"/>
              <a:endParaRPr lang="en-US" sz="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cxnSp>
          <p:nvCxnSpPr>
            <p:cNvPr id="268" name="Straight Connector 267">
              <a:extLst>
                <a:ext uri="{FF2B5EF4-FFF2-40B4-BE49-F238E27FC236}">
                  <a16:creationId xmlns:a16="http://schemas.microsoft.com/office/drawing/2014/main" id="{FFFB8906-00D9-764F-BA6A-F28F15B990F6}"/>
                </a:ext>
              </a:extLst>
            </p:cNvPr>
            <p:cNvCxnSpPr/>
            <p:nvPr/>
          </p:nvCxnSpPr>
          <p:spPr bwMode="auto">
            <a:xfrm rot="16200000" flipV="1">
              <a:off x="7950200" y="3153855"/>
              <a:ext cx="64008" cy="1524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269" name="Straight Connector 268">
              <a:extLst>
                <a:ext uri="{FF2B5EF4-FFF2-40B4-BE49-F238E27FC236}">
                  <a16:creationId xmlns:a16="http://schemas.microsoft.com/office/drawing/2014/main" id="{86581FA7-9A45-5749-BAE6-E834528FE7BE}"/>
                </a:ext>
              </a:extLst>
            </p:cNvPr>
            <p:cNvCxnSpPr/>
            <p:nvPr/>
          </p:nvCxnSpPr>
          <p:spPr bwMode="auto">
            <a:xfrm rot="10800000" flipV="1">
              <a:off x="7950200" y="3153855"/>
              <a:ext cx="64008" cy="1524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sp>
        <p:nvSpPr>
          <p:cNvPr id="270" name="Title 1">
            <a:extLst>
              <a:ext uri="{FF2B5EF4-FFF2-40B4-BE49-F238E27FC236}">
                <a16:creationId xmlns:a16="http://schemas.microsoft.com/office/drawing/2014/main" id="{A12CB3D1-56FC-ED45-91EA-4E9DAC4114A4}"/>
              </a:ext>
            </a:extLst>
          </p:cNvPr>
          <p:cNvSpPr txBox="1">
            <a:spLocks/>
          </p:cNvSpPr>
          <p:nvPr/>
        </p:nvSpPr>
        <p:spPr>
          <a:xfrm>
            <a:off x="100727" y="106278"/>
            <a:ext cx="12088098" cy="51090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altLang="en-US" sz="2800" dirty="0"/>
              <a:t>Test of Lorentz invariance of particle pusher</a:t>
            </a:r>
            <a:endParaRPr lang="en-US" sz="2800" dirty="0"/>
          </a:p>
        </p:txBody>
      </p:sp>
      <p:sp>
        <p:nvSpPr>
          <p:cNvPr id="271" name="Rectangle 4">
            <a:extLst>
              <a:ext uri="{FF2B5EF4-FFF2-40B4-BE49-F238E27FC236}">
                <a16:creationId xmlns:a16="http://schemas.microsoft.com/office/drawing/2014/main" id="{E80F411B-63A3-A448-ACF4-624FAA50B3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373" y="5016917"/>
            <a:ext cx="11502735" cy="470677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2000" dirty="0">
                <a:latin typeface="+mn-lt"/>
                <a:cs typeface="Calibri"/>
              </a:rPr>
              <a:t>Lorentz invariance </a:t>
            </a:r>
            <a:r>
              <a:rPr lang="en-US" sz="2000" dirty="0">
                <a:latin typeface="+mn-lt"/>
                <a:cs typeface="Calibri"/>
                <a:sym typeface="Wingdings" pitchFamily="2" charset="2"/>
              </a:rPr>
              <a:t> better accuracy with </a:t>
            </a:r>
            <a:r>
              <a:rPr lang="en-US" sz="2000" dirty="0" err="1">
                <a:latin typeface="+mn-lt"/>
                <a:cs typeface="Calibri"/>
                <a:sym typeface="Wingdings" pitchFamily="2" charset="2"/>
              </a:rPr>
              <a:t>ExB</a:t>
            </a:r>
            <a:r>
              <a:rPr lang="en-US" sz="2000" dirty="0">
                <a:latin typeface="+mn-lt"/>
                <a:cs typeface="Calibri"/>
                <a:sym typeface="Wingdings" pitchFamily="2" charset="2"/>
              </a:rPr>
              <a:t> drifts.</a:t>
            </a:r>
          </a:p>
          <a:p>
            <a:pPr marL="0" indent="0">
              <a:buNone/>
            </a:pPr>
            <a:r>
              <a:rPr lang="en-US" sz="2000" dirty="0">
                <a:latin typeface="+mn-lt"/>
                <a:cs typeface="Calibri"/>
              </a:rPr>
              <a:t>Many other particle pushers exist (RK, Higuera-Cary, etc.), each with advantages/disadvantages.</a:t>
            </a:r>
          </a:p>
          <a:p>
            <a:pPr marL="0" indent="0">
              <a:buNone/>
            </a:pPr>
            <a:r>
              <a:rPr lang="en-US" sz="2000" dirty="0">
                <a:latin typeface="+mn-lt"/>
                <a:cs typeface="Calibri"/>
                <a:sym typeface="Wingdings" pitchFamily="2" charset="2"/>
              </a:rPr>
              <a:t>Choice depends on physics to be studied.</a:t>
            </a:r>
          </a:p>
          <a:p>
            <a:pPr marL="0" indent="0">
              <a:buFont typeface="Arial" charset="0"/>
              <a:buNone/>
            </a:pPr>
            <a:endParaRPr lang="en-US" sz="2000" dirty="0">
              <a:latin typeface="+mn-lt"/>
              <a:cs typeface="Calibri"/>
            </a:endParaRPr>
          </a:p>
        </p:txBody>
      </p:sp>
      <p:grpSp>
        <p:nvGrpSpPr>
          <p:cNvPr id="272" name="Group 271">
            <a:extLst>
              <a:ext uri="{FF2B5EF4-FFF2-40B4-BE49-F238E27FC236}">
                <a16:creationId xmlns:a16="http://schemas.microsoft.com/office/drawing/2014/main" id="{F9FEAA9B-6667-0043-9CC6-2E1D7C86D668}"/>
              </a:ext>
            </a:extLst>
          </p:cNvPr>
          <p:cNvGrpSpPr/>
          <p:nvPr/>
        </p:nvGrpSpPr>
        <p:grpSpPr>
          <a:xfrm>
            <a:off x="181856" y="659948"/>
            <a:ext cx="10994571" cy="54427"/>
            <a:chOff x="195943" y="1001487"/>
            <a:chExt cx="10994571" cy="54427"/>
          </a:xfrm>
        </p:grpSpPr>
        <p:cxnSp>
          <p:nvCxnSpPr>
            <p:cNvPr id="273" name="Straight Connector 272">
              <a:extLst>
                <a:ext uri="{FF2B5EF4-FFF2-40B4-BE49-F238E27FC236}">
                  <a16:creationId xmlns:a16="http://schemas.microsoft.com/office/drawing/2014/main" id="{97C23922-0ED0-3340-B1A2-E69C25AE243E}"/>
                </a:ext>
              </a:extLst>
            </p:cNvPr>
            <p:cNvCxnSpPr/>
            <p:nvPr/>
          </p:nvCxnSpPr>
          <p:spPr>
            <a:xfrm>
              <a:off x="195943" y="1001487"/>
              <a:ext cx="9818914" cy="0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Straight Connector 273">
              <a:extLst>
                <a:ext uri="{FF2B5EF4-FFF2-40B4-BE49-F238E27FC236}">
                  <a16:creationId xmlns:a16="http://schemas.microsoft.com/office/drawing/2014/main" id="{8DB334F3-455E-0C47-84F5-2B48E5AB6D41}"/>
                </a:ext>
              </a:extLst>
            </p:cNvPr>
            <p:cNvCxnSpPr>
              <a:cxnSpLocks/>
            </p:cNvCxnSpPr>
            <p:nvPr/>
          </p:nvCxnSpPr>
          <p:spPr>
            <a:xfrm>
              <a:off x="511628" y="1055914"/>
              <a:ext cx="10678886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18149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202B25-CD96-584E-B511-023E918DD119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929A8685-9CBD-5D48-90F4-6955DC9A7A72}" type="slidenum">
              <a:rPr lang="en-US" altLang="x-none" smtClean="0"/>
              <a:pPr/>
              <a:t>7</a:t>
            </a:fld>
            <a:endParaRPr lang="en-US" altLang="x-none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B3E256F-A754-9640-ABBE-E5B1EAAE1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" y="81065"/>
            <a:ext cx="11372473" cy="510909"/>
          </a:xfrm>
        </p:spPr>
        <p:txBody>
          <a:bodyPr/>
          <a:lstStyle/>
          <a:p>
            <a:r>
              <a:rPr lang="en-US" dirty="0" err="1"/>
              <a:t>Quasistatic</a:t>
            </a:r>
            <a:r>
              <a:rPr lang="en-US" dirty="0"/>
              <a:t> approximation uses separation of scales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E9C5316-D267-7A41-8BCD-F96F60BC5E79}"/>
              </a:ext>
            </a:extLst>
          </p:cNvPr>
          <p:cNvGrpSpPr/>
          <p:nvPr/>
        </p:nvGrpSpPr>
        <p:grpSpPr>
          <a:xfrm>
            <a:off x="181856" y="659948"/>
            <a:ext cx="10994571" cy="54427"/>
            <a:chOff x="195943" y="1001487"/>
            <a:chExt cx="10994571" cy="5442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8787BC5-C6C7-0044-A19B-39E258A05340}"/>
                </a:ext>
              </a:extLst>
            </p:cNvPr>
            <p:cNvCxnSpPr/>
            <p:nvPr/>
          </p:nvCxnSpPr>
          <p:spPr>
            <a:xfrm>
              <a:off x="195943" y="1001487"/>
              <a:ext cx="9818914" cy="0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719C248-BB61-6043-842A-36FBC863E6E8}"/>
                </a:ext>
              </a:extLst>
            </p:cNvPr>
            <p:cNvCxnSpPr>
              <a:cxnSpLocks/>
            </p:cNvCxnSpPr>
            <p:nvPr/>
          </p:nvCxnSpPr>
          <p:spPr>
            <a:xfrm>
              <a:off x="511628" y="1055914"/>
              <a:ext cx="10678886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 Box 6">
            <a:extLst>
              <a:ext uri="{FF2B5EF4-FFF2-40B4-BE49-F238E27FC236}">
                <a16:creationId xmlns:a16="http://schemas.microsoft.com/office/drawing/2014/main" id="{32D6CD12-39F9-A845-8475-CA05AD28A4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0091" y="3173721"/>
            <a:ext cx="30241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2000" dirty="0">
                <a:latin typeface="Calibri"/>
                <a:cs typeface="Calibri"/>
              </a:rPr>
              <a:t>2-D slice of plasma (fast)</a:t>
            </a:r>
          </a:p>
        </p:txBody>
      </p:sp>
      <p:sp>
        <p:nvSpPr>
          <p:cNvPr id="16" name="Text Box 7">
            <a:extLst>
              <a:ext uri="{FF2B5EF4-FFF2-40B4-BE49-F238E27FC236}">
                <a16:creationId xmlns:a16="http://schemas.microsoft.com/office/drawing/2014/main" id="{E032C85E-37D0-FA41-BFE2-18298F40DC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2402" y="5324051"/>
            <a:ext cx="351968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00279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2000" dirty="0">
                <a:latin typeface="Calibri"/>
                <a:cs typeface="Calibri"/>
              </a:rPr>
              <a:t>3-D e-beam + driver </a:t>
            </a:r>
          </a:p>
          <a:p>
            <a:pPr algn="l"/>
            <a:r>
              <a:rPr lang="en-US" sz="2000" dirty="0">
                <a:latin typeface="Calibri"/>
                <a:cs typeface="Calibri"/>
              </a:rPr>
              <a:t>(slow: frozen during interaction)</a:t>
            </a:r>
          </a:p>
        </p:txBody>
      </p:sp>
      <p:sp>
        <p:nvSpPr>
          <p:cNvPr id="17" name="Line 9">
            <a:extLst>
              <a:ext uri="{FF2B5EF4-FFF2-40B4-BE49-F238E27FC236}">
                <a16:creationId xmlns:a16="http://schemas.microsoft.com/office/drawing/2014/main" id="{72E43565-78F3-A94C-8E9D-51118287A3A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953867" y="3797607"/>
            <a:ext cx="3603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8" name="Group 10">
            <a:extLst>
              <a:ext uri="{FF2B5EF4-FFF2-40B4-BE49-F238E27FC236}">
                <a16:creationId xmlns:a16="http://schemas.microsoft.com/office/drawing/2014/main" id="{7B847D4D-DBDE-D946-A3BF-225206060531}"/>
              </a:ext>
            </a:extLst>
          </p:cNvPr>
          <p:cNvGrpSpPr>
            <a:grpSpLocks/>
          </p:cNvGrpSpPr>
          <p:nvPr/>
        </p:nvGrpSpPr>
        <p:grpSpPr bwMode="auto">
          <a:xfrm>
            <a:off x="2205838" y="3584882"/>
            <a:ext cx="7206941" cy="1709854"/>
            <a:chOff x="-1888" y="792"/>
            <a:chExt cx="5440" cy="1479"/>
          </a:xfrm>
        </p:grpSpPr>
        <p:sp>
          <p:nvSpPr>
            <p:cNvPr id="19" name="Line 11">
              <a:extLst>
                <a:ext uri="{FF2B5EF4-FFF2-40B4-BE49-F238E27FC236}">
                  <a16:creationId xmlns:a16="http://schemas.microsoft.com/office/drawing/2014/main" id="{C3FC9CA1-932A-D941-B107-B79D043D9E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1545" y="792"/>
              <a:ext cx="0" cy="108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Line 12">
              <a:extLst>
                <a:ext uri="{FF2B5EF4-FFF2-40B4-BE49-F238E27FC236}">
                  <a16:creationId xmlns:a16="http://schemas.microsoft.com/office/drawing/2014/main" id="{0DF3D287-1035-9742-B51F-8C0D3226386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-1554" y="1868"/>
              <a:ext cx="5106" cy="4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Line 13">
              <a:extLst>
                <a:ext uri="{FF2B5EF4-FFF2-40B4-BE49-F238E27FC236}">
                  <a16:creationId xmlns:a16="http://schemas.microsoft.com/office/drawing/2014/main" id="{028528A5-DAB7-F846-9A71-41ECF37317F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-1888" y="1877"/>
              <a:ext cx="325" cy="394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2" name="AutoShape 14">
            <a:extLst>
              <a:ext uri="{FF2B5EF4-FFF2-40B4-BE49-F238E27FC236}">
                <a16:creationId xmlns:a16="http://schemas.microsoft.com/office/drawing/2014/main" id="{B58D5123-1FBA-5D45-BB49-A3D5316DCA32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488729" y="4350058"/>
            <a:ext cx="222250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AutoShape 15">
            <a:extLst>
              <a:ext uri="{FF2B5EF4-FFF2-40B4-BE49-F238E27FC236}">
                <a16:creationId xmlns:a16="http://schemas.microsoft.com/office/drawing/2014/main" id="{3E896364-1665-E74A-8562-66E430EA7D66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526036" y="4350852"/>
            <a:ext cx="322263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AutoShape 16">
            <a:extLst>
              <a:ext uri="{FF2B5EF4-FFF2-40B4-BE49-F238E27FC236}">
                <a16:creationId xmlns:a16="http://schemas.microsoft.com/office/drawing/2014/main" id="{6DC12E4F-F2E0-A04C-9B1A-ADEF38A1B16D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584774" y="4350852"/>
            <a:ext cx="382587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AutoShape 17">
            <a:extLst>
              <a:ext uri="{FF2B5EF4-FFF2-40B4-BE49-F238E27FC236}">
                <a16:creationId xmlns:a16="http://schemas.microsoft.com/office/drawing/2014/main" id="{EAEF00C0-57F3-E944-BB2F-3D9B39431B61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649861" y="4350852"/>
            <a:ext cx="433387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AutoShape 18">
            <a:extLst>
              <a:ext uri="{FF2B5EF4-FFF2-40B4-BE49-F238E27FC236}">
                <a16:creationId xmlns:a16="http://schemas.microsoft.com/office/drawing/2014/main" id="{D61DC88A-73B4-EA4F-9412-E07BC32EBA07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722886" y="4350852"/>
            <a:ext cx="468313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AutoShape 19">
            <a:extLst>
              <a:ext uri="{FF2B5EF4-FFF2-40B4-BE49-F238E27FC236}">
                <a16:creationId xmlns:a16="http://schemas.microsoft.com/office/drawing/2014/main" id="{7399C49A-1DF2-E745-9C93-767B235CD0ED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798292" y="4350058"/>
            <a:ext cx="498475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AutoShape 20">
            <a:extLst>
              <a:ext uri="{FF2B5EF4-FFF2-40B4-BE49-F238E27FC236}">
                <a16:creationId xmlns:a16="http://schemas.microsoft.com/office/drawing/2014/main" id="{F17F8658-4D42-2C4A-8E65-9D873FC133CD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879255" y="4350058"/>
            <a:ext cx="517525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AutoShape 21">
            <a:extLst>
              <a:ext uri="{FF2B5EF4-FFF2-40B4-BE49-F238E27FC236}">
                <a16:creationId xmlns:a16="http://schemas.microsoft.com/office/drawing/2014/main" id="{F384E784-7D5E-EA4E-880B-9AB2FAB4BD09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963392" y="4350058"/>
            <a:ext cx="533400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AutoShape 22">
            <a:extLst>
              <a:ext uri="{FF2B5EF4-FFF2-40B4-BE49-F238E27FC236}">
                <a16:creationId xmlns:a16="http://schemas.microsoft.com/office/drawing/2014/main" id="{A4ED0789-106E-5C48-A478-ED0B4894570A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045149" y="4350852"/>
            <a:ext cx="547687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AutoShape 23">
            <a:extLst>
              <a:ext uri="{FF2B5EF4-FFF2-40B4-BE49-F238E27FC236}">
                <a16:creationId xmlns:a16="http://schemas.microsoft.com/office/drawing/2014/main" id="{66EE1382-5FE4-4D42-942A-D4EAC5CE3190}"/>
              </a:ext>
            </a:extLst>
          </p:cNvPr>
          <p:cNvSpPr>
            <a:spLocks noChangeArrowheads="1"/>
          </p:cNvSpPr>
          <p:nvPr/>
        </p:nvSpPr>
        <p:spPr bwMode="auto">
          <a:xfrm rot="5400000" flipH="1">
            <a:off x="7461742" y="4161146"/>
            <a:ext cx="1719263" cy="560387"/>
          </a:xfrm>
          <a:prstGeom prst="cube">
            <a:avLst>
              <a:gd name="adj" fmla="val 84120"/>
            </a:avLst>
          </a:prstGeom>
          <a:solidFill>
            <a:srgbClr val="299E9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AutoShape 24">
            <a:extLst>
              <a:ext uri="{FF2B5EF4-FFF2-40B4-BE49-F238E27FC236}">
                <a16:creationId xmlns:a16="http://schemas.microsoft.com/office/drawing/2014/main" id="{2F35FFFC-E51D-AD4B-AC26-286A490E616F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135636" y="4350852"/>
            <a:ext cx="547687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AutoShape 25">
            <a:extLst>
              <a:ext uri="{FF2B5EF4-FFF2-40B4-BE49-F238E27FC236}">
                <a16:creationId xmlns:a16="http://schemas.microsoft.com/office/drawing/2014/main" id="{7A267168-1093-C349-BD40-F429BF8216EC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234060" y="4349264"/>
            <a:ext cx="533400" cy="182562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" name="AutoShape 26">
            <a:extLst>
              <a:ext uri="{FF2B5EF4-FFF2-40B4-BE49-F238E27FC236}">
                <a16:creationId xmlns:a16="http://schemas.microsoft.com/office/drawing/2014/main" id="{6CE55D0E-0315-1F46-BE73-D41BBF21C907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332486" y="4349264"/>
            <a:ext cx="517525" cy="182563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" name="AutoShape 27">
            <a:extLst>
              <a:ext uri="{FF2B5EF4-FFF2-40B4-BE49-F238E27FC236}">
                <a16:creationId xmlns:a16="http://schemas.microsoft.com/office/drawing/2014/main" id="{D862DC9B-EE2A-F948-937B-96F5518FDB56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431705" y="4350058"/>
            <a:ext cx="498475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AutoShape 28">
            <a:extLst>
              <a:ext uri="{FF2B5EF4-FFF2-40B4-BE49-F238E27FC236}">
                <a16:creationId xmlns:a16="http://schemas.microsoft.com/office/drawing/2014/main" id="{D4474021-1507-7243-8054-D189C4D8F677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537273" y="4350852"/>
            <a:ext cx="468313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" name="AutoShape 29">
            <a:extLst>
              <a:ext uri="{FF2B5EF4-FFF2-40B4-BE49-F238E27FC236}">
                <a16:creationId xmlns:a16="http://schemas.microsoft.com/office/drawing/2014/main" id="{CEE5E07A-7274-B243-AA6B-ECC38AA9B12B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643636" y="4350852"/>
            <a:ext cx="433387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" name="AutoShape 30">
            <a:extLst>
              <a:ext uri="{FF2B5EF4-FFF2-40B4-BE49-F238E27FC236}">
                <a16:creationId xmlns:a16="http://schemas.microsoft.com/office/drawing/2014/main" id="{2AE4C66B-C796-1B42-BE8F-3467E6BC9993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759524" y="4350852"/>
            <a:ext cx="382587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" name="AutoShape 31">
            <a:extLst>
              <a:ext uri="{FF2B5EF4-FFF2-40B4-BE49-F238E27FC236}">
                <a16:creationId xmlns:a16="http://schemas.microsoft.com/office/drawing/2014/main" id="{AF923852-4B34-1744-B98F-5CB746E0F9BC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878586" y="4350852"/>
            <a:ext cx="322263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" name="AutoShape 32">
            <a:extLst>
              <a:ext uri="{FF2B5EF4-FFF2-40B4-BE49-F238E27FC236}">
                <a16:creationId xmlns:a16="http://schemas.microsoft.com/office/drawing/2014/main" id="{450158FE-D24C-E446-85BD-412E072BDDBE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9019079" y="4350058"/>
            <a:ext cx="222250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" name="Line 34">
            <a:extLst>
              <a:ext uri="{FF2B5EF4-FFF2-40B4-BE49-F238E27FC236}">
                <a16:creationId xmlns:a16="http://schemas.microsoft.com/office/drawing/2014/main" id="{E692D929-FAE3-404C-B925-2765DBDA3D99}"/>
              </a:ext>
            </a:extLst>
          </p:cNvPr>
          <p:cNvSpPr>
            <a:spLocks noChangeShapeType="1"/>
          </p:cNvSpPr>
          <p:nvPr/>
        </p:nvSpPr>
        <p:spPr bwMode="auto">
          <a:xfrm>
            <a:off x="6036167" y="4440545"/>
            <a:ext cx="1476375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" name="AutoShape 35">
            <a:extLst>
              <a:ext uri="{FF2B5EF4-FFF2-40B4-BE49-F238E27FC236}">
                <a16:creationId xmlns:a16="http://schemas.microsoft.com/office/drawing/2014/main" id="{4E0839AE-B9C0-3B4D-B141-00260F0E5B01}"/>
              </a:ext>
            </a:extLst>
          </p:cNvPr>
          <p:cNvSpPr>
            <a:spLocks noChangeArrowheads="1"/>
          </p:cNvSpPr>
          <p:nvPr/>
        </p:nvSpPr>
        <p:spPr bwMode="auto">
          <a:xfrm rot="5400000" flipH="1">
            <a:off x="7553023" y="4161939"/>
            <a:ext cx="1719263" cy="558800"/>
          </a:xfrm>
          <a:prstGeom prst="cube">
            <a:avLst>
              <a:gd name="adj" fmla="val 84120"/>
            </a:avLst>
          </a:prstGeom>
          <a:solidFill>
            <a:srgbClr val="299E9F">
              <a:alpha val="11000"/>
            </a:srgbClr>
          </a:solidFill>
          <a:ln w="9525">
            <a:solidFill>
              <a:schemeClr val="tx1">
                <a:alpha val="10001"/>
              </a:schemeClr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en-US" sz="1600">
              <a:cs typeface="ＭＳ Ｐゴシック" charset="0"/>
            </a:endParaRPr>
          </a:p>
        </p:txBody>
      </p:sp>
      <p:sp>
        <p:nvSpPr>
          <p:cNvPr id="43" name="AutoShape 36">
            <a:extLst>
              <a:ext uri="{FF2B5EF4-FFF2-40B4-BE49-F238E27FC236}">
                <a16:creationId xmlns:a16="http://schemas.microsoft.com/office/drawing/2014/main" id="{FDB16469-67E2-3747-806E-3CE49466718A}"/>
              </a:ext>
            </a:extLst>
          </p:cNvPr>
          <p:cNvSpPr>
            <a:spLocks noChangeArrowheads="1"/>
          </p:cNvSpPr>
          <p:nvPr/>
        </p:nvSpPr>
        <p:spPr bwMode="auto">
          <a:xfrm rot="5400000" flipH="1">
            <a:off x="7644304" y="4161145"/>
            <a:ext cx="1719263" cy="560388"/>
          </a:xfrm>
          <a:prstGeom prst="cube">
            <a:avLst>
              <a:gd name="adj" fmla="val 84120"/>
            </a:avLst>
          </a:prstGeom>
          <a:solidFill>
            <a:srgbClr val="299E9F">
              <a:alpha val="11000"/>
            </a:srgbClr>
          </a:solidFill>
          <a:ln w="9525">
            <a:solidFill>
              <a:schemeClr val="tx1">
                <a:alpha val="10001"/>
              </a:schemeClr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en-US" sz="1600">
              <a:cs typeface="ＭＳ Ｐゴシック" charset="0"/>
            </a:endParaRPr>
          </a:p>
        </p:txBody>
      </p:sp>
      <p:sp>
        <p:nvSpPr>
          <p:cNvPr id="44" name="AutoShape 37">
            <a:extLst>
              <a:ext uri="{FF2B5EF4-FFF2-40B4-BE49-F238E27FC236}">
                <a16:creationId xmlns:a16="http://schemas.microsoft.com/office/drawing/2014/main" id="{5642E045-6E30-BF48-A5FB-3375FF595AB4}"/>
              </a:ext>
            </a:extLst>
          </p:cNvPr>
          <p:cNvSpPr>
            <a:spLocks noChangeArrowheads="1"/>
          </p:cNvSpPr>
          <p:nvPr/>
        </p:nvSpPr>
        <p:spPr bwMode="auto">
          <a:xfrm rot="5400000" flipH="1">
            <a:off x="7734792" y="4161146"/>
            <a:ext cx="1719263" cy="560387"/>
          </a:xfrm>
          <a:prstGeom prst="cube">
            <a:avLst>
              <a:gd name="adj" fmla="val 84120"/>
            </a:avLst>
          </a:prstGeom>
          <a:solidFill>
            <a:srgbClr val="299E9F">
              <a:alpha val="11000"/>
            </a:srgbClr>
          </a:solidFill>
          <a:ln w="9525">
            <a:solidFill>
              <a:schemeClr val="tx1">
                <a:alpha val="10001"/>
              </a:schemeClr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en-US" sz="1600">
              <a:cs typeface="ＭＳ Ｐゴシック" charset="0"/>
            </a:endParaRPr>
          </a:p>
        </p:txBody>
      </p:sp>
      <p:sp>
        <p:nvSpPr>
          <p:cNvPr id="45" name="AutoShape 38">
            <a:extLst>
              <a:ext uri="{FF2B5EF4-FFF2-40B4-BE49-F238E27FC236}">
                <a16:creationId xmlns:a16="http://schemas.microsoft.com/office/drawing/2014/main" id="{A6B0F26F-6B47-1742-8B49-2C100905783C}"/>
              </a:ext>
            </a:extLst>
          </p:cNvPr>
          <p:cNvSpPr>
            <a:spLocks noChangeArrowheads="1"/>
          </p:cNvSpPr>
          <p:nvPr/>
        </p:nvSpPr>
        <p:spPr bwMode="auto">
          <a:xfrm rot="5400000" flipH="1">
            <a:off x="7826867" y="4161146"/>
            <a:ext cx="1719263" cy="560387"/>
          </a:xfrm>
          <a:prstGeom prst="cube">
            <a:avLst>
              <a:gd name="adj" fmla="val 84120"/>
            </a:avLst>
          </a:prstGeom>
          <a:solidFill>
            <a:srgbClr val="299E9F">
              <a:alpha val="11000"/>
            </a:srgbClr>
          </a:solidFill>
          <a:ln w="9525">
            <a:solidFill>
              <a:schemeClr val="tx1">
                <a:alpha val="10001"/>
              </a:schemeClr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en-US" sz="1600">
              <a:cs typeface="ＭＳ Ｐゴシック" charset="0"/>
            </a:endParaRPr>
          </a:p>
        </p:txBody>
      </p:sp>
      <p:sp>
        <p:nvSpPr>
          <p:cNvPr id="46" name="AutoShape 39">
            <a:extLst>
              <a:ext uri="{FF2B5EF4-FFF2-40B4-BE49-F238E27FC236}">
                <a16:creationId xmlns:a16="http://schemas.microsoft.com/office/drawing/2014/main" id="{2A235881-A6FA-E646-8E6E-F459C3809B39}"/>
              </a:ext>
            </a:extLst>
          </p:cNvPr>
          <p:cNvSpPr>
            <a:spLocks noChangeArrowheads="1"/>
          </p:cNvSpPr>
          <p:nvPr/>
        </p:nvSpPr>
        <p:spPr bwMode="auto">
          <a:xfrm rot="5400000" flipH="1">
            <a:off x="7914179" y="4161145"/>
            <a:ext cx="1719263" cy="560388"/>
          </a:xfrm>
          <a:prstGeom prst="cube">
            <a:avLst>
              <a:gd name="adj" fmla="val 84120"/>
            </a:avLst>
          </a:prstGeom>
          <a:solidFill>
            <a:srgbClr val="299E9F">
              <a:alpha val="11000"/>
            </a:srgbClr>
          </a:solidFill>
          <a:ln w="9525">
            <a:solidFill>
              <a:schemeClr val="tx1">
                <a:alpha val="10001"/>
              </a:schemeClr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en-US" sz="1600">
              <a:cs typeface="ＭＳ Ｐゴシック" charset="0"/>
            </a:endParaRPr>
          </a:p>
        </p:txBody>
      </p:sp>
      <p:sp>
        <p:nvSpPr>
          <p:cNvPr id="47" name="AutoShape 40">
            <a:extLst>
              <a:ext uri="{FF2B5EF4-FFF2-40B4-BE49-F238E27FC236}">
                <a16:creationId xmlns:a16="http://schemas.microsoft.com/office/drawing/2014/main" id="{E7C93426-61CF-6748-973B-46A8A39D29A7}"/>
              </a:ext>
            </a:extLst>
          </p:cNvPr>
          <p:cNvSpPr>
            <a:spLocks noChangeArrowheads="1"/>
          </p:cNvSpPr>
          <p:nvPr/>
        </p:nvSpPr>
        <p:spPr bwMode="auto">
          <a:xfrm rot="5400000" flipH="1">
            <a:off x="7999110" y="4161938"/>
            <a:ext cx="1720850" cy="560388"/>
          </a:xfrm>
          <a:prstGeom prst="cube">
            <a:avLst>
              <a:gd name="adj" fmla="val 84120"/>
            </a:avLst>
          </a:prstGeom>
          <a:solidFill>
            <a:srgbClr val="299E9F">
              <a:alpha val="11000"/>
            </a:srgbClr>
          </a:solidFill>
          <a:ln w="9525">
            <a:solidFill>
              <a:schemeClr val="tx1">
                <a:alpha val="10001"/>
              </a:schemeClr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en-US" sz="1600">
              <a:cs typeface="ＭＳ Ｐゴシック" charset="0"/>
            </a:endParaRPr>
          </a:p>
        </p:txBody>
      </p:sp>
      <p:sp>
        <p:nvSpPr>
          <p:cNvPr id="48" name="AutoShape 41">
            <a:extLst>
              <a:ext uri="{FF2B5EF4-FFF2-40B4-BE49-F238E27FC236}">
                <a16:creationId xmlns:a16="http://schemas.microsoft.com/office/drawing/2014/main" id="{F8E55D8A-9E8D-DE45-A802-568E7114EF8A}"/>
              </a:ext>
            </a:extLst>
          </p:cNvPr>
          <p:cNvSpPr>
            <a:spLocks noChangeArrowheads="1"/>
          </p:cNvSpPr>
          <p:nvPr/>
        </p:nvSpPr>
        <p:spPr bwMode="auto">
          <a:xfrm rot="5400000" flipH="1">
            <a:off x="8089598" y="4161939"/>
            <a:ext cx="1720850" cy="560387"/>
          </a:xfrm>
          <a:prstGeom prst="cube">
            <a:avLst>
              <a:gd name="adj" fmla="val 84120"/>
            </a:avLst>
          </a:prstGeom>
          <a:solidFill>
            <a:srgbClr val="299E9F">
              <a:alpha val="11000"/>
            </a:srgbClr>
          </a:solidFill>
          <a:ln w="9525">
            <a:solidFill>
              <a:schemeClr val="tx1">
                <a:alpha val="10001"/>
              </a:schemeClr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en-US" sz="1600">
              <a:cs typeface="ＭＳ Ｐゴシック" charset="0"/>
            </a:endParaRPr>
          </a:p>
        </p:txBody>
      </p:sp>
      <p:sp>
        <p:nvSpPr>
          <p:cNvPr id="49" name="AutoShape 42">
            <a:extLst>
              <a:ext uri="{FF2B5EF4-FFF2-40B4-BE49-F238E27FC236}">
                <a16:creationId xmlns:a16="http://schemas.microsoft.com/office/drawing/2014/main" id="{70751898-6BC9-714D-B7BD-C4338E790E4A}"/>
              </a:ext>
            </a:extLst>
          </p:cNvPr>
          <p:cNvSpPr>
            <a:spLocks noChangeArrowheads="1"/>
          </p:cNvSpPr>
          <p:nvPr/>
        </p:nvSpPr>
        <p:spPr bwMode="auto">
          <a:xfrm rot="5400000" flipH="1">
            <a:off x="8182466" y="4162732"/>
            <a:ext cx="1720850" cy="558800"/>
          </a:xfrm>
          <a:prstGeom prst="cube">
            <a:avLst>
              <a:gd name="adj" fmla="val 84120"/>
            </a:avLst>
          </a:prstGeom>
          <a:solidFill>
            <a:srgbClr val="299E9F">
              <a:alpha val="11000"/>
            </a:srgbClr>
          </a:solidFill>
          <a:ln w="9525">
            <a:solidFill>
              <a:schemeClr val="tx1">
                <a:alpha val="10001"/>
              </a:schemeClr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en-US" sz="1600">
              <a:cs typeface="ＭＳ Ｐゴシック" charset="0"/>
            </a:endParaRPr>
          </a:p>
        </p:txBody>
      </p:sp>
      <p:sp>
        <p:nvSpPr>
          <p:cNvPr id="50" name="AutoShape 43">
            <a:extLst>
              <a:ext uri="{FF2B5EF4-FFF2-40B4-BE49-F238E27FC236}">
                <a16:creationId xmlns:a16="http://schemas.microsoft.com/office/drawing/2014/main" id="{7A7F42B8-2433-4945-84B2-E61EA4C9C526}"/>
              </a:ext>
            </a:extLst>
          </p:cNvPr>
          <p:cNvSpPr>
            <a:spLocks noChangeArrowheads="1"/>
          </p:cNvSpPr>
          <p:nvPr/>
        </p:nvSpPr>
        <p:spPr bwMode="auto">
          <a:xfrm rot="5400000" flipH="1">
            <a:off x="8275335" y="4161938"/>
            <a:ext cx="1720850" cy="560388"/>
          </a:xfrm>
          <a:prstGeom prst="cube">
            <a:avLst>
              <a:gd name="adj" fmla="val 84120"/>
            </a:avLst>
          </a:prstGeom>
          <a:solidFill>
            <a:srgbClr val="299E9F">
              <a:alpha val="11000"/>
            </a:srgbClr>
          </a:solidFill>
          <a:ln w="9525">
            <a:solidFill>
              <a:schemeClr val="tx1">
                <a:alpha val="10001"/>
              </a:schemeClr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en-US" sz="1600">
              <a:cs typeface="ＭＳ Ｐゴシック" charset="0"/>
            </a:endParaRPr>
          </a:p>
        </p:txBody>
      </p:sp>
      <p:sp>
        <p:nvSpPr>
          <p:cNvPr id="51" name="Line 45">
            <a:extLst>
              <a:ext uri="{FF2B5EF4-FFF2-40B4-BE49-F238E27FC236}">
                <a16:creationId xmlns:a16="http://schemas.microsoft.com/office/drawing/2014/main" id="{88756882-59F2-0040-AEF7-73EB07696E7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176242" y="4432607"/>
            <a:ext cx="665163" cy="63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" name="AutoShape 44">
            <a:extLst>
              <a:ext uri="{FF2B5EF4-FFF2-40B4-BE49-F238E27FC236}">
                <a16:creationId xmlns:a16="http://schemas.microsoft.com/office/drawing/2014/main" id="{115F3843-3CEB-8B4C-9F1C-8E92CDAFEF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3312" y="3580120"/>
            <a:ext cx="7219468" cy="1720850"/>
          </a:xfrm>
          <a:prstGeom prst="cube">
            <a:avLst>
              <a:gd name="adj" fmla="val 26685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3" name="Group 4">
            <a:extLst>
              <a:ext uri="{FF2B5EF4-FFF2-40B4-BE49-F238E27FC236}">
                <a16:creationId xmlns:a16="http://schemas.microsoft.com/office/drawing/2014/main" id="{8E4E66EE-F7A0-F34A-843D-C65C60F8F751}"/>
              </a:ext>
            </a:extLst>
          </p:cNvPr>
          <p:cNvGrpSpPr>
            <a:grpSpLocks/>
          </p:cNvGrpSpPr>
          <p:nvPr/>
        </p:nvGrpSpPr>
        <p:grpSpPr bwMode="auto">
          <a:xfrm>
            <a:off x="5283483" y="4409355"/>
            <a:ext cx="320055" cy="140042"/>
            <a:chOff x="2043975" y="2168813"/>
            <a:chExt cx="1087631" cy="260953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22456E2A-BBC9-3546-80D6-E39A0AF0A34B}"/>
                </a:ext>
              </a:extLst>
            </p:cNvPr>
            <p:cNvSpPr/>
            <p:nvPr/>
          </p:nvSpPr>
          <p:spPr bwMode="auto">
            <a:xfrm>
              <a:off x="2043975" y="2168813"/>
              <a:ext cx="1087631" cy="260953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alpha val="81000"/>
                  </a:schemeClr>
                </a:gs>
                <a:gs pos="100000">
                  <a:srgbClr val="193057">
                    <a:alpha val="84000"/>
                  </a:srgbClr>
                </a:gs>
                <a:gs pos="51000">
                  <a:schemeClr val="accent1">
                    <a:alpha val="64000"/>
                  </a:schemeClr>
                </a:gs>
              </a:gsLst>
              <a:lin ang="354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 sz="40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CE06FF9A-3330-FB46-96C9-409B7369FE6B}"/>
                </a:ext>
              </a:extLst>
            </p:cNvPr>
            <p:cNvSpPr/>
            <p:nvPr/>
          </p:nvSpPr>
          <p:spPr bwMode="auto">
            <a:xfrm>
              <a:off x="2100854" y="2193266"/>
              <a:ext cx="670446" cy="151160"/>
            </a:xfrm>
            <a:prstGeom prst="ellipse">
              <a:avLst/>
            </a:prstGeom>
            <a:gradFill flip="none" rotWithShape="1">
              <a:gsLst>
                <a:gs pos="0">
                  <a:srgbClr val="D0DEFE"/>
                </a:gs>
                <a:gs pos="100000">
                  <a:srgbClr val="456EC3">
                    <a:alpha val="0"/>
                  </a:srgbClr>
                </a:gs>
                <a:gs pos="68000">
                  <a:srgbClr val="456EC3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 sz="40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57" name="Text Box 4">
            <a:extLst>
              <a:ext uri="{FF2B5EF4-FFF2-40B4-BE49-F238E27FC236}">
                <a16:creationId xmlns:a16="http://schemas.microsoft.com/office/drawing/2014/main" id="{4918E529-8D36-034D-97C0-EFE7CB4C15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7527" y="965435"/>
            <a:ext cx="10875818" cy="707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57063" indent="-457063">
              <a:buFont typeface="+mj-lt"/>
              <a:buAutoNum type="arabicPeriod"/>
            </a:pPr>
            <a:r>
              <a:rPr lang="en-US" sz="1999" b="1" dirty="0">
                <a:latin typeface="Calibri"/>
                <a:cs typeface="Calibri"/>
              </a:rPr>
              <a:t>Fast time scale - </a:t>
            </a:r>
            <a:r>
              <a:rPr lang="en-US" sz="1999" dirty="0">
                <a:latin typeface="Calibri"/>
                <a:cs typeface="Calibri"/>
              </a:rPr>
              <a:t>2-D slice of plasma is </a:t>
            </a:r>
            <a:r>
              <a:rPr lang="en-US" sz="1999" b="1" dirty="0">
                <a:latin typeface="Calibri"/>
                <a:cs typeface="Calibri"/>
              </a:rPr>
              <a:t>stepped “backward”</a:t>
            </a:r>
            <a:r>
              <a:rPr lang="en-US" sz="1999" dirty="0">
                <a:latin typeface="Calibri"/>
                <a:cs typeface="Calibri"/>
              </a:rPr>
              <a:t> (with </a:t>
            </a:r>
            <a:r>
              <a:rPr lang="en-US" sz="1999" b="1" u="sng" dirty="0">
                <a:latin typeface="Calibri"/>
                <a:cs typeface="Calibri"/>
              </a:rPr>
              <a:t>small steps</a:t>
            </a:r>
            <a:r>
              <a:rPr lang="en-US" sz="1999" dirty="0">
                <a:latin typeface="Calibri"/>
                <a:cs typeface="Calibri"/>
              </a:rPr>
              <a:t>) through the 		       beam field and its self-field (solving iteratively 2-D Poisson-like equations at 	each step).</a:t>
            </a:r>
          </a:p>
        </p:txBody>
      </p:sp>
    </p:spTree>
    <p:extLst>
      <p:ext uri="{BB962C8B-B14F-4D97-AF65-F5344CB8AC3E}">
        <p14:creationId xmlns:p14="http://schemas.microsoft.com/office/powerpoint/2010/main" val="4984383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202B25-CD96-584E-B511-023E918DD119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929A8685-9CBD-5D48-90F4-6955DC9A7A72}" type="slidenum">
              <a:rPr lang="en-US" altLang="x-none" smtClean="0"/>
              <a:pPr/>
              <a:t>8</a:t>
            </a:fld>
            <a:endParaRPr lang="en-US" altLang="x-none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B3E256F-A754-9640-ABBE-E5B1EAAE1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" y="81065"/>
            <a:ext cx="11372473" cy="510909"/>
          </a:xfrm>
        </p:spPr>
        <p:txBody>
          <a:bodyPr/>
          <a:lstStyle/>
          <a:p>
            <a:r>
              <a:rPr lang="en-US" dirty="0" err="1"/>
              <a:t>Quasistatic</a:t>
            </a:r>
            <a:r>
              <a:rPr lang="en-US" dirty="0"/>
              <a:t> approximation uses separation of scales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E9C5316-D267-7A41-8BCD-F96F60BC5E79}"/>
              </a:ext>
            </a:extLst>
          </p:cNvPr>
          <p:cNvGrpSpPr/>
          <p:nvPr/>
        </p:nvGrpSpPr>
        <p:grpSpPr>
          <a:xfrm>
            <a:off x="181856" y="659948"/>
            <a:ext cx="10994571" cy="54427"/>
            <a:chOff x="195943" y="1001487"/>
            <a:chExt cx="10994571" cy="5442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8787BC5-C6C7-0044-A19B-39E258A05340}"/>
                </a:ext>
              </a:extLst>
            </p:cNvPr>
            <p:cNvCxnSpPr/>
            <p:nvPr/>
          </p:nvCxnSpPr>
          <p:spPr>
            <a:xfrm>
              <a:off x="195943" y="1001487"/>
              <a:ext cx="9818914" cy="0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719C248-BB61-6043-842A-36FBC863E6E8}"/>
                </a:ext>
              </a:extLst>
            </p:cNvPr>
            <p:cNvCxnSpPr>
              <a:cxnSpLocks/>
            </p:cNvCxnSpPr>
            <p:nvPr/>
          </p:nvCxnSpPr>
          <p:spPr>
            <a:xfrm>
              <a:off x="511628" y="1055914"/>
              <a:ext cx="10678886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AutoShape 14">
            <a:extLst>
              <a:ext uri="{FF2B5EF4-FFF2-40B4-BE49-F238E27FC236}">
                <a16:creationId xmlns:a16="http://schemas.microsoft.com/office/drawing/2014/main" id="{6F0DDB94-8684-C547-9F96-65AAAE8AAD11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488729" y="4350058"/>
            <a:ext cx="222250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8" name="AutoShape 15">
            <a:extLst>
              <a:ext uri="{FF2B5EF4-FFF2-40B4-BE49-F238E27FC236}">
                <a16:creationId xmlns:a16="http://schemas.microsoft.com/office/drawing/2014/main" id="{2ED0F9F1-14D4-C240-9D34-48445B15B8F8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526036" y="4350852"/>
            <a:ext cx="322263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" name="AutoShape 16">
            <a:extLst>
              <a:ext uri="{FF2B5EF4-FFF2-40B4-BE49-F238E27FC236}">
                <a16:creationId xmlns:a16="http://schemas.microsoft.com/office/drawing/2014/main" id="{ED4A55BC-A894-A644-AB98-C116CB8CC933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584774" y="4350852"/>
            <a:ext cx="382587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" name="AutoShape 17">
            <a:extLst>
              <a:ext uri="{FF2B5EF4-FFF2-40B4-BE49-F238E27FC236}">
                <a16:creationId xmlns:a16="http://schemas.microsoft.com/office/drawing/2014/main" id="{7385A7EB-BDA8-0C40-A48F-7A3554E4B064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649861" y="4350852"/>
            <a:ext cx="433387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" name="AutoShape 18">
            <a:extLst>
              <a:ext uri="{FF2B5EF4-FFF2-40B4-BE49-F238E27FC236}">
                <a16:creationId xmlns:a16="http://schemas.microsoft.com/office/drawing/2014/main" id="{87A6E0A9-E060-E14B-8A59-2ADF3A43FB8D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722886" y="4350852"/>
            <a:ext cx="468313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" name="AutoShape 19">
            <a:extLst>
              <a:ext uri="{FF2B5EF4-FFF2-40B4-BE49-F238E27FC236}">
                <a16:creationId xmlns:a16="http://schemas.microsoft.com/office/drawing/2014/main" id="{77718BDF-BEDC-2D4F-9ED8-E371A704352C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798292" y="4350058"/>
            <a:ext cx="498475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" name="AutoShape 20">
            <a:extLst>
              <a:ext uri="{FF2B5EF4-FFF2-40B4-BE49-F238E27FC236}">
                <a16:creationId xmlns:a16="http://schemas.microsoft.com/office/drawing/2014/main" id="{40D5AC70-786F-E247-9C72-092ADE36FB13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879255" y="4350058"/>
            <a:ext cx="517525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" name="AutoShape 21">
            <a:extLst>
              <a:ext uri="{FF2B5EF4-FFF2-40B4-BE49-F238E27FC236}">
                <a16:creationId xmlns:a16="http://schemas.microsoft.com/office/drawing/2014/main" id="{F1FF3E70-34E5-B742-9A4C-14F63B41025A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963392" y="4350058"/>
            <a:ext cx="533400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" name="AutoShape 22">
            <a:extLst>
              <a:ext uri="{FF2B5EF4-FFF2-40B4-BE49-F238E27FC236}">
                <a16:creationId xmlns:a16="http://schemas.microsoft.com/office/drawing/2014/main" id="{214018F7-A9C2-8C42-A8BF-E2FCA85795F1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045149" y="4350852"/>
            <a:ext cx="547687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" name="AutoShape 24">
            <a:extLst>
              <a:ext uri="{FF2B5EF4-FFF2-40B4-BE49-F238E27FC236}">
                <a16:creationId xmlns:a16="http://schemas.microsoft.com/office/drawing/2014/main" id="{D3CBD29D-8C88-A644-BD9F-36567AFC7E5B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135636" y="4350852"/>
            <a:ext cx="547687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7" name="AutoShape 25">
            <a:extLst>
              <a:ext uri="{FF2B5EF4-FFF2-40B4-BE49-F238E27FC236}">
                <a16:creationId xmlns:a16="http://schemas.microsoft.com/office/drawing/2014/main" id="{17E682A0-C146-E04D-AA53-BAD6821B872A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234060" y="4349264"/>
            <a:ext cx="533400" cy="182562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" name="AutoShape 26">
            <a:extLst>
              <a:ext uri="{FF2B5EF4-FFF2-40B4-BE49-F238E27FC236}">
                <a16:creationId xmlns:a16="http://schemas.microsoft.com/office/drawing/2014/main" id="{671A25C5-E011-C048-B082-7654F60D71DF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332486" y="4349264"/>
            <a:ext cx="517525" cy="182563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" name="AutoShape 27">
            <a:extLst>
              <a:ext uri="{FF2B5EF4-FFF2-40B4-BE49-F238E27FC236}">
                <a16:creationId xmlns:a16="http://schemas.microsoft.com/office/drawing/2014/main" id="{103B2612-B167-8242-9D76-EFB771D5C9A3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431705" y="4350058"/>
            <a:ext cx="498475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0" name="AutoShape 28">
            <a:extLst>
              <a:ext uri="{FF2B5EF4-FFF2-40B4-BE49-F238E27FC236}">
                <a16:creationId xmlns:a16="http://schemas.microsoft.com/office/drawing/2014/main" id="{44A22BC5-37DC-CE42-87FE-41B35C2B5A72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537273" y="4350852"/>
            <a:ext cx="468313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" name="AutoShape 29">
            <a:extLst>
              <a:ext uri="{FF2B5EF4-FFF2-40B4-BE49-F238E27FC236}">
                <a16:creationId xmlns:a16="http://schemas.microsoft.com/office/drawing/2014/main" id="{93D0DAD8-7A6B-984E-8CF6-335B44D32267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643636" y="4350852"/>
            <a:ext cx="433387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2" name="AutoShape 30">
            <a:extLst>
              <a:ext uri="{FF2B5EF4-FFF2-40B4-BE49-F238E27FC236}">
                <a16:creationId xmlns:a16="http://schemas.microsoft.com/office/drawing/2014/main" id="{C94AD931-E5C2-4D47-AB90-B89ABC78072A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759524" y="4350852"/>
            <a:ext cx="382587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3" name="AutoShape 31">
            <a:extLst>
              <a:ext uri="{FF2B5EF4-FFF2-40B4-BE49-F238E27FC236}">
                <a16:creationId xmlns:a16="http://schemas.microsoft.com/office/drawing/2014/main" id="{B5B2B0DD-A5FA-4F44-A5B0-AEB05DB266B7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878586" y="4350852"/>
            <a:ext cx="322263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" name="AutoShape 32">
            <a:extLst>
              <a:ext uri="{FF2B5EF4-FFF2-40B4-BE49-F238E27FC236}">
                <a16:creationId xmlns:a16="http://schemas.microsoft.com/office/drawing/2014/main" id="{6279AE3E-A658-564A-9217-E85A43A0C3F3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9019079" y="4350058"/>
            <a:ext cx="222250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" name="Line 45">
            <a:extLst>
              <a:ext uri="{FF2B5EF4-FFF2-40B4-BE49-F238E27FC236}">
                <a16:creationId xmlns:a16="http://schemas.microsoft.com/office/drawing/2014/main" id="{C4455AFB-F8A5-1E4E-B17F-F56851C1A0D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176242" y="4432607"/>
            <a:ext cx="665163" cy="63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" name="Text Box 6">
            <a:extLst>
              <a:ext uri="{FF2B5EF4-FFF2-40B4-BE49-F238E27FC236}">
                <a16:creationId xmlns:a16="http://schemas.microsoft.com/office/drawing/2014/main" id="{5D6556D5-1AB8-8E44-9E8A-8F1B80BA3E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3661" y="3173721"/>
            <a:ext cx="30241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2000" dirty="0">
                <a:latin typeface="Calibri"/>
                <a:cs typeface="Calibri"/>
              </a:rPr>
              <a:t>2-D slab of plasma (fast)</a:t>
            </a:r>
          </a:p>
        </p:txBody>
      </p:sp>
      <p:sp>
        <p:nvSpPr>
          <p:cNvPr id="77" name="Line 9">
            <a:extLst>
              <a:ext uri="{FF2B5EF4-FFF2-40B4-BE49-F238E27FC236}">
                <a16:creationId xmlns:a16="http://schemas.microsoft.com/office/drawing/2014/main" id="{7E58BB35-2B7A-1046-A620-D72FCABAA1E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62743" y="3820852"/>
            <a:ext cx="3603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8" name="Group 10">
            <a:extLst>
              <a:ext uri="{FF2B5EF4-FFF2-40B4-BE49-F238E27FC236}">
                <a16:creationId xmlns:a16="http://schemas.microsoft.com/office/drawing/2014/main" id="{47E2F824-2109-5943-A543-50E52820A7DE}"/>
              </a:ext>
            </a:extLst>
          </p:cNvPr>
          <p:cNvGrpSpPr>
            <a:grpSpLocks/>
          </p:cNvGrpSpPr>
          <p:nvPr/>
        </p:nvGrpSpPr>
        <p:grpSpPr bwMode="auto">
          <a:xfrm>
            <a:off x="2205838" y="3584882"/>
            <a:ext cx="7206941" cy="1709854"/>
            <a:chOff x="-1888" y="792"/>
            <a:chExt cx="5440" cy="1479"/>
          </a:xfrm>
        </p:grpSpPr>
        <p:sp>
          <p:nvSpPr>
            <p:cNvPr id="79" name="Line 11">
              <a:extLst>
                <a:ext uri="{FF2B5EF4-FFF2-40B4-BE49-F238E27FC236}">
                  <a16:creationId xmlns:a16="http://schemas.microsoft.com/office/drawing/2014/main" id="{4AFA6F1F-4341-3146-B5E8-5E9B3CCC24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1545" y="792"/>
              <a:ext cx="0" cy="108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" name="Line 12">
              <a:extLst>
                <a:ext uri="{FF2B5EF4-FFF2-40B4-BE49-F238E27FC236}">
                  <a16:creationId xmlns:a16="http://schemas.microsoft.com/office/drawing/2014/main" id="{9A4F68F1-4EB4-D445-86F9-D866B3B1B7A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-1554" y="1868"/>
              <a:ext cx="5106" cy="4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" name="Line 13">
              <a:extLst>
                <a:ext uri="{FF2B5EF4-FFF2-40B4-BE49-F238E27FC236}">
                  <a16:creationId xmlns:a16="http://schemas.microsoft.com/office/drawing/2014/main" id="{C3256CCB-67BC-4240-8373-A29C6A3FB4F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-1888" y="1877"/>
              <a:ext cx="325" cy="394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2" name="AutoShape 23">
            <a:extLst>
              <a:ext uri="{FF2B5EF4-FFF2-40B4-BE49-F238E27FC236}">
                <a16:creationId xmlns:a16="http://schemas.microsoft.com/office/drawing/2014/main" id="{25707736-1B5E-F040-89FC-804CC7359831}"/>
              </a:ext>
            </a:extLst>
          </p:cNvPr>
          <p:cNvSpPr>
            <a:spLocks noChangeArrowheads="1"/>
          </p:cNvSpPr>
          <p:nvPr/>
        </p:nvSpPr>
        <p:spPr bwMode="auto">
          <a:xfrm rot="5400000" flipH="1">
            <a:off x="4192419" y="4154796"/>
            <a:ext cx="1719263" cy="560387"/>
          </a:xfrm>
          <a:prstGeom prst="cube">
            <a:avLst>
              <a:gd name="adj" fmla="val 84120"/>
            </a:avLst>
          </a:prstGeom>
          <a:solidFill>
            <a:srgbClr val="299E9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3" name="Line 34">
            <a:extLst>
              <a:ext uri="{FF2B5EF4-FFF2-40B4-BE49-F238E27FC236}">
                <a16:creationId xmlns:a16="http://schemas.microsoft.com/office/drawing/2014/main" id="{FDEB7EB8-7390-2B4E-B699-CA14820BA972}"/>
              </a:ext>
            </a:extLst>
          </p:cNvPr>
          <p:cNvSpPr>
            <a:spLocks noChangeShapeType="1"/>
          </p:cNvSpPr>
          <p:nvPr/>
        </p:nvSpPr>
        <p:spPr bwMode="auto">
          <a:xfrm>
            <a:off x="6036167" y="4440545"/>
            <a:ext cx="1476375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59A86054-62C7-E145-8196-E7FA5D76E1B4}"/>
              </a:ext>
            </a:extLst>
          </p:cNvPr>
          <p:cNvGrpSpPr/>
          <p:nvPr/>
        </p:nvGrpSpPr>
        <p:grpSpPr>
          <a:xfrm>
            <a:off x="8133254" y="3575357"/>
            <a:ext cx="1282700" cy="1720850"/>
            <a:chOff x="6610842" y="3581707"/>
            <a:chExt cx="1282700" cy="1720850"/>
          </a:xfrm>
        </p:grpSpPr>
        <p:sp>
          <p:nvSpPr>
            <p:cNvPr id="85" name="AutoShape 35">
              <a:extLst>
                <a:ext uri="{FF2B5EF4-FFF2-40B4-BE49-F238E27FC236}">
                  <a16:creationId xmlns:a16="http://schemas.microsoft.com/office/drawing/2014/main" id="{AD8B962F-30CD-BC40-A07A-FA7653B4D66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030610" y="4161939"/>
              <a:ext cx="1719263" cy="558800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86" name="AutoShape 36">
              <a:extLst>
                <a:ext uri="{FF2B5EF4-FFF2-40B4-BE49-F238E27FC236}">
                  <a16:creationId xmlns:a16="http://schemas.microsoft.com/office/drawing/2014/main" id="{8091E1F6-3B60-2749-B65A-494BA93E302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121891" y="4161145"/>
              <a:ext cx="1719263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87" name="AutoShape 37">
              <a:extLst>
                <a:ext uri="{FF2B5EF4-FFF2-40B4-BE49-F238E27FC236}">
                  <a16:creationId xmlns:a16="http://schemas.microsoft.com/office/drawing/2014/main" id="{A3B08C12-41E7-8F4C-B17E-5C8DB249B6F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212379" y="4161145"/>
              <a:ext cx="1719263" cy="560387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88" name="AutoShape 38">
              <a:extLst>
                <a:ext uri="{FF2B5EF4-FFF2-40B4-BE49-F238E27FC236}">
                  <a16:creationId xmlns:a16="http://schemas.microsoft.com/office/drawing/2014/main" id="{940704C3-5E51-2848-8B25-D3E15BADC59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304454" y="4161145"/>
              <a:ext cx="1719263" cy="560387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89" name="AutoShape 39">
              <a:extLst>
                <a:ext uri="{FF2B5EF4-FFF2-40B4-BE49-F238E27FC236}">
                  <a16:creationId xmlns:a16="http://schemas.microsoft.com/office/drawing/2014/main" id="{CAC9EE2B-A816-BA4B-BB93-FC23521AB64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391766" y="4161145"/>
              <a:ext cx="1719263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90" name="AutoShape 40">
              <a:extLst>
                <a:ext uri="{FF2B5EF4-FFF2-40B4-BE49-F238E27FC236}">
                  <a16:creationId xmlns:a16="http://schemas.microsoft.com/office/drawing/2014/main" id="{D6B1BA96-F19F-F24E-A89C-4C6E627CADE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476698" y="4161938"/>
              <a:ext cx="1720850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91" name="AutoShape 41">
              <a:extLst>
                <a:ext uri="{FF2B5EF4-FFF2-40B4-BE49-F238E27FC236}">
                  <a16:creationId xmlns:a16="http://schemas.microsoft.com/office/drawing/2014/main" id="{A30F7940-A12E-CD41-9DB7-1C59EE192D5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567186" y="4161938"/>
              <a:ext cx="1720850" cy="560387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92" name="AutoShape 42">
              <a:extLst>
                <a:ext uri="{FF2B5EF4-FFF2-40B4-BE49-F238E27FC236}">
                  <a16:creationId xmlns:a16="http://schemas.microsoft.com/office/drawing/2014/main" id="{3C83A25A-36E9-0649-963D-4D83021576C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660054" y="4162732"/>
              <a:ext cx="1720850" cy="558800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93" name="AutoShape 43">
              <a:extLst>
                <a:ext uri="{FF2B5EF4-FFF2-40B4-BE49-F238E27FC236}">
                  <a16:creationId xmlns:a16="http://schemas.microsoft.com/office/drawing/2014/main" id="{18B9015D-7F32-D743-BDD3-D7647CAB914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752923" y="4161938"/>
              <a:ext cx="1720850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</p:grpSp>
      <p:grpSp>
        <p:nvGrpSpPr>
          <p:cNvPr id="94" name="Group 4">
            <a:extLst>
              <a:ext uri="{FF2B5EF4-FFF2-40B4-BE49-F238E27FC236}">
                <a16:creationId xmlns:a16="http://schemas.microsoft.com/office/drawing/2014/main" id="{8F04C784-C110-6B4F-81DB-4F404B366098}"/>
              </a:ext>
            </a:extLst>
          </p:cNvPr>
          <p:cNvGrpSpPr>
            <a:grpSpLocks/>
          </p:cNvGrpSpPr>
          <p:nvPr/>
        </p:nvGrpSpPr>
        <p:grpSpPr bwMode="auto">
          <a:xfrm>
            <a:off x="5092555" y="3992938"/>
            <a:ext cx="2439226" cy="967467"/>
            <a:chOff x="2043975" y="2168813"/>
            <a:chExt cx="1087631" cy="260953"/>
          </a:xfrm>
        </p:grpSpPr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9D89C277-4832-6F43-B627-8BCDD4445FC5}"/>
                </a:ext>
              </a:extLst>
            </p:cNvPr>
            <p:cNvSpPr/>
            <p:nvPr/>
          </p:nvSpPr>
          <p:spPr bwMode="auto">
            <a:xfrm>
              <a:off x="2043975" y="2168813"/>
              <a:ext cx="1087631" cy="260953"/>
            </a:xfrm>
            <a:prstGeom prst="ellipse">
              <a:avLst/>
            </a:prstGeom>
            <a:gradFill flip="none" rotWithShape="1">
              <a:gsLst>
                <a:gs pos="0">
                  <a:srgbClr val="FFFF00">
                    <a:alpha val="83000"/>
                  </a:srgbClr>
                </a:gs>
                <a:gs pos="100000">
                  <a:srgbClr val="800000">
                    <a:alpha val="86000"/>
                  </a:srgbClr>
                </a:gs>
                <a:gs pos="51000">
                  <a:srgbClr val="FF6600">
                    <a:alpha val="76000"/>
                  </a:srgbClr>
                </a:gs>
              </a:gsLst>
              <a:lin ang="354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 sz="40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CFF85BAE-AD43-0C4A-A395-CCFA0D9E379C}"/>
                </a:ext>
              </a:extLst>
            </p:cNvPr>
            <p:cNvSpPr/>
            <p:nvPr/>
          </p:nvSpPr>
          <p:spPr bwMode="auto">
            <a:xfrm>
              <a:off x="2100854" y="2193266"/>
              <a:ext cx="670446" cy="151160"/>
            </a:xfrm>
            <a:prstGeom prst="ellipse">
              <a:avLst/>
            </a:prstGeom>
            <a:gradFill flip="none" rotWithShape="1">
              <a:gsLst>
                <a:gs pos="0">
                  <a:srgbClr val="D0DEFE"/>
                </a:gs>
                <a:gs pos="100000">
                  <a:srgbClr val="456EC3">
                    <a:alpha val="0"/>
                  </a:srgbClr>
                </a:gs>
                <a:gs pos="68000">
                  <a:srgbClr val="456EC3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 sz="40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97" name="AutoShape 44">
            <a:extLst>
              <a:ext uri="{FF2B5EF4-FFF2-40B4-BE49-F238E27FC236}">
                <a16:creationId xmlns:a16="http://schemas.microsoft.com/office/drawing/2014/main" id="{37F50F9A-E17C-074D-AEE6-87DFD5DFB5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3312" y="3580120"/>
            <a:ext cx="7219468" cy="1720850"/>
          </a:xfrm>
          <a:prstGeom prst="cube">
            <a:avLst>
              <a:gd name="adj" fmla="val 26685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70E18727-9F18-7D40-BB02-D86CBC66BEAE}"/>
              </a:ext>
            </a:extLst>
          </p:cNvPr>
          <p:cNvGrpSpPr/>
          <p:nvPr/>
        </p:nvGrpSpPr>
        <p:grpSpPr>
          <a:xfrm>
            <a:off x="7307754" y="3575357"/>
            <a:ext cx="1282700" cy="1720850"/>
            <a:chOff x="6610842" y="3581707"/>
            <a:chExt cx="1282700" cy="1720850"/>
          </a:xfrm>
        </p:grpSpPr>
        <p:sp>
          <p:nvSpPr>
            <p:cNvPr id="99" name="AutoShape 35">
              <a:extLst>
                <a:ext uri="{FF2B5EF4-FFF2-40B4-BE49-F238E27FC236}">
                  <a16:creationId xmlns:a16="http://schemas.microsoft.com/office/drawing/2014/main" id="{5601439A-69DC-B944-BB77-AEF4E057BAC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030610" y="4161939"/>
              <a:ext cx="1719263" cy="558800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00" name="AutoShape 36">
              <a:extLst>
                <a:ext uri="{FF2B5EF4-FFF2-40B4-BE49-F238E27FC236}">
                  <a16:creationId xmlns:a16="http://schemas.microsoft.com/office/drawing/2014/main" id="{6B8ED679-8BE4-8B48-B4D0-260D36739BC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121891" y="4161145"/>
              <a:ext cx="1719263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01" name="AutoShape 37">
              <a:extLst>
                <a:ext uri="{FF2B5EF4-FFF2-40B4-BE49-F238E27FC236}">
                  <a16:creationId xmlns:a16="http://schemas.microsoft.com/office/drawing/2014/main" id="{F5C71330-687E-D54E-A27B-5BF9801D0B1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212379" y="4161145"/>
              <a:ext cx="1719263" cy="560387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02" name="AutoShape 38">
              <a:extLst>
                <a:ext uri="{FF2B5EF4-FFF2-40B4-BE49-F238E27FC236}">
                  <a16:creationId xmlns:a16="http://schemas.microsoft.com/office/drawing/2014/main" id="{B33D0BA1-5E99-B447-ABB7-C238C4B5280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304454" y="4161145"/>
              <a:ext cx="1719263" cy="560387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03" name="AutoShape 39">
              <a:extLst>
                <a:ext uri="{FF2B5EF4-FFF2-40B4-BE49-F238E27FC236}">
                  <a16:creationId xmlns:a16="http://schemas.microsoft.com/office/drawing/2014/main" id="{E172829C-06F2-F94E-A3A1-2494E191F19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391766" y="4161145"/>
              <a:ext cx="1719263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04" name="AutoShape 40">
              <a:extLst>
                <a:ext uri="{FF2B5EF4-FFF2-40B4-BE49-F238E27FC236}">
                  <a16:creationId xmlns:a16="http://schemas.microsoft.com/office/drawing/2014/main" id="{ABD43BA1-57C4-3840-8BA6-FC9D8B23570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476698" y="4161938"/>
              <a:ext cx="1720850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05" name="AutoShape 41">
              <a:extLst>
                <a:ext uri="{FF2B5EF4-FFF2-40B4-BE49-F238E27FC236}">
                  <a16:creationId xmlns:a16="http://schemas.microsoft.com/office/drawing/2014/main" id="{CD8AC0BC-11A7-5B40-BAAE-6AC18F8F0BC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567186" y="4161938"/>
              <a:ext cx="1720850" cy="560387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06" name="AutoShape 42">
              <a:extLst>
                <a:ext uri="{FF2B5EF4-FFF2-40B4-BE49-F238E27FC236}">
                  <a16:creationId xmlns:a16="http://schemas.microsoft.com/office/drawing/2014/main" id="{AF1D49DD-B0ED-0B4A-BD25-2BD156FB194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660054" y="4162732"/>
              <a:ext cx="1720850" cy="558800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07" name="AutoShape 43">
              <a:extLst>
                <a:ext uri="{FF2B5EF4-FFF2-40B4-BE49-F238E27FC236}">
                  <a16:creationId xmlns:a16="http://schemas.microsoft.com/office/drawing/2014/main" id="{F1C5A876-B6AD-FF46-929E-339786C8C43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752923" y="4161938"/>
              <a:ext cx="1720850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7AA4B86B-0FE2-8145-86FB-A113C4337328}"/>
              </a:ext>
            </a:extLst>
          </p:cNvPr>
          <p:cNvGrpSpPr/>
          <p:nvPr/>
        </p:nvGrpSpPr>
        <p:grpSpPr>
          <a:xfrm>
            <a:off x="6494954" y="3575357"/>
            <a:ext cx="1282700" cy="1720850"/>
            <a:chOff x="6610842" y="3581707"/>
            <a:chExt cx="1282700" cy="1720850"/>
          </a:xfrm>
        </p:grpSpPr>
        <p:sp>
          <p:nvSpPr>
            <p:cNvPr id="109" name="AutoShape 35">
              <a:extLst>
                <a:ext uri="{FF2B5EF4-FFF2-40B4-BE49-F238E27FC236}">
                  <a16:creationId xmlns:a16="http://schemas.microsoft.com/office/drawing/2014/main" id="{C1167F34-9EDD-6C4E-AE87-1CD9B7751AF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030610" y="4161939"/>
              <a:ext cx="1719263" cy="558800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10" name="AutoShape 36">
              <a:extLst>
                <a:ext uri="{FF2B5EF4-FFF2-40B4-BE49-F238E27FC236}">
                  <a16:creationId xmlns:a16="http://schemas.microsoft.com/office/drawing/2014/main" id="{74939863-0929-E043-8523-9AA7170DB5A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121891" y="4161145"/>
              <a:ext cx="1719263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11" name="AutoShape 37">
              <a:extLst>
                <a:ext uri="{FF2B5EF4-FFF2-40B4-BE49-F238E27FC236}">
                  <a16:creationId xmlns:a16="http://schemas.microsoft.com/office/drawing/2014/main" id="{9BAC094D-8BA8-8744-B109-80D4710FD46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212379" y="4161145"/>
              <a:ext cx="1719263" cy="560387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12" name="AutoShape 38">
              <a:extLst>
                <a:ext uri="{FF2B5EF4-FFF2-40B4-BE49-F238E27FC236}">
                  <a16:creationId xmlns:a16="http://schemas.microsoft.com/office/drawing/2014/main" id="{532FF12A-E8B2-0C48-9CF3-780CF36F9B9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304454" y="4161145"/>
              <a:ext cx="1719263" cy="560387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13" name="AutoShape 39">
              <a:extLst>
                <a:ext uri="{FF2B5EF4-FFF2-40B4-BE49-F238E27FC236}">
                  <a16:creationId xmlns:a16="http://schemas.microsoft.com/office/drawing/2014/main" id="{7E82E230-A77F-0E44-A47B-35EA976B456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391766" y="4161145"/>
              <a:ext cx="1719263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14" name="AutoShape 40">
              <a:extLst>
                <a:ext uri="{FF2B5EF4-FFF2-40B4-BE49-F238E27FC236}">
                  <a16:creationId xmlns:a16="http://schemas.microsoft.com/office/drawing/2014/main" id="{C2DC3758-D224-3642-B35C-62900A171D9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476698" y="4161938"/>
              <a:ext cx="1720850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15" name="AutoShape 41">
              <a:extLst>
                <a:ext uri="{FF2B5EF4-FFF2-40B4-BE49-F238E27FC236}">
                  <a16:creationId xmlns:a16="http://schemas.microsoft.com/office/drawing/2014/main" id="{3B7A9408-1666-EB4F-8C0B-23329872D93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567186" y="4161938"/>
              <a:ext cx="1720850" cy="560387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16" name="AutoShape 42">
              <a:extLst>
                <a:ext uri="{FF2B5EF4-FFF2-40B4-BE49-F238E27FC236}">
                  <a16:creationId xmlns:a16="http://schemas.microsoft.com/office/drawing/2014/main" id="{FAED32CC-44CA-F048-8739-314498A33EF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660054" y="4162732"/>
              <a:ext cx="1720850" cy="558800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17" name="AutoShape 43">
              <a:extLst>
                <a:ext uri="{FF2B5EF4-FFF2-40B4-BE49-F238E27FC236}">
                  <a16:creationId xmlns:a16="http://schemas.microsoft.com/office/drawing/2014/main" id="{5F804DF4-4C4E-BF4F-80CA-149B315831D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752923" y="4161938"/>
              <a:ext cx="1720850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26E29961-799E-EE49-B0B3-0CC0F58955D3}"/>
              </a:ext>
            </a:extLst>
          </p:cNvPr>
          <p:cNvGrpSpPr/>
          <p:nvPr/>
        </p:nvGrpSpPr>
        <p:grpSpPr>
          <a:xfrm>
            <a:off x="5682154" y="3575357"/>
            <a:ext cx="1282700" cy="1720850"/>
            <a:chOff x="6610842" y="3581707"/>
            <a:chExt cx="1282700" cy="1720850"/>
          </a:xfrm>
        </p:grpSpPr>
        <p:sp>
          <p:nvSpPr>
            <p:cNvPr id="119" name="AutoShape 35">
              <a:extLst>
                <a:ext uri="{FF2B5EF4-FFF2-40B4-BE49-F238E27FC236}">
                  <a16:creationId xmlns:a16="http://schemas.microsoft.com/office/drawing/2014/main" id="{1DFAB879-DBCA-7F45-B55D-90791DDCD0B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030610" y="4161939"/>
              <a:ext cx="1719263" cy="558800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20" name="AutoShape 36">
              <a:extLst>
                <a:ext uri="{FF2B5EF4-FFF2-40B4-BE49-F238E27FC236}">
                  <a16:creationId xmlns:a16="http://schemas.microsoft.com/office/drawing/2014/main" id="{319D22C1-2C91-EA47-A085-0057F3DF230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121891" y="4161145"/>
              <a:ext cx="1719263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21" name="AutoShape 37">
              <a:extLst>
                <a:ext uri="{FF2B5EF4-FFF2-40B4-BE49-F238E27FC236}">
                  <a16:creationId xmlns:a16="http://schemas.microsoft.com/office/drawing/2014/main" id="{8520DF83-5648-0441-965D-CD9EDDA32C8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212379" y="4161145"/>
              <a:ext cx="1719263" cy="560387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22" name="AutoShape 38">
              <a:extLst>
                <a:ext uri="{FF2B5EF4-FFF2-40B4-BE49-F238E27FC236}">
                  <a16:creationId xmlns:a16="http://schemas.microsoft.com/office/drawing/2014/main" id="{EEC92847-D4D0-844D-B71D-A72EB3D8317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304454" y="4161145"/>
              <a:ext cx="1719263" cy="560387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23" name="AutoShape 39">
              <a:extLst>
                <a:ext uri="{FF2B5EF4-FFF2-40B4-BE49-F238E27FC236}">
                  <a16:creationId xmlns:a16="http://schemas.microsoft.com/office/drawing/2014/main" id="{D22710B3-053E-624F-9339-CD8C47D98D1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391766" y="4161145"/>
              <a:ext cx="1719263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24" name="AutoShape 40">
              <a:extLst>
                <a:ext uri="{FF2B5EF4-FFF2-40B4-BE49-F238E27FC236}">
                  <a16:creationId xmlns:a16="http://schemas.microsoft.com/office/drawing/2014/main" id="{6363ADBB-B02A-3F48-8F09-557E2B3FAC3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476698" y="4161938"/>
              <a:ext cx="1720850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25" name="AutoShape 41">
              <a:extLst>
                <a:ext uri="{FF2B5EF4-FFF2-40B4-BE49-F238E27FC236}">
                  <a16:creationId xmlns:a16="http://schemas.microsoft.com/office/drawing/2014/main" id="{80A0AAD7-3A4F-DB44-963A-D1D69D21EE6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567186" y="4161938"/>
              <a:ext cx="1720850" cy="560387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26" name="AutoShape 42">
              <a:extLst>
                <a:ext uri="{FF2B5EF4-FFF2-40B4-BE49-F238E27FC236}">
                  <a16:creationId xmlns:a16="http://schemas.microsoft.com/office/drawing/2014/main" id="{C870F223-8D42-B14B-9DEA-FE4673EC003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660054" y="4162732"/>
              <a:ext cx="1720850" cy="558800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27" name="AutoShape 43">
              <a:extLst>
                <a:ext uri="{FF2B5EF4-FFF2-40B4-BE49-F238E27FC236}">
                  <a16:creationId xmlns:a16="http://schemas.microsoft.com/office/drawing/2014/main" id="{36E916DF-0103-9746-9DA9-9B6F6226903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752923" y="4161938"/>
              <a:ext cx="1720850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</p:grpSp>
      <p:grpSp>
        <p:nvGrpSpPr>
          <p:cNvPr id="128" name="Group 4">
            <a:extLst>
              <a:ext uri="{FF2B5EF4-FFF2-40B4-BE49-F238E27FC236}">
                <a16:creationId xmlns:a16="http://schemas.microsoft.com/office/drawing/2014/main" id="{CA1393E1-5CF8-A740-9E04-B4CFF07326B3}"/>
              </a:ext>
            </a:extLst>
          </p:cNvPr>
          <p:cNvGrpSpPr>
            <a:grpSpLocks/>
          </p:cNvGrpSpPr>
          <p:nvPr/>
        </p:nvGrpSpPr>
        <p:grpSpPr bwMode="auto">
          <a:xfrm>
            <a:off x="5283483" y="4409355"/>
            <a:ext cx="320055" cy="140042"/>
            <a:chOff x="2043975" y="2168813"/>
            <a:chExt cx="1087631" cy="260953"/>
          </a:xfrm>
        </p:grpSpPr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88BA0021-BA3A-A346-8F08-0222223154E4}"/>
                </a:ext>
              </a:extLst>
            </p:cNvPr>
            <p:cNvSpPr/>
            <p:nvPr/>
          </p:nvSpPr>
          <p:spPr bwMode="auto">
            <a:xfrm>
              <a:off x="2043975" y="2168813"/>
              <a:ext cx="1087631" cy="260953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alpha val="81000"/>
                  </a:schemeClr>
                </a:gs>
                <a:gs pos="100000">
                  <a:srgbClr val="193057">
                    <a:alpha val="84000"/>
                  </a:srgbClr>
                </a:gs>
                <a:gs pos="51000">
                  <a:schemeClr val="accent1">
                    <a:alpha val="64000"/>
                  </a:schemeClr>
                </a:gs>
              </a:gsLst>
              <a:lin ang="354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 sz="40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D9441B4C-DC9A-7C46-AAEF-926DAD3C1BCD}"/>
                </a:ext>
              </a:extLst>
            </p:cNvPr>
            <p:cNvSpPr/>
            <p:nvPr/>
          </p:nvSpPr>
          <p:spPr bwMode="auto">
            <a:xfrm>
              <a:off x="2100854" y="2193266"/>
              <a:ext cx="670446" cy="151160"/>
            </a:xfrm>
            <a:prstGeom prst="ellipse">
              <a:avLst/>
            </a:prstGeom>
            <a:gradFill flip="none" rotWithShape="1">
              <a:gsLst>
                <a:gs pos="0">
                  <a:srgbClr val="D0DEFE"/>
                </a:gs>
                <a:gs pos="100000">
                  <a:srgbClr val="456EC3">
                    <a:alpha val="0"/>
                  </a:srgbClr>
                </a:gs>
                <a:gs pos="68000">
                  <a:srgbClr val="456EC3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 sz="40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6865AC30-D2F5-5B46-9B32-02152523AC5C}"/>
              </a:ext>
            </a:extLst>
          </p:cNvPr>
          <p:cNvGrpSpPr/>
          <p:nvPr/>
        </p:nvGrpSpPr>
        <p:grpSpPr>
          <a:xfrm>
            <a:off x="4863004" y="3575357"/>
            <a:ext cx="1282700" cy="1720850"/>
            <a:chOff x="6610842" y="3581707"/>
            <a:chExt cx="1282700" cy="1720850"/>
          </a:xfrm>
        </p:grpSpPr>
        <p:sp>
          <p:nvSpPr>
            <p:cNvPr id="132" name="AutoShape 35">
              <a:extLst>
                <a:ext uri="{FF2B5EF4-FFF2-40B4-BE49-F238E27FC236}">
                  <a16:creationId xmlns:a16="http://schemas.microsoft.com/office/drawing/2014/main" id="{D207471A-D593-F54A-8EB9-D10F301431A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030610" y="4161939"/>
              <a:ext cx="1719263" cy="558800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33" name="AutoShape 36">
              <a:extLst>
                <a:ext uri="{FF2B5EF4-FFF2-40B4-BE49-F238E27FC236}">
                  <a16:creationId xmlns:a16="http://schemas.microsoft.com/office/drawing/2014/main" id="{3E753959-DDF1-4C4D-970E-27E97293829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121891" y="4161145"/>
              <a:ext cx="1719263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34" name="AutoShape 37">
              <a:extLst>
                <a:ext uri="{FF2B5EF4-FFF2-40B4-BE49-F238E27FC236}">
                  <a16:creationId xmlns:a16="http://schemas.microsoft.com/office/drawing/2014/main" id="{9C877AED-079D-0E49-8D20-E641935B7D2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212379" y="4161145"/>
              <a:ext cx="1719263" cy="560387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35" name="AutoShape 38">
              <a:extLst>
                <a:ext uri="{FF2B5EF4-FFF2-40B4-BE49-F238E27FC236}">
                  <a16:creationId xmlns:a16="http://schemas.microsoft.com/office/drawing/2014/main" id="{5B31DFEC-7135-1641-8F16-3E25A46D2E8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304454" y="4161145"/>
              <a:ext cx="1719263" cy="560387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36" name="AutoShape 39">
              <a:extLst>
                <a:ext uri="{FF2B5EF4-FFF2-40B4-BE49-F238E27FC236}">
                  <a16:creationId xmlns:a16="http://schemas.microsoft.com/office/drawing/2014/main" id="{4E41F6B3-4D51-D647-80C7-37673C40A53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391766" y="4161145"/>
              <a:ext cx="1719263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37" name="AutoShape 40">
              <a:extLst>
                <a:ext uri="{FF2B5EF4-FFF2-40B4-BE49-F238E27FC236}">
                  <a16:creationId xmlns:a16="http://schemas.microsoft.com/office/drawing/2014/main" id="{AD0BD805-4E22-A047-AF10-4F6A6BB4F57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476698" y="4161938"/>
              <a:ext cx="1720850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38" name="AutoShape 41">
              <a:extLst>
                <a:ext uri="{FF2B5EF4-FFF2-40B4-BE49-F238E27FC236}">
                  <a16:creationId xmlns:a16="http://schemas.microsoft.com/office/drawing/2014/main" id="{4A2962B5-4009-8240-BD0F-9B36BCD1C30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567186" y="4161938"/>
              <a:ext cx="1720850" cy="560387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39" name="AutoShape 42">
              <a:extLst>
                <a:ext uri="{FF2B5EF4-FFF2-40B4-BE49-F238E27FC236}">
                  <a16:creationId xmlns:a16="http://schemas.microsoft.com/office/drawing/2014/main" id="{FC5CF5C6-6017-2A48-B906-57158268EF4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660054" y="4162732"/>
              <a:ext cx="1720850" cy="558800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40" name="AutoShape 43">
              <a:extLst>
                <a:ext uri="{FF2B5EF4-FFF2-40B4-BE49-F238E27FC236}">
                  <a16:creationId xmlns:a16="http://schemas.microsoft.com/office/drawing/2014/main" id="{6A409E59-DF62-7F43-AC6E-B8A924ECE49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752923" y="4161938"/>
              <a:ext cx="1720850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</p:grpSp>
      <p:sp>
        <p:nvSpPr>
          <p:cNvPr id="141" name="Text Box 7">
            <a:extLst>
              <a:ext uri="{FF2B5EF4-FFF2-40B4-BE49-F238E27FC236}">
                <a16:creationId xmlns:a16="http://schemas.microsoft.com/office/drawing/2014/main" id="{4648A4B2-0509-1845-B1BC-1C8186EFEB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2402" y="5324051"/>
            <a:ext cx="351968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00279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2000" dirty="0">
                <a:latin typeface="Calibri"/>
                <a:cs typeface="Calibri"/>
              </a:rPr>
              <a:t>3-D e-beam + driver + wake</a:t>
            </a:r>
          </a:p>
          <a:p>
            <a:pPr algn="l"/>
            <a:r>
              <a:rPr lang="en-US" sz="2000" dirty="0">
                <a:latin typeface="Calibri"/>
                <a:cs typeface="Calibri"/>
              </a:rPr>
              <a:t>(slow: frozen during interaction)</a:t>
            </a:r>
          </a:p>
        </p:txBody>
      </p:sp>
      <p:sp>
        <p:nvSpPr>
          <p:cNvPr id="142" name="Text Box 4">
            <a:extLst>
              <a:ext uri="{FF2B5EF4-FFF2-40B4-BE49-F238E27FC236}">
                <a16:creationId xmlns:a16="http://schemas.microsoft.com/office/drawing/2014/main" id="{657623B7-BFC0-914B-B5D4-080B01F8CB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7527" y="965435"/>
            <a:ext cx="10875818" cy="707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57063" indent="-457063">
              <a:buFont typeface="+mj-lt"/>
              <a:buAutoNum type="arabicPeriod"/>
            </a:pPr>
            <a:r>
              <a:rPr lang="en-US" sz="1999" b="1" dirty="0">
                <a:latin typeface="Calibri"/>
                <a:cs typeface="Calibri"/>
              </a:rPr>
              <a:t>Fast time scale - </a:t>
            </a:r>
            <a:r>
              <a:rPr lang="en-US" sz="1999" dirty="0">
                <a:latin typeface="Calibri"/>
                <a:cs typeface="Calibri"/>
              </a:rPr>
              <a:t>2-D slice of plasma is </a:t>
            </a:r>
            <a:r>
              <a:rPr lang="en-US" sz="1999" b="1" dirty="0">
                <a:latin typeface="Calibri"/>
                <a:cs typeface="Calibri"/>
              </a:rPr>
              <a:t>stepped “backward”</a:t>
            </a:r>
            <a:r>
              <a:rPr lang="en-US" sz="1999" dirty="0">
                <a:latin typeface="Calibri"/>
                <a:cs typeface="Calibri"/>
              </a:rPr>
              <a:t> (with </a:t>
            </a:r>
            <a:r>
              <a:rPr lang="en-US" sz="1999" b="1" u="sng" dirty="0">
                <a:latin typeface="Calibri"/>
                <a:cs typeface="Calibri"/>
              </a:rPr>
              <a:t>small steps</a:t>
            </a:r>
            <a:r>
              <a:rPr lang="en-US" sz="1999" dirty="0">
                <a:latin typeface="Calibri"/>
                <a:cs typeface="Calibri"/>
              </a:rPr>
              <a:t>) through the 		       beam field and its self-field (solving iteratively 2-D Poisson-like equations at 	each step).</a:t>
            </a:r>
          </a:p>
        </p:txBody>
      </p:sp>
    </p:spTree>
    <p:extLst>
      <p:ext uri="{BB962C8B-B14F-4D97-AF65-F5344CB8AC3E}">
        <p14:creationId xmlns:p14="http://schemas.microsoft.com/office/powerpoint/2010/main" val="14078728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202B25-CD96-584E-B511-023E918DD119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929A8685-9CBD-5D48-90F4-6955DC9A7A72}" type="slidenum">
              <a:rPr lang="en-US" altLang="x-none" smtClean="0"/>
              <a:pPr/>
              <a:t>9</a:t>
            </a:fld>
            <a:endParaRPr lang="en-US" altLang="x-none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B3E256F-A754-9640-ABBE-E5B1EAAE1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" y="81065"/>
            <a:ext cx="11372473" cy="510909"/>
          </a:xfrm>
        </p:spPr>
        <p:txBody>
          <a:bodyPr/>
          <a:lstStyle/>
          <a:p>
            <a:r>
              <a:rPr lang="en-US" dirty="0" err="1"/>
              <a:t>Quasistatic</a:t>
            </a:r>
            <a:r>
              <a:rPr lang="en-US" dirty="0"/>
              <a:t> approximation uses separation of scales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E9C5316-D267-7A41-8BCD-F96F60BC5E79}"/>
              </a:ext>
            </a:extLst>
          </p:cNvPr>
          <p:cNvGrpSpPr/>
          <p:nvPr/>
        </p:nvGrpSpPr>
        <p:grpSpPr>
          <a:xfrm>
            <a:off x="181856" y="659948"/>
            <a:ext cx="10994571" cy="54427"/>
            <a:chOff x="195943" y="1001487"/>
            <a:chExt cx="10994571" cy="5442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8787BC5-C6C7-0044-A19B-39E258A05340}"/>
                </a:ext>
              </a:extLst>
            </p:cNvPr>
            <p:cNvCxnSpPr/>
            <p:nvPr/>
          </p:nvCxnSpPr>
          <p:spPr>
            <a:xfrm>
              <a:off x="195943" y="1001487"/>
              <a:ext cx="9818914" cy="0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719C248-BB61-6043-842A-36FBC863E6E8}"/>
                </a:ext>
              </a:extLst>
            </p:cNvPr>
            <p:cNvCxnSpPr>
              <a:cxnSpLocks/>
            </p:cNvCxnSpPr>
            <p:nvPr/>
          </p:nvCxnSpPr>
          <p:spPr>
            <a:xfrm>
              <a:off x="511628" y="1055914"/>
              <a:ext cx="10678886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Line 9">
            <a:extLst>
              <a:ext uri="{FF2B5EF4-FFF2-40B4-BE49-F238E27FC236}">
                <a16:creationId xmlns:a16="http://schemas.microsoft.com/office/drawing/2014/main" id="{67E3E264-F8B0-A842-9E34-22C4B91CE30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098553" y="3820852"/>
            <a:ext cx="3603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" name="AutoShape 23">
            <a:extLst>
              <a:ext uri="{FF2B5EF4-FFF2-40B4-BE49-F238E27FC236}">
                <a16:creationId xmlns:a16="http://schemas.microsoft.com/office/drawing/2014/main" id="{6B277DD1-4DDD-5040-A3B7-8397E5AEED64}"/>
              </a:ext>
            </a:extLst>
          </p:cNvPr>
          <p:cNvSpPr>
            <a:spLocks noChangeArrowheads="1"/>
          </p:cNvSpPr>
          <p:nvPr/>
        </p:nvSpPr>
        <p:spPr bwMode="auto">
          <a:xfrm rot="5400000" flipH="1">
            <a:off x="1628229" y="4154796"/>
            <a:ext cx="1719263" cy="560387"/>
          </a:xfrm>
          <a:prstGeom prst="cube">
            <a:avLst>
              <a:gd name="adj" fmla="val 84120"/>
            </a:avLst>
          </a:prstGeom>
          <a:solidFill>
            <a:srgbClr val="299E9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9" name="Group 4">
            <a:extLst>
              <a:ext uri="{FF2B5EF4-FFF2-40B4-BE49-F238E27FC236}">
                <a16:creationId xmlns:a16="http://schemas.microsoft.com/office/drawing/2014/main" id="{28028F77-8946-6F40-8342-721E92F0C9F4}"/>
              </a:ext>
            </a:extLst>
          </p:cNvPr>
          <p:cNvGrpSpPr>
            <a:grpSpLocks/>
          </p:cNvGrpSpPr>
          <p:nvPr/>
        </p:nvGrpSpPr>
        <p:grpSpPr bwMode="auto">
          <a:xfrm>
            <a:off x="2681161" y="4013540"/>
            <a:ext cx="2439226" cy="967467"/>
            <a:chOff x="2043975" y="2168813"/>
            <a:chExt cx="1087631" cy="260953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5B17739E-3FD0-FF46-B3CC-E44126DEA6DC}"/>
                </a:ext>
              </a:extLst>
            </p:cNvPr>
            <p:cNvSpPr/>
            <p:nvPr/>
          </p:nvSpPr>
          <p:spPr bwMode="auto">
            <a:xfrm>
              <a:off x="2043975" y="2168813"/>
              <a:ext cx="1087631" cy="260953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20000"/>
                    <a:lumOff val="80000"/>
                    <a:alpha val="86000"/>
                  </a:schemeClr>
                </a:gs>
                <a:gs pos="100000">
                  <a:schemeClr val="accent6">
                    <a:lumMod val="50000"/>
                    <a:alpha val="80000"/>
                  </a:schemeClr>
                </a:gs>
                <a:gs pos="51000">
                  <a:schemeClr val="accent6">
                    <a:lumMod val="60000"/>
                    <a:lumOff val="40000"/>
                    <a:alpha val="72000"/>
                  </a:schemeClr>
                </a:gs>
              </a:gsLst>
              <a:lin ang="354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 sz="40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55E710D7-D90A-9345-BE76-EE4FF677715C}"/>
                </a:ext>
              </a:extLst>
            </p:cNvPr>
            <p:cNvSpPr/>
            <p:nvPr/>
          </p:nvSpPr>
          <p:spPr bwMode="auto">
            <a:xfrm>
              <a:off x="2100854" y="2193266"/>
              <a:ext cx="670446" cy="151160"/>
            </a:xfrm>
            <a:prstGeom prst="ellipse">
              <a:avLst/>
            </a:prstGeom>
            <a:gradFill flip="none" rotWithShape="1">
              <a:gsLst>
                <a:gs pos="0">
                  <a:srgbClr val="D0DEFE"/>
                </a:gs>
                <a:gs pos="100000">
                  <a:srgbClr val="456EC3">
                    <a:alpha val="0"/>
                  </a:srgbClr>
                </a:gs>
                <a:gs pos="68000">
                  <a:srgbClr val="456EC3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 sz="40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62" name="AutoShape 14">
            <a:extLst>
              <a:ext uri="{FF2B5EF4-FFF2-40B4-BE49-F238E27FC236}">
                <a16:creationId xmlns:a16="http://schemas.microsoft.com/office/drawing/2014/main" id="{D91968D4-8A49-C14C-BCDD-7B2FAEA2506C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488729" y="4350058"/>
            <a:ext cx="222250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" name="AutoShape 15">
            <a:extLst>
              <a:ext uri="{FF2B5EF4-FFF2-40B4-BE49-F238E27FC236}">
                <a16:creationId xmlns:a16="http://schemas.microsoft.com/office/drawing/2014/main" id="{1DE256DB-0AC1-B041-BD14-E832B2A41925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526036" y="4350852"/>
            <a:ext cx="322263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" name="AutoShape 16">
            <a:extLst>
              <a:ext uri="{FF2B5EF4-FFF2-40B4-BE49-F238E27FC236}">
                <a16:creationId xmlns:a16="http://schemas.microsoft.com/office/drawing/2014/main" id="{B5A6042F-D488-0945-9918-60D5768DF4A8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584774" y="4350852"/>
            <a:ext cx="382587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" name="AutoShape 17">
            <a:extLst>
              <a:ext uri="{FF2B5EF4-FFF2-40B4-BE49-F238E27FC236}">
                <a16:creationId xmlns:a16="http://schemas.microsoft.com/office/drawing/2014/main" id="{5543143B-85FA-E44D-89F6-04C3E27F0BF2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649861" y="4350852"/>
            <a:ext cx="433387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" name="AutoShape 18">
            <a:extLst>
              <a:ext uri="{FF2B5EF4-FFF2-40B4-BE49-F238E27FC236}">
                <a16:creationId xmlns:a16="http://schemas.microsoft.com/office/drawing/2014/main" id="{FF6020B5-1AF1-974E-89BA-F1A95CC1E966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722886" y="4350852"/>
            <a:ext cx="468313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7" name="AutoShape 19">
            <a:extLst>
              <a:ext uri="{FF2B5EF4-FFF2-40B4-BE49-F238E27FC236}">
                <a16:creationId xmlns:a16="http://schemas.microsoft.com/office/drawing/2014/main" id="{503D823A-18A7-C44E-8BC4-4AB68BCEF607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798292" y="4350058"/>
            <a:ext cx="498475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" name="AutoShape 20">
            <a:extLst>
              <a:ext uri="{FF2B5EF4-FFF2-40B4-BE49-F238E27FC236}">
                <a16:creationId xmlns:a16="http://schemas.microsoft.com/office/drawing/2014/main" id="{29A2267C-A08F-FA4A-A980-513D47339E51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879255" y="4350058"/>
            <a:ext cx="517525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" name="AutoShape 21">
            <a:extLst>
              <a:ext uri="{FF2B5EF4-FFF2-40B4-BE49-F238E27FC236}">
                <a16:creationId xmlns:a16="http://schemas.microsoft.com/office/drawing/2014/main" id="{8EFBAFD9-0760-4C4F-8AAA-738BE8913600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963392" y="4350058"/>
            <a:ext cx="533400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0" name="AutoShape 22">
            <a:extLst>
              <a:ext uri="{FF2B5EF4-FFF2-40B4-BE49-F238E27FC236}">
                <a16:creationId xmlns:a16="http://schemas.microsoft.com/office/drawing/2014/main" id="{AC088117-4F1D-F54F-8BA2-A3F7074F1DF4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045149" y="4350852"/>
            <a:ext cx="547687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" name="AutoShape 24">
            <a:extLst>
              <a:ext uri="{FF2B5EF4-FFF2-40B4-BE49-F238E27FC236}">
                <a16:creationId xmlns:a16="http://schemas.microsoft.com/office/drawing/2014/main" id="{79ED24DE-E1A1-FC48-9C9E-4DC05335B72D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135636" y="4350852"/>
            <a:ext cx="547687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2" name="AutoShape 25">
            <a:extLst>
              <a:ext uri="{FF2B5EF4-FFF2-40B4-BE49-F238E27FC236}">
                <a16:creationId xmlns:a16="http://schemas.microsoft.com/office/drawing/2014/main" id="{8344976E-7EE5-264D-87C7-1F7729E1A043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234060" y="4349264"/>
            <a:ext cx="533400" cy="182562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3" name="AutoShape 26">
            <a:extLst>
              <a:ext uri="{FF2B5EF4-FFF2-40B4-BE49-F238E27FC236}">
                <a16:creationId xmlns:a16="http://schemas.microsoft.com/office/drawing/2014/main" id="{8A483908-2B58-6048-8C26-A70274B2B9A4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332486" y="4349264"/>
            <a:ext cx="517525" cy="182563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" name="AutoShape 27">
            <a:extLst>
              <a:ext uri="{FF2B5EF4-FFF2-40B4-BE49-F238E27FC236}">
                <a16:creationId xmlns:a16="http://schemas.microsoft.com/office/drawing/2014/main" id="{1115BEB3-6C45-DE41-8534-F8F23126DD0A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431705" y="4350058"/>
            <a:ext cx="498475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" name="AutoShape 28">
            <a:extLst>
              <a:ext uri="{FF2B5EF4-FFF2-40B4-BE49-F238E27FC236}">
                <a16:creationId xmlns:a16="http://schemas.microsoft.com/office/drawing/2014/main" id="{504693CD-8356-D84A-9742-93EC3889FA70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537273" y="4350852"/>
            <a:ext cx="468313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" name="AutoShape 29">
            <a:extLst>
              <a:ext uri="{FF2B5EF4-FFF2-40B4-BE49-F238E27FC236}">
                <a16:creationId xmlns:a16="http://schemas.microsoft.com/office/drawing/2014/main" id="{75D05C8C-27DC-C742-A5C4-4275CE1E4133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643636" y="4350852"/>
            <a:ext cx="433387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" name="AutoShape 30">
            <a:extLst>
              <a:ext uri="{FF2B5EF4-FFF2-40B4-BE49-F238E27FC236}">
                <a16:creationId xmlns:a16="http://schemas.microsoft.com/office/drawing/2014/main" id="{FFEB681B-754F-964E-B4EB-242F005835AA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759524" y="4350852"/>
            <a:ext cx="382587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" name="AutoShape 31">
            <a:extLst>
              <a:ext uri="{FF2B5EF4-FFF2-40B4-BE49-F238E27FC236}">
                <a16:creationId xmlns:a16="http://schemas.microsoft.com/office/drawing/2014/main" id="{B261F0E3-222F-B848-ABCD-D83F4D91F843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878586" y="4350852"/>
            <a:ext cx="322263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" name="AutoShape 32">
            <a:extLst>
              <a:ext uri="{FF2B5EF4-FFF2-40B4-BE49-F238E27FC236}">
                <a16:creationId xmlns:a16="http://schemas.microsoft.com/office/drawing/2014/main" id="{090A4BED-964C-AA49-A134-B008EC97146F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9019079" y="4350058"/>
            <a:ext cx="222250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0" name="Line 45">
            <a:extLst>
              <a:ext uri="{FF2B5EF4-FFF2-40B4-BE49-F238E27FC236}">
                <a16:creationId xmlns:a16="http://schemas.microsoft.com/office/drawing/2014/main" id="{397B0794-B117-454E-B76E-113883A5BD6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176242" y="4432607"/>
            <a:ext cx="665163" cy="63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" name="Text Box 6">
            <a:extLst>
              <a:ext uri="{FF2B5EF4-FFF2-40B4-BE49-F238E27FC236}">
                <a16:creationId xmlns:a16="http://schemas.microsoft.com/office/drawing/2014/main" id="{F15BD79E-D8DD-9645-B684-CCC0525C13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7511" y="3173721"/>
            <a:ext cx="30241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2000" dirty="0">
                <a:latin typeface="Calibri"/>
                <a:cs typeface="Calibri"/>
              </a:rPr>
              <a:t>2-D slab of plasma (fast)</a:t>
            </a:r>
          </a:p>
        </p:txBody>
      </p:sp>
      <p:grpSp>
        <p:nvGrpSpPr>
          <p:cNvPr id="82" name="Group 10">
            <a:extLst>
              <a:ext uri="{FF2B5EF4-FFF2-40B4-BE49-F238E27FC236}">
                <a16:creationId xmlns:a16="http://schemas.microsoft.com/office/drawing/2014/main" id="{5DDBC48B-5EEA-5048-86DD-0DA30E24CB22}"/>
              </a:ext>
            </a:extLst>
          </p:cNvPr>
          <p:cNvGrpSpPr>
            <a:grpSpLocks/>
          </p:cNvGrpSpPr>
          <p:nvPr/>
        </p:nvGrpSpPr>
        <p:grpSpPr bwMode="auto">
          <a:xfrm>
            <a:off x="2205838" y="3584882"/>
            <a:ext cx="7206941" cy="1709854"/>
            <a:chOff x="-1888" y="792"/>
            <a:chExt cx="5440" cy="1479"/>
          </a:xfrm>
        </p:grpSpPr>
        <p:sp>
          <p:nvSpPr>
            <p:cNvPr id="83" name="Line 11">
              <a:extLst>
                <a:ext uri="{FF2B5EF4-FFF2-40B4-BE49-F238E27FC236}">
                  <a16:creationId xmlns:a16="http://schemas.microsoft.com/office/drawing/2014/main" id="{7151A722-1632-7349-B482-67045DE827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1545" y="792"/>
              <a:ext cx="0" cy="108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" name="Line 12">
              <a:extLst>
                <a:ext uri="{FF2B5EF4-FFF2-40B4-BE49-F238E27FC236}">
                  <a16:creationId xmlns:a16="http://schemas.microsoft.com/office/drawing/2014/main" id="{1CAB156D-12E7-9742-B593-34B8713A142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-1554" y="1868"/>
              <a:ext cx="5106" cy="4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" name="Line 13">
              <a:extLst>
                <a:ext uri="{FF2B5EF4-FFF2-40B4-BE49-F238E27FC236}">
                  <a16:creationId xmlns:a16="http://schemas.microsoft.com/office/drawing/2014/main" id="{D7C4FBD6-FD24-C84A-816A-FCFFC2A82C3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-1888" y="1877"/>
              <a:ext cx="325" cy="394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6" name="Line 34">
            <a:extLst>
              <a:ext uri="{FF2B5EF4-FFF2-40B4-BE49-F238E27FC236}">
                <a16:creationId xmlns:a16="http://schemas.microsoft.com/office/drawing/2014/main" id="{222908DF-E7A1-0647-B749-EE9BA3014022}"/>
              </a:ext>
            </a:extLst>
          </p:cNvPr>
          <p:cNvSpPr>
            <a:spLocks noChangeShapeType="1"/>
          </p:cNvSpPr>
          <p:nvPr/>
        </p:nvSpPr>
        <p:spPr bwMode="auto">
          <a:xfrm>
            <a:off x="6036167" y="4440545"/>
            <a:ext cx="1476375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F7199DDD-12F6-DE43-81CD-685EF6CD25E4}"/>
              </a:ext>
            </a:extLst>
          </p:cNvPr>
          <p:cNvGrpSpPr/>
          <p:nvPr/>
        </p:nvGrpSpPr>
        <p:grpSpPr>
          <a:xfrm>
            <a:off x="8133254" y="3575357"/>
            <a:ext cx="1282700" cy="1720850"/>
            <a:chOff x="6610842" y="3581707"/>
            <a:chExt cx="1282700" cy="1720850"/>
          </a:xfrm>
        </p:grpSpPr>
        <p:sp>
          <p:nvSpPr>
            <p:cNvPr id="88" name="AutoShape 35">
              <a:extLst>
                <a:ext uri="{FF2B5EF4-FFF2-40B4-BE49-F238E27FC236}">
                  <a16:creationId xmlns:a16="http://schemas.microsoft.com/office/drawing/2014/main" id="{F6866B44-7DA0-B84E-A131-4D8FCA5E991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030610" y="4161939"/>
              <a:ext cx="1719263" cy="558800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89" name="AutoShape 36">
              <a:extLst>
                <a:ext uri="{FF2B5EF4-FFF2-40B4-BE49-F238E27FC236}">
                  <a16:creationId xmlns:a16="http://schemas.microsoft.com/office/drawing/2014/main" id="{B6B5BBDB-5D0E-934D-A978-DEDDE629C96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121891" y="4161145"/>
              <a:ext cx="1719263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90" name="AutoShape 37">
              <a:extLst>
                <a:ext uri="{FF2B5EF4-FFF2-40B4-BE49-F238E27FC236}">
                  <a16:creationId xmlns:a16="http://schemas.microsoft.com/office/drawing/2014/main" id="{032FF666-82EE-8241-9F82-4790755D090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212379" y="4161145"/>
              <a:ext cx="1719263" cy="560387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91" name="AutoShape 38">
              <a:extLst>
                <a:ext uri="{FF2B5EF4-FFF2-40B4-BE49-F238E27FC236}">
                  <a16:creationId xmlns:a16="http://schemas.microsoft.com/office/drawing/2014/main" id="{605AA2D2-EEBE-9147-81E6-6833034DDEE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304454" y="4161145"/>
              <a:ext cx="1719263" cy="560387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92" name="AutoShape 39">
              <a:extLst>
                <a:ext uri="{FF2B5EF4-FFF2-40B4-BE49-F238E27FC236}">
                  <a16:creationId xmlns:a16="http://schemas.microsoft.com/office/drawing/2014/main" id="{EA71EAB1-1D17-9B45-B21E-1C92EFC7377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391766" y="4161145"/>
              <a:ext cx="1719263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93" name="AutoShape 40">
              <a:extLst>
                <a:ext uri="{FF2B5EF4-FFF2-40B4-BE49-F238E27FC236}">
                  <a16:creationId xmlns:a16="http://schemas.microsoft.com/office/drawing/2014/main" id="{620F109F-7532-8746-8B53-D46F77E32BE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476698" y="4161938"/>
              <a:ext cx="1720850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94" name="AutoShape 41">
              <a:extLst>
                <a:ext uri="{FF2B5EF4-FFF2-40B4-BE49-F238E27FC236}">
                  <a16:creationId xmlns:a16="http://schemas.microsoft.com/office/drawing/2014/main" id="{E023027B-8BBB-8643-BE47-19F0BC4C36E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567186" y="4161938"/>
              <a:ext cx="1720850" cy="560387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95" name="AutoShape 42">
              <a:extLst>
                <a:ext uri="{FF2B5EF4-FFF2-40B4-BE49-F238E27FC236}">
                  <a16:creationId xmlns:a16="http://schemas.microsoft.com/office/drawing/2014/main" id="{81B4BCC3-42DB-5340-8150-657741EEBA5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660054" y="4162732"/>
              <a:ext cx="1720850" cy="558800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96" name="AutoShape 43">
              <a:extLst>
                <a:ext uri="{FF2B5EF4-FFF2-40B4-BE49-F238E27FC236}">
                  <a16:creationId xmlns:a16="http://schemas.microsoft.com/office/drawing/2014/main" id="{C066727A-15E0-0343-9464-643F1F71DDB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752923" y="4161938"/>
              <a:ext cx="1720850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</p:grpSp>
      <p:grpSp>
        <p:nvGrpSpPr>
          <p:cNvPr id="97" name="Group 4">
            <a:extLst>
              <a:ext uri="{FF2B5EF4-FFF2-40B4-BE49-F238E27FC236}">
                <a16:creationId xmlns:a16="http://schemas.microsoft.com/office/drawing/2014/main" id="{7D1455A6-A59E-9345-AD8F-B4A924679162}"/>
              </a:ext>
            </a:extLst>
          </p:cNvPr>
          <p:cNvGrpSpPr>
            <a:grpSpLocks/>
          </p:cNvGrpSpPr>
          <p:nvPr/>
        </p:nvGrpSpPr>
        <p:grpSpPr bwMode="auto">
          <a:xfrm>
            <a:off x="5092555" y="3992938"/>
            <a:ext cx="2439226" cy="967467"/>
            <a:chOff x="2043975" y="2168813"/>
            <a:chExt cx="1087631" cy="260953"/>
          </a:xfrm>
        </p:grpSpPr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385CED72-696F-914A-9B2C-470B8AAA370D}"/>
                </a:ext>
              </a:extLst>
            </p:cNvPr>
            <p:cNvSpPr/>
            <p:nvPr/>
          </p:nvSpPr>
          <p:spPr bwMode="auto">
            <a:xfrm>
              <a:off x="2043975" y="2168813"/>
              <a:ext cx="1087631" cy="260953"/>
            </a:xfrm>
            <a:prstGeom prst="ellipse">
              <a:avLst/>
            </a:prstGeom>
            <a:gradFill flip="none" rotWithShape="1">
              <a:gsLst>
                <a:gs pos="0">
                  <a:srgbClr val="FFFF00">
                    <a:alpha val="83000"/>
                  </a:srgbClr>
                </a:gs>
                <a:gs pos="100000">
                  <a:srgbClr val="800000">
                    <a:alpha val="86000"/>
                  </a:srgbClr>
                </a:gs>
                <a:gs pos="51000">
                  <a:srgbClr val="FF6600">
                    <a:alpha val="76000"/>
                  </a:srgbClr>
                </a:gs>
              </a:gsLst>
              <a:lin ang="354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 sz="40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E65F588F-0CE7-7546-9315-94EC588A01D0}"/>
                </a:ext>
              </a:extLst>
            </p:cNvPr>
            <p:cNvSpPr/>
            <p:nvPr/>
          </p:nvSpPr>
          <p:spPr bwMode="auto">
            <a:xfrm>
              <a:off x="2100854" y="2193266"/>
              <a:ext cx="670446" cy="151160"/>
            </a:xfrm>
            <a:prstGeom prst="ellipse">
              <a:avLst/>
            </a:prstGeom>
            <a:gradFill flip="none" rotWithShape="1">
              <a:gsLst>
                <a:gs pos="0">
                  <a:srgbClr val="D0DEFE"/>
                </a:gs>
                <a:gs pos="100000">
                  <a:srgbClr val="456EC3">
                    <a:alpha val="0"/>
                  </a:srgbClr>
                </a:gs>
                <a:gs pos="68000">
                  <a:srgbClr val="456EC3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 sz="40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100" name="AutoShape 44">
            <a:extLst>
              <a:ext uri="{FF2B5EF4-FFF2-40B4-BE49-F238E27FC236}">
                <a16:creationId xmlns:a16="http://schemas.microsoft.com/office/drawing/2014/main" id="{A560694C-4A52-8C4E-84B1-0BB3FFF2C6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4562" y="3580120"/>
            <a:ext cx="7198218" cy="1720850"/>
          </a:xfrm>
          <a:prstGeom prst="cube">
            <a:avLst>
              <a:gd name="adj" fmla="val 26685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CC23CEC6-0CFE-3A42-9758-BA0B7AD1C40F}"/>
              </a:ext>
            </a:extLst>
          </p:cNvPr>
          <p:cNvGrpSpPr/>
          <p:nvPr/>
        </p:nvGrpSpPr>
        <p:grpSpPr>
          <a:xfrm>
            <a:off x="7307754" y="3575357"/>
            <a:ext cx="1282700" cy="1720850"/>
            <a:chOff x="6610842" y="3581707"/>
            <a:chExt cx="1282700" cy="1720850"/>
          </a:xfrm>
        </p:grpSpPr>
        <p:sp>
          <p:nvSpPr>
            <p:cNvPr id="102" name="AutoShape 35">
              <a:extLst>
                <a:ext uri="{FF2B5EF4-FFF2-40B4-BE49-F238E27FC236}">
                  <a16:creationId xmlns:a16="http://schemas.microsoft.com/office/drawing/2014/main" id="{C8651F04-9019-2C4A-AC18-5F455A79476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030610" y="4161939"/>
              <a:ext cx="1719263" cy="558800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03" name="AutoShape 36">
              <a:extLst>
                <a:ext uri="{FF2B5EF4-FFF2-40B4-BE49-F238E27FC236}">
                  <a16:creationId xmlns:a16="http://schemas.microsoft.com/office/drawing/2014/main" id="{1C24DC69-075D-D448-9254-150E0C64721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121891" y="4161145"/>
              <a:ext cx="1719263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04" name="AutoShape 37">
              <a:extLst>
                <a:ext uri="{FF2B5EF4-FFF2-40B4-BE49-F238E27FC236}">
                  <a16:creationId xmlns:a16="http://schemas.microsoft.com/office/drawing/2014/main" id="{C4F0BC57-0890-1644-BA4A-BF020B2516A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212379" y="4161145"/>
              <a:ext cx="1719263" cy="560387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05" name="AutoShape 38">
              <a:extLst>
                <a:ext uri="{FF2B5EF4-FFF2-40B4-BE49-F238E27FC236}">
                  <a16:creationId xmlns:a16="http://schemas.microsoft.com/office/drawing/2014/main" id="{C5EE28A4-2724-314F-A50F-09F5C1037A3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304454" y="4161145"/>
              <a:ext cx="1719263" cy="560387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06" name="AutoShape 39">
              <a:extLst>
                <a:ext uri="{FF2B5EF4-FFF2-40B4-BE49-F238E27FC236}">
                  <a16:creationId xmlns:a16="http://schemas.microsoft.com/office/drawing/2014/main" id="{ED95AAF9-1C18-894F-9C36-8D31A7ADBE7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391766" y="4161145"/>
              <a:ext cx="1719263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07" name="AutoShape 40">
              <a:extLst>
                <a:ext uri="{FF2B5EF4-FFF2-40B4-BE49-F238E27FC236}">
                  <a16:creationId xmlns:a16="http://schemas.microsoft.com/office/drawing/2014/main" id="{FECEF7DE-558D-E647-970A-9D7D1390587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476698" y="4161938"/>
              <a:ext cx="1720850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08" name="AutoShape 41">
              <a:extLst>
                <a:ext uri="{FF2B5EF4-FFF2-40B4-BE49-F238E27FC236}">
                  <a16:creationId xmlns:a16="http://schemas.microsoft.com/office/drawing/2014/main" id="{9135DC84-3C54-F549-818B-E487DC8503A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567186" y="4161938"/>
              <a:ext cx="1720850" cy="560387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09" name="AutoShape 42">
              <a:extLst>
                <a:ext uri="{FF2B5EF4-FFF2-40B4-BE49-F238E27FC236}">
                  <a16:creationId xmlns:a16="http://schemas.microsoft.com/office/drawing/2014/main" id="{750497BB-62B8-B443-A003-8D72813AF75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660054" y="4162732"/>
              <a:ext cx="1720850" cy="558800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10" name="AutoShape 43">
              <a:extLst>
                <a:ext uri="{FF2B5EF4-FFF2-40B4-BE49-F238E27FC236}">
                  <a16:creationId xmlns:a16="http://schemas.microsoft.com/office/drawing/2014/main" id="{5DA0A0EF-FACE-7849-BA86-BD693879B65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752923" y="4161938"/>
              <a:ext cx="1720850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B7A78FD2-1A8A-FE44-A934-1FB74D5EAC30}"/>
              </a:ext>
            </a:extLst>
          </p:cNvPr>
          <p:cNvGrpSpPr/>
          <p:nvPr/>
        </p:nvGrpSpPr>
        <p:grpSpPr>
          <a:xfrm>
            <a:off x="6494954" y="3575357"/>
            <a:ext cx="1282700" cy="1720850"/>
            <a:chOff x="6610842" y="3581707"/>
            <a:chExt cx="1282700" cy="1720850"/>
          </a:xfrm>
        </p:grpSpPr>
        <p:sp>
          <p:nvSpPr>
            <p:cNvPr id="112" name="AutoShape 35">
              <a:extLst>
                <a:ext uri="{FF2B5EF4-FFF2-40B4-BE49-F238E27FC236}">
                  <a16:creationId xmlns:a16="http://schemas.microsoft.com/office/drawing/2014/main" id="{B2AD08D7-DC1F-F347-8E06-ACE507B3945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030610" y="4161939"/>
              <a:ext cx="1719263" cy="558800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13" name="AutoShape 36">
              <a:extLst>
                <a:ext uri="{FF2B5EF4-FFF2-40B4-BE49-F238E27FC236}">
                  <a16:creationId xmlns:a16="http://schemas.microsoft.com/office/drawing/2014/main" id="{B2AE3981-6467-9740-8005-EA05EDB0847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121891" y="4161145"/>
              <a:ext cx="1719263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14" name="AutoShape 37">
              <a:extLst>
                <a:ext uri="{FF2B5EF4-FFF2-40B4-BE49-F238E27FC236}">
                  <a16:creationId xmlns:a16="http://schemas.microsoft.com/office/drawing/2014/main" id="{451FBB97-B146-6E4F-AB61-5CBBD83E9E1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212379" y="4161145"/>
              <a:ext cx="1719263" cy="560387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15" name="AutoShape 38">
              <a:extLst>
                <a:ext uri="{FF2B5EF4-FFF2-40B4-BE49-F238E27FC236}">
                  <a16:creationId xmlns:a16="http://schemas.microsoft.com/office/drawing/2014/main" id="{0341753F-524A-8A47-A8D5-05EA5B25D20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304454" y="4161145"/>
              <a:ext cx="1719263" cy="560387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16" name="AutoShape 39">
              <a:extLst>
                <a:ext uri="{FF2B5EF4-FFF2-40B4-BE49-F238E27FC236}">
                  <a16:creationId xmlns:a16="http://schemas.microsoft.com/office/drawing/2014/main" id="{2DE7C56C-CEA9-7C41-95A5-F2084624768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391766" y="4161145"/>
              <a:ext cx="1719263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17" name="AutoShape 40">
              <a:extLst>
                <a:ext uri="{FF2B5EF4-FFF2-40B4-BE49-F238E27FC236}">
                  <a16:creationId xmlns:a16="http://schemas.microsoft.com/office/drawing/2014/main" id="{6C7A6A92-31F2-2F4D-8BB4-7CB10BE9C7A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476698" y="4161938"/>
              <a:ext cx="1720850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18" name="AutoShape 41">
              <a:extLst>
                <a:ext uri="{FF2B5EF4-FFF2-40B4-BE49-F238E27FC236}">
                  <a16:creationId xmlns:a16="http://schemas.microsoft.com/office/drawing/2014/main" id="{F81A7B16-C5CD-6A48-AAF2-212F6399BC1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567186" y="4161938"/>
              <a:ext cx="1720850" cy="560387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19" name="AutoShape 42">
              <a:extLst>
                <a:ext uri="{FF2B5EF4-FFF2-40B4-BE49-F238E27FC236}">
                  <a16:creationId xmlns:a16="http://schemas.microsoft.com/office/drawing/2014/main" id="{B7967DB0-E893-6243-AA25-DF1A8C4F307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660054" y="4162732"/>
              <a:ext cx="1720850" cy="558800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20" name="AutoShape 43">
              <a:extLst>
                <a:ext uri="{FF2B5EF4-FFF2-40B4-BE49-F238E27FC236}">
                  <a16:creationId xmlns:a16="http://schemas.microsoft.com/office/drawing/2014/main" id="{08D39D2D-A90E-E04D-8C04-38B2A15D332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752923" y="4161938"/>
              <a:ext cx="1720850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07A10FD3-FF7D-0D42-B608-1ECFA455D128}"/>
              </a:ext>
            </a:extLst>
          </p:cNvPr>
          <p:cNvGrpSpPr/>
          <p:nvPr/>
        </p:nvGrpSpPr>
        <p:grpSpPr>
          <a:xfrm>
            <a:off x="5682154" y="3575357"/>
            <a:ext cx="1282700" cy="1720850"/>
            <a:chOff x="6610842" y="3581707"/>
            <a:chExt cx="1282700" cy="1720850"/>
          </a:xfrm>
        </p:grpSpPr>
        <p:sp>
          <p:nvSpPr>
            <p:cNvPr id="122" name="AutoShape 35">
              <a:extLst>
                <a:ext uri="{FF2B5EF4-FFF2-40B4-BE49-F238E27FC236}">
                  <a16:creationId xmlns:a16="http://schemas.microsoft.com/office/drawing/2014/main" id="{F03C8F8B-CC80-554F-BF47-94351F098AC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030610" y="4161939"/>
              <a:ext cx="1719263" cy="558800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23" name="AutoShape 36">
              <a:extLst>
                <a:ext uri="{FF2B5EF4-FFF2-40B4-BE49-F238E27FC236}">
                  <a16:creationId xmlns:a16="http://schemas.microsoft.com/office/drawing/2014/main" id="{942FDCEF-82D2-C04B-BDAF-25B39F289A1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121891" y="4161145"/>
              <a:ext cx="1719263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24" name="AutoShape 37">
              <a:extLst>
                <a:ext uri="{FF2B5EF4-FFF2-40B4-BE49-F238E27FC236}">
                  <a16:creationId xmlns:a16="http://schemas.microsoft.com/office/drawing/2014/main" id="{E48F43F0-2503-334F-AD16-3A8EDC6571D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212379" y="4161145"/>
              <a:ext cx="1719263" cy="560387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25" name="AutoShape 38">
              <a:extLst>
                <a:ext uri="{FF2B5EF4-FFF2-40B4-BE49-F238E27FC236}">
                  <a16:creationId xmlns:a16="http://schemas.microsoft.com/office/drawing/2014/main" id="{45B42E3B-C4D1-7F4C-83D2-6EB3F62D048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304454" y="4161145"/>
              <a:ext cx="1719263" cy="560387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26" name="AutoShape 39">
              <a:extLst>
                <a:ext uri="{FF2B5EF4-FFF2-40B4-BE49-F238E27FC236}">
                  <a16:creationId xmlns:a16="http://schemas.microsoft.com/office/drawing/2014/main" id="{82F1859C-088B-7B49-A48C-B1E014C3E19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391766" y="4161145"/>
              <a:ext cx="1719263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27" name="AutoShape 40">
              <a:extLst>
                <a:ext uri="{FF2B5EF4-FFF2-40B4-BE49-F238E27FC236}">
                  <a16:creationId xmlns:a16="http://schemas.microsoft.com/office/drawing/2014/main" id="{2C309832-F271-6D4C-A3E2-CF9CABC8296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476698" y="4161938"/>
              <a:ext cx="1720850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28" name="AutoShape 41">
              <a:extLst>
                <a:ext uri="{FF2B5EF4-FFF2-40B4-BE49-F238E27FC236}">
                  <a16:creationId xmlns:a16="http://schemas.microsoft.com/office/drawing/2014/main" id="{1613330F-6442-4744-AAE5-00D61010F00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567186" y="4161938"/>
              <a:ext cx="1720850" cy="560387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29" name="AutoShape 42">
              <a:extLst>
                <a:ext uri="{FF2B5EF4-FFF2-40B4-BE49-F238E27FC236}">
                  <a16:creationId xmlns:a16="http://schemas.microsoft.com/office/drawing/2014/main" id="{E5750DFE-EB8D-C246-8704-5EE3B0F4DB1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660054" y="4162732"/>
              <a:ext cx="1720850" cy="558800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30" name="AutoShape 43">
              <a:extLst>
                <a:ext uri="{FF2B5EF4-FFF2-40B4-BE49-F238E27FC236}">
                  <a16:creationId xmlns:a16="http://schemas.microsoft.com/office/drawing/2014/main" id="{A80F383B-AB10-6F45-B208-3EE5341C8FC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752923" y="4161938"/>
              <a:ext cx="1720850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64F7B0EA-C7DE-8147-91E6-57FBC78C8C6B}"/>
              </a:ext>
            </a:extLst>
          </p:cNvPr>
          <p:cNvGrpSpPr/>
          <p:nvPr/>
        </p:nvGrpSpPr>
        <p:grpSpPr>
          <a:xfrm>
            <a:off x="2411904" y="3575357"/>
            <a:ext cx="1282700" cy="1720850"/>
            <a:chOff x="6610842" y="3581707"/>
            <a:chExt cx="1282700" cy="1720850"/>
          </a:xfrm>
        </p:grpSpPr>
        <p:sp>
          <p:nvSpPr>
            <p:cNvPr id="132" name="AutoShape 35">
              <a:extLst>
                <a:ext uri="{FF2B5EF4-FFF2-40B4-BE49-F238E27FC236}">
                  <a16:creationId xmlns:a16="http://schemas.microsoft.com/office/drawing/2014/main" id="{28722103-8373-5D4E-996E-6B074FEB4BD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030610" y="4161939"/>
              <a:ext cx="1719263" cy="558800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33" name="AutoShape 36">
              <a:extLst>
                <a:ext uri="{FF2B5EF4-FFF2-40B4-BE49-F238E27FC236}">
                  <a16:creationId xmlns:a16="http://schemas.microsoft.com/office/drawing/2014/main" id="{C89C8796-9932-534D-9C77-EC8AC051DE0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121891" y="4161145"/>
              <a:ext cx="1719263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34" name="AutoShape 37">
              <a:extLst>
                <a:ext uri="{FF2B5EF4-FFF2-40B4-BE49-F238E27FC236}">
                  <a16:creationId xmlns:a16="http://schemas.microsoft.com/office/drawing/2014/main" id="{FA57EC68-5240-1040-9209-342C59FECE0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212379" y="4161145"/>
              <a:ext cx="1719263" cy="560387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35" name="AutoShape 38">
              <a:extLst>
                <a:ext uri="{FF2B5EF4-FFF2-40B4-BE49-F238E27FC236}">
                  <a16:creationId xmlns:a16="http://schemas.microsoft.com/office/drawing/2014/main" id="{51A3A055-5E92-5B4F-9358-73C7A92F5E2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304454" y="4161145"/>
              <a:ext cx="1719263" cy="560387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36" name="AutoShape 39">
              <a:extLst>
                <a:ext uri="{FF2B5EF4-FFF2-40B4-BE49-F238E27FC236}">
                  <a16:creationId xmlns:a16="http://schemas.microsoft.com/office/drawing/2014/main" id="{0F50D3EC-F327-854A-8C4A-2901E612CEE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391766" y="4161145"/>
              <a:ext cx="1719263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37" name="AutoShape 40">
              <a:extLst>
                <a:ext uri="{FF2B5EF4-FFF2-40B4-BE49-F238E27FC236}">
                  <a16:creationId xmlns:a16="http://schemas.microsoft.com/office/drawing/2014/main" id="{7480CF92-9CA7-A641-AFAE-7FA170F1DAB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476698" y="4161938"/>
              <a:ext cx="1720850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38" name="AutoShape 41">
              <a:extLst>
                <a:ext uri="{FF2B5EF4-FFF2-40B4-BE49-F238E27FC236}">
                  <a16:creationId xmlns:a16="http://schemas.microsoft.com/office/drawing/2014/main" id="{DD869830-4D14-A643-BE0F-2CFC8E722D0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567186" y="4161938"/>
              <a:ext cx="1720850" cy="560387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39" name="AutoShape 42">
              <a:extLst>
                <a:ext uri="{FF2B5EF4-FFF2-40B4-BE49-F238E27FC236}">
                  <a16:creationId xmlns:a16="http://schemas.microsoft.com/office/drawing/2014/main" id="{3A68518E-CCD5-7240-A7A4-1130891A1C2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660054" y="4162732"/>
              <a:ext cx="1720850" cy="558800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40" name="AutoShape 43">
              <a:extLst>
                <a:ext uri="{FF2B5EF4-FFF2-40B4-BE49-F238E27FC236}">
                  <a16:creationId xmlns:a16="http://schemas.microsoft.com/office/drawing/2014/main" id="{A9D7C969-1C8C-C44D-91E8-179C6F24110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752923" y="4161938"/>
              <a:ext cx="1720850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76689B12-ED7B-5F4A-8CBA-2F027FF82F44}"/>
              </a:ext>
            </a:extLst>
          </p:cNvPr>
          <p:cNvGrpSpPr/>
          <p:nvPr/>
        </p:nvGrpSpPr>
        <p:grpSpPr>
          <a:xfrm>
            <a:off x="3243754" y="3569007"/>
            <a:ext cx="1282700" cy="1720850"/>
            <a:chOff x="6610842" y="3581707"/>
            <a:chExt cx="1282700" cy="1720850"/>
          </a:xfrm>
        </p:grpSpPr>
        <p:sp>
          <p:nvSpPr>
            <p:cNvPr id="142" name="AutoShape 35">
              <a:extLst>
                <a:ext uri="{FF2B5EF4-FFF2-40B4-BE49-F238E27FC236}">
                  <a16:creationId xmlns:a16="http://schemas.microsoft.com/office/drawing/2014/main" id="{85EAD5AF-9E65-6147-B17E-122D2CE9C3E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030610" y="4161939"/>
              <a:ext cx="1719263" cy="558800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43" name="AutoShape 36">
              <a:extLst>
                <a:ext uri="{FF2B5EF4-FFF2-40B4-BE49-F238E27FC236}">
                  <a16:creationId xmlns:a16="http://schemas.microsoft.com/office/drawing/2014/main" id="{73A1A40B-F3C2-0441-8459-4D9A6299776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121891" y="4161145"/>
              <a:ext cx="1719263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44" name="AutoShape 37">
              <a:extLst>
                <a:ext uri="{FF2B5EF4-FFF2-40B4-BE49-F238E27FC236}">
                  <a16:creationId xmlns:a16="http://schemas.microsoft.com/office/drawing/2014/main" id="{FCDFE40B-B600-FE47-8EFE-ACE2827E475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212379" y="4161145"/>
              <a:ext cx="1719263" cy="560387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45" name="AutoShape 38">
              <a:extLst>
                <a:ext uri="{FF2B5EF4-FFF2-40B4-BE49-F238E27FC236}">
                  <a16:creationId xmlns:a16="http://schemas.microsoft.com/office/drawing/2014/main" id="{E5BDDF53-A849-D34E-B495-336FA3B9D79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304454" y="4161145"/>
              <a:ext cx="1719263" cy="560387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46" name="AutoShape 39">
              <a:extLst>
                <a:ext uri="{FF2B5EF4-FFF2-40B4-BE49-F238E27FC236}">
                  <a16:creationId xmlns:a16="http://schemas.microsoft.com/office/drawing/2014/main" id="{993542A5-A4D7-5A48-99CF-7F8502D3C1B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391766" y="4161145"/>
              <a:ext cx="1719263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47" name="AutoShape 40">
              <a:extLst>
                <a:ext uri="{FF2B5EF4-FFF2-40B4-BE49-F238E27FC236}">
                  <a16:creationId xmlns:a16="http://schemas.microsoft.com/office/drawing/2014/main" id="{CFAA7458-9854-1C41-8F28-B98E543336F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476698" y="4161938"/>
              <a:ext cx="1720850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48" name="AutoShape 41">
              <a:extLst>
                <a:ext uri="{FF2B5EF4-FFF2-40B4-BE49-F238E27FC236}">
                  <a16:creationId xmlns:a16="http://schemas.microsoft.com/office/drawing/2014/main" id="{9810DB51-A4A2-3747-ABAD-976C541EF5E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567186" y="4161938"/>
              <a:ext cx="1720850" cy="560387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49" name="AutoShape 42">
              <a:extLst>
                <a:ext uri="{FF2B5EF4-FFF2-40B4-BE49-F238E27FC236}">
                  <a16:creationId xmlns:a16="http://schemas.microsoft.com/office/drawing/2014/main" id="{AACE5DB5-2826-2D45-9EB8-B31BF1E547F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660054" y="4162732"/>
              <a:ext cx="1720850" cy="558800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50" name="AutoShape 43">
              <a:extLst>
                <a:ext uri="{FF2B5EF4-FFF2-40B4-BE49-F238E27FC236}">
                  <a16:creationId xmlns:a16="http://schemas.microsoft.com/office/drawing/2014/main" id="{E9032AAB-A7B4-4240-BAA5-653D9686B2B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752923" y="4161938"/>
              <a:ext cx="1720850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A800EF94-B203-AF42-B51F-84912B43BF69}"/>
              </a:ext>
            </a:extLst>
          </p:cNvPr>
          <p:cNvGrpSpPr/>
          <p:nvPr/>
        </p:nvGrpSpPr>
        <p:grpSpPr>
          <a:xfrm>
            <a:off x="4056554" y="3569007"/>
            <a:ext cx="1282700" cy="1720850"/>
            <a:chOff x="6610842" y="3581707"/>
            <a:chExt cx="1282700" cy="1720850"/>
          </a:xfrm>
        </p:grpSpPr>
        <p:sp>
          <p:nvSpPr>
            <p:cNvPr id="152" name="AutoShape 35">
              <a:extLst>
                <a:ext uri="{FF2B5EF4-FFF2-40B4-BE49-F238E27FC236}">
                  <a16:creationId xmlns:a16="http://schemas.microsoft.com/office/drawing/2014/main" id="{5F0E8719-E11E-9D46-886A-FE39996C782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030610" y="4161939"/>
              <a:ext cx="1719263" cy="558800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53" name="AutoShape 36">
              <a:extLst>
                <a:ext uri="{FF2B5EF4-FFF2-40B4-BE49-F238E27FC236}">
                  <a16:creationId xmlns:a16="http://schemas.microsoft.com/office/drawing/2014/main" id="{6C059957-DCB0-D347-A1BD-78E4ADC7A44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121891" y="4161145"/>
              <a:ext cx="1719263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54" name="AutoShape 37">
              <a:extLst>
                <a:ext uri="{FF2B5EF4-FFF2-40B4-BE49-F238E27FC236}">
                  <a16:creationId xmlns:a16="http://schemas.microsoft.com/office/drawing/2014/main" id="{BACC83E4-731E-1545-B872-14DEF595D9B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212379" y="4161145"/>
              <a:ext cx="1719263" cy="560387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55" name="AutoShape 38">
              <a:extLst>
                <a:ext uri="{FF2B5EF4-FFF2-40B4-BE49-F238E27FC236}">
                  <a16:creationId xmlns:a16="http://schemas.microsoft.com/office/drawing/2014/main" id="{07928B5B-F8CA-A746-9B13-A3C1D5EBDF3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304454" y="4161145"/>
              <a:ext cx="1719263" cy="560387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56" name="AutoShape 39">
              <a:extLst>
                <a:ext uri="{FF2B5EF4-FFF2-40B4-BE49-F238E27FC236}">
                  <a16:creationId xmlns:a16="http://schemas.microsoft.com/office/drawing/2014/main" id="{418B659E-0E4B-2540-A1F6-D282FBF8FAF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391766" y="4161145"/>
              <a:ext cx="1719263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57" name="AutoShape 40">
              <a:extLst>
                <a:ext uri="{FF2B5EF4-FFF2-40B4-BE49-F238E27FC236}">
                  <a16:creationId xmlns:a16="http://schemas.microsoft.com/office/drawing/2014/main" id="{69E6E7F1-BA06-6F4C-A00E-776FE3279FB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476698" y="4161938"/>
              <a:ext cx="1720850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58" name="AutoShape 41">
              <a:extLst>
                <a:ext uri="{FF2B5EF4-FFF2-40B4-BE49-F238E27FC236}">
                  <a16:creationId xmlns:a16="http://schemas.microsoft.com/office/drawing/2014/main" id="{1C412370-79E6-E040-B2B2-BFFF99A133A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567186" y="4161938"/>
              <a:ext cx="1720850" cy="560387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59" name="AutoShape 42">
              <a:extLst>
                <a:ext uri="{FF2B5EF4-FFF2-40B4-BE49-F238E27FC236}">
                  <a16:creationId xmlns:a16="http://schemas.microsoft.com/office/drawing/2014/main" id="{7694E1C9-6B26-1F4D-BD0D-B31267D1845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660054" y="4162732"/>
              <a:ext cx="1720850" cy="558800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60" name="AutoShape 43">
              <a:extLst>
                <a:ext uri="{FF2B5EF4-FFF2-40B4-BE49-F238E27FC236}">
                  <a16:creationId xmlns:a16="http://schemas.microsoft.com/office/drawing/2014/main" id="{EE24B840-D07C-D040-BB75-4F0770C3264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752923" y="4161938"/>
              <a:ext cx="1720850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</p:grpSp>
      <p:sp>
        <p:nvSpPr>
          <p:cNvPr id="161" name="AutoShape 35">
            <a:extLst>
              <a:ext uri="{FF2B5EF4-FFF2-40B4-BE49-F238E27FC236}">
                <a16:creationId xmlns:a16="http://schemas.microsoft.com/office/drawing/2014/main" id="{AA77567B-39AA-E941-BAF0-ABF238C85459}"/>
              </a:ext>
            </a:extLst>
          </p:cNvPr>
          <p:cNvSpPr>
            <a:spLocks noChangeArrowheads="1"/>
          </p:cNvSpPr>
          <p:nvPr/>
        </p:nvSpPr>
        <p:spPr bwMode="auto">
          <a:xfrm rot="5400000" flipH="1">
            <a:off x="1736423" y="4161939"/>
            <a:ext cx="1719263" cy="558800"/>
          </a:xfrm>
          <a:prstGeom prst="cube">
            <a:avLst>
              <a:gd name="adj" fmla="val 84120"/>
            </a:avLst>
          </a:prstGeom>
          <a:solidFill>
            <a:srgbClr val="299E9F">
              <a:alpha val="11000"/>
            </a:srgbClr>
          </a:solidFill>
          <a:ln w="9525">
            <a:solidFill>
              <a:schemeClr val="tx1">
                <a:alpha val="10001"/>
              </a:schemeClr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en-US" sz="1600">
              <a:cs typeface="ＭＳ Ｐゴシック" charset="0"/>
            </a:endParaRPr>
          </a:p>
        </p:txBody>
      </p:sp>
      <p:sp>
        <p:nvSpPr>
          <p:cNvPr id="162" name="AutoShape 35">
            <a:extLst>
              <a:ext uri="{FF2B5EF4-FFF2-40B4-BE49-F238E27FC236}">
                <a16:creationId xmlns:a16="http://schemas.microsoft.com/office/drawing/2014/main" id="{5C2424FE-45CB-2D4A-88F9-E3FC009397BE}"/>
              </a:ext>
            </a:extLst>
          </p:cNvPr>
          <p:cNvSpPr>
            <a:spLocks noChangeArrowheads="1"/>
          </p:cNvSpPr>
          <p:nvPr/>
        </p:nvSpPr>
        <p:spPr bwMode="auto">
          <a:xfrm rot="5400000" flipH="1">
            <a:off x="1647523" y="4155589"/>
            <a:ext cx="1719263" cy="558800"/>
          </a:xfrm>
          <a:prstGeom prst="cube">
            <a:avLst>
              <a:gd name="adj" fmla="val 84120"/>
            </a:avLst>
          </a:prstGeom>
          <a:solidFill>
            <a:srgbClr val="299E9F">
              <a:alpha val="11000"/>
            </a:srgbClr>
          </a:solidFill>
          <a:ln w="9525">
            <a:solidFill>
              <a:schemeClr val="tx1">
                <a:alpha val="10001"/>
              </a:schemeClr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en-US" sz="1600">
              <a:cs typeface="ＭＳ Ｐゴシック" charset="0"/>
            </a:endParaRPr>
          </a:p>
        </p:txBody>
      </p:sp>
      <p:grpSp>
        <p:nvGrpSpPr>
          <p:cNvPr id="163" name="Group 4">
            <a:extLst>
              <a:ext uri="{FF2B5EF4-FFF2-40B4-BE49-F238E27FC236}">
                <a16:creationId xmlns:a16="http://schemas.microsoft.com/office/drawing/2014/main" id="{5D43EF45-2311-484C-A05A-47C45E624FEE}"/>
              </a:ext>
            </a:extLst>
          </p:cNvPr>
          <p:cNvGrpSpPr>
            <a:grpSpLocks/>
          </p:cNvGrpSpPr>
          <p:nvPr/>
        </p:nvGrpSpPr>
        <p:grpSpPr bwMode="auto">
          <a:xfrm>
            <a:off x="5283483" y="4409355"/>
            <a:ext cx="320055" cy="140042"/>
            <a:chOff x="2043975" y="2168813"/>
            <a:chExt cx="1087631" cy="260953"/>
          </a:xfrm>
        </p:grpSpPr>
        <p:sp>
          <p:nvSpPr>
            <p:cNvPr id="164" name="Oval 163">
              <a:extLst>
                <a:ext uri="{FF2B5EF4-FFF2-40B4-BE49-F238E27FC236}">
                  <a16:creationId xmlns:a16="http://schemas.microsoft.com/office/drawing/2014/main" id="{9FC26645-1714-0A44-8A61-6A30E1E867B0}"/>
                </a:ext>
              </a:extLst>
            </p:cNvPr>
            <p:cNvSpPr/>
            <p:nvPr/>
          </p:nvSpPr>
          <p:spPr bwMode="auto">
            <a:xfrm>
              <a:off x="2043975" y="2168813"/>
              <a:ext cx="1087631" cy="260953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alpha val="81000"/>
                  </a:schemeClr>
                </a:gs>
                <a:gs pos="100000">
                  <a:srgbClr val="193057">
                    <a:alpha val="84000"/>
                  </a:srgbClr>
                </a:gs>
                <a:gs pos="51000">
                  <a:schemeClr val="accent1">
                    <a:alpha val="64000"/>
                  </a:schemeClr>
                </a:gs>
              </a:gsLst>
              <a:lin ang="354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 sz="40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2BD5A3C9-18F8-D347-A2B4-5F273D0CED5E}"/>
                </a:ext>
              </a:extLst>
            </p:cNvPr>
            <p:cNvSpPr/>
            <p:nvPr/>
          </p:nvSpPr>
          <p:spPr bwMode="auto">
            <a:xfrm>
              <a:off x="2100854" y="2193266"/>
              <a:ext cx="670446" cy="151160"/>
            </a:xfrm>
            <a:prstGeom prst="ellipse">
              <a:avLst/>
            </a:prstGeom>
            <a:gradFill flip="none" rotWithShape="1">
              <a:gsLst>
                <a:gs pos="0">
                  <a:srgbClr val="D0DEFE"/>
                </a:gs>
                <a:gs pos="100000">
                  <a:srgbClr val="456EC3">
                    <a:alpha val="0"/>
                  </a:srgbClr>
                </a:gs>
                <a:gs pos="68000">
                  <a:srgbClr val="456EC3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 sz="40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D3443913-5CAF-D94E-90E9-07EB5C224EE1}"/>
              </a:ext>
            </a:extLst>
          </p:cNvPr>
          <p:cNvGrpSpPr/>
          <p:nvPr/>
        </p:nvGrpSpPr>
        <p:grpSpPr>
          <a:xfrm>
            <a:off x="4863004" y="3575357"/>
            <a:ext cx="1282700" cy="1720850"/>
            <a:chOff x="6610842" y="3581707"/>
            <a:chExt cx="1282700" cy="1720850"/>
          </a:xfrm>
        </p:grpSpPr>
        <p:sp>
          <p:nvSpPr>
            <p:cNvPr id="167" name="AutoShape 35">
              <a:extLst>
                <a:ext uri="{FF2B5EF4-FFF2-40B4-BE49-F238E27FC236}">
                  <a16:creationId xmlns:a16="http://schemas.microsoft.com/office/drawing/2014/main" id="{78AB103E-B57A-F241-8F59-DEAC4DA139D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030610" y="4161939"/>
              <a:ext cx="1719263" cy="558800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68" name="AutoShape 36">
              <a:extLst>
                <a:ext uri="{FF2B5EF4-FFF2-40B4-BE49-F238E27FC236}">
                  <a16:creationId xmlns:a16="http://schemas.microsoft.com/office/drawing/2014/main" id="{4E7265CA-240A-F245-A087-865D1A3210F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121891" y="4161145"/>
              <a:ext cx="1719263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69" name="AutoShape 37">
              <a:extLst>
                <a:ext uri="{FF2B5EF4-FFF2-40B4-BE49-F238E27FC236}">
                  <a16:creationId xmlns:a16="http://schemas.microsoft.com/office/drawing/2014/main" id="{E47B8AC1-1EF1-8441-A5AF-A6496E7B99A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212379" y="4161145"/>
              <a:ext cx="1719263" cy="560387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70" name="AutoShape 38">
              <a:extLst>
                <a:ext uri="{FF2B5EF4-FFF2-40B4-BE49-F238E27FC236}">
                  <a16:creationId xmlns:a16="http://schemas.microsoft.com/office/drawing/2014/main" id="{BAAFD23F-03F3-6540-B185-AB8FE1D270C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304454" y="4161145"/>
              <a:ext cx="1719263" cy="560387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71" name="AutoShape 39">
              <a:extLst>
                <a:ext uri="{FF2B5EF4-FFF2-40B4-BE49-F238E27FC236}">
                  <a16:creationId xmlns:a16="http://schemas.microsoft.com/office/drawing/2014/main" id="{2C1FF2E4-12F3-9341-9C94-67AFD5E60D5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391766" y="4161145"/>
              <a:ext cx="1719263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72" name="AutoShape 40">
              <a:extLst>
                <a:ext uri="{FF2B5EF4-FFF2-40B4-BE49-F238E27FC236}">
                  <a16:creationId xmlns:a16="http://schemas.microsoft.com/office/drawing/2014/main" id="{38EC1B25-CC89-AB41-9FAB-C09C66BB8CF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476698" y="4161938"/>
              <a:ext cx="1720850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73" name="AutoShape 41">
              <a:extLst>
                <a:ext uri="{FF2B5EF4-FFF2-40B4-BE49-F238E27FC236}">
                  <a16:creationId xmlns:a16="http://schemas.microsoft.com/office/drawing/2014/main" id="{C3EBBB7A-E568-2742-A212-569295153E9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567186" y="4161938"/>
              <a:ext cx="1720850" cy="560387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74" name="AutoShape 42">
              <a:extLst>
                <a:ext uri="{FF2B5EF4-FFF2-40B4-BE49-F238E27FC236}">
                  <a16:creationId xmlns:a16="http://schemas.microsoft.com/office/drawing/2014/main" id="{BF124533-0569-2A46-AE2A-CB7A727CC17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660054" y="4162732"/>
              <a:ext cx="1720850" cy="558800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75" name="AutoShape 43">
              <a:extLst>
                <a:ext uri="{FF2B5EF4-FFF2-40B4-BE49-F238E27FC236}">
                  <a16:creationId xmlns:a16="http://schemas.microsoft.com/office/drawing/2014/main" id="{B76145DA-CBE5-4145-AF46-699BD80B5CD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752923" y="4161938"/>
              <a:ext cx="1720850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</p:grpSp>
      <p:sp>
        <p:nvSpPr>
          <p:cNvPr id="176" name="Text Box 7">
            <a:extLst>
              <a:ext uri="{FF2B5EF4-FFF2-40B4-BE49-F238E27FC236}">
                <a16:creationId xmlns:a16="http://schemas.microsoft.com/office/drawing/2014/main" id="{F3FEAD52-860A-1D45-8E44-59F5650FEA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2402" y="5324051"/>
            <a:ext cx="351968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00279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2000" dirty="0">
                <a:latin typeface="Calibri"/>
                <a:cs typeface="Calibri"/>
              </a:rPr>
              <a:t>3-D e-beam + driver + wake</a:t>
            </a:r>
          </a:p>
          <a:p>
            <a:pPr algn="l"/>
            <a:r>
              <a:rPr lang="en-US" sz="2000" dirty="0">
                <a:latin typeface="Calibri"/>
                <a:cs typeface="Calibri"/>
              </a:rPr>
              <a:t>(slow: frozen during interaction)</a:t>
            </a:r>
          </a:p>
        </p:txBody>
      </p:sp>
      <p:sp>
        <p:nvSpPr>
          <p:cNvPr id="178" name="Text Box 4">
            <a:extLst>
              <a:ext uri="{FF2B5EF4-FFF2-40B4-BE49-F238E27FC236}">
                <a16:creationId xmlns:a16="http://schemas.microsoft.com/office/drawing/2014/main" id="{B9397887-4E5A-E74B-906B-7F3B3AB4C7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7527" y="965435"/>
            <a:ext cx="10875818" cy="707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57063" indent="-457063">
              <a:buFont typeface="+mj-lt"/>
              <a:buAutoNum type="arabicPeriod"/>
            </a:pPr>
            <a:r>
              <a:rPr lang="en-US" sz="1999" b="1" dirty="0">
                <a:latin typeface="Calibri"/>
                <a:cs typeface="Calibri"/>
              </a:rPr>
              <a:t>Fast time scale - </a:t>
            </a:r>
            <a:r>
              <a:rPr lang="en-US" sz="1999" dirty="0">
                <a:latin typeface="Calibri"/>
                <a:cs typeface="Calibri"/>
              </a:rPr>
              <a:t>2-D slice of plasma is </a:t>
            </a:r>
            <a:r>
              <a:rPr lang="en-US" sz="1999" b="1" dirty="0">
                <a:latin typeface="Calibri"/>
                <a:cs typeface="Calibri"/>
              </a:rPr>
              <a:t>stepped “backward”</a:t>
            </a:r>
            <a:r>
              <a:rPr lang="en-US" sz="1999" dirty="0">
                <a:latin typeface="Calibri"/>
                <a:cs typeface="Calibri"/>
              </a:rPr>
              <a:t> (with </a:t>
            </a:r>
            <a:r>
              <a:rPr lang="en-US" sz="1999" b="1" u="sng" dirty="0">
                <a:latin typeface="Calibri"/>
                <a:cs typeface="Calibri"/>
              </a:rPr>
              <a:t>small steps</a:t>
            </a:r>
            <a:r>
              <a:rPr lang="en-US" sz="1999" dirty="0">
                <a:latin typeface="Calibri"/>
                <a:cs typeface="Calibri"/>
              </a:rPr>
              <a:t>) through the 		       beam field and its self-field (solving iteratively 2-D Poisson-like equations at 	each step).</a:t>
            </a:r>
          </a:p>
        </p:txBody>
      </p:sp>
    </p:spTree>
    <p:extLst>
      <p:ext uri="{BB962C8B-B14F-4D97-AF65-F5344CB8AC3E}">
        <p14:creationId xmlns:p14="http://schemas.microsoft.com/office/powerpoint/2010/main" val="2726287685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ons (Wide Screen)">
  <a:themeElements>
    <a:clrScheme name="ECP color palette">
      <a:dk1>
        <a:sysClr val="windowText" lastClr="000000"/>
      </a:dk1>
      <a:lt1>
        <a:sysClr val="window" lastClr="FFFFFF"/>
      </a:lt1>
      <a:dk2>
        <a:srgbClr val="266092"/>
      </a:dk2>
      <a:lt2>
        <a:srgbClr val="FFFFFF"/>
      </a:lt2>
      <a:accent1>
        <a:srgbClr val="266092"/>
      </a:accent1>
      <a:accent2>
        <a:srgbClr val="84B641"/>
      </a:accent2>
      <a:accent3>
        <a:srgbClr val="43B1E5"/>
      </a:accent3>
      <a:accent4>
        <a:srgbClr val="DA1F28"/>
      </a:accent4>
      <a:accent5>
        <a:srgbClr val="CC9900"/>
      </a:accent5>
      <a:accent6>
        <a:srgbClr val="0070B9"/>
      </a:accent6>
      <a:hlink>
        <a:srgbClr val="A03123"/>
      </a:hlink>
      <a:folHlink>
        <a:srgbClr val="0000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ctr">
          <a:lnSpc>
            <a:spcPct val="90000"/>
          </a:lnSpc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3156C96291C349BBF8B640319D465D" ma:contentTypeVersion="0" ma:contentTypeDescription="Create a new document." ma:contentTypeScope="" ma:versionID="8a71be8d30b42e8e74cf70a4a4cbda4c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A50EC660-24D0-43A0-AE5E-E274115E726B}">
  <ds:schemaRefs>
    <ds:schemaRef ds:uri="http://purl.org/dc/dcmitype/"/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terms/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19E20559-B232-4371-8690-E3D8007EDB8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85F602D-FF92-4BDD-B4C2-093468CCF75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Presentations (Wide Screen)</Template>
  <TotalTime>66551</TotalTime>
  <Words>3614</Words>
  <Application>Microsoft Macintosh PowerPoint</Application>
  <PresentationFormat>Custom</PresentationFormat>
  <Paragraphs>1054</Paragraphs>
  <Slides>64</Slides>
  <Notes>28</Notes>
  <HiddenSlides>0</HiddenSlides>
  <MMClips>5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82" baseType="lpstr">
      <vt:lpstr>ＭＳ Ｐゴシック</vt:lpstr>
      <vt:lpstr>ヒラギノ角ゴ Pro W3</vt:lpstr>
      <vt:lpstr>Apple Chancery</vt:lpstr>
      <vt:lpstr>Arial</vt:lpstr>
      <vt:lpstr>Arial Black</vt:lpstr>
      <vt:lpstr>Arial Narrow</vt:lpstr>
      <vt:lpstr>Bauhaus 93</vt:lpstr>
      <vt:lpstr>Calibri</vt:lpstr>
      <vt:lpstr>Chalkboard</vt:lpstr>
      <vt:lpstr>Franklin Gothic Book</vt:lpstr>
      <vt:lpstr>Franklin Gothic Medium</vt:lpstr>
      <vt:lpstr>Helvetica</vt:lpstr>
      <vt:lpstr>Symbol</vt:lpstr>
      <vt:lpstr>Times</vt:lpstr>
      <vt:lpstr>Times New Roman</vt:lpstr>
      <vt:lpstr>Wingdings</vt:lpstr>
      <vt:lpstr>Presentations (Wide Screen)</vt:lpstr>
      <vt:lpstr>Equation</vt:lpstr>
      <vt:lpstr>PowerPoint Presentation</vt:lpstr>
      <vt:lpstr>Outline</vt:lpstr>
      <vt:lpstr>Can plasma-based accelerators lead to compact, cheaper colliders?</vt:lpstr>
      <vt:lpstr>Plasma accelerators are challenging to model</vt:lpstr>
      <vt:lpstr>Outline</vt:lpstr>
      <vt:lpstr>Quasistatic approximation uses separation of scales</vt:lpstr>
      <vt:lpstr>Quasistatic approximation uses separation of scales</vt:lpstr>
      <vt:lpstr>Quasistatic approximation uses separation of scales</vt:lpstr>
      <vt:lpstr>Quasistatic approximation uses separation of scales</vt:lpstr>
      <vt:lpstr>Quasistatic approximation uses separation of scales</vt:lpstr>
      <vt:lpstr>Outline</vt:lpstr>
      <vt:lpstr>Space &amp; time scales can also be bridged with full PIC</vt:lpstr>
      <vt:lpstr>Space &amp; time scales can also be bridged with full PIC</vt:lpstr>
      <vt:lpstr>Care needed to ensure frame-independent initial conditions</vt:lpstr>
      <vt:lpstr>PowerPoint Presentation</vt:lpstr>
      <vt:lpstr>Outline</vt:lpstr>
      <vt:lpstr>High-order/spectral solvers are useful for various reasons</vt:lpstr>
      <vt:lpstr>PowerPoint Presentation</vt:lpstr>
      <vt:lpstr>PowerPoint Presentation</vt:lpstr>
      <vt:lpstr>PowerPoint Presentation</vt:lpstr>
      <vt:lpstr>PowerPoint Presentation</vt:lpstr>
      <vt:lpstr>Outline</vt:lpstr>
      <vt:lpstr>PowerPoint Presentation</vt:lpstr>
      <vt:lpstr>PowerPoint Presentation</vt:lpstr>
      <vt:lpstr>PowerPoint Presentation</vt:lpstr>
      <vt:lpstr>Outline</vt:lpstr>
      <vt:lpstr>Mesh refinement enables “zooming” on regions of interest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Movies from 3-D simulations with mesh refinement</vt:lpstr>
      <vt:lpstr>PowerPoint Presentation</vt:lpstr>
      <vt:lpstr>2-D fieldmaps from simulation without mesh refinement</vt:lpstr>
      <vt:lpstr>Spurious effect of mesh refinement with FDTD solver</vt:lpstr>
      <vt:lpstr>Subcycling (or spectral solvers) can mitigate effect</vt:lpstr>
      <vt:lpstr>Outline</vt:lpstr>
      <vt:lpstr>Conclusion</vt:lpstr>
      <vt:lpstr>Thank you for your attention.  Questions?</vt:lpstr>
      <vt:lpstr>Extras</vt:lpstr>
      <vt:lpstr>PowerPoint Presentation</vt:lpstr>
      <vt:lpstr>PowerPoint Presentation</vt:lpstr>
      <vt:lpstr>PowerPoint Presentation</vt:lpstr>
      <vt:lpstr>PowerPoint Presentation</vt:lpstr>
    </vt:vector>
  </TitlesOfParts>
  <Company>ORNL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Roy, Donna Jo</dc:creator>
  <cp:lastModifiedBy>Microsoft Office User</cp:lastModifiedBy>
  <cp:revision>1282</cp:revision>
  <cp:lastPrinted>2016-07-27T14:48:05Z</cp:lastPrinted>
  <dcterms:created xsi:type="dcterms:W3CDTF">2015-03-03T13:47:39Z</dcterms:created>
  <dcterms:modified xsi:type="dcterms:W3CDTF">2019-03-16T02:00:18Z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0x010100693156C96291C349BBF8B640319D465D</vt:lpwstr>
  </property>
</Properties>
</file>